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790529-EC26-471A-8541-0AC48ABF581C}" type="datetimeFigureOut">
              <a:rPr lang="en-US" smtClean="0"/>
              <a:t>9/17/2024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0FB2AD-35DB-4C9D-BBE4-0B4E1673EC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18116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790529-EC26-471A-8541-0AC48ABF581C}" type="datetimeFigureOut">
              <a:rPr lang="en-US" smtClean="0"/>
              <a:t>9/17/2024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0FB2AD-35DB-4C9D-BBE4-0B4E1673EC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91996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790529-EC26-471A-8541-0AC48ABF581C}" type="datetimeFigureOut">
              <a:rPr lang="en-US" smtClean="0"/>
              <a:t>9/17/2024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0FB2AD-35DB-4C9D-BBE4-0B4E1673EC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83119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790529-EC26-471A-8541-0AC48ABF581C}" type="datetimeFigureOut">
              <a:rPr lang="en-US" smtClean="0"/>
              <a:t>9/17/2024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0FB2AD-35DB-4C9D-BBE4-0B4E1673EC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16192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790529-EC26-471A-8541-0AC48ABF581C}" type="datetimeFigureOut">
              <a:rPr lang="en-US" smtClean="0"/>
              <a:t>9/17/2024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0FB2AD-35DB-4C9D-BBE4-0B4E1673EC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7762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790529-EC26-471A-8541-0AC48ABF581C}" type="datetimeFigureOut">
              <a:rPr lang="en-US" smtClean="0"/>
              <a:t>9/17/2024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0FB2AD-35DB-4C9D-BBE4-0B4E1673EC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49971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790529-EC26-471A-8541-0AC48ABF581C}" type="datetimeFigureOut">
              <a:rPr lang="en-US" smtClean="0"/>
              <a:t>9/17/2024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0FB2AD-35DB-4C9D-BBE4-0B4E1673EC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92318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790529-EC26-471A-8541-0AC48ABF581C}" type="datetimeFigureOut">
              <a:rPr lang="en-US" smtClean="0"/>
              <a:t>9/17/2024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0FB2AD-35DB-4C9D-BBE4-0B4E1673EC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08724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790529-EC26-471A-8541-0AC48ABF581C}" type="datetimeFigureOut">
              <a:rPr lang="en-US" smtClean="0"/>
              <a:t>9/17/2024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0FB2AD-35DB-4C9D-BBE4-0B4E1673EC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32187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790529-EC26-471A-8541-0AC48ABF581C}" type="datetimeFigureOut">
              <a:rPr lang="en-US" smtClean="0"/>
              <a:t>9/17/2024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0FB2AD-35DB-4C9D-BBE4-0B4E1673EC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99919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790529-EC26-471A-8541-0AC48ABF581C}" type="datetimeFigureOut">
              <a:rPr lang="en-US" smtClean="0"/>
              <a:t>9/17/2024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0FB2AD-35DB-4C9D-BBE4-0B4E1673EC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6888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790529-EC26-471A-8541-0AC48ABF581C}" type="datetimeFigureOut">
              <a:rPr lang="en-US" smtClean="0"/>
              <a:t>9/17/2024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0FB2AD-35DB-4C9D-BBE4-0B4E1673EC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35537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uk-UA" sz="3200" dirty="0" smtClean="0"/>
              <a:t>Класифікація </a:t>
            </a:r>
            <a:r>
              <a:rPr lang="uk-UA" sz="3200" dirty="0" smtClean="0"/>
              <a:t>асортименту</a:t>
            </a:r>
            <a:r>
              <a:rPr lang="en-US" sz="3200" dirty="0" smtClean="0"/>
              <a:t> </a:t>
            </a:r>
            <a:r>
              <a:rPr lang="uk-UA" sz="3200" dirty="0" smtClean="0"/>
              <a:t>.</a:t>
            </a:r>
            <a:br>
              <a:rPr lang="uk-UA" sz="3200" dirty="0" smtClean="0"/>
            </a:br>
            <a:r>
              <a:rPr lang="uk-UA" sz="3200" dirty="0" smtClean="0"/>
              <a:t>Управління </a:t>
            </a:r>
            <a:r>
              <a:rPr lang="uk-UA" sz="3200" dirty="0" err="1" smtClean="0"/>
              <a:t>ассортиментом</a:t>
            </a:r>
            <a:endParaRPr lang="en-US" sz="32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36872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34983" y="168708"/>
            <a:ext cx="12057017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err="1" smtClean="0"/>
              <a:t>Г</a:t>
            </a:r>
            <a:r>
              <a:rPr lang="ru-RU" b="1" dirty="0" err="1" smtClean="0"/>
              <a:t>либина</a:t>
            </a:r>
            <a:r>
              <a:rPr lang="ru-RU" dirty="0" smtClean="0"/>
              <a:t> - </a:t>
            </a:r>
            <a:r>
              <a:rPr lang="ru-RU" dirty="0" err="1" smtClean="0"/>
              <a:t>кількість</a:t>
            </a:r>
            <a:r>
              <a:rPr lang="ru-RU" dirty="0" smtClean="0"/>
              <a:t> </a:t>
            </a:r>
            <a:r>
              <a:rPr lang="ru-RU" dirty="0" err="1" smtClean="0"/>
              <a:t>торгових</a:t>
            </a:r>
            <a:r>
              <a:rPr lang="ru-RU" dirty="0" smtClean="0"/>
              <a:t> марок </a:t>
            </a:r>
            <a:r>
              <a:rPr lang="ru-RU" dirty="0" err="1" smtClean="0"/>
              <a:t>товарів</a:t>
            </a:r>
            <a:r>
              <a:rPr lang="ru-RU" dirty="0" smtClean="0"/>
              <a:t> одного виду, і/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їх</a:t>
            </a:r>
            <a:r>
              <a:rPr lang="ru-RU" dirty="0" smtClean="0"/>
              <a:t> </a:t>
            </a:r>
            <a:r>
              <a:rPr lang="ru-RU" dirty="0" err="1" smtClean="0"/>
              <a:t>модифікацій</a:t>
            </a:r>
            <a:r>
              <a:rPr lang="ru-RU" dirty="0" smtClean="0"/>
              <a:t> і/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товарних</a:t>
            </a:r>
            <a:r>
              <a:rPr lang="ru-RU" dirty="0" smtClean="0"/>
              <a:t> </a:t>
            </a:r>
            <a:r>
              <a:rPr lang="ru-RU" dirty="0" err="1" smtClean="0"/>
              <a:t>артикулів</a:t>
            </a:r>
            <a:r>
              <a:rPr lang="ru-RU" dirty="0" smtClean="0"/>
              <a:t>. </a:t>
            </a:r>
            <a:r>
              <a:rPr lang="ru-RU" dirty="0" err="1" smtClean="0"/>
              <a:t>Одиницею</a:t>
            </a:r>
            <a:r>
              <a:rPr lang="ru-RU" dirty="0" smtClean="0"/>
              <a:t> </a:t>
            </a:r>
            <a:r>
              <a:rPr lang="ru-RU" dirty="0" err="1" smtClean="0"/>
              <a:t>виміру</a:t>
            </a:r>
            <a:r>
              <a:rPr lang="ru-RU" dirty="0" smtClean="0"/>
              <a:t> </a:t>
            </a:r>
            <a:r>
              <a:rPr lang="ru-RU" dirty="0" err="1" smtClean="0"/>
              <a:t>цього</a:t>
            </a:r>
            <a:r>
              <a:rPr lang="ru-RU" dirty="0" smtClean="0"/>
              <a:t> </a:t>
            </a:r>
            <a:r>
              <a:rPr lang="ru-RU" dirty="0" err="1" smtClean="0"/>
              <a:t>показника</a:t>
            </a:r>
            <a:r>
              <a:rPr lang="ru-RU" dirty="0" smtClean="0"/>
              <a:t> служить </a:t>
            </a:r>
            <a:r>
              <a:rPr lang="ru-RU" dirty="0" err="1" smtClean="0"/>
              <a:t>товарна</a:t>
            </a:r>
            <a:r>
              <a:rPr lang="ru-RU" dirty="0" smtClean="0"/>
              <a:t> марка, а при </a:t>
            </a:r>
            <a:r>
              <a:rPr lang="ru-RU" dirty="0" err="1" smtClean="0"/>
              <a:t>наявності</a:t>
            </a:r>
            <a:r>
              <a:rPr lang="ru-RU" dirty="0" smtClean="0"/>
              <a:t> </a:t>
            </a:r>
            <a:r>
              <a:rPr lang="ru-RU" dirty="0" err="1" smtClean="0"/>
              <a:t>модифікацій</a:t>
            </a:r>
            <a:r>
              <a:rPr lang="ru-RU" dirty="0" smtClean="0"/>
              <a:t> - одна з них.</a:t>
            </a:r>
          </a:p>
          <a:p>
            <a:r>
              <a:rPr lang="ru-RU" dirty="0" err="1" smtClean="0"/>
              <a:t>Наприклад</a:t>
            </a:r>
            <a:r>
              <a:rPr lang="ru-RU" dirty="0" smtClean="0"/>
              <a:t>, </a:t>
            </a:r>
            <a:r>
              <a:rPr lang="ru-RU" dirty="0" err="1" smtClean="0"/>
              <a:t>глибина</a:t>
            </a:r>
            <a:r>
              <a:rPr lang="ru-RU" dirty="0" smtClean="0"/>
              <a:t> торгового </a:t>
            </a:r>
            <a:r>
              <a:rPr lang="ru-RU" dirty="0" err="1" smtClean="0"/>
              <a:t>асортименту</a:t>
            </a:r>
            <a:r>
              <a:rPr lang="ru-RU" dirty="0" smtClean="0"/>
              <a:t> </a:t>
            </a:r>
            <a:r>
              <a:rPr lang="ru-RU" dirty="0" err="1" smtClean="0"/>
              <a:t>плодових</a:t>
            </a:r>
            <a:r>
              <a:rPr lang="ru-RU" dirty="0" smtClean="0"/>
              <a:t> </a:t>
            </a:r>
            <a:r>
              <a:rPr lang="ru-RU" dirty="0" err="1" smtClean="0"/>
              <a:t>соків</a:t>
            </a:r>
            <a:r>
              <a:rPr lang="ru-RU" dirty="0" smtClean="0"/>
              <a:t> </a:t>
            </a:r>
            <a:r>
              <a:rPr lang="ru-RU" dirty="0" err="1" smtClean="0"/>
              <a:t>визначається</a:t>
            </a:r>
            <a:r>
              <a:rPr lang="ru-RU" dirty="0" smtClean="0"/>
              <a:t> </a:t>
            </a:r>
            <a:r>
              <a:rPr lang="ru-RU" dirty="0" err="1" smtClean="0"/>
              <a:t>кількістю</a:t>
            </a:r>
            <a:r>
              <a:rPr lang="ru-RU" dirty="0" smtClean="0"/>
              <a:t> </a:t>
            </a:r>
            <a:r>
              <a:rPr lang="ru-RU" dirty="0" err="1" smtClean="0"/>
              <a:t>торгових</a:t>
            </a:r>
            <a:r>
              <a:rPr lang="ru-RU" dirty="0" smtClean="0"/>
              <a:t> марок (”</a:t>
            </a:r>
            <a:r>
              <a:rPr lang="ru-RU" dirty="0" err="1" smtClean="0"/>
              <a:t>Садочок</a:t>
            </a:r>
            <a:r>
              <a:rPr lang="ru-RU" dirty="0" smtClean="0"/>
              <a:t>”,”</a:t>
            </a:r>
            <a:r>
              <a:rPr lang="ru-RU" dirty="0" err="1" smtClean="0"/>
              <a:t>Сандора</a:t>
            </a:r>
            <a:r>
              <a:rPr lang="ru-RU" dirty="0" smtClean="0"/>
              <a:t>”,” </a:t>
            </a:r>
            <a:r>
              <a:rPr lang="ru-RU" dirty="0" err="1" smtClean="0"/>
              <a:t>Джаффа</a:t>
            </a:r>
            <a:r>
              <a:rPr lang="ru-RU" dirty="0" smtClean="0"/>
              <a:t>”, ”Наш </a:t>
            </a:r>
            <a:r>
              <a:rPr lang="ru-RU" dirty="0" err="1" smtClean="0"/>
              <a:t>Сік</a:t>
            </a:r>
            <a:r>
              <a:rPr lang="ru-RU" dirty="0" smtClean="0"/>
              <a:t>” і т. д.), а </a:t>
            </a:r>
            <a:r>
              <a:rPr lang="ru-RU" dirty="0" err="1" smtClean="0"/>
              <a:t>також</a:t>
            </a:r>
            <a:r>
              <a:rPr lang="ru-RU" dirty="0" smtClean="0"/>
              <a:t> </a:t>
            </a:r>
            <a:r>
              <a:rPr lang="ru-RU" dirty="0" err="1" smtClean="0"/>
              <a:t>їх</a:t>
            </a:r>
            <a:r>
              <a:rPr lang="ru-RU" dirty="0" smtClean="0"/>
              <a:t> </a:t>
            </a:r>
            <a:r>
              <a:rPr lang="ru-RU" dirty="0" err="1" smtClean="0"/>
              <a:t>модифікацій</a:t>
            </a:r>
            <a:r>
              <a:rPr lang="ru-RU" dirty="0" smtClean="0"/>
              <a:t> ("</a:t>
            </a:r>
            <a:r>
              <a:rPr lang="ru-RU" dirty="0" err="1" smtClean="0"/>
              <a:t>Садочок</a:t>
            </a:r>
            <a:r>
              <a:rPr lang="ru-RU" dirty="0" smtClean="0"/>
              <a:t>”: </a:t>
            </a:r>
            <a:r>
              <a:rPr lang="ru-RU" dirty="0" err="1" smtClean="0"/>
              <a:t>яблучно</a:t>
            </a:r>
            <a:r>
              <a:rPr lang="ru-RU" dirty="0" smtClean="0"/>
              <a:t>- </a:t>
            </a:r>
            <a:r>
              <a:rPr lang="ru-RU" dirty="0" err="1" smtClean="0"/>
              <a:t>апельсиновий</a:t>
            </a:r>
            <a:r>
              <a:rPr lang="ru-RU" dirty="0" smtClean="0"/>
              <a:t>, </a:t>
            </a:r>
            <a:r>
              <a:rPr lang="ru-RU" dirty="0" err="1" smtClean="0"/>
              <a:t>персико</a:t>
            </a:r>
            <a:r>
              <a:rPr lang="ru-RU" dirty="0" smtClean="0"/>
              <a:t>-апельсиновый і т. п.) і </a:t>
            </a:r>
            <a:r>
              <a:rPr lang="ru-RU" dirty="0" err="1" smtClean="0"/>
              <a:t>товарних</a:t>
            </a:r>
            <a:r>
              <a:rPr lang="ru-RU" dirty="0" smtClean="0"/>
              <a:t> </a:t>
            </a:r>
            <a:r>
              <a:rPr lang="ru-RU" dirty="0" err="1" smtClean="0"/>
              <a:t>артикулів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розрізняються</a:t>
            </a:r>
            <a:r>
              <a:rPr lang="ru-RU" dirty="0" smtClean="0"/>
              <a:t> </a:t>
            </a:r>
            <a:r>
              <a:rPr lang="ru-RU" dirty="0" err="1" smtClean="0"/>
              <a:t>упаковкою</a:t>
            </a:r>
            <a:r>
              <a:rPr lang="ru-RU" dirty="0" smtClean="0"/>
              <a:t>, </a:t>
            </a:r>
            <a:r>
              <a:rPr lang="ru-RU" dirty="0" err="1" smtClean="0"/>
              <a:t>її</a:t>
            </a:r>
            <a:r>
              <a:rPr lang="ru-RU" dirty="0" smtClean="0"/>
              <a:t> </a:t>
            </a:r>
            <a:r>
              <a:rPr lang="ru-RU" dirty="0" err="1" smtClean="0"/>
              <a:t>місткістю</a:t>
            </a:r>
            <a:r>
              <a:rPr lang="ru-RU" dirty="0" smtClean="0"/>
              <a:t> (0,2; 0,5;1; 1,5; 2 л).</a:t>
            </a:r>
          </a:p>
          <a:p>
            <a:r>
              <a:rPr lang="ru-RU" b="1" dirty="0" err="1" smtClean="0"/>
              <a:t>Дійсна</a:t>
            </a:r>
            <a:r>
              <a:rPr lang="ru-RU" b="1" dirty="0" smtClean="0"/>
              <a:t> </a:t>
            </a:r>
            <a:r>
              <a:rPr lang="ru-RU" b="1" dirty="0" err="1" smtClean="0"/>
              <a:t>глибина</a:t>
            </a:r>
            <a:r>
              <a:rPr lang="ru-RU" b="1" dirty="0" smtClean="0"/>
              <a:t> </a:t>
            </a:r>
            <a:r>
              <a:rPr lang="ru-RU" dirty="0" smtClean="0"/>
              <a:t>(</a:t>
            </a:r>
            <a:r>
              <a:rPr lang="ru-RU" dirty="0" err="1" smtClean="0"/>
              <a:t>Глд</a:t>
            </a:r>
            <a:r>
              <a:rPr lang="ru-RU" dirty="0" smtClean="0"/>
              <a:t>) - </a:t>
            </a:r>
            <a:r>
              <a:rPr lang="ru-RU" dirty="0" err="1" smtClean="0"/>
              <a:t>кількість</a:t>
            </a:r>
            <a:r>
              <a:rPr lang="ru-RU" dirty="0" smtClean="0"/>
              <a:t> </a:t>
            </a:r>
            <a:r>
              <a:rPr lang="ru-RU" dirty="0" err="1" smtClean="0"/>
              <a:t>торгових</a:t>
            </a:r>
            <a:r>
              <a:rPr lang="ru-RU" dirty="0" smtClean="0"/>
              <a:t> марок і/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модифікацій</a:t>
            </a:r>
            <a:r>
              <a:rPr lang="ru-RU" dirty="0" smtClean="0"/>
              <a:t>,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наявних</a:t>
            </a:r>
            <a:r>
              <a:rPr lang="ru-RU" dirty="0" smtClean="0"/>
              <a:t> </a:t>
            </a:r>
            <a:r>
              <a:rPr lang="ru-RU" dirty="0" err="1" smtClean="0"/>
              <a:t>товарних</a:t>
            </a:r>
            <a:r>
              <a:rPr lang="ru-RU" dirty="0" smtClean="0"/>
              <a:t> </a:t>
            </a:r>
            <a:r>
              <a:rPr lang="ru-RU" dirty="0" err="1" smtClean="0"/>
              <a:t>артикулів</a:t>
            </a:r>
            <a:r>
              <a:rPr lang="ru-RU" dirty="0" smtClean="0"/>
              <a:t>.</a:t>
            </a:r>
          </a:p>
          <a:p>
            <a:r>
              <a:rPr lang="ru-RU" b="1" dirty="0" err="1" smtClean="0"/>
              <a:t>Базова</a:t>
            </a:r>
            <a:r>
              <a:rPr lang="ru-RU" b="1" dirty="0" smtClean="0"/>
              <a:t> </a:t>
            </a:r>
            <a:r>
              <a:rPr lang="ru-RU" b="1" dirty="0" err="1" smtClean="0"/>
              <a:t>глибина</a:t>
            </a:r>
            <a:r>
              <a:rPr lang="ru-RU" b="1" dirty="0" smtClean="0"/>
              <a:t> </a:t>
            </a:r>
            <a:r>
              <a:rPr lang="ru-RU" dirty="0" smtClean="0"/>
              <a:t>(</a:t>
            </a:r>
            <a:r>
              <a:rPr lang="ru-RU" dirty="0" err="1" smtClean="0"/>
              <a:t>Глб</a:t>
            </a:r>
            <a:r>
              <a:rPr lang="ru-RU" dirty="0" smtClean="0"/>
              <a:t>) - </a:t>
            </a:r>
            <a:r>
              <a:rPr lang="ru-RU" dirty="0" err="1" smtClean="0"/>
              <a:t>кількість</a:t>
            </a:r>
            <a:r>
              <a:rPr lang="ru-RU" dirty="0" smtClean="0"/>
              <a:t> </a:t>
            </a:r>
            <a:r>
              <a:rPr lang="ru-RU" dirty="0" err="1" smtClean="0"/>
              <a:t>торгових</a:t>
            </a:r>
            <a:r>
              <a:rPr lang="ru-RU" dirty="0" smtClean="0"/>
              <a:t> марок і/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модифікацій</a:t>
            </a:r>
            <a:r>
              <a:rPr lang="ru-RU" dirty="0" smtClean="0"/>
              <a:t>,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товарних</a:t>
            </a:r>
            <a:r>
              <a:rPr lang="ru-RU" dirty="0" smtClean="0"/>
              <a:t> </a:t>
            </a:r>
            <a:r>
              <a:rPr lang="ru-RU" dirty="0" err="1" smtClean="0"/>
              <a:t>артикулів</a:t>
            </a:r>
            <a:r>
              <a:rPr lang="ru-RU" dirty="0" smtClean="0"/>
              <a:t>, </a:t>
            </a:r>
            <a:r>
              <a:rPr lang="ru-RU" dirty="0" err="1" smtClean="0"/>
              <a:t>пропонованих</a:t>
            </a:r>
            <a:r>
              <a:rPr lang="ru-RU" dirty="0" smtClean="0"/>
              <a:t> на ринку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потенційно</a:t>
            </a:r>
            <a:r>
              <a:rPr lang="ru-RU" dirty="0" smtClean="0"/>
              <a:t> </a:t>
            </a:r>
            <a:r>
              <a:rPr lang="ru-RU" dirty="0" err="1" smtClean="0"/>
              <a:t>можливих</a:t>
            </a:r>
            <a:r>
              <a:rPr lang="ru-RU" dirty="0" smtClean="0"/>
              <a:t> для </a:t>
            </a:r>
            <a:r>
              <a:rPr lang="ru-RU" dirty="0" err="1" smtClean="0"/>
              <a:t>випуску</a:t>
            </a:r>
            <a:r>
              <a:rPr lang="ru-RU" dirty="0" smtClean="0"/>
              <a:t> і </a:t>
            </a:r>
            <a:r>
              <a:rPr lang="ru-RU" dirty="0" err="1" smtClean="0"/>
              <a:t>прийнятих</a:t>
            </a:r>
            <a:r>
              <a:rPr lang="ru-RU" dirty="0" smtClean="0"/>
              <a:t> за основу для </a:t>
            </a:r>
            <a:r>
              <a:rPr lang="ru-RU" dirty="0" err="1" smtClean="0"/>
              <a:t>порівняння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Коефіцієнт</a:t>
            </a:r>
            <a:r>
              <a:rPr lang="ru-RU" dirty="0" smtClean="0"/>
              <a:t> </a:t>
            </a:r>
            <a:r>
              <a:rPr lang="ru-RU" dirty="0" err="1" smtClean="0"/>
              <a:t>глибини</a:t>
            </a:r>
            <a:r>
              <a:rPr lang="ru-RU" dirty="0" smtClean="0"/>
              <a:t> (</a:t>
            </a:r>
            <a:r>
              <a:rPr lang="ru-RU" dirty="0" err="1" smtClean="0"/>
              <a:t>Кгл</a:t>
            </a:r>
            <a:r>
              <a:rPr lang="ru-RU" dirty="0" smtClean="0"/>
              <a:t>) - </a:t>
            </a:r>
            <a:r>
              <a:rPr lang="ru-RU" dirty="0" err="1" smtClean="0"/>
              <a:t>відношення</a:t>
            </a:r>
            <a:r>
              <a:rPr lang="ru-RU" dirty="0" smtClean="0"/>
              <a:t> </a:t>
            </a:r>
            <a:r>
              <a:rPr lang="ru-RU" dirty="0" err="1" smtClean="0"/>
              <a:t>дійсної</a:t>
            </a:r>
            <a:r>
              <a:rPr lang="ru-RU" dirty="0" smtClean="0"/>
              <a:t> </a:t>
            </a:r>
            <a:r>
              <a:rPr lang="ru-RU" dirty="0" err="1" smtClean="0"/>
              <a:t>глибини</a:t>
            </a:r>
            <a:r>
              <a:rPr lang="ru-RU" dirty="0" smtClean="0"/>
              <a:t> до </a:t>
            </a:r>
            <a:r>
              <a:rPr lang="ru-RU" dirty="0" err="1" smtClean="0"/>
              <a:t>базової</a:t>
            </a:r>
            <a:r>
              <a:rPr lang="ru-RU" dirty="0" smtClean="0"/>
              <a:t> </a:t>
            </a:r>
            <a:r>
              <a:rPr lang="ru-RU" dirty="0" err="1" smtClean="0"/>
              <a:t>глибини</a:t>
            </a:r>
            <a:r>
              <a:rPr lang="ru-RU" dirty="0" smtClean="0"/>
              <a:t>. Чим </a:t>
            </a:r>
            <a:r>
              <a:rPr lang="ru-RU" dirty="0" err="1" smtClean="0"/>
              <a:t>більше</a:t>
            </a:r>
            <a:r>
              <a:rPr lang="ru-RU" dirty="0" smtClean="0"/>
              <a:t> </a:t>
            </a:r>
            <a:r>
              <a:rPr lang="ru-RU" dirty="0" err="1" smtClean="0"/>
              <a:t>цей</a:t>
            </a:r>
            <a:r>
              <a:rPr lang="ru-RU" dirty="0" smtClean="0"/>
              <a:t> </a:t>
            </a:r>
            <a:r>
              <a:rPr lang="ru-RU" dirty="0" err="1" smtClean="0"/>
              <a:t>показник</a:t>
            </a:r>
            <a:r>
              <a:rPr lang="ru-RU" dirty="0" smtClean="0"/>
              <a:t>, </a:t>
            </a:r>
            <a:r>
              <a:rPr lang="ru-RU" dirty="0" err="1" smtClean="0"/>
              <a:t>тим</a:t>
            </a:r>
            <a:r>
              <a:rPr lang="ru-RU" dirty="0" smtClean="0"/>
              <a:t> </a:t>
            </a:r>
            <a:r>
              <a:rPr lang="ru-RU" dirty="0" err="1" smtClean="0"/>
              <a:t>більш</a:t>
            </a:r>
            <a:r>
              <a:rPr lang="ru-RU" dirty="0" smtClean="0"/>
              <a:t> </a:t>
            </a:r>
            <a:r>
              <a:rPr lang="ru-RU" dirty="0" err="1" smtClean="0"/>
              <a:t>повно</a:t>
            </a:r>
            <a:r>
              <a:rPr lang="ru-RU" dirty="0" smtClean="0"/>
              <a:t> представлено </a:t>
            </a:r>
            <a:r>
              <a:rPr lang="ru-RU" dirty="0" err="1" smtClean="0"/>
              <a:t>видовий</a:t>
            </a:r>
            <a:r>
              <a:rPr lang="ru-RU" dirty="0" smtClean="0"/>
              <a:t> </a:t>
            </a:r>
            <a:r>
              <a:rPr lang="ru-RU" dirty="0" err="1" smtClean="0"/>
              <a:t>асортимент</a:t>
            </a:r>
            <a:r>
              <a:rPr lang="ru-RU" dirty="0" smtClean="0"/>
              <a:t> конкретного товару</a:t>
            </a:r>
          </a:p>
          <a:p>
            <a:r>
              <a:rPr lang="ru-RU" b="1" dirty="0" err="1" smtClean="0"/>
              <a:t>Коефіцієнт</a:t>
            </a:r>
            <a:r>
              <a:rPr lang="ru-RU" b="1" dirty="0" smtClean="0"/>
              <a:t> </a:t>
            </a:r>
            <a:r>
              <a:rPr lang="ru-RU" b="1" dirty="0" err="1" smtClean="0"/>
              <a:t>глибини</a:t>
            </a:r>
            <a:r>
              <a:rPr lang="ru-RU" b="1" dirty="0" smtClean="0"/>
              <a:t> (</a:t>
            </a:r>
            <a:r>
              <a:rPr lang="ru-RU" b="1" dirty="0" err="1" smtClean="0"/>
              <a:t>Кгл</a:t>
            </a:r>
            <a:r>
              <a:rPr lang="ru-RU" b="1" dirty="0" smtClean="0"/>
              <a:t>) </a:t>
            </a:r>
            <a:r>
              <a:rPr lang="ru-RU" dirty="0" smtClean="0"/>
              <a:t>- </a:t>
            </a:r>
            <a:r>
              <a:rPr lang="ru-RU" dirty="0" err="1" smtClean="0"/>
              <a:t>відношення</a:t>
            </a:r>
            <a:r>
              <a:rPr lang="ru-RU" dirty="0" smtClean="0"/>
              <a:t> </a:t>
            </a:r>
            <a:r>
              <a:rPr lang="ru-RU" dirty="0" err="1" smtClean="0"/>
              <a:t>дійсної</a:t>
            </a:r>
            <a:r>
              <a:rPr lang="ru-RU" dirty="0" smtClean="0"/>
              <a:t> </a:t>
            </a:r>
            <a:r>
              <a:rPr lang="ru-RU" dirty="0" err="1" smtClean="0"/>
              <a:t>глибини</a:t>
            </a:r>
            <a:r>
              <a:rPr lang="ru-RU" dirty="0" smtClean="0"/>
              <a:t> до </a:t>
            </a:r>
            <a:r>
              <a:rPr lang="ru-RU" dirty="0" err="1" smtClean="0"/>
              <a:t>базової</a:t>
            </a:r>
            <a:r>
              <a:rPr lang="ru-RU" dirty="0" smtClean="0"/>
              <a:t> </a:t>
            </a:r>
            <a:r>
              <a:rPr lang="ru-RU" dirty="0" err="1" smtClean="0"/>
              <a:t>глибини</a:t>
            </a:r>
            <a:r>
              <a:rPr lang="ru-RU" dirty="0" smtClean="0"/>
              <a:t>. Чим </a:t>
            </a:r>
            <a:r>
              <a:rPr lang="ru-RU" dirty="0" err="1" smtClean="0"/>
              <a:t>більше</a:t>
            </a:r>
            <a:r>
              <a:rPr lang="ru-RU" dirty="0" smtClean="0"/>
              <a:t> </a:t>
            </a:r>
            <a:r>
              <a:rPr lang="ru-RU" dirty="0" err="1" smtClean="0"/>
              <a:t>цей</a:t>
            </a:r>
            <a:r>
              <a:rPr lang="ru-RU" dirty="0" smtClean="0"/>
              <a:t> </a:t>
            </a:r>
            <a:r>
              <a:rPr lang="ru-RU" dirty="0" err="1" smtClean="0"/>
              <a:t>показник</a:t>
            </a:r>
            <a:r>
              <a:rPr lang="ru-RU" dirty="0" smtClean="0"/>
              <a:t>, </a:t>
            </a:r>
            <a:r>
              <a:rPr lang="ru-RU" dirty="0" err="1" smtClean="0"/>
              <a:t>тим</a:t>
            </a:r>
            <a:r>
              <a:rPr lang="ru-RU" dirty="0" smtClean="0"/>
              <a:t> </a:t>
            </a:r>
            <a:r>
              <a:rPr lang="ru-RU" dirty="0" err="1" smtClean="0"/>
              <a:t>більш</a:t>
            </a:r>
            <a:r>
              <a:rPr lang="ru-RU" dirty="0" smtClean="0"/>
              <a:t> </a:t>
            </a:r>
            <a:r>
              <a:rPr lang="ru-RU" dirty="0" err="1" smtClean="0"/>
              <a:t>повно</a:t>
            </a:r>
            <a:r>
              <a:rPr lang="ru-RU" dirty="0" smtClean="0"/>
              <a:t> представлено </a:t>
            </a:r>
            <a:r>
              <a:rPr lang="ru-RU" dirty="0" err="1" smtClean="0"/>
              <a:t>видовий</a:t>
            </a:r>
            <a:r>
              <a:rPr lang="ru-RU" dirty="0" smtClean="0"/>
              <a:t> </a:t>
            </a:r>
            <a:r>
              <a:rPr lang="ru-RU" dirty="0" err="1" smtClean="0"/>
              <a:t>асортимент</a:t>
            </a:r>
            <a:r>
              <a:rPr lang="ru-RU" dirty="0" smtClean="0"/>
              <a:t> конкретного товару.</a:t>
            </a:r>
          </a:p>
          <a:p>
            <a:r>
              <a:rPr lang="ru-RU" dirty="0" smtClean="0"/>
              <a:t>В </a:t>
            </a:r>
            <a:r>
              <a:rPr lang="ru-RU" dirty="0" err="1" smtClean="0"/>
              <a:t>умовах</a:t>
            </a:r>
            <a:r>
              <a:rPr lang="ru-RU" dirty="0" smtClean="0"/>
              <a:t> </a:t>
            </a:r>
            <a:r>
              <a:rPr lang="ru-RU" dirty="0" err="1" smtClean="0"/>
              <a:t>насиченого</a:t>
            </a:r>
            <a:r>
              <a:rPr lang="ru-RU" dirty="0" smtClean="0"/>
              <a:t> ринку широкий </a:t>
            </a:r>
            <a:r>
              <a:rPr lang="ru-RU" dirty="0" err="1" smtClean="0"/>
              <a:t>асортимент</a:t>
            </a:r>
            <a:r>
              <a:rPr lang="ru-RU" dirty="0" smtClean="0"/>
              <a:t> </a:t>
            </a:r>
            <a:r>
              <a:rPr lang="ru-RU" dirty="0" err="1" smtClean="0"/>
              <a:t>товарів</a:t>
            </a:r>
            <a:r>
              <a:rPr lang="ru-RU" dirty="0" smtClean="0"/>
              <a:t> </a:t>
            </a:r>
            <a:r>
              <a:rPr lang="ru-RU" dirty="0" err="1" smtClean="0"/>
              <a:t>забезпечується</a:t>
            </a:r>
            <a:r>
              <a:rPr lang="ru-RU" dirty="0" smtClean="0"/>
              <a:t> за </a:t>
            </a:r>
            <a:r>
              <a:rPr lang="ru-RU" dirty="0" err="1" smtClean="0"/>
              <a:t>рахунок</a:t>
            </a:r>
            <a:r>
              <a:rPr lang="ru-RU" dirty="0" smtClean="0"/>
              <a:t> </a:t>
            </a:r>
            <a:r>
              <a:rPr lang="ru-RU" dirty="0" err="1" smtClean="0"/>
              <a:t>збільшення</a:t>
            </a:r>
            <a:r>
              <a:rPr lang="ru-RU" dirty="0" smtClean="0"/>
              <a:t> </a:t>
            </a:r>
            <a:r>
              <a:rPr lang="ru-RU" dirty="0" err="1" smtClean="0"/>
              <a:t>кількості</a:t>
            </a:r>
            <a:r>
              <a:rPr lang="ru-RU" dirty="0" smtClean="0"/>
              <a:t> </a:t>
            </a:r>
            <a:r>
              <a:rPr lang="ru-RU" dirty="0" err="1" smtClean="0"/>
              <a:t>товарів</a:t>
            </a:r>
            <a:r>
              <a:rPr lang="ru-RU" dirty="0" smtClean="0"/>
              <a:t> </a:t>
            </a:r>
            <a:r>
              <a:rPr lang="ru-RU" dirty="0" err="1" smtClean="0"/>
              <a:t>окремих</a:t>
            </a:r>
            <a:r>
              <a:rPr lang="ru-RU" dirty="0" smtClean="0"/>
              <a:t> </a:t>
            </a:r>
            <a:r>
              <a:rPr lang="ru-RU" dirty="0" err="1" smtClean="0"/>
              <a:t>видів</a:t>
            </a:r>
            <a:r>
              <a:rPr lang="ru-RU" dirty="0" smtClean="0"/>
              <a:t>, але </a:t>
            </a:r>
            <a:r>
              <a:rPr lang="ru-RU" dirty="0" err="1" smtClean="0"/>
              <a:t>різних</a:t>
            </a:r>
            <a:r>
              <a:rPr lang="ru-RU" dirty="0" smtClean="0"/>
              <a:t> </a:t>
            </a:r>
            <a:r>
              <a:rPr lang="ru-RU" dirty="0" err="1" smtClean="0"/>
              <a:t>товарних</a:t>
            </a:r>
            <a:r>
              <a:rPr lang="ru-RU" dirty="0" smtClean="0"/>
              <a:t> марок і </a:t>
            </a:r>
            <a:r>
              <a:rPr lang="ru-RU" dirty="0" err="1" smtClean="0"/>
              <a:t>їх</a:t>
            </a:r>
            <a:r>
              <a:rPr lang="ru-RU" dirty="0" smtClean="0"/>
              <a:t> </a:t>
            </a:r>
            <a:r>
              <a:rPr lang="ru-RU" dirty="0" err="1" smtClean="0"/>
              <a:t>модифікацій</a:t>
            </a:r>
            <a:r>
              <a:rPr lang="ru-RU" dirty="0" smtClean="0"/>
              <a:t>. Частенько </a:t>
            </a:r>
            <a:r>
              <a:rPr lang="ru-RU" dirty="0" err="1" smtClean="0"/>
              <a:t>відмінності</a:t>
            </a:r>
            <a:r>
              <a:rPr lang="ru-RU" dirty="0" smtClean="0"/>
              <a:t> </a:t>
            </a:r>
            <a:r>
              <a:rPr lang="ru-RU" dirty="0" err="1" smtClean="0"/>
              <a:t>між</a:t>
            </a:r>
            <a:r>
              <a:rPr lang="ru-RU" dirty="0" smtClean="0"/>
              <a:t> </a:t>
            </a:r>
            <a:r>
              <a:rPr lang="ru-RU" dirty="0" err="1" smtClean="0"/>
              <a:t>торговими</a:t>
            </a:r>
            <a:r>
              <a:rPr lang="ru-RU" dirty="0" smtClean="0"/>
              <a:t> марками, </a:t>
            </a:r>
            <a:r>
              <a:rPr lang="ru-RU" dirty="0" err="1" smtClean="0"/>
              <a:t>вироблюваними</a:t>
            </a:r>
            <a:r>
              <a:rPr lang="ru-RU" dirty="0" smtClean="0"/>
              <a:t> </a:t>
            </a:r>
            <a:r>
              <a:rPr lang="ru-RU" dirty="0" err="1" smtClean="0"/>
              <a:t>різними</a:t>
            </a:r>
            <a:r>
              <a:rPr lang="ru-RU" dirty="0" smtClean="0"/>
              <a:t> </a:t>
            </a:r>
            <a:r>
              <a:rPr lang="ru-RU" dirty="0" err="1" smtClean="0"/>
              <a:t>виготівниками</a:t>
            </a:r>
            <a:r>
              <a:rPr lang="ru-RU" dirty="0" smtClean="0"/>
              <a:t>, </a:t>
            </a:r>
            <a:r>
              <a:rPr lang="ru-RU" dirty="0" err="1" smtClean="0"/>
              <a:t>несуттєві</a:t>
            </a:r>
            <a:r>
              <a:rPr lang="ru-RU" dirty="0" smtClean="0"/>
              <a:t> і </a:t>
            </a:r>
            <a:r>
              <a:rPr lang="ru-RU" dirty="0" err="1" smtClean="0"/>
              <a:t>обумовлені</a:t>
            </a:r>
            <a:r>
              <a:rPr lang="ru-RU" dirty="0" smtClean="0"/>
              <a:t> в основному </a:t>
            </a:r>
            <a:r>
              <a:rPr lang="ru-RU" dirty="0" err="1" smtClean="0"/>
              <a:t>різним</a:t>
            </a:r>
            <a:r>
              <a:rPr lang="ru-RU" dirty="0" smtClean="0"/>
              <a:t> </a:t>
            </a:r>
            <a:r>
              <a:rPr lang="ru-RU" dirty="0" err="1" smtClean="0"/>
              <a:t>рецептурним</a:t>
            </a:r>
            <a:r>
              <a:rPr lang="ru-RU" dirty="0" smtClean="0"/>
              <a:t> складом, </a:t>
            </a:r>
            <a:r>
              <a:rPr lang="ru-RU" dirty="0" err="1" smtClean="0"/>
              <a:t>упаковкою</a:t>
            </a:r>
            <a:r>
              <a:rPr lang="ru-RU" dirty="0" smtClean="0"/>
              <a:t> і </a:t>
            </a:r>
            <a:r>
              <a:rPr lang="ru-RU" dirty="0" err="1" smtClean="0"/>
              <a:t>маркіровкою</a:t>
            </a:r>
            <a:r>
              <a:rPr lang="ru-RU" dirty="0" smtClean="0"/>
              <a:t>.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пояснюється</a:t>
            </a:r>
            <a:r>
              <a:rPr lang="ru-RU" dirty="0" smtClean="0"/>
              <a:t> </a:t>
            </a:r>
            <a:r>
              <a:rPr lang="ru-RU" dirty="0" err="1" smtClean="0"/>
              <a:t>тим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можливості</a:t>
            </a:r>
            <a:r>
              <a:rPr lang="ru-RU" dirty="0" smtClean="0"/>
              <a:t> </a:t>
            </a:r>
            <a:r>
              <a:rPr lang="ru-RU" dirty="0" err="1" smtClean="0"/>
              <a:t>розробки</a:t>
            </a:r>
            <a:r>
              <a:rPr lang="ru-RU" dirty="0" smtClean="0"/>
              <a:t> </a:t>
            </a:r>
            <a:r>
              <a:rPr lang="ru-RU" dirty="0" err="1" smtClean="0"/>
              <a:t>принципово</a:t>
            </a:r>
            <a:r>
              <a:rPr lang="ru-RU" dirty="0" smtClean="0"/>
              <a:t> </a:t>
            </a:r>
            <a:r>
              <a:rPr lang="ru-RU" dirty="0" err="1" smtClean="0"/>
              <a:t>нових</a:t>
            </a:r>
            <a:r>
              <a:rPr lang="ru-RU" dirty="0" smtClean="0"/>
              <a:t> </a:t>
            </a:r>
            <a:r>
              <a:rPr lang="ru-RU" dirty="0" err="1" smtClean="0"/>
              <a:t>видів</a:t>
            </a:r>
            <a:r>
              <a:rPr lang="ru-RU" dirty="0" smtClean="0"/>
              <a:t> і </a:t>
            </a:r>
            <a:r>
              <a:rPr lang="ru-RU" dirty="0" err="1" smtClean="0"/>
              <a:t>найменувань</a:t>
            </a:r>
            <a:r>
              <a:rPr lang="ru-RU" dirty="0" smtClean="0"/>
              <a:t> </a:t>
            </a:r>
            <a:r>
              <a:rPr lang="ru-RU" dirty="0" err="1" smtClean="0"/>
              <a:t>товарів</a:t>
            </a:r>
            <a:r>
              <a:rPr lang="ru-RU" dirty="0" smtClean="0"/>
              <a:t> </a:t>
            </a:r>
            <a:r>
              <a:rPr lang="ru-RU" dirty="0" err="1" smtClean="0"/>
              <a:t>обмежені</a:t>
            </a:r>
            <a:r>
              <a:rPr lang="ru-RU" dirty="0" smtClean="0"/>
              <a:t> через </a:t>
            </a:r>
            <a:r>
              <a:rPr lang="ru-RU" dirty="0" err="1" smtClean="0"/>
              <a:t>відсутність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недостатності</a:t>
            </a:r>
            <a:r>
              <a:rPr lang="ru-RU" dirty="0" smtClean="0"/>
              <a:t> </a:t>
            </a:r>
            <a:r>
              <a:rPr lang="ru-RU" dirty="0" err="1" smtClean="0"/>
              <a:t>нетрадиційної</a:t>
            </a:r>
            <a:r>
              <a:rPr lang="ru-RU" dirty="0" smtClean="0"/>
              <a:t> </a:t>
            </a:r>
            <a:r>
              <a:rPr lang="ru-RU" dirty="0" err="1" smtClean="0"/>
              <a:t>сировини</a:t>
            </a:r>
            <a:r>
              <a:rPr lang="ru-RU" dirty="0" smtClean="0"/>
              <a:t> і/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технологій</a:t>
            </a:r>
            <a:r>
              <a:rPr lang="ru-RU" dirty="0" smtClean="0"/>
              <a:t>. Тому для </a:t>
            </a:r>
            <a:r>
              <a:rPr lang="ru-RU" dirty="0" err="1" smtClean="0"/>
              <a:t>формування</a:t>
            </a:r>
            <a:r>
              <a:rPr lang="ru-RU" dirty="0" smtClean="0"/>
              <a:t> </a:t>
            </a:r>
            <a:r>
              <a:rPr lang="ru-RU" dirty="0" err="1" smtClean="0"/>
              <a:t>попиту</a:t>
            </a:r>
            <a:r>
              <a:rPr lang="ru-RU" dirty="0" smtClean="0"/>
              <a:t> і </a:t>
            </a:r>
            <a:r>
              <a:rPr lang="ru-RU" dirty="0" err="1" smtClean="0"/>
              <a:t>стимулювання</a:t>
            </a:r>
            <a:r>
              <a:rPr lang="ru-RU" dirty="0" smtClean="0"/>
              <a:t> </a:t>
            </a:r>
            <a:r>
              <a:rPr lang="ru-RU" dirty="0" err="1" smtClean="0"/>
              <a:t>продажів</a:t>
            </a:r>
            <a:r>
              <a:rPr lang="ru-RU" dirty="0" smtClean="0"/>
              <a:t> </a:t>
            </a:r>
            <a:r>
              <a:rPr lang="ru-RU" dirty="0" err="1" smtClean="0"/>
              <a:t>організації-виробники</a:t>
            </a:r>
            <a:r>
              <a:rPr lang="ru-RU" dirty="0" smtClean="0"/>
              <a:t> </a:t>
            </a:r>
            <a:r>
              <a:rPr lang="ru-RU" dirty="0" err="1" smtClean="0"/>
              <a:t>вимушені</a:t>
            </a:r>
            <a:r>
              <a:rPr lang="ru-RU" dirty="0" smtClean="0"/>
              <a:t> </a:t>
            </a:r>
            <a:r>
              <a:rPr lang="ru-RU" dirty="0" err="1" smtClean="0"/>
              <a:t>витрачати</a:t>
            </a:r>
            <a:r>
              <a:rPr lang="ru-RU" dirty="0" smtClean="0"/>
              <a:t> </a:t>
            </a:r>
            <a:r>
              <a:rPr lang="ru-RU" dirty="0" err="1" smtClean="0"/>
              <a:t>більше</a:t>
            </a:r>
            <a:r>
              <a:rPr lang="ru-RU" dirty="0" smtClean="0"/>
              <a:t> </a:t>
            </a:r>
            <a:r>
              <a:rPr lang="ru-RU" dirty="0" err="1" smtClean="0"/>
              <a:t>засобів</a:t>
            </a:r>
            <a:r>
              <a:rPr lang="ru-RU" dirty="0" smtClean="0"/>
              <a:t>, у тому </a:t>
            </a:r>
            <a:r>
              <a:rPr lang="ru-RU" dirty="0" err="1" smtClean="0"/>
              <a:t>числі</a:t>
            </a:r>
            <a:r>
              <a:rPr lang="ru-RU" dirty="0" smtClean="0"/>
              <a:t> на рекламу і брэндинг (метод </a:t>
            </a:r>
            <a:r>
              <a:rPr lang="ru-RU" dirty="0" err="1" smtClean="0"/>
              <a:t>створення</a:t>
            </a:r>
            <a:r>
              <a:rPr lang="ru-RU" dirty="0" smtClean="0"/>
              <a:t> </a:t>
            </a:r>
            <a:r>
              <a:rPr lang="ru-RU" dirty="0" err="1" smtClean="0"/>
              <a:t>престижності</a:t>
            </a:r>
            <a:r>
              <a:rPr lang="ru-RU" dirty="0" smtClean="0"/>
              <a:t> і </a:t>
            </a:r>
            <a:r>
              <a:rPr lang="ru-RU" dirty="0" err="1" smtClean="0"/>
              <a:t>популярності</a:t>
            </a:r>
            <a:r>
              <a:rPr lang="ru-RU" dirty="0" smtClean="0"/>
              <a:t> </a:t>
            </a:r>
            <a:r>
              <a:rPr lang="ru-RU" dirty="0" err="1" smtClean="0"/>
              <a:t>торгової</a:t>
            </a:r>
            <a:r>
              <a:rPr lang="ru-RU" dirty="0" smtClean="0"/>
              <a:t> марки).</a:t>
            </a:r>
          </a:p>
          <a:p>
            <a:r>
              <a:rPr lang="ru-RU" b="1" dirty="0" err="1" smtClean="0"/>
              <a:t>Стійкість</a:t>
            </a:r>
            <a:r>
              <a:rPr lang="ru-RU" b="1" dirty="0" smtClean="0"/>
              <a:t> </a:t>
            </a:r>
            <a:r>
              <a:rPr lang="ru-RU" b="1" dirty="0" err="1" smtClean="0"/>
              <a:t>асортименту</a:t>
            </a:r>
            <a:r>
              <a:rPr lang="ru-RU" b="1" dirty="0" smtClean="0"/>
              <a:t> </a:t>
            </a:r>
            <a:r>
              <a:rPr lang="ru-RU" dirty="0" smtClean="0"/>
              <a:t>- </a:t>
            </a:r>
            <a:r>
              <a:rPr lang="ru-RU" dirty="0" err="1" smtClean="0"/>
              <a:t>здатність</a:t>
            </a:r>
            <a:r>
              <a:rPr lang="ru-RU" dirty="0" smtClean="0"/>
              <a:t> набору </a:t>
            </a:r>
            <a:r>
              <a:rPr lang="ru-RU" dirty="0" err="1" smtClean="0"/>
              <a:t>товарів</a:t>
            </a:r>
            <a:r>
              <a:rPr lang="ru-RU" dirty="0" smtClean="0"/>
              <a:t> </a:t>
            </a:r>
            <a:r>
              <a:rPr lang="ru-RU" dirty="0" err="1" smtClean="0"/>
              <a:t>задовольняти</a:t>
            </a:r>
            <a:r>
              <a:rPr lang="ru-RU" dirty="0" smtClean="0"/>
              <a:t> попит на </a:t>
            </a:r>
            <a:r>
              <a:rPr lang="ru-RU" dirty="0" err="1" smtClean="0"/>
              <a:t>одні</a:t>
            </a:r>
            <a:r>
              <a:rPr lang="ru-RU" dirty="0" smtClean="0"/>
              <a:t> і </a:t>
            </a:r>
            <a:r>
              <a:rPr lang="ru-RU" dirty="0" err="1" smtClean="0"/>
              <a:t>ті</a:t>
            </a:r>
            <a:r>
              <a:rPr lang="ru-RU" dirty="0" smtClean="0"/>
              <a:t> ж </a:t>
            </a:r>
            <a:r>
              <a:rPr lang="ru-RU" dirty="0" err="1" smtClean="0"/>
              <a:t>товари</a:t>
            </a:r>
            <a:r>
              <a:rPr lang="ru-RU" dirty="0" smtClean="0"/>
              <a:t>. </a:t>
            </a:r>
            <a:r>
              <a:rPr lang="ru-RU" dirty="0" err="1" smtClean="0"/>
              <a:t>Особливістю</a:t>
            </a:r>
            <a:r>
              <a:rPr lang="ru-RU" dirty="0" smtClean="0"/>
              <a:t> таких </a:t>
            </a:r>
            <a:r>
              <a:rPr lang="ru-RU" dirty="0" err="1" smtClean="0"/>
              <a:t>товарів</a:t>
            </a:r>
            <a:r>
              <a:rPr lang="ru-RU" dirty="0" smtClean="0"/>
              <a:t> є </a:t>
            </a:r>
            <a:r>
              <a:rPr lang="ru-RU" dirty="0" err="1" smtClean="0"/>
              <a:t>наявність</a:t>
            </a:r>
            <a:r>
              <a:rPr lang="ru-RU" dirty="0" smtClean="0"/>
              <a:t> </a:t>
            </a:r>
            <a:r>
              <a:rPr lang="ru-RU" dirty="0" err="1" smtClean="0"/>
              <a:t>стійкого</a:t>
            </a:r>
            <a:r>
              <a:rPr lang="ru-RU" dirty="0" smtClean="0"/>
              <a:t> </a:t>
            </a:r>
            <a:r>
              <a:rPr lang="ru-RU" dirty="0" err="1" smtClean="0"/>
              <a:t>попиту</a:t>
            </a:r>
            <a:r>
              <a:rPr lang="ru-RU" dirty="0" smtClean="0"/>
              <a:t> на них.</a:t>
            </a:r>
          </a:p>
          <a:p>
            <a:r>
              <a:rPr lang="ru-RU" b="1" dirty="0" err="1" smtClean="0"/>
              <a:t>Коефіцієнт</a:t>
            </a:r>
            <a:r>
              <a:rPr lang="ru-RU" b="1" dirty="0" smtClean="0"/>
              <a:t> </a:t>
            </a:r>
            <a:r>
              <a:rPr lang="ru-RU" b="1" dirty="0" err="1" smtClean="0"/>
              <a:t>стійкості</a:t>
            </a:r>
            <a:r>
              <a:rPr lang="ru-RU" b="1" dirty="0" smtClean="0"/>
              <a:t> (</a:t>
            </a:r>
            <a:r>
              <a:rPr lang="ru-RU" b="1" dirty="0" err="1" smtClean="0"/>
              <a:t>Кст</a:t>
            </a:r>
            <a:r>
              <a:rPr lang="ru-RU" dirty="0" smtClean="0"/>
              <a:t>) - </a:t>
            </a:r>
            <a:r>
              <a:rPr lang="ru-RU" dirty="0" err="1" smtClean="0"/>
              <a:t>відношення</a:t>
            </a:r>
            <a:r>
              <a:rPr lang="ru-RU" dirty="0" smtClean="0"/>
              <a:t> </a:t>
            </a:r>
            <a:r>
              <a:rPr lang="ru-RU" dirty="0" err="1" smtClean="0"/>
              <a:t>кількості</a:t>
            </a:r>
            <a:r>
              <a:rPr lang="ru-RU" dirty="0" smtClean="0"/>
              <a:t> </a:t>
            </a:r>
            <a:r>
              <a:rPr lang="ru-RU" dirty="0" err="1" smtClean="0"/>
              <a:t>видів</a:t>
            </a:r>
            <a:r>
              <a:rPr lang="ru-RU" dirty="0" smtClean="0"/>
              <a:t>, </a:t>
            </a:r>
            <a:r>
              <a:rPr lang="ru-RU" dirty="0" err="1" smtClean="0"/>
              <a:t>різновидів</a:t>
            </a:r>
            <a:r>
              <a:rPr lang="ru-RU" dirty="0" smtClean="0"/>
              <a:t> і </a:t>
            </a:r>
            <a:r>
              <a:rPr lang="ru-RU" dirty="0" err="1" smtClean="0"/>
              <a:t>найменувань</a:t>
            </a:r>
            <a:r>
              <a:rPr lang="ru-RU" dirty="0" smtClean="0"/>
              <a:t> </a:t>
            </a:r>
            <a:r>
              <a:rPr lang="ru-RU" dirty="0" err="1" smtClean="0"/>
              <a:t>товарів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мають</a:t>
            </a:r>
            <a:r>
              <a:rPr lang="ru-RU" dirty="0" smtClean="0"/>
              <a:t> </a:t>
            </a:r>
            <a:r>
              <a:rPr lang="ru-RU" dirty="0" err="1" smtClean="0"/>
              <a:t>стійкий</a:t>
            </a:r>
            <a:r>
              <a:rPr lang="ru-RU" dirty="0" smtClean="0"/>
              <a:t> попит у </a:t>
            </a:r>
            <a:r>
              <a:rPr lang="ru-RU" dirty="0" err="1" smtClean="0"/>
              <a:t>споживачів</a:t>
            </a:r>
            <a:r>
              <a:rPr lang="ru-RU" dirty="0" smtClean="0"/>
              <a:t>, до </a:t>
            </a:r>
            <a:r>
              <a:rPr lang="ru-RU" dirty="0" err="1" smtClean="0"/>
              <a:t>загальної</a:t>
            </a:r>
            <a:r>
              <a:rPr lang="ru-RU" dirty="0" smtClean="0"/>
              <a:t> </a:t>
            </a:r>
            <a:r>
              <a:rPr lang="ru-RU" dirty="0" err="1" smtClean="0"/>
              <a:t>кількості</a:t>
            </a:r>
            <a:r>
              <a:rPr lang="ru-RU" dirty="0" smtClean="0"/>
              <a:t> </a:t>
            </a:r>
            <a:r>
              <a:rPr lang="ru-RU" dirty="0" err="1" smtClean="0"/>
              <a:t>видів</a:t>
            </a:r>
            <a:r>
              <a:rPr lang="ru-RU" dirty="0" smtClean="0"/>
              <a:t>, </a:t>
            </a:r>
            <a:r>
              <a:rPr lang="ru-RU" dirty="0" err="1" smtClean="0"/>
              <a:t>різновидів</a:t>
            </a:r>
            <a:r>
              <a:rPr lang="ru-RU" dirty="0" smtClean="0"/>
              <a:t> і </a:t>
            </a:r>
            <a:r>
              <a:rPr lang="ru-RU" dirty="0" err="1" smtClean="0"/>
              <a:t>найменувань</a:t>
            </a:r>
            <a:r>
              <a:rPr lang="ru-RU" dirty="0" smtClean="0"/>
              <a:t> </a:t>
            </a:r>
            <a:r>
              <a:rPr lang="ru-RU" dirty="0" err="1" smtClean="0"/>
              <a:t>товарів</a:t>
            </a:r>
            <a:r>
              <a:rPr lang="ru-RU" dirty="0" smtClean="0"/>
              <a:t> тих же </a:t>
            </a:r>
            <a:r>
              <a:rPr lang="ru-RU" dirty="0" err="1" smtClean="0"/>
              <a:t>однорідних</a:t>
            </a:r>
            <a:r>
              <a:rPr lang="ru-RU" dirty="0" smtClean="0"/>
              <a:t> </a:t>
            </a:r>
            <a:r>
              <a:rPr lang="ru-RU" dirty="0" err="1" smtClean="0"/>
              <a:t>груп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396862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53142" y="500969"/>
            <a:ext cx="11286309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У </a:t>
            </a:r>
            <a:r>
              <a:rPr lang="ru-RU" dirty="0" err="1" smtClean="0"/>
              <a:t>розглянутому</a:t>
            </a:r>
            <a:r>
              <a:rPr lang="ru-RU" dirty="0" smtClean="0"/>
              <a:t> </a:t>
            </a:r>
            <a:r>
              <a:rPr lang="ru-RU" dirty="0" err="1" smtClean="0"/>
              <a:t>вище</a:t>
            </a:r>
            <a:r>
              <a:rPr lang="ru-RU" dirty="0" smtClean="0"/>
              <a:t> </a:t>
            </a:r>
            <a:r>
              <a:rPr lang="ru-RU" dirty="0" err="1" smtClean="0"/>
              <a:t>прикладі</a:t>
            </a:r>
            <a:r>
              <a:rPr lang="ru-RU" dirty="0" smtClean="0"/>
              <a:t> </a:t>
            </a:r>
            <a:r>
              <a:rPr lang="ru-RU" dirty="0" err="1" smtClean="0"/>
              <a:t>стійкий</a:t>
            </a:r>
            <a:r>
              <a:rPr lang="ru-RU" dirty="0" smtClean="0"/>
              <a:t> попит </a:t>
            </a:r>
            <a:r>
              <a:rPr lang="ru-RU" dirty="0" err="1" smtClean="0"/>
              <a:t>мають</a:t>
            </a:r>
            <a:r>
              <a:rPr lang="ru-RU" dirty="0" smtClean="0"/>
              <a:t> три </a:t>
            </a:r>
            <a:r>
              <a:rPr lang="ru-RU" dirty="0" err="1" smtClean="0"/>
              <a:t>найменування</a:t>
            </a:r>
            <a:r>
              <a:rPr lang="ru-RU" dirty="0" smtClean="0"/>
              <a:t> </a:t>
            </a:r>
            <a:r>
              <a:rPr lang="ru-RU" dirty="0" err="1" smtClean="0"/>
              <a:t>сиру</a:t>
            </a:r>
            <a:r>
              <a:rPr lang="ru-RU" dirty="0" smtClean="0"/>
              <a:t> з </a:t>
            </a:r>
            <a:r>
              <a:rPr lang="ru-RU" dirty="0" err="1" smtClean="0"/>
              <a:t>п'яти</a:t>
            </a:r>
            <a:r>
              <a:rPr lang="ru-RU" dirty="0" smtClean="0"/>
              <a:t>. </a:t>
            </a:r>
            <a:r>
              <a:rPr lang="ru-RU" dirty="0" err="1" smtClean="0"/>
              <a:t>Отже</a:t>
            </a:r>
            <a:r>
              <a:rPr lang="ru-RU" dirty="0" smtClean="0"/>
              <a:t>, </a:t>
            </a:r>
            <a:r>
              <a:rPr lang="ru-RU" dirty="0" err="1" smtClean="0"/>
              <a:t>коефіцієнт</a:t>
            </a:r>
            <a:r>
              <a:rPr lang="ru-RU" dirty="0" smtClean="0"/>
              <a:t> </a:t>
            </a:r>
            <a:r>
              <a:rPr lang="ru-RU" dirty="0" err="1" smtClean="0"/>
              <a:t>стійкості</a:t>
            </a:r>
            <a:r>
              <a:rPr lang="ru-RU" dirty="0" smtClean="0"/>
              <a:t> </a:t>
            </a:r>
            <a:r>
              <a:rPr lang="ru-RU" dirty="0" err="1" smtClean="0"/>
              <a:t>дорівнює</a:t>
            </a:r>
            <a:r>
              <a:rPr lang="ru-RU" dirty="0" smtClean="0"/>
              <a:t> 60%.</a:t>
            </a:r>
          </a:p>
          <a:p>
            <a:r>
              <a:rPr lang="ru-RU" dirty="0" err="1" smtClean="0"/>
              <a:t>Іноді</a:t>
            </a:r>
            <a:r>
              <a:rPr lang="ru-RU" dirty="0" smtClean="0"/>
              <a:t> </a:t>
            </a:r>
            <a:r>
              <a:rPr lang="ru-RU" dirty="0" err="1" smtClean="0"/>
              <a:t>стійкість</a:t>
            </a:r>
            <a:r>
              <a:rPr lang="ru-RU" dirty="0" smtClean="0"/>
              <a:t> </a:t>
            </a:r>
            <a:r>
              <a:rPr lang="ru-RU" dirty="0" err="1" smtClean="0"/>
              <a:t>зв'язують</a:t>
            </a:r>
            <a:r>
              <a:rPr lang="ru-RU" dirty="0" smtClean="0"/>
              <a:t> з </a:t>
            </a:r>
            <a:r>
              <a:rPr lang="ru-RU" dirty="0" err="1" smtClean="0"/>
              <a:t>терміном</a:t>
            </a:r>
            <a:r>
              <a:rPr lang="ru-RU" dirty="0" smtClean="0"/>
              <a:t>, </a:t>
            </a:r>
            <a:r>
              <a:rPr lang="ru-RU" dirty="0" err="1" smtClean="0"/>
              <a:t>впродовж</a:t>
            </a:r>
            <a:r>
              <a:rPr lang="ru-RU" dirty="0" smtClean="0"/>
              <a:t> </a:t>
            </a:r>
            <a:r>
              <a:rPr lang="ru-RU" dirty="0" err="1" smtClean="0"/>
              <a:t>якого</a:t>
            </a:r>
            <a:r>
              <a:rPr lang="ru-RU" dirty="0" smtClean="0"/>
              <a:t> </a:t>
            </a:r>
            <a:r>
              <a:rPr lang="ru-RU" dirty="0" err="1" smtClean="0"/>
              <a:t>товари</a:t>
            </a:r>
            <a:r>
              <a:rPr lang="ru-RU" dirty="0" smtClean="0"/>
              <a:t> </a:t>
            </a:r>
            <a:r>
              <a:rPr lang="ru-RU" dirty="0" err="1" smtClean="0"/>
              <a:t>певних</a:t>
            </a:r>
            <a:r>
              <a:rPr lang="ru-RU" dirty="0" smtClean="0"/>
              <a:t> </a:t>
            </a:r>
            <a:r>
              <a:rPr lang="ru-RU" dirty="0" err="1" smtClean="0"/>
              <a:t>видів</a:t>
            </a:r>
            <a:r>
              <a:rPr lang="ru-RU" dirty="0" smtClean="0"/>
              <a:t>, </a:t>
            </a:r>
            <a:r>
              <a:rPr lang="ru-RU" dirty="0" err="1" smtClean="0"/>
              <a:t>різновидів</a:t>
            </a:r>
            <a:r>
              <a:rPr lang="ru-RU" dirty="0" smtClean="0"/>
              <a:t> і </a:t>
            </a:r>
            <a:r>
              <a:rPr lang="ru-RU" dirty="0" err="1" smtClean="0"/>
              <a:t>найменувань</a:t>
            </a:r>
            <a:r>
              <a:rPr lang="ru-RU" dirty="0" smtClean="0"/>
              <a:t> </a:t>
            </a:r>
            <a:r>
              <a:rPr lang="ru-RU" dirty="0" err="1" smtClean="0"/>
              <a:t>знаходяться</a:t>
            </a:r>
            <a:r>
              <a:rPr lang="ru-RU" dirty="0" smtClean="0"/>
              <a:t> в </a:t>
            </a:r>
            <a:r>
              <a:rPr lang="ru-RU" dirty="0" err="1" smtClean="0"/>
              <a:t>реалізації</a:t>
            </a:r>
            <a:r>
              <a:rPr lang="ru-RU" dirty="0" smtClean="0"/>
              <a:t>.</a:t>
            </a:r>
          </a:p>
          <a:p>
            <a:r>
              <a:rPr lang="ru-RU" b="1" dirty="0" smtClean="0"/>
              <a:t>Новизна (</a:t>
            </a:r>
            <a:r>
              <a:rPr lang="ru-RU" b="1" dirty="0" err="1" smtClean="0"/>
              <a:t>оновлення</a:t>
            </a:r>
            <a:r>
              <a:rPr lang="ru-RU" dirty="0" smtClean="0"/>
              <a:t>) </a:t>
            </a:r>
            <a:r>
              <a:rPr lang="ru-RU" dirty="0" err="1" smtClean="0"/>
              <a:t>асортименту</a:t>
            </a:r>
            <a:r>
              <a:rPr lang="ru-RU" dirty="0" smtClean="0"/>
              <a:t> - </a:t>
            </a:r>
            <a:r>
              <a:rPr lang="ru-RU" dirty="0" err="1" smtClean="0"/>
              <a:t>здатність</a:t>
            </a:r>
            <a:r>
              <a:rPr lang="ru-RU" dirty="0" smtClean="0"/>
              <a:t> набору </a:t>
            </a:r>
            <a:r>
              <a:rPr lang="ru-RU" dirty="0" err="1" smtClean="0"/>
              <a:t>товарів</a:t>
            </a:r>
            <a:endParaRPr lang="ru-RU" dirty="0" smtClean="0"/>
          </a:p>
          <a:p>
            <a:r>
              <a:rPr lang="ru-RU" dirty="0" err="1" smtClean="0"/>
              <a:t>задовольняти</a:t>
            </a:r>
            <a:r>
              <a:rPr lang="ru-RU" dirty="0" smtClean="0"/>
              <a:t> потреби,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змінилися</a:t>
            </a:r>
            <a:r>
              <a:rPr lang="ru-RU" dirty="0" smtClean="0"/>
              <a:t>, за </a:t>
            </a:r>
            <a:r>
              <a:rPr lang="ru-RU" dirty="0" err="1" smtClean="0"/>
              <a:t>рахунок</a:t>
            </a:r>
            <a:r>
              <a:rPr lang="ru-RU" dirty="0" smtClean="0"/>
              <a:t> </a:t>
            </a:r>
            <a:r>
              <a:rPr lang="ru-RU" dirty="0" err="1" smtClean="0"/>
              <a:t>нових</a:t>
            </a:r>
            <a:r>
              <a:rPr lang="ru-RU" dirty="0" smtClean="0"/>
              <a:t> </a:t>
            </a:r>
            <a:r>
              <a:rPr lang="ru-RU" dirty="0" err="1" smtClean="0"/>
              <a:t>товарів</a:t>
            </a:r>
            <a:r>
              <a:rPr lang="ru-RU" dirty="0" smtClean="0"/>
              <a:t> [23].</a:t>
            </a:r>
          </a:p>
          <a:p>
            <a:r>
              <a:rPr lang="ru-RU" dirty="0" smtClean="0"/>
              <a:t>Новизна </a:t>
            </a:r>
            <a:r>
              <a:rPr lang="ru-RU" dirty="0" err="1" smtClean="0"/>
              <a:t>характеризується</a:t>
            </a:r>
            <a:r>
              <a:rPr lang="ru-RU" dirty="0" smtClean="0"/>
              <a:t> </a:t>
            </a:r>
            <a:r>
              <a:rPr lang="ru-RU" dirty="0" err="1" smtClean="0"/>
              <a:t>дійсним</a:t>
            </a:r>
            <a:r>
              <a:rPr lang="ru-RU" dirty="0" smtClean="0"/>
              <a:t> </a:t>
            </a:r>
            <a:r>
              <a:rPr lang="ru-RU" dirty="0" err="1" smtClean="0"/>
              <a:t>оновленням</a:t>
            </a:r>
            <a:r>
              <a:rPr lang="ru-RU" dirty="0" smtClean="0"/>
              <a:t> - </a:t>
            </a:r>
            <a:r>
              <a:rPr lang="ru-RU" dirty="0" err="1" smtClean="0"/>
              <a:t>кількістю</a:t>
            </a:r>
            <a:r>
              <a:rPr lang="ru-RU" dirty="0" smtClean="0"/>
              <a:t> </a:t>
            </a:r>
            <a:r>
              <a:rPr lang="ru-RU" dirty="0" err="1" smtClean="0"/>
              <a:t>нових</a:t>
            </a:r>
            <a:r>
              <a:rPr lang="ru-RU" dirty="0" smtClean="0"/>
              <a:t> </a:t>
            </a:r>
            <a:r>
              <a:rPr lang="ru-RU" dirty="0" err="1" smtClean="0"/>
              <a:t>товарів</a:t>
            </a:r>
            <a:r>
              <a:rPr lang="ru-RU" dirty="0" smtClean="0"/>
              <a:t> в </a:t>
            </a:r>
            <a:r>
              <a:rPr lang="ru-RU" dirty="0" err="1" smtClean="0"/>
              <a:t>загальному</a:t>
            </a:r>
            <a:r>
              <a:rPr lang="ru-RU" dirty="0" smtClean="0"/>
              <a:t> </a:t>
            </a:r>
            <a:r>
              <a:rPr lang="ru-RU" dirty="0" err="1" smtClean="0"/>
              <a:t>переліку</a:t>
            </a:r>
            <a:r>
              <a:rPr lang="ru-RU" dirty="0" smtClean="0"/>
              <a:t> (Н) і </a:t>
            </a:r>
            <a:r>
              <a:rPr lang="ru-RU" dirty="0" err="1" smtClean="0"/>
              <a:t>мірою</a:t>
            </a:r>
            <a:r>
              <a:rPr lang="ru-RU" dirty="0" smtClean="0"/>
              <a:t> </a:t>
            </a:r>
            <a:r>
              <a:rPr lang="ru-RU" dirty="0" err="1" smtClean="0"/>
              <a:t>оновлення</a:t>
            </a:r>
            <a:r>
              <a:rPr lang="ru-RU" dirty="0" smtClean="0"/>
              <a:t> (</a:t>
            </a:r>
            <a:r>
              <a:rPr lang="ru-RU" dirty="0" err="1" smtClean="0"/>
              <a:t>Кн</a:t>
            </a:r>
            <a:r>
              <a:rPr lang="ru-RU" dirty="0" smtClean="0"/>
              <a:t>), яка </a:t>
            </a:r>
            <a:r>
              <a:rPr lang="ru-RU" dirty="0" err="1" smtClean="0"/>
              <a:t>виражається</a:t>
            </a:r>
            <a:r>
              <a:rPr lang="ru-RU" dirty="0" smtClean="0"/>
              <a:t> через </a:t>
            </a:r>
            <a:r>
              <a:rPr lang="ru-RU" dirty="0" err="1" smtClean="0"/>
              <a:t>відношення</a:t>
            </a:r>
            <a:r>
              <a:rPr lang="ru-RU" dirty="0" smtClean="0"/>
              <a:t> </a:t>
            </a:r>
            <a:r>
              <a:rPr lang="ru-RU" dirty="0" err="1" smtClean="0"/>
              <a:t>кількості</a:t>
            </a:r>
            <a:r>
              <a:rPr lang="ru-RU" dirty="0" smtClean="0"/>
              <a:t> </a:t>
            </a:r>
            <a:r>
              <a:rPr lang="ru-RU" dirty="0" err="1" smtClean="0"/>
              <a:t>нових</a:t>
            </a:r>
            <a:r>
              <a:rPr lang="ru-RU" dirty="0" smtClean="0"/>
              <a:t> </a:t>
            </a:r>
            <a:r>
              <a:rPr lang="ru-RU" dirty="0" err="1" smtClean="0"/>
              <a:t>товарів</a:t>
            </a:r>
            <a:r>
              <a:rPr lang="ru-RU" dirty="0" smtClean="0"/>
              <a:t> до </a:t>
            </a:r>
            <a:r>
              <a:rPr lang="ru-RU" dirty="0" err="1" smtClean="0"/>
              <a:t>загальної</a:t>
            </a:r>
            <a:r>
              <a:rPr lang="ru-RU" dirty="0" smtClean="0"/>
              <a:t> </a:t>
            </a:r>
            <a:r>
              <a:rPr lang="ru-RU" dirty="0" err="1" smtClean="0"/>
              <a:t>кількості</a:t>
            </a:r>
            <a:r>
              <a:rPr lang="ru-RU" dirty="0" smtClean="0"/>
              <a:t> </a:t>
            </a:r>
            <a:r>
              <a:rPr lang="ru-RU" dirty="0" err="1" smtClean="0"/>
              <a:t>найменувань</a:t>
            </a:r>
            <a:r>
              <a:rPr lang="ru-RU" dirty="0" smtClean="0"/>
              <a:t> </a:t>
            </a:r>
            <a:r>
              <a:rPr lang="ru-RU" dirty="0" err="1" smtClean="0"/>
              <a:t>товарів</a:t>
            </a:r>
            <a:r>
              <a:rPr lang="ru-RU" dirty="0" smtClean="0"/>
              <a:t> (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дійсній</a:t>
            </a:r>
            <a:r>
              <a:rPr lang="ru-RU" dirty="0" smtClean="0"/>
              <a:t> </a:t>
            </a:r>
            <a:r>
              <a:rPr lang="ru-RU" dirty="0" err="1" smtClean="0"/>
              <a:t>широті</a:t>
            </a:r>
            <a:r>
              <a:rPr lang="ru-RU" dirty="0" smtClean="0"/>
              <a:t>).</a:t>
            </a:r>
          </a:p>
          <a:p>
            <a:r>
              <a:rPr lang="ru-RU" dirty="0" err="1" smtClean="0"/>
              <a:t>Оновлення</a:t>
            </a:r>
            <a:r>
              <a:rPr lang="ru-RU" dirty="0" smtClean="0"/>
              <a:t> - одно з </a:t>
            </a:r>
            <a:r>
              <a:rPr lang="ru-RU" dirty="0" err="1" smtClean="0"/>
              <a:t>напрямів</a:t>
            </a:r>
            <a:r>
              <a:rPr lang="ru-RU" dirty="0" smtClean="0"/>
              <a:t> </a:t>
            </a:r>
            <a:r>
              <a:rPr lang="ru-RU" dirty="0" err="1" smtClean="0"/>
              <a:t>асортиментної</a:t>
            </a:r>
            <a:r>
              <a:rPr lang="ru-RU" dirty="0" smtClean="0"/>
              <a:t> </a:t>
            </a:r>
            <a:r>
              <a:rPr lang="ru-RU" dirty="0" err="1" smtClean="0"/>
              <a:t>політики</a:t>
            </a:r>
            <a:r>
              <a:rPr lang="ru-RU" dirty="0" smtClean="0"/>
              <a:t> </a:t>
            </a:r>
            <a:r>
              <a:rPr lang="ru-RU" dirty="0" err="1" smtClean="0"/>
              <a:t>організації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проводиться, як правило, в </a:t>
            </a:r>
            <a:r>
              <a:rPr lang="ru-RU" dirty="0" err="1" smtClean="0"/>
              <a:t>умовах</a:t>
            </a:r>
            <a:r>
              <a:rPr lang="ru-RU" dirty="0" smtClean="0"/>
              <a:t> </a:t>
            </a:r>
            <a:r>
              <a:rPr lang="ru-RU" dirty="0" err="1" smtClean="0"/>
              <a:t>насиченого</a:t>
            </a:r>
            <a:r>
              <a:rPr lang="ru-RU" dirty="0" smtClean="0"/>
              <a:t> ринку. </a:t>
            </a:r>
            <a:r>
              <a:rPr lang="ru-RU" dirty="0" err="1" smtClean="0"/>
              <a:t>Проте</a:t>
            </a:r>
            <a:r>
              <a:rPr lang="ru-RU" dirty="0" smtClean="0"/>
              <a:t> </a:t>
            </a:r>
            <a:r>
              <a:rPr lang="ru-RU" dirty="0" err="1" smtClean="0"/>
              <a:t>оновлення</a:t>
            </a:r>
            <a:r>
              <a:rPr lang="ru-RU" dirty="0" smtClean="0"/>
              <a:t> </a:t>
            </a:r>
            <a:r>
              <a:rPr lang="ru-RU" dirty="0" err="1" smtClean="0"/>
              <a:t>асортименту</a:t>
            </a:r>
            <a:r>
              <a:rPr lang="ru-RU" dirty="0" smtClean="0"/>
              <a:t> </a:t>
            </a:r>
            <a:r>
              <a:rPr lang="ru-RU" dirty="0" err="1" smtClean="0"/>
              <a:t>може</a:t>
            </a:r>
            <a:r>
              <a:rPr lang="ru-RU" dirty="0" smtClean="0"/>
              <a:t> бути </a:t>
            </a:r>
            <a:r>
              <a:rPr lang="ru-RU" dirty="0" err="1" smtClean="0"/>
              <a:t>наслідком</a:t>
            </a:r>
            <a:r>
              <a:rPr lang="ru-RU" dirty="0" smtClean="0"/>
              <a:t> </a:t>
            </a:r>
            <a:r>
              <a:rPr lang="ru-RU" dirty="0" err="1" smtClean="0"/>
              <a:t>дефіциту</a:t>
            </a:r>
            <a:r>
              <a:rPr lang="ru-RU" dirty="0" smtClean="0"/>
              <a:t> </a:t>
            </a:r>
            <a:r>
              <a:rPr lang="ru-RU" dirty="0" err="1" smtClean="0"/>
              <a:t>сировини</a:t>
            </a:r>
            <a:r>
              <a:rPr lang="ru-RU" dirty="0" smtClean="0"/>
              <a:t> і/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виробничих</a:t>
            </a:r>
            <a:r>
              <a:rPr lang="ru-RU" dirty="0" smtClean="0"/>
              <a:t> </a:t>
            </a:r>
            <a:r>
              <a:rPr lang="ru-RU" dirty="0" err="1" smtClean="0"/>
              <a:t>потужностей</a:t>
            </a:r>
            <a:r>
              <a:rPr lang="ru-RU" dirty="0" smtClean="0"/>
              <a:t>, </a:t>
            </a:r>
            <a:r>
              <a:rPr lang="ru-RU" dirty="0" err="1" smtClean="0"/>
              <a:t>необхідних</a:t>
            </a:r>
            <a:r>
              <a:rPr lang="ru-RU" dirty="0" smtClean="0"/>
              <a:t> для </a:t>
            </a:r>
            <a:r>
              <a:rPr lang="ru-RU" dirty="0" err="1" smtClean="0"/>
              <a:t>виробництва</a:t>
            </a:r>
            <a:r>
              <a:rPr lang="ru-RU" dirty="0" smtClean="0"/>
              <a:t> </a:t>
            </a:r>
            <a:r>
              <a:rPr lang="ru-RU" dirty="0" err="1" smtClean="0"/>
              <a:t>товарів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раніше</a:t>
            </a:r>
            <a:r>
              <a:rPr lang="ru-RU" dirty="0" smtClean="0"/>
              <a:t> </a:t>
            </a:r>
            <a:r>
              <a:rPr lang="ru-RU" dirty="0" err="1" smtClean="0"/>
              <a:t>випускалися</a:t>
            </a:r>
            <a:r>
              <a:rPr lang="ru-RU" dirty="0" smtClean="0"/>
              <a:t>.</a:t>
            </a:r>
          </a:p>
          <a:p>
            <a:r>
              <a:rPr lang="ru-RU" dirty="0" smtClean="0"/>
              <a:t>Причинами, яки </a:t>
            </a:r>
            <a:r>
              <a:rPr lang="ru-RU" dirty="0" err="1" smtClean="0"/>
              <a:t>спонукають</a:t>
            </a:r>
            <a:r>
              <a:rPr lang="ru-RU" dirty="0" smtClean="0"/>
              <a:t> </a:t>
            </a:r>
            <a:r>
              <a:rPr lang="ru-RU" dirty="0" err="1" smtClean="0"/>
              <a:t>виготівника</a:t>
            </a:r>
            <a:r>
              <a:rPr lang="ru-RU" dirty="0" smtClean="0"/>
              <a:t> і </a:t>
            </a:r>
            <a:r>
              <a:rPr lang="ru-RU" dirty="0" err="1" smtClean="0"/>
              <a:t>продавця</a:t>
            </a:r>
            <a:r>
              <a:rPr lang="ru-RU" dirty="0" smtClean="0"/>
              <a:t> </a:t>
            </a:r>
            <a:r>
              <a:rPr lang="ru-RU" dirty="0" err="1" smtClean="0"/>
              <a:t>оновлювати</a:t>
            </a:r>
            <a:r>
              <a:rPr lang="ru-RU" dirty="0" smtClean="0"/>
              <a:t> </a:t>
            </a:r>
            <a:r>
              <a:rPr lang="ru-RU" dirty="0" err="1" smtClean="0"/>
              <a:t>асортимент</a:t>
            </a:r>
            <a:r>
              <a:rPr lang="ru-RU" dirty="0" smtClean="0"/>
              <a:t>, </a:t>
            </a:r>
            <a:r>
              <a:rPr lang="ru-RU" dirty="0" err="1" smtClean="0"/>
              <a:t>являються</a:t>
            </a:r>
            <a:r>
              <a:rPr lang="ru-RU" dirty="0" smtClean="0"/>
              <a:t> </a:t>
            </a:r>
            <a:r>
              <a:rPr lang="ru-RU" dirty="0" err="1" smtClean="0"/>
              <a:t>заміна</a:t>
            </a:r>
            <a:r>
              <a:rPr lang="ru-RU" dirty="0" smtClean="0"/>
              <a:t> </a:t>
            </a:r>
            <a:r>
              <a:rPr lang="ru-RU" dirty="0" err="1" smtClean="0"/>
              <a:t>товарів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морально </a:t>
            </a:r>
            <a:r>
              <a:rPr lang="ru-RU" dirty="0" err="1" smtClean="0"/>
              <a:t>застаріли</a:t>
            </a:r>
            <a:r>
              <a:rPr lang="ru-RU" dirty="0" smtClean="0"/>
              <a:t>, </a:t>
            </a:r>
            <a:r>
              <a:rPr lang="ru-RU" dirty="0" err="1" smtClean="0"/>
              <a:t>товарів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не </a:t>
            </a:r>
            <a:r>
              <a:rPr lang="ru-RU" dirty="0" err="1" smtClean="0"/>
              <a:t>мають</a:t>
            </a:r>
            <a:r>
              <a:rPr lang="ru-RU" dirty="0" smtClean="0"/>
              <a:t> </a:t>
            </a:r>
            <a:r>
              <a:rPr lang="ru-RU" dirty="0" err="1" smtClean="0"/>
              <a:t>попиту</a:t>
            </a:r>
            <a:r>
              <a:rPr lang="ru-RU" dirty="0" smtClean="0"/>
              <a:t>; </a:t>
            </a:r>
            <a:r>
              <a:rPr lang="ru-RU" dirty="0" err="1" smtClean="0"/>
              <a:t>розробка</a:t>
            </a:r>
            <a:r>
              <a:rPr lang="ru-RU" dirty="0" smtClean="0"/>
              <a:t> </a:t>
            </a:r>
            <a:r>
              <a:rPr lang="ru-RU" dirty="0" err="1" smtClean="0"/>
              <a:t>нових</a:t>
            </a:r>
            <a:r>
              <a:rPr lang="ru-RU" dirty="0" smtClean="0"/>
              <a:t> </a:t>
            </a:r>
            <a:r>
              <a:rPr lang="ru-RU" dirty="0" err="1" smtClean="0"/>
              <a:t>товарів</a:t>
            </a:r>
            <a:r>
              <a:rPr lang="ru-RU" dirty="0" smtClean="0"/>
              <a:t> </a:t>
            </a:r>
            <a:r>
              <a:rPr lang="ru-RU" dirty="0" err="1" smtClean="0"/>
              <a:t>поліпшеної</a:t>
            </a:r>
            <a:r>
              <a:rPr lang="ru-RU" dirty="0" smtClean="0"/>
              <a:t> </a:t>
            </a:r>
            <a:r>
              <a:rPr lang="ru-RU" dirty="0" err="1" smtClean="0"/>
              <a:t>якості</a:t>
            </a:r>
            <a:r>
              <a:rPr lang="ru-RU" dirty="0" smtClean="0"/>
              <a:t> з метою </a:t>
            </a:r>
            <a:r>
              <a:rPr lang="ru-RU" dirty="0" err="1" smtClean="0"/>
              <a:t>стимулювання</a:t>
            </a:r>
            <a:r>
              <a:rPr lang="ru-RU" dirty="0" smtClean="0"/>
              <a:t> </a:t>
            </a:r>
            <a:r>
              <a:rPr lang="ru-RU" dirty="0" err="1" smtClean="0"/>
              <a:t>їх</a:t>
            </a:r>
            <a:r>
              <a:rPr lang="ru-RU" dirty="0" smtClean="0"/>
              <a:t> </a:t>
            </a:r>
            <a:r>
              <a:rPr lang="ru-RU" dirty="0" err="1" smtClean="0"/>
              <a:t>купівлі</a:t>
            </a:r>
            <a:r>
              <a:rPr lang="ru-RU" dirty="0" smtClean="0"/>
              <a:t> </a:t>
            </a:r>
            <a:r>
              <a:rPr lang="ru-RU" dirty="0" err="1" smtClean="0"/>
              <a:t>споживачем</a:t>
            </a:r>
            <a:r>
              <a:rPr lang="ru-RU" dirty="0" smtClean="0"/>
              <a:t>; </a:t>
            </a:r>
            <a:r>
              <a:rPr lang="ru-RU" dirty="0" err="1" smtClean="0"/>
              <a:t>проектування</a:t>
            </a:r>
            <a:r>
              <a:rPr lang="ru-RU" dirty="0" smtClean="0"/>
              <a:t> і </a:t>
            </a:r>
            <a:r>
              <a:rPr lang="ru-RU" dirty="0" err="1" smtClean="0"/>
              <a:t>розробка</a:t>
            </a:r>
            <a:r>
              <a:rPr lang="ru-RU" dirty="0" smtClean="0"/>
              <a:t> </a:t>
            </a:r>
            <a:r>
              <a:rPr lang="ru-RU" dirty="0" err="1" smtClean="0"/>
              <a:t>нових</a:t>
            </a:r>
            <a:r>
              <a:rPr lang="ru-RU" dirty="0" smtClean="0"/>
              <a:t> </a:t>
            </a:r>
            <a:r>
              <a:rPr lang="ru-RU" dirty="0" err="1" smtClean="0"/>
              <a:t>товарів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не </a:t>
            </a:r>
            <a:r>
              <a:rPr lang="ru-RU" dirty="0" err="1" smtClean="0"/>
              <a:t>мали</a:t>
            </a:r>
            <a:r>
              <a:rPr lang="ru-RU" dirty="0" smtClean="0"/>
              <a:t> </a:t>
            </a:r>
            <a:r>
              <a:rPr lang="ru-RU" dirty="0" err="1" smtClean="0"/>
              <a:t>раніше</a:t>
            </a:r>
            <a:r>
              <a:rPr lang="ru-RU" dirty="0" smtClean="0"/>
              <a:t> </a:t>
            </a:r>
            <a:r>
              <a:rPr lang="ru-RU" dirty="0" err="1" smtClean="0"/>
              <a:t>аналогів</a:t>
            </a:r>
            <a:r>
              <a:rPr lang="ru-RU" dirty="0" smtClean="0"/>
              <a:t>; </a:t>
            </a:r>
            <a:r>
              <a:rPr lang="ru-RU" dirty="0" err="1" smtClean="0"/>
              <a:t>розширення</a:t>
            </a:r>
            <a:r>
              <a:rPr lang="ru-RU" dirty="0" smtClean="0"/>
              <a:t> </a:t>
            </a:r>
            <a:r>
              <a:rPr lang="ru-RU" dirty="0" err="1" smtClean="0"/>
              <a:t>асортименту</a:t>
            </a:r>
            <a:r>
              <a:rPr lang="ru-RU" dirty="0" smtClean="0"/>
              <a:t> за </a:t>
            </a:r>
            <a:r>
              <a:rPr lang="ru-RU" dirty="0" err="1" smtClean="0"/>
              <a:t>рахунок</a:t>
            </a:r>
            <a:r>
              <a:rPr lang="ru-RU" dirty="0" smtClean="0"/>
              <a:t> </a:t>
            </a:r>
            <a:r>
              <a:rPr lang="ru-RU" dirty="0" err="1" smtClean="0"/>
              <a:t>збільшення</a:t>
            </a:r>
            <a:r>
              <a:rPr lang="ru-RU" dirty="0" smtClean="0"/>
              <a:t> </a:t>
            </a:r>
            <a:r>
              <a:rPr lang="ru-RU" dirty="0" err="1" smtClean="0"/>
              <a:t>повноти</a:t>
            </a:r>
            <a:r>
              <a:rPr lang="ru-RU" dirty="0" smtClean="0"/>
              <a:t> і </a:t>
            </a:r>
            <a:r>
              <a:rPr lang="ru-RU" dirty="0" err="1" smtClean="0"/>
              <a:t>глибини</a:t>
            </a:r>
            <a:r>
              <a:rPr lang="ru-RU" dirty="0" smtClean="0"/>
              <a:t> для </a:t>
            </a:r>
            <a:r>
              <a:rPr lang="ru-RU" dirty="0" err="1" smtClean="0"/>
              <a:t>створення</a:t>
            </a:r>
            <a:r>
              <a:rPr lang="ru-RU" dirty="0" smtClean="0"/>
              <a:t> </a:t>
            </a:r>
            <a:r>
              <a:rPr lang="ru-RU" dirty="0" err="1" smtClean="0"/>
              <a:t>конкурентних</a:t>
            </a:r>
            <a:r>
              <a:rPr lang="ru-RU" dirty="0" smtClean="0"/>
              <a:t> </a:t>
            </a:r>
            <a:r>
              <a:rPr lang="ru-RU" dirty="0" err="1" smtClean="0"/>
              <a:t>переваг</a:t>
            </a:r>
            <a:r>
              <a:rPr lang="ru-RU" dirty="0" smtClean="0"/>
              <a:t> </a:t>
            </a:r>
            <a:r>
              <a:rPr lang="ru-RU" dirty="0" err="1" smtClean="0"/>
              <a:t>організації</a:t>
            </a:r>
            <a:endParaRPr lang="ru-RU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30304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09303" y="263158"/>
            <a:ext cx="11782697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>Структура </a:t>
            </a:r>
            <a:r>
              <a:rPr lang="ru-RU" b="1" dirty="0" err="1" smtClean="0"/>
              <a:t>асортименту</a:t>
            </a:r>
            <a:r>
              <a:rPr lang="ru-RU" b="1" dirty="0" smtClean="0"/>
              <a:t> </a:t>
            </a:r>
            <a:r>
              <a:rPr lang="ru-RU" b="1" dirty="0" err="1" smtClean="0"/>
              <a:t>товарів</a:t>
            </a:r>
            <a:r>
              <a:rPr lang="ru-RU" b="1" dirty="0" smtClean="0"/>
              <a:t> </a:t>
            </a:r>
            <a:r>
              <a:rPr lang="ru-RU" dirty="0" smtClean="0"/>
              <a:t>- </a:t>
            </a:r>
            <a:r>
              <a:rPr lang="ru-RU" dirty="0" err="1" smtClean="0"/>
              <a:t>співвідношення</a:t>
            </a:r>
            <a:r>
              <a:rPr lang="ru-RU" dirty="0" smtClean="0"/>
              <a:t> </a:t>
            </a:r>
            <a:r>
              <a:rPr lang="ru-RU" dirty="0" err="1" smtClean="0"/>
              <a:t>виділених</a:t>
            </a:r>
            <a:r>
              <a:rPr lang="ru-RU" dirty="0" smtClean="0"/>
              <a:t> за </a:t>
            </a:r>
            <a:r>
              <a:rPr lang="ru-RU" dirty="0" err="1" smtClean="0"/>
              <a:t>певною</a:t>
            </a:r>
            <a:r>
              <a:rPr lang="ru-RU" dirty="0" smtClean="0"/>
              <a:t> </a:t>
            </a:r>
            <a:r>
              <a:rPr lang="ru-RU" dirty="0" err="1" smtClean="0"/>
              <a:t>ознакою</a:t>
            </a:r>
            <a:r>
              <a:rPr lang="ru-RU" dirty="0" smtClean="0"/>
              <a:t> </a:t>
            </a:r>
            <a:r>
              <a:rPr lang="ru-RU" dirty="0" err="1" smtClean="0"/>
              <a:t>сукупностей</a:t>
            </a:r>
            <a:r>
              <a:rPr lang="ru-RU" dirty="0" smtClean="0"/>
              <a:t> </a:t>
            </a:r>
            <a:r>
              <a:rPr lang="ru-RU" dirty="0" err="1" smtClean="0"/>
              <a:t>товарів</a:t>
            </a:r>
            <a:r>
              <a:rPr lang="ru-RU" dirty="0" smtClean="0"/>
              <a:t> в </a:t>
            </a:r>
            <a:r>
              <a:rPr lang="ru-RU" dirty="0" err="1" smtClean="0"/>
              <a:t>наборі</a:t>
            </a:r>
            <a:r>
              <a:rPr lang="ru-RU" dirty="0" smtClean="0"/>
              <a:t>. Вона </a:t>
            </a:r>
            <a:r>
              <a:rPr lang="ru-RU" dirty="0" err="1" smtClean="0"/>
              <a:t>характеризується</a:t>
            </a:r>
            <a:r>
              <a:rPr lang="ru-RU" dirty="0" smtClean="0"/>
              <a:t> </a:t>
            </a:r>
            <a:r>
              <a:rPr lang="ru-RU" dirty="0" err="1" smtClean="0"/>
              <a:t>питомою</a:t>
            </a:r>
            <a:r>
              <a:rPr lang="ru-RU" dirty="0" smtClean="0"/>
              <a:t> долею кожного виду і/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найменування</a:t>
            </a:r>
            <a:r>
              <a:rPr lang="ru-RU" dirty="0" smtClean="0"/>
              <a:t> товару в </a:t>
            </a:r>
            <a:r>
              <a:rPr lang="ru-RU" dirty="0" err="1" smtClean="0"/>
              <a:t>загальному</a:t>
            </a:r>
            <a:r>
              <a:rPr lang="ru-RU" dirty="0" smtClean="0"/>
              <a:t> </a:t>
            </a:r>
            <a:r>
              <a:rPr lang="ru-RU" dirty="0" err="1" smtClean="0"/>
              <a:t>наборі</a:t>
            </a:r>
            <a:r>
              <a:rPr lang="ru-RU" dirty="0" smtClean="0"/>
              <a:t> [30].</a:t>
            </a:r>
          </a:p>
          <a:p>
            <a:r>
              <a:rPr lang="ru-RU" dirty="0" smtClean="0"/>
              <a:t>Структура </a:t>
            </a:r>
            <a:r>
              <a:rPr lang="ru-RU" dirty="0" err="1" smtClean="0"/>
              <a:t>асортименту</a:t>
            </a:r>
            <a:r>
              <a:rPr lang="ru-RU" dirty="0" smtClean="0"/>
              <a:t> </a:t>
            </a:r>
            <a:r>
              <a:rPr lang="ru-RU" dirty="0" err="1" smtClean="0"/>
              <a:t>може</a:t>
            </a:r>
            <a:r>
              <a:rPr lang="ru-RU" dirty="0" smtClean="0"/>
              <a:t> </a:t>
            </a:r>
            <a:r>
              <a:rPr lang="ru-RU" dirty="0" err="1" smtClean="0"/>
              <a:t>виражатися</a:t>
            </a:r>
            <a:r>
              <a:rPr lang="ru-RU" dirty="0" smtClean="0"/>
              <a:t> як в </a:t>
            </a:r>
            <a:r>
              <a:rPr lang="ru-RU" dirty="0" err="1" smtClean="0"/>
              <a:t>натуральних</a:t>
            </a:r>
            <a:r>
              <a:rPr lang="ru-RU" dirty="0" smtClean="0"/>
              <a:t>, так і у </a:t>
            </a:r>
            <a:r>
              <a:rPr lang="ru-RU" dirty="0" err="1" smtClean="0"/>
              <a:t>відносних</a:t>
            </a:r>
            <a:r>
              <a:rPr lang="ru-RU" dirty="0" smtClean="0"/>
              <a:t> </a:t>
            </a:r>
            <a:r>
              <a:rPr lang="ru-RU" dirty="0" err="1" smtClean="0"/>
              <a:t>показниках</a:t>
            </a:r>
            <a:r>
              <a:rPr lang="ru-RU" dirty="0" smtClean="0"/>
              <a:t>. Вони </a:t>
            </a:r>
            <a:r>
              <a:rPr lang="ru-RU" dirty="0" err="1" smtClean="0"/>
              <a:t>розраховуються</a:t>
            </a:r>
            <a:r>
              <a:rPr lang="ru-RU" dirty="0" smtClean="0"/>
              <a:t> як </a:t>
            </a:r>
            <a:r>
              <a:rPr lang="ru-RU" dirty="0" err="1" smtClean="0"/>
              <a:t>відношення</a:t>
            </a:r>
            <a:r>
              <a:rPr lang="ru-RU" dirty="0" smtClean="0"/>
              <a:t> </a:t>
            </a:r>
            <a:r>
              <a:rPr lang="ru-RU" dirty="0" err="1" smtClean="0"/>
              <a:t>кількості</a:t>
            </a:r>
            <a:r>
              <a:rPr lang="ru-RU" dirty="0" smtClean="0"/>
              <a:t> </a:t>
            </a:r>
            <a:r>
              <a:rPr lang="ru-RU" dirty="0" err="1" smtClean="0"/>
              <a:t>окремих</a:t>
            </a:r>
            <a:r>
              <a:rPr lang="ru-RU" dirty="0" smtClean="0"/>
              <a:t> </a:t>
            </a:r>
            <a:r>
              <a:rPr lang="ru-RU" dirty="0" err="1" smtClean="0"/>
              <a:t>товарів</a:t>
            </a:r>
            <a:r>
              <a:rPr lang="ru-RU" dirty="0" smtClean="0"/>
              <a:t> до </a:t>
            </a:r>
            <a:r>
              <a:rPr lang="ru-RU" dirty="0" err="1" smtClean="0"/>
              <a:t>сумарної</a:t>
            </a:r>
            <a:r>
              <a:rPr lang="ru-RU" dirty="0" smtClean="0"/>
              <a:t> </a:t>
            </a:r>
            <a:r>
              <a:rPr lang="ru-RU" dirty="0" err="1" smtClean="0"/>
              <a:t>кількості</a:t>
            </a:r>
            <a:r>
              <a:rPr lang="ru-RU" dirty="0" smtClean="0"/>
              <a:t> </a:t>
            </a:r>
            <a:r>
              <a:rPr lang="ru-RU" dirty="0" err="1" smtClean="0"/>
              <a:t>усіх</a:t>
            </a:r>
            <a:r>
              <a:rPr lang="ru-RU" dirty="0" smtClean="0"/>
              <a:t> </a:t>
            </a:r>
            <a:r>
              <a:rPr lang="ru-RU" dirty="0" err="1" smtClean="0"/>
              <a:t>товарів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входять</a:t>
            </a:r>
            <a:r>
              <a:rPr lang="ru-RU" dirty="0" smtClean="0"/>
              <a:t> в </a:t>
            </a:r>
            <a:r>
              <a:rPr lang="ru-RU" dirty="0" err="1" smtClean="0"/>
              <a:t>асортимент</a:t>
            </a:r>
            <a:endParaRPr lang="ru-RU" dirty="0" smtClean="0"/>
          </a:p>
          <a:p>
            <a:r>
              <a:rPr lang="ru-RU" b="1" dirty="0" err="1" smtClean="0"/>
              <a:t>Раціональність</a:t>
            </a:r>
            <a:r>
              <a:rPr lang="ru-RU" b="1" dirty="0" smtClean="0"/>
              <a:t> </a:t>
            </a:r>
            <a:r>
              <a:rPr lang="ru-RU" b="1" dirty="0" err="1" smtClean="0"/>
              <a:t>асортименту</a:t>
            </a:r>
            <a:r>
              <a:rPr lang="ru-RU" b="1" dirty="0" smtClean="0"/>
              <a:t> </a:t>
            </a:r>
            <a:r>
              <a:rPr lang="ru-RU" dirty="0" smtClean="0"/>
              <a:t>- </a:t>
            </a:r>
            <a:r>
              <a:rPr lang="ru-RU" dirty="0" err="1" smtClean="0"/>
              <a:t>здатність</a:t>
            </a:r>
            <a:r>
              <a:rPr lang="ru-RU" dirty="0" smtClean="0"/>
              <a:t> набору </a:t>
            </a:r>
            <a:r>
              <a:rPr lang="ru-RU" dirty="0" err="1" smtClean="0"/>
              <a:t>товарів</a:t>
            </a:r>
            <a:r>
              <a:rPr lang="ru-RU" dirty="0" smtClean="0"/>
              <a:t> </a:t>
            </a:r>
            <a:r>
              <a:rPr lang="ru-RU" dirty="0" err="1" smtClean="0"/>
              <a:t>якнайповніше</a:t>
            </a:r>
            <a:r>
              <a:rPr lang="ru-RU" dirty="0" smtClean="0"/>
              <a:t> </a:t>
            </a:r>
            <a:r>
              <a:rPr lang="ru-RU" dirty="0" err="1" smtClean="0"/>
              <a:t>задовольняти</a:t>
            </a:r>
            <a:r>
              <a:rPr lang="ru-RU" dirty="0" smtClean="0"/>
              <a:t> реально </a:t>
            </a:r>
            <a:r>
              <a:rPr lang="ru-RU" dirty="0" err="1" smtClean="0"/>
              <a:t>обґрунтовані</a:t>
            </a:r>
            <a:r>
              <a:rPr lang="ru-RU" dirty="0" smtClean="0"/>
              <a:t> потреби </a:t>
            </a:r>
            <a:r>
              <a:rPr lang="ru-RU" dirty="0" err="1" smtClean="0"/>
              <a:t>різних</a:t>
            </a:r>
            <a:r>
              <a:rPr lang="ru-RU" dirty="0" smtClean="0"/>
              <a:t> </a:t>
            </a:r>
            <a:r>
              <a:rPr lang="ru-RU" dirty="0" err="1" smtClean="0"/>
              <a:t>сегментів</a:t>
            </a:r>
            <a:r>
              <a:rPr lang="ru-RU" dirty="0" smtClean="0"/>
              <a:t> </a:t>
            </a:r>
            <a:r>
              <a:rPr lang="ru-RU" dirty="0" err="1" smtClean="0"/>
              <a:t>споживачів</a:t>
            </a:r>
            <a:r>
              <a:rPr lang="ru-RU" dirty="0" smtClean="0"/>
              <a:t>.</a:t>
            </a:r>
          </a:p>
          <a:p>
            <a:r>
              <a:rPr lang="ru-RU" b="1" dirty="0" err="1" smtClean="0"/>
              <a:t>Коефіцієнт</a:t>
            </a:r>
            <a:r>
              <a:rPr lang="ru-RU" b="1" dirty="0" smtClean="0"/>
              <a:t> </a:t>
            </a:r>
            <a:r>
              <a:rPr lang="ru-RU" b="1" dirty="0" err="1" smtClean="0"/>
              <a:t>раціональності</a:t>
            </a:r>
            <a:r>
              <a:rPr lang="ru-RU" b="1" dirty="0" smtClean="0"/>
              <a:t> (</a:t>
            </a:r>
            <a:r>
              <a:rPr lang="ru-RU" b="1" dirty="0" err="1" smtClean="0"/>
              <a:t>К</a:t>
            </a:r>
            <a:r>
              <a:rPr lang="ru-RU" dirty="0" err="1" smtClean="0"/>
              <a:t>р</a:t>
            </a:r>
            <a:r>
              <a:rPr lang="ru-RU" dirty="0" smtClean="0"/>
              <a:t>) - </a:t>
            </a:r>
            <a:r>
              <a:rPr lang="ru-RU" dirty="0" err="1" smtClean="0"/>
              <a:t>середньозважене</a:t>
            </a:r>
            <a:r>
              <a:rPr lang="ru-RU" dirty="0" smtClean="0"/>
              <a:t> </a:t>
            </a:r>
            <a:r>
              <a:rPr lang="ru-RU" dirty="0" err="1" smtClean="0"/>
              <a:t>значення</a:t>
            </a:r>
            <a:r>
              <a:rPr lang="ru-RU" dirty="0" smtClean="0"/>
              <a:t> </a:t>
            </a:r>
            <a:r>
              <a:rPr lang="ru-RU" dirty="0" err="1" smtClean="0"/>
              <a:t>показника</a:t>
            </a:r>
            <a:r>
              <a:rPr lang="ru-RU" dirty="0" smtClean="0"/>
              <a:t> </a:t>
            </a:r>
            <a:r>
              <a:rPr lang="ru-RU" dirty="0" err="1" smtClean="0"/>
              <a:t>раціональності</a:t>
            </a:r>
            <a:r>
              <a:rPr lang="ru-RU" dirty="0" smtClean="0"/>
              <a:t> з </a:t>
            </a:r>
            <a:r>
              <a:rPr lang="ru-RU" dirty="0" err="1" smtClean="0"/>
              <a:t>урахуванням</a:t>
            </a:r>
            <a:r>
              <a:rPr lang="ru-RU" dirty="0" smtClean="0"/>
              <a:t> </a:t>
            </a:r>
            <a:r>
              <a:rPr lang="ru-RU" dirty="0" err="1" smtClean="0"/>
              <a:t>реальних</a:t>
            </a:r>
            <a:r>
              <a:rPr lang="ru-RU" dirty="0" smtClean="0"/>
              <a:t> </a:t>
            </a:r>
            <a:r>
              <a:rPr lang="ru-RU" dirty="0" err="1" smtClean="0"/>
              <a:t>значень</a:t>
            </a:r>
            <a:r>
              <a:rPr lang="ru-RU" dirty="0" smtClean="0"/>
              <a:t> </a:t>
            </a:r>
            <a:r>
              <a:rPr lang="ru-RU" dirty="0" err="1" smtClean="0"/>
              <a:t>показників</a:t>
            </a:r>
            <a:r>
              <a:rPr lang="ru-RU" dirty="0" smtClean="0"/>
              <a:t> </a:t>
            </a:r>
          </a:p>
          <a:p>
            <a:r>
              <a:rPr lang="ru-RU" dirty="0" err="1" smtClean="0"/>
              <a:t>глибини</a:t>
            </a:r>
            <a:r>
              <a:rPr lang="ru-RU" dirty="0" smtClean="0"/>
              <a:t>, </a:t>
            </a:r>
            <a:r>
              <a:rPr lang="ru-RU" dirty="0" err="1" smtClean="0"/>
              <a:t>стійкості</a:t>
            </a:r>
            <a:r>
              <a:rPr lang="ru-RU" dirty="0" smtClean="0"/>
              <a:t> і </a:t>
            </a:r>
            <a:r>
              <a:rPr lang="ru-RU" dirty="0" err="1" smtClean="0"/>
              <a:t>новизни</a:t>
            </a:r>
            <a:r>
              <a:rPr lang="ru-RU" dirty="0" smtClean="0"/>
              <a:t> </a:t>
            </a:r>
            <a:r>
              <a:rPr lang="ru-RU" dirty="0" err="1" smtClean="0"/>
              <a:t>товарів</a:t>
            </a:r>
            <a:r>
              <a:rPr lang="ru-RU" dirty="0" smtClean="0"/>
              <a:t> </a:t>
            </a:r>
            <a:r>
              <a:rPr lang="ru-RU" dirty="0" err="1" smtClean="0"/>
              <a:t>різних</a:t>
            </a:r>
            <a:r>
              <a:rPr lang="ru-RU" dirty="0" smtClean="0"/>
              <a:t> </a:t>
            </a:r>
            <a:r>
              <a:rPr lang="ru-RU" dirty="0" err="1" smtClean="0"/>
              <a:t>груп</a:t>
            </a:r>
            <a:r>
              <a:rPr lang="ru-RU" dirty="0" smtClean="0"/>
              <a:t>, </a:t>
            </a:r>
            <a:r>
              <a:rPr lang="ru-RU" dirty="0" err="1" smtClean="0"/>
              <a:t>помножене</a:t>
            </a:r>
            <a:r>
              <a:rPr lang="ru-RU" dirty="0" smtClean="0"/>
              <a:t> на </a:t>
            </a:r>
            <a:r>
              <a:rPr lang="ru-RU" dirty="0" err="1" smtClean="0"/>
              <a:t>відповідні</a:t>
            </a:r>
            <a:r>
              <a:rPr lang="ru-RU" dirty="0" smtClean="0"/>
              <a:t> </a:t>
            </a:r>
            <a:r>
              <a:rPr lang="ru-RU" dirty="0" err="1" smtClean="0"/>
              <a:t>коефіцієнти</a:t>
            </a:r>
            <a:r>
              <a:rPr lang="ru-RU" dirty="0" smtClean="0"/>
              <a:t> </a:t>
            </a:r>
            <a:r>
              <a:rPr lang="ru-RU" dirty="0" err="1" smtClean="0"/>
              <a:t>вагомості</a:t>
            </a:r>
            <a:r>
              <a:rPr lang="ru-RU" dirty="0" smtClean="0"/>
              <a:t>.</a:t>
            </a:r>
          </a:p>
          <a:p>
            <a:r>
              <a:rPr lang="ru-RU" dirty="0" smtClean="0"/>
              <a:t>При </a:t>
            </a:r>
            <a:r>
              <a:rPr lang="ru-RU" dirty="0" err="1" smtClean="0"/>
              <a:t>визначенні</a:t>
            </a:r>
            <a:r>
              <a:rPr lang="ru-RU" dirty="0" smtClean="0"/>
              <a:t> </a:t>
            </a:r>
            <a:r>
              <a:rPr lang="ru-RU" dirty="0" err="1" smtClean="0"/>
              <a:t>коефіцієнта</a:t>
            </a:r>
            <a:r>
              <a:rPr lang="ru-RU" dirty="0" smtClean="0"/>
              <a:t> </a:t>
            </a:r>
            <a:r>
              <a:rPr lang="ru-RU" dirty="0" err="1" smtClean="0"/>
              <a:t>раціональності</a:t>
            </a:r>
            <a:r>
              <a:rPr lang="ru-RU" dirty="0" smtClean="0"/>
              <a:t> </a:t>
            </a:r>
            <a:r>
              <a:rPr lang="ru-RU" dirty="0" err="1" smtClean="0"/>
              <a:t>асортименту</a:t>
            </a:r>
            <a:r>
              <a:rPr lang="ru-RU" dirty="0" smtClean="0"/>
              <a:t> </a:t>
            </a:r>
            <a:r>
              <a:rPr lang="ru-RU" dirty="0" err="1" smtClean="0"/>
              <a:t>повинні</a:t>
            </a:r>
            <a:r>
              <a:rPr lang="ru-RU" dirty="0" smtClean="0"/>
              <a:t> </a:t>
            </a:r>
            <a:r>
              <a:rPr lang="ru-RU" dirty="0" err="1" smtClean="0"/>
              <a:t>враховуватися</a:t>
            </a:r>
            <a:r>
              <a:rPr lang="ru-RU" dirty="0" smtClean="0"/>
              <a:t> </a:t>
            </a:r>
            <a:r>
              <a:rPr lang="ru-RU" dirty="0" err="1" smtClean="0"/>
              <a:t>усі</a:t>
            </a:r>
            <a:r>
              <a:rPr lang="ru-RU" dirty="0" smtClean="0"/>
              <a:t> </a:t>
            </a:r>
            <a:r>
              <a:rPr lang="ru-RU" dirty="0" err="1" smtClean="0"/>
              <a:t>вище</a:t>
            </a:r>
            <a:r>
              <a:rPr lang="ru-RU" dirty="0" smtClean="0"/>
              <a:t> </a:t>
            </a:r>
            <a:r>
              <a:rPr lang="ru-RU" dirty="0" err="1" smtClean="0"/>
              <a:t>перелічені</a:t>
            </a:r>
            <a:r>
              <a:rPr lang="ru-RU" dirty="0" smtClean="0"/>
              <a:t> </a:t>
            </a:r>
            <a:r>
              <a:rPr lang="ru-RU" dirty="0" err="1" smtClean="0"/>
              <a:t>показники</a:t>
            </a:r>
            <a:r>
              <a:rPr lang="ru-RU" dirty="0" smtClean="0"/>
              <a:t> з </a:t>
            </a:r>
            <a:r>
              <a:rPr lang="ru-RU" dirty="0" err="1" smtClean="0"/>
              <a:t>урахуванням</a:t>
            </a:r>
            <a:r>
              <a:rPr lang="ru-RU" dirty="0" smtClean="0"/>
              <a:t> </a:t>
            </a:r>
            <a:r>
              <a:rPr lang="ru-RU" dirty="0" err="1" smtClean="0"/>
              <a:t>міри</a:t>
            </a:r>
            <a:r>
              <a:rPr lang="ru-RU" dirty="0" smtClean="0"/>
              <a:t> </a:t>
            </a:r>
            <a:r>
              <a:rPr lang="ru-RU" dirty="0" err="1" smtClean="0"/>
              <a:t>значущості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коефіцієнта</a:t>
            </a:r>
            <a:r>
              <a:rPr lang="ru-RU" dirty="0" smtClean="0"/>
              <a:t> </a:t>
            </a:r>
            <a:r>
              <a:rPr lang="ru-RU" dirty="0" err="1" smtClean="0"/>
              <a:t>вагомості</a:t>
            </a:r>
            <a:r>
              <a:rPr lang="ru-RU" dirty="0" smtClean="0"/>
              <a:t> для кожного </a:t>
            </a:r>
            <a:r>
              <a:rPr lang="ru-RU" dirty="0" err="1" smtClean="0"/>
              <a:t>показника</a:t>
            </a:r>
            <a:r>
              <a:rPr lang="ru-RU" dirty="0" smtClean="0"/>
              <a:t>:</a:t>
            </a:r>
          </a:p>
          <a:p>
            <a:r>
              <a:rPr lang="ru-RU" b="1" dirty="0" err="1" smtClean="0"/>
              <a:t>Кр</a:t>
            </a:r>
            <a:r>
              <a:rPr lang="ru-RU" b="1" dirty="0" smtClean="0"/>
              <a:t> = (Кг*ВГ + Кш *ВШ + </a:t>
            </a:r>
            <a:r>
              <a:rPr lang="ru-RU" b="1" dirty="0" err="1" smtClean="0"/>
              <a:t>Кн</a:t>
            </a:r>
            <a:r>
              <a:rPr lang="ru-RU" b="1" dirty="0" smtClean="0"/>
              <a:t> *ВН + Кс * ВС) /4,</a:t>
            </a:r>
            <a:r>
              <a:rPr lang="ru-RU" dirty="0" smtClean="0"/>
              <a:t>	(3.1)</a:t>
            </a:r>
          </a:p>
          <a:p>
            <a:r>
              <a:rPr lang="ru-RU" dirty="0" smtClean="0"/>
              <a:t>де ВГ, ВШ, ВН, ВС - </a:t>
            </a:r>
            <a:r>
              <a:rPr lang="ru-RU" dirty="0" err="1" smtClean="0"/>
              <a:t>коефіцієнти</a:t>
            </a:r>
            <a:r>
              <a:rPr lang="ru-RU" dirty="0" smtClean="0"/>
              <a:t> </a:t>
            </a:r>
            <a:r>
              <a:rPr lang="ru-RU" dirty="0" err="1" smtClean="0"/>
              <a:t>вагомості</a:t>
            </a:r>
            <a:r>
              <a:rPr lang="ru-RU" dirty="0" smtClean="0"/>
              <a:t> </a:t>
            </a:r>
            <a:r>
              <a:rPr lang="ru-RU" dirty="0" err="1" smtClean="0"/>
              <a:t>показників</a:t>
            </a:r>
            <a:r>
              <a:rPr lang="ru-RU" dirty="0" smtClean="0"/>
              <a:t> </a:t>
            </a:r>
            <a:r>
              <a:rPr lang="ru-RU" dirty="0" err="1" smtClean="0"/>
              <a:t>глибини</a:t>
            </a:r>
            <a:r>
              <a:rPr lang="ru-RU" dirty="0" smtClean="0"/>
              <a:t>, </a:t>
            </a:r>
            <a:r>
              <a:rPr lang="ru-RU" dirty="0" err="1" smtClean="0"/>
              <a:t>широти</a:t>
            </a:r>
            <a:r>
              <a:rPr lang="ru-RU" dirty="0" smtClean="0"/>
              <a:t>, </a:t>
            </a:r>
            <a:r>
              <a:rPr lang="ru-RU" dirty="0" err="1" smtClean="0"/>
              <a:t>новизни</a:t>
            </a:r>
            <a:r>
              <a:rPr lang="ru-RU" dirty="0" smtClean="0"/>
              <a:t>, </a:t>
            </a:r>
            <a:r>
              <a:rPr lang="ru-RU" dirty="0" err="1" smtClean="0"/>
              <a:t>стійкості</a:t>
            </a:r>
            <a:r>
              <a:rPr lang="ru-RU" dirty="0" smtClean="0"/>
              <a:t> (ВГ + ВШ + ВН + ВС = 1)</a:t>
            </a:r>
          </a:p>
          <a:p>
            <a:r>
              <a:rPr lang="ru-RU" b="1" dirty="0" err="1" smtClean="0"/>
              <a:t>Гармонійність</a:t>
            </a:r>
            <a:r>
              <a:rPr lang="ru-RU" b="1" dirty="0" smtClean="0"/>
              <a:t> </a:t>
            </a:r>
            <a:r>
              <a:rPr lang="ru-RU" b="1" dirty="0" err="1" smtClean="0"/>
              <a:t>асортименту</a:t>
            </a:r>
            <a:r>
              <a:rPr lang="ru-RU" b="1" dirty="0" smtClean="0"/>
              <a:t> </a:t>
            </a:r>
            <a:r>
              <a:rPr lang="ru-RU" dirty="0" smtClean="0"/>
              <a:t>- </a:t>
            </a:r>
            <a:r>
              <a:rPr lang="ru-RU" dirty="0" err="1" smtClean="0"/>
              <a:t>властивість</a:t>
            </a:r>
            <a:r>
              <a:rPr lang="ru-RU" dirty="0" smtClean="0"/>
              <a:t> набору </a:t>
            </a:r>
            <a:r>
              <a:rPr lang="ru-RU" dirty="0" err="1" smtClean="0"/>
              <a:t>товарів</a:t>
            </a:r>
            <a:r>
              <a:rPr lang="ru-RU" dirty="0" smtClean="0"/>
              <a:t> </a:t>
            </a:r>
            <a:r>
              <a:rPr lang="ru-RU" dirty="0" err="1" smtClean="0"/>
              <a:t>різних</a:t>
            </a:r>
            <a:r>
              <a:rPr lang="ru-RU" dirty="0" smtClean="0"/>
              <a:t> </a:t>
            </a:r>
            <a:r>
              <a:rPr lang="ru-RU" dirty="0" err="1" smtClean="0"/>
              <a:t>груп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характеризує</a:t>
            </a:r>
            <a:r>
              <a:rPr lang="ru-RU" dirty="0" smtClean="0"/>
              <a:t> </a:t>
            </a:r>
            <a:r>
              <a:rPr lang="ru-RU" dirty="0" err="1" smtClean="0"/>
              <a:t>міру</a:t>
            </a:r>
            <a:r>
              <a:rPr lang="ru-RU" dirty="0" smtClean="0"/>
              <a:t> </a:t>
            </a:r>
            <a:r>
              <a:rPr lang="ru-RU" dirty="0" err="1" smtClean="0"/>
              <a:t>їх</a:t>
            </a:r>
            <a:r>
              <a:rPr lang="ru-RU" dirty="0" smtClean="0"/>
              <a:t> </a:t>
            </a:r>
            <a:r>
              <a:rPr lang="ru-RU" dirty="0" err="1" smtClean="0"/>
              <a:t>близькості</a:t>
            </a:r>
            <a:r>
              <a:rPr lang="ru-RU" dirty="0" smtClean="0"/>
              <a:t> по </a:t>
            </a:r>
            <a:r>
              <a:rPr lang="ru-RU" dirty="0" err="1" smtClean="0"/>
              <a:t>забезпеченню</a:t>
            </a:r>
            <a:r>
              <a:rPr lang="ru-RU" dirty="0" smtClean="0"/>
              <a:t> </a:t>
            </a:r>
            <a:r>
              <a:rPr lang="ru-RU" dirty="0" err="1" smtClean="0"/>
              <a:t>раціонального</a:t>
            </a:r>
            <a:r>
              <a:rPr lang="ru-RU" dirty="0" smtClean="0"/>
              <a:t> </a:t>
            </a:r>
            <a:r>
              <a:rPr lang="ru-RU" dirty="0" err="1" smtClean="0"/>
              <a:t>руху</a:t>
            </a:r>
            <a:r>
              <a:rPr lang="ru-RU" dirty="0" smtClean="0"/>
              <a:t> товару, </a:t>
            </a:r>
            <a:r>
              <a:rPr lang="ru-RU" dirty="0" err="1" smtClean="0"/>
              <a:t>реалізації</a:t>
            </a:r>
            <a:r>
              <a:rPr lang="ru-RU" dirty="0" smtClean="0"/>
              <a:t> і/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користування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Найбільшою</a:t>
            </a:r>
            <a:r>
              <a:rPr lang="ru-RU" dirty="0" smtClean="0"/>
              <a:t> </a:t>
            </a:r>
            <a:r>
              <a:rPr lang="ru-RU" dirty="0" err="1" smtClean="0"/>
              <a:t>гармонійністю</a:t>
            </a:r>
            <a:r>
              <a:rPr lang="ru-RU" dirty="0" smtClean="0"/>
              <a:t> </a:t>
            </a:r>
            <a:r>
              <a:rPr lang="ru-RU" dirty="0" err="1" smtClean="0"/>
              <a:t>відрізняється</a:t>
            </a:r>
            <a:r>
              <a:rPr lang="ru-RU" dirty="0" smtClean="0"/>
              <a:t>	укрупнений </a:t>
            </a:r>
            <a:r>
              <a:rPr lang="ru-RU" dirty="0" err="1" smtClean="0"/>
              <a:t>асортимент</a:t>
            </a:r>
            <a:r>
              <a:rPr lang="ru-RU" dirty="0" smtClean="0"/>
              <a:t> і 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  <a:r>
              <a:rPr lang="ru-RU" dirty="0" err="1" smtClean="0"/>
              <a:t>різновиди</a:t>
            </a:r>
            <a:r>
              <a:rPr lang="ru-RU" dirty="0" smtClean="0"/>
              <a:t>, </a:t>
            </a:r>
            <a:r>
              <a:rPr lang="ru-RU" dirty="0" err="1" smtClean="0"/>
              <a:t>найменшому</a:t>
            </a:r>
            <a:r>
              <a:rPr lang="ru-RU" dirty="0" smtClean="0"/>
              <a:t>, - </a:t>
            </a:r>
            <a:r>
              <a:rPr lang="ru-RU" dirty="0" err="1" smtClean="0"/>
              <a:t>змішаний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Гармонійність</a:t>
            </a:r>
            <a:r>
              <a:rPr lang="ru-RU" dirty="0" smtClean="0"/>
              <a:t> </a:t>
            </a:r>
            <a:r>
              <a:rPr lang="ru-RU" dirty="0" err="1" smtClean="0"/>
              <a:t>визначає</a:t>
            </a:r>
            <a:r>
              <a:rPr lang="ru-RU" dirty="0" smtClean="0"/>
              <a:t> </a:t>
            </a:r>
            <a:r>
              <a:rPr lang="ru-RU" dirty="0" err="1" smtClean="0"/>
              <a:t>якісну</a:t>
            </a:r>
            <a:r>
              <a:rPr lang="ru-RU" dirty="0" smtClean="0"/>
              <a:t> характеристику </a:t>
            </a:r>
            <a:r>
              <a:rPr lang="ru-RU" dirty="0" err="1" smtClean="0"/>
              <a:t>асортименту</a:t>
            </a:r>
            <a:r>
              <a:rPr lang="ru-RU" dirty="0" smtClean="0"/>
              <a:t>, але </a:t>
            </a:r>
            <a:r>
              <a:rPr lang="ru-RU" dirty="0" err="1" smtClean="0"/>
              <a:t>може</a:t>
            </a:r>
            <a:r>
              <a:rPr lang="ru-RU" dirty="0" smtClean="0"/>
              <a:t> </a:t>
            </a:r>
            <a:r>
              <a:rPr lang="ru-RU" dirty="0" err="1" smtClean="0"/>
              <a:t>вимірюватися</a:t>
            </a:r>
            <a:r>
              <a:rPr lang="ru-RU" dirty="0" smtClean="0"/>
              <a:t> </a:t>
            </a:r>
            <a:r>
              <a:rPr lang="ru-RU" dirty="0" err="1" smtClean="0"/>
              <a:t>кількісно</a:t>
            </a:r>
            <a:r>
              <a:rPr lang="ru-RU" dirty="0" smtClean="0"/>
              <a:t>. </a:t>
            </a:r>
          </a:p>
          <a:p>
            <a:r>
              <a:rPr lang="ru-RU" dirty="0" err="1" smtClean="0"/>
              <a:t>Показником</a:t>
            </a:r>
            <a:r>
              <a:rPr lang="ru-RU" dirty="0" smtClean="0"/>
              <a:t> </a:t>
            </a:r>
            <a:r>
              <a:rPr lang="ru-RU" dirty="0" err="1" smtClean="0"/>
              <a:t>гармонійності</a:t>
            </a:r>
            <a:r>
              <a:rPr lang="ru-RU" dirty="0" smtClean="0"/>
              <a:t> служить </a:t>
            </a:r>
            <a:r>
              <a:rPr lang="ru-RU" b="1" dirty="0" err="1" smtClean="0"/>
              <a:t>коефіцієнт</a:t>
            </a:r>
            <a:r>
              <a:rPr lang="ru-RU" b="1" dirty="0" smtClean="0"/>
              <a:t> </a:t>
            </a:r>
            <a:r>
              <a:rPr lang="ru-RU" b="1" dirty="0" err="1" smtClean="0"/>
              <a:t>гармонійності</a:t>
            </a:r>
            <a:r>
              <a:rPr lang="ru-RU" b="1" dirty="0" smtClean="0"/>
              <a:t> (</a:t>
            </a:r>
            <a:r>
              <a:rPr lang="ru-RU" b="1" dirty="0" err="1" smtClean="0"/>
              <a:t>Кгар</a:t>
            </a:r>
            <a:r>
              <a:rPr lang="ru-RU" dirty="0" smtClean="0"/>
              <a:t>), </a:t>
            </a:r>
            <a:r>
              <a:rPr lang="ru-RU" dirty="0" err="1" smtClean="0"/>
              <a:t>який</a:t>
            </a:r>
            <a:r>
              <a:rPr lang="ru-RU" dirty="0" smtClean="0"/>
              <a:t> </a:t>
            </a:r>
            <a:r>
              <a:rPr lang="ru-RU" dirty="0" err="1" smtClean="0"/>
              <a:t>визначається</a:t>
            </a:r>
            <a:r>
              <a:rPr lang="ru-RU" dirty="0" smtClean="0"/>
              <a:t> як </a:t>
            </a:r>
            <a:r>
              <a:rPr lang="ru-RU" dirty="0" err="1" smtClean="0"/>
              <a:t>відношення</a:t>
            </a:r>
            <a:r>
              <a:rPr lang="ru-RU" dirty="0" smtClean="0"/>
              <a:t> </a:t>
            </a:r>
            <a:r>
              <a:rPr lang="ru-RU" dirty="0" err="1" smtClean="0"/>
              <a:t>кількості</a:t>
            </a:r>
            <a:r>
              <a:rPr lang="ru-RU" dirty="0" smtClean="0"/>
              <a:t> </a:t>
            </a:r>
            <a:r>
              <a:rPr lang="ru-RU" dirty="0" err="1" smtClean="0"/>
              <a:t>видів</a:t>
            </a:r>
            <a:r>
              <a:rPr lang="ru-RU" dirty="0" smtClean="0"/>
              <a:t>, </a:t>
            </a:r>
            <a:r>
              <a:rPr lang="ru-RU" dirty="0" err="1" smtClean="0"/>
              <a:t>найменувань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торгових</a:t>
            </a:r>
            <a:r>
              <a:rPr lang="ru-RU" dirty="0" smtClean="0"/>
              <a:t> марок,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наявні</a:t>
            </a:r>
            <a:r>
              <a:rPr lang="ru-RU" dirty="0" smtClean="0"/>
              <a:t> в </a:t>
            </a:r>
            <a:r>
              <a:rPr lang="ru-RU" dirty="0" err="1" smtClean="0"/>
              <a:t>торговій</a:t>
            </a:r>
            <a:r>
              <a:rPr lang="ru-RU" dirty="0" smtClean="0"/>
              <a:t> </a:t>
            </a:r>
            <a:r>
              <a:rPr lang="ru-RU" dirty="0" err="1" smtClean="0"/>
              <a:t>організації</a:t>
            </a:r>
            <a:r>
              <a:rPr lang="ru-RU" dirty="0" smtClean="0"/>
              <a:t> і </a:t>
            </a:r>
            <a:r>
              <a:rPr lang="ru-RU" dirty="0" err="1" smtClean="0"/>
              <a:t>відповідають</a:t>
            </a:r>
            <a:r>
              <a:rPr lang="ru-RU" dirty="0" smtClean="0"/>
              <a:t> </a:t>
            </a:r>
            <a:r>
              <a:rPr lang="ru-RU" dirty="0" err="1" smtClean="0"/>
              <a:t>встановленому</a:t>
            </a:r>
            <a:r>
              <a:rPr lang="ru-RU" dirty="0" smtClean="0"/>
              <a:t> </a:t>
            </a:r>
            <a:r>
              <a:rPr lang="ru-RU" dirty="0" err="1" smtClean="0"/>
              <a:t>переліку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зразку</a:t>
            </a:r>
            <a:r>
              <a:rPr lang="ru-RU" dirty="0" smtClean="0"/>
              <a:t>, до </a:t>
            </a:r>
            <a:r>
              <a:rPr lang="ru-RU" dirty="0" err="1" smtClean="0"/>
              <a:t>дійсної</a:t>
            </a:r>
            <a:r>
              <a:rPr lang="ru-RU" dirty="0" smtClean="0"/>
              <a:t> </a:t>
            </a:r>
            <a:r>
              <a:rPr lang="ru-RU" dirty="0" err="1" smtClean="0"/>
              <a:t>широти</a:t>
            </a:r>
            <a:r>
              <a:rPr lang="ru-RU" dirty="0" smtClean="0"/>
              <a:t> </a:t>
            </a:r>
            <a:r>
              <a:rPr lang="ru-RU" dirty="0" err="1" smtClean="0"/>
              <a:t>товарів</a:t>
            </a:r>
            <a:r>
              <a:rPr lang="ru-RU" dirty="0" smtClean="0"/>
              <a:t> в </a:t>
            </a:r>
            <a:r>
              <a:rPr lang="ru-RU" dirty="0" err="1" smtClean="0"/>
              <a:t>тій</a:t>
            </a:r>
            <a:r>
              <a:rPr lang="ru-RU" dirty="0" smtClean="0"/>
              <a:t> же </a:t>
            </a:r>
            <a:r>
              <a:rPr lang="ru-RU" dirty="0" err="1" smtClean="0"/>
              <a:t>організації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435261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22513" y="134877"/>
            <a:ext cx="11351623" cy="70173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err="1" smtClean="0"/>
              <a:t>Управління</a:t>
            </a:r>
            <a:r>
              <a:rPr lang="ru-RU" b="1" dirty="0" smtClean="0"/>
              <a:t> </a:t>
            </a:r>
            <a:r>
              <a:rPr lang="ru-RU" b="1" dirty="0" err="1" smtClean="0"/>
              <a:t>асортиментом</a:t>
            </a:r>
            <a:r>
              <a:rPr lang="ru-RU" b="1" dirty="0" smtClean="0"/>
              <a:t> </a:t>
            </a:r>
            <a:r>
              <a:rPr lang="ru-RU" dirty="0" smtClean="0"/>
              <a:t>- </a:t>
            </a:r>
            <a:r>
              <a:rPr lang="ru-RU" dirty="0" err="1" smtClean="0"/>
              <a:t>діяльність</a:t>
            </a:r>
            <a:r>
              <a:rPr lang="ru-RU" dirty="0" smtClean="0"/>
              <a:t>, </a:t>
            </a:r>
            <a:r>
              <a:rPr lang="ru-RU" dirty="0" err="1" smtClean="0"/>
              <a:t>спрямована</a:t>
            </a:r>
            <a:r>
              <a:rPr lang="ru-RU" dirty="0" smtClean="0"/>
              <a:t> на </a:t>
            </a:r>
            <a:r>
              <a:rPr lang="ru-RU" dirty="0" err="1" smtClean="0"/>
              <a:t>досягнення</a:t>
            </a:r>
            <a:r>
              <a:rPr lang="ru-RU" dirty="0" smtClean="0"/>
              <a:t> </a:t>
            </a:r>
            <a:r>
              <a:rPr lang="ru-RU" dirty="0" err="1" smtClean="0"/>
              <a:t>вимог</a:t>
            </a:r>
            <a:r>
              <a:rPr lang="ru-RU" dirty="0" smtClean="0"/>
              <a:t> </a:t>
            </a:r>
            <a:r>
              <a:rPr lang="ru-RU" dirty="0" err="1" smtClean="0"/>
              <a:t>раціональності</a:t>
            </a:r>
            <a:r>
              <a:rPr lang="ru-RU" dirty="0" smtClean="0"/>
              <a:t> </a:t>
            </a:r>
            <a:r>
              <a:rPr lang="ru-RU" dirty="0" err="1" smtClean="0"/>
              <a:t>асортименту</a:t>
            </a:r>
            <a:r>
              <a:rPr lang="ru-RU" dirty="0" smtClean="0"/>
              <a:t> [24].</a:t>
            </a:r>
          </a:p>
          <a:p>
            <a:r>
              <a:rPr lang="ru-RU" dirty="0" err="1" smtClean="0"/>
              <a:t>Основними</a:t>
            </a:r>
            <a:r>
              <a:rPr lang="ru-RU" dirty="0" smtClean="0"/>
              <a:t> </a:t>
            </a:r>
            <a:r>
              <a:rPr lang="ru-RU" dirty="0" err="1" smtClean="0"/>
              <a:t>етапами</a:t>
            </a:r>
            <a:r>
              <a:rPr lang="ru-RU" dirty="0" smtClean="0"/>
              <a:t> </a:t>
            </a:r>
            <a:r>
              <a:rPr lang="ru-RU" dirty="0" err="1" smtClean="0"/>
              <a:t>управління</a:t>
            </a:r>
            <a:r>
              <a:rPr lang="ru-RU" dirty="0" smtClean="0"/>
              <a:t> є: </a:t>
            </a:r>
            <a:r>
              <a:rPr lang="ru-RU" dirty="0" err="1" smtClean="0"/>
              <a:t>встановлення</a:t>
            </a:r>
            <a:r>
              <a:rPr lang="ru-RU" dirty="0" smtClean="0"/>
              <a:t> </a:t>
            </a:r>
            <a:r>
              <a:rPr lang="ru-RU" dirty="0" err="1" smtClean="0"/>
              <a:t>вимог</a:t>
            </a:r>
            <a:r>
              <a:rPr lang="ru-RU" dirty="0" smtClean="0"/>
              <a:t> до </a:t>
            </a:r>
            <a:r>
              <a:rPr lang="ru-RU" dirty="0" err="1" smtClean="0"/>
              <a:t>раціональності</a:t>
            </a:r>
            <a:r>
              <a:rPr lang="ru-RU" dirty="0" smtClean="0"/>
              <a:t> </a:t>
            </a:r>
            <a:r>
              <a:rPr lang="ru-RU" dirty="0" err="1" smtClean="0"/>
              <a:t>асортименту</a:t>
            </a:r>
            <a:r>
              <a:rPr lang="ru-RU" dirty="0" smtClean="0"/>
              <a:t>,	</a:t>
            </a:r>
            <a:r>
              <a:rPr lang="ru-RU" dirty="0" err="1" smtClean="0"/>
              <a:t>визначення</a:t>
            </a:r>
            <a:r>
              <a:rPr lang="ru-RU" dirty="0" smtClean="0"/>
              <a:t> </a:t>
            </a:r>
            <a:r>
              <a:rPr lang="ru-RU" dirty="0" err="1" smtClean="0"/>
              <a:t>асортиментної</a:t>
            </a:r>
            <a:r>
              <a:rPr lang="ru-RU" dirty="0" smtClean="0"/>
              <a:t>	</a:t>
            </a:r>
            <a:r>
              <a:rPr lang="ru-RU" dirty="0" err="1" smtClean="0"/>
              <a:t>політики</a:t>
            </a:r>
            <a:endParaRPr lang="ru-RU" dirty="0" smtClean="0"/>
          </a:p>
          <a:p>
            <a:r>
              <a:rPr lang="ru-RU" dirty="0" err="1" smtClean="0"/>
              <a:t>організації</a:t>
            </a:r>
            <a:r>
              <a:rPr lang="ru-RU" dirty="0" smtClean="0"/>
              <a:t> і </a:t>
            </a:r>
            <a:r>
              <a:rPr lang="ru-RU" dirty="0" err="1" smtClean="0"/>
              <a:t>формування</a:t>
            </a:r>
            <a:r>
              <a:rPr lang="ru-RU" dirty="0" smtClean="0"/>
              <a:t> </a:t>
            </a:r>
            <a:r>
              <a:rPr lang="ru-RU" dirty="0" err="1" smtClean="0"/>
              <a:t>асортименту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Встановлення</a:t>
            </a:r>
            <a:r>
              <a:rPr lang="ru-RU" dirty="0" smtClean="0"/>
              <a:t> </a:t>
            </a:r>
            <a:r>
              <a:rPr lang="ru-RU" dirty="0" err="1" smtClean="0"/>
              <a:t>вимог</a:t>
            </a:r>
            <a:r>
              <a:rPr lang="ru-RU" dirty="0" smtClean="0"/>
              <a:t>	до	</a:t>
            </a:r>
            <a:r>
              <a:rPr lang="ru-RU" dirty="0" err="1" smtClean="0"/>
              <a:t>раціональності</a:t>
            </a:r>
            <a:r>
              <a:rPr lang="ru-RU" dirty="0" smtClean="0"/>
              <a:t> </a:t>
            </a:r>
            <a:r>
              <a:rPr lang="ru-RU" dirty="0" err="1" smtClean="0"/>
              <a:t>асортименту</a:t>
            </a:r>
            <a:endParaRPr lang="ru-RU" dirty="0" smtClean="0"/>
          </a:p>
          <a:p>
            <a:r>
              <a:rPr lang="ru-RU" dirty="0" err="1" smtClean="0"/>
              <a:t>розпочинається</a:t>
            </a:r>
            <a:r>
              <a:rPr lang="ru-RU" dirty="0" smtClean="0"/>
              <a:t> з </a:t>
            </a:r>
            <a:r>
              <a:rPr lang="ru-RU" dirty="0" err="1" smtClean="0"/>
              <a:t>виявлення</a:t>
            </a:r>
            <a:r>
              <a:rPr lang="ru-RU" dirty="0" smtClean="0"/>
              <a:t> </a:t>
            </a:r>
            <a:r>
              <a:rPr lang="ru-RU" dirty="0" err="1" smtClean="0"/>
              <a:t>запитів</a:t>
            </a:r>
            <a:r>
              <a:rPr lang="ru-RU" dirty="0" smtClean="0"/>
              <a:t> </a:t>
            </a:r>
            <a:r>
              <a:rPr lang="ru-RU" dirty="0" err="1" smtClean="0"/>
              <a:t>споживачів</a:t>
            </a:r>
            <a:r>
              <a:rPr lang="ru-RU" dirty="0" smtClean="0"/>
              <a:t> до </a:t>
            </a:r>
            <a:r>
              <a:rPr lang="ru-RU" dirty="0" err="1" smtClean="0"/>
              <a:t>товарів</a:t>
            </a:r>
            <a:r>
              <a:rPr lang="ru-RU" dirty="0" smtClean="0"/>
              <a:t> </a:t>
            </a:r>
            <a:r>
              <a:rPr lang="ru-RU" dirty="0" err="1" smtClean="0"/>
              <a:t>певної</a:t>
            </a:r>
            <a:r>
              <a:rPr lang="ru-RU" dirty="0" smtClean="0"/>
              <a:t> </a:t>
            </a:r>
            <a:r>
              <a:rPr lang="ru-RU" dirty="0" err="1" smtClean="0"/>
              <a:t>асортиментної</a:t>
            </a:r>
            <a:r>
              <a:rPr lang="ru-RU" dirty="0" smtClean="0"/>
              <a:t> </a:t>
            </a:r>
            <a:r>
              <a:rPr lang="ru-RU" dirty="0" err="1" smtClean="0"/>
              <a:t>приналежності</a:t>
            </a:r>
            <a:r>
              <a:rPr lang="ru-RU" dirty="0" smtClean="0"/>
              <a:t>. Для </a:t>
            </a:r>
            <a:r>
              <a:rPr lang="ru-RU" dirty="0" err="1" smtClean="0"/>
              <a:t>цього</a:t>
            </a:r>
            <a:r>
              <a:rPr lang="ru-RU" dirty="0" smtClean="0"/>
              <a:t> </a:t>
            </a:r>
            <a:r>
              <a:rPr lang="ru-RU" dirty="0" err="1" smtClean="0"/>
              <a:t>можуть</a:t>
            </a:r>
            <a:r>
              <a:rPr lang="ru-RU" dirty="0" smtClean="0"/>
              <a:t> бути </a:t>
            </a:r>
            <a:r>
              <a:rPr lang="ru-RU" dirty="0" err="1" smtClean="0"/>
              <a:t>використані</a:t>
            </a:r>
            <a:r>
              <a:rPr lang="ru-RU" dirty="0" smtClean="0"/>
              <a:t> </a:t>
            </a:r>
            <a:r>
              <a:rPr lang="ru-RU" dirty="0" err="1" smtClean="0"/>
              <a:t>такі</a:t>
            </a:r>
            <a:r>
              <a:rPr lang="ru-RU" dirty="0" smtClean="0"/>
              <a:t> </a:t>
            </a:r>
            <a:r>
              <a:rPr lang="ru-RU" dirty="0" err="1" smtClean="0"/>
              <a:t>методи</a:t>
            </a:r>
            <a:r>
              <a:rPr lang="ru-RU" dirty="0" smtClean="0"/>
              <a:t> </a:t>
            </a:r>
            <a:r>
              <a:rPr lang="ru-RU" dirty="0" err="1" smtClean="0"/>
              <a:t>маркетингових</a:t>
            </a:r>
            <a:r>
              <a:rPr lang="ru-RU" dirty="0" smtClean="0"/>
              <a:t> </a:t>
            </a:r>
            <a:r>
              <a:rPr lang="ru-RU" dirty="0" err="1" smtClean="0"/>
              <a:t>досліджень</a:t>
            </a:r>
            <a:r>
              <a:rPr lang="ru-RU" dirty="0" smtClean="0"/>
              <a:t>, як </a:t>
            </a:r>
            <a:r>
              <a:rPr lang="ru-RU" dirty="0" err="1" smtClean="0"/>
              <a:t>соціологічний</a:t>
            </a:r>
            <a:r>
              <a:rPr lang="ru-RU" dirty="0" smtClean="0"/>
              <a:t> (</a:t>
            </a:r>
            <a:r>
              <a:rPr lang="ru-RU" dirty="0" err="1" smtClean="0"/>
              <a:t>опитування</a:t>
            </a:r>
            <a:r>
              <a:rPr lang="ru-RU" dirty="0" smtClean="0"/>
              <a:t>) і </a:t>
            </a:r>
            <a:r>
              <a:rPr lang="ru-RU" dirty="0" err="1" smtClean="0"/>
              <a:t>реєстраційний</a:t>
            </a:r>
            <a:r>
              <a:rPr lang="ru-RU" dirty="0" smtClean="0"/>
              <a:t> (</a:t>
            </a:r>
            <a:r>
              <a:rPr lang="ru-RU" dirty="0" err="1" smtClean="0"/>
              <a:t>спостереження</a:t>
            </a:r>
            <a:r>
              <a:rPr lang="ru-RU" dirty="0" smtClean="0"/>
              <a:t>), а для </a:t>
            </a:r>
            <a:r>
              <a:rPr lang="ru-RU" dirty="0" err="1" smtClean="0"/>
              <a:t>сезонних</a:t>
            </a:r>
            <a:r>
              <a:rPr lang="ru-RU" dirty="0" smtClean="0"/>
              <a:t> і </a:t>
            </a:r>
            <a:r>
              <a:rPr lang="ru-RU" dirty="0" err="1" smtClean="0"/>
              <a:t>модних</a:t>
            </a:r>
            <a:r>
              <a:rPr lang="ru-RU" dirty="0" smtClean="0"/>
              <a:t> </a:t>
            </a:r>
            <a:r>
              <a:rPr lang="ru-RU" dirty="0" err="1" smtClean="0"/>
              <a:t>товарів</a:t>
            </a:r>
            <a:r>
              <a:rPr lang="ru-RU" dirty="0" smtClean="0"/>
              <a:t> - метод </a:t>
            </a:r>
            <a:r>
              <a:rPr lang="ru-RU" dirty="0" err="1" smtClean="0"/>
              <a:t>історичних</a:t>
            </a:r>
            <a:r>
              <a:rPr lang="ru-RU" dirty="0" smtClean="0"/>
              <a:t> </a:t>
            </a:r>
            <a:r>
              <a:rPr lang="ru-RU" dirty="0" err="1" smtClean="0"/>
              <a:t>аналогій</a:t>
            </a:r>
            <a:r>
              <a:rPr lang="ru-RU" dirty="0" smtClean="0"/>
              <a:t>, в </a:t>
            </a:r>
            <a:r>
              <a:rPr lang="ru-RU" dirty="0" err="1" smtClean="0"/>
              <a:t>основі</a:t>
            </a:r>
            <a:r>
              <a:rPr lang="ru-RU" dirty="0" smtClean="0"/>
              <a:t> </a:t>
            </a:r>
            <a:r>
              <a:rPr lang="ru-RU" dirty="0" err="1" smtClean="0"/>
              <a:t>якого</a:t>
            </a:r>
            <a:r>
              <a:rPr lang="ru-RU" dirty="0" smtClean="0"/>
              <a:t> </a:t>
            </a:r>
            <a:r>
              <a:rPr lang="ru-RU" dirty="0" err="1" smtClean="0"/>
              <a:t>лежить</a:t>
            </a:r>
            <a:r>
              <a:rPr lang="ru-RU" dirty="0" smtClean="0"/>
              <a:t> </a:t>
            </a:r>
            <a:r>
              <a:rPr lang="ru-RU" dirty="0" err="1" smtClean="0"/>
              <a:t>припущення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події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мали</a:t>
            </a:r>
            <a:r>
              <a:rPr lang="ru-RU" dirty="0" smtClean="0"/>
              <a:t> </a:t>
            </a:r>
            <a:r>
              <a:rPr lang="ru-RU" dirty="0" err="1" smtClean="0"/>
              <a:t>місце</a:t>
            </a:r>
            <a:r>
              <a:rPr lang="ru-RU" dirty="0" smtClean="0"/>
              <a:t> </a:t>
            </a:r>
            <a:r>
              <a:rPr lang="ru-RU" dirty="0" err="1" smtClean="0"/>
              <a:t>раніше</a:t>
            </a:r>
            <a:r>
              <a:rPr lang="ru-RU" dirty="0" smtClean="0"/>
              <a:t>, </a:t>
            </a:r>
            <a:r>
              <a:rPr lang="ru-RU" dirty="0" err="1" smtClean="0"/>
              <a:t>можуть</a:t>
            </a:r>
            <a:r>
              <a:rPr lang="ru-RU" dirty="0" smtClean="0"/>
              <a:t> </a:t>
            </a:r>
            <a:r>
              <a:rPr lang="ru-RU" dirty="0" err="1" smtClean="0"/>
              <a:t>повторюватися</a:t>
            </a:r>
            <a:r>
              <a:rPr lang="ru-RU" dirty="0" smtClean="0"/>
              <a:t> з </a:t>
            </a:r>
            <a:r>
              <a:rPr lang="ru-RU" dirty="0" err="1" smtClean="0"/>
              <a:t>певною</a:t>
            </a:r>
            <a:r>
              <a:rPr lang="ru-RU" dirty="0" smtClean="0"/>
              <a:t> </a:t>
            </a:r>
            <a:r>
              <a:rPr lang="ru-RU" dirty="0" err="1" smtClean="0"/>
              <a:t>часткою</a:t>
            </a:r>
            <a:r>
              <a:rPr lang="ru-RU" dirty="0" smtClean="0"/>
              <a:t> </a:t>
            </a:r>
            <a:r>
              <a:rPr lang="ru-RU" dirty="0" err="1" smtClean="0"/>
              <a:t>ймовірності</a:t>
            </a:r>
            <a:endParaRPr lang="ru-RU" dirty="0" smtClean="0"/>
          </a:p>
          <a:p>
            <a:r>
              <a:rPr lang="ru-RU" b="1" dirty="0" err="1" smtClean="0"/>
              <a:t>Асортиментна</a:t>
            </a:r>
            <a:r>
              <a:rPr lang="ru-RU" b="1" dirty="0" smtClean="0"/>
              <a:t> </a:t>
            </a:r>
            <a:r>
              <a:rPr lang="ru-RU" b="1" dirty="0" err="1" smtClean="0"/>
              <a:t>політика</a:t>
            </a:r>
            <a:r>
              <a:rPr lang="ru-RU" b="1" dirty="0" smtClean="0"/>
              <a:t> </a:t>
            </a:r>
            <a:r>
              <a:rPr lang="ru-RU" dirty="0" smtClean="0"/>
              <a:t>- </a:t>
            </a:r>
            <a:r>
              <a:rPr lang="ru-RU" dirty="0" err="1" smtClean="0"/>
              <a:t>загальні</a:t>
            </a:r>
            <a:r>
              <a:rPr lang="ru-RU" dirty="0" smtClean="0"/>
              <a:t> </a:t>
            </a:r>
            <a:r>
              <a:rPr lang="ru-RU" dirty="0" err="1" smtClean="0"/>
              <a:t>наміри</a:t>
            </a:r>
            <a:r>
              <a:rPr lang="ru-RU" dirty="0" smtClean="0"/>
              <a:t>, </a:t>
            </a:r>
            <a:r>
              <a:rPr lang="ru-RU" dirty="0" err="1" smtClean="0"/>
              <a:t>можливості</a:t>
            </a:r>
            <a:r>
              <a:rPr lang="ru-RU" dirty="0" smtClean="0"/>
              <a:t> і </a:t>
            </a:r>
            <a:r>
              <a:rPr lang="ru-RU" dirty="0" err="1" smtClean="0"/>
              <a:t>основні</a:t>
            </a:r>
            <a:r>
              <a:rPr lang="ru-RU" dirty="0" smtClean="0"/>
              <a:t> </a:t>
            </a:r>
            <a:r>
              <a:rPr lang="ru-RU" dirty="0" err="1" smtClean="0"/>
              <a:t>напрями</a:t>
            </a:r>
            <a:r>
              <a:rPr lang="ru-RU" dirty="0" smtClean="0"/>
              <a:t>, </a:t>
            </a:r>
            <a:r>
              <a:rPr lang="ru-RU" dirty="0" err="1" smtClean="0"/>
              <a:t>сформульовані</a:t>
            </a:r>
            <a:r>
              <a:rPr lang="ru-RU" dirty="0" smtClean="0"/>
              <a:t> </a:t>
            </a:r>
            <a:r>
              <a:rPr lang="ru-RU" dirty="0" err="1" smtClean="0"/>
              <a:t>вищим</a:t>
            </a:r>
            <a:r>
              <a:rPr lang="ru-RU" dirty="0" smtClean="0"/>
              <a:t> </a:t>
            </a:r>
            <a:r>
              <a:rPr lang="ru-RU" dirty="0" err="1" smtClean="0"/>
              <a:t>керівництвом</a:t>
            </a:r>
            <a:r>
              <a:rPr lang="ru-RU" dirty="0" smtClean="0"/>
              <a:t> </a:t>
            </a:r>
            <a:r>
              <a:rPr lang="ru-RU" dirty="0" err="1" smtClean="0"/>
              <a:t>організації</a:t>
            </a:r>
            <a:r>
              <a:rPr lang="ru-RU" dirty="0" smtClean="0"/>
              <a:t> в </a:t>
            </a:r>
            <a:r>
              <a:rPr lang="ru-RU" dirty="0" err="1" smtClean="0"/>
              <a:t>області</a:t>
            </a:r>
            <a:r>
              <a:rPr lang="ru-RU" dirty="0" smtClean="0"/>
              <a:t> </a:t>
            </a:r>
            <a:r>
              <a:rPr lang="ru-RU" dirty="0" err="1" smtClean="0"/>
              <a:t>асортименту</a:t>
            </a:r>
            <a:r>
              <a:rPr lang="ru-RU" dirty="0" smtClean="0"/>
              <a:t>. </a:t>
            </a:r>
            <a:r>
              <a:rPr lang="ru-RU" dirty="0" err="1" smtClean="0"/>
              <a:t>Загальні</a:t>
            </a:r>
            <a:r>
              <a:rPr lang="ru-RU" dirty="0" smtClean="0"/>
              <a:t> </a:t>
            </a:r>
            <a:r>
              <a:rPr lang="ru-RU" dirty="0" err="1" smtClean="0"/>
              <a:t>наміри</a:t>
            </a:r>
            <a:r>
              <a:rPr lang="ru-RU" dirty="0" smtClean="0"/>
              <a:t> </a:t>
            </a:r>
            <a:r>
              <a:rPr lang="ru-RU" dirty="0" err="1" smtClean="0"/>
              <a:t>можуть</a:t>
            </a:r>
            <a:r>
              <a:rPr lang="ru-RU" dirty="0" smtClean="0"/>
              <a:t> бути </a:t>
            </a:r>
            <a:r>
              <a:rPr lang="ru-RU" dirty="0" err="1" smtClean="0"/>
              <a:t>визначені</a:t>
            </a:r>
            <a:r>
              <a:rPr lang="ru-RU" dirty="0" smtClean="0"/>
              <a:t> у </a:t>
            </a:r>
            <a:r>
              <a:rPr lang="ru-RU" dirty="0" err="1" smtClean="0"/>
              <a:t>формі</a:t>
            </a:r>
            <a:r>
              <a:rPr lang="ru-RU" dirty="0" smtClean="0"/>
              <a:t> </a:t>
            </a:r>
            <a:r>
              <a:rPr lang="ru-RU" dirty="0" err="1" smtClean="0"/>
              <a:t>цілей</a:t>
            </a:r>
            <a:r>
              <a:rPr lang="ru-RU" dirty="0" smtClean="0"/>
              <a:t> і </a:t>
            </a:r>
            <a:r>
              <a:rPr lang="ru-RU" dirty="0" err="1" smtClean="0"/>
              <a:t>завдань</a:t>
            </a:r>
            <a:r>
              <a:rPr lang="ru-RU" dirty="0" smtClean="0"/>
              <a:t> для </a:t>
            </a:r>
            <a:r>
              <a:rPr lang="ru-RU" dirty="0" err="1" smtClean="0"/>
              <a:t>їх</a:t>
            </a:r>
            <a:r>
              <a:rPr lang="ru-RU" dirty="0" smtClean="0"/>
              <a:t> </a:t>
            </a:r>
            <a:r>
              <a:rPr lang="ru-RU" dirty="0" err="1" smtClean="0"/>
              <a:t>реалізації</a:t>
            </a:r>
            <a:r>
              <a:rPr lang="ru-RU" dirty="0" smtClean="0"/>
              <a:t> [41].</a:t>
            </a:r>
          </a:p>
          <a:p>
            <a:r>
              <a:rPr lang="ru-RU" b="1" dirty="0" smtClean="0"/>
              <a:t>Мета </a:t>
            </a:r>
            <a:r>
              <a:rPr lang="ru-RU" b="1" dirty="0" err="1" smtClean="0"/>
              <a:t>організації</a:t>
            </a:r>
            <a:r>
              <a:rPr lang="ru-RU" b="1" dirty="0" smtClean="0"/>
              <a:t> в </a:t>
            </a:r>
            <a:r>
              <a:rPr lang="ru-RU" b="1" dirty="0" err="1" smtClean="0"/>
              <a:t>області</a:t>
            </a:r>
            <a:r>
              <a:rPr lang="ru-RU" b="1" dirty="0" smtClean="0"/>
              <a:t> </a:t>
            </a:r>
            <a:r>
              <a:rPr lang="ru-RU" b="1" dirty="0" err="1" smtClean="0"/>
              <a:t>асортименту</a:t>
            </a:r>
            <a:r>
              <a:rPr lang="ru-RU" b="1" dirty="0" smtClean="0"/>
              <a:t> </a:t>
            </a:r>
            <a:r>
              <a:rPr lang="ru-RU" dirty="0" smtClean="0"/>
              <a:t>- </a:t>
            </a:r>
            <a:r>
              <a:rPr lang="ru-RU" dirty="0" err="1" smtClean="0"/>
              <a:t>формування</a:t>
            </a:r>
            <a:r>
              <a:rPr lang="ru-RU" dirty="0" smtClean="0"/>
              <a:t> реального і/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прогнозованого</a:t>
            </a:r>
            <a:r>
              <a:rPr lang="ru-RU" dirty="0" smtClean="0"/>
              <a:t> </a:t>
            </a:r>
            <a:r>
              <a:rPr lang="ru-RU" dirty="0" err="1" smtClean="0"/>
              <a:t>асортименту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максимально </a:t>
            </a:r>
            <a:r>
              <a:rPr lang="ru-RU" dirty="0" err="1" smtClean="0"/>
              <a:t>наближається</a:t>
            </a:r>
            <a:r>
              <a:rPr lang="ru-RU" dirty="0" smtClean="0"/>
              <a:t> до </a:t>
            </a:r>
            <a:r>
              <a:rPr lang="ru-RU" dirty="0" err="1" smtClean="0"/>
              <a:t>раціонального</a:t>
            </a:r>
            <a:r>
              <a:rPr lang="ru-RU" dirty="0" smtClean="0"/>
              <a:t> </a:t>
            </a:r>
            <a:r>
              <a:rPr lang="ru-RU" dirty="0" err="1" smtClean="0"/>
              <a:t>асортименту</a:t>
            </a:r>
            <a:r>
              <a:rPr lang="ru-RU" dirty="0" smtClean="0"/>
              <a:t>, для </a:t>
            </a:r>
            <a:r>
              <a:rPr lang="ru-RU" dirty="0" err="1" smtClean="0"/>
              <a:t>задоволення</a:t>
            </a:r>
            <a:r>
              <a:rPr lang="ru-RU" dirty="0" smtClean="0"/>
              <a:t> </a:t>
            </a:r>
            <a:r>
              <a:rPr lang="ru-RU" dirty="0" err="1" smtClean="0"/>
              <a:t>різноманітних</a:t>
            </a:r>
            <a:r>
              <a:rPr lang="ru-RU" dirty="0" smtClean="0"/>
              <a:t> потреб і </a:t>
            </a:r>
            <a:r>
              <a:rPr lang="ru-RU" dirty="0" err="1" smtClean="0"/>
              <a:t>отримання</a:t>
            </a:r>
            <a:r>
              <a:rPr lang="ru-RU" dirty="0" smtClean="0"/>
              <a:t> </a:t>
            </a:r>
            <a:r>
              <a:rPr lang="ru-RU" dirty="0" err="1" smtClean="0"/>
              <a:t>запланованого</a:t>
            </a:r>
            <a:r>
              <a:rPr lang="ru-RU" dirty="0" smtClean="0"/>
              <a:t> </a:t>
            </a:r>
            <a:r>
              <a:rPr lang="ru-RU" dirty="0" err="1" smtClean="0"/>
              <a:t>прибутку</a:t>
            </a:r>
            <a:r>
              <a:rPr lang="ru-RU" dirty="0" smtClean="0"/>
              <a:t>.</a:t>
            </a:r>
          </a:p>
          <a:p>
            <a:r>
              <a:rPr lang="ru-RU" dirty="0" smtClean="0"/>
              <a:t>Для </a:t>
            </a:r>
            <a:r>
              <a:rPr lang="ru-RU" dirty="0" err="1" smtClean="0"/>
              <a:t>цього</a:t>
            </a:r>
            <a:r>
              <a:rPr lang="ru-RU" dirty="0" smtClean="0"/>
              <a:t> </a:t>
            </a:r>
            <a:r>
              <a:rPr lang="ru-RU" dirty="0" err="1" smtClean="0"/>
              <a:t>мають</a:t>
            </a:r>
            <a:r>
              <a:rPr lang="ru-RU" dirty="0" smtClean="0"/>
              <a:t> бути </a:t>
            </a:r>
            <a:r>
              <a:rPr lang="ru-RU" dirty="0" err="1" smtClean="0"/>
              <a:t>вирішені</a:t>
            </a:r>
            <a:r>
              <a:rPr lang="ru-RU" dirty="0" smtClean="0"/>
              <a:t> </a:t>
            </a:r>
            <a:r>
              <a:rPr lang="ru-RU" dirty="0" err="1" smtClean="0"/>
              <a:t>наступні</a:t>
            </a:r>
            <a:r>
              <a:rPr lang="ru-RU" dirty="0" smtClean="0"/>
              <a:t> </a:t>
            </a:r>
            <a:r>
              <a:rPr lang="ru-RU" dirty="0" err="1" smtClean="0"/>
              <a:t>завдання</a:t>
            </a:r>
            <a:r>
              <a:rPr lang="ru-RU" dirty="0" smtClean="0"/>
              <a:t>:</a:t>
            </a:r>
          </a:p>
          <a:p>
            <a:r>
              <a:rPr lang="ru-RU" dirty="0" smtClean="0"/>
              <a:t>- </a:t>
            </a:r>
            <a:r>
              <a:rPr lang="ru-RU" dirty="0" err="1" smtClean="0"/>
              <a:t>встановлені</a:t>
            </a:r>
            <a:r>
              <a:rPr lang="ru-RU" dirty="0" smtClean="0"/>
              <a:t> </a:t>
            </a:r>
            <a:r>
              <a:rPr lang="ru-RU" dirty="0" err="1" smtClean="0"/>
              <a:t>реальні</a:t>
            </a:r>
            <a:r>
              <a:rPr lang="ru-RU" dirty="0" smtClean="0"/>
              <a:t> і </a:t>
            </a:r>
            <a:r>
              <a:rPr lang="ru-RU" dirty="0" err="1" smtClean="0"/>
              <a:t>передбачувані</a:t>
            </a:r>
            <a:r>
              <a:rPr lang="ru-RU" dirty="0" smtClean="0"/>
              <a:t> потреби в </a:t>
            </a:r>
            <a:r>
              <a:rPr lang="ru-RU" dirty="0" err="1" smtClean="0"/>
              <a:t>конкретних</a:t>
            </a:r>
            <a:r>
              <a:rPr lang="ru-RU" dirty="0" smtClean="0"/>
              <a:t> товарах;</a:t>
            </a:r>
          </a:p>
          <a:p>
            <a:r>
              <a:rPr lang="ru-RU" dirty="0" smtClean="0"/>
              <a:t>-	</a:t>
            </a:r>
            <a:r>
              <a:rPr lang="ru-RU" dirty="0" err="1" smtClean="0"/>
              <a:t>визначені</a:t>
            </a:r>
            <a:r>
              <a:rPr lang="ru-RU" dirty="0" smtClean="0"/>
              <a:t> </a:t>
            </a:r>
            <a:r>
              <a:rPr lang="ru-RU" dirty="0" err="1" smtClean="0"/>
              <a:t>основні</a:t>
            </a:r>
            <a:r>
              <a:rPr lang="ru-RU" dirty="0" smtClean="0"/>
              <a:t> </a:t>
            </a:r>
            <a:r>
              <a:rPr lang="ru-RU" dirty="0" err="1" smtClean="0"/>
              <a:t>показники</a:t>
            </a:r>
            <a:r>
              <a:rPr lang="ru-RU" dirty="0" smtClean="0"/>
              <a:t> </a:t>
            </a:r>
            <a:r>
              <a:rPr lang="ru-RU" dirty="0" err="1" smtClean="0"/>
              <a:t>асортименту</a:t>
            </a:r>
            <a:r>
              <a:rPr lang="ru-RU" dirty="0" smtClean="0"/>
              <a:t> і </a:t>
            </a:r>
            <a:r>
              <a:rPr lang="ru-RU" dirty="0" err="1" smtClean="0"/>
              <a:t>даний</a:t>
            </a:r>
            <a:r>
              <a:rPr lang="ru-RU" dirty="0" smtClean="0"/>
              <a:t> </a:t>
            </a:r>
            <a:r>
              <a:rPr lang="ru-RU" dirty="0" err="1" smtClean="0"/>
              <a:t>аналіз</a:t>
            </a:r>
            <a:r>
              <a:rPr lang="ru-RU" dirty="0" smtClean="0"/>
              <a:t> 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  <a:r>
              <a:rPr lang="ru-RU" dirty="0" err="1" smtClean="0"/>
              <a:t>раціональності</a:t>
            </a:r>
            <a:r>
              <a:rPr lang="ru-RU" dirty="0" smtClean="0"/>
              <a:t>;</a:t>
            </a:r>
          </a:p>
          <a:p>
            <a:r>
              <a:rPr lang="ru-RU" dirty="0" smtClean="0"/>
              <a:t>-	</a:t>
            </a:r>
            <a:r>
              <a:rPr lang="ru-RU" dirty="0" err="1" smtClean="0"/>
              <a:t>виявлені</a:t>
            </a:r>
            <a:r>
              <a:rPr lang="ru-RU" dirty="0" smtClean="0"/>
              <a:t> </a:t>
            </a:r>
            <a:r>
              <a:rPr lang="ru-RU" dirty="0" err="1" smtClean="0"/>
              <a:t>джерела</a:t>
            </a:r>
            <a:r>
              <a:rPr lang="ru-RU" dirty="0" smtClean="0"/>
              <a:t> </a:t>
            </a:r>
            <a:r>
              <a:rPr lang="ru-RU" dirty="0" err="1" smtClean="0"/>
              <a:t>товарних</a:t>
            </a:r>
            <a:r>
              <a:rPr lang="ru-RU" dirty="0" smtClean="0"/>
              <a:t> </a:t>
            </a:r>
            <a:r>
              <a:rPr lang="ru-RU" dirty="0" err="1" smtClean="0"/>
              <a:t>ресурсів</a:t>
            </a:r>
            <a:r>
              <a:rPr lang="ru-RU" dirty="0" smtClean="0"/>
              <a:t>, </a:t>
            </a:r>
            <a:r>
              <a:rPr lang="ru-RU" dirty="0" err="1" smtClean="0"/>
              <a:t>необхідні</a:t>
            </a:r>
            <a:r>
              <a:rPr lang="ru-RU" dirty="0" smtClean="0"/>
              <a:t> для </a:t>
            </a:r>
            <a:r>
              <a:rPr lang="ru-RU" dirty="0" err="1" smtClean="0"/>
              <a:t>формування</a:t>
            </a:r>
            <a:r>
              <a:rPr lang="ru-RU" dirty="0" smtClean="0"/>
              <a:t> </a:t>
            </a:r>
            <a:r>
              <a:rPr lang="ru-RU" dirty="0" err="1" smtClean="0"/>
              <a:t>раціонального</a:t>
            </a:r>
            <a:r>
              <a:rPr lang="ru-RU" dirty="0" smtClean="0"/>
              <a:t> </a:t>
            </a:r>
            <a:r>
              <a:rPr lang="ru-RU" dirty="0" err="1" smtClean="0"/>
              <a:t>асортименту</a:t>
            </a:r>
            <a:r>
              <a:rPr lang="ru-RU" dirty="0" smtClean="0"/>
              <a:t>;</a:t>
            </a:r>
          </a:p>
          <a:p>
            <a:r>
              <a:rPr lang="ru-RU" dirty="0" smtClean="0"/>
              <a:t>-	</a:t>
            </a:r>
            <a:r>
              <a:rPr lang="ru-RU" dirty="0" err="1" smtClean="0"/>
              <a:t>оцінені</a:t>
            </a:r>
            <a:r>
              <a:rPr lang="ru-RU" dirty="0" smtClean="0"/>
              <a:t> </a:t>
            </a:r>
            <a:r>
              <a:rPr lang="ru-RU" dirty="0" err="1" smtClean="0"/>
              <a:t>матеріальні</a:t>
            </a:r>
            <a:r>
              <a:rPr lang="ru-RU" dirty="0" smtClean="0"/>
              <a:t> </a:t>
            </a:r>
            <a:r>
              <a:rPr lang="ru-RU" dirty="0" err="1" smtClean="0"/>
              <a:t>можливості</a:t>
            </a:r>
            <a:r>
              <a:rPr lang="ru-RU" dirty="0" smtClean="0"/>
              <a:t> </a:t>
            </a:r>
            <a:r>
              <a:rPr lang="ru-RU" dirty="0" err="1" smtClean="0"/>
              <a:t>організації</a:t>
            </a:r>
            <a:r>
              <a:rPr lang="ru-RU" dirty="0" smtClean="0"/>
              <a:t> для </a:t>
            </a:r>
            <a:r>
              <a:rPr lang="ru-RU" dirty="0" err="1" smtClean="0"/>
              <a:t>випуску</a:t>
            </a:r>
            <a:r>
              <a:rPr lang="ru-RU" dirty="0" smtClean="0"/>
              <a:t>, </a:t>
            </a:r>
            <a:r>
              <a:rPr lang="ru-RU" dirty="0" err="1" smtClean="0"/>
              <a:t>розподілу</a:t>
            </a:r>
            <a:r>
              <a:rPr lang="ru-RU" dirty="0" smtClean="0"/>
              <a:t> і/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реалізації</a:t>
            </a:r>
            <a:r>
              <a:rPr lang="ru-RU" dirty="0" smtClean="0"/>
              <a:t> </a:t>
            </a:r>
            <a:r>
              <a:rPr lang="ru-RU" dirty="0" err="1" smtClean="0"/>
              <a:t>окремих</a:t>
            </a:r>
            <a:r>
              <a:rPr lang="ru-RU" dirty="0" smtClean="0"/>
              <a:t> </a:t>
            </a:r>
            <a:r>
              <a:rPr lang="ru-RU" dirty="0" err="1" smtClean="0"/>
              <a:t>товарів</a:t>
            </a:r>
            <a:r>
              <a:rPr lang="ru-RU" dirty="0" smtClean="0"/>
              <a:t>;</a:t>
            </a:r>
          </a:p>
          <a:p>
            <a:r>
              <a:rPr lang="ru-RU" dirty="0" smtClean="0"/>
              <a:t>-	</a:t>
            </a:r>
            <a:r>
              <a:rPr lang="ru-RU" dirty="0" err="1" smtClean="0"/>
              <a:t>визначені</a:t>
            </a:r>
            <a:r>
              <a:rPr lang="ru-RU" dirty="0" smtClean="0"/>
              <a:t> </a:t>
            </a:r>
            <a:r>
              <a:rPr lang="ru-RU" dirty="0" err="1" smtClean="0"/>
              <a:t>основні</a:t>
            </a:r>
            <a:r>
              <a:rPr lang="ru-RU" dirty="0" smtClean="0"/>
              <a:t> </a:t>
            </a:r>
            <a:r>
              <a:rPr lang="ru-RU" dirty="0" err="1" smtClean="0"/>
              <a:t>напрями</a:t>
            </a:r>
            <a:r>
              <a:rPr lang="ru-RU" dirty="0" smtClean="0"/>
              <a:t> </a:t>
            </a:r>
            <a:r>
              <a:rPr lang="ru-RU" dirty="0" err="1" smtClean="0"/>
              <a:t>формування</a:t>
            </a:r>
            <a:r>
              <a:rPr lang="ru-RU" dirty="0" smtClean="0"/>
              <a:t> </a:t>
            </a:r>
            <a:r>
              <a:rPr lang="ru-RU" dirty="0" err="1" smtClean="0"/>
              <a:t>асортименту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Основні</a:t>
            </a:r>
            <a:r>
              <a:rPr lang="ru-RU" dirty="0" smtClean="0"/>
              <a:t> </a:t>
            </a:r>
            <a:r>
              <a:rPr lang="ru-RU" dirty="0" err="1" smtClean="0"/>
              <a:t>напрями</a:t>
            </a:r>
            <a:r>
              <a:rPr lang="ru-RU" dirty="0" smtClean="0"/>
              <a:t> </a:t>
            </a:r>
            <a:r>
              <a:rPr lang="ru-RU" dirty="0" err="1" smtClean="0"/>
              <a:t>формування</a:t>
            </a:r>
            <a:r>
              <a:rPr lang="ru-RU" dirty="0" smtClean="0"/>
              <a:t> </a:t>
            </a:r>
            <a:r>
              <a:rPr lang="ru-RU" dirty="0" err="1" smtClean="0"/>
              <a:t>асортименту</a:t>
            </a:r>
            <a:r>
              <a:rPr lang="ru-RU" dirty="0" smtClean="0"/>
              <a:t>: </a:t>
            </a:r>
            <a:r>
              <a:rPr lang="ru-RU" dirty="0" err="1" smtClean="0"/>
              <a:t>скорочення</a:t>
            </a:r>
            <a:r>
              <a:rPr lang="ru-RU" dirty="0" smtClean="0"/>
              <a:t>, </a:t>
            </a:r>
            <a:r>
              <a:rPr lang="ru-RU" dirty="0" err="1" smtClean="0"/>
              <a:t>розширення</a:t>
            </a:r>
            <a:r>
              <a:rPr lang="ru-RU" dirty="0" smtClean="0"/>
              <a:t>, </a:t>
            </a:r>
            <a:r>
              <a:rPr lang="ru-RU" dirty="0" err="1" smtClean="0"/>
              <a:t>поглиблення</a:t>
            </a:r>
            <a:r>
              <a:rPr lang="ru-RU" dirty="0" smtClean="0"/>
              <a:t>, </a:t>
            </a:r>
            <a:r>
              <a:rPr lang="ru-RU" dirty="0" err="1" smtClean="0"/>
              <a:t>стабілізація</a:t>
            </a:r>
            <a:r>
              <a:rPr lang="ru-RU" dirty="0" smtClean="0"/>
              <a:t>, </a:t>
            </a:r>
            <a:r>
              <a:rPr lang="ru-RU" dirty="0" err="1" smtClean="0"/>
              <a:t>оновлення</a:t>
            </a:r>
            <a:r>
              <a:rPr lang="ru-RU" dirty="0" smtClean="0"/>
              <a:t>, </a:t>
            </a:r>
            <a:r>
              <a:rPr lang="ru-RU" dirty="0" err="1" smtClean="0"/>
              <a:t>вдосконалення</a:t>
            </a:r>
            <a:r>
              <a:rPr lang="ru-RU" dirty="0" smtClean="0"/>
              <a:t>, </a:t>
            </a:r>
            <a:r>
              <a:rPr lang="ru-RU" dirty="0" err="1" smtClean="0"/>
              <a:t>гармонізація</a:t>
            </a:r>
            <a:r>
              <a:rPr lang="ru-RU" dirty="0" smtClean="0"/>
              <a:t>. </a:t>
            </a:r>
            <a:r>
              <a:rPr lang="ru-RU" dirty="0" err="1" smtClean="0"/>
              <a:t>Вказані</a:t>
            </a:r>
            <a:r>
              <a:rPr lang="ru-RU" dirty="0" smtClean="0"/>
              <a:t> </a:t>
            </a:r>
            <a:r>
              <a:rPr lang="ru-RU" dirty="0" err="1" smtClean="0"/>
              <a:t>напрями</a:t>
            </a:r>
            <a:r>
              <a:rPr lang="ru-RU" dirty="0" smtClean="0"/>
              <a:t> </a:t>
            </a:r>
            <a:r>
              <a:rPr lang="ru-RU" dirty="0" err="1" smtClean="0"/>
              <a:t>взаємозв'язані</a:t>
            </a:r>
            <a:r>
              <a:rPr lang="ru-RU" dirty="0" smtClean="0"/>
              <a:t>, </a:t>
            </a:r>
            <a:r>
              <a:rPr lang="ru-RU" dirty="0" err="1" smtClean="0"/>
              <a:t>значною</a:t>
            </a:r>
            <a:r>
              <a:rPr lang="ru-RU" dirty="0" smtClean="0"/>
              <a:t> </a:t>
            </a:r>
            <a:r>
              <a:rPr lang="ru-RU" dirty="0" err="1" smtClean="0"/>
              <a:t>мірою</a:t>
            </a:r>
            <a:r>
              <a:rPr lang="ru-RU" dirty="0" smtClean="0"/>
              <a:t> </a:t>
            </a:r>
            <a:r>
              <a:rPr lang="ru-RU" dirty="0" err="1" smtClean="0"/>
              <a:t>доповнюють</a:t>
            </a:r>
            <a:r>
              <a:rPr lang="ru-RU" dirty="0" smtClean="0"/>
              <a:t> один одного і </a:t>
            </a:r>
            <a:r>
              <a:rPr lang="ru-RU" dirty="0" err="1" smtClean="0"/>
              <a:t>визначаються</a:t>
            </a:r>
            <a:r>
              <a:rPr lang="ru-RU" dirty="0" smtClean="0"/>
              <a:t> рядом </a:t>
            </a:r>
            <a:r>
              <a:rPr lang="ru-RU" dirty="0" err="1" smtClean="0"/>
              <a:t>чинників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9417945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57199" y="299833"/>
            <a:ext cx="11103429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У </a:t>
            </a:r>
            <a:r>
              <a:rPr lang="ru-RU" dirty="0" err="1"/>
              <a:t>процесі</a:t>
            </a:r>
            <a:r>
              <a:rPr lang="ru-RU" dirty="0"/>
              <a:t> </a:t>
            </a:r>
            <a:r>
              <a:rPr lang="ru-RU" dirty="0" err="1"/>
              <a:t>формування</a:t>
            </a:r>
            <a:r>
              <a:rPr lang="ru-RU" dirty="0"/>
              <a:t> товарного </a:t>
            </a:r>
            <a:r>
              <a:rPr lang="ru-RU" dirty="0" err="1"/>
              <a:t>асортименту</a:t>
            </a:r>
            <a:r>
              <a:rPr lang="ru-RU" dirty="0"/>
              <a:t> </a:t>
            </a:r>
            <a:r>
              <a:rPr lang="ru-RU" dirty="0" err="1"/>
              <a:t>підприємству</a:t>
            </a:r>
            <a:r>
              <a:rPr lang="ru-RU" dirty="0"/>
              <a:t> </a:t>
            </a:r>
            <a:r>
              <a:rPr lang="ru-RU" dirty="0" err="1"/>
              <a:t>слід</a:t>
            </a:r>
            <a:r>
              <a:rPr lang="ru-RU" dirty="0"/>
              <a:t> </a:t>
            </a:r>
            <a:r>
              <a:rPr lang="ru-RU" dirty="0" err="1"/>
              <a:t>дотримуватися</a:t>
            </a:r>
            <a:r>
              <a:rPr lang="ru-RU" dirty="0"/>
              <a:t> </a:t>
            </a:r>
            <a:r>
              <a:rPr lang="ru-RU" dirty="0" err="1"/>
              <a:t>стратегічного</a:t>
            </a:r>
            <a:r>
              <a:rPr lang="ru-RU" dirty="0"/>
              <a:t> </a:t>
            </a:r>
            <a:r>
              <a:rPr lang="ru-RU" dirty="0" err="1"/>
              <a:t>підходу</a:t>
            </a:r>
            <a:r>
              <a:rPr lang="ru-RU" dirty="0"/>
              <a:t>. До </a:t>
            </a:r>
            <a:r>
              <a:rPr lang="ru-RU" dirty="0" err="1"/>
              <a:t>основних</a:t>
            </a:r>
            <a:r>
              <a:rPr lang="ru-RU" dirty="0"/>
              <a:t> </a:t>
            </a:r>
            <a:r>
              <a:rPr lang="ru-RU" dirty="0" err="1"/>
              <a:t>стратегій</a:t>
            </a:r>
            <a:r>
              <a:rPr lang="ru-RU" dirty="0"/>
              <a:t> товарного </a:t>
            </a:r>
            <a:r>
              <a:rPr lang="ru-RU" dirty="0" err="1"/>
              <a:t>асортименту</a:t>
            </a:r>
            <a:r>
              <a:rPr lang="ru-RU" dirty="0"/>
              <a:t> належать: </a:t>
            </a:r>
            <a:r>
              <a:rPr lang="ru-RU" dirty="0" err="1"/>
              <a:t>поглиблення</a:t>
            </a:r>
            <a:r>
              <a:rPr lang="ru-RU" dirty="0"/>
              <a:t> </a:t>
            </a:r>
            <a:r>
              <a:rPr lang="ru-RU" dirty="0" err="1"/>
              <a:t>асортименту</a:t>
            </a:r>
            <a:r>
              <a:rPr lang="ru-RU" dirty="0"/>
              <a:t>, </a:t>
            </a:r>
            <a:r>
              <a:rPr lang="ru-RU" dirty="0" err="1"/>
              <a:t>підтримка</a:t>
            </a:r>
            <a:r>
              <a:rPr lang="ru-RU" dirty="0"/>
              <a:t> марок, </a:t>
            </a:r>
            <a:r>
              <a:rPr lang="ru-RU" dirty="0" err="1"/>
              <a:t>скорочення</a:t>
            </a:r>
            <a:r>
              <a:rPr lang="ru-RU" dirty="0"/>
              <a:t> </a:t>
            </a:r>
            <a:r>
              <a:rPr lang="ru-RU" dirty="0" err="1"/>
              <a:t>асортименту</a:t>
            </a:r>
            <a:r>
              <a:rPr lang="ru-RU" dirty="0"/>
              <a:t>, </a:t>
            </a:r>
            <a:r>
              <a:rPr lang="ru-RU" dirty="0" err="1"/>
              <a:t>звуження</a:t>
            </a:r>
            <a:r>
              <a:rPr lang="ru-RU" dirty="0"/>
              <a:t> </a:t>
            </a:r>
            <a:r>
              <a:rPr lang="ru-RU" dirty="0" err="1"/>
              <a:t>асортименту</a:t>
            </a:r>
            <a:endParaRPr lang="en-US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01783" y="1671637"/>
            <a:ext cx="9392194" cy="3514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491024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17693"/>
            <a:ext cx="11965577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err="1"/>
              <a:t>Поглиблення</a:t>
            </a:r>
            <a:r>
              <a:rPr lang="ru-RU" b="1" dirty="0"/>
              <a:t> </a:t>
            </a:r>
            <a:r>
              <a:rPr lang="ru-RU" b="1" dirty="0" err="1"/>
              <a:t>асортименту</a:t>
            </a:r>
            <a:r>
              <a:rPr lang="ru-RU" b="1" dirty="0"/>
              <a:t> </a:t>
            </a:r>
            <a:r>
              <a:rPr lang="ru-RU" dirty="0"/>
              <a:t>— </a:t>
            </a:r>
            <a:r>
              <a:rPr lang="ru-RU" dirty="0" err="1"/>
              <a:t>доповнення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 </a:t>
            </a:r>
            <a:r>
              <a:rPr lang="ru-RU" dirty="0" err="1"/>
              <a:t>тієї</a:t>
            </a:r>
            <a:r>
              <a:rPr lang="ru-RU" dirty="0"/>
              <a:t> </a:t>
            </a:r>
            <a:r>
              <a:rPr lang="ru-RU" dirty="0" err="1"/>
              <a:t>самої</a:t>
            </a:r>
            <a:r>
              <a:rPr lang="ru-RU" dirty="0"/>
              <a:t> </a:t>
            </a:r>
            <a:r>
              <a:rPr lang="ru-RU" dirty="0" err="1"/>
              <a:t>категорії</a:t>
            </a:r>
            <a:r>
              <a:rPr lang="ru-RU" dirty="0"/>
              <a:t>. </a:t>
            </a:r>
            <a:r>
              <a:rPr lang="ru-RU" dirty="0" err="1"/>
              <a:t>Надає</a:t>
            </a:r>
            <a:r>
              <a:rPr lang="ru-RU" dirty="0"/>
              <a:t> </a:t>
            </a:r>
            <a:r>
              <a:rPr lang="ru-RU" dirty="0" err="1"/>
              <a:t>споживачам</a:t>
            </a:r>
            <a:r>
              <a:rPr lang="ru-RU" dirty="0"/>
              <a:t> </a:t>
            </a:r>
            <a:r>
              <a:rPr lang="ru-RU" dirty="0" err="1"/>
              <a:t>можливості</a:t>
            </a:r>
            <a:r>
              <a:rPr lang="ru-RU" dirty="0"/>
              <a:t> </a:t>
            </a:r>
            <a:r>
              <a:rPr lang="ru-RU" dirty="0" err="1"/>
              <a:t>повнішого</a:t>
            </a:r>
            <a:r>
              <a:rPr lang="ru-RU" dirty="0"/>
              <a:t> </a:t>
            </a:r>
            <a:r>
              <a:rPr lang="ru-RU" dirty="0" err="1"/>
              <a:t>вибору</a:t>
            </a:r>
            <a:r>
              <a:rPr lang="ru-RU" dirty="0"/>
              <a:t> </a:t>
            </a:r>
            <a:r>
              <a:rPr lang="ru-RU" dirty="0" err="1"/>
              <a:t>асортименту</a:t>
            </a:r>
            <a:r>
              <a:rPr lang="ru-RU" dirty="0"/>
              <a:t>, а </a:t>
            </a:r>
            <a:r>
              <a:rPr lang="ru-RU" dirty="0" err="1"/>
              <a:t>підприємству</a:t>
            </a:r>
            <a:r>
              <a:rPr lang="ru-RU" dirty="0"/>
              <a:t> — </a:t>
            </a:r>
            <a:r>
              <a:rPr lang="ru-RU" dirty="0" err="1"/>
              <a:t>попередити</a:t>
            </a:r>
            <a:r>
              <a:rPr lang="ru-RU" dirty="0"/>
              <a:t> </a:t>
            </a:r>
            <a:r>
              <a:rPr lang="ru-RU" dirty="0" err="1"/>
              <a:t>дії</a:t>
            </a:r>
            <a:r>
              <a:rPr lang="ru-RU" dirty="0"/>
              <a:t> </a:t>
            </a:r>
            <a:r>
              <a:rPr lang="ru-RU" dirty="0" err="1"/>
              <a:t>конкурентів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</a:t>
            </a:r>
            <a:r>
              <a:rPr lang="ru-RU" dirty="0" err="1"/>
              <a:t>випустити</a:t>
            </a:r>
            <a:r>
              <a:rPr lang="ru-RU" dirty="0"/>
              <a:t> </a:t>
            </a:r>
            <a:r>
              <a:rPr lang="ru-RU" dirty="0" err="1"/>
              <a:t>аналогічні</a:t>
            </a:r>
            <a:r>
              <a:rPr lang="ru-RU" dirty="0"/>
              <a:t> </a:t>
            </a:r>
            <a:r>
              <a:rPr lang="ru-RU" dirty="0" err="1"/>
              <a:t>модифіковані</a:t>
            </a:r>
            <a:r>
              <a:rPr lang="ru-RU" dirty="0"/>
              <a:t> </a:t>
            </a:r>
            <a:r>
              <a:rPr lang="ru-RU" dirty="0" err="1"/>
              <a:t>моделі</a:t>
            </a:r>
            <a:r>
              <a:rPr lang="ru-RU" dirty="0"/>
              <a:t> товару.</a:t>
            </a:r>
          </a:p>
          <a:p>
            <a:r>
              <a:rPr lang="ru-RU" b="1" dirty="0" err="1" smtClean="0"/>
              <a:t>Підтримка</a:t>
            </a:r>
            <a:r>
              <a:rPr lang="ru-RU" b="1" dirty="0" smtClean="0"/>
              <a:t> </a:t>
            </a:r>
            <a:r>
              <a:rPr lang="ru-RU" b="1" dirty="0"/>
              <a:t>марок </a:t>
            </a:r>
            <a:r>
              <a:rPr lang="ru-RU" dirty="0"/>
              <a:t>(</a:t>
            </a:r>
            <a:r>
              <a:rPr lang="ru-RU" dirty="0" err="1"/>
              <a:t>розширення</a:t>
            </a:r>
            <a:r>
              <a:rPr lang="ru-RU" dirty="0"/>
              <a:t> </a:t>
            </a:r>
            <a:r>
              <a:rPr lang="ru-RU" dirty="0" err="1"/>
              <a:t>асортименту</a:t>
            </a:r>
            <a:r>
              <a:rPr lang="ru-RU" dirty="0"/>
              <a:t>) є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стратегією</a:t>
            </a:r>
            <a:r>
              <a:rPr lang="ru-RU" dirty="0"/>
              <a:t> </a:t>
            </a:r>
            <a:r>
              <a:rPr lang="ru-RU" dirty="0" err="1"/>
              <a:t>доповнення</a:t>
            </a:r>
            <a:r>
              <a:rPr lang="ru-RU" dirty="0"/>
              <a:t> </a:t>
            </a:r>
            <a:r>
              <a:rPr lang="ru-RU" dirty="0" err="1"/>
              <a:t>асортименту</a:t>
            </a:r>
            <a:r>
              <a:rPr lang="ru-RU" dirty="0"/>
              <a:t>. </a:t>
            </a:r>
            <a:r>
              <a:rPr lang="ru-RU" dirty="0" err="1"/>
              <a:t>Підприємство</a:t>
            </a:r>
            <a:r>
              <a:rPr lang="ru-RU" dirty="0"/>
              <a:t> </a:t>
            </a:r>
            <a:r>
              <a:rPr lang="ru-RU" dirty="0" err="1"/>
              <a:t>розширює</a:t>
            </a:r>
            <a:r>
              <a:rPr lang="ru-RU" dirty="0"/>
              <a:t> </a:t>
            </a:r>
            <a:r>
              <a:rPr lang="ru-RU" dirty="0" err="1"/>
              <a:t>асортимент</a:t>
            </a:r>
            <a:r>
              <a:rPr lang="ru-RU" dirty="0"/>
              <a:t>, </a:t>
            </a:r>
            <a:r>
              <a:rPr lang="ru-RU" dirty="0" err="1"/>
              <a:t>використовуючи</a:t>
            </a:r>
            <a:r>
              <a:rPr lang="ru-RU" dirty="0"/>
              <a:t> </a:t>
            </a:r>
            <a:r>
              <a:rPr lang="ru-RU" dirty="0" err="1"/>
              <a:t>успішну</a:t>
            </a:r>
            <a:r>
              <a:rPr lang="ru-RU" dirty="0"/>
              <a:t> марку для </a:t>
            </a:r>
            <a:r>
              <a:rPr lang="ru-RU" dirty="0" err="1"/>
              <a:t>підтримки</a:t>
            </a:r>
            <a:r>
              <a:rPr lang="ru-RU" dirty="0"/>
              <a:t> </a:t>
            </a:r>
            <a:r>
              <a:rPr lang="ru-RU" dirty="0" err="1"/>
              <a:t>нових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 у </a:t>
            </a:r>
            <a:r>
              <a:rPr lang="ru-RU" dirty="0" err="1"/>
              <a:t>суміжних</a:t>
            </a:r>
            <a:r>
              <a:rPr lang="ru-RU" dirty="0"/>
              <a:t> </a:t>
            </a:r>
            <a:r>
              <a:rPr lang="ru-RU" dirty="0" err="1"/>
              <a:t>товарних</a:t>
            </a:r>
            <a:r>
              <a:rPr lang="ru-RU" dirty="0"/>
              <a:t> </a:t>
            </a:r>
            <a:r>
              <a:rPr lang="ru-RU" dirty="0" err="1"/>
              <a:t>категоріях</a:t>
            </a:r>
            <a:r>
              <a:rPr lang="ru-RU" dirty="0"/>
              <a:t> </a:t>
            </a:r>
            <a:r>
              <a:rPr lang="ru-RU" dirty="0" err="1"/>
              <a:t>під</a:t>
            </a:r>
            <a:r>
              <a:rPr lang="ru-RU" dirty="0"/>
              <a:t> </a:t>
            </a:r>
            <a:r>
              <a:rPr lang="ru-RU" dirty="0" err="1"/>
              <a:t>тією</a:t>
            </a:r>
            <a:r>
              <a:rPr lang="ru-RU" dirty="0"/>
              <a:t> самою марочною </a:t>
            </a:r>
            <a:r>
              <a:rPr lang="ru-RU" dirty="0" err="1"/>
              <a:t>назвою</a:t>
            </a:r>
            <a:r>
              <a:rPr lang="ru-RU" dirty="0"/>
              <a:t>. </a:t>
            </a:r>
            <a:r>
              <a:rPr lang="ru-RU" dirty="0" err="1"/>
              <a:t>Підтримка</a:t>
            </a:r>
            <a:r>
              <a:rPr lang="ru-RU" dirty="0"/>
              <a:t> марки </a:t>
            </a:r>
            <a:r>
              <a:rPr lang="ru-RU" dirty="0" err="1"/>
              <a:t>означає</a:t>
            </a:r>
            <a:r>
              <a:rPr lang="ru-RU" dirty="0"/>
              <a:t> </a:t>
            </a:r>
            <a:r>
              <a:rPr lang="ru-RU" dirty="0" err="1"/>
              <a:t>випуск</a:t>
            </a:r>
            <a:r>
              <a:rPr lang="ru-RU" dirty="0"/>
              <a:t> нового товару </a:t>
            </a:r>
            <a:r>
              <a:rPr lang="ru-RU" dirty="0" err="1"/>
              <a:t>під</a:t>
            </a:r>
            <a:r>
              <a:rPr lang="ru-RU" dirty="0"/>
              <a:t> </a:t>
            </a:r>
            <a:r>
              <a:rPr lang="ru-RU" dirty="0" err="1"/>
              <a:t>наявною</a:t>
            </a:r>
            <a:r>
              <a:rPr lang="ru-RU" dirty="0"/>
              <a:t> марочною </a:t>
            </a:r>
            <a:r>
              <a:rPr lang="ru-RU" dirty="0" err="1"/>
              <a:t>назвою</a:t>
            </a:r>
            <a:r>
              <a:rPr lang="ru-RU" dirty="0"/>
              <a:t>. </a:t>
            </a:r>
            <a:r>
              <a:rPr lang="ru-RU" dirty="0" err="1"/>
              <a:t>Успішні</a:t>
            </a:r>
            <a:r>
              <a:rPr lang="ru-RU" dirty="0"/>
              <a:t> </a:t>
            </a:r>
            <a:r>
              <a:rPr lang="ru-RU" dirty="0" err="1"/>
              <a:t>компанії</a:t>
            </a:r>
            <a:r>
              <a:rPr lang="ru-RU" dirty="0"/>
              <a:t> </a:t>
            </a:r>
            <a:r>
              <a:rPr lang="ru-RU" dirty="0" err="1"/>
              <a:t>з'ясували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пропозиція</a:t>
            </a:r>
            <a:r>
              <a:rPr lang="ru-RU" dirty="0"/>
              <a:t> нового товару </a:t>
            </a:r>
            <a:r>
              <a:rPr lang="ru-RU" dirty="0" err="1"/>
              <a:t>під</a:t>
            </a:r>
            <a:r>
              <a:rPr lang="ru-RU" dirty="0"/>
              <a:t> </a:t>
            </a:r>
            <a:r>
              <a:rPr lang="ru-RU" dirty="0" err="1"/>
              <a:t>наявною</a:t>
            </a:r>
            <a:r>
              <a:rPr lang="ru-RU" dirty="0"/>
              <a:t> маркою </a:t>
            </a:r>
            <a:r>
              <a:rPr lang="ru-RU" dirty="0" err="1"/>
              <a:t>коштує</a:t>
            </a:r>
            <a:r>
              <a:rPr lang="ru-RU" dirty="0"/>
              <a:t> для них на 40—80% </a:t>
            </a:r>
            <a:r>
              <a:rPr lang="ru-RU" dirty="0" err="1"/>
              <a:t>дешевше</a:t>
            </a:r>
            <a:r>
              <a:rPr lang="ru-RU" dirty="0"/>
              <a:t>, </a:t>
            </a:r>
            <a:r>
              <a:rPr lang="ru-RU" dirty="0" err="1"/>
              <a:t>ніж</a:t>
            </a:r>
            <a:r>
              <a:rPr lang="ru-RU" dirty="0"/>
              <a:t> </a:t>
            </a:r>
            <a:r>
              <a:rPr lang="ru-RU" dirty="0" err="1"/>
              <a:t>випуск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під</a:t>
            </a:r>
            <a:r>
              <a:rPr lang="ru-RU" dirty="0"/>
              <a:t> новою </a:t>
            </a:r>
            <a:r>
              <a:rPr lang="ru-RU" dirty="0" err="1"/>
              <a:t>назвою</a:t>
            </a:r>
            <a:r>
              <a:rPr lang="ru-RU" dirty="0"/>
              <a:t>.</a:t>
            </a:r>
          </a:p>
          <a:p>
            <a:r>
              <a:rPr lang="ru-RU" dirty="0" err="1" smtClean="0"/>
              <a:t>Підтримка</a:t>
            </a:r>
            <a:r>
              <a:rPr lang="ru-RU" dirty="0" smtClean="0"/>
              <a:t> </a:t>
            </a:r>
            <a:r>
              <a:rPr lang="ru-RU" dirty="0"/>
              <a:t>марок </a:t>
            </a:r>
            <a:r>
              <a:rPr lang="ru-RU" dirty="0" err="1"/>
              <a:t>приховує</a:t>
            </a:r>
            <a:r>
              <a:rPr lang="ru-RU" dirty="0"/>
              <a:t> </a:t>
            </a:r>
            <a:r>
              <a:rPr lang="ru-RU" dirty="0" err="1"/>
              <a:t>небезпеку</a:t>
            </a:r>
            <a:r>
              <a:rPr lang="ru-RU" dirty="0"/>
              <a:t> </a:t>
            </a:r>
            <a:r>
              <a:rPr lang="ru-RU" dirty="0" err="1"/>
              <a:t>знецінювання</a:t>
            </a:r>
            <a:r>
              <a:rPr lang="ru-RU" dirty="0"/>
              <a:t> </a:t>
            </a:r>
            <a:r>
              <a:rPr lang="ru-RU" dirty="0" err="1"/>
              <a:t>початкової</a:t>
            </a:r>
            <a:r>
              <a:rPr lang="ru-RU" dirty="0"/>
              <a:t> марки. </a:t>
            </a:r>
            <a:r>
              <a:rPr lang="ru-RU" dirty="0" err="1"/>
              <a:t>Стратегія</a:t>
            </a:r>
            <a:r>
              <a:rPr lang="ru-RU" dirty="0"/>
              <a:t> </a:t>
            </a:r>
            <a:r>
              <a:rPr lang="ru-RU" dirty="0" err="1"/>
              <a:t>підтримки</a:t>
            </a:r>
            <a:r>
              <a:rPr lang="ru-RU" dirty="0"/>
              <a:t> марки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призвести</a:t>
            </a:r>
            <a:r>
              <a:rPr lang="ru-RU" dirty="0"/>
              <a:t> до </a:t>
            </a:r>
            <a:r>
              <a:rPr lang="ru-RU" dirty="0" err="1"/>
              <a:t>розпорошення</a:t>
            </a:r>
            <a:r>
              <a:rPr lang="ru-RU" dirty="0"/>
              <a:t> </a:t>
            </a:r>
            <a:r>
              <a:rPr lang="ru-RU" dirty="0" err="1"/>
              <a:t>нагромадженого</a:t>
            </a:r>
            <a:r>
              <a:rPr lang="ru-RU" dirty="0"/>
              <a:t> </a:t>
            </a:r>
            <a:r>
              <a:rPr lang="ru-RU" dirty="0" err="1"/>
              <a:t>упродовж</a:t>
            </a:r>
            <a:r>
              <a:rPr lang="ru-RU" dirty="0"/>
              <a:t> </a:t>
            </a:r>
            <a:r>
              <a:rPr lang="ru-RU" dirty="0" err="1"/>
              <a:t>багатьох</a:t>
            </a:r>
            <a:r>
              <a:rPr lang="ru-RU" dirty="0"/>
              <a:t> </a:t>
            </a:r>
            <a:r>
              <a:rPr lang="ru-RU" dirty="0" err="1"/>
              <a:t>років</a:t>
            </a:r>
            <a:r>
              <a:rPr lang="ru-RU" dirty="0"/>
              <a:t> </a:t>
            </a:r>
            <a:r>
              <a:rPr lang="ru-RU" dirty="0" err="1"/>
              <a:t>капіталу</a:t>
            </a:r>
            <a:r>
              <a:rPr lang="ru-RU" dirty="0"/>
              <a:t> марки.</a:t>
            </a:r>
          </a:p>
          <a:p>
            <a:r>
              <a:rPr lang="ru-RU" b="1" dirty="0" err="1" smtClean="0"/>
              <a:t>Скорочення</a:t>
            </a:r>
            <a:r>
              <a:rPr lang="ru-RU" b="1" dirty="0" smtClean="0"/>
              <a:t> </a:t>
            </a:r>
            <a:r>
              <a:rPr lang="ru-RU" b="1" dirty="0" err="1"/>
              <a:t>асортименту</a:t>
            </a:r>
            <a:r>
              <a:rPr lang="ru-RU" b="1" dirty="0"/>
              <a:t> </a:t>
            </a:r>
            <a:r>
              <a:rPr lang="ru-RU" dirty="0"/>
              <a:t>— </a:t>
            </a:r>
            <a:r>
              <a:rPr lang="ru-RU" dirty="0" err="1"/>
              <a:t>зменшення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глибини</a:t>
            </a:r>
            <a:r>
              <a:rPr lang="ru-RU" dirty="0"/>
              <a:t> шляхом </a:t>
            </a:r>
            <a:r>
              <a:rPr lang="ru-RU" dirty="0" err="1"/>
              <a:t>вилучення</a:t>
            </a:r>
            <a:r>
              <a:rPr lang="ru-RU" dirty="0"/>
              <a:t> </a:t>
            </a:r>
            <a:r>
              <a:rPr lang="ru-RU" dirty="0" err="1"/>
              <a:t>альтернативних</a:t>
            </a:r>
            <a:r>
              <a:rPr lang="ru-RU" dirty="0"/>
              <a:t> </a:t>
            </a:r>
            <a:r>
              <a:rPr lang="ru-RU" dirty="0" err="1"/>
              <a:t>розмірів</a:t>
            </a:r>
            <a:r>
              <a:rPr lang="ru-RU" dirty="0"/>
              <a:t>, моделей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смакових</a:t>
            </a:r>
            <a:r>
              <a:rPr lang="ru-RU" dirty="0"/>
              <a:t> </a:t>
            </a:r>
            <a:r>
              <a:rPr lang="ru-RU" dirty="0" err="1"/>
              <a:t>відтінків</a:t>
            </a:r>
            <a:r>
              <a:rPr lang="ru-RU" dirty="0"/>
              <a:t> </a:t>
            </a:r>
            <a:r>
              <a:rPr lang="ru-RU" dirty="0" err="1"/>
              <a:t>асортименту</a:t>
            </a:r>
            <a:r>
              <a:rPr lang="ru-RU" dirty="0"/>
              <a:t>. </a:t>
            </a:r>
            <a:r>
              <a:rPr lang="ru-RU" dirty="0" err="1"/>
              <a:t>Скорочення</a:t>
            </a:r>
            <a:r>
              <a:rPr lang="ru-RU" dirty="0"/>
              <a:t> </a:t>
            </a:r>
            <a:r>
              <a:rPr lang="ru-RU" dirty="0" err="1"/>
              <a:t>асортименту</a:t>
            </a:r>
            <a:r>
              <a:rPr lang="ru-RU" dirty="0"/>
              <a:t> не </a:t>
            </a:r>
            <a:r>
              <a:rPr lang="ru-RU" dirty="0" err="1"/>
              <a:t>менш</a:t>
            </a:r>
            <a:r>
              <a:rPr lang="ru-RU" dirty="0"/>
              <a:t> </a:t>
            </a:r>
            <a:r>
              <a:rPr lang="ru-RU" dirty="0" err="1"/>
              <a:t>важливе</a:t>
            </a:r>
            <a:r>
              <a:rPr lang="ru-RU" dirty="0"/>
              <a:t>, </a:t>
            </a:r>
            <a:r>
              <a:rPr lang="ru-RU" dirty="0" err="1"/>
              <a:t>ніж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розширення</a:t>
            </a:r>
            <a:r>
              <a:rPr lang="ru-RU" dirty="0"/>
              <a:t>.</a:t>
            </a:r>
          </a:p>
          <a:p>
            <a:r>
              <a:rPr lang="ru-RU" dirty="0" err="1" smtClean="0"/>
              <a:t>Скорочення</a:t>
            </a:r>
            <a:r>
              <a:rPr lang="ru-RU" dirty="0" smtClean="0"/>
              <a:t> </a:t>
            </a:r>
            <a:r>
              <a:rPr lang="ru-RU" dirty="0" err="1"/>
              <a:t>асортименту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відбуватися</a:t>
            </a:r>
            <a:r>
              <a:rPr lang="ru-RU" dirty="0"/>
              <a:t>:</a:t>
            </a:r>
          </a:p>
          <a:p>
            <a:r>
              <a:rPr lang="ru-RU" dirty="0" smtClean="0"/>
              <a:t>— </a:t>
            </a:r>
            <a:r>
              <a:rPr lang="ru-RU" dirty="0"/>
              <a:t>коли </a:t>
            </a:r>
            <a:r>
              <a:rPr lang="ru-RU" dirty="0" err="1"/>
              <a:t>деякі</a:t>
            </a:r>
            <a:r>
              <a:rPr lang="ru-RU" dirty="0"/>
              <a:t> </a:t>
            </a:r>
            <a:r>
              <a:rPr lang="ru-RU" dirty="0" err="1"/>
              <a:t>товари</a:t>
            </a:r>
            <a:r>
              <a:rPr lang="ru-RU" dirty="0"/>
              <a:t> </a:t>
            </a:r>
            <a:r>
              <a:rPr lang="ru-RU" dirty="0" err="1"/>
              <a:t>групи</a:t>
            </a:r>
            <a:r>
              <a:rPr lang="ru-RU" dirty="0"/>
              <a:t> не </a:t>
            </a:r>
            <a:r>
              <a:rPr lang="ru-RU" dirty="0" err="1"/>
              <a:t>забезпечують</a:t>
            </a:r>
            <a:r>
              <a:rPr lang="ru-RU" dirty="0"/>
              <a:t> </a:t>
            </a:r>
            <a:r>
              <a:rPr lang="ru-RU" dirty="0" err="1"/>
              <a:t>необхідний</a:t>
            </a:r>
            <a:r>
              <a:rPr lang="ru-RU" dirty="0"/>
              <a:t> </a:t>
            </a:r>
            <a:r>
              <a:rPr lang="ru-RU" dirty="0" err="1"/>
              <a:t>прибуток</a:t>
            </a:r>
            <a:r>
              <a:rPr lang="ru-RU" dirty="0"/>
              <a:t> через невеликий </a:t>
            </a:r>
            <a:r>
              <a:rPr lang="ru-RU" dirty="0" err="1"/>
              <a:t>обсяг</a:t>
            </a:r>
            <a:r>
              <a:rPr lang="ru-RU" dirty="0"/>
              <a:t> продажу </a:t>
            </a:r>
            <a:r>
              <a:rPr lang="ru-RU" dirty="0" err="1"/>
              <a:t>або</a:t>
            </a:r>
            <a:r>
              <a:rPr lang="ru-RU" dirty="0"/>
              <a:t> «</a:t>
            </a:r>
            <a:r>
              <a:rPr lang="ru-RU" dirty="0" err="1"/>
              <a:t>канібалізм</a:t>
            </a:r>
            <a:r>
              <a:rPr lang="ru-RU" dirty="0"/>
              <a:t>»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 </a:t>
            </a:r>
            <a:r>
              <a:rPr lang="ru-RU" dirty="0" err="1"/>
              <a:t>асортименту</a:t>
            </a:r>
            <a:r>
              <a:rPr lang="ru-RU" dirty="0"/>
              <a:t>;</a:t>
            </a:r>
          </a:p>
          <a:p>
            <a:r>
              <a:rPr lang="ru-RU" dirty="0" smtClean="0"/>
              <a:t>— </a:t>
            </a:r>
            <a:r>
              <a:rPr lang="ru-RU" dirty="0"/>
              <a:t>коли на </a:t>
            </a:r>
            <a:r>
              <a:rPr lang="ru-RU" dirty="0" err="1"/>
              <a:t>товари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мають</a:t>
            </a:r>
            <a:r>
              <a:rPr lang="ru-RU" dirty="0"/>
              <a:t> </a:t>
            </a:r>
            <a:r>
              <a:rPr lang="ru-RU" dirty="0" err="1"/>
              <a:t>повільний</a:t>
            </a:r>
            <a:r>
              <a:rPr lang="ru-RU" dirty="0"/>
              <a:t> </a:t>
            </a:r>
            <a:r>
              <a:rPr lang="ru-RU" dirty="0" err="1"/>
              <a:t>обіг</a:t>
            </a:r>
            <a:r>
              <a:rPr lang="ru-RU" dirty="0"/>
              <a:t>, </a:t>
            </a:r>
            <a:r>
              <a:rPr lang="ru-RU" dirty="0" err="1"/>
              <a:t>припадає</a:t>
            </a:r>
            <a:r>
              <a:rPr lang="ru-RU" dirty="0"/>
              <a:t> </a:t>
            </a:r>
            <a:r>
              <a:rPr lang="ru-RU" dirty="0" err="1"/>
              <a:t>непропорційно</a:t>
            </a:r>
            <a:r>
              <a:rPr lang="ru-RU" dirty="0"/>
              <a:t> велика </a:t>
            </a:r>
            <a:r>
              <a:rPr lang="ru-RU" dirty="0" err="1"/>
              <a:t>частка</a:t>
            </a:r>
            <a:r>
              <a:rPr lang="ru-RU" dirty="0"/>
              <a:t> </a:t>
            </a:r>
            <a:r>
              <a:rPr lang="ru-RU" dirty="0" err="1"/>
              <a:t>виробничих</a:t>
            </a:r>
            <a:r>
              <a:rPr lang="ru-RU" dirty="0"/>
              <a:t> і </a:t>
            </a:r>
            <a:r>
              <a:rPr lang="ru-RU" dirty="0" err="1"/>
              <a:t>розподільних</a:t>
            </a:r>
            <a:r>
              <a:rPr lang="ru-RU" dirty="0"/>
              <a:t> </a:t>
            </a:r>
            <a:r>
              <a:rPr lang="ru-RU" dirty="0" err="1"/>
              <a:t>потужностей</a:t>
            </a:r>
            <a:r>
              <a:rPr lang="ru-RU" dirty="0"/>
              <a:t>;</a:t>
            </a:r>
          </a:p>
          <a:p>
            <a:r>
              <a:rPr lang="ru-RU" dirty="0" smtClean="0"/>
              <a:t>— </a:t>
            </a:r>
            <a:r>
              <a:rPr lang="ru-RU" dirty="0"/>
              <a:t>коли </a:t>
            </a:r>
            <a:r>
              <a:rPr lang="ru-RU" dirty="0" err="1"/>
              <a:t>багато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 </a:t>
            </a:r>
            <a:r>
              <a:rPr lang="ru-RU" dirty="0" err="1"/>
              <a:t>застаріває</a:t>
            </a:r>
            <a:r>
              <a:rPr lang="ru-RU" dirty="0"/>
              <a:t> через </a:t>
            </a:r>
            <a:r>
              <a:rPr lang="ru-RU" dirty="0" err="1"/>
              <a:t>наявність</a:t>
            </a:r>
            <a:r>
              <a:rPr lang="ru-RU" dirty="0"/>
              <a:t> </a:t>
            </a:r>
            <a:r>
              <a:rPr lang="ru-RU" dirty="0" err="1"/>
              <a:t>удосконалень</a:t>
            </a:r>
            <a:r>
              <a:rPr lang="ru-RU" dirty="0"/>
              <a:t> в </a:t>
            </a:r>
            <a:r>
              <a:rPr lang="ru-RU" dirty="0" err="1"/>
              <a:t>асортиментному</a:t>
            </a:r>
            <a:r>
              <a:rPr lang="ru-RU" dirty="0"/>
              <a:t> </a:t>
            </a:r>
            <a:r>
              <a:rPr lang="ru-RU" dirty="0" err="1"/>
              <a:t>переліку</a:t>
            </a:r>
            <a:r>
              <a:rPr lang="ru-RU" dirty="0"/>
              <a:t>.</a:t>
            </a:r>
          </a:p>
          <a:p>
            <a:r>
              <a:rPr lang="ru-RU" b="1" dirty="0" err="1" smtClean="0"/>
              <a:t>Звуження</a:t>
            </a:r>
            <a:r>
              <a:rPr lang="ru-RU" b="1" dirty="0" smtClean="0"/>
              <a:t> </a:t>
            </a:r>
            <a:r>
              <a:rPr lang="ru-RU" b="1" dirty="0" err="1"/>
              <a:t>асортименту</a:t>
            </a:r>
            <a:r>
              <a:rPr lang="ru-RU" b="1" dirty="0"/>
              <a:t> </a:t>
            </a:r>
            <a:r>
              <a:rPr lang="ru-RU" dirty="0"/>
              <a:t>— </a:t>
            </a:r>
            <a:r>
              <a:rPr lang="ru-RU" dirty="0" err="1"/>
              <a:t>зменшення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широти</a:t>
            </a:r>
            <a:r>
              <a:rPr lang="ru-RU" dirty="0"/>
              <a:t> шляхом </a:t>
            </a:r>
            <a:r>
              <a:rPr lang="ru-RU" dirty="0" err="1"/>
              <a:t>скорочення</a:t>
            </a:r>
            <a:r>
              <a:rPr lang="ru-RU" dirty="0"/>
              <a:t> </a:t>
            </a:r>
            <a:r>
              <a:rPr lang="ru-RU" dirty="0" err="1"/>
              <a:t>різновидів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 </a:t>
            </a:r>
            <a:r>
              <a:rPr lang="ru-RU" dirty="0" err="1"/>
              <a:t>суміжних</a:t>
            </a:r>
            <a:r>
              <a:rPr lang="ru-RU" dirty="0"/>
              <a:t> </a:t>
            </a:r>
            <a:r>
              <a:rPr lang="ru-RU" dirty="0" err="1"/>
              <a:t>товарних</a:t>
            </a:r>
            <a:r>
              <a:rPr lang="ru-RU" dirty="0"/>
              <a:t> </a:t>
            </a:r>
            <a:r>
              <a:rPr lang="ru-RU" dirty="0" err="1"/>
              <a:t>категорій</a:t>
            </a:r>
            <a:r>
              <a:rPr lang="ru-RU" dirty="0"/>
              <a:t>. </a:t>
            </a:r>
            <a:r>
              <a:rPr lang="ru-RU" dirty="0" err="1"/>
              <a:t>Таке</a:t>
            </a:r>
            <a:r>
              <a:rPr lang="ru-RU" dirty="0"/>
              <a:t> </a:t>
            </a:r>
            <a:r>
              <a:rPr lang="ru-RU" dirty="0" err="1"/>
              <a:t>скорочення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бути результатом </a:t>
            </a:r>
            <a:r>
              <a:rPr lang="ru-RU" dirty="0" err="1"/>
              <a:t>невдалої</a:t>
            </a:r>
            <a:r>
              <a:rPr lang="ru-RU" dirty="0"/>
              <a:t> </a:t>
            </a:r>
            <a:r>
              <a:rPr lang="ru-RU" dirty="0" err="1"/>
              <a:t>спроби</a:t>
            </a:r>
            <a:r>
              <a:rPr lang="ru-RU" dirty="0"/>
              <a:t> </a:t>
            </a:r>
            <a:r>
              <a:rPr lang="ru-RU" dirty="0" err="1"/>
              <a:t>під</a:t>
            </a:r>
            <a:r>
              <a:rPr lang="ru-RU" dirty="0"/>
              <a:t>! </a:t>
            </a:r>
            <a:r>
              <a:rPr lang="ru-RU" dirty="0" err="1"/>
              <a:t>тримати</a:t>
            </a:r>
            <a:r>
              <a:rPr lang="ru-RU" dirty="0"/>
              <a:t> марку в </a:t>
            </a:r>
            <a:r>
              <a:rPr lang="ru-RU" dirty="0" err="1"/>
              <a:t>суміжній</a:t>
            </a:r>
            <a:r>
              <a:rPr lang="ru-RU" dirty="0"/>
              <a:t> </a:t>
            </a:r>
            <a:r>
              <a:rPr lang="ru-RU" dirty="0" err="1"/>
              <a:t>товарній</a:t>
            </a:r>
            <a:r>
              <a:rPr lang="ru-RU" dirty="0"/>
              <a:t> </a:t>
            </a:r>
            <a:r>
              <a:rPr lang="ru-RU" dirty="0" err="1"/>
              <a:t>категорії</a:t>
            </a:r>
            <a:r>
              <a:rPr lang="ru-RU" dirty="0"/>
              <a:t>.</a:t>
            </a:r>
          </a:p>
          <a:p>
            <a:r>
              <a:rPr lang="ru-RU" dirty="0" err="1" smtClean="0"/>
              <a:t>Успішність</a:t>
            </a:r>
            <a:r>
              <a:rPr lang="ru-RU" dirty="0" smtClean="0"/>
              <a:t> </a:t>
            </a:r>
            <a:r>
              <a:rPr lang="ru-RU" dirty="0" err="1"/>
              <a:t>підтримки</a:t>
            </a:r>
            <a:r>
              <a:rPr lang="ru-RU" dirty="0"/>
              <a:t> марки </a:t>
            </a:r>
            <a:r>
              <a:rPr lang="ru-RU" dirty="0" err="1"/>
              <a:t>визначається</a:t>
            </a:r>
            <a:r>
              <a:rPr lang="ru-RU" dirty="0"/>
              <a:t> </a:t>
            </a:r>
            <a:r>
              <a:rPr lang="ru-RU" dirty="0" err="1"/>
              <a:t>певними</a:t>
            </a:r>
            <a:r>
              <a:rPr lang="ru-RU" dirty="0"/>
              <a:t> </a:t>
            </a:r>
            <a:r>
              <a:rPr lang="ru-RU" dirty="0" err="1"/>
              <a:t>умовами</a:t>
            </a:r>
            <a:r>
              <a:rPr lang="ru-RU" dirty="0"/>
              <a:t>: добре </a:t>
            </a:r>
            <a:r>
              <a:rPr lang="ru-RU" dirty="0" err="1"/>
              <a:t>закріплена</a:t>
            </a:r>
            <a:r>
              <a:rPr lang="ru-RU" dirty="0"/>
              <a:t> </a:t>
            </a:r>
            <a:r>
              <a:rPr lang="ru-RU" dirty="0" err="1"/>
              <a:t>назва</a:t>
            </a:r>
            <a:r>
              <a:rPr lang="ru-RU" dirty="0"/>
              <a:t> марки; </a:t>
            </a:r>
            <a:r>
              <a:rPr lang="ru-RU" dirty="0" err="1"/>
              <a:t>логічний</a:t>
            </a:r>
            <a:r>
              <a:rPr lang="ru-RU" dirty="0"/>
              <a:t> </a:t>
            </a:r>
            <a:r>
              <a:rPr lang="ru-RU" dirty="0" err="1"/>
              <a:t>зв'язок</a:t>
            </a:r>
            <a:r>
              <a:rPr lang="ru-RU" dirty="0"/>
              <a:t> нового товару з популярною маркою; </a:t>
            </a:r>
            <a:r>
              <a:rPr lang="ru-RU" dirty="0" err="1"/>
              <a:t>вдале</a:t>
            </a:r>
            <a:r>
              <a:rPr lang="ru-RU" dirty="0"/>
              <a:t> </a:t>
            </a:r>
            <a:r>
              <a:rPr lang="ru-RU" dirty="0" err="1"/>
              <a:t>впровадження</a:t>
            </a:r>
            <a:r>
              <a:rPr lang="ru-RU" dirty="0"/>
              <a:t> нового товару без </a:t>
            </a:r>
            <a:r>
              <a:rPr lang="ru-RU" dirty="0" err="1"/>
              <a:t>скорочення</a:t>
            </a:r>
            <a:r>
              <a:rPr lang="ru-RU" dirty="0"/>
              <a:t> </a:t>
            </a:r>
            <a:r>
              <a:rPr lang="ru-RU" dirty="0" err="1"/>
              <a:t>кількості</a:t>
            </a:r>
            <a:r>
              <a:rPr lang="ru-RU" dirty="0"/>
              <a:t> </a:t>
            </a:r>
            <a:r>
              <a:rPr lang="ru-RU" dirty="0" err="1"/>
              <a:t>споживачів</a:t>
            </a:r>
            <a:r>
              <a:rPr lang="ru-RU" dirty="0"/>
              <a:t>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 в </a:t>
            </a:r>
            <a:r>
              <a:rPr lang="ru-RU" dirty="0" err="1"/>
              <a:t>асортиментній</a:t>
            </a:r>
            <a:r>
              <a:rPr lang="ru-RU" dirty="0"/>
              <a:t> </a:t>
            </a:r>
            <a:r>
              <a:rPr lang="ru-RU" dirty="0" err="1"/>
              <a:t>групі</a:t>
            </a:r>
            <a:r>
              <a:rPr lang="ru-RU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982053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225689"/>
            <a:ext cx="11874137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err="1"/>
              <a:t>Підприємства</a:t>
            </a:r>
            <a:r>
              <a:rPr lang="ru-RU" dirty="0"/>
              <a:t> та </a:t>
            </a:r>
            <a:r>
              <a:rPr lang="ru-RU" dirty="0" err="1"/>
              <a:t>організації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</a:t>
            </a:r>
            <a:r>
              <a:rPr lang="ru-RU" dirty="0" err="1"/>
              <a:t>пропонувати</a:t>
            </a:r>
            <a:r>
              <a:rPr lang="ru-RU" dirty="0"/>
              <a:t> не одну, а </a:t>
            </a:r>
            <a:r>
              <a:rPr lang="ru-RU" dirty="0" err="1"/>
              <a:t>кілька</a:t>
            </a:r>
            <a:r>
              <a:rPr lang="ru-RU" dirty="0"/>
              <a:t> </a:t>
            </a:r>
            <a:r>
              <a:rPr lang="ru-RU" dirty="0" err="1"/>
              <a:t>асортиментних</a:t>
            </a:r>
            <a:r>
              <a:rPr lang="ru-RU" dirty="0"/>
              <a:t> </a:t>
            </a:r>
            <a:r>
              <a:rPr lang="ru-RU" dirty="0" err="1"/>
              <a:t>груп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формують</a:t>
            </a:r>
            <a:r>
              <a:rPr lang="ru-RU" dirty="0"/>
              <a:t> </a:t>
            </a:r>
            <a:r>
              <a:rPr lang="ru-RU" dirty="0" err="1"/>
              <a:t>товарну</a:t>
            </a:r>
            <a:r>
              <a:rPr lang="ru-RU" dirty="0"/>
              <a:t> номенклатуру.</a:t>
            </a:r>
          </a:p>
          <a:p>
            <a:r>
              <a:rPr lang="ru-RU" b="1" dirty="0" err="1" smtClean="0"/>
              <a:t>Товарна</a:t>
            </a:r>
            <a:r>
              <a:rPr lang="ru-RU" b="1" dirty="0" smtClean="0"/>
              <a:t> </a:t>
            </a:r>
            <a:r>
              <a:rPr lang="ru-RU" b="1" dirty="0"/>
              <a:t>номенклатура </a:t>
            </a:r>
            <a:r>
              <a:rPr lang="ru-RU" dirty="0"/>
              <a:t>— </a:t>
            </a:r>
            <a:r>
              <a:rPr lang="ru-RU" dirty="0" err="1"/>
              <a:t>сукупність</a:t>
            </a:r>
            <a:r>
              <a:rPr lang="ru-RU" dirty="0"/>
              <a:t> </a:t>
            </a:r>
            <a:r>
              <a:rPr lang="ru-RU" dirty="0" err="1"/>
              <a:t>усіх</a:t>
            </a:r>
            <a:r>
              <a:rPr lang="ru-RU" dirty="0"/>
              <a:t> </a:t>
            </a:r>
            <a:r>
              <a:rPr lang="ru-RU" dirty="0" err="1"/>
              <a:t>асортиментних</a:t>
            </a:r>
            <a:r>
              <a:rPr lang="ru-RU" dirty="0"/>
              <a:t> </a:t>
            </a:r>
            <a:r>
              <a:rPr lang="ru-RU" dirty="0" err="1"/>
              <a:t>груп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 і </a:t>
            </a:r>
            <a:r>
              <a:rPr lang="ru-RU" dirty="0" err="1"/>
              <a:t>товарних</a:t>
            </a:r>
            <a:r>
              <a:rPr lang="ru-RU" dirty="0"/>
              <a:t> </a:t>
            </a:r>
            <a:r>
              <a:rPr lang="ru-RU" dirty="0" err="1"/>
              <a:t>одиниць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компанія</a:t>
            </a:r>
            <a:r>
              <a:rPr lang="ru-RU" dirty="0"/>
              <a:t> </a:t>
            </a:r>
            <a:r>
              <a:rPr lang="ru-RU" dirty="0" err="1"/>
              <a:t>пропонує</a:t>
            </a:r>
            <a:r>
              <a:rPr lang="ru-RU" dirty="0"/>
              <a:t> </a:t>
            </a:r>
            <a:r>
              <a:rPr lang="ru-RU" dirty="0" err="1"/>
              <a:t>покупцям</a:t>
            </a:r>
            <a:r>
              <a:rPr lang="ru-RU" dirty="0"/>
              <a:t>. </a:t>
            </a:r>
            <a:r>
              <a:rPr lang="ru-RU" dirty="0" err="1"/>
              <a:t>Наприклад</a:t>
            </a:r>
            <a:r>
              <a:rPr lang="ru-RU" dirty="0"/>
              <a:t>, </a:t>
            </a:r>
            <a:r>
              <a:rPr lang="ru-RU" dirty="0" err="1"/>
              <a:t>товарна</a:t>
            </a:r>
            <a:r>
              <a:rPr lang="ru-RU" dirty="0"/>
              <a:t> номенклатура </a:t>
            </a:r>
            <a:r>
              <a:rPr lang="ru-RU" dirty="0" err="1"/>
              <a:t>компанії</a:t>
            </a:r>
            <a:r>
              <a:rPr lang="ru-RU" dirty="0"/>
              <a:t> «</a:t>
            </a:r>
            <a:r>
              <a:rPr lang="en-US" dirty="0"/>
              <a:t>Avon» </a:t>
            </a:r>
            <a:r>
              <a:rPr lang="ru-RU" dirty="0" err="1"/>
              <a:t>містить</a:t>
            </a:r>
            <a:r>
              <a:rPr lang="ru-RU" dirty="0"/>
              <a:t> </a:t>
            </a:r>
            <a:r>
              <a:rPr lang="ru-RU" dirty="0" err="1"/>
              <a:t>чотири</a:t>
            </a:r>
            <a:r>
              <a:rPr lang="ru-RU" dirty="0"/>
              <a:t> </a:t>
            </a:r>
            <a:r>
              <a:rPr lang="ru-RU" dirty="0" err="1"/>
              <a:t>основні</a:t>
            </a:r>
            <a:r>
              <a:rPr lang="ru-RU" dirty="0"/>
              <a:t> </a:t>
            </a:r>
            <a:r>
              <a:rPr lang="ru-RU" dirty="0" err="1"/>
              <a:t>асортиментні</a:t>
            </a:r>
            <a:r>
              <a:rPr lang="ru-RU" dirty="0"/>
              <a:t> </a:t>
            </a:r>
            <a:r>
              <a:rPr lang="ru-RU" dirty="0" err="1"/>
              <a:t>групи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 — косметику, </a:t>
            </a:r>
            <a:r>
              <a:rPr lang="ru-RU" dirty="0" err="1"/>
              <a:t>ювелірні</a:t>
            </a:r>
            <a:r>
              <a:rPr lang="ru-RU" dirty="0"/>
              <a:t> </a:t>
            </a:r>
            <a:r>
              <a:rPr lang="ru-RU" dirty="0" err="1"/>
              <a:t>вироби</a:t>
            </a:r>
            <a:r>
              <a:rPr lang="ru-RU" dirty="0"/>
              <a:t>, </a:t>
            </a:r>
            <a:r>
              <a:rPr lang="ru-RU" dirty="0" err="1"/>
              <a:t>модний</a:t>
            </a:r>
            <a:r>
              <a:rPr lang="ru-RU" dirty="0"/>
              <a:t> </a:t>
            </a:r>
            <a:r>
              <a:rPr lang="ru-RU" dirty="0" err="1"/>
              <a:t>одяг</a:t>
            </a:r>
            <a:r>
              <a:rPr lang="ru-RU" dirty="0"/>
              <a:t> і </a:t>
            </a:r>
            <a:r>
              <a:rPr lang="ru-RU" dirty="0" err="1"/>
              <a:t>побутові</a:t>
            </a:r>
            <a:r>
              <a:rPr lang="ru-RU" dirty="0"/>
              <a:t> </a:t>
            </a:r>
            <a:r>
              <a:rPr lang="ru-RU" dirty="0" err="1"/>
              <a:t>прилади</a:t>
            </a:r>
            <a:r>
              <a:rPr lang="ru-RU" dirty="0"/>
              <a:t>, до </a:t>
            </a:r>
            <a:r>
              <a:rPr lang="ru-RU" dirty="0" err="1"/>
              <a:t>кожної</a:t>
            </a:r>
            <a:r>
              <a:rPr lang="ru-RU" dirty="0"/>
              <a:t> з </a:t>
            </a:r>
            <a:r>
              <a:rPr lang="ru-RU" dirty="0" err="1"/>
              <a:t>яких</a:t>
            </a:r>
            <a:r>
              <a:rPr lang="ru-RU" dirty="0"/>
              <a:t> </a:t>
            </a:r>
            <a:r>
              <a:rPr lang="ru-RU" dirty="0" err="1"/>
              <a:t>належить</a:t>
            </a:r>
            <a:r>
              <a:rPr lang="ru-RU" dirty="0"/>
              <a:t> </a:t>
            </a:r>
            <a:r>
              <a:rPr lang="ru-RU" dirty="0" err="1"/>
              <a:t>кілька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 (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товарних</a:t>
            </a:r>
            <a:r>
              <a:rPr lang="ru-RU" dirty="0"/>
              <a:t> </a:t>
            </a:r>
            <a:r>
              <a:rPr lang="ru-RU" dirty="0" err="1"/>
              <a:t>підгруп</a:t>
            </a:r>
            <a:r>
              <a:rPr lang="ru-RU" dirty="0"/>
              <a:t>). </a:t>
            </a:r>
            <a:r>
              <a:rPr lang="ru-RU" dirty="0" err="1"/>
              <a:t>Товарній</a:t>
            </a:r>
            <a:r>
              <a:rPr lang="ru-RU" dirty="0"/>
              <a:t> </a:t>
            </a:r>
            <a:r>
              <a:rPr lang="ru-RU" dirty="0" err="1"/>
              <a:t>номенклатурі</a:t>
            </a:r>
            <a:r>
              <a:rPr lang="ru-RU" dirty="0"/>
              <a:t> кожного </a:t>
            </a:r>
            <a:r>
              <a:rPr lang="ru-RU" dirty="0" err="1"/>
              <a:t>підприємства</a:t>
            </a:r>
            <a:r>
              <a:rPr lang="ru-RU" dirty="0"/>
              <a:t> </a:t>
            </a:r>
            <a:r>
              <a:rPr lang="ru-RU" dirty="0" err="1"/>
              <a:t>властиві</a:t>
            </a:r>
            <a:r>
              <a:rPr lang="ru-RU" dirty="0"/>
              <a:t> </a:t>
            </a:r>
            <a:r>
              <a:rPr lang="ru-RU" dirty="0" err="1"/>
              <a:t>чотири</a:t>
            </a:r>
            <a:r>
              <a:rPr lang="ru-RU" dirty="0"/>
              <a:t> </a:t>
            </a:r>
            <a:r>
              <a:rPr lang="ru-RU" dirty="0" err="1"/>
              <a:t>важливі</a:t>
            </a:r>
            <a:r>
              <a:rPr lang="ru-RU" dirty="0"/>
              <a:t> характеристики: широта, </a:t>
            </a:r>
            <a:r>
              <a:rPr lang="ru-RU" dirty="0" err="1"/>
              <a:t>насиченість</a:t>
            </a:r>
            <a:r>
              <a:rPr lang="ru-RU" dirty="0"/>
              <a:t>, </a:t>
            </a:r>
            <a:r>
              <a:rPr lang="ru-RU" dirty="0" err="1"/>
              <a:t>глибина</a:t>
            </a:r>
            <a:r>
              <a:rPr lang="ru-RU" dirty="0"/>
              <a:t> та </a:t>
            </a:r>
            <a:r>
              <a:rPr lang="ru-RU" dirty="0" err="1"/>
              <a:t>гармонійність</a:t>
            </a:r>
            <a:r>
              <a:rPr lang="ru-RU" dirty="0"/>
              <a:t>.</a:t>
            </a:r>
          </a:p>
          <a:p>
            <a:r>
              <a:rPr lang="ru-RU" dirty="0" smtClean="0"/>
              <a:t>Широта </a:t>
            </a:r>
            <a:r>
              <a:rPr lang="ru-RU" dirty="0" err="1"/>
              <a:t>товарної</a:t>
            </a:r>
            <a:r>
              <a:rPr lang="ru-RU" dirty="0"/>
              <a:t> </a:t>
            </a:r>
            <a:r>
              <a:rPr lang="ru-RU" dirty="0" err="1"/>
              <a:t>номенклатури</a:t>
            </a:r>
            <a:r>
              <a:rPr lang="ru-RU" dirty="0"/>
              <a:t> — </a:t>
            </a:r>
            <a:r>
              <a:rPr lang="ru-RU" dirty="0" err="1"/>
              <a:t>кількість</a:t>
            </a:r>
            <a:r>
              <a:rPr lang="ru-RU" dirty="0"/>
              <a:t> </a:t>
            </a:r>
            <a:r>
              <a:rPr lang="ru-RU" dirty="0" err="1"/>
              <a:t>асортиментних</a:t>
            </a:r>
            <a:r>
              <a:rPr lang="ru-RU" dirty="0"/>
              <a:t> </a:t>
            </a:r>
            <a:r>
              <a:rPr lang="ru-RU" dirty="0" err="1"/>
              <a:t>груп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випускає</a:t>
            </a:r>
            <a:r>
              <a:rPr lang="ru-RU" dirty="0"/>
              <a:t> </a:t>
            </a:r>
            <a:r>
              <a:rPr lang="ru-RU" dirty="0" err="1"/>
              <a:t>компанія</a:t>
            </a:r>
            <a:r>
              <a:rPr lang="ru-RU" dirty="0"/>
              <a:t>.</a:t>
            </a:r>
          </a:p>
          <a:p>
            <a:r>
              <a:rPr lang="ru-RU" dirty="0" err="1" smtClean="0"/>
              <a:t>Насиченість</a:t>
            </a:r>
            <a:r>
              <a:rPr lang="ru-RU" dirty="0" smtClean="0"/>
              <a:t> </a:t>
            </a:r>
            <a:r>
              <a:rPr lang="ru-RU" dirty="0" err="1"/>
              <a:t>товарної</a:t>
            </a:r>
            <a:r>
              <a:rPr lang="ru-RU" dirty="0"/>
              <a:t> </a:t>
            </a:r>
            <a:r>
              <a:rPr lang="ru-RU" dirty="0" err="1"/>
              <a:t>номенклатури</a:t>
            </a:r>
            <a:r>
              <a:rPr lang="ru-RU" dirty="0"/>
              <a:t> — </a:t>
            </a:r>
            <a:r>
              <a:rPr lang="ru-RU" dirty="0" err="1"/>
              <a:t>загальна</a:t>
            </a:r>
            <a:r>
              <a:rPr lang="ru-RU" dirty="0"/>
              <a:t> </a:t>
            </a:r>
            <a:r>
              <a:rPr lang="ru-RU" dirty="0" err="1"/>
              <a:t>кількість</a:t>
            </a:r>
            <a:r>
              <a:rPr lang="ru-RU" dirty="0"/>
              <a:t> </a:t>
            </a:r>
            <a:r>
              <a:rPr lang="ru-RU" dirty="0" err="1"/>
              <a:t>окремих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становлять</a:t>
            </a:r>
            <a:r>
              <a:rPr lang="ru-RU" dirty="0"/>
              <a:t> номенклатуру. Так, у </a:t>
            </a:r>
            <a:r>
              <a:rPr lang="ru-RU" dirty="0" err="1"/>
              <a:t>компанії</a:t>
            </a:r>
            <a:r>
              <a:rPr lang="ru-RU" dirty="0"/>
              <a:t> «</a:t>
            </a:r>
            <a:r>
              <a:rPr lang="en-US" dirty="0" err="1"/>
              <a:t>Procter&amp;Gamble</a:t>
            </a:r>
            <a:r>
              <a:rPr lang="en-US" dirty="0"/>
              <a:t>» </a:t>
            </a:r>
            <a:r>
              <a:rPr lang="ru-RU" dirty="0" err="1"/>
              <a:t>кожне</a:t>
            </a:r>
            <a:r>
              <a:rPr lang="ru-RU" dirty="0"/>
              <a:t> </a:t>
            </a:r>
            <a:r>
              <a:rPr lang="ru-RU" dirty="0" err="1"/>
              <a:t>найменування</a:t>
            </a:r>
            <a:r>
              <a:rPr lang="ru-RU" dirty="0"/>
              <a:t> представлено </a:t>
            </a:r>
            <a:r>
              <a:rPr lang="ru-RU" dirty="0" err="1"/>
              <a:t>кількома</a:t>
            </a:r>
            <a:r>
              <a:rPr lang="ru-RU" dirty="0"/>
              <a:t> марками.</a:t>
            </a:r>
          </a:p>
          <a:p>
            <a:r>
              <a:rPr lang="ru-RU" dirty="0" err="1" smtClean="0"/>
              <a:t>Глибина</a:t>
            </a:r>
            <a:r>
              <a:rPr lang="ru-RU" dirty="0" smtClean="0"/>
              <a:t> </a:t>
            </a:r>
            <a:r>
              <a:rPr lang="ru-RU" dirty="0" err="1"/>
              <a:t>товарної</a:t>
            </a:r>
            <a:r>
              <a:rPr lang="ru-RU" dirty="0"/>
              <a:t> </a:t>
            </a:r>
            <a:r>
              <a:rPr lang="ru-RU" dirty="0" err="1"/>
              <a:t>номенклатури</a:t>
            </a:r>
            <a:r>
              <a:rPr lang="ru-RU" dirty="0"/>
              <a:t> — </a:t>
            </a:r>
            <a:r>
              <a:rPr lang="ru-RU" dirty="0" err="1"/>
              <a:t>кількість</a:t>
            </a:r>
            <a:r>
              <a:rPr lang="ru-RU" dirty="0"/>
              <a:t> </a:t>
            </a:r>
            <a:r>
              <a:rPr lang="ru-RU" dirty="0" err="1"/>
              <a:t>варіантів</a:t>
            </a:r>
            <a:r>
              <a:rPr lang="ru-RU" dirty="0"/>
              <a:t>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кожної</a:t>
            </a:r>
            <a:r>
              <a:rPr lang="ru-RU" dirty="0"/>
              <a:t> </a:t>
            </a:r>
            <a:r>
              <a:rPr lang="ru-RU" dirty="0" err="1"/>
              <a:t>торгової</a:t>
            </a:r>
            <a:r>
              <a:rPr lang="ru-RU" dirty="0"/>
              <a:t> марки (товару) в межах </a:t>
            </a:r>
            <a:r>
              <a:rPr lang="ru-RU" dirty="0" err="1"/>
              <a:t>асортиментної</a:t>
            </a:r>
            <a:r>
              <a:rPr lang="ru-RU" dirty="0"/>
              <a:t> </a:t>
            </a:r>
            <a:r>
              <a:rPr lang="ru-RU" dirty="0" err="1"/>
              <a:t>групи</a:t>
            </a:r>
            <a:r>
              <a:rPr lang="ru-RU" dirty="0"/>
              <a:t>.</a:t>
            </a:r>
          </a:p>
          <a:p>
            <a:r>
              <a:rPr lang="ru-RU" dirty="0" err="1" smtClean="0"/>
              <a:t>Гармонійність</a:t>
            </a:r>
            <a:r>
              <a:rPr lang="ru-RU" dirty="0" smtClean="0"/>
              <a:t> </a:t>
            </a:r>
            <a:r>
              <a:rPr lang="ru-RU" dirty="0" err="1"/>
              <a:t>товарної</a:t>
            </a:r>
            <a:r>
              <a:rPr lang="ru-RU" dirty="0"/>
              <a:t> </a:t>
            </a:r>
            <a:r>
              <a:rPr lang="ru-RU" dirty="0" err="1"/>
              <a:t>номенклатури</a:t>
            </a:r>
            <a:r>
              <a:rPr lang="ru-RU" dirty="0"/>
              <a:t> — </a:t>
            </a:r>
            <a:r>
              <a:rPr lang="ru-RU" dirty="0" err="1"/>
              <a:t>ступінь</a:t>
            </a:r>
            <a:r>
              <a:rPr lang="ru-RU" dirty="0"/>
              <a:t> </a:t>
            </a:r>
            <a:r>
              <a:rPr lang="ru-RU" dirty="0" err="1"/>
              <a:t>схожості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товарами </a:t>
            </a:r>
            <a:r>
              <a:rPr lang="ru-RU" dirty="0" err="1"/>
              <a:t>різних</a:t>
            </a:r>
            <a:r>
              <a:rPr lang="ru-RU" dirty="0"/>
              <a:t> </a:t>
            </a:r>
            <a:r>
              <a:rPr lang="ru-RU" dirty="0" err="1"/>
              <a:t>асортиментних</a:t>
            </a:r>
            <a:r>
              <a:rPr lang="ru-RU" dirty="0"/>
              <a:t> </a:t>
            </a:r>
            <a:r>
              <a:rPr lang="ru-RU" dirty="0" err="1"/>
              <a:t>груп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погляду</a:t>
            </a:r>
            <a:r>
              <a:rPr lang="ru-RU" dirty="0"/>
              <a:t> </a:t>
            </a:r>
            <a:r>
              <a:rPr lang="ru-RU" dirty="0" err="1"/>
              <a:t>їхнього</a:t>
            </a:r>
            <a:r>
              <a:rPr lang="ru-RU" dirty="0"/>
              <a:t> </a:t>
            </a:r>
            <a:r>
              <a:rPr lang="ru-RU" dirty="0" err="1"/>
              <a:t>кінцевого</a:t>
            </a:r>
            <a:r>
              <a:rPr lang="ru-RU" dirty="0"/>
              <a:t> </a:t>
            </a:r>
            <a:r>
              <a:rPr lang="ru-RU" dirty="0" err="1"/>
              <a:t>використання</a:t>
            </a:r>
            <a:r>
              <a:rPr lang="ru-RU" dirty="0"/>
              <a:t>, умов </a:t>
            </a:r>
            <a:r>
              <a:rPr lang="ru-RU" dirty="0" err="1"/>
              <a:t>виробництва</a:t>
            </a:r>
            <a:r>
              <a:rPr lang="ru-RU" dirty="0"/>
              <a:t>, </a:t>
            </a:r>
            <a:r>
              <a:rPr lang="ru-RU" dirty="0" err="1"/>
              <a:t>каналів</a:t>
            </a:r>
            <a:r>
              <a:rPr lang="ru-RU" dirty="0"/>
              <a:t> </a:t>
            </a:r>
            <a:r>
              <a:rPr lang="ru-RU" dirty="0" err="1"/>
              <a:t>розповсюдження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показників</a:t>
            </a:r>
            <a:r>
              <a:rPr lang="ru-RU" dirty="0"/>
              <a:t>.</a:t>
            </a:r>
          </a:p>
          <a:p>
            <a:r>
              <a:rPr lang="ru-RU" dirty="0" smtClean="0"/>
              <a:t>Характеристики </a:t>
            </a:r>
            <a:r>
              <a:rPr lang="ru-RU" dirty="0" err="1"/>
              <a:t>товарної</a:t>
            </a:r>
            <a:r>
              <a:rPr lang="ru-RU" dirty="0"/>
              <a:t> </a:t>
            </a:r>
            <a:r>
              <a:rPr lang="ru-RU" dirty="0" err="1"/>
              <a:t>номенклатури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</a:t>
            </a:r>
            <a:r>
              <a:rPr lang="ru-RU" dirty="0" err="1"/>
              <a:t>слугувати</a:t>
            </a:r>
            <a:r>
              <a:rPr lang="ru-RU" dirty="0"/>
              <a:t> </a:t>
            </a:r>
            <a:r>
              <a:rPr lang="ru-RU" dirty="0" err="1"/>
              <a:t>базовими</a:t>
            </a:r>
            <a:r>
              <a:rPr lang="ru-RU" dirty="0"/>
              <a:t> </a:t>
            </a:r>
            <a:r>
              <a:rPr lang="ru-RU" dirty="0" err="1"/>
              <a:t>орієнтирами</a:t>
            </a:r>
            <a:r>
              <a:rPr lang="ru-RU" dirty="0"/>
              <a:t> для </a:t>
            </a:r>
            <a:r>
              <a:rPr lang="ru-RU" dirty="0" err="1"/>
              <a:t>розробки</a:t>
            </a:r>
            <a:r>
              <a:rPr lang="ru-RU" dirty="0"/>
              <a:t> </a:t>
            </a:r>
            <a:r>
              <a:rPr lang="ru-RU" dirty="0" err="1"/>
              <a:t>стратегії</a:t>
            </a:r>
            <a:r>
              <a:rPr lang="ru-RU" dirty="0"/>
              <a:t> товару. У </a:t>
            </a:r>
            <a:r>
              <a:rPr lang="ru-RU" dirty="0" err="1"/>
              <a:t>підприємства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чотири</a:t>
            </a:r>
            <a:r>
              <a:rPr lang="ru-RU" dirty="0"/>
              <a:t> </a:t>
            </a:r>
            <a:r>
              <a:rPr lang="ru-RU" dirty="0" err="1"/>
              <a:t>способи</a:t>
            </a:r>
            <a:r>
              <a:rPr lang="ru-RU" dirty="0"/>
              <a:t> </a:t>
            </a:r>
            <a:r>
              <a:rPr lang="ru-RU" dirty="0" err="1"/>
              <a:t>розширення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: </a:t>
            </a:r>
            <a:r>
              <a:rPr lang="ru-RU" dirty="0" err="1"/>
              <a:t>створення</a:t>
            </a:r>
            <a:r>
              <a:rPr lang="ru-RU" dirty="0"/>
              <a:t> </a:t>
            </a:r>
            <a:r>
              <a:rPr lang="ru-RU" dirty="0" err="1"/>
              <a:t>нових</a:t>
            </a:r>
            <a:r>
              <a:rPr lang="ru-RU" dirty="0"/>
              <a:t> </a:t>
            </a:r>
            <a:r>
              <a:rPr lang="ru-RU" dirty="0" err="1"/>
              <a:t>асортиментних</a:t>
            </a:r>
            <a:r>
              <a:rPr lang="ru-RU" dirty="0"/>
              <a:t> </a:t>
            </a:r>
            <a:r>
              <a:rPr lang="ru-RU" dirty="0" err="1"/>
              <a:t>груп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 — і </a:t>
            </a:r>
            <a:r>
              <a:rPr lang="ru-RU" dirty="0" err="1"/>
              <a:t>внаслідок</a:t>
            </a:r>
            <a:r>
              <a:rPr lang="ru-RU" dirty="0"/>
              <a:t> </a:t>
            </a:r>
            <a:r>
              <a:rPr lang="ru-RU" dirty="0" err="1"/>
              <a:t>цього</a:t>
            </a:r>
            <a:r>
              <a:rPr lang="ru-RU" dirty="0"/>
              <a:t> </a:t>
            </a:r>
            <a:r>
              <a:rPr lang="ru-RU" dirty="0" err="1"/>
              <a:t>розширення</a:t>
            </a:r>
            <a:r>
              <a:rPr lang="ru-RU" dirty="0"/>
              <a:t> </a:t>
            </a:r>
            <a:r>
              <a:rPr lang="ru-RU" dirty="0" err="1"/>
              <a:t>товарної</a:t>
            </a:r>
            <a:r>
              <a:rPr lang="ru-RU" dirty="0"/>
              <a:t> </a:t>
            </a:r>
            <a:r>
              <a:rPr lang="ru-RU" dirty="0" err="1"/>
              <a:t>номенклатури</a:t>
            </a:r>
            <a:r>
              <a:rPr lang="ru-RU" dirty="0"/>
              <a:t>; </a:t>
            </a:r>
            <a:r>
              <a:rPr lang="ru-RU" dirty="0" err="1"/>
              <a:t>підприємство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розширити</a:t>
            </a:r>
            <a:r>
              <a:rPr lang="ru-RU" dirty="0"/>
              <a:t> </a:t>
            </a:r>
            <a:r>
              <a:rPr lang="ru-RU" dirty="0" err="1"/>
              <a:t>вже</a:t>
            </a:r>
            <a:r>
              <a:rPr lang="ru-RU" dirty="0"/>
              <a:t> </a:t>
            </a:r>
            <a:r>
              <a:rPr lang="ru-RU" dirty="0" err="1"/>
              <a:t>наявні</a:t>
            </a:r>
            <a:r>
              <a:rPr lang="ru-RU" dirty="0"/>
              <a:t> </a:t>
            </a:r>
            <a:r>
              <a:rPr lang="ru-RU" dirty="0" err="1"/>
              <a:t>асортиментні</a:t>
            </a:r>
            <a:r>
              <a:rPr lang="ru-RU" dirty="0"/>
              <a:t> </a:t>
            </a:r>
            <a:r>
              <a:rPr lang="ru-RU" dirty="0" err="1"/>
              <a:t>групи</a:t>
            </a:r>
            <a:r>
              <a:rPr lang="ru-RU" dirty="0"/>
              <a:t>, </a:t>
            </a:r>
            <a:r>
              <a:rPr lang="ru-RU" dirty="0" err="1"/>
              <a:t>щоб</a:t>
            </a:r>
            <a:r>
              <a:rPr lang="ru-RU" dirty="0"/>
              <a:t> </a:t>
            </a:r>
            <a:r>
              <a:rPr lang="ru-RU" dirty="0" err="1"/>
              <a:t>отримати</a:t>
            </a:r>
            <a:r>
              <a:rPr lang="ru-RU" dirty="0"/>
              <a:t> статус </a:t>
            </a:r>
            <a:r>
              <a:rPr lang="ru-RU" dirty="0" err="1"/>
              <a:t>суб'єкта</a:t>
            </a:r>
            <a:r>
              <a:rPr lang="ru-RU" dirty="0"/>
              <a:t> </a:t>
            </a:r>
            <a:r>
              <a:rPr lang="ru-RU" dirty="0" err="1"/>
              <a:t>підприємництва</a:t>
            </a:r>
            <a:r>
              <a:rPr lang="ru-RU" dirty="0"/>
              <a:t> з </a:t>
            </a:r>
            <a:r>
              <a:rPr lang="ru-RU" dirty="0" err="1"/>
              <a:t>невичерпним</a:t>
            </a:r>
            <a:r>
              <a:rPr lang="ru-RU" dirty="0"/>
              <a:t> </a:t>
            </a:r>
            <a:r>
              <a:rPr lang="ru-RU" dirty="0" err="1"/>
              <a:t>асортиментом</a:t>
            </a:r>
            <a:r>
              <a:rPr lang="ru-RU" dirty="0"/>
              <a:t>; </a:t>
            </a:r>
            <a:r>
              <a:rPr lang="ru-RU" dirty="0" err="1"/>
              <a:t>підприємство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збільшити</a:t>
            </a:r>
            <a:r>
              <a:rPr lang="ru-RU" dirty="0"/>
              <a:t> </a:t>
            </a:r>
            <a:r>
              <a:rPr lang="ru-RU" dirty="0" err="1"/>
              <a:t>кількість</a:t>
            </a:r>
            <a:r>
              <a:rPr lang="ru-RU" dirty="0"/>
              <a:t> </a:t>
            </a:r>
            <a:r>
              <a:rPr lang="ru-RU" dirty="0" err="1"/>
              <a:t>варіантів</a:t>
            </a:r>
            <a:r>
              <a:rPr lang="ru-RU" dirty="0"/>
              <a:t> кожного з </a:t>
            </a:r>
            <a:r>
              <a:rPr lang="ru-RU" dirty="0" err="1"/>
              <a:t>наявних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; </a:t>
            </a:r>
            <a:r>
              <a:rPr lang="ru-RU" dirty="0" err="1"/>
              <a:t>підприємство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прагнути</a:t>
            </a:r>
            <a:r>
              <a:rPr lang="ru-RU" dirty="0"/>
              <a:t> </a:t>
            </a:r>
            <a:r>
              <a:rPr lang="ru-RU" dirty="0" err="1"/>
              <a:t>більшої</a:t>
            </a:r>
            <a:r>
              <a:rPr lang="ru-RU" dirty="0"/>
              <a:t> (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меншої</a:t>
            </a:r>
            <a:r>
              <a:rPr lang="ru-RU" dirty="0"/>
              <a:t>) </a:t>
            </a:r>
            <a:r>
              <a:rPr lang="ru-RU" dirty="0" err="1"/>
              <a:t>гармонійності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 </a:t>
            </a:r>
            <a:r>
              <a:rPr lang="ru-RU" dirty="0" err="1"/>
              <a:t>різних</a:t>
            </a:r>
            <a:r>
              <a:rPr lang="ru-RU" dirty="0"/>
              <a:t> </a:t>
            </a:r>
            <a:r>
              <a:rPr lang="ru-RU" dirty="0" err="1"/>
              <a:t>асортиментних</a:t>
            </a:r>
            <a:r>
              <a:rPr lang="ru-RU" dirty="0"/>
              <a:t> </a:t>
            </a:r>
            <a:r>
              <a:rPr lang="ru-RU" dirty="0" err="1"/>
              <a:t>груп</a:t>
            </a:r>
            <a:r>
              <a:rPr lang="ru-RU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180541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30628" y="490164"/>
            <a:ext cx="11534503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 </a:t>
            </a:r>
            <a:r>
              <a:rPr lang="ru-RU" dirty="0" err="1"/>
              <a:t>Формування</a:t>
            </a:r>
            <a:r>
              <a:rPr lang="ru-RU" dirty="0"/>
              <a:t> </a:t>
            </a:r>
            <a:r>
              <a:rPr lang="ru-RU" dirty="0" err="1"/>
              <a:t>асортименту</a:t>
            </a:r>
            <a:r>
              <a:rPr lang="ru-RU" dirty="0"/>
              <a:t> -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процес</a:t>
            </a:r>
            <a:r>
              <a:rPr lang="ru-RU" dirty="0"/>
              <a:t> </a:t>
            </a:r>
            <a:r>
              <a:rPr lang="ru-RU" dirty="0" err="1"/>
              <a:t>підбору</a:t>
            </a:r>
            <a:r>
              <a:rPr lang="ru-RU" dirty="0"/>
              <a:t> </a:t>
            </a:r>
            <a:r>
              <a:rPr lang="ru-RU" dirty="0" err="1"/>
              <a:t>груп</a:t>
            </a:r>
            <a:r>
              <a:rPr lang="ru-RU" dirty="0"/>
              <a:t>, </a:t>
            </a:r>
            <a:r>
              <a:rPr lang="ru-RU" dirty="0" err="1"/>
              <a:t>видів</a:t>
            </a:r>
            <a:r>
              <a:rPr lang="ru-RU" dirty="0"/>
              <a:t> і </a:t>
            </a:r>
            <a:r>
              <a:rPr lang="ru-RU" dirty="0" err="1"/>
              <a:t>різновидностей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 </a:t>
            </a:r>
            <a:r>
              <a:rPr lang="ru-RU" dirty="0" err="1"/>
              <a:t>відповідно</a:t>
            </a:r>
            <a:r>
              <a:rPr lang="ru-RU" dirty="0"/>
              <a:t> до </a:t>
            </a:r>
            <a:r>
              <a:rPr lang="ru-RU" dirty="0" err="1"/>
              <a:t>попиту</a:t>
            </a:r>
            <a:r>
              <a:rPr lang="ru-RU" dirty="0"/>
              <a:t> </a:t>
            </a:r>
            <a:r>
              <a:rPr lang="ru-RU" dirty="0" err="1"/>
              <a:t>населення</a:t>
            </a:r>
            <a:r>
              <a:rPr lang="ru-RU" dirty="0"/>
              <a:t> з </a:t>
            </a:r>
            <a:r>
              <a:rPr lang="ru-RU" dirty="0" smtClean="0"/>
              <a:t>метою</a:t>
            </a:r>
            <a:r>
              <a:rPr lang="en-US" dirty="0" smtClean="0"/>
              <a:t> </a:t>
            </a:r>
            <a:r>
              <a:rPr lang="ru-RU" dirty="0" err="1" smtClean="0"/>
              <a:t>найбільш</a:t>
            </a:r>
            <a:r>
              <a:rPr lang="ru-RU" dirty="0" smtClean="0"/>
              <a:t> </a:t>
            </a:r>
            <a:r>
              <a:rPr lang="ru-RU" dirty="0" err="1"/>
              <a:t>повного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задоволення</a:t>
            </a:r>
            <a:r>
              <a:rPr lang="ru-RU" dirty="0"/>
              <a:t>.</a:t>
            </a:r>
          </a:p>
          <a:p>
            <a:r>
              <a:rPr lang="ru-RU" dirty="0" err="1" smtClean="0"/>
              <a:t>Формування</a:t>
            </a:r>
            <a:r>
              <a:rPr lang="ru-RU" dirty="0" smtClean="0"/>
              <a:t> </a:t>
            </a:r>
            <a:r>
              <a:rPr lang="ru-RU" dirty="0" err="1"/>
              <a:t>асортименту</a:t>
            </a:r>
            <a:r>
              <a:rPr lang="ru-RU" dirty="0"/>
              <a:t> </a:t>
            </a:r>
            <a:r>
              <a:rPr lang="ru-RU" dirty="0" err="1"/>
              <a:t>здійснюється</a:t>
            </a:r>
            <a:r>
              <a:rPr lang="ru-RU" dirty="0"/>
              <a:t> </a:t>
            </a:r>
            <a:r>
              <a:rPr lang="ru-RU" dirty="0" err="1"/>
              <a:t>постійно</a:t>
            </a:r>
            <a:r>
              <a:rPr lang="ru-RU" dirty="0"/>
              <a:t> у </a:t>
            </a:r>
            <a:r>
              <a:rPr lang="ru-RU" dirty="0" err="1"/>
              <a:t>всіх</a:t>
            </a:r>
            <a:r>
              <a:rPr lang="ru-RU" dirty="0"/>
              <a:t> ланках </a:t>
            </a:r>
            <a:r>
              <a:rPr lang="ru-RU" dirty="0" err="1"/>
              <a:t>това-ропросування</a:t>
            </a:r>
            <a:r>
              <a:rPr lang="ru-RU" dirty="0"/>
              <a:t> -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виробника</a:t>
            </a:r>
            <a:r>
              <a:rPr lang="ru-RU" dirty="0"/>
              <a:t> до </a:t>
            </a:r>
            <a:r>
              <a:rPr lang="ru-RU" dirty="0" err="1"/>
              <a:t>споживача</a:t>
            </a:r>
            <a:r>
              <a:rPr lang="ru-RU" dirty="0"/>
              <a:t>. У </a:t>
            </a:r>
            <a:r>
              <a:rPr lang="ru-RU" dirty="0" err="1"/>
              <a:t>кожній</a:t>
            </a:r>
            <a:r>
              <a:rPr lang="ru-RU" dirty="0"/>
              <a:t> з них </a:t>
            </a:r>
            <a:r>
              <a:rPr lang="ru-RU" dirty="0" err="1"/>
              <a:t>асортимент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 </a:t>
            </a:r>
            <a:r>
              <a:rPr lang="ru-RU" dirty="0" err="1"/>
              <a:t>різний</a:t>
            </a:r>
            <a:r>
              <a:rPr lang="ru-RU" dirty="0"/>
              <a:t>. Основою </a:t>
            </a:r>
            <a:r>
              <a:rPr lang="ru-RU" dirty="0" err="1"/>
              <a:t>формування</a:t>
            </a:r>
            <a:r>
              <a:rPr lang="ru-RU" dirty="0"/>
              <a:t> </a:t>
            </a:r>
            <a:r>
              <a:rPr lang="ru-RU" dirty="0" err="1"/>
              <a:t>асортименту</a:t>
            </a:r>
            <a:r>
              <a:rPr lang="ru-RU" dirty="0"/>
              <a:t> у </a:t>
            </a:r>
            <a:r>
              <a:rPr lang="ru-RU" dirty="0" err="1"/>
              <a:t>всіх</a:t>
            </a:r>
            <a:r>
              <a:rPr lang="ru-RU" dirty="0"/>
              <a:t> ланках </a:t>
            </a:r>
            <a:r>
              <a:rPr lang="ru-RU" dirty="0" err="1"/>
              <a:t>товаро-просування</a:t>
            </a:r>
            <a:r>
              <a:rPr lang="ru-RU" dirty="0"/>
              <a:t> є </a:t>
            </a:r>
            <a:r>
              <a:rPr lang="ru-RU" dirty="0" err="1"/>
              <a:t>торговий</a:t>
            </a:r>
            <a:r>
              <a:rPr lang="ru-RU" dirty="0"/>
              <a:t> </a:t>
            </a:r>
            <a:r>
              <a:rPr lang="ru-RU" dirty="0" err="1"/>
              <a:t>асортимент</a:t>
            </a:r>
            <a:r>
              <a:rPr lang="ru-RU" dirty="0"/>
              <a:t> </a:t>
            </a:r>
            <a:r>
              <a:rPr lang="ru-RU" dirty="0" err="1"/>
              <a:t>роздрібних</a:t>
            </a:r>
            <a:r>
              <a:rPr lang="ru-RU" dirty="0"/>
              <a:t> </a:t>
            </a:r>
            <a:r>
              <a:rPr lang="ru-RU" dirty="0" err="1"/>
              <a:t>торговельних</a:t>
            </a:r>
            <a:r>
              <a:rPr lang="ru-RU" dirty="0"/>
              <a:t> </a:t>
            </a:r>
            <a:r>
              <a:rPr lang="ru-RU" dirty="0" err="1"/>
              <a:t>підприємств</a:t>
            </a:r>
            <a:r>
              <a:rPr lang="ru-RU" dirty="0"/>
              <a:t>. </a:t>
            </a:r>
            <a:r>
              <a:rPr lang="ru-RU" dirty="0" err="1"/>
              <a:t>Необхідною</a:t>
            </a:r>
            <a:r>
              <a:rPr lang="ru-RU" dirty="0"/>
              <a:t> </a:t>
            </a:r>
            <a:r>
              <a:rPr lang="ru-RU" dirty="0" err="1"/>
              <a:t>умовою</a:t>
            </a:r>
            <a:r>
              <a:rPr lang="ru-RU" dirty="0"/>
              <a:t> </a:t>
            </a:r>
            <a:r>
              <a:rPr lang="ru-RU" dirty="0" err="1"/>
              <a:t>безперебійного</a:t>
            </a:r>
            <a:r>
              <a:rPr lang="ru-RU" dirty="0"/>
              <a:t> </a:t>
            </a:r>
            <a:r>
              <a:rPr lang="ru-RU" dirty="0" err="1"/>
              <a:t>постачання</a:t>
            </a:r>
            <a:r>
              <a:rPr lang="ru-RU" dirty="0"/>
              <a:t> </a:t>
            </a:r>
            <a:r>
              <a:rPr lang="ru-RU" dirty="0" err="1"/>
              <a:t>роздрібної</a:t>
            </a:r>
            <a:r>
              <a:rPr lang="ru-RU" dirty="0"/>
              <a:t> </a:t>
            </a:r>
            <a:r>
              <a:rPr lang="ru-RU" dirty="0" err="1"/>
              <a:t>торго­вельної</a:t>
            </a:r>
            <a:r>
              <a:rPr lang="ru-RU" dirty="0"/>
              <a:t> </a:t>
            </a:r>
            <a:r>
              <a:rPr lang="ru-RU" dirty="0" err="1"/>
              <a:t>мережі</a:t>
            </a:r>
            <a:r>
              <a:rPr lang="ru-RU" dirty="0"/>
              <a:t> товарами в </a:t>
            </a:r>
            <a:r>
              <a:rPr lang="ru-RU" dirty="0" err="1"/>
              <a:t>потрібному</a:t>
            </a:r>
            <a:r>
              <a:rPr lang="ru-RU" dirty="0"/>
              <a:t> для </a:t>
            </a:r>
            <a:r>
              <a:rPr lang="ru-RU" dirty="0" err="1"/>
              <a:t>неї</a:t>
            </a:r>
            <a:r>
              <a:rPr lang="ru-RU" dirty="0"/>
              <a:t> </a:t>
            </a:r>
            <a:r>
              <a:rPr lang="ru-RU" dirty="0" err="1"/>
              <a:t>асортименті</a:t>
            </a:r>
            <a:r>
              <a:rPr lang="ru-RU" dirty="0"/>
              <a:t> є </a:t>
            </a:r>
            <a:r>
              <a:rPr lang="ru-RU" dirty="0" err="1"/>
              <a:t>створення</a:t>
            </a:r>
            <a:r>
              <a:rPr lang="ru-RU" dirty="0"/>
              <a:t> оп­тимального </a:t>
            </a:r>
            <a:r>
              <a:rPr lang="ru-RU" dirty="0" err="1"/>
              <a:t>асортименту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 на </a:t>
            </a:r>
            <a:r>
              <a:rPr lang="ru-RU" dirty="0" err="1"/>
              <a:t>оптових</a:t>
            </a:r>
            <a:r>
              <a:rPr lang="ru-RU" dirty="0"/>
              <a:t> </a:t>
            </a:r>
            <a:r>
              <a:rPr lang="ru-RU" dirty="0" err="1"/>
              <a:t>підприємствах</a:t>
            </a:r>
            <a:r>
              <a:rPr lang="ru-RU" dirty="0"/>
              <a:t>. Тому </a:t>
            </a:r>
            <a:r>
              <a:rPr lang="ru-RU" dirty="0" err="1"/>
              <a:t>прави­льне</a:t>
            </a:r>
            <a:r>
              <a:rPr lang="ru-RU" dirty="0"/>
              <a:t>, </a:t>
            </a:r>
            <a:r>
              <a:rPr lang="ru-RU" dirty="0" err="1"/>
              <a:t>науково</a:t>
            </a:r>
            <a:r>
              <a:rPr lang="ru-RU" dirty="0"/>
              <a:t> </a:t>
            </a:r>
            <a:r>
              <a:rPr lang="ru-RU" dirty="0" err="1"/>
              <a:t>обґрунтоване</a:t>
            </a:r>
            <a:r>
              <a:rPr lang="ru-RU" dirty="0"/>
              <a:t> </a:t>
            </a:r>
            <a:r>
              <a:rPr lang="ru-RU" dirty="0" err="1"/>
              <a:t>формування</a:t>
            </a:r>
            <a:r>
              <a:rPr lang="ru-RU" dirty="0"/>
              <a:t> </a:t>
            </a:r>
            <a:r>
              <a:rPr lang="ru-RU" dirty="0" err="1"/>
              <a:t>асортименту</a:t>
            </a:r>
            <a:r>
              <a:rPr lang="ru-RU" dirty="0"/>
              <a:t> </a:t>
            </a:r>
            <a:r>
              <a:rPr lang="ru-RU" dirty="0" err="1"/>
              <a:t>являє</a:t>
            </a:r>
            <a:r>
              <a:rPr lang="ru-RU" dirty="0"/>
              <a:t> собою одну з </a:t>
            </a:r>
            <a:r>
              <a:rPr lang="ru-RU" dirty="0" err="1"/>
              <a:t>найважливіших</a:t>
            </a:r>
            <a:r>
              <a:rPr lang="ru-RU" dirty="0"/>
              <a:t> </a:t>
            </a:r>
            <a:r>
              <a:rPr lang="ru-RU" dirty="0" err="1"/>
              <a:t>функцій</a:t>
            </a:r>
            <a:r>
              <a:rPr lang="ru-RU" dirty="0"/>
              <a:t> </a:t>
            </a:r>
            <a:r>
              <a:rPr lang="ru-RU" dirty="0" err="1"/>
              <a:t>комерційних</a:t>
            </a:r>
            <a:r>
              <a:rPr lang="ru-RU" dirty="0"/>
              <a:t> служб </a:t>
            </a:r>
            <a:r>
              <a:rPr lang="ru-RU" dirty="0" err="1"/>
              <a:t>оптових</a:t>
            </a:r>
            <a:r>
              <a:rPr lang="ru-RU" dirty="0"/>
              <a:t> </a:t>
            </a:r>
            <a:r>
              <a:rPr lang="ru-RU" dirty="0" err="1"/>
              <a:t>підприємств</a:t>
            </a:r>
            <a:r>
              <a:rPr lang="ru-RU" dirty="0"/>
              <a:t>.</a:t>
            </a:r>
          </a:p>
          <a:p>
            <a:r>
              <a:rPr lang="ru-RU" dirty="0" smtClean="0"/>
              <a:t>Документом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сприяє</a:t>
            </a:r>
            <a:r>
              <a:rPr lang="ru-RU" dirty="0"/>
              <a:t> правильному </a:t>
            </a:r>
            <a:r>
              <a:rPr lang="ru-RU" dirty="0" err="1"/>
              <a:t>формуванню</a:t>
            </a:r>
            <a:r>
              <a:rPr lang="ru-RU" dirty="0"/>
              <a:t> </a:t>
            </a:r>
            <a:r>
              <a:rPr lang="ru-RU" dirty="0" err="1"/>
              <a:t>асортименту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 на </a:t>
            </a:r>
            <a:r>
              <a:rPr lang="ru-RU" dirty="0" err="1"/>
              <a:t>конкретних</a:t>
            </a:r>
            <a:r>
              <a:rPr lang="ru-RU" dirty="0"/>
              <a:t> </a:t>
            </a:r>
            <a:r>
              <a:rPr lang="ru-RU" dirty="0" err="1"/>
              <a:t>оптових</a:t>
            </a:r>
            <a:r>
              <a:rPr lang="ru-RU" dirty="0"/>
              <a:t> </a:t>
            </a:r>
            <a:r>
              <a:rPr lang="ru-RU" dirty="0" err="1"/>
              <a:t>підприємствах</a:t>
            </a:r>
            <a:r>
              <a:rPr lang="ru-RU" dirty="0"/>
              <a:t>, є </a:t>
            </a:r>
            <a:r>
              <a:rPr lang="ru-RU" dirty="0" err="1"/>
              <a:t>асортиментний</a:t>
            </a:r>
            <a:r>
              <a:rPr lang="ru-RU" dirty="0"/>
              <a:t> </a:t>
            </a:r>
            <a:r>
              <a:rPr lang="ru-RU" dirty="0" err="1"/>
              <a:t>перелік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.</a:t>
            </a:r>
          </a:p>
          <a:p>
            <a:r>
              <a:rPr lang="ru-RU" dirty="0" smtClean="0"/>
              <a:t>У </a:t>
            </a:r>
            <a:r>
              <a:rPr lang="ru-RU" dirty="0" err="1"/>
              <a:t>зв'язку</a:t>
            </a:r>
            <a:r>
              <a:rPr lang="ru-RU" dirty="0"/>
              <a:t> з </a:t>
            </a:r>
            <a:r>
              <a:rPr lang="ru-RU" dirty="0" err="1"/>
              <a:t>тим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умови</a:t>
            </a:r>
            <a:r>
              <a:rPr lang="ru-RU" dirty="0"/>
              <a:t> </a:t>
            </a:r>
            <a:r>
              <a:rPr lang="ru-RU" dirty="0" err="1"/>
              <a:t>роботи</a:t>
            </a:r>
            <a:r>
              <a:rPr lang="ru-RU" dirty="0"/>
              <a:t> </a:t>
            </a:r>
            <a:r>
              <a:rPr lang="ru-RU" dirty="0" err="1"/>
              <a:t>оптових</a:t>
            </a:r>
            <a:r>
              <a:rPr lang="ru-RU" dirty="0"/>
              <a:t> </a:t>
            </a:r>
            <a:r>
              <a:rPr lang="ru-RU" dirty="0" err="1"/>
              <a:t>підприємств</a:t>
            </a:r>
            <a:r>
              <a:rPr lang="ru-RU" dirty="0"/>
              <a:t> </a:t>
            </a:r>
            <a:r>
              <a:rPr lang="ru-RU" dirty="0" err="1"/>
              <a:t>мають</a:t>
            </a:r>
            <a:r>
              <a:rPr lang="ru-RU" dirty="0"/>
              <a:t> </a:t>
            </a:r>
            <a:r>
              <a:rPr lang="ru-RU" dirty="0" err="1"/>
              <a:t>свої</a:t>
            </a:r>
            <a:r>
              <a:rPr lang="ru-RU" dirty="0"/>
              <a:t> </a:t>
            </a:r>
            <a:r>
              <a:rPr lang="ru-RU" dirty="0" err="1"/>
              <a:t>особливості</a:t>
            </a:r>
            <a:r>
              <a:rPr lang="ru-RU" dirty="0"/>
              <a:t>, склад оптимального </a:t>
            </a:r>
            <a:r>
              <a:rPr lang="ru-RU" dirty="0" err="1"/>
              <a:t>асортиментного</a:t>
            </a:r>
            <a:r>
              <a:rPr lang="ru-RU" dirty="0"/>
              <a:t> </a:t>
            </a:r>
            <a:r>
              <a:rPr lang="ru-RU" dirty="0" err="1"/>
              <a:t>переліку</a:t>
            </a:r>
            <a:r>
              <a:rPr lang="ru-RU" dirty="0"/>
              <a:t> у них </a:t>
            </a:r>
            <a:r>
              <a:rPr lang="ru-RU" dirty="0" err="1"/>
              <a:t>різний</a:t>
            </a:r>
            <a:r>
              <a:rPr lang="ru-RU" dirty="0"/>
              <a:t>. </a:t>
            </a:r>
            <a:r>
              <a:rPr lang="ru-RU" dirty="0" err="1"/>
              <a:t>Він</a:t>
            </a:r>
            <a:r>
              <a:rPr lang="ru-RU" dirty="0"/>
              <a:t> </a:t>
            </a:r>
            <a:r>
              <a:rPr lang="ru-RU" dirty="0" err="1"/>
              <a:t>диктується</a:t>
            </a:r>
            <a:r>
              <a:rPr lang="ru-RU" dirty="0"/>
              <a:t> </a:t>
            </a:r>
            <a:r>
              <a:rPr lang="ru-RU" dirty="0" err="1"/>
              <a:t>тими</a:t>
            </a:r>
            <a:r>
              <a:rPr lang="ru-RU" dirty="0"/>
              <a:t> </a:t>
            </a:r>
            <a:r>
              <a:rPr lang="ru-RU" dirty="0" err="1"/>
              <a:t>маркетинговими</a:t>
            </a:r>
            <a:r>
              <a:rPr lang="ru-RU" dirty="0"/>
              <a:t> </a:t>
            </a:r>
            <a:r>
              <a:rPr lang="ru-RU" dirty="0" err="1"/>
              <a:t>рішеннями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приймає</a:t>
            </a:r>
            <a:r>
              <a:rPr lang="ru-RU" dirty="0"/>
              <a:t> для себе </a:t>
            </a:r>
            <a:r>
              <a:rPr lang="ru-RU" dirty="0" err="1"/>
              <a:t>оптове</a:t>
            </a:r>
            <a:r>
              <a:rPr lang="ru-RU" dirty="0"/>
              <a:t> </a:t>
            </a:r>
            <a:r>
              <a:rPr lang="ru-RU" dirty="0" err="1"/>
              <a:t>підприємство</a:t>
            </a:r>
            <a:r>
              <a:rPr lang="ru-RU" dirty="0"/>
              <a:t>. Разом з </a:t>
            </a:r>
            <a:r>
              <a:rPr lang="ru-RU" dirty="0" err="1"/>
              <a:t>тим</a:t>
            </a:r>
            <a:r>
              <a:rPr lang="ru-RU" dirty="0"/>
              <a:t>, при </a:t>
            </a:r>
            <a:r>
              <a:rPr lang="ru-RU" dirty="0" err="1"/>
              <a:t>розробленні</a:t>
            </a:r>
            <a:r>
              <a:rPr lang="ru-RU" dirty="0"/>
              <a:t> </a:t>
            </a:r>
            <a:r>
              <a:rPr lang="ru-RU" dirty="0" err="1"/>
              <a:t>обов'язкового</a:t>
            </a:r>
            <a:r>
              <a:rPr lang="ru-RU" dirty="0"/>
              <a:t> </a:t>
            </a:r>
            <a:r>
              <a:rPr lang="ru-RU" dirty="0" err="1"/>
              <a:t>асорти­ментного</a:t>
            </a:r>
            <a:r>
              <a:rPr lang="ru-RU" dirty="0"/>
              <a:t> </a:t>
            </a:r>
            <a:r>
              <a:rPr lang="ru-RU" dirty="0" err="1"/>
              <a:t>переліку</a:t>
            </a:r>
            <a:r>
              <a:rPr lang="ru-RU" dirty="0"/>
              <a:t> </a:t>
            </a:r>
            <a:r>
              <a:rPr lang="ru-RU" dirty="0" err="1"/>
              <a:t>слід</a:t>
            </a:r>
            <a:r>
              <a:rPr lang="ru-RU" dirty="0"/>
              <a:t> </a:t>
            </a:r>
            <a:r>
              <a:rPr lang="ru-RU" dirty="0" err="1"/>
              <a:t>виходити</a:t>
            </a:r>
            <a:r>
              <a:rPr lang="ru-RU" dirty="0"/>
              <a:t> з </a:t>
            </a:r>
            <a:r>
              <a:rPr lang="ru-RU" dirty="0" err="1"/>
              <a:t>необхідності</a:t>
            </a:r>
            <a:r>
              <a:rPr lang="ru-RU" dirty="0"/>
              <a:t>:</a:t>
            </a:r>
          </a:p>
          <a:p>
            <a:r>
              <a:rPr lang="ru-RU" dirty="0" smtClean="0"/>
              <a:t>    </a:t>
            </a:r>
            <a:r>
              <a:rPr lang="ru-RU" dirty="0" err="1"/>
              <a:t>забезпечення</a:t>
            </a:r>
            <a:r>
              <a:rPr lang="ru-RU" dirty="0"/>
              <a:t> </a:t>
            </a:r>
            <a:r>
              <a:rPr lang="ru-RU" dirty="0" err="1"/>
              <a:t>рентабельної</a:t>
            </a:r>
            <a:r>
              <a:rPr lang="ru-RU" dirty="0"/>
              <a:t> </a:t>
            </a:r>
            <a:r>
              <a:rPr lang="ru-RU" dirty="0" err="1"/>
              <a:t>роботи</a:t>
            </a:r>
            <a:r>
              <a:rPr lang="ru-RU" dirty="0"/>
              <a:t> </a:t>
            </a:r>
            <a:r>
              <a:rPr lang="ru-RU" dirty="0" err="1"/>
              <a:t>підприємства</a:t>
            </a:r>
            <a:r>
              <a:rPr lang="ru-RU" dirty="0"/>
              <a:t>; </a:t>
            </a:r>
            <a:r>
              <a:rPr lang="ru-RU" dirty="0" err="1"/>
              <a:t>товаропостачання</a:t>
            </a:r>
            <a:r>
              <a:rPr lang="ru-RU" dirty="0"/>
              <a:t> </a:t>
            </a:r>
            <a:r>
              <a:rPr lang="ru-RU" dirty="0" err="1"/>
              <a:t>роздрібної</a:t>
            </a:r>
            <a:r>
              <a:rPr lang="ru-RU" dirty="0"/>
              <a:t> </a:t>
            </a:r>
            <a:r>
              <a:rPr lang="ru-RU" dirty="0" err="1"/>
              <a:t>торговельної</a:t>
            </a:r>
            <a:r>
              <a:rPr lang="ru-RU" dirty="0"/>
              <a:t> </a:t>
            </a:r>
            <a:r>
              <a:rPr lang="ru-RU" dirty="0" err="1"/>
              <a:t>мережі</a:t>
            </a:r>
            <a:r>
              <a:rPr lang="ru-RU" dirty="0"/>
              <a:t> широким </a:t>
            </a:r>
            <a:r>
              <a:rPr lang="ru-RU" dirty="0" err="1"/>
              <a:t>асортиментом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;</a:t>
            </a:r>
          </a:p>
          <a:p>
            <a:r>
              <a:rPr lang="ru-RU" dirty="0" smtClean="0"/>
              <a:t>    </a:t>
            </a:r>
            <a:r>
              <a:rPr lang="ru-RU" dirty="0" err="1"/>
              <a:t>наявності</a:t>
            </a:r>
            <a:r>
              <a:rPr lang="ru-RU" dirty="0"/>
              <a:t> </a:t>
            </a:r>
            <a:r>
              <a:rPr lang="ru-RU" dirty="0" err="1"/>
              <a:t>обігових</a:t>
            </a:r>
            <a:r>
              <a:rPr lang="ru-RU" dirty="0"/>
              <a:t> </a:t>
            </a:r>
            <a:r>
              <a:rPr lang="ru-RU" dirty="0" err="1"/>
              <a:t>коштів</a:t>
            </a:r>
            <a:r>
              <a:rPr lang="ru-RU" dirty="0"/>
              <a:t> для </a:t>
            </a:r>
            <a:r>
              <a:rPr lang="ru-RU" dirty="0" err="1"/>
              <a:t>закупівлі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 та </a:t>
            </a:r>
            <a:r>
              <a:rPr lang="ru-RU" dirty="0" err="1"/>
              <a:t>можливостей</a:t>
            </a:r>
            <a:r>
              <a:rPr lang="ru-RU" dirty="0"/>
              <a:t> </a:t>
            </a:r>
            <a:r>
              <a:rPr lang="ru-RU" dirty="0" err="1"/>
              <a:t>залучення</a:t>
            </a:r>
            <a:r>
              <a:rPr lang="ru-RU" dirty="0"/>
              <a:t> </a:t>
            </a:r>
            <a:r>
              <a:rPr lang="ru-RU" dirty="0" err="1"/>
              <a:t>кредитів</a:t>
            </a:r>
            <a:r>
              <a:rPr lang="ru-RU" dirty="0"/>
              <a:t>.</a:t>
            </a:r>
          </a:p>
          <a:p>
            <a:r>
              <a:rPr lang="ru-RU" dirty="0" smtClean="0"/>
              <a:t>В </a:t>
            </a:r>
            <a:r>
              <a:rPr lang="ru-RU" dirty="0" err="1"/>
              <a:t>асортиментному</a:t>
            </a:r>
            <a:r>
              <a:rPr lang="ru-RU" dirty="0"/>
              <a:t> </a:t>
            </a:r>
            <a:r>
              <a:rPr lang="ru-RU" dirty="0" err="1"/>
              <a:t>переліку</a:t>
            </a:r>
            <a:r>
              <a:rPr lang="ru-RU" dirty="0"/>
              <a:t> оптового </a:t>
            </a:r>
            <a:r>
              <a:rPr lang="ru-RU" dirty="0" err="1"/>
              <a:t>підприємства</a:t>
            </a:r>
            <a:r>
              <a:rPr lang="ru-RU" dirty="0"/>
              <a:t> </a:t>
            </a:r>
            <a:r>
              <a:rPr lang="ru-RU" dirty="0" err="1"/>
              <a:t>передбача­ється</a:t>
            </a:r>
            <a:r>
              <a:rPr lang="ru-RU" dirty="0"/>
              <a:t> </a:t>
            </a:r>
            <a:r>
              <a:rPr lang="ru-RU" dirty="0" err="1"/>
              <a:t>групова</a:t>
            </a:r>
            <a:r>
              <a:rPr lang="ru-RU" dirty="0"/>
              <a:t> і </a:t>
            </a:r>
            <a:r>
              <a:rPr lang="ru-RU" dirty="0" err="1"/>
              <a:t>внутрігрупова</a:t>
            </a:r>
            <a:r>
              <a:rPr lang="ru-RU" dirty="0"/>
              <a:t> структура </a:t>
            </a:r>
            <a:r>
              <a:rPr lang="ru-RU" dirty="0" err="1"/>
              <a:t>асортименту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. При </a:t>
            </a:r>
            <a:r>
              <a:rPr lang="ru-RU" dirty="0" err="1"/>
              <a:t>цьому</a:t>
            </a:r>
            <a:r>
              <a:rPr lang="ru-RU" dirty="0"/>
              <a:t> для кожного виду товару </a:t>
            </a:r>
            <a:r>
              <a:rPr lang="ru-RU" dirty="0" err="1"/>
              <a:t>визначається</a:t>
            </a:r>
            <a:r>
              <a:rPr lang="ru-RU" dirty="0"/>
              <a:t> </a:t>
            </a:r>
            <a:r>
              <a:rPr lang="ru-RU" dirty="0" err="1"/>
              <a:t>кількість</a:t>
            </a:r>
            <a:r>
              <a:rPr lang="ru-RU" dirty="0"/>
              <a:t> </a:t>
            </a:r>
            <a:r>
              <a:rPr lang="ru-RU" dirty="0" err="1"/>
              <a:t>різновидностей</a:t>
            </a:r>
            <a:r>
              <a:rPr lang="ru-RU" dirty="0"/>
              <a:t> </a:t>
            </a:r>
            <a:r>
              <a:rPr lang="ru-RU" dirty="0" err="1"/>
              <a:t>асортименту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пропонуються</a:t>
            </a:r>
            <a:r>
              <a:rPr lang="ru-RU" dirty="0"/>
              <a:t> </a:t>
            </a:r>
            <a:r>
              <a:rPr lang="ru-RU" dirty="0" err="1"/>
              <a:t>оптовим</a:t>
            </a:r>
            <a:r>
              <a:rPr lang="ru-RU" dirty="0"/>
              <a:t> </a:t>
            </a:r>
            <a:r>
              <a:rPr lang="ru-RU" dirty="0" err="1"/>
              <a:t>покупцям</a:t>
            </a:r>
            <a:r>
              <a:rPr lang="ru-RU" dirty="0"/>
              <a:t>.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мінімальна</a:t>
            </a:r>
            <a:r>
              <a:rPr lang="ru-RU" dirty="0"/>
              <a:t> </a:t>
            </a:r>
            <a:r>
              <a:rPr lang="ru-RU" dirty="0" err="1"/>
              <a:t>кіль­кість</a:t>
            </a:r>
            <a:r>
              <a:rPr lang="ru-RU" dirty="0"/>
              <a:t> </a:t>
            </a:r>
            <a:r>
              <a:rPr lang="ru-RU" dirty="0" err="1"/>
              <a:t>різновидностей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повинні</a:t>
            </a:r>
            <a:r>
              <a:rPr lang="ru-RU" dirty="0"/>
              <a:t> </a:t>
            </a:r>
            <a:r>
              <a:rPr lang="ru-RU" dirty="0" err="1"/>
              <a:t>постійно</a:t>
            </a:r>
            <a:r>
              <a:rPr lang="ru-RU" dirty="0"/>
              <a:t> бути на складах </a:t>
            </a:r>
            <a:r>
              <a:rPr lang="ru-RU" dirty="0" err="1"/>
              <a:t>оптової</a:t>
            </a:r>
            <a:r>
              <a:rPr lang="ru-RU" dirty="0"/>
              <a:t> </a:t>
            </a:r>
            <a:r>
              <a:rPr lang="ru-RU" dirty="0" err="1"/>
              <a:t>бази</a:t>
            </a:r>
            <a:r>
              <a:rPr lang="ru-RU" dirty="0"/>
              <a:t>. </a:t>
            </a:r>
            <a:r>
              <a:rPr lang="ru-RU" dirty="0" err="1"/>
              <a:t>Однак</a:t>
            </a:r>
            <a:r>
              <a:rPr lang="ru-RU" dirty="0"/>
              <a:t> в </a:t>
            </a:r>
            <a:r>
              <a:rPr lang="ru-RU" dirty="0" err="1"/>
              <a:t>кожний</a:t>
            </a:r>
            <a:r>
              <a:rPr lang="ru-RU" dirty="0"/>
              <a:t> </a:t>
            </a:r>
            <a:r>
              <a:rPr lang="ru-RU" dirty="0" err="1"/>
              <a:t>період</a:t>
            </a:r>
            <a:r>
              <a:rPr lang="ru-RU" dirty="0"/>
              <a:t> часу </a:t>
            </a:r>
            <a:r>
              <a:rPr lang="ru-RU" dirty="0" err="1"/>
              <a:t>ця</a:t>
            </a:r>
            <a:r>
              <a:rPr lang="ru-RU" dirty="0"/>
              <a:t> </a:t>
            </a:r>
            <a:r>
              <a:rPr lang="ru-RU" dirty="0" err="1"/>
              <a:t>кількість</a:t>
            </a:r>
            <a:r>
              <a:rPr lang="ru-RU" dirty="0"/>
              <a:t> буде </a:t>
            </a:r>
            <a:r>
              <a:rPr lang="ru-RU" dirty="0" err="1"/>
              <a:t>залежати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стану </a:t>
            </a:r>
            <a:r>
              <a:rPr lang="ru-RU" dirty="0" err="1"/>
              <a:t>ви­робництва</a:t>
            </a:r>
            <a:r>
              <a:rPr lang="ru-RU" dirty="0"/>
              <a:t> і </a:t>
            </a:r>
            <a:r>
              <a:rPr lang="ru-RU" dirty="0" err="1"/>
              <a:t>постачання</a:t>
            </a:r>
            <a:r>
              <a:rPr lang="ru-RU" dirty="0"/>
              <a:t> </a:t>
            </a:r>
            <a:r>
              <a:rPr lang="ru-RU" dirty="0" err="1"/>
              <a:t>певного</a:t>
            </a:r>
            <a:r>
              <a:rPr lang="ru-RU" dirty="0"/>
              <a:t> товару, </a:t>
            </a:r>
            <a:r>
              <a:rPr lang="ru-RU" dirty="0" err="1"/>
              <a:t>попиту</a:t>
            </a:r>
            <a:r>
              <a:rPr lang="ru-RU" dirty="0"/>
              <a:t> на </a:t>
            </a:r>
            <a:r>
              <a:rPr lang="ru-RU" dirty="0" err="1"/>
              <a:t>нього</a:t>
            </a:r>
            <a:r>
              <a:rPr lang="ru-RU" dirty="0"/>
              <a:t> з боку </a:t>
            </a:r>
            <a:r>
              <a:rPr lang="ru-RU" dirty="0" err="1"/>
              <a:t>магазинів</a:t>
            </a:r>
            <a:r>
              <a:rPr lang="ru-RU" dirty="0"/>
              <a:t>, сезону та </a:t>
            </a:r>
            <a:r>
              <a:rPr lang="ru-RU" dirty="0" err="1"/>
              <a:t>інших</a:t>
            </a:r>
            <a:r>
              <a:rPr lang="ru-RU" dirty="0"/>
              <a:t> причин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6971328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729913"/>
            <a:ext cx="12057017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err="1"/>
              <a:t>Розробка</a:t>
            </a:r>
            <a:r>
              <a:rPr lang="ru-RU" dirty="0"/>
              <a:t> </a:t>
            </a:r>
            <a:r>
              <a:rPr lang="ru-RU" dirty="0" err="1"/>
              <a:t>асортиментних</a:t>
            </a:r>
            <a:r>
              <a:rPr lang="ru-RU" dirty="0"/>
              <a:t> </a:t>
            </a:r>
            <a:r>
              <a:rPr lang="ru-RU" dirty="0" err="1"/>
              <a:t>переліків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 на оптовому </a:t>
            </a:r>
            <a:r>
              <a:rPr lang="ru-RU" dirty="0" err="1"/>
              <a:t>підприємс­тві</a:t>
            </a:r>
            <a:r>
              <a:rPr lang="ru-RU" dirty="0"/>
              <a:t> </a:t>
            </a:r>
            <a:r>
              <a:rPr lang="ru-RU" dirty="0" err="1"/>
              <a:t>здійснюється</a:t>
            </a:r>
            <a:r>
              <a:rPr lang="ru-RU" dirty="0"/>
              <a:t> як правило у два </a:t>
            </a:r>
            <a:r>
              <a:rPr lang="ru-RU" dirty="0" err="1"/>
              <a:t>етапи</a:t>
            </a:r>
            <a:r>
              <a:rPr lang="ru-RU" dirty="0"/>
              <a:t>.</a:t>
            </a:r>
          </a:p>
          <a:p>
            <a:r>
              <a:rPr lang="ru-RU" dirty="0"/>
              <a:t>На </a:t>
            </a:r>
            <a:r>
              <a:rPr lang="ru-RU" dirty="0" err="1"/>
              <a:t>першому</a:t>
            </a:r>
            <a:r>
              <a:rPr lang="ru-RU" dirty="0"/>
              <a:t> </a:t>
            </a:r>
            <a:r>
              <a:rPr lang="ru-RU" dirty="0" err="1"/>
              <a:t>етапі</a:t>
            </a:r>
            <a:r>
              <a:rPr lang="ru-RU" dirty="0"/>
              <a:t> </a:t>
            </a:r>
            <a:r>
              <a:rPr lang="ru-RU" dirty="0" err="1"/>
              <a:t>встановлюється</a:t>
            </a:r>
            <a:r>
              <a:rPr lang="ru-RU" dirty="0"/>
              <a:t> </a:t>
            </a:r>
            <a:r>
              <a:rPr lang="ru-RU" dirty="0" err="1"/>
              <a:t>груповий</a:t>
            </a:r>
            <a:r>
              <a:rPr lang="ru-RU" dirty="0"/>
              <a:t> </a:t>
            </a:r>
            <a:r>
              <a:rPr lang="ru-RU" dirty="0" err="1"/>
              <a:t>асортимент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. Основою для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визначення</a:t>
            </a:r>
            <a:r>
              <a:rPr lang="ru-RU" dirty="0"/>
              <a:t> </a:t>
            </a:r>
            <a:r>
              <a:rPr lang="ru-RU" dirty="0" err="1"/>
              <a:t>служать</a:t>
            </a:r>
            <a:r>
              <a:rPr lang="ru-RU" dirty="0"/>
              <a:t> </a:t>
            </a:r>
            <a:r>
              <a:rPr lang="ru-RU" dirty="0" err="1"/>
              <a:t>маркетингові</a:t>
            </a:r>
            <a:r>
              <a:rPr lang="ru-RU" dirty="0"/>
              <a:t> </a:t>
            </a:r>
            <a:r>
              <a:rPr lang="ru-RU" dirty="0" err="1"/>
              <a:t>дослідження</a:t>
            </a:r>
            <a:r>
              <a:rPr lang="ru-RU" dirty="0"/>
              <a:t> в </a:t>
            </a:r>
            <a:r>
              <a:rPr lang="ru-RU" dirty="0" err="1"/>
              <a:t>галузі</a:t>
            </a:r>
            <a:r>
              <a:rPr lang="ru-RU" dirty="0"/>
              <a:t> </a:t>
            </a:r>
            <a:r>
              <a:rPr lang="ru-RU" dirty="0" err="1"/>
              <a:t>цільового</a:t>
            </a:r>
            <a:r>
              <a:rPr lang="ru-RU" dirty="0"/>
              <a:t> ринку, </a:t>
            </a:r>
            <a:r>
              <a:rPr lang="ru-RU" dirty="0" err="1"/>
              <a:t>який</a:t>
            </a:r>
            <a:r>
              <a:rPr lang="ru-RU" dirty="0"/>
              <a:t> представлений </a:t>
            </a:r>
            <a:r>
              <a:rPr lang="ru-RU" dirty="0" err="1"/>
              <a:t>оптовими</a:t>
            </a:r>
            <a:r>
              <a:rPr lang="ru-RU" dirty="0"/>
              <a:t> </a:t>
            </a:r>
            <a:r>
              <a:rPr lang="ru-RU" dirty="0" err="1"/>
              <a:t>покупцями</a:t>
            </a:r>
            <a:r>
              <a:rPr lang="ru-RU" dirty="0"/>
              <a:t> - ма­газинами та </a:t>
            </a:r>
            <a:r>
              <a:rPr lang="ru-RU" dirty="0" err="1"/>
              <a:t>іншими</a:t>
            </a:r>
            <a:r>
              <a:rPr lang="ru-RU" dirty="0"/>
              <a:t> </a:t>
            </a:r>
            <a:r>
              <a:rPr lang="ru-RU" dirty="0" err="1"/>
              <a:t>підприємствами</a:t>
            </a:r>
            <a:r>
              <a:rPr lang="ru-RU" dirty="0"/>
              <a:t> </a:t>
            </a:r>
            <a:r>
              <a:rPr lang="ru-RU" dirty="0" err="1"/>
              <a:t>роздрібної</a:t>
            </a:r>
            <a:r>
              <a:rPr lang="ru-RU" dirty="0"/>
              <a:t> </a:t>
            </a:r>
            <a:r>
              <a:rPr lang="ru-RU" dirty="0" err="1"/>
              <a:t>торгівлі</a:t>
            </a:r>
            <a:r>
              <a:rPr lang="ru-RU" dirty="0"/>
              <a:t>.</a:t>
            </a:r>
          </a:p>
          <a:p>
            <a:r>
              <a:rPr lang="ru-RU" dirty="0"/>
              <a:t>На другому </a:t>
            </a:r>
            <a:r>
              <a:rPr lang="ru-RU" dirty="0" err="1"/>
              <a:t>етапі</a:t>
            </a:r>
            <a:r>
              <a:rPr lang="ru-RU" dirty="0"/>
              <a:t> </a:t>
            </a:r>
            <a:r>
              <a:rPr lang="ru-RU" dirty="0" err="1"/>
              <a:t>розраховується</a:t>
            </a:r>
            <a:r>
              <a:rPr lang="ru-RU" dirty="0"/>
              <a:t> </a:t>
            </a:r>
            <a:r>
              <a:rPr lang="ru-RU" dirty="0" err="1"/>
              <a:t>кількість</a:t>
            </a:r>
            <a:r>
              <a:rPr lang="ru-RU" dirty="0"/>
              <a:t> </a:t>
            </a:r>
            <a:r>
              <a:rPr lang="ru-RU" dirty="0" err="1"/>
              <a:t>різновидностей</a:t>
            </a:r>
            <a:r>
              <a:rPr lang="ru-RU" dirty="0"/>
              <a:t> кожного виду товару, </a:t>
            </a:r>
            <a:r>
              <a:rPr lang="ru-RU" dirty="0" err="1"/>
              <a:t>тобто</a:t>
            </a:r>
            <a:r>
              <a:rPr lang="ru-RU" dirty="0"/>
              <a:t> </a:t>
            </a:r>
            <a:r>
              <a:rPr lang="ru-RU" dirty="0" err="1"/>
              <a:t>визначається</a:t>
            </a:r>
            <a:r>
              <a:rPr lang="ru-RU" dirty="0"/>
              <a:t> </a:t>
            </a:r>
            <a:r>
              <a:rPr lang="ru-RU" dirty="0" err="1"/>
              <a:t>кількість</a:t>
            </a:r>
            <a:r>
              <a:rPr lang="ru-RU" dirty="0"/>
              <a:t> </a:t>
            </a:r>
            <a:r>
              <a:rPr lang="ru-RU" dirty="0" err="1"/>
              <a:t>різновидностей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, </a:t>
            </a:r>
            <a:r>
              <a:rPr lang="ru-RU" dirty="0" err="1"/>
              <a:t>надходження</a:t>
            </a:r>
            <a:r>
              <a:rPr lang="ru-RU" dirty="0"/>
              <a:t> </a:t>
            </a:r>
            <a:r>
              <a:rPr lang="ru-RU" dirty="0" err="1"/>
              <a:t>яких</a:t>
            </a:r>
            <a:r>
              <a:rPr lang="ru-RU" dirty="0"/>
              <a:t> </a:t>
            </a:r>
            <a:r>
              <a:rPr lang="ru-RU" dirty="0" err="1"/>
              <a:t>обов'язкове</a:t>
            </a:r>
            <a:r>
              <a:rPr lang="ru-RU" dirty="0"/>
              <a:t> для </a:t>
            </a:r>
            <a:r>
              <a:rPr lang="ru-RU" dirty="0" err="1"/>
              <a:t>забезпечення</a:t>
            </a:r>
            <a:r>
              <a:rPr lang="ru-RU" dirty="0"/>
              <a:t>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замовлень</a:t>
            </a:r>
            <a:r>
              <a:rPr lang="ru-RU" dirty="0"/>
              <a:t> </a:t>
            </a:r>
            <a:r>
              <a:rPr lang="ru-RU" dirty="0" err="1"/>
              <a:t>оптових</a:t>
            </a:r>
            <a:r>
              <a:rPr lang="ru-RU" dirty="0"/>
              <a:t> </a:t>
            </a:r>
            <a:r>
              <a:rPr lang="ru-RU" dirty="0" err="1"/>
              <a:t>покупців</a:t>
            </a:r>
            <a:r>
              <a:rPr lang="ru-RU" dirty="0"/>
              <a:t>.</a:t>
            </a:r>
          </a:p>
          <a:p>
            <a:r>
              <a:rPr lang="ru-RU" dirty="0" err="1"/>
              <a:t>Розроблені</a:t>
            </a:r>
            <a:r>
              <a:rPr lang="ru-RU" dirty="0"/>
              <a:t> </a:t>
            </a:r>
            <a:r>
              <a:rPr lang="ru-RU" dirty="0" err="1"/>
              <a:t>асортиментні</a:t>
            </a:r>
            <a:r>
              <a:rPr lang="ru-RU" dirty="0"/>
              <a:t> </a:t>
            </a:r>
            <a:r>
              <a:rPr lang="ru-RU" dirty="0" err="1"/>
              <a:t>переліки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 на оптовому </a:t>
            </a:r>
            <a:r>
              <a:rPr lang="ru-RU" dirty="0" err="1"/>
              <a:t>підприємст­ві</a:t>
            </a:r>
            <a:r>
              <a:rPr lang="ru-RU" dirty="0"/>
              <a:t> </a:t>
            </a:r>
            <a:r>
              <a:rPr lang="ru-RU" dirty="0" err="1"/>
              <a:t>повинні</a:t>
            </a:r>
            <a:r>
              <a:rPr lang="ru-RU" dirty="0"/>
              <a:t> </a:t>
            </a:r>
            <a:r>
              <a:rPr lang="ru-RU" dirty="0" err="1"/>
              <a:t>підлягати</a:t>
            </a:r>
            <a:r>
              <a:rPr lang="ru-RU" dirty="0"/>
              <a:t> </a:t>
            </a:r>
            <a:r>
              <a:rPr lang="ru-RU" dirty="0" err="1"/>
              <a:t>коригуванню</a:t>
            </a:r>
            <a:r>
              <a:rPr lang="ru-RU" dirty="0"/>
              <a:t> з </a:t>
            </a:r>
            <a:r>
              <a:rPr lang="ru-RU" dirty="0" err="1"/>
              <a:t>урахуванням</a:t>
            </a:r>
            <a:r>
              <a:rPr lang="ru-RU" dirty="0"/>
              <a:t> </a:t>
            </a:r>
            <a:r>
              <a:rPr lang="ru-RU" dirty="0" err="1"/>
              <a:t>змін</a:t>
            </a:r>
            <a:r>
              <a:rPr lang="ru-RU" dirty="0"/>
              <a:t> </a:t>
            </a:r>
            <a:r>
              <a:rPr lang="ru-RU" dirty="0" err="1"/>
              <a:t>попиту</a:t>
            </a:r>
            <a:r>
              <a:rPr lang="ru-RU" dirty="0"/>
              <a:t> </a:t>
            </a:r>
            <a:r>
              <a:rPr lang="ru-RU" dirty="0" err="1"/>
              <a:t>покупців</a:t>
            </a:r>
            <a:r>
              <a:rPr lang="ru-RU" dirty="0"/>
              <a:t>, </a:t>
            </a:r>
            <a:r>
              <a:rPr lang="ru-RU" dirty="0" err="1"/>
              <a:t>випуску</a:t>
            </a:r>
            <a:r>
              <a:rPr lang="ru-RU" dirty="0"/>
              <a:t> </a:t>
            </a:r>
            <a:r>
              <a:rPr lang="ru-RU" dirty="0" err="1"/>
              <a:t>промисловістю</a:t>
            </a:r>
            <a:r>
              <a:rPr lang="ru-RU" dirty="0"/>
              <a:t> </a:t>
            </a:r>
            <a:r>
              <a:rPr lang="ru-RU" dirty="0" err="1"/>
              <a:t>нових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, </a:t>
            </a:r>
            <a:r>
              <a:rPr lang="ru-RU" dirty="0" err="1"/>
              <a:t>результатів</a:t>
            </a:r>
            <a:r>
              <a:rPr lang="ru-RU" dirty="0"/>
              <a:t> </a:t>
            </a:r>
            <a:r>
              <a:rPr lang="ru-RU" dirty="0" err="1"/>
              <a:t>закупівель</a:t>
            </a:r>
            <a:r>
              <a:rPr lang="ru-RU" dirty="0"/>
              <a:t> на </a:t>
            </a:r>
            <a:r>
              <a:rPr lang="ru-RU" dirty="0" err="1"/>
              <a:t>оптових</a:t>
            </a:r>
            <a:r>
              <a:rPr lang="ru-RU" dirty="0"/>
              <a:t> ярмарках </a:t>
            </a:r>
            <a:r>
              <a:rPr lang="ru-RU" dirty="0" err="1"/>
              <a:t>тощо</a:t>
            </a:r>
            <a:r>
              <a:rPr lang="ru-RU" dirty="0"/>
              <a:t>. Основою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розроблення</a:t>
            </a:r>
            <a:r>
              <a:rPr lang="ru-RU" dirty="0"/>
              <a:t> </a:t>
            </a:r>
            <a:r>
              <a:rPr lang="ru-RU" dirty="0" err="1"/>
              <a:t>служать</a:t>
            </a:r>
            <a:r>
              <a:rPr lang="ru-RU" dirty="0"/>
              <a:t> </a:t>
            </a:r>
            <a:r>
              <a:rPr lang="ru-RU" dirty="0" err="1"/>
              <a:t>укладені</a:t>
            </a:r>
            <a:r>
              <a:rPr lang="ru-RU" dirty="0"/>
              <a:t> договори з </a:t>
            </a:r>
            <a:r>
              <a:rPr lang="ru-RU" dirty="0" err="1"/>
              <a:t>по­стачальниками</a:t>
            </a:r>
            <a:r>
              <a:rPr lang="ru-RU" dirty="0"/>
              <a:t> та </a:t>
            </a:r>
            <a:r>
              <a:rPr lang="ru-RU" dirty="0" err="1"/>
              <a:t>оптовими</a:t>
            </a:r>
            <a:r>
              <a:rPr lang="ru-RU" dirty="0"/>
              <a:t> </a:t>
            </a:r>
            <a:r>
              <a:rPr lang="ru-RU" dirty="0" err="1"/>
              <a:t>покупцями</a:t>
            </a:r>
            <a:r>
              <a:rPr lang="ru-RU" dirty="0"/>
              <a:t>.</a:t>
            </a:r>
          </a:p>
          <a:p>
            <a:r>
              <a:rPr lang="ru-RU" dirty="0"/>
              <a:t>Головна мета </a:t>
            </a:r>
            <a:r>
              <a:rPr lang="ru-RU" dirty="0" err="1"/>
              <a:t>розробки</a:t>
            </a:r>
            <a:r>
              <a:rPr lang="ru-RU" dirty="0"/>
              <a:t> </a:t>
            </a:r>
            <a:r>
              <a:rPr lang="ru-RU" dirty="0" err="1"/>
              <a:t>обов'язкових</a:t>
            </a:r>
            <a:r>
              <a:rPr lang="ru-RU" dirty="0"/>
              <a:t> </a:t>
            </a:r>
            <a:r>
              <a:rPr lang="ru-RU" dirty="0" err="1"/>
              <a:t>асортиментних</a:t>
            </a:r>
            <a:r>
              <a:rPr lang="ru-RU" dirty="0"/>
              <a:t> </a:t>
            </a:r>
            <a:r>
              <a:rPr lang="ru-RU" dirty="0" err="1"/>
              <a:t>переліків</a:t>
            </a:r>
            <a:r>
              <a:rPr lang="ru-RU" dirty="0"/>
              <a:t> для </a:t>
            </a:r>
            <a:r>
              <a:rPr lang="ru-RU" dirty="0" err="1"/>
              <a:t>оптових</a:t>
            </a:r>
            <a:r>
              <a:rPr lang="ru-RU" dirty="0"/>
              <a:t> баз </a:t>
            </a:r>
            <a:r>
              <a:rPr lang="ru-RU" dirty="0" err="1"/>
              <a:t>полягає</a:t>
            </a:r>
            <a:r>
              <a:rPr lang="ru-RU" dirty="0"/>
              <a:t> в </a:t>
            </a:r>
            <a:r>
              <a:rPr lang="ru-RU" dirty="0" err="1"/>
              <a:t>необхідності</a:t>
            </a:r>
            <a:r>
              <a:rPr lang="ru-RU" dirty="0"/>
              <a:t> </a:t>
            </a:r>
            <a:r>
              <a:rPr lang="ru-RU" dirty="0" err="1"/>
              <a:t>здійснення</a:t>
            </a:r>
            <a:r>
              <a:rPr lang="ru-RU" dirty="0"/>
              <a:t> контролю за </a:t>
            </a:r>
            <a:r>
              <a:rPr lang="ru-RU" dirty="0" err="1"/>
              <a:t>повнотою</a:t>
            </a:r>
            <a:r>
              <a:rPr lang="ru-RU" dirty="0"/>
              <a:t> і </a:t>
            </a:r>
            <a:r>
              <a:rPr lang="ru-RU" dirty="0" err="1"/>
              <a:t>стабільністю</a:t>
            </a:r>
            <a:r>
              <a:rPr lang="ru-RU" dirty="0"/>
              <a:t> </a:t>
            </a:r>
            <a:r>
              <a:rPr lang="ru-RU" dirty="0" err="1"/>
              <a:t>асортименту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 на складах і </a:t>
            </a:r>
            <a:r>
              <a:rPr lang="ru-RU" dirty="0" err="1"/>
              <a:t>постачання</a:t>
            </a:r>
            <a:r>
              <a:rPr lang="ru-RU" dirty="0"/>
              <a:t> ними </a:t>
            </a:r>
            <a:r>
              <a:rPr lang="ru-RU" dirty="0" err="1"/>
              <a:t>оптових</a:t>
            </a:r>
            <a:r>
              <a:rPr lang="ru-RU" dirty="0"/>
              <a:t> </a:t>
            </a:r>
            <a:r>
              <a:rPr lang="ru-RU" dirty="0" err="1"/>
              <a:t>покупців</a:t>
            </a:r>
            <a:r>
              <a:rPr lang="ru-RU" dirty="0"/>
              <a:t> </a:t>
            </a:r>
            <a:r>
              <a:rPr lang="ru-RU" dirty="0" err="1"/>
              <a:t>цільового</a:t>
            </a:r>
            <a:r>
              <a:rPr lang="ru-RU" dirty="0"/>
              <a:t> ринку.</a:t>
            </a:r>
          </a:p>
          <a:p>
            <a:r>
              <a:rPr lang="ru-RU" dirty="0" err="1"/>
              <a:t>Щоб</a:t>
            </a:r>
            <a:r>
              <a:rPr lang="ru-RU" dirty="0"/>
              <a:t> </a:t>
            </a:r>
            <a:r>
              <a:rPr lang="ru-RU" dirty="0" err="1"/>
              <a:t>асортиментні</a:t>
            </a:r>
            <a:r>
              <a:rPr lang="ru-RU" dirty="0"/>
              <a:t> </a:t>
            </a:r>
            <a:r>
              <a:rPr lang="ru-RU" dirty="0" err="1"/>
              <a:t>переліки</a:t>
            </a:r>
            <a:r>
              <a:rPr lang="ru-RU" dirty="0"/>
              <a:t> </a:t>
            </a:r>
            <a:r>
              <a:rPr lang="ru-RU" dirty="0" err="1"/>
              <a:t>дійсно</a:t>
            </a:r>
            <a:r>
              <a:rPr lang="ru-RU" dirty="0"/>
              <a:t> </a:t>
            </a:r>
            <a:r>
              <a:rPr lang="ru-RU" dirty="0" err="1"/>
              <a:t>сприяли</a:t>
            </a:r>
            <a:r>
              <a:rPr lang="ru-RU" dirty="0"/>
              <a:t> </a:t>
            </a:r>
            <a:r>
              <a:rPr lang="ru-RU" dirty="0" err="1"/>
              <a:t>створенню</a:t>
            </a:r>
            <a:r>
              <a:rPr lang="ru-RU" dirty="0"/>
              <a:t> на </a:t>
            </a:r>
            <a:r>
              <a:rPr lang="ru-RU" dirty="0" err="1"/>
              <a:t>оптових</a:t>
            </a:r>
            <a:r>
              <a:rPr lang="ru-RU" dirty="0"/>
              <a:t> </a:t>
            </a:r>
            <a:r>
              <a:rPr lang="ru-RU" dirty="0" err="1"/>
              <a:t>підприємствах</a:t>
            </a:r>
            <a:r>
              <a:rPr lang="ru-RU" dirty="0"/>
              <a:t> </a:t>
            </a:r>
            <a:r>
              <a:rPr lang="ru-RU" dirty="0" err="1"/>
              <a:t>достатнього</a:t>
            </a:r>
            <a:r>
              <a:rPr lang="ru-RU" dirty="0"/>
              <a:t> і </a:t>
            </a:r>
            <a:r>
              <a:rPr lang="ru-RU" dirty="0" err="1"/>
              <a:t>стабільного</a:t>
            </a:r>
            <a:r>
              <a:rPr lang="ru-RU" dirty="0"/>
              <a:t> </a:t>
            </a:r>
            <a:r>
              <a:rPr lang="ru-RU" dirty="0" err="1"/>
              <a:t>асортименту</a:t>
            </a:r>
            <a:r>
              <a:rPr lang="ru-RU" dirty="0"/>
              <a:t>, </a:t>
            </a:r>
            <a:r>
              <a:rPr lang="ru-RU" dirty="0" err="1"/>
              <a:t>необхідно</a:t>
            </a:r>
            <a:r>
              <a:rPr lang="ru-RU" dirty="0"/>
              <a:t> регуляр­но </a:t>
            </a:r>
            <a:r>
              <a:rPr lang="ru-RU" dirty="0" err="1"/>
              <a:t>контролювати</a:t>
            </a:r>
            <a:r>
              <a:rPr lang="ru-RU" dirty="0"/>
              <a:t> </a:t>
            </a:r>
            <a:r>
              <a:rPr lang="ru-RU" dirty="0" err="1"/>
              <a:t>наявність</a:t>
            </a:r>
            <a:r>
              <a:rPr lang="ru-RU" dirty="0"/>
              <a:t> на складах </a:t>
            </a:r>
            <a:r>
              <a:rPr lang="ru-RU" dirty="0" err="1"/>
              <a:t>бази</a:t>
            </a:r>
            <a:r>
              <a:rPr lang="ru-RU" dirty="0"/>
              <a:t> </a:t>
            </a:r>
            <a:r>
              <a:rPr lang="ru-RU" dirty="0" err="1"/>
              <a:t>всіх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, </a:t>
            </a:r>
            <a:r>
              <a:rPr lang="ru-RU" dirty="0" err="1"/>
              <a:t>включених</a:t>
            </a:r>
            <a:r>
              <a:rPr lang="ru-RU" dirty="0"/>
              <a:t> в </a:t>
            </a:r>
            <a:r>
              <a:rPr lang="ru-RU" dirty="0" err="1"/>
              <a:t>обов'язковий</a:t>
            </a:r>
            <a:r>
              <a:rPr lang="ru-RU" dirty="0"/>
              <a:t> </a:t>
            </a:r>
            <a:r>
              <a:rPr lang="ru-RU" dirty="0" err="1"/>
              <a:t>асортиментний</a:t>
            </a:r>
            <a:r>
              <a:rPr lang="ru-RU" dirty="0"/>
              <a:t> </a:t>
            </a:r>
            <a:r>
              <a:rPr lang="ru-RU" dirty="0" err="1"/>
              <a:t>перелік</a:t>
            </a:r>
            <a:r>
              <a:rPr lang="ru-RU" dirty="0"/>
              <a:t>, і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відповідність</a:t>
            </a:r>
            <a:r>
              <a:rPr lang="ru-RU" dirty="0"/>
              <a:t> </a:t>
            </a:r>
            <a:r>
              <a:rPr lang="ru-RU" dirty="0" err="1"/>
              <a:t>попиту</a:t>
            </a:r>
            <a:r>
              <a:rPr lang="ru-RU" dirty="0"/>
              <a:t> </a:t>
            </a:r>
            <a:r>
              <a:rPr lang="ru-RU" dirty="0" err="1"/>
              <a:t>оптових</a:t>
            </a:r>
            <a:r>
              <a:rPr lang="ru-RU" dirty="0"/>
              <a:t> </a:t>
            </a:r>
            <a:r>
              <a:rPr lang="ru-RU" dirty="0" err="1"/>
              <a:t>покупців</a:t>
            </a:r>
            <a:r>
              <a:rPr lang="ru-RU" dirty="0"/>
              <a:t>.</a:t>
            </a:r>
          </a:p>
          <a:p>
            <a:r>
              <a:rPr lang="ru-RU" dirty="0" err="1"/>
              <a:t>Результати</a:t>
            </a:r>
            <a:r>
              <a:rPr lang="ru-RU" dirty="0"/>
              <a:t> </a:t>
            </a:r>
            <a:r>
              <a:rPr lang="ru-RU" dirty="0" err="1"/>
              <a:t>перевірок</a:t>
            </a:r>
            <a:r>
              <a:rPr lang="ru-RU" dirty="0"/>
              <a:t> за </a:t>
            </a:r>
            <a:r>
              <a:rPr lang="ru-RU" dirty="0" err="1"/>
              <a:t>дотриманням</a:t>
            </a:r>
            <a:r>
              <a:rPr lang="ru-RU" dirty="0"/>
              <a:t> </a:t>
            </a:r>
            <a:r>
              <a:rPr lang="ru-RU" dirty="0" err="1"/>
              <a:t>асортименту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 на опто­вому </a:t>
            </a:r>
            <a:r>
              <a:rPr lang="ru-RU" dirty="0" err="1"/>
              <a:t>підприємстві</a:t>
            </a:r>
            <a:r>
              <a:rPr lang="ru-RU" dirty="0"/>
              <a:t> </a:t>
            </a:r>
            <a:r>
              <a:rPr lang="ru-RU" dirty="0" err="1"/>
              <a:t>повинні</a:t>
            </a:r>
            <a:r>
              <a:rPr lang="ru-RU" dirty="0"/>
              <a:t> </a:t>
            </a:r>
            <a:r>
              <a:rPr lang="ru-RU" dirty="0" err="1"/>
              <a:t>аналізуватися</a:t>
            </a:r>
            <a:r>
              <a:rPr lang="ru-RU" dirty="0"/>
              <a:t> для </a:t>
            </a:r>
            <a:r>
              <a:rPr lang="ru-RU" dirty="0" err="1"/>
              <a:t>прийняття</a:t>
            </a:r>
            <a:r>
              <a:rPr lang="ru-RU" dirty="0"/>
              <a:t> </a:t>
            </a:r>
            <a:r>
              <a:rPr lang="ru-RU" dirty="0" err="1"/>
              <a:t>необхідних</a:t>
            </a:r>
            <a:r>
              <a:rPr lang="ru-RU" dirty="0"/>
              <a:t> </a:t>
            </a:r>
            <a:r>
              <a:rPr lang="ru-RU" dirty="0" err="1"/>
              <a:t>захо­дів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поновлення</a:t>
            </a:r>
            <a:r>
              <a:rPr lang="ru-RU" dirty="0"/>
              <a:t> </a:t>
            </a:r>
            <a:r>
              <a:rPr lang="ru-RU" dirty="0" err="1"/>
              <a:t>запасів</a:t>
            </a:r>
            <a:r>
              <a:rPr lang="ru-RU" dirty="0"/>
              <a:t> </a:t>
            </a:r>
            <a:r>
              <a:rPr lang="ru-RU" dirty="0" err="1"/>
              <a:t>окремих</a:t>
            </a:r>
            <a:r>
              <a:rPr lang="ru-RU" dirty="0"/>
              <a:t> </a:t>
            </a:r>
            <a:r>
              <a:rPr lang="ru-RU" dirty="0" err="1"/>
              <a:t>різновидностей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 до </a:t>
            </a:r>
            <a:r>
              <a:rPr lang="ru-RU" dirty="0" err="1"/>
              <a:t>встанов­лених</a:t>
            </a:r>
            <a:r>
              <a:rPr lang="ru-RU" dirty="0"/>
              <a:t> величин, а </a:t>
            </a:r>
            <a:r>
              <a:rPr lang="ru-RU" dirty="0" err="1"/>
              <a:t>аналіз</a:t>
            </a:r>
            <a:r>
              <a:rPr lang="ru-RU" dirty="0"/>
              <a:t> </a:t>
            </a:r>
            <a:r>
              <a:rPr lang="ru-RU" dirty="0" err="1"/>
              <a:t>асортименту</a:t>
            </a:r>
            <a:r>
              <a:rPr lang="ru-RU" dirty="0"/>
              <a:t> повинен бути </a:t>
            </a:r>
            <a:r>
              <a:rPr lang="ru-RU" dirty="0" err="1"/>
              <a:t>використаний</a:t>
            </a:r>
            <a:r>
              <a:rPr lang="ru-RU" dirty="0"/>
              <a:t> </a:t>
            </a:r>
            <a:r>
              <a:rPr lang="ru-RU" dirty="0" err="1"/>
              <a:t>під</a:t>
            </a:r>
            <a:r>
              <a:rPr lang="ru-RU" dirty="0"/>
              <a:t> час </a:t>
            </a:r>
            <a:r>
              <a:rPr lang="ru-RU" dirty="0" err="1"/>
              <a:t>укладання</a:t>
            </a:r>
            <a:r>
              <a:rPr lang="ru-RU" dirty="0"/>
              <a:t> </a:t>
            </a:r>
            <a:r>
              <a:rPr lang="ru-RU" dirty="0" err="1"/>
              <a:t>договорів</a:t>
            </a:r>
            <a:r>
              <a:rPr lang="ru-RU" dirty="0"/>
              <a:t> на </a:t>
            </a:r>
            <a:r>
              <a:rPr lang="ru-RU" dirty="0" err="1"/>
              <a:t>постачання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 в </a:t>
            </a:r>
            <a:r>
              <a:rPr lang="ru-RU" dirty="0" err="1"/>
              <a:t>наступному</a:t>
            </a:r>
            <a:r>
              <a:rPr lang="ru-RU" dirty="0"/>
              <a:t> </a:t>
            </a:r>
            <a:r>
              <a:rPr lang="ru-RU" dirty="0" err="1"/>
              <a:t>році</a:t>
            </a:r>
            <a:r>
              <a:rPr lang="ru-RU" dirty="0"/>
              <a:t> і в </a:t>
            </a:r>
            <a:r>
              <a:rPr lang="ru-RU" dirty="0" err="1"/>
              <a:t>роботі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уточнення</a:t>
            </a:r>
            <a:r>
              <a:rPr lang="ru-RU" dirty="0"/>
              <a:t> і </a:t>
            </a:r>
            <a:r>
              <a:rPr lang="ru-RU" dirty="0" err="1"/>
              <a:t>зміни</a:t>
            </a:r>
            <a:r>
              <a:rPr lang="ru-RU" dirty="0"/>
              <a:t> в поточному </a:t>
            </a:r>
            <a:r>
              <a:rPr lang="ru-RU" dirty="0" err="1"/>
              <a:t>році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55305549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11874137" cy="75713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У </a:t>
            </a:r>
            <a:r>
              <a:rPr lang="ru-RU" dirty="0" err="1"/>
              <a:t>якості</a:t>
            </a:r>
            <a:r>
              <a:rPr lang="ru-RU" dirty="0"/>
              <a:t> </a:t>
            </a:r>
            <a:r>
              <a:rPr lang="ru-RU" dirty="0" err="1"/>
              <a:t>основних</a:t>
            </a:r>
            <a:r>
              <a:rPr lang="ru-RU" dirty="0"/>
              <a:t> </a:t>
            </a:r>
            <a:r>
              <a:rPr lang="ru-RU" dirty="0" err="1"/>
              <a:t>цілей</a:t>
            </a:r>
            <a:r>
              <a:rPr lang="ru-RU" dirty="0"/>
              <a:t> </a:t>
            </a:r>
            <a:r>
              <a:rPr lang="ru-RU" dirty="0" err="1"/>
              <a:t>асортиментної</a:t>
            </a:r>
            <a:r>
              <a:rPr lang="ru-RU" dirty="0"/>
              <a:t> </a:t>
            </a:r>
            <a:r>
              <a:rPr lang="ru-RU" dirty="0" err="1"/>
              <a:t>політики</a:t>
            </a:r>
            <a:r>
              <a:rPr lang="ru-RU" dirty="0"/>
              <a:t> </a:t>
            </a:r>
            <a:r>
              <a:rPr lang="ru-RU" dirty="0" err="1"/>
              <a:t>підприємства</a:t>
            </a:r>
            <a:r>
              <a:rPr lang="ru-RU" dirty="0"/>
              <a:t>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розглядати</a:t>
            </a:r>
            <a:r>
              <a:rPr lang="ru-RU" dirty="0"/>
              <a:t> </a:t>
            </a:r>
            <a:r>
              <a:rPr lang="ru-RU" dirty="0" err="1"/>
              <a:t>залучення</a:t>
            </a:r>
            <a:r>
              <a:rPr lang="ru-RU" dirty="0"/>
              <a:t> </a:t>
            </a:r>
            <a:r>
              <a:rPr lang="ru-RU" dirty="0" err="1"/>
              <a:t>нових</a:t>
            </a:r>
            <a:r>
              <a:rPr lang="ru-RU" dirty="0"/>
              <a:t> </a:t>
            </a:r>
            <a:r>
              <a:rPr lang="ru-RU" dirty="0" err="1"/>
              <a:t>покупців</a:t>
            </a:r>
            <a:r>
              <a:rPr lang="ru-RU" dirty="0"/>
              <a:t> та </a:t>
            </a:r>
            <a:r>
              <a:rPr lang="ru-RU" dirty="0" err="1"/>
              <a:t>оптимізацію</a:t>
            </a:r>
            <a:r>
              <a:rPr lang="ru-RU" dirty="0"/>
              <a:t> </a:t>
            </a:r>
            <a:r>
              <a:rPr lang="ru-RU" dirty="0" err="1"/>
              <a:t>фінансових</a:t>
            </a:r>
            <a:r>
              <a:rPr lang="ru-RU" dirty="0"/>
              <a:t> </a:t>
            </a:r>
            <a:r>
              <a:rPr lang="ru-RU" dirty="0" err="1"/>
              <a:t>ресурсів</a:t>
            </a:r>
            <a:r>
              <a:rPr lang="ru-RU" dirty="0"/>
              <a:t> </a:t>
            </a:r>
            <a:r>
              <a:rPr lang="ru-RU" dirty="0" err="1"/>
              <a:t>підприємства</a:t>
            </a:r>
            <a:r>
              <a:rPr lang="ru-RU" dirty="0"/>
              <a:t>. Для </a:t>
            </a:r>
            <a:r>
              <a:rPr lang="ru-RU" dirty="0" err="1"/>
              <a:t>досягнення</a:t>
            </a:r>
            <a:r>
              <a:rPr lang="ru-RU" dirty="0"/>
              <a:t> </a:t>
            </a:r>
            <a:r>
              <a:rPr lang="ru-RU" dirty="0" err="1"/>
              <a:t>цих</a:t>
            </a:r>
            <a:r>
              <a:rPr lang="ru-RU" dirty="0"/>
              <a:t> </a:t>
            </a:r>
            <a:r>
              <a:rPr lang="ru-RU" dirty="0" err="1"/>
              <a:t>цілей</a:t>
            </a:r>
            <a:r>
              <a:rPr lang="ru-RU" dirty="0"/>
              <a:t>, як правило, </a:t>
            </a:r>
            <a:r>
              <a:rPr lang="ru-RU" dirty="0" err="1"/>
              <a:t>вирішуються</a:t>
            </a:r>
            <a:r>
              <a:rPr lang="ru-RU" dirty="0"/>
              <a:t> </a:t>
            </a:r>
            <a:r>
              <a:rPr lang="ru-RU" dirty="0" err="1"/>
              <a:t>наступні</a:t>
            </a:r>
            <a:r>
              <a:rPr lang="ru-RU" dirty="0"/>
              <a:t> </a:t>
            </a:r>
            <a:r>
              <a:rPr lang="ru-RU" dirty="0" err="1"/>
              <a:t>завдання</a:t>
            </a:r>
            <a:r>
              <a:rPr lang="ru-RU" dirty="0"/>
              <a:t>:</a:t>
            </a:r>
          </a:p>
          <a:p>
            <a:r>
              <a:rPr lang="ru-RU" dirty="0"/>
              <a:t>–	</a:t>
            </a:r>
            <a:r>
              <a:rPr lang="ru-RU" dirty="0" err="1"/>
              <a:t>задоволення</a:t>
            </a:r>
            <a:r>
              <a:rPr lang="ru-RU" dirty="0"/>
              <a:t> </a:t>
            </a:r>
            <a:r>
              <a:rPr lang="ru-RU" dirty="0" err="1"/>
              <a:t>запитів</a:t>
            </a:r>
            <a:r>
              <a:rPr lang="ru-RU" dirty="0"/>
              <a:t> </a:t>
            </a:r>
            <a:r>
              <a:rPr lang="ru-RU" dirty="0" err="1"/>
              <a:t>споживачів</a:t>
            </a:r>
            <a:r>
              <a:rPr lang="ru-RU" dirty="0"/>
              <a:t> у товарах </a:t>
            </a:r>
            <a:r>
              <a:rPr lang="ru-RU" dirty="0" err="1"/>
              <a:t>визначеного</a:t>
            </a:r>
            <a:r>
              <a:rPr lang="ru-RU" dirty="0"/>
              <a:t> </a:t>
            </a:r>
            <a:r>
              <a:rPr lang="ru-RU" dirty="0" err="1"/>
              <a:t>асортименту</a:t>
            </a:r>
            <a:r>
              <a:rPr lang="ru-RU" dirty="0"/>
              <a:t>;</a:t>
            </a:r>
          </a:p>
          <a:p>
            <a:r>
              <a:rPr lang="ru-RU" dirty="0"/>
              <a:t>–	</a:t>
            </a:r>
            <a:r>
              <a:rPr lang="ru-RU" dirty="0" err="1"/>
              <a:t>розширення</a:t>
            </a:r>
            <a:r>
              <a:rPr lang="ru-RU" dirty="0"/>
              <a:t> </a:t>
            </a:r>
            <a:r>
              <a:rPr lang="ru-RU" dirty="0" err="1"/>
              <a:t>асортименту</a:t>
            </a:r>
            <a:r>
              <a:rPr lang="ru-RU" dirty="0"/>
              <a:t> </a:t>
            </a:r>
            <a:r>
              <a:rPr lang="ru-RU" dirty="0" err="1"/>
              <a:t>послуг</a:t>
            </a:r>
            <a:r>
              <a:rPr lang="ru-RU" dirty="0"/>
              <a:t>.</a:t>
            </a:r>
          </a:p>
          <a:p>
            <a:r>
              <a:rPr lang="ru-RU" dirty="0" err="1"/>
              <a:t>Задоволення</a:t>
            </a:r>
            <a:r>
              <a:rPr lang="ru-RU" dirty="0"/>
              <a:t> </a:t>
            </a:r>
            <a:r>
              <a:rPr lang="ru-RU" dirty="0" err="1"/>
              <a:t>запитів</a:t>
            </a:r>
            <a:r>
              <a:rPr lang="ru-RU" dirty="0"/>
              <a:t> </a:t>
            </a:r>
            <a:r>
              <a:rPr lang="ru-RU" dirty="0" err="1"/>
              <a:t>споживачів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здійснюватися</a:t>
            </a:r>
            <a:r>
              <a:rPr lang="ru-RU" dirty="0"/>
              <a:t> шляхом </a:t>
            </a:r>
            <a:r>
              <a:rPr lang="ru-RU" dirty="0" err="1"/>
              <a:t>визначення</a:t>
            </a:r>
            <a:r>
              <a:rPr lang="ru-RU" dirty="0"/>
              <a:t> потреби у товарах з </a:t>
            </a:r>
            <a:r>
              <a:rPr lang="ru-RU" dirty="0" err="1"/>
              <a:t>урахуванням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фактичного </a:t>
            </a:r>
            <a:r>
              <a:rPr lang="ru-RU" dirty="0" err="1"/>
              <a:t>споживання</a:t>
            </a:r>
            <a:r>
              <a:rPr lang="ru-RU" dirty="0"/>
              <a:t>, </a:t>
            </a:r>
            <a:r>
              <a:rPr lang="ru-RU" dirty="0" err="1"/>
              <a:t>виявлення</a:t>
            </a:r>
            <a:r>
              <a:rPr lang="ru-RU" dirty="0"/>
              <a:t> </a:t>
            </a:r>
            <a:r>
              <a:rPr lang="ru-RU" dirty="0" err="1"/>
              <a:t>закономірностей</a:t>
            </a:r>
            <a:r>
              <a:rPr lang="ru-RU" dirty="0"/>
              <a:t> </a:t>
            </a:r>
            <a:r>
              <a:rPr lang="ru-RU" dirty="0" err="1"/>
              <a:t>змін</a:t>
            </a:r>
            <a:r>
              <a:rPr lang="ru-RU" dirty="0"/>
              <a:t> </a:t>
            </a:r>
            <a:r>
              <a:rPr lang="ru-RU" dirty="0" err="1"/>
              <a:t>попиту</a:t>
            </a:r>
            <a:r>
              <a:rPr lang="ru-RU" dirty="0"/>
              <a:t> на </a:t>
            </a:r>
            <a:r>
              <a:rPr lang="ru-RU" dirty="0" err="1"/>
              <a:t>товари</a:t>
            </a:r>
            <a:r>
              <a:rPr lang="ru-RU" dirty="0"/>
              <a:t> </a:t>
            </a:r>
            <a:r>
              <a:rPr lang="ru-RU" dirty="0" err="1"/>
              <a:t>залежно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споживчих</a:t>
            </a:r>
            <a:r>
              <a:rPr lang="ru-RU" dirty="0"/>
              <a:t> </a:t>
            </a:r>
            <a:r>
              <a:rPr lang="ru-RU" dirty="0" err="1"/>
              <a:t>властивостей</a:t>
            </a:r>
            <a:r>
              <a:rPr lang="ru-RU" dirty="0"/>
              <a:t>, </a:t>
            </a:r>
            <a:r>
              <a:rPr lang="ru-RU" dirty="0" err="1"/>
              <a:t>новизни</a:t>
            </a:r>
            <a:r>
              <a:rPr lang="ru-RU" dirty="0"/>
              <a:t>, </a:t>
            </a:r>
            <a:r>
              <a:rPr lang="ru-RU" dirty="0" err="1"/>
              <a:t>цінових</a:t>
            </a:r>
            <a:r>
              <a:rPr lang="ru-RU" dirty="0"/>
              <a:t> характеристик, </a:t>
            </a:r>
            <a:r>
              <a:rPr lang="ru-RU" dirty="0" err="1"/>
              <a:t>якості</a:t>
            </a:r>
            <a:r>
              <a:rPr lang="ru-RU" dirty="0"/>
              <a:t> </a:t>
            </a:r>
            <a:r>
              <a:rPr lang="ru-RU" dirty="0" err="1"/>
              <a:t>тощо</a:t>
            </a:r>
            <a:r>
              <a:rPr lang="ru-RU" dirty="0"/>
              <a:t>.</a:t>
            </a:r>
          </a:p>
          <a:p>
            <a:r>
              <a:rPr lang="ru-RU" dirty="0" err="1"/>
              <a:t>Одночасно</a:t>
            </a:r>
            <a:r>
              <a:rPr lang="ru-RU" dirty="0"/>
              <a:t> з </a:t>
            </a:r>
            <a:r>
              <a:rPr lang="ru-RU" dirty="0" err="1"/>
              <a:t>оцінкою</a:t>
            </a:r>
            <a:r>
              <a:rPr lang="ru-RU" dirty="0"/>
              <a:t> </a:t>
            </a:r>
            <a:r>
              <a:rPr lang="ru-RU" dirty="0" err="1"/>
              <a:t>асортименту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 у </a:t>
            </a:r>
            <a:r>
              <a:rPr lang="ru-RU" dirty="0" err="1"/>
              <a:t>торговельному</a:t>
            </a:r>
            <a:r>
              <a:rPr lang="ru-RU" dirty="0"/>
              <a:t> </a:t>
            </a:r>
            <a:r>
              <a:rPr lang="ru-RU" dirty="0" err="1"/>
              <a:t>підприємстві</a:t>
            </a:r>
            <a:r>
              <a:rPr lang="ru-RU" dirty="0"/>
              <a:t> повинна </a:t>
            </a:r>
            <a:r>
              <a:rPr lang="ru-RU" dirty="0" err="1"/>
              <a:t>розглядатися</a:t>
            </a:r>
            <a:r>
              <a:rPr lang="ru-RU" dirty="0"/>
              <a:t> і </a:t>
            </a:r>
            <a:r>
              <a:rPr lang="ru-RU" dirty="0" err="1"/>
              <a:t>асортиментна</a:t>
            </a:r>
            <a:r>
              <a:rPr lang="ru-RU" dirty="0"/>
              <a:t> </a:t>
            </a:r>
            <a:r>
              <a:rPr lang="ru-RU" dirty="0" err="1"/>
              <a:t>політика</a:t>
            </a:r>
            <a:r>
              <a:rPr lang="ru-RU" dirty="0"/>
              <a:t> </a:t>
            </a:r>
            <a:r>
              <a:rPr lang="ru-RU" dirty="0" err="1"/>
              <a:t>послуг</a:t>
            </a:r>
            <a:r>
              <a:rPr lang="ru-RU" dirty="0"/>
              <a:t> для </a:t>
            </a:r>
            <a:r>
              <a:rPr lang="ru-RU" dirty="0" err="1"/>
              <a:t>споживачів</a:t>
            </a:r>
            <a:r>
              <a:rPr lang="ru-RU" dirty="0"/>
              <a:t>. </a:t>
            </a:r>
            <a:r>
              <a:rPr lang="ru-RU" dirty="0" err="1"/>
              <a:t>Розширення</a:t>
            </a:r>
            <a:r>
              <a:rPr lang="ru-RU" dirty="0"/>
              <a:t> </a:t>
            </a:r>
            <a:r>
              <a:rPr lang="ru-RU" dirty="0" err="1"/>
              <a:t>асортименту</a:t>
            </a:r>
            <a:r>
              <a:rPr lang="ru-RU" dirty="0"/>
              <a:t> </a:t>
            </a:r>
            <a:r>
              <a:rPr lang="ru-RU" dirty="0" err="1"/>
              <a:t>послуг</a:t>
            </a:r>
            <a:r>
              <a:rPr lang="ru-RU" dirty="0"/>
              <a:t>, </a:t>
            </a:r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нових</a:t>
            </a:r>
            <a:r>
              <a:rPr lang="ru-RU" dirty="0"/>
              <a:t> </a:t>
            </a:r>
            <a:r>
              <a:rPr lang="ru-RU" dirty="0" err="1"/>
              <a:t>методів</a:t>
            </a:r>
            <a:r>
              <a:rPr lang="ru-RU" dirty="0"/>
              <a:t> </a:t>
            </a:r>
            <a:r>
              <a:rPr lang="ru-RU" dirty="0" err="1"/>
              <a:t>роботи</a:t>
            </a:r>
            <a:r>
              <a:rPr lang="ru-RU" dirty="0"/>
              <a:t>, </a:t>
            </a:r>
            <a:r>
              <a:rPr lang="ru-RU" dirty="0" err="1"/>
              <a:t>додаткових</a:t>
            </a:r>
            <a:r>
              <a:rPr lang="ru-RU" dirty="0"/>
              <a:t> </a:t>
            </a:r>
            <a:r>
              <a:rPr lang="ru-RU" dirty="0" err="1"/>
              <a:t>послуг</a:t>
            </a:r>
            <a:r>
              <a:rPr lang="ru-RU" dirty="0"/>
              <a:t> для </a:t>
            </a:r>
            <a:r>
              <a:rPr lang="ru-RU" dirty="0" err="1"/>
              <a:t>відвідувачів</a:t>
            </a:r>
            <a:r>
              <a:rPr lang="ru-RU" dirty="0"/>
              <a:t> і </a:t>
            </a:r>
            <a:r>
              <a:rPr lang="ru-RU" dirty="0" err="1"/>
              <a:t>комерційних</a:t>
            </a:r>
            <a:r>
              <a:rPr lang="ru-RU" dirty="0"/>
              <a:t> </a:t>
            </a:r>
            <a:r>
              <a:rPr lang="ru-RU" dirty="0" err="1"/>
              <a:t>партнерів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бути </a:t>
            </a:r>
            <a:r>
              <a:rPr lang="ru-RU" dirty="0" err="1"/>
              <a:t>спрямоване</a:t>
            </a:r>
            <a:r>
              <a:rPr lang="ru-RU" dirty="0"/>
              <a:t> на </a:t>
            </a:r>
            <a:r>
              <a:rPr lang="ru-RU" dirty="0" err="1"/>
              <a:t>залучення</a:t>
            </a:r>
            <a:r>
              <a:rPr lang="ru-RU" dirty="0"/>
              <a:t> </a:t>
            </a:r>
            <a:r>
              <a:rPr lang="ru-RU" dirty="0" err="1"/>
              <a:t>нових</a:t>
            </a:r>
            <a:r>
              <a:rPr lang="ru-RU" dirty="0"/>
              <a:t> </a:t>
            </a:r>
            <a:r>
              <a:rPr lang="ru-RU" dirty="0" err="1"/>
              <a:t>споживачів</a:t>
            </a:r>
            <a:r>
              <a:rPr lang="ru-RU" dirty="0"/>
              <a:t>, і, як результат, </a:t>
            </a:r>
            <a:r>
              <a:rPr lang="ru-RU" dirty="0" err="1"/>
              <a:t>впливати</a:t>
            </a:r>
            <a:r>
              <a:rPr lang="ru-RU" dirty="0"/>
              <a:t> на </a:t>
            </a:r>
            <a:r>
              <a:rPr lang="ru-RU" dirty="0" err="1"/>
              <a:t>збільшення</a:t>
            </a:r>
            <a:r>
              <a:rPr lang="ru-RU" dirty="0"/>
              <a:t> </a:t>
            </a:r>
            <a:r>
              <a:rPr lang="ru-RU" dirty="0" err="1"/>
              <a:t>товарообігу</a:t>
            </a:r>
            <a:r>
              <a:rPr lang="ru-RU" dirty="0"/>
              <a:t> </a:t>
            </a:r>
            <a:r>
              <a:rPr lang="ru-RU" dirty="0" err="1"/>
              <a:t>підприємства</a:t>
            </a:r>
            <a:r>
              <a:rPr lang="ru-RU" dirty="0"/>
              <a:t>, </a:t>
            </a:r>
            <a:r>
              <a:rPr lang="ru-RU" dirty="0" err="1"/>
              <a:t>його</a:t>
            </a:r>
            <a:r>
              <a:rPr lang="ru-RU" dirty="0"/>
              <a:t> доходу, </a:t>
            </a:r>
            <a:r>
              <a:rPr lang="ru-RU" dirty="0" err="1"/>
              <a:t>оптимізації</a:t>
            </a:r>
            <a:r>
              <a:rPr lang="ru-RU" dirty="0"/>
              <a:t> </a:t>
            </a:r>
            <a:r>
              <a:rPr lang="ru-RU" dirty="0" err="1"/>
              <a:t>фінансових</a:t>
            </a:r>
            <a:r>
              <a:rPr lang="ru-RU" dirty="0"/>
              <a:t> </a:t>
            </a:r>
            <a:r>
              <a:rPr lang="ru-RU" dirty="0" err="1"/>
              <a:t>результатів</a:t>
            </a:r>
            <a:r>
              <a:rPr lang="ru-RU" dirty="0"/>
              <a:t>.</a:t>
            </a:r>
          </a:p>
          <a:p>
            <a:r>
              <a:rPr lang="ru-RU" dirty="0"/>
              <a:t>Для </a:t>
            </a:r>
            <a:r>
              <a:rPr lang="ru-RU" dirty="0" err="1"/>
              <a:t>вирішення</a:t>
            </a:r>
            <a:r>
              <a:rPr lang="ru-RU" dirty="0"/>
              <a:t> </a:t>
            </a:r>
            <a:r>
              <a:rPr lang="ru-RU" dirty="0" err="1"/>
              <a:t>вищезазначених</a:t>
            </a:r>
            <a:r>
              <a:rPr lang="ru-RU" dirty="0"/>
              <a:t> </a:t>
            </a:r>
            <a:r>
              <a:rPr lang="ru-RU" dirty="0" err="1"/>
              <a:t>завдань</a:t>
            </a:r>
            <a:r>
              <a:rPr lang="ru-RU" dirty="0"/>
              <a:t> </a:t>
            </a:r>
            <a:r>
              <a:rPr lang="ru-RU" dirty="0" err="1"/>
              <a:t>повинні</a:t>
            </a:r>
            <a:r>
              <a:rPr lang="ru-RU" dirty="0"/>
              <a:t> бути </a:t>
            </a:r>
            <a:r>
              <a:rPr lang="ru-RU" dirty="0" err="1"/>
              <a:t>використані</a:t>
            </a:r>
            <a:r>
              <a:rPr lang="ru-RU" dirty="0"/>
              <a:t> </a:t>
            </a:r>
            <a:r>
              <a:rPr lang="ru-RU" dirty="0" err="1"/>
              <a:t>ефективні</a:t>
            </a:r>
            <a:r>
              <a:rPr lang="ru-RU" dirty="0"/>
              <a:t> </a:t>
            </a:r>
            <a:r>
              <a:rPr lang="ru-RU" dirty="0" err="1"/>
              <a:t>методи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досліджені</a:t>
            </a:r>
            <a:r>
              <a:rPr lang="ru-RU" dirty="0"/>
              <a:t> </a:t>
            </a:r>
            <a:r>
              <a:rPr lang="ru-RU" dirty="0" err="1"/>
              <a:t>багатьма</a:t>
            </a:r>
            <a:r>
              <a:rPr lang="ru-RU" dirty="0"/>
              <a:t> авторами і </a:t>
            </a:r>
            <a:r>
              <a:rPr lang="ru-RU" dirty="0" err="1"/>
              <a:t>описані</a:t>
            </a:r>
            <a:r>
              <a:rPr lang="ru-RU" dirty="0"/>
              <a:t> у </a:t>
            </a:r>
            <a:r>
              <a:rPr lang="ru-RU" dirty="0" err="1"/>
              <a:t>сучасних</a:t>
            </a:r>
            <a:r>
              <a:rPr lang="ru-RU" dirty="0"/>
              <a:t> </a:t>
            </a:r>
            <a:r>
              <a:rPr lang="ru-RU" dirty="0" err="1"/>
              <a:t>наукових</a:t>
            </a:r>
            <a:r>
              <a:rPr lang="ru-RU" dirty="0"/>
              <a:t> </a:t>
            </a:r>
            <a:r>
              <a:rPr lang="ru-RU" dirty="0" err="1"/>
              <a:t>джерелах</a:t>
            </a:r>
            <a:r>
              <a:rPr lang="ru-RU" dirty="0"/>
              <a:t>. Так, на думку Т. </a:t>
            </a:r>
            <a:r>
              <a:rPr lang="ru-RU" dirty="0" err="1"/>
              <a:t>Мазепи</a:t>
            </a:r>
            <a:r>
              <a:rPr lang="ru-RU" dirty="0"/>
              <a:t>, в </a:t>
            </a:r>
            <a:r>
              <a:rPr lang="ru-RU" dirty="0" err="1"/>
              <a:t>управлінні</a:t>
            </a:r>
            <a:r>
              <a:rPr lang="ru-RU" dirty="0"/>
              <a:t> </a:t>
            </a:r>
            <a:r>
              <a:rPr lang="ru-RU" dirty="0" err="1"/>
              <a:t>асортиментом</a:t>
            </a:r>
            <a:r>
              <a:rPr lang="ru-RU" dirty="0"/>
              <a:t> і, особливо, </a:t>
            </a:r>
            <a:r>
              <a:rPr lang="ru-RU" dirty="0" err="1"/>
              <a:t>товарними</a:t>
            </a:r>
            <a:r>
              <a:rPr lang="ru-RU" dirty="0"/>
              <a:t> запасами </a:t>
            </a:r>
            <a:r>
              <a:rPr lang="ru-RU" dirty="0" err="1"/>
              <a:t>велике</a:t>
            </a:r>
            <a:r>
              <a:rPr lang="ru-RU" dirty="0"/>
              <a:t> </a:t>
            </a:r>
            <a:r>
              <a:rPr lang="ru-RU" dirty="0" err="1"/>
              <a:t>значення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інформація</a:t>
            </a:r>
            <a:r>
              <a:rPr lang="ru-RU" dirty="0"/>
              <a:t> про </a:t>
            </a:r>
            <a:r>
              <a:rPr lang="ru-RU" dirty="0" err="1"/>
              <a:t>швидкість</a:t>
            </a:r>
            <a:r>
              <a:rPr lang="ru-RU" dirty="0"/>
              <a:t> </a:t>
            </a:r>
            <a:r>
              <a:rPr lang="ru-RU" dirty="0" err="1"/>
              <a:t>реалізації</a:t>
            </a:r>
            <a:r>
              <a:rPr lang="ru-RU" dirty="0"/>
              <a:t> </a:t>
            </a:r>
            <a:r>
              <a:rPr lang="ru-RU" dirty="0" err="1"/>
              <a:t>окремих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 [ 261 ]. Новою системою </a:t>
            </a:r>
            <a:r>
              <a:rPr lang="ru-RU" dirty="0" err="1"/>
              <a:t>аналізу</a:t>
            </a:r>
            <a:r>
              <a:rPr lang="ru-RU" dirty="0"/>
              <a:t> </a:t>
            </a:r>
            <a:r>
              <a:rPr lang="ru-RU" dirty="0" err="1"/>
              <a:t>товарної</a:t>
            </a:r>
            <a:r>
              <a:rPr lang="ru-RU" dirty="0"/>
              <a:t> </a:t>
            </a:r>
            <a:r>
              <a:rPr lang="ru-RU" dirty="0" err="1"/>
              <a:t>номенклатури</a:t>
            </a:r>
            <a:r>
              <a:rPr lang="ru-RU" dirty="0"/>
              <a:t>, яка </a:t>
            </a:r>
            <a:r>
              <a:rPr lang="ru-RU" dirty="0" err="1"/>
              <a:t>інтегрує</a:t>
            </a:r>
            <a:r>
              <a:rPr lang="ru-RU" dirty="0"/>
              <a:t> </a:t>
            </a:r>
            <a:r>
              <a:rPr lang="ru-RU" dirty="0" err="1"/>
              <a:t>показники</a:t>
            </a:r>
            <a:r>
              <a:rPr lang="ru-RU" dirty="0"/>
              <a:t> </a:t>
            </a:r>
            <a:r>
              <a:rPr lang="ru-RU" dirty="0" err="1"/>
              <a:t>впливу</a:t>
            </a:r>
            <a:r>
              <a:rPr lang="ru-RU" dirty="0"/>
              <a:t> </a:t>
            </a:r>
            <a:r>
              <a:rPr lang="ru-RU" dirty="0" err="1"/>
              <a:t>окремих</a:t>
            </a:r>
            <a:r>
              <a:rPr lang="ru-RU" dirty="0"/>
              <a:t> </a:t>
            </a:r>
            <a:r>
              <a:rPr lang="ru-RU" dirty="0" err="1"/>
              <a:t>найменувань</a:t>
            </a:r>
            <a:r>
              <a:rPr lang="ru-RU" dirty="0"/>
              <a:t> на </a:t>
            </a:r>
            <a:r>
              <a:rPr lang="ru-RU" dirty="0" err="1"/>
              <a:t>товарообіг</a:t>
            </a:r>
            <a:r>
              <a:rPr lang="ru-RU" dirty="0"/>
              <a:t>, </a:t>
            </a:r>
            <a:r>
              <a:rPr lang="ru-RU" dirty="0" err="1"/>
              <a:t>тобто</a:t>
            </a:r>
            <a:r>
              <a:rPr lang="ru-RU" dirty="0"/>
              <a:t> </a:t>
            </a:r>
            <a:r>
              <a:rPr lang="en-US" dirty="0"/>
              <a:t>ABC-</a:t>
            </a:r>
            <a:r>
              <a:rPr lang="ru-RU" dirty="0" err="1"/>
              <a:t>аналізу</a:t>
            </a:r>
            <a:r>
              <a:rPr lang="ru-RU" dirty="0"/>
              <a:t>, </a:t>
            </a:r>
            <a:r>
              <a:rPr lang="ru-RU" dirty="0" err="1"/>
              <a:t>швидкості</a:t>
            </a:r>
            <a:r>
              <a:rPr lang="ru-RU" dirty="0"/>
              <a:t> </a:t>
            </a:r>
            <a:r>
              <a:rPr lang="ru-RU" dirty="0" err="1"/>
              <a:t>реалізації</a:t>
            </a:r>
            <a:r>
              <a:rPr lang="ru-RU" dirty="0"/>
              <a:t>, </a:t>
            </a:r>
            <a:r>
              <a:rPr lang="ru-RU" dirty="0" err="1"/>
              <a:t>еластичності</a:t>
            </a:r>
            <a:r>
              <a:rPr lang="ru-RU" dirty="0"/>
              <a:t> </a:t>
            </a:r>
            <a:r>
              <a:rPr lang="ru-RU" dirty="0" err="1"/>
              <a:t>попиту</a:t>
            </a:r>
            <a:r>
              <a:rPr lang="ru-RU" dirty="0"/>
              <a:t> </a:t>
            </a:r>
            <a:r>
              <a:rPr lang="ru-RU" dirty="0" err="1"/>
              <a:t>тощо</a:t>
            </a:r>
            <a:r>
              <a:rPr lang="ru-RU" dirty="0"/>
              <a:t>, є </a:t>
            </a:r>
            <a:r>
              <a:rPr lang="ru-RU" dirty="0" err="1"/>
              <a:t>структуризація</a:t>
            </a:r>
            <a:r>
              <a:rPr lang="ru-RU" dirty="0"/>
              <a:t> </a:t>
            </a:r>
            <a:r>
              <a:rPr lang="ru-RU" dirty="0" err="1"/>
              <a:t>торговельного</a:t>
            </a:r>
            <a:r>
              <a:rPr lang="ru-RU" dirty="0"/>
              <a:t> </a:t>
            </a:r>
            <a:r>
              <a:rPr lang="ru-RU" dirty="0" err="1"/>
              <a:t>асортименту</a:t>
            </a:r>
            <a:r>
              <a:rPr lang="ru-RU" dirty="0"/>
              <a:t> за </a:t>
            </a:r>
            <a:r>
              <a:rPr lang="ru-RU" dirty="0" err="1"/>
              <a:t>маркетинговим</a:t>
            </a:r>
            <a:r>
              <a:rPr lang="ru-RU" dirty="0"/>
              <a:t> </a:t>
            </a:r>
            <a:r>
              <a:rPr lang="ru-RU" dirty="0" err="1" smtClean="0"/>
              <a:t>потенціало</a:t>
            </a:r>
            <a:r>
              <a:rPr lang="en-US" dirty="0" smtClean="0"/>
              <a:t>v</a:t>
            </a:r>
          </a:p>
          <a:p>
            <a:r>
              <a:rPr lang="ru-RU" dirty="0" err="1"/>
              <a:t>Умовою</a:t>
            </a:r>
            <a:r>
              <a:rPr lang="ru-RU" dirty="0"/>
              <a:t> </a:t>
            </a:r>
            <a:r>
              <a:rPr lang="ru-RU" dirty="0" err="1"/>
              <a:t>ефективності</a:t>
            </a:r>
            <a:r>
              <a:rPr lang="ru-RU" dirty="0"/>
              <a:t> систем </a:t>
            </a:r>
            <a:r>
              <a:rPr lang="ru-RU" dirty="0" err="1"/>
              <a:t>формування</a:t>
            </a:r>
            <a:r>
              <a:rPr lang="ru-RU" dirty="0"/>
              <a:t> та </a:t>
            </a:r>
            <a:r>
              <a:rPr lang="ru-RU" dirty="0" err="1"/>
              <a:t>підтримки</a:t>
            </a:r>
            <a:r>
              <a:rPr lang="ru-RU" dirty="0"/>
              <a:t> </a:t>
            </a:r>
            <a:r>
              <a:rPr lang="ru-RU" dirty="0" err="1"/>
              <a:t>асортименту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 і </a:t>
            </a:r>
            <a:r>
              <a:rPr lang="ru-RU" dirty="0" err="1"/>
              <a:t>послуг</a:t>
            </a:r>
            <a:r>
              <a:rPr lang="ru-RU" dirty="0"/>
              <a:t> на </a:t>
            </a:r>
            <a:r>
              <a:rPr lang="ru-RU" dirty="0" err="1"/>
              <a:t>торговельному</a:t>
            </a:r>
            <a:r>
              <a:rPr lang="ru-RU" dirty="0"/>
              <a:t> </a:t>
            </a:r>
            <a:r>
              <a:rPr lang="ru-RU" dirty="0" err="1"/>
              <a:t>підприємстві</a:t>
            </a:r>
            <a:r>
              <a:rPr lang="ru-RU" dirty="0"/>
              <a:t> є </a:t>
            </a:r>
            <a:r>
              <a:rPr lang="ru-RU" dirty="0" err="1"/>
              <a:t>урахування</a:t>
            </a:r>
            <a:r>
              <a:rPr lang="ru-RU" dirty="0"/>
              <a:t> таких умов</a:t>
            </a:r>
            <a:r>
              <a:rPr lang="ru-RU" dirty="0" smtClean="0"/>
              <a:t>:</a:t>
            </a:r>
            <a:endParaRPr lang="en-US" dirty="0" smtClean="0"/>
          </a:p>
          <a:p>
            <a:r>
              <a:rPr lang="ru-RU" dirty="0"/>
              <a:t>1)	</a:t>
            </a:r>
            <a:r>
              <a:rPr lang="ru-RU" dirty="0" err="1"/>
              <a:t>формування</a:t>
            </a:r>
            <a:r>
              <a:rPr lang="ru-RU" dirty="0"/>
              <a:t> </a:t>
            </a:r>
            <a:r>
              <a:rPr lang="ru-RU" dirty="0" err="1"/>
              <a:t>гнучкого</a:t>
            </a:r>
            <a:r>
              <a:rPr lang="ru-RU" dirty="0"/>
              <a:t> і актуального </a:t>
            </a:r>
            <a:r>
              <a:rPr lang="ru-RU" dirty="0" err="1"/>
              <a:t>асортименту</a:t>
            </a:r>
            <a:r>
              <a:rPr lang="ru-RU" dirty="0"/>
              <a:t> з </a:t>
            </a:r>
            <a:r>
              <a:rPr lang="ru-RU" dirty="0" err="1"/>
              <a:t>мінімальними</a:t>
            </a:r>
            <a:r>
              <a:rPr lang="ru-RU" dirty="0"/>
              <a:t> </a:t>
            </a:r>
            <a:r>
              <a:rPr lang="ru-RU" dirty="0" err="1"/>
              <a:t>фінансовими</a:t>
            </a:r>
            <a:r>
              <a:rPr lang="ru-RU" dirty="0"/>
              <a:t>, </a:t>
            </a:r>
            <a:r>
              <a:rPr lang="ru-RU" dirty="0" err="1"/>
              <a:t>трудовими</a:t>
            </a:r>
            <a:r>
              <a:rPr lang="ru-RU" dirty="0"/>
              <a:t> і </a:t>
            </a:r>
            <a:r>
              <a:rPr lang="ru-RU" dirty="0" err="1"/>
              <a:t>часовими</a:t>
            </a:r>
            <a:r>
              <a:rPr lang="ru-RU" dirty="0"/>
              <a:t> </a:t>
            </a:r>
            <a:r>
              <a:rPr lang="ru-RU" dirty="0" err="1"/>
              <a:t>витратами</a:t>
            </a:r>
            <a:r>
              <a:rPr lang="ru-RU" dirty="0"/>
              <a:t>;</a:t>
            </a:r>
          </a:p>
          <a:p>
            <a:r>
              <a:rPr lang="ru-RU" dirty="0"/>
              <a:t>2)	</a:t>
            </a:r>
            <a:r>
              <a:rPr lang="ru-RU" dirty="0" err="1"/>
              <a:t>скорочення</a:t>
            </a:r>
            <a:r>
              <a:rPr lang="ru-RU" dirty="0"/>
              <a:t> </a:t>
            </a:r>
            <a:r>
              <a:rPr lang="ru-RU" dirty="0" err="1"/>
              <a:t>фінансових</a:t>
            </a:r>
            <a:r>
              <a:rPr lang="ru-RU" dirty="0"/>
              <a:t> </a:t>
            </a:r>
            <a:r>
              <a:rPr lang="ru-RU" dirty="0" err="1"/>
              <a:t>витрат</a:t>
            </a:r>
            <a:r>
              <a:rPr lang="ru-RU" dirty="0"/>
              <a:t> і </a:t>
            </a:r>
            <a:r>
              <a:rPr lang="ru-RU" dirty="0" err="1"/>
              <a:t>зниження</a:t>
            </a:r>
            <a:r>
              <a:rPr lang="ru-RU" dirty="0"/>
              <a:t> </a:t>
            </a:r>
            <a:r>
              <a:rPr lang="ru-RU" dirty="0" err="1"/>
              <a:t>ризиків</a:t>
            </a:r>
            <a:r>
              <a:rPr lang="ru-RU" dirty="0"/>
              <a:t> </a:t>
            </a:r>
            <a:r>
              <a:rPr lang="ru-RU" dirty="0" err="1"/>
              <a:t>фінансових</a:t>
            </a:r>
            <a:r>
              <a:rPr lang="ru-RU" dirty="0"/>
              <a:t> </a:t>
            </a:r>
            <a:r>
              <a:rPr lang="ru-RU" dirty="0" err="1"/>
              <a:t>втрат</a:t>
            </a:r>
            <a:r>
              <a:rPr lang="ru-RU" dirty="0"/>
              <a:t>, </a:t>
            </a:r>
            <a:r>
              <a:rPr lang="ru-RU" dirty="0" err="1"/>
              <a:t>пов’язаних</a:t>
            </a:r>
            <a:r>
              <a:rPr lang="ru-RU" dirty="0"/>
              <a:t> з </a:t>
            </a:r>
            <a:r>
              <a:rPr lang="ru-RU" dirty="0" err="1"/>
              <a:t>формуванням</a:t>
            </a:r>
            <a:r>
              <a:rPr lang="ru-RU" dirty="0"/>
              <a:t> «неправильного» </a:t>
            </a:r>
            <a:r>
              <a:rPr lang="ru-RU" dirty="0" err="1"/>
              <a:t>асортименту</a:t>
            </a:r>
            <a:r>
              <a:rPr lang="ru-RU" dirty="0"/>
              <a:t> (</a:t>
            </a:r>
            <a:r>
              <a:rPr lang="ru-RU" dirty="0" err="1"/>
              <a:t>затоварюванням</a:t>
            </a:r>
            <a:r>
              <a:rPr lang="ru-RU" dirty="0"/>
              <a:t>), </a:t>
            </a:r>
            <a:r>
              <a:rPr lang="ru-RU" dirty="0" err="1"/>
              <a:t>негативним</a:t>
            </a:r>
            <a:r>
              <a:rPr lang="ru-RU" dirty="0"/>
              <a:t> </a:t>
            </a:r>
            <a:r>
              <a:rPr lang="ru-RU" dirty="0" err="1"/>
              <a:t>впливом</a:t>
            </a:r>
            <a:r>
              <a:rPr lang="ru-RU" dirty="0"/>
              <a:t> </a:t>
            </a:r>
            <a:r>
              <a:rPr lang="ru-RU" dirty="0" err="1"/>
              <a:t>людського</a:t>
            </a:r>
            <a:r>
              <a:rPr lang="ru-RU" dirty="0"/>
              <a:t> фактора, </a:t>
            </a:r>
            <a:r>
              <a:rPr lang="ru-RU" dirty="0" err="1"/>
              <a:t>втратою</a:t>
            </a:r>
            <a:r>
              <a:rPr lang="ru-RU" dirty="0"/>
              <a:t> </a:t>
            </a:r>
            <a:r>
              <a:rPr lang="ru-RU" dirty="0" err="1"/>
              <a:t>потенційних</a:t>
            </a:r>
            <a:r>
              <a:rPr lang="ru-RU" dirty="0"/>
              <a:t> </a:t>
            </a:r>
            <a:r>
              <a:rPr lang="ru-RU" dirty="0" err="1"/>
              <a:t>клієнтів</a:t>
            </a:r>
            <a:r>
              <a:rPr lang="ru-RU" dirty="0"/>
              <a:t>;</a:t>
            </a:r>
          </a:p>
          <a:p>
            <a:r>
              <a:rPr lang="ru-RU" dirty="0"/>
              <a:t>3)	</a:t>
            </a:r>
            <a:r>
              <a:rPr lang="ru-RU" dirty="0" err="1"/>
              <a:t>керованість</a:t>
            </a:r>
            <a:r>
              <a:rPr lang="ru-RU" dirty="0"/>
              <a:t> </a:t>
            </a:r>
            <a:r>
              <a:rPr lang="ru-RU" dirty="0" err="1"/>
              <a:t>асортиментної</a:t>
            </a:r>
            <a:r>
              <a:rPr lang="ru-RU" dirty="0"/>
              <a:t> </a:t>
            </a:r>
            <a:r>
              <a:rPr lang="ru-RU" dirty="0" err="1"/>
              <a:t>політики</a:t>
            </a:r>
            <a:r>
              <a:rPr lang="ru-RU" dirty="0"/>
              <a:t> за </a:t>
            </a:r>
            <a:r>
              <a:rPr lang="ru-RU" dirty="0" err="1"/>
              <a:t>рахунок</a:t>
            </a:r>
            <a:r>
              <a:rPr lang="ru-RU" dirty="0"/>
              <a:t> «</a:t>
            </a:r>
            <a:r>
              <a:rPr lang="ru-RU" dirty="0" err="1"/>
              <a:t>планованого</a:t>
            </a:r>
            <a:r>
              <a:rPr lang="ru-RU" dirty="0"/>
              <a:t>» </a:t>
            </a:r>
            <a:r>
              <a:rPr lang="ru-RU" dirty="0" err="1"/>
              <a:t>асортименту</a:t>
            </a:r>
            <a:r>
              <a:rPr lang="ru-RU" dirty="0"/>
              <a:t>;</a:t>
            </a:r>
          </a:p>
          <a:p>
            <a:r>
              <a:rPr lang="ru-RU" dirty="0"/>
              <a:t>4)	</a:t>
            </a:r>
            <a:r>
              <a:rPr lang="ru-RU" dirty="0" err="1"/>
              <a:t>підтримання</a:t>
            </a:r>
            <a:r>
              <a:rPr lang="ru-RU" dirty="0"/>
              <a:t> </a:t>
            </a:r>
            <a:r>
              <a:rPr lang="ru-RU" dirty="0" err="1"/>
              <a:t>лояльності</a:t>
            </a:r>
            <a:r>
              <a:rPr lang="ru-RU" dirty="0"/>
              <a:t> </a:t>
            </a:r>
            <a:r>
              <a:rPr lang="ru-RU" dirty="0" err="1"/>
              <a:t>клієнтів</a:t>
            </a:r>
            <a:r>
              <a:rPr lang="ru-RU" dirty="0"/>
              <a:t>, за </a:t>
            </a:r>
            <a:r>
              <a:rPr lang="ru-RU" dirty="0" err="1"/>
              <a:t>рахунок</a:t>
            </a:r>
            <a:r>
              <a:rPr lang="ru-RU" dirty="0"/>
              <a:t> </a:t>
            </a:r>
            <a:r>
              <a:rPr lang="ru-RU" dirty="0" err="1"/>
              <a:t>наявності</a:t>
            </a:r>
            <a:r>
              <a:rPr lang="ru-RU" dirty="0"/>
              <a:t> </a:t>
            </a:r>
            <a:r>
              <a:rPr lang="ru-RU" dirty="0" err="1"/>
              <a:t>необхідних</a:t>
            </a:r>
            <a:r>
              <a:rPr lang="ru-RU" dirty="0"/>
              <a:t> </a:t>
            </a:r>
            <a:r>
              <a:rPr lang="ru-RU" dirty="0" err="1"/>
              <a:t>їм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 [257].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574821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4217" y="444137"/>
            <a:ext cx="9731829" cy="56039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694113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7566" y="0"/>
            <a:ext cx="11952514" cy="70173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err="1"/>
              <a:t>Управління</a:t>
            </a:r>
            <a:r>
              <a:rPr lang="ru-RU" dirty="0"/>
              <a:t> </a:t>
            </a:r>
            <a:r>
              <a:rPr lang="ru-RU" dirty="0" err="1"/>
              <a:t>асортиментом</a:t>
            </a:r>
            <a:r>
              <a:rPr lang="ru-RU" dirty="0"/>
              <a:t> </a:t>
            </a:r>
            <a:r>
              <a:rPr lang="ru-RU" dirty="0" err="1"/>
              <a:t>торговельного</a:t>
            </a:r>
            <a:r>
              <a:rPr lang="ru-RU" dirty="0"/>
              <a:t> </a:t>
            </a:r>
            <a:r>
              <a:rPr lang="ru-RU" dirty="0" err="1"/>
              <a:t>підприємства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базуватися</a:t>
            </a:r>
            <a:r>
              <a:rPr lang="ru-RU" dirty="0"/>
              <a:t> на </a:t>
            </a:r>
            <a:r>
              <a:rPr lang="ru-RU" dirty="0" err="1"/>
              <a:t>актуальній</a:t>
            </a:r>
            <a:r>
              <a:rPr lang="ru-RU" dirty="0"/>
              <a:t> </a:t>
            </a:r>
            <a:r>
              <a:rPr lang="ru-RU" dirty="0" err="1"/>
              <a:t>методології</a:t>
            </a:r>
            <a:r>
              <a:rPr lang="ru-RU" dirty="0"/>
              <a:t>, </a:t>
            </a:r>
            <a:r>
              <a:rPr lang="ru-RU" dirty="0" err="1"/>
              <a:t>заснованій</a:t>
            </a:r>
            <a:r>
              <a:rPr lang="ru-RU" dirty="0"/>
              <a:t> на </a:t>
            </a:r>
            <a:r>
              <a:rPr lang="ru-RU" dirty="0" err="1"/>
              <a:t>основних</a:t>
            </a:r>
            <a:r>
              <a:rPr lang="ru-RU" dirty="0"/>
              <a:t> </a:t>
            </a:r>
            <a:r>
              <a:rPr lang="ru-RU" dirty="0" err="1"/>
              <a:t>підходах</a:t>
            </a:r>
            <a:r>
              <a:rPr lang="ru-RU" dirty="0"/>
              <a:t> маркетингового </a:t>
            </a:r>
            <a:r>
              <a:rPr lang="ru-RU" dirty="0" err="1"/>
              <a:t>дослідження</a:t>
            </a:r>
            <a:r>
              <a:rPr lang="ru-RU" dirty="0"/>
              <a:t>, </a:t>
            </a:r>
            <a:r>
              <a:rPr lang="ru-RU" dirty="0" err="1"/>
              <a:t>включаючи</a:t>
            </a:r>
            <a:r>
              <a:rPr lang="ru-RU" dirty="0"/>
              <a:t>:</a:t>
            </a:r>
          </a:p>
          <a:p>
            <a:r>
              <a:rPr lang="ru-RU" dirty="0"/>
              <a:t>–	ABC-</a:t>
            </a:r>
            <a:r>
              <a:rPr lang="ru-RU" dirty="0" err="1"/>
              <a:t>аналіз</a:t>
            </a:r>
            <a:r>
              <a:rPr lang="ru-RU" dirty="0"/>
              <a:t> (</a:t>
            </a:r>
            <a:r>
              <a:rPr lang="ru-RU" dirty="0" err="1"/>
              <a:t>вплив</a:t>
            </a:r>
            <a:r>
              <a:rPr lang="ru-RU" dirty="0"/>
              <a:t> </a:t>
            </a:r>
            <a:r>
              <a:rPr lang="ru-RU" dirty="0" err="1"/>
              <a:t>окремих</a:t>
            </a:r>
            <a:r>
              <a:rPr lang="ru-RU" dirty="0"/>
              <a:t> </a:t>
            </a:r>
            <a:r>
              <a:rPr lang="ru-RU" dirty="0" err="1"/>
              <a:t>найменувань</a:t>
            </a:r>
            <a:r>
              <a:rPr lang="ru-RU" dirty="0"/>
              <a:t> товарного </a:t>
            </a:r>
            <a:r>
              <a:rPr lang="ru-RU" dirty="0" err="1"/>
              <a:t>асортименту</a:t>
            </a:r>
            <a:r>
              <a:rPr lang="ru-RU" dirty="0"/>
              <a:t> на </a:t>
            </a:r>
            <a:r>
              <a:rPr lang="ru-RU" dirty="0" err="1"/>
              <a:t>товарообіг</a:t>
            </a:r>
            <a:r>
              <a:rPr lang="ru-RU" dirty="0"/>
              <a:t>);</a:t>
            </a:r>
          </a:p>
          <a:p>
            <a:r>
              <a:rPr lang="ru-RU" dirty="0"/>
              <a:t>–	XYZ-</a:t>
            </a:r>
            <a:r>
              <a:rPr lang="ru-RU" dirty="0" err="1"/>
              <a:t>аналіз</a:t>
            </a:r>
            <a:r>
              <a:rPr lang="ru-RU" dirty="0"/>
              <a:t> (</a:t>
            </a:r>
            <a:r>
              <a:rPr lang="ru-RU" dirty="0" err="1"/>
              <a:t>класифікація</a:t>
            </a:r>
            <a:r>
              <a:rPr lang="ru-RU" dirty="0"/>
              <a:t> </a:t>
            </a:r>
            <a:r>
              <a:rPr lang="ru-RU" dirty="0" err="1"/>
              <a:t>асортименту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 за структурою </a:t>
            </a:r>
            <a:r>
              <a:rPr lang="ru-RU" dirty="0" err="1"/>
              <a:t>споживання</a:t>
            </a:r>
            <a:r>
              <a:rPr lang="ru-RU" dirty="0"/>
              <a:t>);</a:t>
            </a:r>
          </a:p>
          <a:p>
            <a:r>
              <a:rPr lang="ru-RU" dirty="0"/>
              <a:t>–	</a:t>
            </a:r>
            <a:r>
              <a:rPr lang="ru-RU" dirty="0" err="1"/>
              <a:t>аналіз</a:t>
            </a:r>
            <a:r>
              <a:rPr lang="ru-RU" dirty="0"/>
              <a:t> </a:t>
            </a:r>
            <a:r>
              <a:rPr lang="ru-RU" dirty="0" err="1"/>
              <a:t>асортименту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 за </a:t>
            </a:r>
            <a:r>
              <a:rPr lang="ru-RU" dirty="0" err="1"/>
              <a:t>швидкістю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реалізації</a:t>
            </a:r>
            <a:r>
              <a:rPr lang="ru-RU" dirty="0"/>
              <a:t>;</a:t>
            </a:r>
          </a:p>
          <a:p>
            <a:r>
              <a:rPr lang="ru-RU" dirty="0"/>
              <a:t>–	</a:t>
            </a:r>
            <a:r>
              <a:rPr lang="ru-RU" dirty="0" err="1"/>
              <a:t>варіації</a:t>
            </a:r>
            <a:r>
              <a:rPr lang="ru-RU" dirty="0"/>
              <a:t> </a:t>
            </a:r>
            <a:r>
              <a:rPr lang="ru-RU" dirty="0" err="1"/>
              <a:t>попиту</a:t>
            </a:r>
            <a:r>
              <a:rPr lang="ru-RU" dirty="0"/>
              <a:t> (</a:t>
            </a:r>
            <a:r>
              <a:rPr lang="ru-RU" dirty="0" err="1"/>
              <a:t>аналіз</a:t>
            </a:r>
            <a:r>
              <a:rPr lang="ru-RU" dirty="0"/>
              <a:t> </a:t>
            </a:r>
            <a:r>
              <a:rPr lang="ru-RU" dirty="0" err="1"/>
              <a:t>еластичності</a:t>
            </a:r>
            <a:r>
              <a:rPr lang="ru-RU" dirty="0"/>
              <a:t> </a:t>
            </a:r>
            <a:r>
              <a:rPr lang="ru-RU" dirty="0" err="1"/>
              <a:t>попиту</a:t>
            </a:r>
            <a:r>
              <a:rPr lang="ru-RU" dirty="0"/>
              <a:t> </a:t>
            </a:r>
            <a:r>
              <a:rPr lang="ru-RU" dirty="0" err="1"/>
              <a:t>окремих</a:t>
            </a:r>
            <a:r>
              <a:rPr lang="ru-RU" dirty="0"/>
              <a:t> </a:t>
            </a:r>
            <a:r>
              <a:rPr lang="ru-RU" dirty="0" err="1"/>
              <a:t>найменувань</a:t>
            </a:r>
            <a:r>
              <a:rPr lang="ru-RU" dirty="0"/>
              <a:t> товарного </a:t>
            </a:r>
            <a:r>
              <a:rPr lang="ru-RU" dirty="0" err="1"/>
              <a:t>асортименту</a:t>
            </a:r>
            <a:r>
              <a:rPr lang="ru-RU" dirty="0"/>
              <a:t>);</a:t>
            </a:r>
          </a:p>
          <a:p>
            <a:r>
              <a:rPr lang="ru-RU" dirty="0"/>
              <a:t>–	</a:t>
            </a:r>
            <a:r>
              <a:rPr lang="ru-RU" dirty="0" err="1"/>
              <a:t>маркетингові</a:t>
            </a:r>
            <a:r>
              <a:rPr lang="ru-RU" dirty="0"/>
              <a:t> </a:t>
            </a:r>
            <a:r>
              <a:rPr lang="ru-RU" dirty="0" err="1"/>
              <a:t>дослідження</a:t>
            </a:r>
            <a:r>
              <a:rPr lang="ru-RU" dirty="0"/>
              <a:t> товарного </a:t>
            </a:r>
            <a:r>
              <a:rPr lang="ru-RU" dirty="0" err="1"/>
              <a:t>асортименту</a:t>
            </a:r>
            <a:r>
              <a:rPr lang="ru-RU" dirty="0"/>
              <a:t> за широтою, </a:t>
            </a:r>
            <a:r>
              <a:rPr lang="ru-RU" dirty="0" err="1"/>
              <a:t>повнотою</a:t>
            </a:r>
            <a:r>
              <a:rPr lang="ru-RU" dirty="0"/>
              <a:t> (</a:t>
            </a:r>
            <a:r>
              <a:rPr lang="ru-RU" dirty="0" err="1"/>
              <a:t>насиченістю</a:t>
            </a:r>
            <a:r>
              <a:rPr lang="ru-RU" dirty="0"/>
              <a:t>), </a:t>
            </a:r>
            <a:r>
              <a:rPr lang="ru-RU" dirty="0" err="1"/>
              <a:t>глибиною</a:t>
            </a:r>
            <a:r>
              <a:rPr lang="ru-RU" dirty="0"/>
              <a:t>, структурою і </a:t>
            </a:r>
            <a:r>
              <a:rPr lang="ru-RU" dirty="0" err="1"/>
              <a:t>стійкістю</a:t>
            </a:r>
            <a:r>
              <a:rPr lang="ru-RU" dirty="0"/>
              <a:t>;</a:t>
            </a:r>
          </a:p>
          <a:p>
            <a:r>
              <a:rPr lang="ru-RU" dirty="0"/>
              <a:t>–	</a:t>
            </a:r>
            <a:r>
              <a:rPr lang="ru-RU" dirty="0" err="1"/>
              <a:t>аналіз</a:t>
            </a:r>
            <a:r>
              <a:rPr lang="ru-RU" dirty="0"/>
              <a:t> товарного </a:t>
            </a:r>
            <a:r>
              <a:rPr lang="ru-RU" dirty="0" err="1"/>
              <a:t>асортименту</a:t>
            </a:r>
            <a:r>
              <a:rPr lang="ru-RU" dirty="0"/>
              <a:t> за </a:t>
            </a:r>
            <a:r>
              <a:rPr lang="ru-RU" dirty="0" err="1"/>
              <a:t>маркетинговим</a:t>
            </a:r>
            <a:r>
              <a:rPr lang="ru-RU" dirty="0"/>
              <a:t> </a:t>
            </a:r>
            <a:r>
              <a:rPr lang="ru-RU" dirty="0" err="1"/>
              <a:t>потенціалом</a:t>
            </a:r>
            <a:r>
              <a:rPr lang="ru-RU" dirty="0"/>
              <a:t>;</a:t>
            </a:r>
          </a:p>
          <a:p>
            <a:r>
              <a:rPr lang="ru-RU" dirty="0"/>
              <a:t>–	</a:t>
            </a:r>
            <a:r>
              <a:rPr lang="ru-RU" dirty="0" err="1"/>
              <a:t>аналіз</a:t>
            </a:r>
            <a:r>
              <a:rPr lang="ru-RU" dirty="0"/>
              <a:t> </a:t>
            </a:r>
            <a:r>
              <a:rPr lang="ru-RU" dirty="0" err="1"/>
              <a:t>асортименту</a:t>
            </a:r>
            <a:r>
              <a:rPr lang="ru-RU" dirty="0"/>
              <a:t> за </a:t>
            </a:r>
            <a:r>
              <a:rPr lang="ru-RU" dirty="0" err="1"/>
              <a:t>стадіями</a:t>
            </a:r>
            <a:r>
              <a:rPr lang="ru-RU" dirty="0"/>
              <a:t> </a:t>
            </a:r>
            <a:r>
              <a:rPr lang="ru-RU" dirty="0" err="1"/>
              <a:t>життєвого</a:t>
            </a:r>
            <a:r>
              <a:rPr lang="ru-RU" dirty="0"/>
              <a:t> циклу товару [264].</a:t>
            </a:r>
          </a:p>
          <a:p>
            <a:r>
              <a:rPr lang="ru-RU" dirty="0"/>
              <a:t>Для </a:t>
            </a:r>
            <a:r>
              <a:rPr lang="ru-RU" dirty="0" err="1"/>
              <a:t>визначення</a:t>
            </a:r>
            <a:r>
              <a:rPr lang="ru-RU" dirty="0"/>
              <a:t> </a:t>
            </a:r>
            <a:r>
              <a:rPr lang="ru-RU" dirty="0" err="1"/>
              <a:t>найбільш</a:t>
            </a:r>
            <a:r>
              <a:rPr lang="ru-RU" dirty="0"/>
              <a:t> </a:t>
            </a:r>
            <a:r>
              <a:rPr lang="ru-RU" dirty="0" err="1"/>
              <a:t>ефективного</a:t>
            </a:r>
            <a:r>
              <a:rPr lang="ru-RU" dirty="0"/>
              <a:t> </a:t>
            </a:r>
            <a:r>
              <a:rPr lang="ru-RU" dirty="0" err="1"/>
              <a:t>серед</a:t>
            </a:r>
            <a:r>
              <a:rPr lang="ru-RU" dirty="0"/>
              <a:t> </a:t>
            </a:r>
            <a:r>
              <a:rPr lang="ru-RU" dirty="0" err="1"/>
              <a:t>вищеозначених</a:t>
            </a:r>
            <a:r>
              <a:rPr lang="ru-RU" dirty="0"/>
              <a:t> </a:t>
            </a:r>
            <a:r>
              <a:rPr lang="ru-RU" dirty="0" err="1"/>
              <a:t>методів</a:t>
            </a:r>
            <a:r>
              <a:rPr lang="ru-RU" dirty="0"/>
              <a:t> </a:t>
            </a:r>
            <a:r>
              <a:rPr lang="ru-RU" dirty="0" err="1"/>
              <a:t>необхідно</a:t>
            </a:r>
            <a:r>
              <a:rPr lang="ru-RU" dirty="0"/>
              <a:t> </a:t>
            </a:r>
            <a:r>
              <a:rPr lang="ru-RU" dirty="0" err="1"/>
              <a:t>враховувати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особливості</a:t>
            </a:r>
            <a:r>
              <a:rPr lang="ru-RU" dirty="0"/>
              <a:t> і </a:t>
            </a:r>
            <a:r>
              <a:rPr lang="ru-RU" dirty="0" err="1"/>
              <a:t>можливості</a:t>
            </a:r>
            <a:r>
              <a:rPr lang="ru-RU" dirty="0"/>
              <a:t> для </a:t>
            </a:r>
            <a:r>
              <a:rPr lang="ru-RU" dirty="0" err="1"/>
              <a:t>вирішення</a:t>
            </a:r>
            <a:r>
              <a:rPr lang="ru-RU" dirty="0"/>
              <a:t> </a:t>
            </a:r>
            <a:r>
              <a:rPr lang="ru-RU" dirty="0" err="1"/>
              <a:t>конкретних</a:t>
            </a:r>
            <a:r>
              <a:rPr lang="ru-RU" dirty="0"/>
              <a:t> </a:t>
            </a:r>
            <a:r>
              <a:rPr lang="ru-RU" dirty="0" err="1"/>
              <a:t>завдань</a:t>
            </a:r>
            <a:r>
              <a:rPr lang="ru-RU" dirty="0"/>
              <a:t> у </a:t>
            </a:r>
            <a:r>
              <a:rPr lang="ru-RU" dirty="0" err="1"/>
              <a:t>процесі</a:t>
            </a:r>
            <a:r>
              <a:rPr lang="ru-RU" dirty="0"/>
              <a:t> </a:t>
            </a:r>
            <a:r>
              <a:rPr lang="ru-RU" dirty="0" err="1"/>
              <a:t>формування</a:t>
            </a:r>
            <a:r>
              <a:rPr lang="ru-RU" dirty="0"/>
              <a:t> </a:t>
            </a:r>
            <a:r>
              <a:rPr lang="ru-RU" dirty="0" err="1"/>
              <a:t>асортименту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 і </a:t>
            </a:r>
            <a:r>
              <a:rPr lang="ru-RU" dirty="0" err="1"/>
              <a:t>послуг</a:t>
            </a:r>
            <a:r>
              <a:rPr lang="ru-RU" dirty="0"/>
              <a:t>.</a:t>
            </a:r>
          </a:p>
          <a:p>
            <a:r>
              <a:rPr lang="ru-RU" dirty="0"/>
              <a:t>Так, АВС-</a:t>
            </a:r>
            <a:r>
              <a:rPr lang="ru-RU" dirty="0" err="1"/>
              <a:t>аналіз</a:t>
            </a:r>
            <a:r>
              <a:rPr lang="ru-RU" dirty="0"/>
              <a:t> </a:t>
            </a:r>
            <a:r>
              <a:rPr lang="ru-RU" dirty="0" err="1"/>
              <a:t>заснований</a:t>
            </a:r>
            <a:r>
              <a:rPr lang="ru-RU" dirty="0"/>
              <a:t> на </a:t>
            </a:r>
            <a:r>
              <a:rPr lang="ru-RU" dirty="0" err="1"/>
              <a:t>принципі</a:t>
            </a:r>
            <a:r>
              <a:rPr lang="ru-RU" dirty="0"/>
              <a:t> Парето, </a:t>
            </a:r>
            <a:r>
              <a:rPr lang="ru-RU" dirty="0" err="1"/>
              <a:t>який</a:t>
            </a:r>
            <a:r>
              <a:rPr lang="ru-RU" dirty="0"/>
              <a:t> говорить про те, </a:t>
            </a:r>
            <a:r>
              <a:rPr lang="ru-RU" dirty="0" err="1"/>
              <a:t>що</a:t>
            </a:r>
            <a:r>
              <a:rPr lang="ru-RU" dirty="0"/>
              <a:t> за 20 % </a:t>
            </a:r>
            <a:r>
              <a:rPr lang="ru-RU" dirty="0" err="1"/>
              <a:t>наслідків</a:t>
            </a:r>
            <a:r>
              <a:rPr lang="ru-RU" dirty="0"/>
              <a:t> </a:t>
            </a:r>
            <a:r>
              <a:rPr lang="ru-RU" dirty="0" err="1"/>
              <a:t>відповідає</a:t>
            </a:r>
            <a:r>
              <a:rPr lang="ru-RU" dirty="0"/>
              <a:t> 80 % причин [265], </a:t>
            </a:r>
            <a:r>
              <a:rPr lang="ru-RU" dirty="0" err="1"/>
              <a:t>або</a:t>
            </a:r>
            <a:r>
              <a:rPr lang="ru-RU" dirty="0"/>
              <a:t> у </a:t>
            </a:r>
            <a:r>
              <a:rPr lang="ru-RU" dirty="0" err="1"/>
              <a:t>адаптації</a:t>
            </a:r>
            <a:r>
              <a:rPr lang="ru-RU" dirty="0"/>
              <a:t> до </a:t>
            </a:r>
            <a:r>
              <a:rPr lang="ru-RU" dirty="0" err="1"/>
              <a:t>асортиментної</a:t>
            </a:r>
            <a:r>
              <a:rPr lang="ru-RU" dirty="0"/>
              <a:t> </a:t>
            </a:r>
            <a:r>
              <a:rPr lang="ru-RU" dirty="0" err="1"/>
              <a:t>політики</a:t>
            </a:r>
            <a:r>
              <a:rPr lang="ru-RU" dirty="0"/>
              <a:t> – 20 % </a:t>
            </a:r>
            <a:r>
              <a:rPr lang="ru-RU" dirty="0" err="1"/>
              <a:t>асортиментних</a:t>
            </a:r>
            <a:r>
              <a:rPr lang="ru-RU" dirty="0"/>
              <a:t> </a:t>
            </a:r>
            <a:r>
              <a:rPr lang="ru-RU" dirty="0" err="1"/>
              <a:t>позицій</a:t>
            </a:r>
            <a:r>
              <a:rPr lang="ru-RU" dirty="0"/>
              <a:t> </a:t>
            </a:r>
            <a:r>
              <a:rPr lang="ru-RU" dirty="0" err="1"/>
              <a:t>приносять</a:t>
            </a:r>
            <a:r>
              <a:rPr lang="ru-RU" dirty="0"/>
              <a:t> 80 % </a:t>
            </a:r>
            <a:r>
              <a:rPr lang="ru-RU" dirty="0" err="1"/>
              <a:t>прибутку</a:t>
            </a:r>
            <a:r>
              <a:rPr lang="ru-RU" dirty="0"/>
              <a:t>, </a:t>
            </a:r>
            <a:r>
              <a:rPr lang="ru-RU" dirty="0" err="1"/>
              <a:t>дозволяє</a:t>
            </a:r>
            <a:r>
              <a:rPr lang="ru-RU" dirty="0"/>
              <a:t> </a:t>
            </a:r>
            <a:r>
              <a:rPr lang="ru-RU" dirty="0" err="1"/>
              <a:t>розділити</a:t>
            </a:r>
            <a:r>
              <a:rPr lang="ru-RU" dirty="0"/>
              <a:t> великий </a:t>
            </a:r>
            <a:r>
              <a:rPr lang="ru-RU" dirty="0" err="1"/>
              <a:t>асортимент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 і </a:t>
            </a:r>
            <a:r>
              <a:rPr lang="ru-RU" dirty="0" err="1"/>
              <a:t>послуг</a:t>
            </a:r>
            <a:r>
              <a:rPr lang="ru-RU" dirty="0"/>
              <a:t> на </a:t>
            </a:r>
            <a:r>
              <a:rPr lang="ru-RU" dirty="0" err="1"/>
              <a:t>групи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суттєво</a:t>
            </a:r>
            <a:r>
              <a:rPr lang="ru-RU" dirty="0"/>
              <a:t> і </a:t>
            </a:r>
            <a:r>
              <a:rPr lang="ru-RU" dirty="0" err="1"/>
              <a:t>по-різному</a:t>
            </a:r>
            <a:r>
              <a:rPr lang="ru-RU" dirty="0"/>
              <a:t> </a:t>
            </a:r>
            <a:r>
              <a:rPr lang="ru-RU" dirty="0" err="1"/>
              <a:t>впливають</a:t>
            </a:r>
            <a:r>
              <a:rPr lang="ru-RU" dirty="0"/>
              <a:t> на </a:t>
            </a:r>
            <a:r>
              <a:rPr lang="ru-RU" dirty="0" err="1"/>
              <a:t>загальний</a:t>
            </a:r>
            <a:r>
              <a:rPr lang="ru-RU" dirty="0"/>
              <a:t> результат (</a:t>
            </a:r>
            <a:r>
              <a:rPr lang="ru-RU" dirty="0" err="1"/>
              <a:t>обсяг</a:t>
            </a:r>
            <a:r>
              <a:rPr lang="ru-RU" dirty="0"/>
              <a:t> </a:t>
            </a:r>
            <a:r>
              <a:rPr lang="ru-RU" dirty="0" err="1"/>
              <a:t>продажів</a:t>
            </a:r>
            <a:r>
              <a:rPr lang="ru-RU" dirty="0"/>
              <a:t>). </a:t>
            </a:r>
            <a:endParaRPr lang="en-US" dirty="0" smtClean="0"/>
          </a:p>
          <a:p>
            <a:r>
              <a:rPr lang="ru-RU" dirty="0"/>
              <a:t>	метод	АВС-</a:t>
            </a:r>
            <a:r>
              <a:rPr lang="ru-RU" dirty="0" err="1"/>
              <a:t>аналізу</a:t>
            </a:r>
            <a:r>
              <a:rPr lang="ru-RU" dirty="0"/>
              <a:t>	</a:t>
            </a:r>
            <a:r>
              <a:rPr lang="ru-RU" dirty="0" err="1"/>
              <a:t>дозволяє</a:t>
            </a:r>
            <a:r>
              <a:rPr lang="ru-RU" dirty="0"/>
              <a:t>	</a:t>
            </a:r>
            <a:r>
              <a:rPr lang="ru-RU" dirty="0" err="1"/>
              <a:t>визначити</a:t>
            </a:r>
            <a:r>
              <a:rPr lang="ru-RU" dirty="0"/>
              <a:t>	</a:t>
            </a:r>
            <a:r>
              <a:rPr lang="ru-RU" dirty="0" err="1"/>
              <a:t>найбільш</a:t>
            </a:r>
            <a:r>
              <a:rPr lang="ru-RU" dirty="0"/>
              <a:t> </a:t>
            </a:r>
            <a:r>
              <a:rPr lang="ru-RU" dirty="0" err="1"/>
              <a:t>пріоритетні</a:t>
            </a:r>
            <a:r>
              <a:rPr lang="ru-RU" dirty="0"/>
              <a:t> </a:t>
            </a:r>
            <a:r>
              <a:rPr lang="ru-RU" dirty="0" err="1"/>
              <a:t>позиції</a:t>
            </a:r>
            <a:r>
              <a:rPr lang="ru-RU" dirty="0"/>
              <a:t> в </a:t>
            </a:r>
            <a:r>
              <a:rPr lang="ru-RU" dirty="0" err="1"/>
              <a:t>асортименті</a:t>
            </a:r>
            <a:r>
              <a:rPr lang="ru-RU" dirty="0"/>
              <a:t> </a:t>
            </a:r>
            <a:r>
              <a:rPr lang="ru-RU" dirty="0" err="1"/>
              <a:t>торговельного</a:t>
            </a:r>
            <a:r>
              <a:rPr lang="ru-RU" dirty="0"/>
              <a:t> </a:t>
            </a:r>
            <a:r>
              <a:rPr lang="ru-RU" dirty="0" err="1"/>
              <a:t>підприємства</a:t>
            </a:r>
            <a:r>
              <a:rPr lang="ru-RU" dirty="0"/>
              <a:t>, </a:t>
            </a:r>
            <a:r>
              <a:rPr lang="ru-RU" dirty="0" err="1"/>
              <a:t>виділити</a:t>
            </a:r>
            <a:r>
              <a:rPr lang="ru-RU" dirty="0"/>
              <a:t> </a:t>
            </a:r>
            <a:r>
              <a:rPr lang="ru-RU" dirty="0" err="1"/>
              <a:t>аутсайдерів</a:t>
            </a:r>
            <a:r>
              <a:rPr lang="ru-RU" dirty="0"/>
              <a:t> </a:t>
            </a:r>
            <a:r>
              <a:rPr lang="ru-RU" dirty="0" err="1"/>
              <a:t>процесу</a:t>
            </a:r>
            <a:r>
              <a:rPr lang="ru-RU" dirty="0"/>
              <a:t> і </a:t>
            </a:r>
            <a:r>
              <a:rPr lang="ru-RU" dirty="0" err="1"/>
              <a:t>показати</a:t>
            </a:r>
            <a:r>
              <a:rPr lang="ru-RU" dirty="0"/>
              <a:t>, яка </a:t>
            </a:r>
            <a:r>
              <a:rPr lang="ru-RU" dirty="0" err="1"/>
              <a:t>група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 і </a:t>
            </a:r>
            <a:r>
              <a:rPr lang="ru-RU" dirty="0" err="1"/>
              <a:t>послуг</a:t>
            </a:r>
            <a:r>
              <a:rPr lang="ru-RU" dirty="0"/>
              <a:t> є </a:t>
            </a:r>
            <a:r>
              <a:rPr lang="ru-RU" dirty="0" err="1"/>
              <a:t>базовими</a:t>
            </a:r>
            <a:r>
              <a:rPr lang="ru-RU" dirty="0"/>
              <a:t> для </a:t>
            </a:r>
            <a:r>
              <a:rPr lang="ru-RU" dirty="0" err="1"/>
              <a:t>асортименту</a:t>
            </a:r>
            <a:r>
              <a:rPr lang="ru-RU" dirty="0"/>
              <a:t>. По </a:t>
            </a:r>
            <a:r>
              <a:rPr lang="ru-RU" dirty="0" err="1"/>
              <a:t>суті</a:t>
            </a:r>
            <a:r>
              <a:rPr lang="ru-RU" dirty="0"/>
              <a:t>, АВС-</a:t>
            </a:r>
            <a:r>
              <a:rPr lang="ru-RU" dirty="0" err="1"/>
              <a:t>аналіз</a:t>
            </a:r>
            <a:r>
              <a:rPr lang="ru-RU" dirty="0"/>
              <a:t> –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ранжування</a:t>
            </a:r>
            <a:r>
              <a:rPr lang="ru-RU" dirty="0"/>
              <a:t> </a:t>
            </a:r>
            <a:r>
              <a:rPr lang="ru-RU" dirty="0" err="1"/>
              <a:t>асортименту</a:t>
            </a:r>
            <a:r>
              <a:rPr lang="ru-RU" dirty="0"/>
              <a:t> за </a:t>
            </a:r>
            <a:r>
              <a:rPr lang="ru-RU" dirty="0" err="1"/>
              <a:t>різними</a:t>
            </a:r>
            <a:r>
              <a:rPr lang="ru-RU" dirty="0"/>
              <a:t> параметрами. При </a:t>
            </a:r>
            <a:r>
              <a:rPr lang="ru-RU" dirty="0" err="1"/>
              <a:t>цьому</a:t>
            </a:r>
            <a:r>
              <a:rPr lang="ru-RU" dirty="0"/>
              <a:t> </a:t>
            </a:r>
            <a:r>
              <a:rPr lang="ru-RU" dirty="0" err="1"/>
              <a:t>диференціювати</a:t>
            </a:r>
            <a:r>
              <a:rPr lang="ru-RU" dirty="0"/>
              <a:t> за таким принципом </a:t>
            </a:r>
            <a:r>
              <a:rPr lang="ru-RU" dirty="0" err="1"/>
              <a:t>можна</a:t>
            </a:r>
            <a:r>
              <a:rPr lang="ru-RU" dirty="0"/>
              <a:t> і </a:t>
            </a:r>
            <a:r>
              <a:rPr lang="ru-RU" dirty="0" err="1"/>
              <a:t>постачальників</a:t>
            </a:r>
            <a:r>
              <a:rPr lang="ru-RU" dirty="0"/>
              <a:t>, і </a:t>
            </a:r>
            <a:r>
              <a:rPr lang="ru-RU" dirty="0" err="1"/>
              <a:t>складські</a:t>
            </a:r>
            <a:r>
              <a:rPr lang="ru-RU" dirty="0"/>
              <a:t> запаси, і </a:t>
            </a:r>
            <a:r>
              <a:rPr lang="ru-RU" dirty="0" err="1"/>
              <a:t>покупців</a:t>
            </a:r>
            <a:r>
              <a:rPr lang="ru-RU" dirty="0"/>
              <a:t>, і </a:t>
            </a:r>
            <a:r>
              <a:rPr lang="ru-RU" dirty="0" err="1"/>
              <a:t>тривалі</a:t>
            </a:r>
            <a:r>
              <a:rPr lang="ru-RU" dirty="0"/>
              <a:t> </a:t>
            </a:r>
            <a:r>
              <a:rPr lang="ru-RU" dirty="0" err="1"/>
              <a:t>періоди</a:t>
            </a:r>
            <a:endParaRPr lang="ru-RU" dirty="0"/>
          </a:p>
          <a:p>
            <a:r>
              <a:rPr lang="ru-RU" dirty="0" err="1"/>
              <a:t>продажів</a:t>
            </a:r>
            <a:r>
              <a:rPr lang="ru-RU" dirty="0"/>
              <a:t>, </a:t>
            </a:r>
            <a:r>
              <a:rPr lang="ru-RU" dirty="0" err="1"/>
              <a:t>тобто</a:t>
            </a:r>
            <a:r>
              <a:rPr lang="ru-RU" dirty="0"/>
              <a:t> все,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достатню</a:t>
            </a:r>
            <a:r>
              <a:rPr lang="ru-RU" dirty="0"/>
              <a:t> </a:t>
            </a:r>
            <a:r>
              <a:rPr lang="ru-RU" dirty="0" err="1"/>
              <a:t>кількість</a:t>
            </a:r>
            <a:r>
              <a:rPr lang="ru-RU" dirty="0"/>
              <a:t> </a:t>
            </a:r>
            <a:r>
              <a:rPr lang="ru-RU" dirty="0" err="1"/>
              <a:t>статистичних</a:t>
            </a:r>
            <a:r>
              <a:rPr lang="ru-RU" dirty="0"/>
              <a:t> </a:t>
            </a:r>
            <a:r>
              <a:rPr lang="ru-RU" dirty="0" err="1"/>
              <a:t>даних</a:t>
            </a:r>
            <a:r>
              <a:rPr lang="ru-RU" dirty="0"/>
              <a:t>.</a:t>
            </a:r>
          </a:p>
          <a:p>
            <a:r>
              <a:rPr lang="ru-RU" dirty="0"/>
              <a:t>У </a:t>
            </a:r>
            <a:r>
              <a:rPr lang="ru-RU" dirty="0" err="1"/>
              <a:t>процесі</a:t>
            </a:r>
            <a:r>
              <a:rPr lang="ru-RU" dirty="0"/>
              <a:t> </a:t>
            </a:r>
            <a:r>
              <a:rPr lang="ru-RU" dirty="0" err="1"/>
              <a:t>аналізу</a:t>
            </a:r>
            <a:r>
              <a:rPr lang="ru-RU" dirty="0"/>
              <a:t> </a:t>
            </a:r>
            <a:r>
              <a:rPr lang="ru-RU" dirty="0" err="1"/>
              <a:t>асортименту</a:t>
            </a:r>
            <a:r>
              <a:rPr lang="ru-RU" dirty="0"/>
              <a:t> у рамках </a:t>
            </a:r>
            <a:r>
              <a:rPr lang="ru-RU" dirty="0" err="1"/>
              <a:t>загального</a:t>
            </a:r>
            <a:r>
              <a:rPr lang="ru-RU" dirty="0"/>
              <a:t> рейтингового списку </a:t>
            </a:r>
            <a:r>
              <a:rPr lang="ru-RU" dirty="0" err="1"/>
              <a:t>виділяють</a:t>
            </a:r>
            <a:r>
              <a:rPr lang="ru-RU" dirty="0"/>
              <a:t> три </a:t>
            </a:r>
            <a:r>
              <a:rPr lang="ru-RU" dirty="0" err="1"/>
              <a:t>групи</a:t>
            </a:r>
            <a:r>
              <a:rPr lang="ru-RU" dirty="0"/>
              <a:t> </a:t>
            </a:r>
            <a:r>
              <a:rPr lang="ru-RU" dirty="0" err="1"/>
              <a:t>об’єктів</a:t>
            </a:r>
            <a:r>
              <a:rPr lang="ru-RU" dirty="0"/>
              <a:t> – А, В і С,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відрізняються</a:t>
            </a:r>
            <a:r>
              <a:rPr lang="ru-RU" dirty="0"/>
              <a:t> </a:t>
            </a:r>
            <a:r>
              <a:rPr lang="ru-RU" dirty="0" err="1"/>
              <a:t>своєю</a:t>
            </a:r>
            <a:r>
              <a:rPr lang="ru-RU" dirty="0"/>
              <a:t> </a:t>
            </a:r>
            <a:r>
              <a:rPr lang="ru-RU" dirty="0" err="1"/>
              <a:t>значущістю</a:t>
            </a:r>
            <a:r>
              <a:rPr lang="ru-RU" dirty="0"/>
              <a:t> та вкладом в </a:t>
            </a:r>
            <a:r>
              <a:rPr lang="ru-RU" dirty="0" err="1"/>
              <a:t>обіг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прибуток</a:t>
            </a:r>
            <a:r>
              <a:rPr lang="ru-RU" dirty="0"/>
              <a:t> </a:t>
            </a:r>
            <a:r>
              <a:rPr lang="ru-RU" dirty="0" err="1"/>
              <a:t>торговельного</a:t>
            </a:r>
            <a:r>
              <a:rPr lang="ru-RU" dirty="0"/>
              <a:t> </a:t>
            </a:r>
            <a:r>
              <a:rPr lang="ru-RU" dirty="0" err="1"/>
              <a:t>підприємства</a:t>
            </a:r>
            <a:r>
              <a:rPr lang="ru-RU" dirty="0"/>
              <a:t> (</a:t>
            </a:r>
            <a:r>
              <a:rPr lang="ru-RU" dirty="0" err="1"/>
              <a:t>залежно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обраного</a:t>
            </a:r>
            <a:r>
              <a:rPr lang="ru-RU" dirty="0"/>
              <a:t> результату): </a:t>
            </a:r>
            <a:r>
              <a:rPr lang="ru-RU" dirty="0" err="1"/>
              <a:t>товари</a:t>
            </a:r>
            <a:r>
              <a:rPr lang="ru-RU" dirty="0"/>
              <a:t> А – </a:t>
            </a:r>
            <a:r>
              <a:rPr lang="ru-RU" dirty="0" err="1"/>
              <a:t>найважливіші</a:t>
            </a:r>
            <a:r>
              <a:rPr lang="ru-RU" dirty="0"/>
              <a:t> </a:t>
            </a:r>
            <a:r>
              <a:rPr lang="ru-RU" dirty="0" err="1"/>
              <a:t>товари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приносять</a:t>
            </a:r>
            <a:r>
              <a:rPr lang="ru-RU" dirty="0"/>
              <a:t> </a:t>
            </a:r>
            <a:r>
              <a:rPr lang="ru-RU" dirty="0" err="1"/>
              <a:t>перші</a:t>
            </a:r>
            <a:r>
              <a:rPr lang="ru-RU" dirty="0"/>
              <a:t> 50 % результату; </a:t>
            </a:r>
            <a:r>
              <a:rPr lang="ru-RU" dirty="0" err="1"/>
              <a:t>товари</a:t>
            </a:r>
            <a:r>
              <a:rPr lang="ru-RU" dirty="0"/>
              <a:t> В – «</a:t>
            </a:r>
            <a:r>
              <a:rPr lang="ru-RU" dirty="0" err="1"/>
              <a:t>середні</a:t>
            </a:r>
            <a:r>
              <a:rPr lang="ru-RU" dirty="0"/>
              <a:t>» за </a:t>
            </a:r>
            <a:r>
              <a:rPr lang="ru-RU" dirty="0" err="1"/>
              <a:t>важливістю</a:t>
            </a:r>
            <a:r>
              <a:rPr lang="ru-RU" dirty="0"/>
              <a:t>, </a:t>
            </a:r>
            <a:r>
              <a:rPr lang="ru-RU" dirty="0" err="1"/>
              <a:t>приносять</a:t>
            </a:r>
            <a:r>
              <a:rPr lang="ru-RU" dirty="0"/>
              <a:t> </a:t>
            </a:r>
            <a:r>
              <a:rPr lang="ru-RU" dirty="0" err="1"/>
              <a:t>ще</a:t>
            </a:r>
            <a:r>
              <a:rPr lang="ru-RU" dirty="0"/>
              <a:t> 30 % результату; </a:t>
            </a:r>
            <a:r>
              <a:rPr lang="ru-RU" dirty="0" err="1"/>
              <a:t>товари</a:t>
            </a:r>
            <a:r>
              <a:rPr lang="ru-RU" dirty="0"/>
              <a:t> С – «</a:t>
            </a:r>
            <a:r>
              <a:rPr lang="ru-RU" dirty="0" err="1"/>
              <a:t>проблемні</a:t>
            </a:r>
            <a:r>
              <a:rPr lang="ru-RU" dirty="0"/>
              <a:t>» </a:t>
            </a:r>
            <a:r>
              <a:rPr lang="ru-RU" dirty="0" err="1"/>
              <a:t>товари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приносять</a:t>
            </a:r>
            <a:r>
              <a:rPr lang="ru-RU" dirty="0"/>
              <a:t> </a:t>
            </a:r>
            <a:r>
              <a:rPr lang="ru-RU" dirty="0" err="1"/>
              <a:t>лише</a:t>
            </a:r>
            <a:r>
              <a:rPr lang="ru-RU" dirty="0"/>
              <a:t> 20 % результату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51404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7564" y="200357"/>
            <a:ext cx="11848011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На </a:t>
            </a:r>
            <a:r>
              <a:rPr lang="ru-RU" dirty="0" err="1"/>
              <a:t>практиці</a:t>
            </a:r>
            <a:r>
              <a:rPr lang="ru-RU" dirty="0"/>
              <a:t> для </a:t>
            </a:r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даного</a:t>
            </a:r>
            <a:r>
              <a:rPr lang="ru-RU" dirty="0"/>
              <a:t> методу з метою </a:t>
            </a:r>
            <a:r>
              <a:rPr lang="ru-RU" dirty="0" err="1"/>
              <a:t>планування</a:t>
            </a:r>
            <a:r>
              <a:rPr lang="ru-RU" dirty="0"/>
              <a:t> </a:t>
            </a:r>
            <a:r>
              <a:rPr lang="ru-RU" dirty="0" err="1"/>
              <a:t>асортименту</a:t>
            </a:r>
            <a:r>
              <a:rPr lang="ru-RU" dirty="0"/>
              <a:t> для </a:t>
            </a:r>
            <a:r>
              <a:rPr lang="ru-RU" dirty="0" err="1"/>
              <a:t>кожної</a:t>
            </a:r>
            <a:r>
              <a:rPr lang="ru-RU" dirty="0"/>
              <a:t> </a:t>
            </a:r>
            <a:r>
              <a:rPr lang="ru-RU" dirty="0" err="1"/>
              <a:t>товарної</a:t>
            </a:r>
            <a:r>
              <a:rPr lang="ru-RU" dirty="0"/>
              <a:t> </a:t>
            </a:r>
            <a:r>
              <a:rPr lang="ru-RU" dirty="0" err="1"/>
              <a:t>позиції</a:t>
            </a:r>
            <a:r>
              <a:rPr lang="ru-RU" dirty="0"/>
              <a:t> </a:t>
            </a:r>
            <a:r>
              <a:rPr lang="ru-RU" dirty="0" err="1"/>
              <a:t>обчислюється</a:t>
            </a:r>
            <a:r>
              <a:rPr lang="ru-RU" dirty="0"/>
              <a:t> </a:t>
            </a:r>
            <a:r>
              <a:rPr lang="ru-RU" dirty="0" err="1"/>
              <a:t>відсоток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продажів</a:t>
            </a:r>
            <a:r>
              <a:rPr lang="ru-RU" dirty="0"/>
              <a:t> у </a:t>
            </a:r>
            <a:r>
              <a:rPr lang="ru-RU" dirty="0" err="1"/>
              <a:t>загальному</a:t>
            </a:r>
            <a:r>
              <a:rPr lang="ru-RU" dirty="0"/>
              <a:t> </a:t>
            </a:r>
            <a:r>
              <a:rPr lang="ru-RU" dirty="0" err="1"/>
              <a:t>товарообігу</a:t>
            </a:r>
            <a:r>
              <a:rPr lang="ru-RU" dirty="0"/>
              <a:t>. Результат заноситься у </a:t>
            </a:r>
            <a:r>
              <a:rPr lang="ru-RU" dirty="0" err="1"/>
              <a:t>таблицю</a:t>
            </a:r>
            <a:r>
              <a:rPr lang="ru-RU" dirty="0"/>
              <a:t>, а </a:t>
            </a:r>
            <a:r>
              <a:rPr lang="ru-RU" dirty="0" err="1"/>
              <a:t>потім</a:t>
            </a:r>
            <a:r>
              <a:rPr lang="ru-RU" dirty="0"/>
              <a:t> проводиться </a:t>
            </a:r>
            <a:r>
              <a:rPr lang="ru-RU" dirty="0" err="1"/>
              <a:t>сортування</a:t>
            </a:r>
            <a:r>
              <a:rPr lang="ru-RU" dirty="0"/>
              <a:t> за принципом </a:t>
            </a:r>
            <a:r>
              <a:rPr lang="ru-RU" dirty="0" err="1"/>
              <a:t>спадання</a:t>
            </a:r>
            <a:r>
              <a:rPr lang="ru-RU" dirty="0"/>
              <a:t> </a:t>
            </a:r>
            <a:r>
              <a:rPr lang="ru-RU" dirty="0" err="1"/>
              <a:t>відсотка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обороту. </a:t>
            </a:r>
            <a:r>
              <a:rPr lang="ru-RU" dirty="0" err="1"/>
              <a:t>Вертикальним</a:t>
            </a:r>
            <a:r>
              <a:rPr lang="ru-RU" dirty="0"/>
              <a:t> </a:t>
            </a:r>
            <a:r>
              <a:rPr lang="ru-RU" dirty="0" err="1"/>
              <a:t>підсумовуванням</a:t>
            </a:r>
            <a:r>
              <a:rPr lang="ru-RU" dirty="0"/>
              <a:t> </a:t>
            </a:r>
            <a:r>
              <a:rPr lang="ru-RU" dirty="0" err="1"/>
              <a:t>відсотків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обороту </a:t>
            </a:r>
            <a:r>
              <a:rPr lang="ru-RU" dirty="0" err="1"/>
              <a:t>визначається</a:t>
            </a:r>
            <a:r>
              <a:rPr lang="ru-RU" dirty="0"/>
              <a:t> сума,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дорівнює</a:t>
            </a:r>
            <a:r>
              <a:rPr lang="ru-RU" dirty="0"/>
              <a:t> 10 (</a:t>
            </a:r>
            <a:r>
              <a:rPr lang="ru-RU" dirty="0" err="1"/>
              <a:t>група</a:t>
            </a:r>
            <a:r>
              <a:rPr lang="ru-RU" dirty="0"/>
              <a:t> А), </a:t>
            </a:r>
            <a:r>
              <a:rPr lang="ru-RU" dirty="0" err="1"/>
              <a:t>потім</a:t>
            </a:r>
            <a:r>
              <a:rPr lang="ru-RU" dirty="0"/>
              <a:t> сума,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дорівнює</a:t>
            </a:r>
            <a:endParaRPr lang="ru-RU" dirty="0"/>
          </a:p>
          <a:p>
            <a:r>
              <a:rPr lang="ru-RU" dirty="0"/>
              <a:t>15 (</a:t>
            </a:r>
            <a:r>
              <a:rPr lang="ru-RU" dirty="0" err="1"/>
              <a:t>група</a:t>
            </a:r>
            <a:r>
              <a:rPr lang="ru-RU" dirty="0"/>
              <a:t> В). Як </a:t>
            </a:r>
            <a:r>
              <a:rPr lang="ru-RU" dirty="0" err="1"/>
              <a:t>бачимо</a:t>
            </a:r>
            <a:r>
              <a:rPr lang="ru-RU" dirty="0"/>
              <a:t>, АВС-</a:t>
            </a:r>
            <a:r>
              <a:rPr lang="ru-RU" dirty="0" err="1"/>
              <a:t>аналіз</a:t>
            </a:r>
            <a:r>
              <a:rPr lang="ru-RU" dirty="0"/>
              <a:t> </a:t>
            </a:r>
            <a:r>
              <a:rPr lang="ru-RU" dirty="0" err="1"/>
              <a:t>ґрунтується</a:t>
            </a:r>
            <a:r>
              <a:rPr lang="ru-RU" dirty="0"/>
              <a:t> на </a:t>
            </a:r>
            <a:r>
              <a:rPr lang="ru-RU" dirty="0" err="1"/>
              <a:t>принципі</a:t>
            </a:r>
            <a:r>
              <a:rPr lang="ru-RU" dirty="0"/>
              <a:t> дисбалансу, а </a:t>
            </a:r>
            <a:r>
              <a:rPr lang="ru-RU" dirty="0" err="1"/>
              <a:t>графік</a:t>
            </a:r>
            <a:r>
              <a:rPr lang="ru-RU" dirty="0"/>
              <a:t> </a:t>
            </a:r>
            <a:r>
              <a:rPr lang="ru-RU" dirty="0" err="1"/>
              <a:t>залежності</a:t>
            </a:r>
            <a:r>
              <a:rPr lang="ru-RU" dirty="0"/>
              <a:t> </a:t>
            </a:r>
            <a:r>
              <a:rPr lang="ru-RU" dirty="0" err="1"/>
              <a:t>сукупного</a:t>
            </a:r>
            <a:r>
              <a:rPr lang="ru-RU" dirty="0"/>
              <a:t> </a:t>
            </a:r>
            <a:r>
              <a:rPr lang="ru-RU" dirty="0" err="1"/>
              <a:t>ефекту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кількості</a:t>
            </a:r>
            <a:r>
              <a:rPr lang="ru-RU" dirty="0"/>
              <a:t> </a:t>
            </a:r>
            <a:r>
              <a:rPr lang="ru-RU" dirty="0" err="1"/>
              <a:t>елементів</a:t>
            </a:r>
            <a:r>
              <a:rPr lang="ru-RU" dirty="0"/>
              <a:t> </a:t>
            </a:r>
            <a:r>
              <a:rPr lang="ru-RU" dirty="0" err="1"/>
              <a:t>називають</a:t>
            </a:r>
            <a:r>
              <a:rPr lang="ru-RU" dirty="0"/>
              <a:t> кривою Парето 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9715" y="2167018"/>
            <a:ext cx="9065622" cy="29797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46645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65759" y="95522"/>
            <a:ext cx="11691258" cy="72943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у </a:t>
            </a:r>
            <a:r>
              <a:rPr lang="ru-RU" dirty="0" err="1"/>
              <a:t>практиці</a:t>
            </a:r>
            <a:r>
              <a:rPr lang="ru-RU" dirty="0"/>
              <a:t> </a:t>
            </a:r>
            <a:r>
              <a:rPr lang="ru-RU" dirty="0" err="1"/>
              <a:t>роботи</a:t>
            </a:r>
            <a:r>
              <a:rPr lang="ru-RU" dirty="0"/>
              <a:t> </a:t>
            </a:r>
            <a:r>
              <a:rPr lang="ru-RU" dirty="0" err="1"/>
              <a:t>роздрібних</a:t>
            </a:r>
            <a:r>
              <a:rPr lang="ru-RU" dirty="0"/>
              <a:t> </a:t>
            </a:r>
            <a:r>
              <a:rPr lang="ru-RU" dirty="0" err="1"/>
              <a:t>торговельних</a:t>
            </a:r>
            <a:r>
              <a:rPr lang="ru-RU" dirty="0"/>
              <a:t> </a:t>
            </a:r>
            <a:r>
              <a:rPr lang="ru-RU" dirty="0" err="1"/>
              <a:t>підприємств</a:t>
            </a:r>
            <a:r>
              <a:rPr lang="ru-RU" dirty="0"/>
              <a:t> </a:t>
            </a:r>
            <a:r>
              <a:rPr lang="ru-RU" dirty="0" err="1"/>
              <a:t>застосування</a:t>
            </a:r>
            <a:r>
              <a:rPr lang="ru-RU" dirty="0"/>
              <a:t> АВС-</a:t>
            </a:r>
            <a:r>
              <a:rPr lang="ru-RU" dirty="0" err="1"/>
              <a:t>аналізу</a:t>
            </a:r>
            <a:r>
              <a:rPr lang="ru-RU" dirty="0"/>
              <a:t> </a:t>
            </a:r>
            <a:r>
              <a:rPr lang="ru-RU" dirty="0" err="1"/>
              <a:t>необхідне</a:t>
            </a:r>
            <a:r>
              <a:rPr lang="ru-RU" dirty="0"/>
              <a:t> для правильного </a:t>
            </a:r>
            <a:r>
              <a:rPr lang="ru-RU" dirty="0" err="1"/>
              <a:t>формування</a:t>
            </a:r>
            <a:r>
              <a:rPr lang="ru-RU" dirty="0"/>
              <a:t> </a:t>
            </a:r>
            <a:r>
              <a:rPr lang="ru-RU" dirty="0" err="1"/>
              <a:t>асортименту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приносять</a:t>
            </a:r>
            <a:r>
              <a:rPr lang="ru-RU" dirty="0"/>
              <a:t> </a:t>
            </a:r>
            <a:r>
              <a:rPr lang="ru-RU" dirty="0" err="1"/>
              <a:t>найбільший</a:t>
            </a:r>
            <a:r>
              <a:rPr lang="ru-RU" dirty="0"/>
              <a:t> </a:t>
            </a:r>
            <a:r>
              <a:rPr lang="ru-RU" dirty="0" err="1"/>
              <a:t>дохід</a:t>
            </a:r>
            <a:r>
              <a:rPr lang="ru-RU" dirty="0"/>
              <a:t> та </a:t>
            </a:r>
            <a:r>
              <a:rPr lang="ru-RU" dirty="0" err="1"/>
              <a:t>формують</a:t>
            </a:r>
            <a:r>
              <a:rPr lang="ru-RU" dirty="0"/>
              <a:t> </a:t>
            </a:r>
            <a:r>
              <a:rPr lang="ru-RU" dirty="0" err="1"/>
              <a:t>прибуток</a:t>
            </a:r>
            <a:r>
              <a:rPr lang="ru-RU" dirty="0"/>
              <a:t> й </a:t>
            </a:r>
            <a:r>
              <a:rPr lang="ru-RU" dirty="0" err="1"/>
              <a:t>уникнення</a:t>
            </a:r>
            <a:r>
              <a:rPr lang="ru-RU" dirty="0"/>
              <a:t> </a:t>
            </a:r>
            <a:r>
              <a:rPr lang="ru-RU" dirty="0" err="1"/>
              <a:t>перенасичення</a:t>
            </a:r>
            <a:r>
              <a:rPr lang="ru-RU" dirty="0"/>
              <a:t> </a:t>
            </a:r>
            <a:r>
              <a:rPr lang="ru-RU" dirty="0" err="1"/>
              <a:t>асортименту</a:t>
            </a:r>
            <a:r>
              <a:rPr lang="ru-RU" dirty="0"/>
              <a:t> такими,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мають</a:t>
            </a:r>
            <a:r>
              <a:rPr lang="ru-RU" dirty="0"/>
              <a:t> малу </a:t>
            </a:r>
            <a:r>
              <a:rPr lang="ru-RU" dirty="0" err="1"/>
              <a:t>націнку</a:t>
            </a:r>
            <a:r>
              <a:rPr lang="ru-RU" dirty="0"/>
              <a:t> і </a:t>
            </a:r>
            <a:r>
              <a:rPr lang="ru-RU" dirty="0" err="1"/>
              <a:t>дають</a:t>
            </a:r>
            <a:r>
              <a:rPr lang="ru-RU" dirty="0"/>
              <a:t> маленький </a:t>
            </a:r>
            <a:r>
              <a:rPr lang="ru-RU" dirty="0" err="1"/>
              <a:t>дохід</a:t>
            </a:r>
            <a:r>
              <a:rPr lang="ru-RU" dirty="0"/>
              <a:t>, </a:t>
            </a:r>
            <a:r>
              <a:rPr lang="ru-RU" dirty="0" err="1"/>
              <a:t>тобто</a:t>
            </a:r>
            <a:r>
              <a:rPr lang="ru-RU" dirty="0"/>
              <a:t> не є </a:t>
            </a:r>
            <a:r>
              <a:rPr lang="ru-RU" dirty="0" err="1"/>
              <a:t>прибутковими</a:t>
            </a:r>
            <a:r>
              <a:rPr lang="ru-RU" dirty="0"/>
              <a:t>. </a:t>
            </a:r>
            <a:r>
              <a:rPr lang="ru-RU" dirty="0" err="1"/>
              <a:t>Діаграма</a:t>
            </a:r>
            <a:r>
              <a:rPr lang="ru-RU" dirty="0"/>
              <a:t> Парето – </a:t>
            </a:r>
            <a:r>
              <a:rPr lang="ru-RU" dirty="0" err="1"/>
              <a:t>інструмент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дозволяє</a:t>
            </a:r>
            <a:r>
              <a:rPr lang="ru-RU" dirty="0"/>
              <a:t> </a:t>
            </a:r>
            <a:r>
              <a:rPr lang="ru-RU" dirty="0" err="1"/>
              <a:t>виявити</a:t>
            </a:r>
            <a:r>
              <a:rPr lang="ru-RU" dirty="0"/>
              <a:t> і </a:t>
            </a:r>
            <a:r>
              <a:rPr lang="ru-RU" dirty="0" err="1"/>
              <a:t>унаочнити</a:t>
            </a:r>
            <a:r>
              <a:rPr lang="ru-RU" dirty="0"/>
              <a:t> </a:t>
            </a:r>
            <a:r>
              <a:rPr lang="ru-RU" dirty="0" err="1"/>
              <a:t>проблеми</a:t>
            </a:r>
            <a:r>
              <a:rPr lang="ru-RU" dirty="0"/>
              <a:t> в </a:t>
            </a:r>
            <a:r>
              <a:rPr lang="ru-RU" dirty="0" err="1"/>
              <a:t>управлінні</a:t>
            </a:r>
            <a:r>
              <a:rPr lang="ru-RU" dirty="0"/>
              <a:t> </a:t>
            </a:r>
            <a:r>
              <a:rPr lang="ru-RU" dirty="0" err="1"/>
              <a:t>асортиментом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, </a:t>
            </a:r>
            <a:r>
              <a:rPr lang="ru-RU" dirty="0" err="1"/>
              <a:t>встановити</a:t>
            </a:r>
            <a:r>
              <a:rPr lang="ru-RU" dirty="0"/>
              <a:t> </a:t>
            </a:r>
            <a:r>
              <a:rPr lang="ru-RU" dirty="0" err="1"/>
              <a:t>основні</a:t>
            </a:r>
            <a:r>
              <a:rPr lang="ru-RU" dirty="0"/>
              <a:t> </a:t>
            </a:r>
            <a:r>
              <a:rPr lang="ru-RU" dirty="0" err="1"/>
              <a:t>фактори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потрібно</a:t>
            </a:r>
            <a:r>
              <a:rPr lang="ru-RU" dirty="0"/>
              <a:t> </a:t>
            </a:r>
            <a:r>
              <a:rPr lang="ru-RU" dirty="0" err="1"/>
              <a:t>урахувати</a:t>
            </a:r>
            <a:r>
              <a:rPr lang="ru-RU" dirty="0"/>
              <a:t> </a:t>
            </a:r>
            <a:r>
              <a:rPr lang="ru-RU" dirty="0" err="1"/>
              <a:t>під</a:t>
            </a:r>
            <a:r>
              <a:rPr lang="ru-RU" dirty="0"/>
              <a:t> час </a:t>
            </a:r>
            <a:r>
              <a:rPr lang="ru-RU" dirty="0" err="1"/>
              <a:t>прийняття</a:t>
            </a:r>
            <a:r>
              <a:rPr lang="ru-RU" dirty="0"/>
              <a:t> </a:t>
            </a:r>
            <a:r>
              <a:rPr lang="ru-RU" dirty="0" err="1"/>
              <a:t>управлінських</a:t>
            </a:r>
            <a:r>
              <a:rPr lang="ru-RU" dirty="0"/>
              <a:t> </a:t>
            </a:r>
            <a:r>
              <a:rPr lang="ru-RU" dirty="0" err="1"/>
              <a:t>рішень</a:t>
            </a:r>
            <a:r>
              <a:rPr lang="ru-RU" dirty="0"/>
              <a:t> для </a:t>
            </a:r>
            <a:r>
              <a:rPr lang="ru-RU" dirty="0" err="1"/>
              <a:t>ефективного</a:t>
            </a:r>
            <a:r>
              <a:rPr lang="ru-RU" dirty="0"/>
              <a:t> </a:t>
            </a:r>
            <a:r>
              <a:rPr lang="ru-RU" dirty="0" err="1"/>
              <a:t>вирішення</a:t>
            </a:r>
            <a:r>
              <a:rPr lang="ru-RU" dirty="0"/>
              <a:t> </a:t>
            </a:r>
            <a:r>
              <a:rPr lang="ru-RU" dirty="0" err="1"/>
              <a:t>цих</a:t>
            </a:r>
            <a:r>
              <a:rPr lang="ru-RU" dirty="0"/>
              <a:t> проблем.</a:t>
            </a:r>
          </a:p>
          <a:p>
            <a:r>
              <a:rPr lang="ru-RU" dirty="0" err="1"/>
              <a:t>Більшість</a:t>
            </a:r>
            <a:r>
              <a:rPr lang="ru-RU" dirty="0"/>
              <a:t> </a:t>
            </a:r>
            <a:r>
              <a:rPr lang="ru-RU" dirty="0" err="1"/>
              <a:t>сучасних</a:t>
            </a:r>
            <a:r>
              <a:rPr lang="ru-RU" dirty="0"/>
              <a:t> </a:t>
            </a:r>
            <a:r>
              <a:rPr lang="ru-RU" dirty="0" err="1"/>
              <a:t>аналітиків</a:t>
            </a:r>
            <a:r>
              <a:rPr lang="ru-RU" dirty="0"/>
              <a:t> </a:t>
            </a:r>
            <a:r>
              <a:rPr lang="ru-RU" dirty="0" err="1"/>
              <a:t>дотримуються</a:t>
            </a:r>
            <a:r>
              <a:rPr lang="ru-RU" dirty="0"/>
              <a:t> думки,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застосування</a:t>
            </a:r>
            <a:r>
              <a:rPr lang="ru-RU" dirty="0"/>
              <a:t> АВС-</a:t>
            </a:r>
            <a:r>
              <a:rPr lang="ru-RU" dirty="0" err="1"/>
              <a:t>аналізу</a:t>
            </a:r>
            <a:r>
              <a:rPr lang="ru-RU" dirty="0"/>
              <a:t> на </a:t>
            </a:r>
            <a:r>
              <a:rPr lang="ru-RU" dirty="0" err="1"/>
              <a:t>підприємствах</a:t>
            </a:r>
            <a:r>
              <a:rPr lang="ru-RU" dirty="0"/>
              <a:t> </a:t>
            </a:r>
            <a:r>
              <a:rPr lang="ru-RU" dirty="0" err="1"/>
              <a:t>роздрібної</a:t>
            </a:r>
            <a:r>
              <a:rPr lang="ru-RU" dirty="0"/>
              <a:t> </a:t>
            </a:r>
            <a:r>
              <a:rPr lang="ru-RU" dirty="0" err="1"/>
              <a:t>торгівлі</a:t>
            </a:r>
            <a:r>
              <a:rPr lang="ru-RU" dirty="0"/>
              <a:t> </a:t>
            </a:r>
            <a:r>
              <a:rPr lang="ru-RU" dirty="0" err="1"/>
              <a:t>допомагає</a:t>
            </a:r>
            <a:r>
              <a:rPr lang="ru-RU" dirty="0"/>
              <a:t> </a:t>
            </a:r>
            <a:r>
              <a:rPr lang="ru-RU" dirty="0" err="1"/>
              <a:t>виділити</a:t>
            </a:r>
            <a:r>
              <a:rPr lang="ru-RU" dirty="0"/>
              <a:t> </a:t>
            </a:r>
            <a:r>
              <a:rPr lang="ru-RU" dirty="0" err="1"/>
              <a:t>пріоритетні</a:t>
            </a:r>
            <a:r>
              <a:rPr lang="ru-RU" dirty="0"/>
              <a:t>, </a:t>
            </a:r>
            <a:r>
              <a:rPr lang="ru-RU" dirty="0" err="1"/>
              <a:t>базові</a:t>
            </a:r>
            <a:r>
              <a:rPr lang="ru-RU" dirty="0"/>
              <a:t> та </a:t>
            </a:r>
            <a:r>
              <a:rPr lang="ru-RU" dirty="0" err="1"/>
              <a:t>унікальні</a:t>
            </a:r>
            <a:r>
              <a:rPr lang="ru-RU" dirty="0"/>
              <a:t> </a:t>
            </a:r>
            <a:r>
              <a:rPr lang="ru-RU" dirty="0" err="1"/>
              <a:t>категорії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своєю</a:t>
            </a:r>
            <a:r>
              <a:rPr lang="ru-RU" dirty="0"/>
              <a:t> </a:t>
            </a:r>
            <a:r>
              <a:rPr lang="ru-RU" dirty="0" err="1"/>
              <a:t>чергою</a:t>
            </a:r>
            <a:r>
              <a:rPr lang="ru-RU" dirty="0"/>
              <a:t> </a:t>
            </a:r>
            <a:r>
              <a:rPr lang="ru-RU" dirty="0" err="1"/>
              <a:t>дозволяє</a:t>
            </a:r>
            <a:r>
              <a:rPr lang="ru-RU" dirty="0"/>
              <a:t> </a:t>
            </a:r>
            <a:r>
              <a:rPr lang="ru-RU" dirty="0" err="1"/>
              <a:t>ефективніше</a:t>
            </a:r>
            <a:r>
              <a:rPr lang="ru-RU" dirty="0"/>
              <a:t> </a:t>
            </a:r>
            <a:r>
              <a:rPr lang="ru-RU" dirty="0" err="1"/>
              <a:t>використовувати</a:t>
            </a:r>
            <a:r>
              <a:rPr lang="ru-RU" dirty="0"/>
              <a:t> </a:t>
            </a:r>
            <a:r>
              <a:rPr lang="ru-RU" dirty="0" err="1"/>
              <a:t>торговельні</a:t>
            </a:r>
            <a:r>
              <a:rPr lang="ru-RU" dirty="0"/>
              <a:t> </a:t>
            </a:r>
            <a:r>
              <a:rPr lang="ru-RU" dirty="0" err="1"/>
              <a:t>площі</a:t>
            </a:r>
            <a:r>
              <a:rPr lang="ru-RU" dirty="0"/>
              <a:t> за </a:t>
            </a:r>
            <a:r>
              <a:rPr lang="ru-RU" dirty="0" err="1"/>
              <a:t>рахунок</a:t>
            </a:r>
            <a:r>
              <a:rPr lang="ru-RU" dirty="0"/>
              <a:t> </a:t>
            </a:r>
            <a:r>
              <a:rPr lang="ru-RU" dirty="0" err="1"/>
              <a:t>раціонального</a:t>
            </a:r>
            <a:r>
              <a:rPr lang="ru-RU" dirty="0"/>
              <a:t> </a:t>
            </a:r>
            <a:r>
              <a:rPr lang="ru-RU" dirty="0" err="1"/>
              <a:t>розміщення</a:t>
            </a:r>
            <a:r>
              <a:rPr lang="ru-RU" dirty="0"/>
              <a:t> </a:t>
            </a:r>
            <a:r>
              <a:rPr lang="ru-RU" dirty="0" err="1"/>
              <a:t>цих</a:t>
            </a:r>
            <a:r>
              <a:rPr lang="ru-RU" dirty="0"/>
              <a:t> </a:t>
            </a:r>
            <a:r>
              <a:rPr lang="ru-RU" dirty="0" err="1"/>
              <a:t>категорій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 на </a:t>
            </a:r>
            <a:r>
              <a:rPr lang="ru-RU" dirty="0" err="1"/>
              <a:t>полицях</a:t>
            </a:r>
            <a:r>
              <a:rPr lang="ru-RU" dirty="0"/>
              <a:t> магазину. </a:t>
            </a:r>
            <a:r>
              <a:rPr lang="ru-RU" dirty="0" err="1"/>
              <a:t>Результати</a:t>
            </a:r>
            <a:r>
              <a:rPr lang="ru-RU" dirty="0"/>
              <a:t> АВС-</a:t>
            </a:r>
            <a:r>
              <a:rPr lang="ru-RU" dirty="0" err="1"/>
              <a:t>аналізу</a:t>
            </a:r>
            <a:r>
              <a:rPr lang="ru-RU" dirty="0"/>
              <a:t>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доцільно</a:t>
            </a:r>
            <a:r>
              <a:rPr lang="ru-RU" dirty="0"/>
              <a:t> </a:t>
            </a:r>
            <a:r>
              <a:rPr lang="ru-RU" dirty="0" err="1"/>
              <a:t>використовувати</a:t>
            </a:r>
            <a:r>
              <a:rPr lang="ru-RU" dirty="0"/>
              <a:t> при </a:t>
            </a:r>
            <a:r>
              <a:rPr lang="ru-RU" dirty="0" err="1"/>
              <a:t>складанні</a:t>
            </a:r>
            <a:r>
              <a:rPr lang="ru-RU" dirty="0"/>
              <a:t> </a:t>
            </a:r>
            <a:r>
              <a:rPr lang="ru-RU" dirty="0" err="1"/>
              <a:t>асортиментних</a:t>
            </a:r>
            <a:r>
              <a:rPr lang="ru-RU" dirty="0"/>
              <a:t> </a:t>
            </a:r>
            <a:r>
              <a:rPr lang="ru-RU" dirty="0" err="1"/>
              <a:t>матриць</a:t>
            </a:r>
            <a:r>
              <a:rPr lang="ru-RU" dirty="0"/>
              <a:t> </a:t>
            </a:r>
            <a:r>
              <a:rPr lang="ru-RU" dirty="0" err="1"/>
              <a:t>торговельних</a:t>
            </a:r>
            <a:r>
              <a:rPr lang="ru-RU" dirty="0"/>
              <a:t> </a:t>
            </a:r>
            <a:r>
              <a:rPr lang="ru-RU" dirty="0" err="1"/>
              <a:t>підприємств</a:t>
            </a:r>
            <a:r>
              <a:rPr lang="ru-RU" dirty="0"/>
              <a:t> та </a:t>
            </a:r>
            <a:r>
              <a:rPr lang="ru-RU" dirty="0" err="1"/>
              <a:t>планів</a:t>
            </a:r>
            <a:r>
              <a:rPr lang="ru-RU" dirty="0"/>
              <a:t> з </a:t>
            </a:r>
            <a:r>
              <a:rPr lang="ru-RU" dirty="0" err="1"/>
              <a:t>проведення</a:t>
            </a:r>
            <a:r>
              <a:rPr lang="ru-RU" dirty="0"/>
              <a:t> </a:t>
            </a:r>
            <a:r>
              <a:rPr lang="ru-RU" dirty="0" err="1"/>
              <a:t>заходів</a:t>
            </a:r>
            <a:r>
              <a:rPr lang="ru-RU" dirty="0"/>
              <a:t> </a:t>
            </a:r>
            <a:r>
              <a:rPr lang="ru-RU" dirty="0" err="1" smtClean="0"/>
              <a:t>мерчандайзингу</a:t>
            </a:r>
            <a:endParaRPr lang="en-US" dirty="0" smtClean="0"/>
          </a:p>
          <a:p>
            <a:r>
              <a:rPr lang="ru-RU" dirty="0" err="1"/>
              <a:t>Результати</a:t>
            </a:r>
            <a:r>
              <a:rPr lang="ru-RU" dirty="0"/>
              <a:t> </a:t>
            </a:r>
            <a:r>
              <a:rPr lang="ru-RU" dirty="0" err="1"/>
              <a:t>аналізу</a:t>
            </a:r>
            <a:r>
              <a:rPr lang="ru-RU" dirty="0"/>
              <a:t> </a:t>
            </a:r>
            <a:r>
              <a:rPr lang="ru-RU" dirty="0" err="1"/>
              <a:t>дозволяють</a:t>
            </a:r>
            <a:r>
              <a:rPr lang="ru-RU" dirty="0"/>
              <a:t>:</a:t>
            </a:r>
          </a:p>
          <a:p>
            <a:r>
              <a:rPr lang="ru-RU" dirty="0"/>
              <a:t>	</a:t>
            </a:r>
            <a:r>
              <a:rPr lang="ru-RU" dirty="0" err="1"/>
              <a:t>оптимізувати</a:t>
            </a:r>
            <a:r>
              <a:rPr lang="ru-RU" dirty="0"/>
              <a:t> </a:t>
            </a:r>
            <a:r>
              <a:rPr lang="ru-RU" dirty="0" err="1"/>
              <a:t>закупівельну</a:t>
            </a:r>
            <a:r>
              <a:rPr lang="ru-RU" dirty="0"/>
              <a:t> </a:t>
            </a:r>
            <a:r>
              <a:rPr lang="ru-RU" dirty="0" err="1"/>
              <a:t>діяльність</a:t>
            </a:r>
            <a:r>
              <a:rPr lang="ru-RU" dirty="0"/>
              <a:t> </a:t>
            </a:r>
            <a:r>
              <a:rPr lang="ru-RU" dirty="0" err="1"/>
              <a:t>підприємства</a:t>
            </a:r>
            <a:r>
              <a:rPr lang="ru-RU" dirty="0"/>
              <a:t>, </a:t>
            </a:r>
            <a:r>
              <a:rPr lang="ru-RU" dirty="0" err="1"/>
              <a:t>тобто</a:t>
            </a:r>
            <a:r>
              <a:rPr lang="ru-RU" dirty="0"/>
              <a:t> </a:t>
            </a:r>
            <a:r>
              <a:rPr lang="ru-RU" dirty="0" err="1"/>
              <a:t>позиції</a:t>
            </a:r>
            <a:r>
              <a:rPr lang="ru-RU" dirty="0"/>
              <a:t> </a:t>
            </a:r>
            <a:r>
              <a:rPr lang="ru-RU" dirty="0" err="1"/>
              <a:t>груп</a:t>
            </a:r>
            <a:r>
              <a:rPr lang="ru-RU" dirty="0"/>
              <a:t> А, В </a:t>
            </a:r>
            <a:r>
              <a:rPr lang="ru-RU" dirty="0" err="1"/>
              <a:t>можуть</a:t>
            </a:r>
            <a:r>
              <a:rPr lang="ru-RU" dirty="0"/>
              <a:t> </a:t>
            </a:r>
            <a:r>
              <a:rPr lang="ru-RU" dirty="0" err="1"/>
              <a:t>закуповуватися</a:t>
            </a:r>
            <a:r>
              <a:rPr lang="ru-RU" dirty="0"/>
              <a:t> за </a:t>
            </a:r>
            <a:r>
              <a:rPr lang="ru-RU" dirty="0" err="1"/>
              <a:t>передоплатою</a:t>
            </a:r>
            <a:r>
              <a:rPr lang="ru-RU" dirty="0"/>
              <a:t>;</a:t>
            </a:r>
          </a:p>
          <a:p>
            <a:r>
              <a:rPr lang="ru-RU" dirty="0"/>
              <a:t>	</a:t>
            </a:r>
            <a:r>
              <a:rPr lang="ru-RU" dirty="0" err="1"/>
              <a:t>проводити</a:t>
            </a:r>
            <a:r>
              <a:rPr lang="ru-RU" dirty="0"/>
              <a:t> </a:t>
            </a:r>
            <a:r>
              <a:rPr lang="ru-RU" dirty="0" err="1"/>
              <a:t>промоційні</a:t>
            </a:r>
            <a:r>
              <a:rPr lang="ru-RU" dirty="0"/>
              <a:t> </a:t>
            </a:r>
            <a:r>
              <a:rPr lang="ru-RU" dirty="0" err="1"/>
              <a:t>програми</a:t>
            </a:r>
            <a:r>
              <a:rPr lang="ru-RU" dirty="0"/>
              <a:t> з товарами </a:t>
            </a:r>
            <a:r>
              <a:rPr lang="ru-RU" dirty="0" err="1"/>
              <a:t>груп</a:t>
            </a:r>
            <a:r>
              <a:rPr lang="ru-RU" dirty="0"/>
              <a:t> А, В, </a:t>
            </a:r>
            <a:r>
              <a:rPr lang="ru-RU" dirty="0" err="1"/>
              <a:t>які</a:t>
            </a:r>
            <a:r>
              <a:rPr lang="ru-RU" dirty="0"/>
              <a:t> у </a:t>
            </a:r>
            <a:r>
              <a:rPr lang="ru-RU" dirty="0" err="1"/>
              <a:t>цих</a:t>
            </a:r>
            <a:r>
              <a:rPr lang="ru-RU" dirty="0"/>
              <a:t> </a:t>
            </a:r>
            <a:r>
              <a:rPr lang="ru-RU" dirty="0" err="1"/>
              <a:t>групах</a:t>
            </a:r>
            <a:r>
              <a:rPr lang="ru-RU" dirty="0"/>
              <a:t> </a:t>
            </a:r>
            <a:r>
              <a:rPr lang="ru-RU" dirty="0" err="1"/>
              <a:t>дають</a:t>
            </a:r>
            <a:r>
              <a:rPr lang="ru-RU" dirty="0"/>
              <a:t> </a:t>
            </a:r>
            <a:r>
              <a:rPr lang="ru-RU" dirty="0" err="1"/>
              <a:t>найбільший</a:t>
            </a:r>
            <a:r>
              <a:rPr lang="ru-RU" dirty="0"/>
              <a:t> </a:t>
            </a:r>
            <a:r>
              <a:rPr lang="ru-RU" dirty="0" err="1"/>
              <a:t>ефект</a:t>
            </a:r>
            <a:r>
              <a:rPr lang="ru-RU" dirty="0"/>
              <a:t>.</a:t>
            </a:r>
          </a:p>
          <a:p>
            <a:r>
              <a:rPr lang="ru-RU" dirty="0" err="1"/>
              <a:t>Знання</a:t>
            </a:r>
            <a:r>
              <a:rPr lang="ru-RU" dirty="0"/>
              <a:t> </a:t>
            </a:r>
            <a:r>
              <a:rPr lang="ru-RU" dirty="0" err="1"/>
              <a:t>пріоритетних</a:t>
            </a:r>
            <a:r>
              <a:rPr lang="ru-RU" dirty="0"/>
              <a:t> </a:t>
            </a:r>
            <a:r>
              <a:rPr lang="ru-RU" dirty="0" err="1"/>
              <a:t>товарних</a:t>
            </a:r>
            <a:r>
              <a:rPr lang="ru-RU" dirty="0"/>
              <a:t> </a:t>
            </a:r>
            <a:r>
              <a:rPr lang="ru-RU" dirty="0" err="1"/>
              <a:t>позицій</a:t>
            </a:r>
            <a:r>
              <a:rPr lang="ru-RU" dirty="0"/>
              <a:t> особливо </a:t>
            </a:r>
            <a:r>
              <a:rPr lang="ru-RU" dirty="0" err="1"/>
              <a:t>важливе</a:t>
            </a:r>
            <a:r>
              <a:rPr lang="ru-RU" dirty="0"/>
              <a:t>, тому </a:t>
            </a:r>
            <a:r>
              <a:rPr lang="ru-RU" dirty="0" err="1"/>
              <a:t>що</a:t>
            </a:r>
            <a:r>
              <a:rPr lang="ru-RU" dirty="0"/>
              <a:t>, </a:t>
            </a:r>
            <a:r>
              <a:rPr lang="ru-RU" dirty="0" err="1"/>
              <a:t>знаючи</a:t>
            </a:r>
            <a:r>
              <a:rPr lang="ru-RU" dirty="0"/>
              <a:t> </a:t>
            </a:r>
            <a:r>
              <a:rPr lang="ru-RU" dirty="0" err="1"/>
              <a:t>асортимент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стабільно</a:t>
            </a:r>
            <a:r>
              <a:rPr lang="ru-RU" dirty="0"/>
              <a:t> </a:t>
            </a:r>
            <a:r>
              <a:rPr lang="ru-RU" dirty="0" err="1"/>
              <a:t>продаються</a:t>
            </a:r>
            <a:r>
              <a:rPr lang="ru-RU" dirty="0"/>
              <a:t>,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формувати</a:t>
            </a:r>
            <a:r>
              <a:rPr lang="ru-RU" dirty="0"/>
              <a:t> </a:t>
            </a:r>
            <a:r>
              <a:rPr lang="ru-RU" dirty="0" err="1"/>
              <a:t>складські</a:t>
            </a:r>
            <a:r>
              <a:rPr lang="ru-RU" dirty="0"/>
              <a:t> запаси без </a:t>
            </a:r>
            <a:r>
              <a:rPr lang="ru-RU" dirty="0" err="1"/>
              <a:t>ризику</a:t>
            </a:r>
            <a:r>
              <a:rPr lang="ru-RU" dirty="0"/>
              <a:t> </a:t>
            </a:r>
            <a:r>
              <a:rPr lang="ru-RU" dirty="0" err="1"/>
              <a:t>затоварення</a:t>
            </a:r>
            <a:r>
              <a:rPr lang="ru-RU" dirty="0"/>
              <a:t> магазину і у той же час </a:t>
            </a:r>
            <a:r>
              <a:rPr lang="ru-RU" dirty="0" err="1"/>
              <a:t>виключати</a:t>
            </a:r>
            <a:r>
              <a:rPr lang="ru-RU" dirty="0"/>
              <a:t> </a:t>
            </a:r>
            <a:r>
              <a:rPr lang="ru-RU" dirty="0" err="1"/>
              <a:t>появу</a:t>
            </a:r>
            <a:r>
              <a:rPr lang="ru-RU" dirty="0"/>
              <a:t> </a:t>
            </a:r>
            <a:r>
              <a:rPr lang="ru-RU" dirty="0" err="1"/>
              <a:t>дефіциту</a:t>
            </a:r>
            <a:r>
              <a:rPr lang="ru-RU" dirty="0"/>
              <a:t>. </a:t>
            </a:r>
            <a:r>
              <a:rPr lang="ru-RU" dirty="0" err="1"/>
              <a:t>Окрім</a:t>
            </a:r>
            <a:r>
              <a:rPr lang="ru-RU" dirty="0"/>
              <a:t> того, ABC-</a:t>
            </a:r>
            <a:r>
              <a:rPr lang="ru-RU" dirty="0" err="1"/>
              <a:t>аналіз</a:t>
            </a:r>
            <a:r>
              <a:rPr lang="ru-RU" dirty="0"/>
              <a:t> </a:t>
            </a:r>
            <a:r>
              <a:rPr lang="ru-RU" dirty="0" err="1"/>
              <a:t>дозволяє</a:t>
            </a:r>
            <a:r>
              <a:rPr lang="ru-RU" dirty="0"/>
              <a:t> </a:t>
            </a:r>
            <a:r>
              <a:rPr lang="ru-RU" dirty="0" err="1"/>
              <a:t>отримати</a:t>
            </a:r>
            <a:r>
              <a:rPr lang="ru-RU" dirty="0"/>
              <a:t> </a:t>
            </a:r>
            <a:r>
              <a:rPr lang="ru-RU" dirty="0" err="1"/>
              <a:t>непрямі</a:t>
            </a:r>
            <a:r>
              <a:rPr lang="ru-RU" dirty="0"/>
              <a:t> </a:t>
            </a:r>
            <a:r>
              <a:rPr lang="ru-RU" dirty="0" err="1"/>
              <a:t>статистичні</a:t>
            </a:r>
            <a:r>
              <a:rPr lang="ru-RU" dirty="0"/>
              <a:t> </a:t>
            </a:r>
            <a:r>
              <a:rPr lang="ru-RU" dirty="0" err="1"/>
              <a:t>дані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споживачів</a:t>
            </a:r>
            <a:r>
              <a:rPr lang="ru-RU" dirty="0"/>
              <a:t> і,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протягом</a:t>
            </a:r>
            <a:r>
              <a:rPr lang="ru-RU" dirty="0"/>
              <a:t> </a:t>
            </a:r>
            <a:r>
              <a:rPr lang="ru-RU" dirty="0" err="1"/>
              <a:t>тривалого</a:t>
            </a:r>
            <a:r>
              <a:rPr lang="ru-RU" dirty="0"/>
              <a:t> часу </a:t>
            </a:r>
            <a:r>
              <a:rPr lang="ru-RU" dirty="0" err="1"/>
              <a:t>спостерігається</a:t>
            </a:r>
            <a:r>
              <a:rPr lang="ru-RU" dirty="0"/>
              <a:t> </a:t>
            </a:r>
            <a:r>
              <a:rPr lang="ru-RU" dirty="0" err="1"/>
              <a:t>стійкий</a:t>
            </a:r>
            <a:r>
              <a:rPr lang="ru-RU" dirty="0"/>
              <a:t> попит на </a:t>
            </a:r>
            <a:r>
              <a:rPr lang="ru-RU" dirty="0" err="1"/>
              <a:t>конкретні</a:t>
            </a:r>
            <a:r>
              <a:rPr lang="ru-RU" dirty="0"/>
              <a:t> </a:t>
            </a:r>
            <a:r>
              <a:rPr lang="ru-RU" dirty="0" err="1"/>
              <a:t>товари</a:t>
            </a:r>
            <a:r>
              <a:rPr lang="ru-RU" dirty="0"/>
              <a:t>, </a:t>
            </a:r>
            <a:r>
              <a:rPr lang="ru-RU" dirty="0" err="1"/>
              <a:t>встановити</a:t>
            </a:r>
            <a:r>
              <a:rPr lang="ru-RU" dirty="0"/>
              <a:t> </a:t>
            </a:r>
            <a:r>
              <a:rPr lang="ru-RU" dirty="0" err="1"/>
              <a:t>більш</a:t>
            </a:r>
            <a:r>
              <a:rPr lang="ru-RU" dirty="0"/>
              <a:t> </a:t>
            </a:r>
            <a:r>
              <a:rPr lang="ru-RU" dirty="0" err="1"/>
              <a:t>тісні</a:t>
            </a:r>
            <a:r>
              <a:rPr lang="ru-RU" dirty="0"/>
              <a:t> </a:t>
            </a:r>
            <a:r>
              <a:rPr lang="ru-RU" dirty="0" err="1"/>
              <a:t>професійні</a:t>
            </a:r>
            <a:r>
              <a:rPr lang="ru-RU" dirty="0"/>
              <a:t> </a:t>
            </a:r>
            <a:r>
              <a:rPr lang="ru-RU" dirty="0" err="1"/>
              <a:t>контакти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постачальниками</a:t>
            </a:r>
            <a:r>
              <a:rPr lang="ru-RU" dirty="0"/>
              <a:t> таких </a:t>
            </a:r>
            <a:r>
              <a:rPr lang="ru-RU" dirty="0" err="1"/>
              <a:t>товарів</a:t>
            </a:r>
            <a:r>
              <a:rPr lang="ru-RU" dirty="0"/>
              <a:t>.</a:t>
            </a:r>
          </a:p>
          <a:p>
            <a:r>
              <a:rPr lang="ru-RU" dirty="0" err="1"/>
              <a:t>Важливим</a:t>
            </a:r>
            <a:r>
              <a:rPr lang="ru-RU" dirty="0"/>
              <a:t> </a:t>
            </a:r>
            <a:r>
              <a:rPr lang="ru-RU" dirty="0" err="1"/>
              <a:t>також</a:t>
            </a:r>
            <a:r>
              <a:rPr lang="ru-RU" dirty="0"/>
              <a:t> є те, </a:t>
            </a:r>
            <a:r>
              <a:rPr lang="ru-RU" dirty="0" err="1"/>
              <a:t>що</a:t>
            </a:r>
            <a:r>
              <a:rPr lang="ru-RU" dirty="0"/>
              <a:t> ABC-</a:t>
            </a:r>
            <a:r>
              <a:rPr lang="ru-RU" dirty="0" err="1"/>
              <a:t>аналіз</a:t>
            </a:r>
            <a:r>
              <a:rPr lang="ru-RU" dirty="0"/>
              <a:t> </a:t>
            </a:r>
            <a:r>
              <a:rPr lang="ru-RU" dirty="0" err="1"/>
              <a:t>допомагає</a:t>
            </a:r>
            <a:r>
              <a:rPr lang="ru-RU" dirty="0"/>
              <a:t> </a:t>
            </a:r>
            <a:r>
              <a:rPr lang="ru-RU" dirty="0" err="1"/>
              <a:t>визначити</a:t>
            </a:r>
            <a:r>
              <a:rPr lang="ru-RU" dirty="0"/>
              <a:t> </a:t>
            </a:r>
            <a:r>
              <a:rPr lang="ru-RU" dirty="0" smtClean="0"/>
              <a:t>так </a:t>
            </a:r>
            <a:r>
              <a:rPr lang="ru-RU" dirty="0" err="1" smtClean="0"/>
              <a:t>званих</a:t>
            </a:r>
            <a:r>
              <a:rPr lang="ru-RU" dirty="0" smtClean="0"/>
              <a:t> </a:t>
            </a:r>
            <a:r>
              <a:rPr lang="ru-RU" dirty="0"/>
              <a:t>«</a:t>
            </a:r>
            <a:r>
              <a:rPr lang="ru-RU" dirty="0" err="1"/>
              <a:t>аутсайдерів</a:t>
            </a:r>
            <a:r>
              <a:rPr lang="ru-RU" dirty="0"/>
              <a:t>» </a:t>
            </a:r>
            <a:r>
              <a:rPr lang="ru-RU" dirty="0" err="1"/>
              <a:t>асортименту</a:t>
            </a:r>
            <a:r>
              <a:rPr lang="ru-RU" dirty="0"/>
              <a:t> – </a:t>
            </a:r>
            <a:r>
              <a:rPr lang="ru-RU" dirty="0" err="1"/>
              <a:t>товари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знаходяться</a:t>
            </a:r>
            <a:r>
              <a:rPr lang="ru-RU" dirty="0"/>
              <a:t> у </a:t>
            </a:r>
            <a:r>
              <a:rPr lang="ru-RU" dirty="0" err="1"/>
              <a:t>зоні</a:t>
            </a:r>
            <a:r>
              <a:rPr lang="ru-RU" dirty="0"/>
              <a:t> </a:t>
            </a:r>
            <a:r>
              <a:rPr lang="ru-RU" dirty="0" err="1"/>
              <a:t>ризику</a:t>
            </a:r>
            <a:r>
              <a:rPr lang="ru-RU" dirty="0"/>
              <a:t> </a:t>
            </a:r>
            <a:r>
              <a:rPr lang="ru-RU" dirty="0" err="1"/>
              <a:t>списання</a:t>
            </a:r>
            <a:r>
              <a:rPr lang="ru-RU" dirty="0"/>
              <a:t> через </a:t>
            </a:r>
            <a:r>
              <a:rPr lang="ru-RU" dirty="0" err="1"/>
              <a:t>моральне</a:t>
            </a:r>
            <a:r>
              <a:rPr lang="ru-RU" dirty="0"/>
              <a:t> </a:t>
            </a:r>
            <a:r>
              <a:rPr lang="ru-RU" dirty="0" err="1"/>
              <a:t>старіння</a:t>
            </a:r>
            <a:r>
              <a:rPr lang="ru-RU" dirty="0"/>
              <a:t>,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критичний</a:t>
            </a:r>
            <a:r>
              <a:rPr lang="ru-RU" dirty="0"/>
              <a:t> </a:t>
            </a:r>
            <a:r>
              <a:rPr lang="ru-RU" dirty="0" err="1"/>
              <a:t>термін</a:t>
            </a:r>
            <a:r>
              <a:rPr lang="ru-RU" dirty="0"/>
              <a:t> </a:t>
            </a:r>
            <a:r>
              <a:rPr lang="ru-RU" dirty="0" err="1"/>
              <a:t>придатності</a:t>
            </a:r>
            <a:r>
              <a:rPr lang="ru-RU" dirty="0"/>
              <a:t>. За </a:t>
            </a:r>
            <a:r>
              <a:rPr lang="ru-RU" dirty="0" err="1"/>
              <a:t>логікою</a:t>
            </a:r>
            <a:r>
              <a:rPr lang="ru-RU" dirty="0"/>
              <a:t>, «</a:t>
            </a:r>
            <a:r>
              <a:rPr lang="ru-RU" dirty="0" err="1"/>
              <a:t>аутсайдери</a:t>
            </a:r>
            <a:r>
              <a:rPr lang="ru-RU" dirty="0"/>
              <a:t>» </a:t>
            </a:r>
            <a:r>
              <a:rPr lang="ru-RU" dirty="0" err="1"/>
              <a:t>знаходяться</a:t>
            </a:r>
            <a:r>
              <a:rPr lang="ru-RU" dirty="0"/>
              <a:t> у </a:t>
            </a:r>
            <a:r>
              <a:rPr lang="ru-RU" dirty="0" err="1"/>
              <a:t>кінці</a:t>
            </a:r>
            <a:r>
              <a:rPr lang="ru-RU" dirty="0"/>
              <a:t> </a:t>
            </a:r>
            <a:r>
              <a:rPr lang="ru-RU" dirty="0" err="1"/>
              <a:t>відсортованого</a:t>
            </a:r>
            <a:r>
              <a:rPr lang="ru-RU" dirty="0"/>
              <a:t> списку, але для </a:t>
            </a:r>
            <a:r>
              <a:rPr lang="ru-RU" dirty="0" err="1"/>
              <a:t>більш</a:t>
            </a:r>
            <a:r>
              <a:rPr lang="ru-RU" dirty="0"/>
              <a:t> точного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визначення</a:t>
            </a:r>
            <a:r>
              <a:rPr lang="ru-RU" dirty="0"/>
              <a:t> </a:t>
            </a:r>
            <a:r>
              <a:rPr lang="ru-RU" dirty="0" err="1"/>
              <a:t>ураховуються</a:t>
            </a:r>
            <a:r>
              <a:rPr lang="ru-RU" dirty="0"/>
              <a:t> </a:t>
            </a:r>
            <a:r>
              <a:rPr lang="ru-RU" dirty="0" err="1"/>
              <a:t>всі</a:t>
            </a:r>
            <a:r>
              <a:rPr lang="ru-RU" dirty="0"/>
              <a:t> </a:t>
            </a:r>
            <a:r>
              <a:rPr lang="ru-RU" dirty="0" err="1"/>
              <a:t>позиції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, </a:t>
            </a:r>
            <a:r>
              <a:rPr lang="ru-RU" dirty="0" err="1"/>
              <a:t>реалізація</a:t>
            </a:r>
            <a:r>
              <a:rPr lang="ru-RU" dirty="0"/>
              <a:t> </a:t>
            </a:r>
            <a:r>
              <a:rPr lang="ru-RU" dirty="0" err="1"/>
              <a:t>яких</a:t>
            </a:r>
            <a:r>
              <a:rPr lang="ru-RU" dirty="0"/>
              <a:t> за </a:t>
            </a:r>
            <a:r>
              <a:rPr lang="ru-RU" dirty="0" err="1"/>
              <a:t>аналізований</a:t>
            </a:r>
            <a:r>
              <a:rPr lang="ru-RU" dirty="0"/>
              <a:t> </a:t>
            </a:r>
            <a:r>
              <a:rPr lang="ru-RU" dirty="0" err="1"/>
              <a:t>період</a:t>
            </a:r>
            <a:r>
              <a:rPr lang="ru-RU" dirty="0"/>
              <a:t> </a:t>
            </a:r>
            <a:r>
              <a:rPr lang="ru-RU" dirty="0" err="1"/>
              <a:t>склала</a:t>
            </a:r>
            <a:r>
              <a:rPr lang="ru-RU" dirty="0"/>
              <a:t> </a:t>
            </a:r>
            <a:r>
              <a:rPr lang="ru-RU" dirty="0" err="1"/>
              <a:t>менше</a:t>
            </a:r>
            <a:r>
              <a:rPr lang="ru-RU" dirty="0"/>
              <a:t> 25 % [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2963064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2549" y="333498"/>
            <a:ext cx="11939451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Результатом </a:t>
            </a:r>
            <a:r>
              <a:rPr lang="en-US" dirty="0"/>
              <a:t>XYZ-</a:t>
            </a:r>
            <a:r>
              <a:rPr lang="ru-RU" dirty="0" err="1"/>
              <a:t>аналізу</a:t>
            </a:r>
            <a:r>
              <a:rPr lang="ru-RU" dirty="0"/>
              <a:t> є </a:t>
            </a:r>
            <a:r>
              <a:rPr lang="ru-RU" dirty="0" err="1"/>
              <a:t>виділення</a:t>
            </a:r>
            <a:r>
              <a:rPr lang="ru-RU" dirty="0"/>
              <a:t> 3 </a:t>
            </a:r>
            <a:r>
              <a:rPr lang="ru-RU" dirty="0" err="1"/>
              <a:t>груп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:</a:t>
            </a:r>
          </a:p>
          <a:p>
            <a:r>
              <a:rPr lang="ru-RU" dirty="0"/>
              <a:t>	</a:t>
            </a:r>
            <a:r>
              <a:rPr lang="ru-RU" dirty="0" err="1"/>
              <a:t>товари</a:t>
            </a:r>
            <a:r>
              <a:rPr lang="ru-RU" dirty="0"/>
              <a:t> </a:t>
            </a:r>
            <a:r>
              <a:rPr lang="en-US" dirty="0"/>
              <a:t>X – </a:t>
            </a:r>
            <a:r>
              <a:rPr lang="ru-RU" dirty="0" err="1"/>
              <a:t>група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 </a:t>
            </a:r>
            <a:r>
              <a:rPr lang="ru-RU" dirty="0" err="1"/>
              <a:t>зі</a:t>
            </a:r>
            <a:r>
              <a:rPr lang="ru-RU" dirty="0"/>
              <a:t> </a:t>
            </a:r>
            <a:r>
              <a:rPr lang="ru-RU" dirty="0" err="1"/>
              <a:t>стабільною</a:t>
            </a:r>
            <a:r>
              <a:rPr lang="ru-RU" dirty="0"/>
              <a:t> величиною </a:t>
            </a:r>
            <a:r>
              <a:rPr lang="ru-RU" dirty="0" err="1"/>
              <a:t>споживання</a:t>
            </a:r>
            <a:r>
              <a:rPr lang="ru-RU" dirty="0"/>
              <a:t> і </a:t>
            </a:r>
            <a:r>
              <a:rPr lang="ru-RU" dirty="0" err="1"/>
              <a:t>високими</a:t>
            </a:r>
            <a:r>
              <a:rPr lang="ru-RU" dirty="0"/>
              <a:t> </a:t>
            </a:r>
            <a:r>
              <a:rPr lang="ru-RU" dirty="0" err="1"/>
              <a:t>можливостями</a:t>
            </a:r>
            <a:r>
              <a:rPr lang="ru-RU" dirty="0"/>
              <a:t> </a:t>
            </a:r>
            <a:r>
              <a:rPr lang="ru-RU" dirty="0" err="1"/>
              <a:t>прогнозування</a:t>
            </a:r>
            <a:r>
              <a:rPr lang="ru-RU" dirty="0"/>
              <a:t> </a:t>
            </a:r>
            <a:r>
              <a:rPr lang="ru-RU" dirty="0" err="1"/>
              <a:t>попиту</a:t>
            </a:r>
            <a:r>
              <a:rPr lang="ru-RU" dirty="0"/>
              <a:t>; </a:t>
            </a:r>
            <a:r>
              <a:rPr lang="ru-RU" dirty="0" err="1"/>
              <a:t>реалізація</a:t>
            </a:r>
            <a:r>
              <a:rPr lang="ru-RU" dirty="0"/>
              <a:t> </a:t>
            </a:r>
            <a:r>
              <a:rPr lang="ru-RU" dirty="0" err="1"/>
              <a:t>цих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усталений</a:t>
            </a:r>
            <a:r>
              <a:rPr lang="ru-RU" dirty="0"/>
              <a:t> характер; </a:t>
            </a:r>
            <a:r>
              <a:rPr lang="ru-RU" dirty="0" err="1"/>
              <a:t>тижнева</a:t>
            </a:r>
            <a:r>
              <a:rPr lang="ru-RU" dirty="0"/>
              <a:t> </a:t>
            </a:r>
            <a:r>
              <a:rPr lang="ru-RU" dirty="0" err="1"/>
              <a:t>передбачуваність</a:t>
            </a:r>
            <a:r>
              <a:rPr lang="ru-RU" dirty="0"/>
              <a:t> </a:t>
            </a:r>
            <a:r>
              <a:rPr lang="ru-RU" dirty="0" err="1"/>
              <a:t>споживання</a:t>
            </a:r>
            <a:r>
              <a:rPr lang="ru-RU" dirty="0"/>
              <a:t> таких </a:t>
            </a:r>
            <a:r>
              <a:rPr lang="ru-RU" dirty="0" err="1"/>
              <a:t>товарів</a:t>
            </a:r>
            <a:r>
              <a:rPr lang="ru-RU" dirty="0"/>
              <a:t> становить </a:t>
            </a:r>
            <a:r>
              <a:rPr lang="ru-RU" dirty="0" err="1"/>
              <a:t>понад</a:t>
            </a:r>
            <a:r>
              <a:rPr lang="ru-RU" dirty="0"/>
              <a:t> 95 %;</a:t>
            </a:r>
          </a:p>
          <a:p>
            <a:r>
              <a:rPr lang="ru-RU" dirty="0"/>
              <a:t>	</a:t>
            </a:r>
            <a:r>
              <a:rPr lang="ru-RU" dirty="0" err="1"/>
              <a:t>товари</a:t>
            </a:r>
            <a:r>
              <a:rPr lang="ru-RU" dirty="0"/>
              <a:t> </a:t>
            </a:r>
            <a:r>
              <a:rPr lang="en-US" dirty="0"/>
              <a:t>Y – </a:t>
            </a:r>
            <a:r>
              <a:rPr lang="ru-RU" dirty="0" err="1"/>
              <a:t>група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відомими</a:t>
            </a:r>
            <a:r>
              <a:rPr lang="ru-RU" dirty="0"/>
              <a:t> </a:t>
            </a:r>
            <a:r>
              <a:rPr lang="ru-RU" dirty="0" err="1"/>
              <a:t>сезонними</a:t>
            </a:r>
            <a:r>
              <a:rPr lang="ru-RU" dirty="0"/>
              <a:t> </a:t>
            </a:r>
            <a:r>
              <a:rPr lang="ru-RU" dirty="0" err="1"/>
              <a:t>коливаннями</a:t>
            </a:r>
            <a:r>
              <a:rPr lang="ru-RU" dirty="0"/>
              <a:t> і </a:t>
            </a:r>
            <a:r>
              <a:rPr lang="ru-RU" dirty="0" err="1"/>
              <a:t>середніми</a:t>
            </a:r>
            <a:r>
              <a:rPr lang="ru-RU" dirty="0"/>
              <a:t> </a:t>
            </a:r>
            <a:r>
              <a:rPr lang="ru-RU" dirty="0" err="1"/>
              <a:t>можливостями</a:t>
            </a:r>
            <a:r>
              <a:rPr lang="ru-RU" dirty="0"/>
              <a:t> </a:t>
            </a:r>
            <a:r>
              <a:rPr lang="ru-RU" dirty="0" err="1"/>
              <a:t>прогнозування</a:t>
            </a:r>
            <a:r>
              <a:rPr lang="ru-RU" dirty="0"/>
              <a:t>; попит на них </a:t>
            </a:r>
            <a:r>
              <a:rPr lang="ru-RU" dirty="0" err="1"/>
              <a:t>нестабільний</a:t>
            </a:r>
            <a:r>
              <a:rPr lang="ru-RU" dirty="0"/>
              <a:t> (</a:t>
            </a:r>
            <a:r>
              <a:rPr lang="ru-RU" dirty="0" err="1"/>
              <a:t>мінливість</a:t>
            </a:r>
            <a:r>
              <a:rPr lang="ru-RU" dirty="0"/>
              <a:t> </a:t>
            </a:r>
            <a:r>
              <a:rPr lang="ru-RU" dirty="0" err="1"/>
              <a:t>споживання</a:t>
            </a:r>
            <a:r>
              <a:rPr lang="ru-RU" dirty="0"/>
              <a:t> </a:t>
            </a:r>
            <a:r>
              <a:rPr lang="ru-RU" dirty="0" err="1"/>
              <a:t>коливається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20 % і 50 % </a:t>
            </a:r>
            <a:r>
              <a:rPr lang="ru-RU" dirty="0" err="1"/>
              <a:t>щомісяця</a:t>
            </a:r>
            <a:r>
              <a:rPr lang="ru-RU" dirty="0"/>
              <a:t>); </a:t>
            </a:r>
            <a:r>
              <a:rPr lang="ru-RU" dirty="0" err="1"/>
              <a:t>тижнева</a:t>
            </a:r>
            <a:r>
              <a:rPr lang="ru-RU" dirty="0"/>
              <a:t> </a:t>
            </a:r>
            <a:r>
              <a:rPr lang="ru-RU" dirty="0" err="1"/>
              <a:t>передбачуваність</a:t>
            </a:r>
            <a:r>
              <a:rPr lang="ru-RU" dirty="0"/>
              <a:t> </a:t>
            </a:r>
            <a:r>
              <a:rPr lang="ru-RU" dirty="0" err="1"/>
              <a:t>споживання</a:t>
            </a:r>
            <a:r>
              <a:rPr lang="ru-RU" dirty="0"/>
              <a:t> – не </a:t>
            </a:r>
            <a:r>
              <a:rPr lang="ru-RU" dirty="0" err="1"/>
              <a:t>менше</a:t>
            </a:r>
            <a:r>
              <a:rPr lang="ru-RU" dirty="0"/>
              <a:t> 70 %;</a:t>
            </a:r>
          </a:p>
          <a:p>
            <a:r>
              <a:rPr lang="ru-RU" dirty="0"/>
              <a:t>	</a:t>
            </a:r>
            <a:r>
              <a:rPr lang="ru-RU" dirty="0" err="1"/>
              <a:t>товари</a:t>
            </a:r>
            <a:r>
              <a:rPr lang="ru-RU" dirty="0"/>
              <a:t> </a:t>
            </a:r>
            <a:r>
              <a:rPr lang="en-US" dirty="0"/>
              <a:t>Z – </a:t>
            </a:r>
            <a:r>
              <a:rPr lang="ru-RU" dirty="0" err="1"/>
              <a:t>група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 з </a:t>
            </a:r>
            <a:r>
              <a:rPr lang="ru-RU" dirty="0" err="1"/>
              <a:t>нестабільним</a:t>
            </a:r>
            <a:r>
              <a:rPr lang="ru-RU" dirty="0"/>
              <a:t> попитом і, як </a:t>
            </a:r>
            <a:r>
              <a:rPr lang="ru-RU" dirty="0" err="1"/>
              <a:t>наслідок</a:t>
            </a:r>
            <a:r>
              <a:rPr lang="ru-RU" dirty="0"/>
              <a:t>, </a:t>
            </a:r>
            <a:r>
              <a:rPr lang="ru-RU" dirty="0" err="1"/>
              <a:t>низькою</a:t>
            </a:r>
            <a:r>
              <a:rPr lang="ru-RU" dirty="0"/>
              <a:t> </a:t>
            </a:r>
            <a:r>
              <a:rPr lang="ru-RU" dirty="0" err="1"/>
              <a:t>точністю</a:t>
            </a:r>
            <a:r>
              <a:rPr lang="ru-RU" dirty="0"/>
              <a:t> </a:t>
            </a:r>
            <a:r>
              <a:rPr lang="ru-RU" dirty="0" err="1"/>
              <a:t>прогнозування</a:t>
            </a:r>
            <a:r>
              <a:rPr lang="ru-RU" dirty="0"/>
              <a:t> </a:t>
            </a:r>
            <a:r>
              <a:rPr lang="ru-RU" dirty="0" err="1"/>
              <a:t>попиту</a:t>
            </a:r>
            <a:r>
              <a:rPr lang="ru-RU" dirty="0"/>
              <a:t>; потреба в них є стохастичною, </a:t>
            </a:r>
            <a:r>
              <a:rPr lang="ru-RU" dirty="0" err="1"/>
              <a:t>мінливість</a:t>
            </a:r>
            <a:r>
              <a:rPr lang="ru-RU" dirty="0"/>
              <a:t> </a:t>
            </a:r>
            <a:r>
              <a:rPr lang="ru-RU" dirty="0" err="1"/>
              <a:t>споживання</a:t>
            </a:r>
            <a:r>
              <a:rPr lang="ru-RU" dirty="0"/>
              <a:t> </a:t>
            </a:r>
            <a:r>
              <a:rPr lang="ru-RU" dirty="0" err="1"/>
              <a:t>сягає</a:t>
            </a:r>
            <a:r>
              <a:rPr lang="ru-RU" dirty="0"/>
              <a:t> </a:t>
            </a:r>
            <a:r>
              <a:rPr lang="ru-RU" dirty="0" err="1"/>
              <a:t>більше</a:t>
            </a:r>
            <a:r>
              <a:rPr lang="ru-RU" dirty="0"/>
              <a:t> 50 % </a:t>
            </a:r>
            <a:r>
              <a:rPr lang="ru-RU" dirty="0" err="1"/>
              <a:t>щомісяця</a:t>
            </a:r>
            <a:r>
              <a:rPr lang="ru-RU" dirty="0"/>
              <a:t>; </a:t>
            </a:r>
            <a:r>
              <a:rPr lang="ru-RU" dirty="0" err="1"/>
              <a:t>тижнева</a:t>
            </a:r>
            <a:r>
              <a:rPr lang="ru-RU" dirty="0"/>
              <a:t> </a:t>
            </a:r>
            <a:r>
              <a:rPr lang="ru-RU" dirty="0" err="1"/>
              <a:t>передбачуваність</a:t>
            </a:r>
            <a:r>
              <a:rPr lang="ru-RU" dirty="0"/>
              <a:t> – </a:t>
            </a:r>
            <a:r>
              <a:rPr lang="ru-RU" dirty="0" err="1"/>
              <a:t>менше</a:t>
            </a:r>
            <a:r>
              <a:rPr lang="ru-RU" dirty="0"/>
              <a:t> 70 %.</a:t>
            </a:r>
          </a:p>
          <a:p>
            <a:endParaRPr lang="ru-RU" dirty="0" smtClean="0"/>
          </a:p>
          <a:p>
            <a:r>
              <a:rPr lang="ru-RU" dirty="0" smtClean="0"/>
              <a:t>Без </a:t>
            </a:r>
            <a:r>
              <a:rPr lang="ru-RU" dirty="0" err="1"/>
              <a:t>спеціальних</a:t>
            </a:r>
            <a:r>
              <a:rPr lang="ru-RU" dirty="0"/>
              <a:t> </a:t>
            </a:r>
            <a:r>
              <a:rPr lang="ru-RU" dirty="0" err="1"/>
              <a:t>статистичних</a:t>
            </a:r>
            <a:r>
              <a:rPr lang="ru-RU" dirty="0"/>
              <a:t> </a:t>
            </a:r>
            <a:r>
              <a:rPr lang="ru-RU" dirty="0" err="1"/>
              <a:t>програм</a:t>
            </a:r>
            <a:r>
              <a:rPr lang="ru-RU" dirty="0"/>
              <a:t> </a:t>
            </a:r>
            <a:r>
              <a:rPr lang="ru-RU" dirty="0" err="1"/>
              <a:t>застосування</a:t>
            </a:r>
            <a:r>
              <a:rPr lang="ru-RU" dirty="0"/>
              <a:t> XYZ-</a:t>
            </a:r>
            <a:r>
              <a:rPr lang="ru-RU" dirty="0" err="1"/>
              <a:t>аналізу</a:t>
            </a:r>
            <a:r>
              <a:rPr lang="ru-RU" dirty="0"/>
              <a:t> практично </a:t>
            </a:r>
            <a:r>
              <a:rPr lang="ru-RU" dirty="0" err="1"/>
              <a:t>неможливе</a:t>
            </a:r>
            <a:r>
              <a:rPr lang="ru-RU" dirty="0"/>
              <a:t>. Даний метод, на думку </a:t>
            </a:r>
            <a:r>
              <a:rPr lang="ru-RU" dirty="0" err="1"/>
              <a:t>експертів</a:t>
            </a:r>
            <a:r>
              <a:rPr lang="ru-RU" dirty="0"/>
              <a:t>,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використовуватися</a:t>
            </a:r>
            <a:r>
              <a:rPr lang="ru-RU" dirty="0"/>
              <a:t> у </a:t>
            </a:r>
            <a:r>
              <a:rPr lang="ru-RU" dirty="0" err="1"/>
              <a:t>наукових</a:t>
            </a:r>
            <a:r>
              <a:rPr lang="ru-RU" dirty="0"/>
              <a:t> </a:t>
            </a:r>
            <a:r>
              <a:rPr lang="ru-RU" dirty="0" err="1"/>
              <a:t>дослідженнях</a:t>
            </a:r>
            <a:r>
              <a:rPr lang="ru-RU" dirty="0"/>
              <a:t>, а у </a:t>
            </a:r>
            <a:r>
              <a:rPr lang="ru-RU" dirty="0" err="1"/>
              <a:t>практиці</a:t>
            </a:r>
            <a:r>
              <a:rPr lang="ru-RU" dirty="0"/>
              <a:t> </a:t>
            </a:r>
            <a:r>
              <a:rPr lang="ru-RU" dirty="0" err="1"/>
              <a:t>роботи</a:t>
            </a:r>
            <a:r>
              <a:rPr lang="ru-RU" dirty="0"/>
              <a:t> </a:t>
            </a:r>
            <a:r>
              <a:rPr lang="ru-RU" dirty="0" err="1"/>
              <a:t>торговельних</a:t>
            </a:r>
            <a:r>
              <a:rPr lang="ru-RU" dirty="0"/>
              <a:t> </a:t>
            </a:r>
            <a:r>
              <a:rPr lang="ru-RU" dirty="0" err="1"/>
              <a:t>підприємств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доцільно</a:t>
            </a:r>
            <a:r>
              <a:rPr lang="ru-RU" dirty="0"/>
              <a:t> </a:t>
            </a:r>
            <a:r>
              <a:rPr lang="ru-RU" dirty="0" err="1"/>
              <a:t>проводити</a:t>
            </a:r>
            <a:r>
              <a:rPr lang="ru-RU" dirty="0"/>
              <a:t> на </a:t>
            </a:r>
            <a:r>
              <a:rPr lang="ru-RU" dirty="0" err="1"/>
              <a:t>обмеженій</a:t>
            </a:r>
            <a:r>
              <a:rPr lang="ru-RU" dirty="0"/>
              <a:t> </a:t>
            </a:r>
            <a:r>
              <a:rPr lang="ru-RU" dirty="0" err="1"/>
              <a:t>кількості</a:t>
            </a:r>
            <a:r>
              <a:rPr lang="ru-RU" dirty="0"/>
              <a:t> </a:t>
            </a:r>
            <a:r>
              <a:rPr lang="ru-RU" dirty="0" err="1"/>
              <a:t>найменувань</a:t>
            </a:r>
            <a:r>
              <a:rPr lang="ru-RU" dirty="0"/>
              <a:t> товарного </a:t>
            </a:r>
            <a:r>
              <a:rPr lang="ru-RU" dirty="0" err="1"/>
              <a:t>асортименту</a:t>
            </a:r>
            <a:r>
              <a:rPr lang="ru-RU" dirty="0"/>
              <a:t> [267].</a:t>
            </a:r>
          </a:p>
          <a:p>
            <a:r>
              <a:rPr lang="ru-RU" dirty="0" err="1"/>
              <a:t>Деякі</a:t>
            </a:r>
            <a:r>
              <a:rPr lang="ru-RU" dirty="0"/>
              <a:t> </a:t>
            </a:r>
            <a:r>
              <a:rPr lang="ru-RU" dirty="0" err="1"/>
              <a:t>автори</a:t>
            </a:r>
            <a:r>
              <a:rPr lang="ru-RU" dirty="0"/>
              <a:t> </a:t>
            </a:r>
            <a:r>
              <a:rPr lang="ru-RU" dirty="0" err="1"/>
              <a:t>вважають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для </a:t>
            </a:r>
            <a:r>
              <a:rPr lang="ru-RU" dirty="0" err="1"/>
              <a:t>проведення</a:t>
            </a:r>
            <a:r>
              <a:rPr lang="ru-RU" dirty="0"/>
              <a:t> </a:t>
            </a:r>
            <a:r>
              <a:rPr lang="ru-RU" dirty="0" err="1"/>
              <a:t>повноцінного</a:t>
            </a:r>
            <a:r>
              <a:rPr lang="ru-RU" dirty="0"/>
              <a:t> </a:t>
            </a:r>
            <a:r>
              <a:rPr lang="ru-RU" dirty="0" err="1"/>
              <a:t>аналізу</a:t>
            </a:r>
            <a:r>
              <a:rPr lang="ru-RU" dirty="0"/>
              <a:t> </a:t>
            </a:r>
            <a:r>
              <a:rPr lang="ru-RU" dirty="0" err="1"/>
              <a:t>асортименту</a:t>
            </a:r>
            <a:r>
              <a:rPr lang="ru-RU" dirty="0"/>
              <a:t>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поєднувати</a:t>
            </a:r>
            <a:r>
              <a:rPr lang="ru-RU" dirty="0"/>
              <a:t> </a:t>
            </a:r>
            <a:r>
              <a:rPr lang="ru-RU" dirty="0" err="1"/>
              <a:t>декілька</a:t>
            </a:r>
            <a:r>
              <a:rPr lang="ru-RU" dirty="0"/>
              <a:t> </a:t>
            </a:r>
            <a:r>
              <a:rPr lang="ru-RU" dirty="0" err="1"/>
              <a:t>відомих</a:t>
            </a:r>
            <a:r>
              <a:rPr lang="ru-RU" dirty="0"/>
              <a:t> і </a:t>
            </a:r>
            <a:r>
              <a:rPr lang="ru-RU" dirty="0" err="1"/>
              <a:t>універсальних</a:t>
            </a:r>
            <a:r>
              <a:rPr lang="ru-RU" dirty="0"/>
              <a:t> </a:t>
            </a:r>
            <a:r>
              <a:rPr lang="ru-RU" dirty="0" err="1"/>
              <a:t>методів</a:t>
            </a:r>
            <a:r>
              <a:rPr lang="ru-RU" dirty="0"/>
              <a:t>, </a:t>
            </a:r>
            <a:r>
              <a:rPr lang="ru-RU" dirty="0" err="1"/>
              <a:t>придатних</a:t>
            </a:r>
            <a:r>
              <a:rPr lang="ru-RU" dirty="0"/>
              <a:t> для </a:t>
            </a:r>
            <a:r>
              <a:rPr lang="ru-RU" dirty="0" err="1"/>
              <a:t>адаптації</a:t>
            </a:r>
            <a:r>
              <a:rPr lang="ru-RU" dirty="0"/>
              <a:t> до </a:t>
            </a:r>
            <a:r>
              <a:rPr lang="ru-RU" dirty="0" err="1"/>
              <a:t>ситуації</a:t>
            </a:r>
            <a:r>
              <a:rPr lang="ru-RU" dirty="0"/>
              <a:t> на конкретному </a:t>
            </a:r>
            <a:r>
              <a:rPr lang="ru-RU" dirty="0" err="1"/>
              <a:t>підприємстві</a:t>
            </a:r>
            <a:r>
              <a:rPr lang="ru-RU" dirty="0"/>
              <a:t>. </a:t>
            </a:r>
            <a:r>
              <a:rPr lang="ru-RU" dirty="0" err="1"/>
              <a:t>Результати</a:t>
            </a:r>
            <a:r>
              <a:rPr lang="ru-RU" dirty="0"/>
              <a:t> </a:t>
            </a:r>
            <a:r>
              <a:rPr lang="ru-RU" dirty="0" err="1"/>
              <a:t>аналізу</a:t>
            </a:r>
            <a:r>
              <a:rPr lang="ru-RU" dirty="0"/>
              <a:t> продуктового портфеля, </a:t>
            </a:r>
            <a:r>
              <a:rPr lang="ru-RU" dirty="0" err="1"/>
              <a:t>отримані</a:t>
            </a:r>
            <a:r>
              <a:rPr lang="ru-RU" dirty="0"/>
              <a:t> за </a:t>
            </a:r>
            <a:r>
              <a:rPr lang="ru-RU" dirty="0" err="1"/>
              <a:t>допомогою</a:t>
            </a:r>
            <a:r>
              <a:rPr lang="ru-RU" dirty="0"/>
              <a:t> </a:t>
            </a:r>
            <a:r>
              <a:rPr lang="ru-RU" dirty="0" err="1"/>
              <a:t>різних</a:t>
            </a:r>
            <a:r>
              <a:rPr lang="ru-RU" dirty="0"/>
              <a:t> </a:t>
            </a:r>
            <a:r>
              <a:rPr lang="ru-RU" dirty="0" err="1"/>
              <a:t>методів</a:t>
            </a:r>
            <a:r>
              <a:rPr lang="ru-RU" dirty="0"/>
              <a:t>, </a:t>
            </a:r>
            <a:r>
              <a:rPr lang="ru-RU" dirty="0" err="1"/>
              <a:t>порівнюються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собою і на </a:t>
            </a:r>
            <a:r>
              <a:rPr lang="ru-RU" dirty="0" err="1"/>
              <a:t>підставі</a:t>
            </a:r>
            <a:r>
              <a:rPr lang="ru-RU" dirty="0"/>
              <a:t> </a:t>
            </a:r>
            <a:r>
              <a:rPr lang="ru-RU" dirty="0" err="1"/>
              <a:t>отриманої</a:t>
            </a:r>
            <a:r>
              <a:rPr lang="ru-RU" dirty="0"/>
              <a:t> </a:t>
            </a:r>
            <a:r>
              <a:rPr lang="ru-RU" dirty="0" err="1"/>
              <a:t>інформації</a:t>
            </a:r>
            <a:r>
              <a:rPr lang="ru-RU" dirty="0"/>
              <a:t> </a:t>
            </a:r>
            <a:r>
              <a:rPr lang="ru-RU" dirty="0" err="1"/>
              <a:t>формуються</a:t>
            </a:r>
            <a:r>
              <a:rPr lang="ru-RU" dirty="0"/>
              <a:t> </a:t>
            </a:r>
            <a:r>
              <a:rPr lang="ru-RU" dirty="0" err="1"/>
              <a:t>пропозиції</a:t>
            </a:r>
            <a:r>
              <a:rPr lang="ru-RU" dirty="0"/>
              <a:t>   </a:t>
            </a:r>
            <a:r>
              <a:rPr lang="ru-RU" dirty="0" err="1"/>
              <a:t>щодо</a:t>
            </a:r>
            <a:r>
              <a:rPr lang="ru-RU" dirty="0"/>
              <a:t>   </a:t>
            </a:r>
            <a:r>
              <a:rPr lang="ru-RU" dirty="0" err="1"/>
              <a:t>змін</a:t>
            </a:r>
            <a:r>
              <a:rPr lang="ru-RU" dirty="0"/>
              <a:t> </a:t>
            </a:r>
            <a:r>
              <a:rPr lang="ru-RU" dirty="0" err="1"/>
              <a:t>асортименту</a:t>
            </a:r>
            <a:r>
              <a:rPr lang="ru-RU" dirty="0"/>
              <a:t> [268].</a:t>
            </a:r>
          </a:p>
        </p:txBody>
      </p:sp>
    </p:spTree>
    <p:extLst>
      <p:ext uri="{BB962C8B-B14F-4D97-AF65-F5344CB8AC3E}">
        <p14:creationId xmlns:p14="http://schemas.microsoft.com/office/powerpoint/2010/main" val="25761736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35131" y="289118"/>
            <a:ext cx="1179576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err="1" smtClean="0"/>
              <a:t>Залежно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широти</a:t>
            </a:r>
            <a:r>
              <a:rPr lang="ru-RU" dirty="0" smtClean="0"/>
              <a:t> </a:t>
            </a:r>
            <a:r>
              <a:rPr lang="ru-RU" dirty="0" err="1" smtClean="0"/>
              <a:t>охоплення</a:t>
            </a:r>
            <a:r>
              <a:rPr lang="ru-RU" dirty="0" smtClean="0"/>
              <a:t> </a:t>
            </a:r>
            <a:r>
              <a:rPr lang="ru-RU" dirty="0" err="1" smtClean="0"/>
              <a:t>товарів</a:t>
            </a:r>
            <a:r>
              <a:rPr lang="ru-RU" dirty="0" smtClean="0"/>
              <a:t> </a:t>
            </a:r>
            <a:r>
              <a:rPr lang="ru-RU" dirty="0" err="1" smtClean="0"/>
              <a:t>розрізняють</a:t>
            </a:r>
            <a:r>
              <a:rPr lang="ru-RU" dirty="0" smtClean="0"/>
              <a:t> </a:t>
            </a:r>
            <a:r>
              <a:rPr lang="ru-RU" dirty="0" err="1" smtClean="0"/>
              <a:t>наступні</a:t>
            </a:r>
            <a:r>
              <a:rPr lang="ru-RU" dirty="0" smtClean="0"/>
              <a:t> </a:t>
            </a:r>
            <a:r>
              <a:rPr lang="ru-RU" dirty="0" err="1" smtClean="0"/>
              <a:t>види</a:t>
            </a:r>
            <a:r>
              <a:rPr lang="ru-RU" dirty="0" smtClean="0"/>
              <a:t> </a:t>
            </a:r>
            <a:r>
              <a:rPr lang="ru-RU" dirty="0" err="1" smtClean="0"/>
              <a:t>асортименту</a:t>
            </a:r>
            <a:r>
              <a:rPr lang="ru-RU" dirty="0" smtClean="0"/>
              <a:t>: </a:t>
            </a:r>
            <a:r>
              <a:rPr lang="ru-RU" dirty="0" err="1" smtClean="0"/>
              <a:t>простий</a:t>
            </a:r>
            <a:r>
              <a:rPr lang="ru-RU" dirty="0" smtClean="0"/>
              <a:t>, </a:t>
            </a:r>
            <a:r>
              <a:rPr lang="ru-RU" dirty="0" err="1" smtClean="0"/>
              <a:t>складний</a:t>
            </a:r>
            <a:r>
              <a:rPr lang="ru-RU" dirty="0" smtClean="0"/>
              <a:t>, </a:t>
            </a:r>
            <a:r>
              <a:rPr lang="ru-RU" dirty="0" err="1" smtClean="0"/>
              <a:t>розгорнутий</a:t>
            </a:r>
            <a:r>
              <a:rPr lang="ru-RU" dirty="0" smtClean="0"/>
              <a:t>, укрупнений, </a:t>
            </a:r>
            <a:r>
              <a:rPr lang="ru-RU" dirty="0" err="1" smtClean="0"/>
              <a:t>супутній</a:t>
            </a:r>
            <a:r>
              <a:rPr lang="ru-RU" dirty="0" smtClean="0"/>
              <a:t>, </a:t>
            </a:r>
            <a:r>
              <a:rPr lang="ru-RU" dirty="0" err="1" smtClean="0"/>
              <a:t>змішаний</a:t>
            </a:r>
            <a:r>
              <a:rPr lang="ru-RU" dirty="0" smtClean="0"/>
              <a:t>.</a:t>
            </a:r>
          </a:p>
          <a:p>
            <a:r>
              <a:rPr lang="ru-RU" dirty="0" smtClean="0"/>
              <a:t>Приклад</a:t>
            </a:r>
          </a:p>
          <a:p>
            <a:r>
              <a:rPr lang="ru-RU" dirty="0" err="1" smtClean="0"/>
              <a:t>Торговий</a:t>
            </a:r>
            <a:r>
              <a:rPr lang="ru-RU" dirty="0" smtClean="0"/>
              <a:t> </a:t>
            </a:r>
            <a:r>
              <a:rPr lang="ru-RU" dirty="0" err="1" smtClean="0"/>
              <a:t>асортимент</a:t>
            </a:r>
            <a:r>
              <a:rPr lang="ru-RU" dirty="0" smtClean="0"/>
              <a:t> </a:t>
            </a:r>
            <a:r>
              <a:rPr lang="ru-RU" dirty="0" err="1" smtClean="0"/>
              <a:t>кондитерського</a:t>
            </a:r>
            <a:r>
              <a:rPr lang="ru-RU" dirty="0" smtClean="0"/>
              <a:t> магазину м. </a:t>
            </a:r>
            <a:r>
              <a:rPr lang="ru-RU" dirty="0" err="1" smtClean="0"/>
              <a:t>Харкова</a:t>
            </a:r>
            <a:r>
              <a:rPr lang="ru-RU" dirty="0" smtClean="0"/>
              <a:t> </a:t>
            </a:r>
          </a:p>
          <a:p>
            <a:r>
              <a:rPr lang="ru-RU" dirty="0" err="1" smtClean="0"/>
              <a:t>Простий</a:t>
            </a:r>
            <a:r>
              <a:rPr lang="ru-RU" dirty="0" smtClean="0"/>
              <a:t> </a:t>
            </a:r>
            <a:r>
              <a:rPr lang="ru-RU" dirty="0" err="1" smtClean="0"/>
              <a:t>асортимент</a:t>
            </a:r>
            <a:r>
              <a:rPr lang="ru-RU" dirty="0" smtClean="0"/>
              <a:t> </a:t>
            </a:r>
            <a:r>
              <a:rPr lang="ru-RU" dirty="0" err="1" smtClean="0"/>
              <a:t>товарів</a:t>
            </a:r>
            <a:r>
              <a:rPr lang="ru-RU" dirty="0" smtClean="0"/>
              <a:t> - </a:t>
            </a:r>
            <a:r>
              <a:rPr lang="ru-RU" dirty="0" err="1" smtClean="0"/>
              <a:t>асортимент</a:t>
            </a:r>
            <a:r>
              <a:rPr lang="ru-RU" dirty="0" smtClean="0"/>
              <a:t> </a:t>
            </a:r>
            <a:r>
              <a:rPr lang="ru-RU" dirty="0" err="1" smtClean="0"/>
              <a:t>товарів</a:t>
            </a:r>
            <a:r>
              <a:rPr lang="ru-RU" dirty="0" smtClean="0"/>
              <a:t>, представлений такими видами,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класифікуються</a:t>
            </a:r>
            <a:r>
              <a:rPr lang="ru-RU" dirty="0" smtClean="0"/>
              <a:t> не </a:t>
            </a:r>
            <a:r>
              <a:rPr lang="ru-RU" dirty="0" err="1" smtClean="0"/>
              <a:t>більше</a:t>
            </a:r>
            <a:r>
              <a:rPr lang="ru-RU" dirty="0" smtClean="0"/>
              <a:t> </a:t>
            </a:r>
            <a:r>
              <a:rPr lang="ru-RU" dirty="0" err="1" smtClean="0"/>
              <a:t>ніж</a:t>
            </a:r>
            <a:r>
              <a:rPr lang="ru-RU" dirty="0" smtClean="0"/>
              <a:t> за </a:t>
            </a:r>
            <a:r>
              <a:rPr lang="ru-RU" dirty="0" err="1" smtClean="0"/>
              <a:t>трьома</a:t>
            </a:r>
            <a:r>
              <a:rPr lang="ru-RU" dirty="0" smtClean="0"/>
              <a:t> </a:t>
            </a:r>
            <a:r>
              <a:rPr lang="ru-RU" dirty="0" err="1" smtClean="0"/>
              <a:t>ознаками</a:t>
            </a:r>
            <a:r>
              <a:rPr lang="ru-RU" dirty="0" smtClean="0"/>
              <a:t> . </a:t>
            </a:r>
          </a:p>
          <a:p>
            <a:r>
              <a:rPr lang="ru-RU" dirty="0" err="1" smtClean="0"/>
              <a:t>Такий</a:t>
            </a:r>
            <a:r>
              <a:rPr lang="ru-RU" dirty="0" smtClean="0"/>
              <a:t> </a:t>
            </a:r>
            <a:r>
              <a:rPr lang="ru-RU" dirty="0" err="1" smtClean="0"/>
              <a:t>асортимент</a:t>
            </a:r>
            <a:r>
              <a:rPr lang="ru-RU" dirty="0" smtClean="0"/>
              <a:t> представлений невеликою </a:t>
            </a:r>
            <a:r>
              <a:rPr lang="ru-RU" dirty="0" err="1" smtClean="0"/>
              <a:t>кількістю</a:t>
            </a:r>
            <a:r>
              <a:rPr lang="ru-RU" dirty="0" smtClean="0"/>
              <a:t> </a:t>
            </a:r>
            <a:r>
              <a:rPr lang="ru-RU" dirty="0" err="1" smtClean="0"/>
              <a:t>груп</a:t>
            </a:r>
            <a:r>
              <a:rPr lang="ru-RU" dirty="0" smtClean="0"/>
              <a:t>, </a:t>
            </a:r>
            <a:r>
              <a:rPr lang="ru-RU" dirty="0" err="1" smtClean="0"/>
              <a:t>видів</a:t>
            </a:r>
            <a:r>
              <a:rPr lang="ru-RU" dirty="0" smtClean="0"/>
              <a:t> і </a:t>
            </a:r>
            <a:r>
              <a:rPr lang="ru-RU" dirty="0" err="1" smtClean="0"/>
              <a:t>найменувань</a:t>
            </a:r>
            <a:r>
              <a:rPr lang="ru-RU" dirty="0" smtClean="0"/>
              <a:t> </a:t>
            </a:r>
            <a:r>
              <a:rPr lang="ru-RU" dirty="0" err="1" smtClean="0"/>
              <a:t>товарів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задовольняють</a:t>
            </a:r>
            <a:r>
              <a:rPr lang="ru-RU" dirty="0" smtClean="0"/>
              <a:t> </a:t>
            </a:r>
            <a:r>
              <a:rPr lang="ru-RU" dirty="0" err="1" smtClean="0"/>
              <a:t>обмежене</a:t>
            </a:r>
            <a:r>
              <a:rPr lang="ru-RU" dirty="0" smtClean="0"/>
              <a:t> число потреб.</a:t>
            </a:r>
          </a:p>
          <a:p>
            <a:endParaRPr lang="ru-RU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2759201"/>
            <a:ext cx="11168743" cy="31060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12132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48193" y="751344"/>
            <a:ext cx="11142617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err="1" smtClean="0"/>
              <a:t>Розгорнутий</a:t>
            </a:r>
            <a:r>
              <a:rPr lang="ru-RU" dirty="0" smtClean="0"/>
              <a:t> </a:t>
            </a:r>
            <a:r>
              <a:rPr lang="ru-RU" dirty="0" err="1" smtClean="0"/>
              <a:t>асортимент</a:t>
            </a:r>
            <a:r>
              <a:rPr lang="ru-RU" dirty="0" smtClean="0"/>
              <a:t> </a:t>
            </a:r>
            <a:r>
              <a:rPr lang="ru-RU" dirty="0" err="1" smtClean="0"/>
              <a:t>товарів</a:t>
            </a:r>
            <a:r>
              <a:rPr lang="ru-RU" dirty="0" smtClean="0"/>
              <a:t> - </a:t>
            </a:r>
            <a:r>
              <a:rPr lang="ru-RU" dirty="0" err="1" smtClean="0"/>
              <a:t>асортимент</a:t>
            </a:r>
            <a:r>
              <a:rPr lang="ru-RU" dirty="0" smtClean="0"/>
              <a:t> </a:t>
            </a:r>
            <a:r>
              <a:rPr lang="ru-RU" dirty="0" err="1" smtClean="0"/>
              <a:t>товарів</a:t>
            </a:r>
            <a:r>
              <a:rPr lang="ru-RU" dirty="0" smtClean="0"/>
              <a:t>, представлений </a:t>
            </a:r>
            <a:r>
              <a:rPr lang="ru-RU" dirty="0" err="1" smtClean="0"/>
              <a:t>їх</a:t>
            </a:r>
            <a:r>
              <a:rPr lang="ru-RU" dirty="0" smtClean="0"/>
              <a:t> </a:t>
            </a:r>
            <a:r>
              <a:rPr lang="ru-RU" dirty="0" err="1" smtClean="0"/>
              <a:t>різновидами</a:t>
            </a:r>
            <a:r>
              <a:rPr lang="ru-RU" dirty="0" smtClean="0"/>
              <a:t> [39].</a:t>
            </a:r>
          </a:p>
          <a:p>
            <a:r>
              <a:rPr lang="ru-RU" dirty="0" err="1" smtClean="0"/>
              <a:t>Він</a:t>
            </a:r>
            <a:r>
              <a:rPr lang="ru-RU" dirty="0" smtClean="0"/>
              <a:t> </a:t>
            </a:r>
            <a:r>
              <a:rPr lang="ru-RU" dirty="0" err="1" smtClean="0"/>
              <a:t>включає</a:t>
            </a:r>
            <a:r>
              <a:rPr lang="ru-RU" dirty="0" smtClean="0"/>
              <a:t> </a:t>
            </a:r>
            <a:r>
              <a:rPr lang="ru-RU" dirty="0" err="1" smtClean="0"/>
              <a:t>значну</a:t>
            </a:r>
            <a:r>
              <a:rPr lang="ru-RU" dirty="0" smtClean="0"/>
              <a:t> </a:t>
            </a:r>
            <a:r>
              <a:rPr lang="ru-RU" dirty="0" err="1" smtClean="0"/>
              <a:t>кількість</a:t>
            </a:r>
            <a:r>
              <a:rPr lang="ru-RU" dirty="0" smtClean="0"/>
              <a:t> </a:t>
            </a:r>
            <a:r>
              <a:rPr lang="ru-RU" dirty="0" err="1" smtClean="0"/>
              <a:t>підгруп</a:t>
            </a:r>
            <a:r>
              <a:rPr lang="ru-RU" dirty="0" smtClean="0"/>
              <a:t>, </a:t>
            </a:r>
            <a:r>
              <a:rPr lang="ru-RU" dirty="0" err="1" smtClean="0"/>
              <a:t>видів</a:t>
            </a:r>
            <a:r>
              <a:rPr lang="ru-RU" dirty="0" smtClean="0"/>
              <a:t>, </a:t>
            </a:r>
            <a:r>
              <a:rPr lang="ru-RU" dirty="0" err="1" smtClean="0"/>
              <a:t>різновидів</a:t>
            </a:r>
            <a:r>
              <a:rPr lang="ru-RU" dirty="0" smtClean="0"/>
              <a:t>, </a:t>
            </a:r>
            <a:r>
              <a:rPr lang="ru-RU" dirty="0" err="1" smtClean="0"/>
              <a:t>найменувань</a:t>
            </a:r>
            <a:r>
              <a:rPr lang="ru-RU" dirty="0" smtClean="0"/>
              <a:t>, у тому </a:t>
            </a:r>
            <a:r>
              <a:rPr lang="ru-RU" dirty="0" err="1" smtClean="0"/>
              <a:t>числі</a:t>
            </a:r>
            <a:r>
              <a:rPr lang="ru-RU" dirty="0" smtClean="0"/>
              <a:t> </a:t>
            </a:r>
            <a:r>
              <a:rPr lang="ru-RU" dirty="0" err="1" smtClean="0"/>
              <a:t>марочних</a:t>
            </a:r>
            <a:r>
              <a:rPr lang="ru-RU" dirty="0" smtClean="0"/>
              <a:t> </a:t>
            </a:r>
            <a:r>
              <a:rPr lang="ru-RU" dirty="0" err="1" smtClean="0"/>
              <a:t>торгових</a:t>
            </a:r>
            <a:r>
              <a:rPr lang="ru-RU" dirty="0" smtClean="0"/>
              <a:t> </a:t>
            </a:r>
            <a:r>
              <a:rPr lang="ru-RU" dirty="0" err="1" smtClean="0"/>
              <a:t>артикулів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відносяться</a:t>
            </a:r>
            <a:r>
              <a:rPr lang="ru-RU" dirty="0" smtClean="0"/>
              <a:t> до </a:t>
            </a:r>
            <a:r>
              <a:rPr lang="ru-RU" dirty="0" err="1" smtClean="0"/>
              <a:t>групи</a:t>
            </a:r>
            <a:r>
              <a:rPr lang="ru-RU" dirty="0" smtClean="0"/>
              <a:t> </a:t>
            </a:r>
            <a:r>
              <a:rPr lang="ru-RU" dirty="0" err="1" smtClean="0"/>
              <a:t>однорідних</a:t>
            </a:r>
            <a:r>
              <a:rPr lang="ru-RU" dirty="0" smtClean="0"/>
              <a:t> </a:t>
            </a:r>
            <a:r>
              <a:rPr lang="ru-RU" dirty="0" err="1" smtClean="0"/>
              <a:t>товарів</a:t>
            </a:r>
            <a:r>
              <a:rPr lang="ru-RU" dirty="0" smtClean="0"/>
              <a:t>, але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відрізняються</a:t>
            </a:r>
            <a:r>
              <a:rPr lang="ru-RU" dirty="0" smtClean="0"/>
              <a:t> </a:t>
            </a:r>
            <a:r>
              <a:rPr lang="ru-RU" dirty="0" err="1" smtClean="0"/>
              <a:t>індивідуальними</a:t>
            </a:r>
            <a:r>
              <a:rPr lang="ru-RU" dirty="0" smtClean="0"/>
              <a:t> </a:t>
            </a:r>
            <a:r>
              <a:rPr lang="ru-RU" dirty="0" err="1" smtClean="0"/>
              <a:t>ознаками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Він</a:t>
            </a:r>
            <a:r>
              <a:rPr lang="ru-RU" dirty="0" smtClean="0"/>
              <a:t> </a:t>
            </a:r>
            <a:r>
              <a:rPr lang="ru-RU" dirty="0" err="1" smtClean="0"/>
              <a:t>включає</a:t>
            </a:r>
            <a:r>
              <a:rPr lang="ru-RU" dirty="0" smtClean="0"/>
              <a:t> </a:t>
            </a:r>
            <a:r>
              <a:rPr lang="ru-RU" dirty="0" err="1" smtClean="0"/>
              <a:t>значну</a:t>
            </a:r>
            <a:r>
              <a:rPr lang="ru-RU" dirty="0" smtClean="0"/>
              <a:t> </a:t>
            </a:r>
            <a:r>
              <a:rPr lang="ru-RU" dirty="0" err="1" smtClean="0"/>
              <a:t>кількість</a:t>
            </a:r>
            <a:r>
              <a:rPr lang="ru-RU" dirty="0" smtClean="0"/>
              <a:t> </a:t>
            </a:r>
            <a:r>
              <a:rPr lang="ru-RU" dirty="0" err="1" smtClean="0"/>
              <a:t>підгруп</a:t>
            </a:r>
            <a:r>
              <a:rPr lang="ru-RU" dirty="0" smtClean="0"/>
              <a:t>, </a:t>
            </a:r>
            <a:r>
              <a:rPr lang="ru-RU" dirty="0" err="1" smtClean="0"/>
              <a:t>видів</a:t>
            </a:r>
            <a:r>
              <a:rPr lang="ru-RU" dirty="0" smtClean="0"/>
              <a:t>, </a:t>
            </a:r>
            <a:r>
              <a:rPr lang="ru-RU" dirty="0" err="1" smtClean="0"/>
              <a:t>різновидів</a:t>
            </a:r>
            <a:r>
              <a:rPr lang="ru-RU" dirty="0" smtClean="0"/>
              <a:t>, </a:t>
            </a:r>
            <a:r>
              <a:rPr lang="ru-RU" dirty="0" err="1" smtClean="0"/>
              <a:t>найменувань</a:t>
            </a:r>
            <a:r>
              <a:rPr lang="ru-RU" dirty="0" smtClean="0"/>
              <a:t>, у тому </a:t>
            </a:r>
            <a:r>
              <a:rPr lang="ru-RU" dirty="0" err="1" smtClean="0"/>
              <a:t>числі</a:t>
            </a:r>
            <a:r>
              <a:rPr lang="ru-RU" dirty="0" smtClean="0"/>
              <a:t> </a:t>
            </a:r>
            <a:r>
              <a:rPr lang="ru-RU" dirty="0" err="1" smtClean="0"/>
              <a:t>марочних</a:t>
            </a:r>
            <a:r>
              <a:rPr lang="ru-RU" dirty="0" smtClean="0"/>
              <a:t> </a:t>
            </a:r>
            <a:r>
              <a:rPr lang="ru-RU" dirty="0" err="1" smtClean="0"/>
              <a:t>торгових</a:t>
            </a:r>
            <a:r>
              <a:rPr lang="ru-RU" dirty="0" smtClean="0"/>
              <a:t> </a:t>
            </a:r>
            <a:r>
              <a:rPr lang="ru-RU" dirty="0" err="1" smtClean="0"/>
              <a:t>артикулів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відносяться</a:t>
            </a:r>
            <a:r>
              <a:rPr lang="ru-RU" dirty="0" smtClean="0"/>
              <a:t> до </a:t>
            </a:r>
            <a:r>
              <a:rPr lang="ru-RU" dirty="0" err="1" smtClean="0"/>
              <a:t>групи</a:t>
            </a:r>
            <a:r>
              <a:rPr lang="ru-RU" dirty="0" smtClean="0"/>
              <a:t> </a:t>
            </a:r>
            <a:r>
              <a:rPr lang="ru-RU" dirty="0" err="1" smtClean="0"/>
              <a:t>однорідних</a:t>
            </a:r>
            <a:r>
              <a:rPr lang="ru-RU" dirty="0" smtClean="0"/>
              <a:t> </a:t>
            </a:r>
            <a:r>
              <a:rPr lang="ru-RU" dirty="0" err="1" smtClean="0"/>
              <a:t>товарів</a:t>
            </a:r>
            <a:r>
              <a:rPr lang="ru-RU" dirty="0" smtClean="0"/>
              <a:t>, але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відрізняються</a:t>
            </a:r>
            <a:r>
              <a:rPr lang="ru-RU" dirty="0" smtClean="0"/>
              <a:t> </a:t>
            </a:r>
            <a:r>
              <a:rPr lang="ru-RU" dirty="0" err="1" smtClean="0"/>
              <a:t>індивідуальними</a:t>
            </a:r>
            <a:r>
              <a:rPr lang="ru-RU" dirty="0" smtClean="0"/>
              <a:t> </a:t>
            </a:r>
            <a:r>
              <a:rPr lang="ru-RU" dirty="0" err="1" smtClean="0"/>
              <a:t>ознаками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Такий</a:t>
            </a:r>
            <a:r>
              <a:rPr lang="ru-RU" dirty="0" smtClean="0"/>
              <a:t> </a:t>
            </a:r>
            <a:r>
              <a:rPr lang="ru-RU" dirty="0" err="1" smtClean="0"/>
              <a:t>асортимент</a:t>
            </a:r>
            <a:r>
              <a:rPr lang="ru-RU" dirty="0" smtClean="0"/>
              <a:t>, як правило, </a:t>
            </a:r>
            <a:r>
              <a:rPr lang="ru-RU" dirty="0" err="1" smtClean="0"/>
              <a:t>зустрічається</a:t>
            </a:r>
            <a:r>
              <a:rPr lang="ru-RU" dirty="0" smtClean="0"/>
              <a:t> в </a:t>
            </a:r>
            <a:r>
              <a:rPr lang="ru-RU" dirty="0" err="1" smtClean="0"/>
              <a:t>спеціалізованих</a:t>
            </a:r>
            <a:r>
              <a:rPr lang="ru-RU" dirty="0" smtClean="0"/>
              <a:t> магазинах, </a:t>
            </a:r>
            <a:r>
              <a:rPr lang="ru-RU" dirty="0" err="1" smtClean="0"/>
              <a:t>причому</a:t>
            </a:r>
            <a:r>
              <a:rPr lang="ru-RU" dirty="0" smtClean="0"/>
              <a:t> </a:t>
            </a:r>
            <a:r>
              <a:rPr lang="ru-RU" dirty="0" err="1" smtClean="0"/>
              <a:t>кількість</a:t>
            </a:r>
            <a:r>
              <a:rPr lang="ru-RU" dirty="0" smtClean="0"/>
              <a:t> </a:t>
            </a:r>
            <a:r>
              <a:rPr lang="ru-RU" dirty="0" err="1" smtClean="0"/>
              <a:t>груп</a:t>
            </a:r>
            <a:r>
              <a:rPr lang="ru-RU" dirty="0" smtClean="0"/>
              <a:t> </a:t>
            </a:r>
            <a:r>
              <a:rPr lang="ru-RU" dirty="0" err="1" smtClean="0"/>
              <a:t>однорідних</a:t>
            </a:r>
            <a:r>
              <a:rPr lang="ru-RU" dirty="0" smtClean="0"/>
              <a:t> </a:t>
            </a:r>
            <a:r>
              <a:rPr lang="ru-RU" dirty="0" err="1" smtClean="0"/>
              <a:t>товарів</a:t>
            </a:r>
            <a:r>
              <a:rPr lang="ru-RU" dirty="0" smtClean="0"/>
              <a:t> </a:t>
            </a:r>
            <a:r>
              <a:rPr lang="ru-RU" dirty="0" err="1" smtClean="0"/>
              <a:t>може</a:t>
            </a:r>
            <a:r>
              <a:rPr lang="ru-RU" dirty="0" smtClean="0"/>
              <a:t> бути </a:t>
            </a:r>
            <a:r>
              <a:rPr lang="ru-RU" dirty="0" err="1" smtClean="0"/>
              <a:t>порівняльна</a:t>
            </a:r>
            <a:r>
              <a:rPr lang="ru-RU" dirty="0" smtClean="0"/>
              <a:t> </a:t>
            </a:r>
            <a:r>
              <a:rPr lang="ru-RU" dirty="0" err="1" smtClean="0"/>
              <a:t>невеликої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Наприклад</a:t>
            </a:r>
            <a:r>
              <a:rPr lang="ru-RU" dirty="0" smtClean="0"/>
              <a:t>, в </a:t>
            </a:r>
            <a:r>
              <a:rPr lang="ru-RU" dirty="0" err="1" smtClean="0"/>
              <a:t>торговий</a:t>
            </a:r>
            <a:r>
              <a:rPr lang="ru-RU" dirty="0" smtClean="0"/>
              <a:t> </a:t>
            </a:r>
            <a:r>
              <a:rPr lang="ru-RU" dirty="0" err="1" smtClean="0"/>
              <a:t>асортимент</a:t>
            </a:r>
            <a:r>
              <a:rPr lang="ru-RU" dirty="0" smtClean="0"/>
              <a:t> </a:t>
            </a:r>
            <a:r>
              <a:rPr lang="ru-RU" dirty="0" err="1" smtClean="0"/>
              <a:t>магазинів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спеціалізуються</a:t>
            </a:r>
            <a:r>
              <a:rPr lang="ru-RU" dirty="0" smtClean="0"/>
              <a:t> на </a:t>
            </a:r>
            <a:r>
              <a:rPr lang="ru-RU" dirty="0" err="1" smtClean="0"/>
              <a:t>продажі</a:t>
            </a:r>
            <a:r>
              <a:rPr lang="ru-RU" dirty="0" smtClean="0"/>
              <a:t> </a:t>
            </a:r>
            <a:r>
              <a:rPr lang="ru-RU" dirty="0" err="1" smtClean="0"/>
              <a:t>побутової</a:t>
            </a:r>
            <a:r>
              <a:rPr lang="ru-RU" dirty="0" smtClean="0"/>
              <a:t> </a:t>
            </a:r>
            <a:r>
              <a:rPr lang="ru-RU" dirty="0" err="1" smtClean="0"/>
              <a:t>техніки</a:t>
            </a:r>
            <a:r>
              <a:rPr lang="ru-RU" dirty="0" smtClean="0"/>
              <a:t>, </a:t>
            </a:r>
            <a:r>
              <a:rPr lang="ru-RU" dirty="0" err="1" smtClean="0"/>
              <a:t>входять</a:t>
            </a:r>
            <a:r>
              <a:rPr lang="ru-RU" dirty="0" smtClean="0"/>
              <a:t> три-</a:t>
            </a:r>
            <a:r>
              <a:rPr lang="ru-RU" dirty="0" err="1" smtClean="0"/>
              <a:t>чотири</a:t>
            </a:r>
            <a:r>
              <a:rPr lang="ru-RU" dirty="0" smtClean="0"/>
              <a:t> </a:t>
            </a:r>
            <a:r>
              <a:rPr lang="ru-RU" dirty="0" err="1" smtClean="0"/>
              <a:t>групи</a:t>
            </a:r>
            <a:r>
              <a:rPr lang="ru-RU" dirty="0" smtClean="0"/>
              <a:t> </a:t>
            </a:r>
            <a:r>
              <a:rPr lang="ru-RU" dirty="0" err="1" smtClean="0"/>
              <a:t>однорідних</a:t>
            </a:r>
            <a:r>
              <a:rPr lang="ru-RU" dirty="0" smtClean="0"/>
              <a:t> </a:t>
            </a:r>
            <a:r>
              <a:rPr lang="ru-RU" dirty="0" err="1" smtClean="0"/>
              <a:t>товарів</a:t>
            </a:r>
            <a:r>
              <a:rPr lang="ru-RU" dirty="0" smtClean="0"/>
              <a:t> (холодильники, </a:t>
            </a:r>
            <a:r>
              <a:rPr lang="ru-RU" dirty="0" err="1" smtClean="0"/>
              <a:t>пральні</a:t>
            </a:r>
            <a:r>
              <a:rPr lang="ru-RU" dirty="0" smtClean="0"/>
              <a:t> </a:t>
            </a:r>
            <a:r>
              <a:rPr lang="ru-RU" dirty="0" err="1" smtClean="0"/>
              <a:t>машини,кухонні</a:t>
            </a:r>
            <a:r>
              <a:rPr lang="ru-RU" dirty="0" smtClean="0"/>
              <a:t> </a:t>
            </a:r>
            <a:r>
              <a:rPr lang="ru-RU" dirty="0" err="1" smtClean="0"/>
              <a:t>пліти</a:t>
            </a:r>
            <a:r>
              <a:rPr lang="ru-RU" dirty="0" smtClean="0"/>
              <a:t>, </a:t>
            </a:r>
            <a:r>
              <a:rPr lang="ru-RU" dirty="0" err="1" smtClean="0"/>
              <a:t>кухонна</a:t>
            </a:r>
            <a:r>
              <a:rPr lang="ru-RU" dirty="0" smtClean="0"/>
              <a:t> </a:t>
            </a:r>
            <a:r>
              <a:rPr lang="ru-RU" dirty="0" err="1" smtClean="0"/>
              <a:t>дрібна</a:t>
            </a:r>
            <a:r>
              <a:rPr lang="ru-RU" dirty="0" smtClean="0"/>
              <a:t> </a:t>
            </a:r>
            <a:r>
              <a:rPr lang="ru-RU" dirty="0" err="1" smtClean="0"/>
              <a:t>техніка</a:t>
            </a:r>
            <a:r>
              <a:rPr lang="ru-RU" dirty="0" smtClean="0"/>
              <a:t>), та </a:t>
            </a:r>
            <a:r>
              <a:rPr lang="ru-RU" dirty="0" err="1" smtClean="0"/>
              <a:t>зате</a:t>
            </a:r>
            <a:r>
              <a:rPr lang="ru-RU" dirty="0" smtClean="0"/>
              <a:t> вони </a:t>
            </a:r>
            <a:r>
              <a:rPr lang="ru-RU" dirty="0" err="1" smtClean="0"/>
              <a:t>представлені</a:t>
            </a:r>
            <a:r>
              <a:rPr lang="ru-RU" dirty="0" smtClean="0"/>
              <a:t> великою </a:t>
            </a:r>
            <a:r>
              <a:rPr lang="ru-RU" dirty="0" err="1" smtClean="0"/>
              <a:t>кількістю</a:t>
            </a:r>
            <a:r>
              <a:rPr lang="ru-RU" dirty="0" smtClean="0"/>
              <a:t> </a:t>
            </a:r>
            <a:r>
              <a:rPr lang="ru-RU" dirty="0" err="1" smtClean="0"/>
              <a:t>товарів</a:t>
            </a:r>
            <a:r>
              <a:rPr lang="ru-RU" dirty="0" smtClean="0"/>
              <a:t> </a:t>
            </a:r>
            <a:r>
              <a:rPr lang="ru-RU" dirty="0" err="1" smtClean="0"/>
              <a:t>різних</a:t>
            </a:r>
            <a:r>
              <a:rPr lang="ru-RU" dirty="0" smtClean="0"/>
              <a:t> </a:t>
            </a:r>
            <a:r>
              <a:rPr lang="ru-RU" dirty="0" err="1" smtClean="0"/>
              <a:t>класів</a:t>
            </a:r>
            <a:r>
              <a:rPr lang="ru-RU" dirty="0" smtClean="0"/>
              <a:t> </a:t>
            </a:r>
            <a:r>
              <a:rPr lang="ru-RU" dirty="0" err="1" smtClean="0"/>
              <a:t>складності</a:t>
            </a:r>
            <a:r>
              <a:rPr lang="ru-RU" dirty="0" smtClean="0"/>
              <a:t> і </a:t>
            </a:r>
            <a:r>
              <a:rPr lang="ru-RU" dirty="0" err="1" smtClean="0"/>
              <a:t>торгових</a:t>
            </a:r>
            <a:r>
              <a:rPr lang="ru-RU" dirty="0" smtClean="0"/>
              <a:t> марок.</a:t>
            </a:r>
          </a:p>
          <a:p>
            <a:r>
              <a:rPr lang="ru-RU" dirty="0" smtClean="0"/>
              <a:t>Укрупнений </a:t>
            </a:r>
            <a:r>
              <a:rPr lang="ru-RU" dirty="0" err="1" smtClean="0"/>
              <a:t>асортимент</a:t>
            </a:r>
            <a:r>
              <a:rPr lang="ru-RU" dirty="0" smtClean="0"/>
              <a:t> </a:t>
            </a:r>
            <a:r>
              <a:rPr lang="ru-RU" dirty="0" err="1" smtClean="0"/>
              <a:t>товарів</a:t>
            </a:r>
            <a:r>
              <a:rPr lang="ru-RU" dirty="0" smtClean="0"/>
              <a:t> - </a:t>
            </a:r>
            <a:r>
              <a:rPr lang="ru-RU" dirty="0" err="1" smtClean="0"/>
              <a:t>асортимент</a:t>
            </a:r>
            <a:r>
              <a:rPr lang="ru-RU" dirty="0" smtClean="0"/>
              <a:t> </a:t>
            </a:r>
            <a:r>
              <a:rPr lang="ru-RU" dirty="0" err="1" smtClean="0"/>
              <a:t>товарів</a:t>
            </a:r>
            <a:r>
              <a:rPr lang="ru-RU" dirty="0" smtClean="0"/>
              <a:t>, </a:t>
            </a:r>
            <a:r>
              <a:rPr lang="ru-RU" dirty="0" err="1" smtClean="0"/>
              <a:t>об'єднаний</a:t>
            </a:r>
            <a:r>
              <a:rPr lang="ru-RU" dirty="0" smtClean="0"/>
              <a:t> за </a:t>
            </a:r>
            <a:r>
              <a:rPr lang="ru-RU" dirty="0" err="1" smtClean="0"/>
              <a:t>загальними</a:t>
            </a:r>
            <a:r>
              <a:rPr lang="ru-RU" dirty="0" smtClean="0"/>
              <a:t> </a:t>
            </a:r>
            <a:r>
              <a:rPr lang="ru-RU" dirty="0" err="1" smtClean="0"/>
              <a:t>ознаками</a:t>
            </a:r>
            <a:r>
              <a:rPr lang="ru-RU" dirty="0" smtClean="0"/>
              <a:t> в </a:t>
            </a:r>
            <a:r>
              <a:rPr lang="ru-RU" dirty="0" err="1" smtClean="0"/>
              <a:t>певній</a:t>
            </a:r>
            <a:r>
              <a:rPr lang="ru-RU" dirty="0" smtClean="0"/>
              <a:t> </a:t>
            </a:r>
            <a:r>
              <a:rPr lang="ru-RU" dirty="0" err="1" smtClean="0"/>
              <a:t>сукупності</a:t>
            </a:r>
            <a:r>
              <a:rPr lang="ru-RU" dirty="0" smtClean="0"/>
              <a:t> </a:t>
            </a:r>
            <a:r>
              <a:rPr lang="ru-RU" dirty="0" err="1" smtClean="0"/>
              <a:t>товарів</a:t>
            </a:r>
            <a:r>
              <a:rPr lang="ru-RU" dirty="0" smtClean="0"/>
              <a:t> [36].</a:t>
            </a:r>
          </a:p>
          <a:p>
            <a:r>
              <a:rPr lang="ru-RU" dirty="0" err="1" smtClean="0"/>
              <a:t>Сукупністю</a:t>
            </a:r>
            <a:r>
              <a:rPr lang="ru-RU" dirty="0" smtClean="0"/>
              <a:t> є </a:t>
            </a:r>
            <a:r>
              <a:rPr lang="ru-RU" dirty="0" err="1" smtClean="0"/>
              <a:t>клас</a:t>
            </a:r>
            <a:r>
              <a:rPr lang="ru-RU" dirty="0" smtClean="0"/>
              <a:t>, </a:t>
            </a:r>
            <a:r>
              <a:rPr lang="ru-RU" dirty="0" err="1" smtClean="0"/>
              <a:t>підгрупа</a:t>
            </a:r>
            <a:r>
              <a:rPr lang="ru-RU" dirty="0" smtClean="0"/>
              <a:t>, вид </a:t>
            </a:r>
            <a:r>
              <a:rPr lang="ru-RU" dirty="0" err="1" smtClean="0"/>
              <a:t>товарів</a:t>
            </a:r>
            <a:r>
              <a:rPr lang="ru-RU" dirty="0" smtClean="0"/>
              <a:t>. У </a:t>
            </a:r>
            <a:r>
              <a:rPr lang="ru-RU" dirty="0" err="1" smtClean="0"/>
              <a:t>торгівлі</a:t>
            </a:r>
            <a:r>
              <a:rPr lang="ru-RU" dirty="0" smtClean="0"/>
              <a:t> укрупнений </a:t>
            </a:r>
            <a:r>
              <a:rPr lang="ru-RU" dirty="0" err="1" smtClean="0"/>
              <a:t>асортимент</a:t>
            </a:r>
            <a:r>
              <a:rPr lang="ru-RU" dirty="0" smtClean="0"/>
              <a:t> </a:t>
            </a:r>
            <a:r>
              <a:rPr lang="ru-RU" dirty="0" err="1" smtClean="0"/>
              <a:t>зазвичай</a:t>
            </a:r>
            <a:r>
              <a:rPr lang="ru-RU" dirty="0" smtClean="0"/>
              <a:t> </a:t>
            </a:r>
            <a:r>
              <a:rPr lang="ru-RU" dirty="0" err="1" smtClean="0"/>
              <a:t>відноситься</a:t>
            </a:r>
            <a:r>
              <a:rPr lang="ru-RU" dirty="0" smtClean="0"/>
              <a:t> до роду (</a:t>
            </a:r>
            <a:r>
              <a:rPr lang="ru-RU" dirty="0" err="1" smtClean="0"/>
              <a:t>наприклад</a:t>
            </a:r>
            <a:r>
              <a:rPr lang="ru-RU" dirty="0" smtClean="0"/>
              <a:t>, </a:t>
            </a:r>
            <a:r>
              <a:rPr lang="ru-RU" dirty="0" err="1" smtClean="0"/>
              <a:t>продовольчих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непродовольчих</a:t>
            </a:r>
            <a:r>
              <a:rPr lang="ru-RU" dirty="0" smtClean="0"/>
              <a:t> </a:t>
            </a:r>
            <a:r>
              <a:rPr lang="ru-RU" dirty="0" err="1" smtClean="0"/>
              <a:t>товарів</a:t>
            </a:r>
            <a:r>
              <a:rPr lang="ru-RU" dirty="0" smtClean="0"/>
              <a:t>), а </a:t>
            </a:r>
            <a:r>
              <a:rPr lang="ru-RU" dirty="0" err="1" smtClean="0"/>
              <a:t>також</a:t>
            </a:r>
            <a:r>
              <a:rPr lang="ru-RU" dirty="0" smtClean="0"/>
              <a:t> до </a:t>
            </a:r>
            <a:r>
              <a:rPr lang="ru-RU" dirty="0" err="1" smtClean="0"/>
              <a:t>групи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підгрупи</a:t>
            </a:r>
            <a:r>
              <a:rPr lang="ru-RU" dirty="0" smtClean="0"/>
              <a:t> </a:t>
            </a:r>
            <a:r>
              <a:rPr lang="ru-RU" dirty="0" err="1" smtClean="0"/>
              <a:t>однорідних</a:t>
            </a:r>
            <a:r>
              <a:rPr lang="ru-RU" dirty="0" smtClean="0"/>
              <a:t> </a:t>
            </a:r>
            <a:r>
              <a:rPr lang="ru-RU" dirty="0" err="1" smtClean="0"/>
              <a:t>товарів</a:t>
            </a:r>
            <a:r>
              <a:rPr lang="ru-RU" dirty="0" smtClean="0"/>
              <a:t> (</a:t>
            </a:r>
            <a:r>
              <a:rPr lang="ru-RU" dirty="0" err="1" smtClean="0"/>
              <a:t>наприклад</a:t>
            </a:r>
            <a:r>
              <a:rPr lang="ru-RU" dirty="0" smtClean="0"/>
              <a:t>, одежно-</a:t>
            </a:r>
            <a:r>
              <a:rPr lang="ru-RU" dirty="0" err="1" smtClean="0"/>
              <a:t>взуттєві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молочні</a:t>
            </a:r>
            <a:r>
              <a:rPr lang="ru-RU" dirty="0" smtClean="0"/>
              <a:t> </a:t>
            </a:r>
            <a:r>
              <a:rPr lang="ru-RU" dirty="0" err="1" smtClean="0"/>
              <a:t>товари</a:t>
            </a:r>
            <a:r>
              <a:rPr lang="ru-RU" dirty="0" smtClean="0"/>
              <a:t>). </a:t>
            </a:r>
            <a:r>
              <a:rPr lang="ru-RU" dirty="0" err="1" smtClean="0"/>
              <a:t>Набір</a:t>
            </a:r>
            <a:r>
              <a:rPr lang="ru-RU" dirty="0" smtClean="0"/>
              <a:t> одного виду, але </a:t>
            </a:r>
            <a:r>
              <a:rPr lang="ru-RU" dirty="0" err="1" smtClean="0"/>
              <a:t>різних</a:t>
            </a:r>
            <a:r>
              <a:rPr lang="ru-RU" dirty="0" smtClean="0"/>
              <a:t> </a:t>
            </a:r>
            <a:r>
              <a:rPr lang="ru-RU" dirty="0" err="1" smtClean="0"/>
              <a:t>найменувань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торгових</a:t>
            </a:r>
            <a:r>
              <a:rPr lang="ru-RU" dirty="0" smtClean="0"/>
              <a:t> марок </a:t>
            </a:r>
            <a:r>
              <a:rPr lang="ru-RU" dirty="0" err="1" smtClean="0"/>
              <a:t>визначатиме</a:t>
            </a:r>
            <a:r>
              <a:rPr lang="ru-RU" dirty="0" smtClean="0"/>
              <a:t> </a:t>
            </a:r>
            <a:r>
              <a:rPr lang="ru-RU" dirty="0" err="1" smtClean="0"/>
              <a:t>марочний</a:t>
            </a:r>
            <a:r>
              <a:rPr lang="ru-RU" dirty="0" smtClean="0"/>
              <a:t> </a:t>
            </a:r>
            <a:r>
              <a:rPr lang="ru-RU" dirty="0" err="1" smtClean="0"/>
              <a:t>асортимент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Товари</a:t>
            </a:r>
            <a:r>
              <a:rPr lang="ru-RU" dirty="0" smtClean="0"/>
              <a:t> </a:t>
            </a:r>
            <a:r>
              <a:rPr lang="ru-RU" dirty="0" err="1" smtClean="0"/>
              <a:t>укрупненого</a:t>
            </a:r>
            <a:r>
              <a:rPr lang="ru-RU" dirty="0" smtClean="0"/>
              <a:t> </a:t>
            </a:r>
            <a:r>
              <a:rPr lang="ru-RU" dirty="0" err="1" smtClean="0"/>
              <a:t>асортименту</a:t>
            </a:r>
            <a:r>
              <a:rPr lang="ru-RU" dirty="0" smtClean="0"/>
              <a:t> </a:t>
            </a:r>
            <a:r>
              <a:rPr lang="ru-RU" dirty="0" err="1" smtClean="0"/>
              <a:t>задовольняють</a:t>
            </a:r>
            <a:r>
              <a:rPr lang="ru-RU" dirty="0" smtClean="0"/>
              <a:t> </a:t>
            </a:r>
            <a:r>
              <a:rPr lang="ru-RU" dirty="0" err="1" smtClean="0"/>
              <a:t>ті</a:t>
            </a:r>
            <a:r>
              <a:rPr lang="ru-RU" dirty="0" smtClean="0"/>
              <a:t> ж потреби, </a:t>
            </a:r>
            <a:r>
              <a:rPr lang="ru-RU" dirty="0" err="1" smtClean="0"/>
              <a:t>що</a:t>
            </a:r>
            <a:r>
              <a:rPr lang="ru-RU" dirty="0" smtClean="0"/>
              <a:t> і </a:t>
            </a:r>
            <a:r>
              <a:rPr lang="ru-RU" dirty="0" err="1" smtClean="0"/>
              <a:t>товари</a:t>
            </a:r>
            <a:r>
              <a:rPr lang="ru-RU" dirty="0" smtClean="0"/>
              <a:t> </a:t>
            </a:r>
            <a:r>
              <a:rPr lang="ru-RU" dirty="0" err="1" smtClean="0"/>
              <a:t>розгорнутого</a:t>
            </a:r>
            <a:r>
              <a:rPr lang="ru-RU" dirty="0" smtClean="0"/>
              <a:t> </a:t>
            </a:r>
            <a:r>
              <a:rPr lang="ru-RU" dirty="0" err="1" smtClean="0"/>
              <a:t>асортименту</a:t>
            </a:r>
            <a:r>
              <a:rPr lang="ru-RU" dirty="0" smtClean="0"/>
              <a:t>. </a:t>
            </a:r>
            <a:r>
              <a:rPr lang="ru-RU" dirty="0" err="1" smtClean="0"/>
              <a:t>Найчастіше</a:t>
            </a:r>
            <a:r>
              <a:rPr lang="ru-RU" dirty="0" smtClean="0"/>
              <a:t> </a:t>
            </a:r>
            <a:r>
              <a:rPr lang="ru-RU" dirty="0" err="1" smtClean="0"/>
              <a:t>загальною</a:t>
            </a:r>
            <a:r>
              <a:rPr lang="ru-RU" dirty="0" smtClean="0"/>
              <a:t> </a:t>
            </a:r>
            <a:r>
              <a:rPr lang="ru-RU" dirty="0" err="1" smtClean="0"/>
              <a:t>ознакою</a:t>
            </a:r>
            <a:r>
              <a:rPr lang="ru-RU" dirty="0" smtClean="0"/>
              <a:t> </a:t>
            </a:r>
            <a:r>
              <a:rPr lang="ru-RU" dirty="0" err="1" smtClean="0"/>
              <a:t>виступає</a:t>
            </a:r>
            <a:r>
              <a:rPr lang="ru-RU" dirty="0" smtClean="0"/>
              <a:t> </a:t>
            </a:r>
            <a:r>
              <a:rPr lang="ru-RU" dirty="0" err="1" smtClean="0"/>
              <a:t>функціональне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соціальне</a:t>
            </a:r>
            <a:r>
              <a:rPr lang="ru-RU" dirty="0" smtClean="0"/>
              <a:t> </a:t>
            </a:r>
            <a:r>
              <a:rPr lang="ru-RU" dirty="0" err="1" smtClean="0"/>
              <a:t>призначення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Наприклад</a:t>
            </a:r>
            <a:r>
              <a:rPr lang="ru-RU" dirty="0" smtClean="0"/>
              <a:t>, </a:t>
            </a:r>
            <a:r>
              <a:rPr lang="ru-RU" dirty="0" err="1" smtClean="0"/>
              <a:t>хлібобулочні</a:t>
            </a:r>
            <a:r>
              <a:rPr lang="ru-RU" dirty="0" smtClean="0"/>
              <a:t>, </a:t>
            </a:r>
            <a:r>
              <a:rPr lang="ru-RU" dirty="0" err="1" smtClean="0"/>
              <a:t>плодоовочеві</a:t>
            </a:r>
            <a:r>
              <a:rPr lang="ru-RU" dirty="0" smtClean="0"/>
              <a:t>, </a:t>
            </a:r>
            <a:r>
              <a:rPr lang="ru-RU" dirty="0" err="1" smtClean="0"/>
              <a:t>молочні</a:t>
            </a:r>
            <a:r>
              <a:rPr lang="ru-RU" dirty="0" smtClean="0"/>
              <a:t>, </a:t>
            </a:r>
            <a:r>
              <a:rPr lang="ru-RU" dirty="0" err="1" smtClean="0"/>
              <a:t>взуттєві</a:t>
            </a:r>
            <a:r>
              <a:rPr lang="ru-RU" dirty="0" smtClean="0"/>
              <a:t>, </a:t>
            </a:r>
            <a:r>
              <a:rPr lang="ru-RU" dirty="0" err="1" smtClean="0"/>
              <a:t>одежні</a:t>
            </a:r>
            <a:r>
              <a:rPr lang="ru-RU" dirty="0" smtClean="0"/>
              <a:t> і </a:t>
            </a:r>
            <a:r>
              <a:rPr lang="ru-RU" dirty="0" err="1" smtClean="0"/>
              <a:t>інші</a:t>
            </a:r>
            <a:r>
              <a:rPr lang="ru-RU" dirty="0" smtClean="0"/>
              <a:t> </a:t>
            </a:r>
            <a:r>
              <a:rPr lang="ru-RU" dirty="0" err="1" smtClean="0"/>
              <a:t>групи</a:t>
            </a:r>
            <a:r>
              <a:rPr lang="ru-RU" dirty="0" smtClean="0"/>
              <a:t> </a:t>
            </a:r>
            <a:r>
              <a:rPr lang="ru-RU" dirty="0" err="1" smtClean="0"/>
              <a:t>товарів</a:t>
            </a:r>
            <a:r>
              <a:rPr lang="ru-RU" dirty="0" smtClean="0"/>
              <a:t> </a:t>
            </a:r>
            <a:r>
              <a:rPr lang="ru-RU" dirty="0" err="1" smtClean="0"/>
              <a:t>об’єднані</a:t>
            </a:r>
            <a:r>
              <a:rPr lang="ru-RU" dirty="0" smtClean="0"/>
              <a:t> за </a:t>
            </a:r>
            <a:r>
              <a:rPr lang="ru-RU" dirty="0" err="1" smtClean="0"/>
              <a:t>ознакою</a:t>
            </a:r>
            <a:r>
              <a:rPr lang="ru-RU" dirty="0" smtClean="0"/>
              <a:t> </a:t>
            </a:r>
            <a:r>
              <a:rPr lang="ru-RU" dirty="0" err="1" smtClean="0"/>
              <a:t>функціонального</a:t>
            </a:r>
            <a:r>
              <a:rPr lang="ru-RU" dirty="0" smtClean="0"/>
              <a:t> </a:t>
            </a:r>
            <a:r>
              <a:rPr lang="ru-RU" dirty="0" err="1" smtClean="0"/>
              <a:t>призначення</a:t>
            </a:r>
            <a:r>
              <a:rPr lang="ru-RU" dirty="0" smtClean="0"/>
              <a:t>, а </a:t>
            </a:r>
            <a:r>
              <a:rPr lang="ru-RU" dirty="0" err="1" smtClean="0"/>
              <a:t>товари</a:t>
            </a:r>
            <a:r>
              <a:rPr lang="ru-RU" dirty="0" smtClean="0"/>
              <a:t> для </a:t>
            </a:r>
            <a:r>
              <a:rPr lang="ru-RU" dirty="0" err="1" smtClean="0"/>
              <a:t>дітей</a:t>
            </a:r>
            <a:r>
              <a:rPr lang="ru-RU" dirty="0" smtClean="0"/>
              <a:t>, </a:t>
            </a:r>
            <a:r>
              <a:rPr lang="ru-RU" dirty="0" err="1" smtClean="0"/>
              <a:t>молоді</a:t>
            </a:r>
            <a:r>
              <a:rPr lang="ru-RU" dirty="0" smtClean="0"/>
              <a:t>, для </a:t>
            </a:r>
            <a:r>
              <a:rPr lang="ru-RU" dirty="0" err="1" smtClean="0"/>
              <a:t>відпочинку</a:t>
            </a:r>
            <a:r>
              <a:rPr lang="ru-RU" dirty="0" smtClean="0"/>
              <a:t> - </a:t>
            </a:r>
            <a:r>
              <a:rPr lang="ru-RU" dirty="0" err="1" smtClean="0"/>
              <a:t>соціального</a:t>
            </a:r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534323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48195" y="212590"/>
            <a:ext cx="11495314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err="1" smtClean="0"/>
              <a:t>Видовий</a:t>
            </a:r>
            <a:r>
              <a:rPr lang="ru-RU" b="1" dirty="0" smtClean="0"/>
              <a:t> </a:t>
            </a:r>
            <a:r>
              <a:rPr lang="ru-RU" b="1" dirty="0" err="1" smtClean="0"/>
              <a:t>асортимент</a:t>
            </a:r>
            <a:r>
              <a:rPr lang="ru-RU" b="1" dirty="0" smtClean="0"/>
              <a:t> </a:t>
            </a:r>
            <a:r>
              <a:rPr lang="ru-RU" dirty="0" smtClean="0"/>
              <a:t>- </a:t>
            </a:r>
            <a:r>
              <a:rPr lang="ru-RU" dirty="0" err="1" smtClean="0"/>
              <a:t>набір</a:t>
            </a:r>
            <a:r>
              <a:rPr lang="ru-RU" dirty="0" smtClean="0"/>
              <a:t> </a:t>
            </a:r>
            <a:r>
              <a:rPr lang="ru-RU" dirty="0" err="1" smtClean="0"/>
              <a:t>товарів</a:t>
            </a:r>
            <a:r>
              <a:rPr lang="ru-RU" dirty="0" smtClean="0"/>
              <a:t> </a:t>
            </a:r>
            <a:r>
              <a:rPr lang="ru-RU" dirty="0" err="1" smtClean="0"/>
              <a:t>різних</a:t>
            </a:r>
            <a:r>
              <a:rPr lang="ru-RU" dirty="0" smtClean="0"/>
              <a:t> </a:t>
            </a:r>
            <a:r>
              <a:rPr lang="ru-RU" dirty="0" err="1" smtClean="0"/>
              <a:t>видів</a:t>
            </a:r>
            <a:r>
              <a:rPr lang="ru-RU" dirty="0" smtClean="0"/>
              <a:t>, </a:t>
            </a:r>
            <a:r>
              <a:rPr lang="ru-RU" dirty="0" err="1" smtClean="0"/>
              <a:t>різновидів</a:t>
            </a:r>
            <a:r>
              <a:rPr lang="ru-RU" dirty="0" smtClean="0"/>
              <a:t> і </a:t>
            </a:r>
            <a:r>
              <a:rPr lang="ru-RU" dirty="0" err="1" smtClean="0"/>
              <a:t>найменувань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задовольняють</a:t>
            </a:r>
            <a:r>
              <a:rPr lang="ru-RU" dirty="0" smtClean="0"/>
              <a:t> </a:t>
            </a:r>
            <a:r>
              <a:rPr lang="ru-RU" dirty="0" err="1" smtClean="0"/>
              <a:t>аналогічні</a:t>
            </a:r>
            <a:r>
              <a:rPr lang="ru-RU" dirty="0" smtClean="0"/>
              <a:t> потреби. </a:t>
            </a:r>
            <a:r>
              <a:rPr lang="ru-RU" dirty="0" err="1" smtClean="0"/>
              <a:t>Він</a:t>
            </a:r>
            <a:r>
              <a:rPr lang="ru-RU" dirty="0" smtClean="0"/>
              <a:t> є </a:t>
            </a:r>
            <a:r>
              <a:rPr lang="ru-RU" dirty="0" err="1" smtClean="0"/>
              <a:t>складовою</a:t>
            </a:r>
            <a:r>
              <a:rPr lang="ru-RU" dirty="0" smtClean="0"/>
              <a:t> </a:t>
            </a:r>
            <a:r>
              <a:rPr lang="ru-RU" dirty="0" err="1" smtClean="0"/>
              <a:t>частиною</a:t>
            </a:r>
            <a:r>
              <a:rPr lang="ru-RU" dirty="0" smtClean="0"/>
              <a:t> </a:t>
            </a:r>
            <a:r>
              <a:rPr lang="ru-RU" dirty="0" err="1" smtClean="0"/>
              <a:t>асортименту</a:t>
            </a:r>
            <a:r>
              <a:rPr lang="ru-RU" dirty="0" smtClean="0"/>
              <a:t>. </a:t>
            </a:r>
            <a:r>
              <a:rPr lang="ru-RU" dirty="0" err="1" smtClean="0"/>
              <a:t>Наприклад</a:t>
            </a:r>
            <a:r>
              <a:rPr lang="ru-RU" dirty="0" smtClean="0"/>
              <a:t>, </a:t>
            </a:r>
            <a:r>
              <a:rPr lang="ru-RU" dirty="0" err="1" smtClean="0"/>
              <a:t>асортимент</a:t>
            </a:r>
            <a:r>
              <a:rPr lang="ru-RU" dirty="0" smtClean="0"/>
              <a:t> молока - </a:t>
            </a:r>
            <a:r>
              <a:rPr lang="ru-RU" dirty="0" err="1" smtClean="0"/>
              <a:t>пастеризоване</a:t>
            </a:r>
            <a:r>
              <a:rPr lang="ru-RU" dirty="0" smtClean="0"/>
              <a:t>, </a:t>
            </a:r>
            <a:r>
              <a:rPr lang="ru-RU" dirty="0" err="1" smtClean="0"/>
              <a:t>стерилізоване</a:t>
            </a:r>
            <a:r>
              <a:rPr lang="ru-RU" dirty="0" smtClean="0"/>
              <a:t> та </a:t>
            </a:r>
            <a:r>
              <a:rPr lang="ru-RU" dirty="0" err="1" smtClean="0"/>
              <a:t>ін</a:t>
            </a:r>
            <a:r>
              <a:rPr lang="ru-RU" dirty="0" smtClean="0"/>
              <a:t>. - </a:t>
            </a:r>
            <a:r>
              <a:rPr lang="ru-RU" dirty="0" err="1" smtClean="0"/>
              <a:t>частина</a:t>
            </a:r>
            <a:r>
              <a:rPr lang="ru-RU" dirty="0" smtClean="0"/>
              <a:t> </a:t>
            </a:r>
            <a:r>
              <a:rPr lang="ru-RU" dirty="0" err="1" smtClean="0"/>
              <a:t>асортименту</a:t>
            </a:r>
            <a:r>
              <a:rPr lang="ru-RU" dirty="0" smtClean="0"/>
              <a:t> </a:t>
            </a:r>
            <a:r>
              <a:rPr lang="ru-RU" dirty="0" err="1" smtClean="0"/>
              <a:t>молочних</a:t>
            </a:r>
            <a:r>
              <a:rPr lang="ru-RU" dirty="0" smtClean="0"/>
              <a:t> </a:t>
            </a:r>
            <a:r>
              <a:rPr lang="ru-RU" dirty="0" err="1" smtClean="0"/>
              <a:t>товарів</a:t>
            </a:r>
            <a:r>
              <a:rPr lang="ru-RU" dirty="0" smtClean="0"/>
              <a:t>.</a:t>
            </a:r>
          </a:p>
          <a:p>
            <a:r>
              <a:rPr lang="ru-RU" b="1" dirty="0" err="1" smtClean="0"/>
              <a:t>Марочний</a:t>
            </a:r>
            <a:r>
              <a:rPr lang="ru-RU" b="1" dirty="0" smtClean="0"/>
              <a:t> </a:t>
            </a:r>
            <a:r>
              <a:rPr lang="ru-RU" b="1" dirty="0" err="1" smtClean="0"/>
              <a:t>асортимент</a:t>
            </a:r>
            <a:r>
              <a:rPr lang="ru-RU" b="1" dirty="0" smtClean="0"/>
              <a:t> </a:t>
            </a:r>
            <a:r>
              <a:rPr lang="ru-RU" dirty="0" smtClean="0"/>
              <a:t>- </a:t>
            </a:r>
            <a:r>
              <a:rPr lang="ru-RU" dirty="0" err="1" smtClean="0"/>
              <a:t>набір</a:t>
            </a:r>
            <a:r>
              <a:rPr lang="ru-RU" dirty="0" smtClean="0"/>
              <a:t> </a:t>
            </a:r>
            <a:r>
              <a:rPr lang="ru-RU" dirty="0" err="1" smtClean="0"/>
              <a:t>товарів</a:t>
            </a:r>
            <a:r>
              <a:rPr lang="ru-RU" dirty="0" smtClean="0"/>
              <a:t> одного виду, але </a:t>
            </a:r>
            <a:r>
              <a:rPr lang="ru-RU" dirty="0" err="1" smtClean="0"/>
              <a:t>різних</a:t>
            </a:r>
            <a:r>
              <a:rPr lang="ru-RU" dirty="0" smtClean="0"/>
              <a:t> </a:t>
            </a:r>
            <a:r>
              <a:rPr lang="ru-RU" dirty="0" err="1" smtClean="0"/>
              <a:t>торгових</a:t>
            </a:r>
            <a:r>
              <a:rPr lang="ru-RU" dirty="0" smtClean="0"/>
              <a:t> марок. </a:t>
            </a:r>
            <a:r>
              <a:rPr lang="ru-RU" dirty="0" err="1" smtClean="0"/>
              <a:t>Такі</a:t>
            </a:r>
            <a:r>
              <a:rPr lang="ru-RU" dirty="0" smtClean="0"/>
              <a:t> </a:t>
            </a:r>
            <a:r>
              <a:rPr lang="ru-RU" dirty="0" err="1" smtClean="0"/>
              <a:t>товари</a:t>
            </a:r>
            <a:r>
              <a:rPr lang="ru-RU" dirty="0" smtClean="0"/>
              <a:t> разом </a:t>
            </a:r>
            <a:r>
              <a:rPr lang="ru-RU" dirty="0" err="1" smtClean="0"/>
              <a:t>із</a:t>
            </a:r>
            <a:r>
              <a:rPr lang="ru-RU" dirty="0" smtClean="0"/>
              <a:t> </a:t>
            </a:r>
            <a:r>
              <a:rPr lang="ru-RU" dirty="0" err="1" smtClean="0"/>
              <a:t>задоволенням</a:t>
            </a:r>
            <a:r>
              <a:rPr lang="ru-RU" dirty="0" smtClean="0"/>
              <a:t> </a:t>
            </a:r>
            <a:r>
              <a:rPr lang="ru-RU" dirty="0" err="1" smtClean="0"/>
              <a:t>фізіологічних</a:t>
            </a:r>
            <a:r>
              <a:rPr lang="ru-RU" dirty="0" smtClean="0"/>
              <a:t> потреб </a:t>
            </a:r>
            <a:r>
              <a:rPr lang="ru-RU" dirty="0" err="1" smtClean="0"/>
              <a:t>значною</a:t>
            </a:r>
            <a:r>
              <a:rPr lang="ru-RU" dirty="0" smtClean="0"/>
              <a:t> </a:t>
            </a:r>
            <a:r>
              <a:rPr lang="ru-RU" dirty="0" err="1" smtClean="0"/>
              <a:t>мірою</a:t>
            </a:r>
            <a:r>
              <a:rPr lang="ru-RU" dirty="0" smtClean="0"/>
              <a:t> </a:t>
            </a:r>
            <a:r>
              <a:rPr lang="ru-RU" dirty="0" err="1" smtClean="0"/>
              <a:t>націлені</a:t>
            </a:r>
            <a:r>
              <a:rPr lang="ru-RU" dirty="0" smtClean="0"/>
              <a:t> на </a:t>
            </a:r>
            <a:r>
              <a:rPr lang="ru-RU" dirty="0" err="1" smtClean="0"/>
              <a:t>задоволення</a:t>
            </a:r>
            <a:r>
              <a:rPr lang="ru-RU" dirty="0" smtClean="0"/>
              <a:t> </a:t>
            </a:r>
            <a:r>
              <a:rPr lang="ru-RU" dirty="0" err="1" smtClean="0"/>
              <a:t>соціальних</a:t>
            </a:r>
            <a:r>
              <a:rPr lang="ru-RU" dirty="0" smtClean="0"/>
              <a:t> і </a:t>
            </a:r>
            <a:r>
              <a:rPr lang="ru-RU" dirty="0" err="1" smtClean="0"/>
              <a:t>психічних</a:t>
            </a:r>
            <a:r>
              <a:rPr lang="ru-RU" dirty="0" smtClean="0"/>
              <a:t> потреб. </a:t>
            </a:r>
            <a:r>
              <a:rPr lang="ru-RU" dirty="0" err="1" smtClean="0"/>
              <a:t>Ці</a:t>
            </a:r>
            <a:r>
              <a:rPr lang="ru-RU" dirty="0" smtClean="0"/>
              <a:t> потреби </a:t>
            </a:r>
            <a:r>
              <a:rPr lang="ru-RU" dirty="0" err="1" smtClean="0"/>
              <a:t>задовольняються</a:t>
            </a:r>
            <a:r>
              <a:rPr lang="ru-RU" dirty="0" smtClean="0"/>
              <a:t> </a:t>
            </a:r>
            <a:r>
              <a:rPr lang="ru-RU" dirty="0" err="1" smtClean="0"/>
              <a:t>престижними</a:t>
            </a:r>
            <a:r>
              <a:rPr lang="ru-RU" dirty="0" smtClean="0"/>
              <a:t> марками </a:t>
            </a:r>
            <a:r>
              <a:rPr lang="ru-RU" dirty="0" err="1" smtClean="0"/>
              <a:t>автомобілів</a:t>
            </a:r>
            <a:r>
              <a:rPr lang="ru-RU" dirty="0" smtClean="0"/>
              <a:t>, </a:t>
            </a:r>
            <a:r>
              <a:rPr lang="ru-RU" dirty="0" err="1" smtClean="0"/>
              <a:t>одягу</a:t>
            </a:r>
            <a:r>
              <a:rPr lang="ru-RU" dirty="0" smtClean="0"/>
              <a:t>, </a:t>
            </a:r>
            <a:r>
              <a:rPr lang="ru-RU" dirty="0" err="1" smtClean="0"/>
              <a:t>взуття</a:t>
            </a:r>
            <a:r>
              <a:rPr lang="ru-RU" dirty="0" smtClean="0"/>
              <a:t>, </a:t>
            </a:r>
            <a:r>
              <a:rPr lang="ru-RU" dirty="0" err="1" smtClean="0"/>
              <a:t>духів</a:t>
            </a:r>
            <a:r>
              <a:rPr lang="ru-RU" dirty="0" smtClean="0"/>
              <a:t>, </a:t>
            </a:r>
            <a:r>
              <a:rPr lang="ru-RU" dirty="0" err="1" smtClean="0"/>
              <a:t>марочних</a:t>
            </a:r>
            <a:r>
              <a:rPr lang="ru-RU" dirty="0" smtClean="0"/>
              <a:t> вин та</a:t>
            </a:r>
          </a:p>
          <a:p>
            <a:r>
              <a:rPr lang="ru-RU" dirty="0" smtClean="0"/>
              <a:t>Прикладом марочного </a:t>
            </a:r>
            <a:r>
              <a:rPr lang="ru-RU" dirty="0" err="1" smtClean="0"/>
              <a:t>асортименту</a:t>
            </a:r>
            <a:r>
              <a:rPr lang="ru-RU" dirty="0" smtClean="0"/>
              <a:t> </a:t>
            </a:r>
            <a:r>
              <a:rPr lang="ru-RU" dirty="0" err="1" smtClean="0"/>
              <a:t>може</a:t>
            </a:r>
            <a:r>
              <a:rPr lang="ru-RU" dirty="0" smtClean="0"/>
              <a:t> </a:t>
            </a:r>
            <a:r>
              <a:rPr lang="ru-RU" dirty="0" err="1" smtClean="0"/>
              <a:t>служити</a:t>
            </a:r>
            <a:r>
              <a:rPr lang="ru-RU" dirty="0" smtClean="0"/>
              <a:t> </a:t>
            </a:r>
            <a:r>
              <a:rPr lang="ru-RU" dirty="0" err="1" smtClean="0"/>
              <a:t>асортимент</a:t>
            </a:r>
            <a:r>
              <a:rPr lang="ru-RU" dirty="0" smtClean="0"/>
              <a:t> </a:t>
            </a:r>
            <a:r>
              <a:rPr lang="ru-RU" dirty="0" err="1" smtClean="0"/>
              <a:t>пастеризованого</a:t>
            </a:r>
            <a:r>
              <a:rPr lang="ru-RU" dirty="0" smtClean="0"/>
              <a:t> молока </a:t>
            </a:r>
            <a:r>
              <a:rPr lang="ru-RU" dirty="0" err="1" smtClean="0"/>
              <a:t>торгових</a:t>
            </a:r>
            <a:r>
              <a:rPr lang="ru-RU" dirty="0" smtClean="0"/>
              <a:t> </a:t>
            </a:r>
            <a:r>
              <a:rPr lang="ru-RU" dirty="0" err="1" smtClean="0"/>
              <a:t>марок:Заріччя</a:t>
            </a:r>
            <a:r>
              <a:rPr lang="ru-RU" dirty="0" smtClean="0"/>
              <a:t>”,”</a:t>
            </a:r>
            <a:r>
              <a:rPr lang="ru-RU" dirty="0" err="1" smtClean="0"/>
              <a:t>Ромол</a:t>
            </a:r>
            <a:r>
              <a:rPr lang="ru-RU" dirty="0" smtClean="0"/>
              <a:t>”,” </a:t>
            </a:r>
            <a:r>
              <a:rPr lang="ru-RU" dirty="0" err="1" smtClean="0"/>
              <a:t>Сільське</a:t>
            </a:r>
            <a:r>
              <a:rPr lang="ru-RU" dirty="0" smtClean="0"/>
              <a:t>”, ”Простоквашино” і </a:t>
            </a:r>
            <a:r>
              <a:rPr lang="ru-RU" dirty="0" err="1" smtClean="0"/>
              <a:t>інших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асортимент</a:t>
            </a:r>
            <a:r>
              <a:rPr lang="ru-RU" dirty="0" smtClean="0"/>
              <a:t> </a:t>
            </a:r>
            <a:r>
              <a:rPr lang="ru-RU" dirty="0" err="1" smtClean="0"/>
              <a:t>духів</a:t>
            </a:r>
            <a:r>
              <a:rPr lang="ru-RU" dirty="0" smtClean="0"/>
              <a:t>: </a:t>
            </a:r>
            <a:r>
              <a:rPr lang="ru-RU" dirty="0" err="1" smtClean="0"/>
              <a:t>Болгарська</a:t>
            </a:r>
            <a:r>
              <a:rPr lang="ru-RU" dirty="0" smtClean="0"/>
              <a:t> Роза, Шанель № 5, </a:t>
            </a:r>
            <a:r>
              <a:rPr lang="ru-RU" dirty="0" err="1" smtClean="0"/>
              <a:t>Ніна</a:t>
            </a:r>
            <a:r>
              <a:rPr lang="ru-RU" dirty="0" smtClean="0"/>
              <a:t> </a:t>
            </a:r>
            <a:r>
              <a:rPr lang="ru-RU" dirty="0" err="1" smtClean="0"/>
              <a:t>Річчі</a:t>
            </a:r>
            <a:r>
              <a:rPr lang="ru-RU" dirty="0" smtClean="0"/>
              <a:t> та </a:t>
            </a:r>
            <a:r>
              <a:rPr lang="ru-RU" dirty="0" err="1" smtClean="0"/>
              <a:t>ін</a:t>
            </a:r>
            <a:r>
              <a:rPr lang="ru-RU" dirty="0" smtClean="0"/>
              <a:t>. </a:t>
            </a:r>
            <a:r>
              <a:rPr lang="ru-RU" dirty="0" err="1" smtClean="0"/>
              <a:t>Марочний</a:t>
            </a:r>
            <a:r>
              <a:rPr lang="ru-RU" dirty="0" smtClean="0"/>
              <a:t> </a:t>
            </a:r>
            <a:r>
              <a:rPr lang="ru-RU" dirty="0" err="1" smtClean="0"/>
              <a:t>асортимент</a:t>
            </a:r>
            <a:r>
              <a:rPr lang="ru-RU" dirty="0" smtClean="0"/>
              <a:t> </a:t>
            </a:r>
            <a:r>
              <a:rPr lang="ru-RU" dirty="0" err="1" smtClean="0"/>
              <a:t>може</a:t>
            </a:r>
            <a:r>
              <a:rPr lang="ru-RU" dirty="0" smtClean="0"/>
              <a:t> </a:t>
            </a:r>
            <a:r>
              <a:rPr lang="ru-RU" dirty="0" err="1" smtClean="0"/>
              <a:t>включати</a:t>
            </a:r>
            <a:r>
              <a:rPr lang="ru-RU" dirty="0" smtClean="0"/>
              <a:t> і </a:t>
            </a:r>
            <a:r>
              <a:rPr lang="ru-RU" dirty="0" err="1" smtClean="0"/>
              <a:t>асортиментні</a:t>
            </a:r>
            <a:r>
              <a:rPr lang="ru-RU" dirty="0" smtClean="0"/>
              <a:t> </a:t>
            </a:r>
            <a:r>
              <a:rPr lang="ru-RU" dirty="0" err="1" smtClean="0"/>
              <a:t>одиниці</a:t>
            </a:r>
            <a:r>
              <a:rPr lang="ru-RU" dirty="0" smtClean="0"/>
              <a:t> як </a:t>
            </a:r>
            <a:r>
              <a:rPr lang="ru-RU" dirty="0" err="1" smtClean="0"/>
              <a:t>товарні</a:t>
            </a:r>
            <a:r>
              <a:rPr lang="ru-RU" dirty="0" smtClean="0"/>
              <a:t> </a:t>
            </a:r>
            <a:r>
              <a:rPr lang="ru-RU" dirty="0" err="1" smtClean="0"/>
              <a:t>артикули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розрізняються</a:t>
            </a:r>
            <a:r>
              <a:rPr lang="ru-RU" dirty="0" smtClean="0"/>
              <a:t> </a:t>
            </a:r>
            <a:r>
              <a:rPr lang="ru-RU" dirty="0" err="1" smtClean="0"/>
              <a:t>упаковкою</a:t>
            </a:r>
            <a:r>
              <a:rPr lang="ru-RU" dirty="0" smtClean="0"/>
              <a:t>, </a:t>
            </a:r>
            <a:r>
              <a:rPr lang="ru-RU" dirty="0" err="1" smtClean="0"/>
              <a:t>розміром</a:t>
            </a:r>
            <a:r>
              <a:rPr lang="ru-RU" dirty="0" smtClean="0"/>
              <a:t> і </a:t>
            </a:r>
            <a:r>
              <a:rPr lang="ru-RU" dirty="0" err="1" smtClean="0"/>
              <a:t>іншими</a:t>
            </a:r>
            <a:r>
              <a:rPr lang="ru-RU" dirty="0" smtClean="0"/>
              <a:t> </a:t>
            </a:r>
            <a:r>
              <a:rPr lang="ru-RU" dirty="0" err="1" smtClean="0"/>
              <a:t>ознаками</a:t>
            </a:r>
            <a:r>
              <a:rPr lang="ru-RU" dirty="0" smtClean="0"/>
              <a:t>.</a:t>
            </a:r>
          </a:p>
          <a:p>
            <a:r>
              <a:rPr lang="ru-RU" b="1" dirty="0" err="1" smtClean="0"/>
              <a:t>Супутній</a:t>
            </a:r>
            <a:r>
              <a:rPr lang="ru-RU" b="1" dirty="0" smtClean="0"/>
              <a:t> </a:t>
            </a:r>
            <a:r>
              <a:rPr lang="ru-RU" b="1" dirty="0" err="1" smtClean="0"/>
              <a:t>асортимент</a:t>
            </a:r>
            <a:r>
              <a:rPr lang="ru-RU" b="1" dirty="0" smtClean="0"/>
              <a:t> </a:t>
            </a:r>
            <a:r>
              <a:rPr lang="ru-RU" dirty="0" smtClean="0"/>
              <a:t>- </a:t>
            </a:r>
            <a:r>
              <a:rPr lang="ru-RU" dirty="0" err="1" smtClean="0"/>
              <a:t>набір</a:t>
            </a:r>
            <a:r>
              <a:rPr lang="ru-RU" dirty="0" smtClean="0"/>
              <a:t> </a:t>
            </a:r>
            <a:r>
              <a:rPr lang="ru-RU" dirty="0" err="1" smtClean="0"/>
              <a:t>товарів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виконують</a:t>
            </a:r>
            <a:r>
              <a:rPr lang="ru-RU" dirty="0" smtClean="0"/>
              <a:t> </a:t>
            </a:r>
            <a:r>
              <a:rPr lang="ru-RU" dirty="0" err="1" smtClean="0"/>
              <a:t>допоміжні</a:t>
            </a:r>
            <a:r>
              <a:rPr lang="ru-RU" dirty="0" smtClean="0"/>
              <a:t> </a:t>
            </a:r>
            <a:r>
              <a:rPr lang="ru-RU" dirty="0" err="1" smtClean="0"/>
              <a:t>функції</a:t>
            </a:r>
            <a:r>
              <a:rPr lang="ru-RU" dirty="0" smtClean="0"/>
              <a:t> і не </a:t>
            </a:r>
            <a:r>
              <a:rPr lang="ru-RU" dirty="0" err="1" smtClean="0"/>
              <a:t>відносяться</a:t>
            </a:r>
            <a:r>
              <a:rPr lang="ru-RU" dirty="0" smtClean="0"/>
              <a:t> до </a:t>
            </a:r>
            <a:r>
              <a:rPr lang="ru-RU" dirty="0" err="1" smtClean="0"/>
              <a:t>основних</a:t>
            </a:r>
            <a:r>
              <a:rPr lang="ru-RU" dirty="0" smtClean="0"/>
              <a:t> для </a:t>
            </a:r>
            <a:r>
              <a:rPr lang="ru-RU" dirty="0" err="1" smtClean="0"/>
              <a:t>цієї</a:t>
            </a:r>
            <a:r>
              <a:rPr lang="ru-RU" dirty="0" smtClean="0"/>
              <a:t> </a:t>
            </a:r>
            <a:r>
              <a:rPr lang="ru-RU" dirty="0" err="1" smtClean="0"/>
              <a:t>організації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Товари</a:t>
            </a:r>
            <a:r>
              <a:rPr lang="ru-RU" dirty="0" smtClean="0"/>
              <a:t> </a:t>
            </a:r>
            <a:r>
              <a:rPr lang="ru-RU" dirty="0" err="1" smtClean="0"/>
              <a:t>супутнього</a:t>
            </a:r>
            <a:r>
              <a:rPr lang="ru-RU" dirty="0" smtClean="0"/>
              <a:t> </a:t>
            </a:r>
            <a:r>
              <a:rPr lang="ru-RU" dirty="0" err="1" smtClean="0"/>
              <a:t>асортименту</a:t>
            </a:r>
            <a:r>
              <a:rPr lang="ru-RU" dirty="0" smtClean="0"/>
              <a:t>, </a:t>
            </a:r>
            <a:r>
              <a:rPr lang="ru-RU" dirty="0" err="1" smtClean="0"/>
              <a:t>наприклад</a:t>
            </a:r>
            <a:r>
              <a:rPr lang="ru-RU" dirty="0" smtClean="0"/>
              <a:t>, у </a:t>
            </a:r>
            <a:r>
              <a:rPr lang="ru-RU" dirty="0" err="1" smtClean="0"/>
              <a:t>взуттєвому</a:t>
            </a:r>
            <a:r>
              <a:rPr lang="ru-RU" dirty="0" smtClean="0"/>
              <a:t> </a:t>
            </a:r>
            <a:r>
              <a:rPr lang="ru-RU" dirty="0" err="1" smtClean="0"/>
              <a:t>магазині</a:t>
            </a:r>
            <a:r>
              <a:rPr lang="ru-RU" dirty="0" smtClean="0"/>
              <a:t> -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предмети</a:t>
            </a:r>
            <a:r>
              <a:rPr lang="ru-RU" dirty="0" smtClean="0"/>
              <a:t> </a:t>
            </a:r>
            <a:r>
              <a:rPr lang="ru-RU" dirty="0" err="1" smtClean="0"/>
              <a:t>відходу</a:t>
            </a:r>
            <a:r>
              <a:rPr lang="ru-RU" dirty="0" smtClean="0"/>
              <a:t> за </a:t>
            </a:r>
            <a:r>
              <a:rPr lang="ru-RU" dirty="0" err="1" smtClean="0"/>
              <a:t>взуттям</a:t>
            </a:r>
            <a:r>
              <a:rPr lang="ru-RU" dirty="0" smtClean="0"/>
              <a:t>, а в </a:t>
            </a:r>
            <a:r>
              <a:rPr lang="ru-RU" dirty="0" err="1" smtClean="0"/>
              <a:t>продовольчому</a:t>
            </a:r>
            <a:r>
              <a:rPr lang="ru-RU" dirty="0" smtClean="0"/>
              <a:t> </a:t>
            </a:r>
            <a:r>
              <a:rPr lang="ru-RU" dirty="0" err="1" smtClean="0"/>
              <a:t>магазині</a:t>
            </a:r>
            <a:r>
              <a:rPr lang="ru-RU" dirty="0" smtClean="0"/>
              <a:t> - мило, </a:t>
            </a:r>
            <a:r>
              <a:rPr lang="ru-RU" dirty="0" err="1" smtClean="0"/>
              <a:t>сірники</a:t>
            </a:r>
            <a:r>
              <a:rPr lang="ru-RU" dirty="0" smtClean="0"/>
              <a:t>, </a:t>
            </a:r>
            <a:r>
              <a:rPr lang="ru-RU" dirty="0" err="1" smtClean="0"/>
              <a:t>деякі</a:t>
            </a:r>
            <a:r>
              <a:rPr lang="ru-RU" dirty="0" smtClean="0"/>
              <a:t> </a:t>
            </a:r>
            <a:r>
              <a:rPr lang="ru-RU" dirty="0" err="1" smtClean="0"/>
              <a:t>інші</a:t>
            </a:r>
            <a:r>
              <a:rPr lang="ru-RU" dirty="0" smtClean="0"/>
              <a:t> </a:t>
            </a:r>
            <a:r>
              <a:rPr lang="ru-RU" dirty="0" err="1" smtClean="0"/>
              <a:t>господарські</a:t>
            </a:r>
            <a:r>
              <a:rPr lang="ru-RU" dirty="0" smtClean="0"/>
              <a:t> </a:t>
            </a:r>
            <a:r>
              <a:rPr lang="ru-RU" dirty="0" err="1" smtClean="0"/>
              <a:t>товари</a:t>
            </a:r>
            <a:r>
              <a:rPr lang="ru-RU" dirty="0" smtClean="0"/>
              <a:t>.</a:t>
            </a:r>
          </a:p>
          <a:p>
            <a:r>
              <a:rPr lang="ru-RU" b="1" dirty="0" err="1" smtClean="0"/>
              <a:t>Змішаний</a:t>
            </a:r>
            <a:r>
              <a:rPr lang="ru-RU" b="1" dirty="0" smtClean="0"/>
              <a:t> </a:t>
            </a:r>
            <a:r>
              <a:rPr lang="ru-RU" b="1" dirty="0" err="1" smtClean="0"/>
              <a:t>асортимент</a:t>
            </a:r>
            <a:r>
              <a:rPr lang="ru-RU" b="1" dirty="0" smtClean="0"/>
              <a:t> </a:t>
            </a:r>
            <a:r>
              <a:rPr lang="ru-RU" dirty="0" smtClean="0"/>
              <a:t>- </a:t>
            </a:r>
            <a:r>
              <a:rPr lang="ru-RU" dirty="0" err="1" smtClean="0"/>
              <a:t>набір</a:t>
            </a:r>
            <a:r>
              <a:rPr lang="ru-RU" dirty="0" smtClean="0"/>
              <a:t> </a:t>
            </a:r>
            <a:r>
              <a:rPr lang="ru-RU" dirty="0" err="1" smtClean="0"/>
              <a:t>товарів</a:t>
            </a:r>
            <a:r>
              <a:rPr lang="ru-RU" dirty="0" smtClean="0"/>
              <a:t> </a:t>
            </a:r>
            <a:r>
              <a:rPr lang="ru-RU" dirty="0" err="1" smtClean="0"/>
              <a:t>різних</a:t>
            </a:r>
            <a:r>
              <a:rPr lang="ru-RU" dirty="0" smtClean="0"/>
              <a:t> </a:t>
            </a:r>
            <a:r>
              <a:rPr lang="ru-RU" dirty="0" err="1" smtClean="0"/>
              <a:t>груп</a:t>
            </a:r>
            <a:r>
              <a:rPr lang="ru-RU" dirty="0" smtClean="0"/>
              <a:t>, </a:t>
            </a:r>
            <a:r>
              <a:rPr lang="ru-RU" dirty="0" err="1" smtClean="0"/>
              <a:t>видів</a:t>
            </a:r>
            <a:r>
              <a:rPr lang="ru-RU" dirty="0" smtClean="0"/>
              <a:t>, </a:t>
            </a:r>
            <a:r>
              <a:rPr lang="ru-RU" dirty="0" err="1" smtClean="0"/>
              <a:t>найменувань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відрізняються</a:t>
            </a:r>
            <a:r>
              <a:rPr lang="ru-RU" dirty="0" smtClean="0"/>
              <a:t> великою </a:t>
            </a:r>
            <a:r>
              <a:rPr lang="ru-RU" dirty="0" err="1" smtClean="0"/>
              <a:t>різноманітністю</a:t>
            </a:r>
            <a:r>
              <a:rPr lang="ru-RU" dirty="0" smtClean="0"/>
              <a:t> </a:t>
            </a:r>
            <a:r>
              <a:rPr lang="ru-RU" dirty="0" err="1" smtClean="0"/>
              <a:t>функціонального</a:t>
            </a:r>
            <a:r>
              <a:rPr lang="ru-RU" dirty="0" smtClean="0"/>
              <a:t> </a:t>
            </a:r>
            <a:r>
              <a:rPr lang="ru-RU" dirty="0" err="1" smtClean="0"/>
              <a:t>призначення</a:t>
            </a:r>
            <a:r>
              <a:rPr lang="ru-RU" dirty="0" smtClean="0"/>
              <a:t>. </a:t>
            </a:r>
            <a:r>
              <a:rPr lang="ru-RU" dirty="0" err="1" smtClean="0"/>
              <a:t>Такий</a:t>
            </a:r>
            <a:r>
              <a:rPr lang="ru-RU" dirty="0" smtClean="0"/>
              <a:t> </a:t>
            </a:r>
            <a:r>
              <a:rPr lang="ru-RU" dirty="0" err="1" smtClean="0"/>
              <a:t>асортимент</a:t>
            </a:r>
            <a:r>
              <a:rPr lang="ru-RU" dirty="0" smtClean="0"/>
              <a:t> </a:t>
            </a:r>
            <a:r>
              <a:rPr lang="ru-RU" dirty="0" err="1" smtClean="0"/>
              <a:t>характерний</a:t>
            </a:r>
            <a:r>
              <a:rPr lang="ru-RU" dirty="0" smtClean="0"/>
              <a:t> для </a:t>
            </a:r>
            <a:r>
              <a:rPr lang="ru-RU" dirty="0" err="1" smtClean="0"/>
              <a:t>магазинів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торгують</a:t>
            </a:r>
            <a:r>
              <a:rPr lang="ru-RU" dirty="0" smtClean="0"/>
              <a:t> </a:t>
            </a:r>
            <a:r>
              <a:rPr lang="ru-RU" dirty="0" err="1" smtClean="0"/>
              <a:t>одночасно</a:t>
            </a:r>
            <a:r>
              <a:rPr lang="ru-RU" dirty="0" smtClean="0"/>
              <a:t> </a:t>
            </a:r>
            <a:r>
              <a:rPr lang="ru-RU" dirty="0" err="1" smtClean="0"/>
              <a:t>непродовольчими</a:t>
            </a:r>
            <a:r>
              <a:rPr lang="ru-RU" dirty="0" smtClean="0"/>
              <a:t> і </a:t>
            </a:r>
            <a:r>
              <a:rPr lang="ru-RU" dirty="0" err="1" smtClean="0"/>
              <a:t>продовольчими</a:t>
            </a:r>
            <a:r>
              <a:rPr lang="ru-RU" dirty="0" smtClean="0"/>
              <a:t> товарами, </a:t>
            </a:r>
            <a:r>
              <a:rPr lang="ru-RU" dirty="0" err="1" smtClean="0"/>
              <a:t>наприклад</a:t>
            </a:r>
            <a:r>
              <a:rPr lang="ru-RU" dirty="0" smtClean="0"/>
              <a:t>, для </a:t>
            </a:r>
            <a:r>
              <a:rPr lang="ru-RU" dirty="0" err="1" smtClean="0"/>
              <a:t>гіпермаркетів</a:t>
            </a:r>
            <a:r>
              <a:rPr lang="ru-RU" dirty="0" smtClean="0"/>
              <a:t>.</a:t>
            </a:r>
          </a:p>
          <a:p>
            <a:r>
              <a:rPr lang="ru-RU" dirty="0" smtClean="0"/>
              <a:t>По </a:t>
            </a:r>
            <a:r>
              <a:rPr lang="ru-RU" dirty="0" err="1" smtClean="0"/>
              <a:t>мірі</a:t>
            </a:r>
            <a:r>
              <a:rPr lang="ru-RU" dirty="0" smtClean="0"/>
              <a:t> </a:t>
            </a:r>
            <a:r>
              <a:rPr lang="ru-RU" dirty="0" err="1" smtClean="0"/>
              <a:t>задоволення</a:t>
            </a:r>
            <a:r>
              <a:rPr lang="ru-RU" dirty="0" smtClean="0"/>
              <a:t> потреб </a:t>
            </a:r>
            <a:r>
              <a:rPr lang="ru-RU" dirty="0" err="1" smtClean="0"/>
              <a:t>розрізняють</a:t>
            </a:r>
            <a:r>
              <a:rPr lang="ru-RU" dirty="0" smtClean="0"/>
              <a:t> </a:t>
            </a:r>
            <a:r>
              <a:rPr lang="ru-RU" dirty="0" err="1" smtClean="0"/>
              <a:t>раціональний</a:t>
            </a:r>
            <a:r>
              <a:rPr lang="ru-RU" dirty="0" smtClean="0"/>
              <a:t> і </a:t>
            </a:r>
            <a:r>
              <a:rPr lang="ru-RU" dirty="0" err="1" smtClean="0"/>
              <a:t>оптимальний</a:t>
            </a:r>
            <a:r>
              <a:rPr lang="ru-RU" dirty="0" smtClean="0"/>
              <a:t> </a:t>
            </a:r>
            <a:r>
              <a:rPr lang="ru-RU" dirty="0" err="1" smtClean="0"/>
              <a:t>асортимент</a:t>
            </a:r>
            <a:r>
              <a:rPr lang="ru-RU" dirty="0" smtClean="0"/>
              <a:t>.</a:t>
            </a:r>
          </a:p>
          <a:p>
            <a:r>
              <a:rPr lang="ru-RU" b="1" dirty="0" err="1" smtClean="0"/>
              <a:t>Раціональний</a:t>
            </a:r>
            <a:r>
              <a:rPr lang="ru-RU" b="1" dirty="0" smtClean="0"/>
              <a:t> </a:t>
            </a:r>
            <a:r>
              <a:rPr lang="ru-RU" b="1" dirty="0" err="1" smtClean="0"/>
              <a:t>асортимент</a:t>
            </a:r>
            <a:r>
              <a:rPr lang="ru-RU" b="1" dirty="0" smtClean="0"/>
              <a:t> </a:t>
            </a:r>
            <a:r>
              <a:rPr lang="ru-RU" dirty="0" smtClean="0"/>
              <a:t>- </a:t>
            </a:r>
            <a:r>
              <a:rPr lang="ru-RU" dirty="0" err="1" smtClean="0"/>
              <a:t>набір</a:t>
            </a:r>
            <a:r>
              <a:rPr lang="ru-RU" dirty="0" smtClean="0"/>
              <a:t> </a:t>
            </a:r>
            <a:r>
              <a:rPr lang="ru-RU" dirty="0" err="1" smtClean="0"/>
              <a:t>товарів</a:t>
            </a:r>
            <a:r>
              <a:rPr lang="ru-RU" dirty="0" smtClean="0"/>
              <a:t>, </a:t>
            </a:r>
            <a:r>
              <a:rPr lang="ru-RU" dirty="0" err="1" smtClean="0"/>
              <a:t>який</a:t>
            </a:r>
            <a:r>
              <a:rPr lang="ru-RU" dirty="0" smtClean="0"/>
              <a:t> </a:t>
            </a:r>
            <a:r>
              <a:rPr lang="ru-RU" dirty="0" err="1" smtClean="0"/>
              <a:t>забезпечує</a:t>
            </a:r>
            <a:r>
              <a:rPr lang="ru-RU" dirty="0" smtClean="0"/>
              <a:t> </a:t>
            </a:r>
            <a:r>
              <a:rPr lang="ru-RU" dirty="0" err="1" smtClean="0"/>
              <a:t>достатню</a:t>
            </a:r>
            <a:r>
              <a:rPr lang="ru-RU" dirty="0" smtClean="0"/>
              <a:t> </a:t>
            </a:r>
            <a:r>
              <a:rPr lang="ru-RU" dirty="0" err="1" smtClean="0"/>
              <a:t>міру</a:t>
            </a:r>
            <a:r>
              <a:rPr lang="ru-RU" dirty="0" smtClean="0"/>
              <a:t> </a:t>
            </a:r>
            <a:r>
              <a:rPr lang="ru-RU" dirty="0" err="1" smtClean="0"/>
              <a:t>задоволеності</a:t>
            </a:r>
            <a:r>
              <a:rPr lang="ru-RU" dirty="0" smtClean="0"/>
              <a:t> </a:t>
            </a:r>
            <a:r>
              <a:rPr lang="ru-RU" dirty="0" err="1" smtClean="0"/>
              <a:t>споживачів</a:t>
            </a:r>
            <a:r>
              <a:rPr lang="ru-RU" dirty="0" smtClean="0"/>
              <a:t> і </a:t>
            </a:r>
            <a:r>
              <a:rPr lang="ru-RU" dirty="0" err="1" smtClean="0"/>
              <a:t>досягнення</a:t>
            </a:r>
            <a:r>
              <a:rPr lang="ru-RU" dirty="0" smtClean="0"/>
              <a:t> </a:t>
            </a:r>
            <a:r>
              <a:rPr lang="ru-RU" dirty="0" err="1" smtClean="0"/>
              <a:t>цілей</a:t>
            </a:r>
            <a:r>
              <a:rPr lang="ru-RU" dirty="0" smtClean="0"/>
              <a:t> </a:t>
            </a:r>
            <a:r>
              <a:rPr lang="ru-RU" dirty="0" err="1" smtClean="0"/>
              <a:t>організаці</a:t>
            </a:r>
            <a:r>
              <a:rPr lang="ru-RU" dirty="0" smtClean="0"/>
              <a:t> </a:t>
            </a:r>
            <a:r>
              <a:rPr lang="ru-RU" dirty="0" err="1" smtClean="0"/>
              <a:t>Формування</a:t>
            </a:r>
            <a:r>
              <a:rPr lang="ru-RU" dirty="0" smtClean="0"/>
              <a:t> </a:t>
            </a:r>
            <a:r>
              <a:rPr lang="ru-RU" dirty="0" err="1" smtClean="0"/>
              <a:t>раціонального</a:t>
            </a:r>
            <a:r>
              <a:rPr lang="ru-RU" dirty="0" smtClean="0"/>
              <a:t> </a:t>
            </a:r>
            <a:r>
              <a:rPr lang="ru-RU" dirty="0" err="1" smtClean="0"/>
              <a:t>асортименту</a:t>
            </a:r>
            <a:r>
              <a:rPr lang="ru-RU" dirty="0" smtClean="0"/>
              <a:t> </a:t>
            </a:r>
            <a:r>
              <a:rPr lang="ru-RU" dirty="0" err="1" smtClean="0"/>
              <a:t>вимагає</a:t>
            </a:r>
            <a:r>
              <a:rPr lang="ru-RU" dirty="0" smtClean="0"/>
              <a:t> </a:t>
            </a:r>
            <a:r>
              <a:rPr lang="ru-RU" dirty="0" err="1" smtClean="0"/>
              <a:t>обліку</a:t>
            </a:r>
            <a:r>
              <a:rPr lang="ru-RU" dirty="0" smtClean="0"/>
              <a:t> </a:t>
            </a:r>
            <a:r>
              <a:rPr lang="ru-RU" dirty="0" err="1" smtClean="0"/>
              <a:t>великої</a:t>
            </a:r>
            <a:r>
              <a:rPr lang="ru-RU" dirty="0" smtClean="0"/>
              <a:t> </a:t>
            </a:r>
            <a:r>
              <a:rPr lang="ru-RU" dirty="0" err="1" smtClean="0"/>
              <a:t>кількості</a:t>
            </a:r>
            <a:r>
              <a:rPr lang="ru-RU" dirty="0" smtClean="0"/>
              <a:t> </a:t>
            </a:r>
            <a:r>
              <a:rPr lang="ru-RU" dirty="0" err="1" smtClean="0"/>
              <a:t>чинників</a:t>
            </a:r>
            <a:r>
              <a:rPr lang="ru-RU" dirty="0" smtClean="0"/>
              <a:t> і </a:t>
            </a:r>
            <a:r>
              <a:rPr lang="ru-RU" dirty="0" err="1" smtClean="0"/>
              <a:t>показників</a:t>
            </a:r>
            <a:r>
              <a:rPr lang="ru-RU" dirty="0" smtClean="0"/>
              <a:t>, </a:t>
            </a:r>
            <a:r>
              <a:rPr lang="ru-RU" dirty="0" err="1" smtClean="0"/>
              <a:t>багато</a:t>
            </a:r>
            <a:r>
              <a:rPr lang="ru-RU" dirty="0" smtClean="0"/>
              <a:t> </a:t>
            </a:r>
            <a:r>
              <a:rPr lang="ru-RU" dirty="0" err="1" smtClean="0"/>
              <a:t>хто</a:t>
            </a:r>
            <a:r>
              <a:rPr lang="ru-RU" dirty="0" smtClean="0"/>
              <a:t> з </a:t>
            </a:r>
            <a:r>
              <a:rPr lang="ru-RU" dirty="0" err="1" smtClean="0"/>
              <a:t>яких</a:t>
            </a:r>
            <a:r>
              <a:rPr lang="ru-RU" dirty="0" smtClean="0"/>
              <a:t> </a:t>
            </a:r>
            <a:r>
              <a:rPr lang="ru-RU" dirty="0" err="1" smtClean="0"/>
              <a:t>досить</a:t>
            </a:r>
            <a:r>
              <a:rPr lang="ru-RU" dirty="0" smtClean="0"/>
              <a:t> </a:t>
            </a:r>
            <a:r>
              <a:rPr lang="ru-RU" dirty="0" err="1" smtClean="0"/>
              <a:t>мінливий</a:t>
            </a:r>
            <a:r>
              <a:rPr lang="ru-RU" dirty="0" smtClean="0"/>
              <a:t>. До таких </a:t>
            </a:r>
            <a:r>
              <a:rPr lang="ru-RU" dirty="0" err="1" smtClean="0"/>
              <a:t>чинників</a:t>
            </a:r>
            <a:r>
              <a:rPr lang="ru-RU" dirty="0" smtClean="0"/>
              <a:t>, </a:t>
            </a:r>
            <a:r>
              <a:rPr lang="ru-RU" dirty="0" err="1" smtClean="0"/>
              <a:t>передусім</a:t>
            </a:r>
            <a:r>
              <a:rPr lang="ru-RU" dirty="0" smtClean="0"/>
              <a:t>, </a:t>
            </a:r>
            <a:r>
              <a:rPr lang="ru-RU" dirty="0" err="1" smtClean="0"/>
              <a:t>відносяться</a:t>
            </a:r>
            <a:r>
              <a:rPr lang="ru-RU" dirty="0" smtClean="0"/>
              <a:t> </a:t>
            </a:r>
            <a:r>
              <a:rPr lang="ru-RU" dirty="0" err="1" smtClean="0"/>
              <a:t>реальні</a:t>
            </a:r>
            <a:r>
              <a:rPr lang="ru-RU" dirty="0" smtClean="0"/>
              <a:t> потреби,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залежать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рівня</a:t>
            </a:r>
            <a:r>
              <a:rPr lang="ru-RU" dirty="0" smtClean="0"/>
              <a:t> </a:t>
            </a:r>
            <a:r>
              <a:rPr lang="ru-RU" dirty="0" err="1" smtClean="0"/>
              <a:t>життя</a:t>
            </a:r>
            <a:r>
              <a:rPr lang="ru-RU" dirty="0" smtClean="0"/>
              <a:t> </a:t>
            </a:r>
            <a:r>
              <a:rPr lang="ru-RU" dirty="0" err="1" smtClean="0"/>
              <a:t>населення</a:t>
            </a:r>
            <a:r>
              <a:rPr lang="ru-RU" dirty="0" smtClean="0"/>
              <a:t>, </a:t>
            </a:r>
            <a:r>
              <a:rPr lang="ru-RU" dirty="0" err="1" smtClean="0"/>
              <a:t>досягнень</a:t>
            </a:r>
            <a:r>
              <a:rPr lang="ru-RU" dirty="0" smtClean="0"/>
              <a:t> </a:t>
            </a:r>
            <a:r>
              <a:rPr lang="ru-RU" dirty="0" err="1" smtClean="0"/>
              <a:t>науково-технічного</a:t>
            </a:r>
            <a:r>
              <a:rPr lang="ru-RU" dirty="0" smtClean="0"/>
              <a:t> </a:t>
            </a:r>
            <a:r>
              <a:rPr lang="ru-RU" dirty="0" err="1" smtClean="0"/>
              <a:t>прогресу</a:t>
            </a:r>
            <a:r>
              <a:rPr lang="ru-RU" dirty="0" smtClean="0"/>
              <a:t> і </a:t>
            </a:r>
            <a:r>
              <a:rPr lang="ru-RU" dirty="0" err="1" smtClean="0"/>
              <a:t>інших</a:t>
            </a:r>
            <a:r>
              <a:rPr lang="ru-RU" dirty="0" smtClean="0"/>
              <a:t> </a:t>
            </a:r>
            <a:r>
              <a:rPr lang="ru-RU" dirty="0" err="1" smtClean="0"/>
              <a:t>особливостей</a:t>
            </a:r>
            <a:r>
              <a:rPr lang="ru-RU" dirty="0" smtClean="0"/>
              <a:t> </a:t>
            </a:r>
            <a:r>
              <a:rPr lang="ru-RU" dirty="0" err="1" smtClean="0"/>
              <a:t>зовнішнього</a:t>
            </a:r>
            <a:r>
              <a:rPr lang="ru-RU" dirty="0" smtClean="0"/>
              <a:t> </a:t>
            </a:r>
            <a:r>
              <a:rPr lang="ru-RU" dirty="0" err="1" smtClean="0"/>
              <a:t>середовища</a:t>
            </a:r>
            <a:r>
              <a:rPr lang="ru-RU" dirty="0" smtClean="0"/>
              <a:t>. У свою </a:t>
            </a:r>
            <a:r>
              <a:rPr lang="ru-RU" dirty="0" err="1" smtClean="0"/>
              <a:t>чергу</a:t>
            </a:r>
            <a:r>
              <a:rPr lang="ru-RU" dirty="0" smtClean="0"/>
              <a:t>, </a:t>
            </a:r>
            <a:r>
              <a:rPr lang="ru-RU" dirty="0" err="1" smtClean="0"/>
              <a:t>багато</a:t>
            </a:r>
            <a:r>
              <a:rPr lang="ru-RU" dirty="0" smtClean="0"/>
              <a:t> </a:t>
            </a:r>
            <a:r>
              <a:rPr lang="ru-RU" dirty="0" err="1" smtClean="0"/>
              <a:t>хто</a:t>
            </a:r>
            <a:r>
              <a:rPr lang="ru-RU" dirty="0" smtClean="0"/>
              <a:t> з </a:t>
            </a:r>
            <a:r>
              <a:rPr lang="ru-RU" dirty="0" err="1" smtClean="0"/>
              <a:t>цих</a:t>
            </a:r>
            <a:r>
              <a:rPr lang="ru-RU" dirty="0" smtClean="0"/>
              <a:t> </a:t>
            </a:r>
            <a:r>
              <a:rPr lang="ru-RU" dirty="0" err="1" smtClean="0"/>
              <a:t>чинників</a:t>
            </a:r>
            <a:r>
              <a:rPr lang="ru-RU" dirty="0" smtClean="0"/>
              <a:t> </a:t>
            </a:r>
            <a:r>
              <a:rPr lang="ru-RU" dirty="0" err="1" smtClean="0"/>
              <a:t>безпосередньо</a:t>
            </a:r>
            <a:r>
              <a:rPr lang="ru-RU" dirty="0" smtClean="0"/>
              <a:t> </a:t>
            </a:r>
            <a:r>
              <a:rPr lang="ru-RU" dirty="0" err="1" smtClean="0"/>
              <a:t>впливає</a:t>
            </a:r>
            <a:r>
              <a:rPr lang="ru-RU" dirty="0" smtClean="0"/>
              <a:t> на </a:t>
            </a:r>
            <a:r>
              <a:rPr lang="ru-RU" dirty="0" err="1" smtClean="0"/>
              <a:t>зміни</a:t>
            </a:r>
            <a:r>
              <a:rPr lang="ru-RU" dirty="0" smtClean="0"/>
              <a:t> </a:t>
            </a:r>
            <a:r>
              <a:rPr lang="ru-RU" dirty="0" err="1" smtClean="0"/>
              <a:t>раціонального</a:t>
            </a:r>
            <a:r>
              <a:rPr lang="ru-RU" dirty="0" smtClean="0"/>
              <a:t> </a:t>
            </a:r>
            <a:r>
              <a:rPr lang="ru-RU" dirty="0" err="1" smtClean="0"/>
              <a:t>асортименту</a:t>
            </a:r>
            <a:r>
              <a:rPr lang="ru-RU" dirty="0" smtClean="0"/>
              <a:t>. </a:t>
            </a:r>
            <a:r>
              <a:rPr lang="ru-RU" dirty="0" err="1" smtClean="0"/>
              <a:t>Наприклад</a:t>
            </a:r>
            <a:r>
              <a:rPr lang="ru-RU" dirty="0" smtClean="0"/>
              <a:t>, </a:t>
            </a:r>
            <a:r>
              <a:rPr lang="ru-RU" dirty="0" err="1" smtClean="0"/>
              <a:t>досягнення</a:t>
            </a:r>
            <a:r>
              <a:rPr lang="ru-RU" dirty="0" smtClean="0"/>
              <a:t> </a:t>
            </a:r>
            <a:r>
              <a:rPr lang="ru-RU" dirty="0" err="1" smtClean="0"/>
              <a:t>науково-технічного</a:t>
            </a:r>
            <a:r>
              <a:rPr lang="ru-RU" dirty="0" smtClean="0"/>
              <a:t> </a:t>
            </a:r>
            <a:r>
              <a:rPr lang="ru-RU" dirty="0" err="1" smtClean="0"/>
              <a:t>прогресу</a:t>
            </a:r>
            <a:r>
              <a:rPr lang="ru-RU" dirty="0" smtClean="0"/>
              <a:t> </a:t>
            </a:r>
            <a:r>
              <a:rPr lang="ru-RU" dirty="0" err="1" smtClean="0"/>
              <a:t>стимулюють</a:t>
            </a:r>
            <a:r>
              <a:rPr lang="ru-RU" dirty="0" smtClean="0"/>
              <a:t> </a:t>
            </a:r>
            <a:r>
              <a:rPr lang="ru-RU" dirty="0" err="1" smtClean="0"/>
              <a:t>розробку</a:t>
            </a:r>
            <a:r>
              <a:rPr lang="ru-RU" dirty="0" smtClean="0"/>
              <a:t> </a:t>
            </a:r>
            <a:r>
              <a:rPr lang="ru-RU" dirty="0" err="1" smtClean="0"/>
              <a:t>нових</a:t>
            </a:r>
            <a:r>
              <a:rPr lang="ru-RU" dirty="0" smtClean="0"/>
              <a:t> </a:t>
            </a:r>
            <a:r>
              <a:rPr lang="ru-RU" dirty="0" err="1" smtClean="0"/>
              <a:t>товарів</a:t>
            </a:r>
            <a:r>
              <a:rPr lang="ru-RU" dirty="0" smtClean="0"/>
              <a:t> і </a:t>
            </a:r>
            <a:r>
              <a:rPr lang="ru-RU" dirty="0" err="1" smtClean="0"/>
              <a:t>формують</a:t>
            </a:r>
            <a:r>
              <a:rPr lang="ru-RU" dirty="0" smtClean="0"/>
              <a:t> </a:t>
            </a:r>
            <a:r>
              <a:rPr lang="ru-RU" dirty="0" err="1" smtClean="0"/>
              <a:t>нові</a:t>
            </a:r>
            <a:r>
              <a:rPr lang="ru-RU" dirty="0" smtClean="0"/>
              <a:t> потреби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696670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218446"/>
            <a:ext cx="12083143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err="1" smtClean="0"/>
              <a:t>Оптимальний</a:t>
            </a:r>
            <a:r>
              <a:rPr lang="ru-RU" b="1" dirty="0" smtClean="0"/>
              <a:t> </a:t>
            </a:r>
            <a:r>
              <a:rPr lang="ru-RU" b="1" dirty="0" err="1" smtClean="0"/>
              <a:t>асортимент</a:t>
            </a:r>
            <a:r>
              <a:rPr lang="ru-RU" b="1" dirty="0" smtClean="0"/>
              <a:t> </a:t>
            </a:r>
            <a:r>
              <a:rPr lang="ru-RU" dirty="0" smtClean="0"/>
              <a:t>- </a:t>
            </a:r>
            <a:r>
              <a:rPr lang="ru-RU" dirty="0" err="1" smtClean="0"/>
              <a:t>набір</a:t>
            </a:r>
            <a:r>
              <a:rPr lang="ru-RU" dirty="0" smtClean="0"/>
              <a:t> </a:t>
            </a:r>
            <a:r>
              <a:rPr lang="ru-RU" dirty="0" err="1" smtClean="0"/>
              <a:t>товарів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задовольняє</a:t>
            </a:r>
            <a:r>
              <a:rPr lang="ru-RU" dirty="0" smtClean="0"/>
              <a:t> </a:t>
            </a:r>
            <a:r>
              <a:rPr lang="ru-RU" dirty="0" err="1" smtClean="0"/>
              <a:t>реальні</a:t>
            </a:r>
            <a:r>
              <a:rPr lang="ru-RU" dirty="0" smtClean="0"/>
              <a:t> потреби з максимально </a:t>
            </a:r>
            <a:r>
              <a:rPr lang="ru-RU" dirty="0" err="1" smtClean="0"/>
              <a:t>корисним</a:t>
            </a:r>
            <a:r>
              <a:rPr lang="ru-RU" dirty="0" smtClean="0"/>
              <a:t> </a:t>
            </a:r>
            <a:r>
              <a:rPr lang="ru-RU" dirty="0" err="1" smtClean="0"/>
              <a:t>ефектом</a:t>
            </a:r>
            <a:r>
              <a:rPr lang="ru-RU" dirty="0" smtClean="0"/>
              <a:t> для </a:t>
            </a:r>
            <a:r>
              <a:rPr lang="ru-RU" dirty="0" err="1" smtClean="0"/>
              <a:t>споживача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організації</a:t>
            </a:r>
            <a:r>
              <a:rPr lang="ru-RU" dirty="0" smtClean="0"/>
              <a:t> при </a:t>
            </a:r>
            <a:r>
              <a:rPr lang="ru-RU" dirty="0" err="1" smtClean="0"/>
              <a:t>раціональних</a:t>
            </a:r>
            <a:r>
              <a:rPr lang="ru-RU" dirty="0" smtClean="0"/>
              <a:t> </a:t>
            </a:r>
            <a:r>
              <a:rPr lang="ru-RU" dirty="0" err="1" smtClean="0"/>
              <a:t>витратах</a:t>
            </a:r>
            <a:r>
              <a:rPr lang="ru-RU" dirty="0" smtClean="0"/>
              <a:t> на </a:t>
            </a:r>
            <a:r>
              <a:rPr lang="ru-RU" dirty="0" err="1" smtClean="0"/>
              <a:t>їх</a:t>
            </a:r>
            <a:r>
              <a:rPr lang="ru-RU" dirty="0" smtClean="0"/>
              <a:t> </a:t>
            </a:r>
            <a:r>
              <a:rPr lang="ru-RU" dirty="0" err="1" smtClean="0"/>
              <a:t>придбання</a:t>
            </a:r>
            <a:r>
              <a:rPr lang="ru-RU" dirty="0" smtClean="0"/>
              <a:t> і </a:t>
            </a:r>
            <a:r>
              <a:rPr lang="ru-RU" dirty="0" err="1" smtClean="0"/>
              <a:t>споживання</a:t>
            </a:r>
            <a:r>
              <a:rPr lang="ru-RU" dirty="0" smtClean="0"/>
              <a:t> (</a:t>
            </a:r>
            <a:r>
              <a:rPr lang="ru-RU" dirty="0" err="1" smtClean="0"/>
              <a:t>реалізацію</a:t>
            </a:r>
            <a:r>
              <a:rPr lang="ru-RU" dirty="0" smtClean="0"/>
              <a:t>) [39]. </a:t>
            </a:r>
            <a:r>
              <a:rPr lang="ru-RU" dirty="0" err="1" smtClean="0"/>
              <a:t>Товари</a:t>
            </a:r>
            <a:r>
              <a:rPr lang="ru-RU" dirty="0" smtClean="0"/>
              <a:t> оптимального </a:t>
            </a:r>
            <a:r>
              <a:rPr lang="ru-RU" dirty="0" err="1" smtClean="0"/>
              <a:t>асортименту</a:t>
            </a:r>
            <a:r>
              <a:rPr lang="ru-RU" dirty="0" smtClean="0"/>
              <a:t> </a:t>
            </a:r>
            <a:r>
              <a:rPr lang="ru-RU" dirty="0" err="1" smtClean="0"/>
              <a:t>відрізняються</a:t>
            </a:r>
            <a:r>
              <a:rPr lang="ru-RU" dirty="0" smtClean="0"/>
              <a:t>	</a:t>
            </a:r>
            <a:r>
              <a:rPr lang="ru-RU" dirty="0" err="1" smtClean="0"/>
              <a:t>підвищеною</a:t>
            </a:r>
            <a:r>
              <a:rPr lang="ru-RU" dirty="0" smtClean="0"/>
              <a:t> </a:t>
            </a:r>
            <a:r>
              <a:rPr lang="ru-RU" dirty="0" err="1" smtClean="0"/>
              <a:t>конкурентоспроможністю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Оптимальний</a:t>
            </a:r>
            <a:r>
              <a:rPr lang="ru-RU" dirty="0" smtClean="0"/>
              <a:t> </a:t>
            </a:r>
            <a:r>
              <a:rPr lang="ru-RU" dirty="0" err="1" smtClean="0"/>
              <a:t>асортимент</a:t>
            </a:r>
            <a:r>
              <a:rPr lang="ru-RU" dirty="0" smtClean="0"/>
              <a:t> </a:t>
            </a:r>
            <a:r>
              <a:rPr lang="ru-RU" dirty="0" err="1" smtClean="0"/>
              <a:t>можна</a:t>
            </a:r>
            <a:r>
              <a:rPr lang="ru-RU" dirty="0" smtClean="0"/>
              <a:t> </a:t>
            </a:r>
            <a:r>
              <a:rPr lang="ru-RU" dirty="0" err="1" smtClean="0"/>
              <a:t>розглядати</a:t>
            </a:r>
            <a:r>
              <a:rPr lang="ru-RU" dirty="0" smtClean="0"/>
              <a:t> з </a:t>
            </a:r>
            <a:r>
              <a:rPr lang="ru-RU" dirty="0" err="1" smtClean="0"/>
              <a:t>позицій</a:t>
            </a:r>
            <a:r>
              <a:rPr lang="ru-RU" dirty="0" smtClean="0"/>
              <a:t> </a:t>
            </a:r>
            <a:r>
              <a:rPr lang="ru-RU" dirty="0" err="1" smtClean="0"/>
              <a:t>споживачів</a:t>
            </a:r>
            <a:r>
              <a:rPr lang="ru-RU" dirty="0" smtClean="0"/>
              <a:t> </a:t>
            </a:r>
            <a:r>
              <a:rPr lang="ru-RU" dirty="0" err="1" smtClean="0"/>
              <a:t>товарів</a:t>
            </a:r>
            <a:r>
              <a:rPr lang="ru-RU" dirty="0" smtClean="0"/>
              <a:t> і </a:t>
            </a:r>
            <a:r>
              <a:rPr lang="ru-RU" dirty="0" err="1" smtClean="0"/>
              <a:t>організацій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формують</a:t>
            </a:r>
            <a:r>
              <a:rPr lang="ru-RU" dirty="0" smtClean="0"/>
              <a:t> </a:t>
            </a:r>
            <a:r>
              <a:rPr lang="ru-RU" dirty="0" err="1" smtClean="0"/>
              <a:t>асортимент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Критерієм</a:t>
            </a:r>
            <a:r>
              <a:rPr lang="ru-RU" dirty="0" smtClean="0"/>
              <a:t> для </a:t>
            </a:r>
            <a:r>
              <a:rPr lang="ru-RU" dirty="0" err="1" smtClean="0"/>
              <a:t>віднесення</a:t>
            </a:r>
            <a:r>
              <a:rPr lang="ru-RU" dirty="0" smtClean="0"/>
              <a:t> </a:t>
            </a:r>
            <a:r>
              <a:rPr lang="ru-RU" dirty="0" err="1" smtClean="0"/>
              <a:t>товарів</a:t>
            </a:r>
            <a:r>
              <a:rPr lang="ru-RU" dirty="0" smtClean="0"/>
              <a:t> до оптимального </a:t>
            </a:r>
            <a:r>
              <a:rPr lang="ru-RU" dirty="0" err="1" smtClean="0"/>
              <a:t>асортименту</a:t>
            </a:r>
            <a:r>
              <a:rPr lang="ru-RU" dirty="0" smtClean="0"/>
              <a:t> </a:t>
            </a:r>
            <a:r>
              <a:rPr lang="ru-RU" dirty="0" err="1" smtClean="0"/>
              <a:t>може</a:t>
            </a:r>
            <a:r>
              <a:rPr lang="ru-RU" dirty="0" smtClean="0"/>
              <a:t> </a:t>
            </a:r>
            <a:r>
              <a:rPr lang="ru-RU" dirty="0" err="1" smtClean="0"/>
              <a:t>служити</a:t>
            </a:r>
            <a:r>
              <a:rPr lang="ru-RU" dirty="0" smtClean="0"/>
              <a:t> </a:t>
            </a:r>
            <a:r>
              <a:rPr lang="ru-RU" dirty="0" err="1" smtClean="0"/>
              <a:t>коефіцієнт</a:t>
            </a:r>
            <a:r>
              <a:rPr lang="ru-RU" dirty="0" smtClean="0"/>
              <a:t> </a:t>
            </a:r>
            <a:r>
              <a:rPr lang="ru-RU" dirty="0" err="1" smtClean="0"/>
              <a:t>оптимальності</a:t>
            </a:r>
            <a:r>
              <a:rPr lang="ru-RU" dirty="0" smtClean="0"/>
              <a:t> (Коп), </a:t>
            </a:r>
            <a:r>
              <a:rPr lang="ru-RU" dirty="0" err="1" smtClean="0"/>
              <a:t>який</a:t>
            </a:r>
            <a:r>
              <a:rPr lang="ru-RU" dirty="0" smtClean="0"/>
              <a:t> </a:t>
            </a:r>
            <a:r>
              <a:rPr lang="ru-RU" dirty="0" err="1" smtClean="0"/>
              <a:t>розраховується</a:t>
            </a:r>
            <a:r>
              <a:rPr lang="ru-RU" dirty="0" smtClean="0"/>
              <a:t> для конкретного товару шляхом </a:t>
            </a:r>
            <a:r>
              <a:rPr lang="ru-RU" dirty="0" err="1" smtClean="0"/>
              <a:t>відношення</a:t>
            </a:r>
            <a:r>
              <a:rPr lang="ru-RU" dirty="0" smtClean="0"/>
              <a:t> </a:t>
            </a:r>
            <a:r>
              <a:rPr lang="ru-RU" dirty="0" err="1" smtClean="0"/>
              <a:t>корисного</a:t>
            </a:r>
            <a:r>
              <a:rPr lang="ru-RU" dirty="0" smtClean="0"/>
              <a:t> </a:t>
            </a:r>
            <a:r>
              <a:rPr lang="ru-RU" dirty="0" err="1" smtClean="0"/>
              <a:t>ефекту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придбання</a:t>
            </a:r>
            <a:r>
              <a:rPr lang="ru-RU" dirty="0" smtClean="0"/>
              <a:t> і </a:t>
            </a:r>
            <a:r>
              <a:rPr lang="ru-RU" dirty="0" err="1" smtClean="0"/>
              <a:t>споживання</a:t>
            </a:r>
            <a:r>
              <a:rPr lang="ru-RU" dirty="0" smtClean="0"/>
              <a:t> товару при </a:t>
            </a:r>
            <a:r>
              <a:rPr lang="ru-RU" dirty="0" err="1" smtClean="0"/>
              <a:t>використанні</a:t>
            </a:r>
            <a:r>
              <a:rPr lang="ru-RU" dirty="0" smtClean="0"/>
              <a:t> 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  <a:r>
              <a:rPr lang="ru-RU" dirty="0" err="1" smtClean="0"/>
              <a:t>споживачем</a:t>
            </a:r>
            <a:r>
              <a:rPr lang="ru-RU" dirty="0" smtClean="0"/>
              <a:t> за </a:t>
            </a:r>
            <a:r>
              <a:rPr lang="ru-RU" dirty="0" err="1" smtClean="0"/>
              <a:t>призначенням</a:t>
            </a:r>
            <a:r>
              <a:rPr lang="ru-RU" dirty="0" smtClean="0"/>
              <a:t> до </a:t>
            </a:r>
            <a:r>
              <a:rPr lang="ru-RU" dirty="0" err="1" smtClean="0"/>
              <a:t>витрат</a:t>
            </a:r>
            <a:r>
              <a:rPr lang="ru-RU" dirty="0" smtClean="0"/>
              <a:t> на </a:t>
            </a:r>
            <a:r>
              <a:rPr lang="ru-RU" dirty="0" err="1" smtClean="0"/>
              <a:t>проектування</a:t>
            </a:r>
            <a:r>
              <a:rPr lang="ru-RU" dirty="0" smtClean="0"/>
              <a:t>, </a:t>
            </a:r>
            <a:r>
              <a:rPr lang="ru-RU" dirty="0" err="1" smtClean="0"/>
              <a:t>розробку</a:t>
            </a:r>
            <a:r>
              <a:rPr lang="ru-RU" dirty="0" smtClean="0"/>
              <a:t>, </a:t>
            </a:r>
            <a:r>
              <a:rPr lang="ru-RU" dirty="0" err="1" smtClean="0"/>
              <a:t>виробництво</a:t>
            </a:r>
            <a:r>
              <a:rPr lang="ru-RU" dirty="0" smtClean="0"/>
              <a:t>, </a:t>
            </a:r>
            <a:r>
              <a:rPr lang="ru-RU" dirty="0" err="1" smtClean="0"/>
              <a:t>доведення</a:t>
            </a:r>
            <a:r>
              <a:rPr lang="ru-RU" dirty="0" smtClean="0"/>
              <a:t> до </a:t>
            </a:r>
            <a:r>
              <a:rPr lang="ru-RU" dirty="0" err="1" smtClean="0"/>
              <a:t>споживача</a:t>
            </a:r>
            <a:r>
              <a:rPr lang="ru-RU" dirty="0" smtClean="0"/>
              <a:t> </a:t>
            </a:r>
            <a:r>
              <a:rPr lang="ru-RU" dirty="0" err="1" smtClean="0"/>
              <a:t>цього</a:t>
            </a:r>
            <a:r>
              <a:rPr lang="ru-RU" dirty="0" smtClean="0"/>
              <a:t> товару. </a:t>
            </a:r>
            <a:r>
              <a:rPr lang="ru-RU" dirty="0" err="1" smtClean="0"/>
              <a:t>Корисний</a:t>
            </a:r>
            <a:r>
              <a:rPr lang="ru-RU" dirty="0" smtClean="0"/>
              <a:t> </a:t>
            </a:r>
            <a:r>
              <a:rPr lang="ru-RU" dirty="0" err="1" smtClean="0"/>
              <a:t>ефект</a:t>
            </a:r>
            <a:r>
              <a:rPr lang="ru-RU" dirty="0" smtClean="0"/>
              <a:t> є </a:t>
            </a:r>
            <a:r>
              <a:rPr lang="ru-RU" dirty="0" err="1" smtClean="0"/>
              <a:t>вигодою</a:t>
            </a:r>
            <a:r>
              <a:rPr lang="ru-RU" dirty="0" smtClean="0"/>
              <a:t>, яку </a:t>
            </a:r>
            <a:r>
              <a:rPr lang="ru-RU" dirty="0" err="1" smtClean="0"/>
              <a:t>може</a:t>
            </a:r>
            <a:r>
              <a:rPr lang="ru-RU" dirty="0" smtClean="0"/>
              <a:t> </a:t>
            </a:r>
            <a:r>
              <a:rPr lang="ru-RU" dirty="0" err="1" smtClean="0"/>
              <a:t>отримати</a:t>
            </a:r>
            <a:r>
              <a:rPr lang="ru-RU" dirty="0" smtClean="0"/>
              <a:t> </a:t>
            </a:r>
            <a:r>
              <a:rPr lang="ru-RU" dirty="0" err="1" smtClean="0"/>
              <a:t>споживач</a:t>
            </a:r>
            <a:r>
              <a:rPr lang="ru-RU" dirty="0" smtClean="0"/>
              <a:t> при правильному </a:t>
            </a:r>
            <a:r>
              <a:rPr lang="ru-RU" dirty="0" err="1" smtClean="0"/>
              <a:t>використанні</a:t>
            </a:r>
            <a:r>
              <a:rPr lang="ru-RU" dirty="0" smtClean="0"/>
              <a:t> товару</a:t>
            </a:r>
          </a:p>
          <a:p>
            <a:r>
              <a:rPr lang="ru-RU" dirty="0" smtClean="0"/>
              <a:t>Так, для </a:t>
            </a:r>
            <a:r>
              <a:rPr lang="ru-RU" dirty="0" err="1" smtClean="0"/>
              <a:t>забезпечених</a:t>
            </a:r>
            <a:r>
              <a:rPr lang="ru-RU" dirty="0" smtClean="0"/>
              <a:t> </a:t>
            </a:r>
            <a:r>
              <a:rPr lang="ru-RU" dirty="0" err="1" smtClean="0"/>
              <a:t>споживачів</a:t>
            </a:r>
            <a:r>
              <a:rPr lang="ru-RU" dirty="0" smtClean="0"/>
              <a:t> </a:t>
            </a:r>
            <a:r>
              <a:rPr lang="ru-RU" dirty="0" err="1" smtClean="0"/>
              <a:t>найбільшу</a:t>
            </a:r>
            <a:r>
              <a:rPr lang="ru-RU" dirty="0" smtClean="0"/>
              <a:t> </a:t>
            </a:r>
            <a:r>
              <a:rPr lang="ru-RU" dirty="0" err="1" smtClean="0"/>
              <a:t>значущість</a:t>
            </a:r>
            <a:r>
              <a:rPr lang="ru-RU" dirty="0" smtClean="0"/>
              <a:t> </a:t>
            </a:r>
            <a:r>
              <a:rPr lang="ru-RU" dirty="0" err="1" smtClean="0"/>
              <a:t>мають</a:t>
            </a:r>
            <a:r>
              <a:rPr lang="ru-RU" dirty="0" smtClean="0"/>
              <a:t> </a:t>
            </a:r>
            <a:r>
              <a:rPr lang="ru-RU" dirty="0" err="1" smtClean="0"/>
              <a:t>високоякісні</a:t>
            </a:r>
            <a:r>
              <a:rPr lang="ru-RU" dirty="0" smtClean="0"/>
              <a:t> </a:t>
            </a:r>
            <a:r>
              <a:rPr lang="ru-RU" dirty="0" err="1" smtClean="0"/>
              <a:t>товари</a:t>
            </a:r>
            <a:r>
              <a:rPr lang="ru-RU" dirty="0" smtClean="0"/>
              <a:t> престижного </a:t>
            </a:r>
            <a:r>
              <a:rPr lang="ru-RU" dirty="0" err="1" smtClean="0"/>
              <a:t>попиту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значною</a:t>
            </a:r>
            <a:r>
              <a:rPr lang="ru-RU" dirty="0" smtClean="0"/>
              <a:t> </a:t>
            </a:r>
            <a:r>
              <a:rPr lang="ru-RU" dirty="0" err="1" smtClean="0"/>
              <a:t>мірою</a:t>
            </a:r>
            <a:r>
              <a:rPr lang="ru-RU" dirty="0" smtClean="0"/>
              <a:t> і </a:t>
            </a:r>
            <a:r>
              <a:rPr lang="ru-RU" dirty="0" err="1" smtClean="0"/>
              <a:t>обумовлює</a:t>
            </a:r>
            <a:r>
              <a:rPr lang="ru-RU" dirty="0" smtClean="0"/>
              <a:t> для них </a:t>
            </a:r>
            <a:r>
              <a:rPr lang="ru-RU" dirty="0" err="1" smtClean="0"/>
              <a:t>корисний</a:t>
            </a:r>
            <a:r>
              <a:rPr lang="ru-RU" dirty="0" smtClean="0"/>
              <a:t> </a:t>
            </a:r>
            <a:r>
              <a:rPr lang="ru-RU" dirty="0" err="1" smtClean="0"/>
              <a:t>ефект</a:t>
            </a:r>
            <a:r>
              <a:rPr lang="ru-RU" dirty="0" smtClean="0"/>
              <a:t> </a:t>
            </a:r>
            <a:r>
              <a:rPr lang="ru-RU" dirty="0" err="1" smtClean="0"/>
              <a:t>споживання</a:t>
            </a:r>
            <a:r>
              <a:rPr lang="ru-RU" dirty="0" smtClean="0"/>
              <a:t> </a:t>
            </a:r>
            <a:r>
              <a:rPr lang="ru-RU" dirty="0" err="1" smtClean="0"/>
              <a:t>цих</a:t>
            </a:r>
            <a:r>
              <a:rPr lang="ru-RU" dirty="0" smtClean="0"/>
              <a:t> </a:t>
            </a:r>
            <a:r>
              <a:rPr lang="ru-RU" dirty="0" err="1" smtClean="0"/>
              <a:t>товарів</a:t>
            </a:r>
            <a:r>
              <a:rPr lang="ru-RU" dirty="0" smtClean="0"/>
              <a:t>. Для </a:t>
            </a:r>
            <a:r>
              <a:rPr lang="ru-RU" dirty="0" err="1" smtClean="0"/>
              <a:t>соціально</a:t>
            </a:r>
            <a:r>
              <a:rPr lang="ru-RU" dirty="0" smtClean="0"/>
              <a:t> </a:t>
            </a:r>
            <a:r>
              <a:rPr lang="ru-RU" dirty="0" err="1" smtClean="0"/>
              <a:t>незабезпечених</a:t>
            </a:r>
            <a:r>
              <a:rPr lang="ru-RU" dirty="0" smtClean="0"/>
              <a:t> </a:t>
            </a:r>
            <a:r>
              <a:rPr lang="ru-RU" dirty="0" err="1" smtClean="0"/>
              <a:t>споживачів</a:t>
            </a:r>
            <a:r>
              <a:rPr lang="ru-RU" dirty="0" smtClean="0"/>
              <a:t> </a:t>
            </a:r>
            <a:r>
              <a:rPr lang="ru-RU" dirty="0" err="1" smtClean="0"/>
              <a:t>важливіші</a:t>
            </a:r>
            <a:r>
              <a:rPr lang="ru-RU" dirty="0" smtClean="0"/>
              <a:t> </a:t>
            </a:r>
            <a:r>
              <a:rPr lang="ru-RU" dirty="0" err="1" smtClean="0"/>
              <a:t>витрати</a:t>
            </a:r>
            <a:r>
              <a:rPr lang="ru-RU" dirty="0" smtClean="0"/>
              <a:t> на </a:t>
            </a:r>
            <a:r>
              <a:rPr lang="ru-RU" dirty="0" err="1" smtClean="0"/>
              <a:t>придбання</a:t>
            </a:r>
            <a:r>
              <a:rPr lang="ru-RU" dirty="0" smtClean="0"/>
              <a:t> у </a:t>
            </a:r>
            <a:r>
              <a:rPr lang="ru-RU" dirty="0" err="1" smtClean="0"/>
              <a:t>формі</a:t>
            </a:r>
            <a:r>
              <a:rPr lang="ru-RU" dirty="0" smtClean="0"/>
              <a:t> </a:t>
            </a:r>
            <a:r>
              <a:rPr lang="ru-RU" dirty="0" err="1" smtClean="0"/>
              <a:t>цін</a:t>
            </a:r>
            <a:r>
              <a:rPr lang="ru-RU" dirty="0" smtClean="0"/>
              <a:t> </a:t>
            </a:r>
            <a:r>
              <a:rPr lang="ru-RU" dirty="0" err="1" smtClean="0"/>
              <a:t>реалізації</a:t>
            </a:r>
            <a:r>
              <a:rPr lang="ru-RU" dirty="0" smtClean="0"/>
              <a:t> </a:t>
            </a:r>
            <a:r>
              <a:rPr lang="ru-RU" dirty="0" err="1" smtClean="0"/>
              <a:t>товарів</a:t>
            </a:r>
            <a:r>
              <a:rPr lang="ru-RU" dirty="0" smtClean="0"/>
              <a:t>. Тому </a:t>
            </a:r>
            <a:r>
              <a:rPr lang="ru-RU" dirty="0" err="1" smtClean="0"/>
              <a:t>оптимальний</a:t>
            </a:r>
            <a:r>
              <a:rPr lang="ru-RU" dirty="0" smtClean="0"/>
              <a:t> </a:t>
            </a:r>
            <a:r>
              <a:rPr lang="ru-RU" dirty="0" err="1" smtClean="0"/>
              <a:t>асортимент</a:t>
            </a:r>
            <a:r>
              <a:rPr lang="ru-RU" dirty="0" smtClean="0"/>
              <a:t> </a:t>
            </a:r>
            <a:r>
              <a:rPr lang="ru-RU" dirty="0" err="1" smtClean="0"/>
              <a:t>магазинів</a:t>
            </a:r>
            <a:r>
              <a:rPr lang="ru-RU" dirty="0" smtClean="0"/>
              <a:t> типу </a:t>
            </a:r>
            <a:r>
              <a:rPr lang="ru-RU" dirty="0" err="1" smtClean="0"/>
              <a:t>жоном</a:t>
            </a:r>
            <a:r>
              <a:rPr lang="ru-RU" dirty="0" smtClean="0"/>
              <a:t>-класса (</a:t>
            </a:r>
            <a:r>
              <a:rPr lang="ru-RU" dirty="0" err="1" smtClean="0"/>
              <a:t>дискаунтів</a:t>
            </a:r>
            <a:r>
              <a:rPr lang="ru-RU" dirty="0" smtClean="0"/>
              <a:t>) </a:t>
            </a:r>
            <a:r>
              <a:rPr lang="ru-RU" dirty="0" err="1" smtClean="0"/>
              <a:t>формуватиметься</a:t>
            </a:r>
            <a:r>
              <a:rPr lang="ru-RU" dirty="0" smtClean="0"/>
              <a:t> за </a:t>
            </a:r>
            <a:r>
              <a:rPr lang="ru-RU" dirty="0" err="1" smtClean="0"/>
              <a:t>рахунок</a:t>
            </a:r>
            <a:r>
              <a:rPr lang="ru-RU" dirty="0" smtClean="0"/>
              <a:t> </a:t>
            </a:r>
            <a:r>
              <a:rPr lang="ru-RU" dirty="0" err="1" smtClean="0"/>
              <a:t>переважання</a:t>
            </a:r>
            <a:r>
              <a:rPr lang="ru-RU" dirty="0" smtClean="0"/>
              <a:t> </a:t>
            </a:r>
            <a:r>
              <a:rPr lang="ru-RU" dirty="0" err="1" smtClean="0"/>
              <a:t>товарів</a:t>
            </a:r>
            <a:r>
              <a:rPr lang="ru-RU" dirty="0" smtClean="0"/>
              <a:t> з </a:t>
            </a:r>
            <a:r>
              <a:rPr lang="ru-RU" dirty="0" err="1" smtClean="0"/>
              <a:t>помірними</a:t>
            </a:r>
            <a:r>
              <a:rPr lang="ru-RU" dirty="0" smtClean="0"/>
              <a:t> </a:t>
            </a:r>
            <a:r>
              <a:rPr lang="ru-RU" dirty="0" err="1" smtClean="0"/>
              <a:t>цінами</a:t>
            </a:r>
            <a:r>
              <a:rPr lang="ru-RU" dirty="0" smtClean="0"/>
              <a:t> і </a:t>
            </a:r>
            <a:r>
              <a:rPr lang="ru-RU" dirty="0" err="1" smtClean="0"/>
              <a:t>належної</a:t>
            </a:r>
            <a:r>
              <a:rPr lang="ru-RU" dirty="0" smtClean="0"/>
              <a:t> </a:t>
            </a:r>
            <a:r>
              <a:rPr lang="ru-RU" dirty="0" err="1" smtClean="0"/>
              <a:t>якості</a:t>
            </a:r>
            <a:r>
              <a:rPr lang="ru-RU" dirty="0" smtClean="0"/>
              <a:t>. </a:t>
            </a:r>
            <a:r>
              <a:rPr lang="ru-RU" dirty="0" err="1" smtClean="0"/>
              <a:t>Дорогі</a:t>
            </a:r>
            <a:r>
              <a:rPr lang="ru-RU" dirty="0" smtClean="0"/>
              <a:t> </a:t>
            </a:r>
            <a:r>
              <a:rPr lang="ru-RU" dirty="0" err="1" smtClean="0"/>
              <a:t>товари</a:t>
            </a:r>
            <a:r>
              <a:rPr lang="ru-RU" dirty="0" smtClean="0"/>
              <a:t> </a:t>
            </a:r>
            <a:r>
              <a:rPr lang="ru-RU" dirty="0" err="1" smtClean="0"/>
              <a:t>престижних</a:t>
            </a:r>
            <a:r>
              <a:rPr lang="ru-RU" dirty="0" smtClean="0"/>
              <a:t> марок в таких магазинах </a:t>
            </a:r>
            <a:r>
              <a:rPr lang="ru-RU" dirty="0" err="1" smtClean="0"/>
              <a:t>відсутні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358456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885" y="222069"/>
            <a:ext cx="10384971" cy="5969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34354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13509" y="573490"/>
            <a:ext cx="11573692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>Широта </a:t>
            </a:r>
            <a:r>
              <a:rPr lang="ru-RU" b="1" dirty="0" err="1" smtClean="0"/>
              <a:t>асортименту</a:t>
            </a:r>
            <a:r>
              <a:rPr lang="ru-RU" b="1" dirty="0" smtClean="0"/>
              <a:t> </a:t>
            </a:r>
            <a:r>
              <a:rPr lang="ru-RU" dirty="0" smtClean="0"/>
              <a:t>- </a:t>
            </a:r>
            <a:r>
              <a:rPr lang="ru-RU" dirty="0" err="1" smtClean="0"/>
              <a:t>кількість</a:t>
            </a:r>
            <a:r>
              <a:rPr lang="ru-RU" dirty="0" smtClean="0"/>
              <a:t> </a:t>
            </a:r>
            <a:r>
              <a:rPr lang="ru-RU" dirty="0" err="1" smtClean="0"/>
              <a:t>груп</a:t>
            </a:r>
            <a:r>
              <a:rPr lang="ru-RU" dirty="0" smtClean="0"/>
              <a:t>, </a:t>
            </a:r>
            <a:r>
              <a:rPr lang="ru-RU" dirty="0" err="1" smtClean="0"/>
              <a:t>видів</a:t>
            </a:r>
            <a:r>
              <a:rPr lang="ru-RU" dirty="0" smtClean="0"/>
              <a:t>, </a:t>
            </a:r>
            <a:r>
              <a:rPr lang="ru-RU" dirty="0" err="1" smtClean="0"/>
              <a:t>різновидів</a:t>
            </a:r>
            <a:r>
              <a:rPr lang="ru-RU" dirty="0" smtClean="0"/>
              <a:t> і </a:t>
            </a:r>
            <a:r>
              <a:rPr lang="ru-RU" dirty="0" err="1" smtClean="0"/>
              <a:t>найменувань</a:t>
            </a:r>
            <a:r>
              <a:rPr lang="ru-RU" dirty="0" smtClean="0"/>
              <a:t> </a:t>
            </a:r>
            <a:r>
              <a:rPr lang="ru-RU" dirty="0" err="1" smtClean="0"/>
              <a:t>товарів</a:t>
            </a:r>
            <a:r>
              <a:rPr lang="ru-RU" dirty="0" smtClean="0"/>
              <a:t> </a:t>
            </a:r>
            <a:r>
              <a:rPr lang="ru-RU" dirty="0" err="1" smtClean="0"/>
              <a:t>однорідних</a:t>
            </a:r>
            <a:r>
              <a:rPr lang="ru-RU" dirty="0" smtClean="0"/>
              <a:t> і </a:t>
            </a:r>
            <a:r>
              <a:rPr lang="ru-RU" dirty="0" err="1" smtClean="0"/>
              <a:t>різнорідних</a:t>
            </a:r>
            <a:r>
              <a:rPr lang="ru-RU" dirty="0" smtClean="0"/>
              <a:t> </a:t>
            </a:r>
            <a:r>
              <a:rPr lang="ru-RU" dirty="0" err="1" smtClean="0"/>
              <a:t>груп</a:t>
            </a:r>
            <a:r>
              <a:rPr lang="ru-RU" dirty="0" smtClean="0"/>
              <a:t> [40]. </a:t>
            </a:r>
            <a:r>
              <a:rPr lang="ru-RU" dirty="0" err="1" smtClean="0"/>
              <a:t>Ця</a:t>
            </a:r>
            <a:r>
              <a:rPr lang="ru-RU" dirty="0" smtClean="0"/>
              <a:t> </a:t>
            </a:r>
            <a:r>
              <a:rPr lang="ru-RU" dirty="0" err="1" smtClean="0"/>
              <a:t>властивість</a:t>
            </a:r>
            <a:r>
              <a:rPr lang="ru-RU" dirty="0" smtClean="0"/>
              <a:t> </a:t>
            </a:r>
            <a:r>
              <a:rPr lang="ru-RU" dirty="0" err="1" smtClean="0"/>
              <a:t>характеризується</a:t>
            </a:r>
            <a:r>
              <a:rPr lang="ru-RU" dirty="0" smtClean="0"/>
              <a:t> </a:t>
            </a:r>
            <a:r>
              <a:rPr lang="ru-RU" dirty="0" err="1" smtClean="0"/>
              <a:t>двома</a:t>
            </a:r>
            <a:r>
              <a:rPr lang="ru-RU" dirty="0" smtClean="0"/>
              <a:t> </a:t>
            </a:r>
            <a:r>
              <a:rPr lang="ru-RU" dirty="0" err="1" smtClean="0"/>
              <a:t>абсолютними</a:t>
            </a:r>
            <a:r>
              <a:rPr lang="ru-RU" dirty="0" smtClean="0"/>
              <a:t> </a:t>
            </a:r>
            <a:r>
              <a:rPr lang="ru-RU" dirty="0" err="1" smtClean="0"/>
              <a:t>показниками</a:t>
            </a:r>
            <a:r>
              <a:rPr lang="ru-RU" dirty="0" smtClean="0"/>
              <a:t> - </a:t>
            </a:r>
            <a:r>
              <a:rPr lang="ru-RU" dirty="0" err="1" smtClean="0"/>
              <a:t>дійсною</a:t>
            </a:r>
            <a:r>
              <a:rPr lang="ru-RU" dirty="0" smtClean="0"/>
              <a:t> і базовою широтою, а </a:t>
            </a:r>
            <a:r>
              <a:rPr lang="ru-RU" dirty="0" err="1" smtClean="0"/>
              <a:t>також</a:t>
            </a:r>
            <a:r>
              <a:rPr lang="ru-RU" dirty="0" smtClean="0"/>
              <a:t> </a:t>
            </a:r>
            <a:r>
              <a:rPr lang="ru-RU" dirty="0" err="1" smtClean="0"/>
              <a:t>відносним</a:t>
            </a:r>
            <a:r>
              <a:rPr lang="ru-RU" dirty="0" smtClean="0"/>
              <a:t> </a:t>
            </a:r>
            <a:r>
              <a:rPr lang="ru-RU" dirty="0" err="1" smtClean="0"/>
              <a:t>показником</a:t>
            </a:r>
            <a:r>
              <a:rPr lang="ru-RU" dirty="0" smtClean="0"/>
              <a:t> - </a:t>
            </a:r>
            <a:r>
              <a:rPr lang="ru-RU" dirty="0" err="1" smtClean="0"/>
              <a:t>коефіцієнтом</a:t>
            </a:r>
            <a:r>
              <a:rPr lang="ru-RU" dirty="0" smtClean="0"/>
              <a:t> </a:t>
            </a:r>
            <a:r>
              <a:rPr lang="ru-RU" dirty="0" err="1" smtClean="0"/>
              <a:t>широти</a:t>
            </a:r>
            <a:r>
              <a:rPr lang="ru-RU" dirty="0" smtClean="0"/>
              <a:t>.</a:t>
            </a:r>
          </a:p>
          <a:p>
            <a:r>
              <a:rPr lang="ru-RU" b="1" dirty="0" err="1" smtClean="0"/>
              <a:t>Дійсна</a:t>
            </a:r>
            <a:r>
              <a:rPr lang="ru-RU" b="1" dirty="0" smtClean="0"/>
              <a:t> широта </a:t>
            </a:r>
            <a:r>
              <a:rPr lang="ru-RU" dirty="0" smtClean="0"/>
              <a:t>(</a:t>
            </a:r>
            <a:r>
              <a:rPr lang="ru-RU" dirty="0" err="1" smtClean="0"/>
              <a:t>Шд</a:t>
            </a:r>
            <a:r>
              <a:rPr lang="ru-RU" dirty="0" smtClean="0"/>
              <a:t>) - </a:t>
            </a:r>
            <a:r>
              <a:rPr lang="ru-RU" dirty="0" err="1" smtClean="0"/>
              <a:t>фактична</a:t>
            </a:r>
            <a:r>
              <a:rPr lang="ru-RU" dirty="0" smtClean="0"/>
              <a:t> </a:t>
            </a:r>
            <a:r>
              <a:rPr lang="ru-RU" dirty="0" err="1" smtClean="0"/>
              <a:t>кількість</a:t>
            </a:r>
            <a:r>
              <a:rPr lang="ru-RU" dirty="0" smtClean="0"/>
              <a:t> </a:t>
            </a:r>
            <a:r>
              <a:rPr lang="ru-RU" dirty="0" err="1" smtClean="0"/>
              <a:t>груп</a:t>
            </a:r>
            <a:r>
              <a:rPr lang="ru-RU" dirty="0" smtClean="0"/>
              <a:t>, </a:t>
            </a:r>
            <a:r>
              <a:rPr lang="ru-RU" dirty="0" err="1" smtClean="0"/>
              <a:t>видів</a:t>
            </a:r>
            <a:r>
              <a:rPr lang="ru-RU" dirty="0" smtClean="0"/>
              <a:t>, </a:t>
            </a:r>
            <a:r>
              <a:rPr lang="ru-RU" dirty="0" err="1" smtClean="0"/>
              <a:t>різновидів</a:t>
            </a:r>
            <a:r>
              <a:rPr lang="ru-RU" dirty="0" smtClean="0"/>
              <a:t> і </a:t>
            </a:r>
            <a:r>
              <a:rPr lang="ru-RU" dirty="0" err="1" smtClean="0"/>
              <a:t>найменувань</a:t>
            </a:r>
            <a:r>
              <a:rPr lang="ru-RU" dirty="0" smtClean="0"/>
              <a:t> </a:t>
            </a:r>
            <a:r>
              <a:rPr lang="ru-RU" dirty="0" err="1" smtClean="0"/>
              <a:t>наявних</a:t>
            </a:r>
            <a:r>
              <a:rPr lang="ru-RU" dirty="0" smtClean="0"/>
              <a:t> </a:t>
            </a:r>
            <a:r>
              <a:rPr lang="ru-RU" dirty="0" err="1" smtClean="0"/>
              <a:t>товарів</a:t>
            </a:r>
            <a:r>
              <a:rPr lang="ru-RU" dirty="0" smtClean="0"/>
              <a:t>.</a:t>
            </a:r>
          </a:p>
          <a:p>
            <a:r>
              <a:rPr lang="ru-RU" b="1" dirty="0" err="1" smtClean="0"/>
              <a:t>Базова</a:t>
            </a:r>
            <a:r>
              <a:rPr lang="ru-RU" b="1" dirty="0" smtClean="0"/>
              <a:t> широта </a:t>
            </a:r>
            <a:r>
              <a:rPr lang="ru-RU" dirty="0" smtClean="0"/>
              <a:t>(</a:t>
            </a:r>
            <a:r>
              <a:rPr lang="ru-RU" dirty="0" err="1" smtClean="0"/>
              <a:t>Шб</a:t>
            </a:r>
            <a:r>
              <a:rPr lang="ru-RU" dirty="0" smtClean="0"/>
              <a:t>) - широта, </a:t>
            </a:r>
            <a:r>
              <a:rPr lang="ru-RU" dirty="0" err="1" smtClean="0"/>
              <a:t>прийнята</a:t>
            </a:r>
            <a:r>
              <a:rPr lang="ru-RU" dirty="0" smtClean="0"/>
              <a:t> за основу для </a:t>
            </a:r>
            <a:r>
              <a:rPr lang="ru-RU" dirty="0" err="1" smtClean="0"/>
              <a:t>порівняння</a:t>
            </a:r>
            <a:r>
              <a:rPr lang="ru-RU" dirty="0" smtClean="0"/>
              <a:t>.</a:t>
            </a:r>
          </a:p>
          <a:p>
            <a:r>
              <a:rPr lang="ru-RU" dirty="0" smtClean="0"/>
              <a:t>В </a:t>
            </a:r>
            <a:r>
              <a:rPr lang="ru-RU" dirty="0" err="1" smtClean="0"/>
              <a:t>якості</a:t>
            </a:r>
            <a:r>
              <a:rPr lang="ru-RU" dirty="0" smtClean="0"/>
              <a:t> </a:t>
            </a:r>
            <a:r>
              <a:rPr lang="ru-RU" dirty="0" err="1" smtClean="0"/>
              <a:t>базової</a:t>
            </a:r>
            <a:r>
              <a:rPr lang="ru-RU" dirty="0" smtClean="0"/>
              <a:t> </a:t>
            </a:r>
            <a:r>
              <a:rPr lang="ru-RU" dirty="0" err="1" smtClean="0"/>
              <a:t>широти</a:t>
            </a:r>
            <a:r>
              <a:rPr lang="ru-RU" dirty="0" smtClean="0"/>
              <a:t> </a:t>
            </a:r>
            <a:r>
              <a:rPr lang="ru-RU" dirty="0" err="1" smtClean="0"/>
              <a:t>може</a:t>
            </a:r>
            <a:r>
              <a:rPr lang="ru-RU" dirty="0" smtClean="0"/>
              <a:t> бути </a:t>
            </a:r>
            <a:r>
              <a:rPr lang="ru-RU" dirty="0" err="1" smtClean="0"/>
              <a:t>прийнято</a:t>
            </a:r>
            <a:r>
              <a:rPr lang="ru-RU" dirty="0" smtClean="0"/>
              <a:t>:</a:t>
            </a:r>
          </a:p>
          <a:p>
            <a:r>
              <a:rPr lang="ru-RU" dirty="0" smtClean="0"/>
              <a:t>-	</a:t>
            </a:r>
            <a:r>
              <a:rPr lang="ru-RU" dirty="0" err="1" smtClean="0"/>
              <a:t>кількість</a:t>
            </a:r>
            <a:r>
              <a:rPr lang="ru-RU" dirty="0" smtClean="0"/>
              <a:t> </a:t>
            </a:r>
            <a:r>
              <a:rPr lang="ru-RU" dirty="0" err="1" smtClean="0"/>
              <a:t>видів</a:t>
            </a:r>
            <a:r>
              <a:rPr lang="ru-RU" dirty="0" smtClean="0"/>
              <a:t>, </a:t>
            </a:r>
            <a:r>
              <a:rPr lang="ru-RU" dirty="0" err="1" smtClean="0"/>
              <a:t>різновидів</a:t>
            </a:r>
            <a:r>
              <a:rPr lang="ru-RU" dirty="0" smtClean="0"/>
              <a:t> і </a:t>
            </a:r>
            <a:r>
              <a:rPr lang="ru-RU" dirty="0" err="1" smtClean="0"/>
              <a:t>найменувань</a:t>
            </a:r>
            <a:r>
              <a:rPr lang="ru-RU" dirty="0" smtClean="0"/>
              <a:t> </a:t>
            </a:r>
            <a:r>
              <a:rPr lang="ru-RU" dirty="0" err="1" smtClean="0"/>
              <a:t>товарів</a:t>
            </a:r>
            <a:r>
              <a:rPr lang="ru-RU" dirty="0" smtClean="0"/>
              <a:t>, </a:t>
            </a:r>
            <a:r>
              <a:rPr lang="ru-RU" dirty="0" err="1" smtClean="0"/>
              <a:t>регламентована</a:t>
            </a:r>
            <a:r>
              <a:rPr lang="ru-RU" dirty="0" smtClean="0"/>
              <a:t> </a:t>
            </a:r>
            <a:r>
              <a:rPr lang="ru-RU" dirty="0" err="1" smtClean="0"/>
              <a:t>нормативними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технічними</a:t>
            </a:r>
            <a:r>
              <a:rPr lang="ru-RU" dirty="0" smtClean="0"/>
              <a:t> документами (стандартами, прейскурантами, каталогами і т. п.),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кількість</a:t>
            </a:r>
            <a:r>
              <a:rPr lang="ru-RU" dirty="0" smtClean="0"/>
              <a:t> </a:t>
            </a:r>
            <a:r>
              <a:rPr lang="ru-RU" dirty="0" err="1" smtClean="0"/>
              <a:t>однорідних</a:t>
            </a:r>
            <a:r>
              <a:rPr lang="ru-RU" dirty="0" smtClean="0"/>
              <a:t> </a:t>
            </a:r>
            <a:r>
              <a:rPr lang="ru-RU" dirty="0" err="1" smtClean="0"/>
              <a:t>груп</a:t>
            </a:r>
            <a:r>
              <a:rPr lang="ru-RU" dirty="0" smtClean="0"/>
              <a:t> </a:t>
            </a:r>
            <a:r>
              <a:rPr lang="ru-RU" dirty="0" err="1" smtClean="0"/>
              <a:t>товарів</a:t>
            </a:r>
            <a:r>
              <a:rPr lang="ru-RU" dirty="0" smtClean="0"/>
              <a:t>;</a:t>
            </a:r>
          </a:p>
          <a:p>
            <a:r>
              <a:rPr lang="ru-RU" dirty="0" smtClean="0"/>
              <a:t>-	</a:t>
            </a:r>
            <a:r>
              <a:rPr lang="ru-RU" dirty="0" err="1" smtClean="0"/>
              <a:t>кількість</a:t>
            </a:r>
            <a:r>
              <a:rPr lang="ru-RU" dirty="0" smtClean="0"/>
              <a:t> </a:t>
            </a:r>
            <a:r>
              <a:rPr lang="ru-RU" dirty="0" err="1" smtClean="0"/>
              <a:t>видів</a:t>
            </a:r>
            <a:r>
              <a:rPr lang="ru-RU" dirty="0" smtClean="0"/>
              <a:t>, </a:t>
            </a:r>
            <a:r>
              <a:rPr lang="ru-RU" dirty="0" err="1" smtClean="0"/>
              <a:t>різновидів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найменувань</a:t>
            </a:r>
            <a:r>
              <a:rPr lang="ru-RU" dirty="0" smtClean="0"/>
              <a:t> </a:t>
            </a:r>
            <a:r>
              <a:rPr lang="ru-RU" dirty="0" err="1" smtClean="0"/>
              <a:t>наявних</a:t>
            </a:r>
            <a:r>
              <a:rPr lang="ru-RU" dirty="0" smtClean="0"/>
              <a:t> </a:t>
            </a:r>
            <a:r>
              <a:rPr lang="ru-RU" dirty="0" err="1" smtClean="0"/>
              <a:t>товарів</a:t>
            </a:r>
            <a:r>
              <a:rPr lang="ru-RU" dirty="0" smtClean="0"/>
              <a:t>;</a:t>
            </a:r>
          </a:p>
          <a:p>
            <a:r>
              <a:rPr lang="ru-RU" dirty="0" smtClean="0"/>
              <a:t>-	</a:t>
            </a:r>
            <a:r>
              <a:rPr lang="ru-RU" dirty="0" err="1" smtClean="0"/>
              <a:t>базова</a:t>
            </a:r>
            <a:r>
              <a:rPr lang="ru-RU" dirty="0" smtClean="0"/>
              <a:t> </a:t>
            </a:r>
            <a:r>
              <a:rPr lang="ru-RU" dirty="0" err="1" smtClean="0"/>
              <a:t>кількість</a:t>
            </a:r>
            <a:r>
              <a:rPr lang="ru-RU" dirty="0" smtClean="0"/>
              <a:t> </a:t>
            </a:r>
            <a:r>
              <a:rPr lang="ru-RU" dirty="0" err="1" smtClean="0"/>
              <a:t>видів</a:t>
            </a:r>
            <a:r>
              <a:rPr lang="ru-RU" dirty="0" smtClean="0"/>
              <a:t>, </a:t>
            </a:r>
            <a:r>
              <a:rPr lang="ru-RU" dirty="0" err="1" smtClean="0"/>
              <a:t>різновидів</a:t>
            </a:r>
            <a:r>
              <a:rPr lang="ru-RU" dirty="0" smtClean="0"/>
              <a:t> і </a:t>
            </a:r>
            <a:r>
              <a:rPr lang="ru-RU" dirty="0" err="1" smtClean="0"/>
              <a:t>найменувань</a:t>
            </a:r>
            <a:r>
              <a:rPr lang="ru-RU" dirty="0" smtClean="0"/>
              <a:t> </a:t>
            </a:r>
            <a:r>
              <a:rPr lang="ru-RU" dirty="0" err="1" smtClean="0"/>
              <a:t>товарів</a:t>
            </a:r>
            <a:r>
              <a:rPr lang="ru-RU" dirty="0" smtClean="0"/>
              <a:t>, </a:t>
            </a:r>
            <a:r>
              <a:rPr lang="ru-RU" dirty="0" err="1" smtClean="0"/>
              <a:t>прийнята</a:t>
            </a:r>
            <a:r>
              <a:rPr lang="ru-RU" dirty="0" smtClean="0"/>
              <a:t> за основу для </a:t>
            </a:r>
            <a:r>
              <a:rPr lang="ru-RU" dirty="0" err="1" smtClean="0"/>
              <a:t>порівняння</a:t>
            </a:r>
            <a:r>
              <a:rPr lang="ru-RU" dirty="0" smtClean="0"/>
              <a:t>;</a:t>
            </a:r>
          </a:p>
          <a:p>
            <a:r>
              <a:rPr lang="ru-RU" dirty="0" smtClean="0"/>
              <a:t>-	</a:t>
            </a:r>
            <a:r>
              <a:rPr lang="ru-RU" dirty="0" err="1" smtClean="0"/>
              <a:t>кількість</a:t>
            </a:r>
            <a:r>
              <a:rPr lang="ru-RU" dirty="0" smtClean="0"/>
              <a:t> </a:t>
            </a:r>
            <a:r>
              <a:rPr lang="ru-RU" dirty="0" err="1" smtClean="0"/>
              <a:t>товарів</a:t>
            </a:r>
            <a:r>
              <a:rPr lang="ru-RU" dirty="0" smtClean="0"/>
              <a:t> </a:t>
            </a:r>
            <a:r>
              <a:rPr lang="ru-RU" dirty="0" err="1" smtClean="0"/>
              <a:t>різних</a:t>
            </a:r>
            <a:r>
              <a:rPr lang="ru-RU" dirty="0" smtClean="0"/>
              <a:t> </a:t>
            </a:r>
            <a:r>
              <a:rPr lang="ru-RU" dirty="0" err="1" smtClean="0"/>
              <a:t>найменувань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торгових</a:t>
            </a:r>
            <a:r>
              <a:rPr lang="ru-RU" dirty="0" smtClean="0"/>
              <a:t> марок і/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їх</a:t>
            </a:r>
            <a:r>
              <a:rPr lang="ru-RU" dirty="0" smtClean="0"/>
              <a:t> </a:t>
            </a:r>
            <a:r>
              <a:rPr lang="ru-RU" dirty="0" err="1" smtClean="0"/>
              <a:t>модифікації</a:t>
            </a:r>
            <a:r>
              <a:rPr lang="ru-RU" dirty="0" smtClean="0"/>
              <a:t> </a:t>
            </a:r>
            <a:r>
              <a:rPr lang="ru-RU" dirty="0" err="1" smtClean="0"/>
              <a:t>певного</a:t>
            </a:r>
            <a:r>
              <a:rPr lang="ru-RU" dirty="0" smtClean="0"/>
              <a:t> виду;</a:t>
            </a:r>
          </a:p>
          <a:p>
            <a:r>
              <a:rPr lang="ru-RU" dirty="0" smtClean="0"/>
              <a:t>-	</a:t>
            </a:r>
            <a:r>
              <a:rPr lang="ru-RU" dirty="0" err="1" smtClean="0"/>
              <a:t>мінімальна</a:t>
            </a:r>
            <a:r>
              <a:rPr lang="ru-RU" dirty="0" smtClean="0"/>
              <a:t> допустима </a:t>
            </a:r>
            <a:r>
              <a:rPr lang="ru-RU" dirty="0" err="1" smtClean="0"/>
              <a:t>кількість</a:t>
            </a:r>
            <a:r>
              <a:rPr lang="ru-RU" dirty="0" smtClean="0"/>
              <a:t> </a:t>
            </a:r>
            <a:r>
              <a:rPr lang="ru-RU" dirty="0" err="1" smtClean="0"/>
              <a:t>товарів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визначають</a:t>
            </a:r>
            <a:r>
              <a:rPr lang="ru-RU" dirty="0" smtClean="0"/>
              <a:t> </a:t>
            </a:r>
            <a:r>
              <a:rPr lang="ru-RU" dirty="0" err="1" smtClean="0"/>
              <a:t>торговий</a:t>
            </a:r>
            <a:r>
              <a:rPr lang="ru-RU" dirty="0" smtClean="0"/>
              <a:t> </a:t>
            </a:r>
            <a:r>
              <a:rPr lang="ru-RU" dirty="0" err="1" smtClean="0"/>
              <a:t>профіль</a:t>
            </a:r>
            <a:r>
              <a:rPr lang="ru-RU" dirty="0" smtClean="0"/>
              <a:t> </a:t>
            </a:r>
            <a:r>
              <a:rPr lang="ru-RU" dirty="0" err="1" smtClean="0"/>
              <a:t>організації</a:t>
            </a:r>
            <a:r>
              <a:rPr lang="ru-RU" dirty="0" smtClean="0"/>
              <a:t>;</a:t>
            </a:r>
          </a:p>
          <a:p>
            <a:r>
              <a:rPr lang="ru-RU" dirty="0" smtClean="0"/>
              <a:t>-	</a:t>
            </a:r>
            <a:r>
              <a:rPr lang="ru-RU" dirty="0" err="1" smtClean="0"/>
              <a:t>кількість</a:t>
            </a:r>
            <a:r>
              <a:rPr lang="ru-RU" dirty="0" smtClean="0"/>
              <a:t> </a:t>
            </a:r>
            <a:r>
              <a:rPr lang="ru-RU" dirty="0" err="1" smtClean="0"/>
              <a:t>видів</a:t>
            </a:r>
            <a:r>
              <a:rPr lang="ru-RU" dirty="0" smtClean="0"/>
              <a:t> і </a:t>
            </a:r>
            <a:r>
              <a:rPr lang="ru-RU" dirty="0" err="1" smtClean="0"/>
              <a:t>найменувань</a:t>
            </a:r>
            <a:r>
              <a:rPr lang="ru-RU" dirty="0" smtClean="0"/>
              <a:t> </a:t>
            </a:r>
            <a:r>
              <a:rPr lang="ru-RU" dirty="0" err="1" smtClean="0"/>
              <a:t>товарів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мають</a:t>
            </a:r>
            <a:r>
              <a:rPr lang="ru-RU" dirty="0" smtClean="0"/>
              <a:t> </a:t>
            </a:r>
            <a:r>
              <a:rPr lang="ru-RU" dirty="0" err="1" smtClean="0"/>
              <a:t>стійкий</a:t>
            </a:r>
            <a:r>
              <a:rPr lang="ru-RU" dirty="0" smtClean="0"/>
              <a:t> попит;</a:t>
            </a:r>
          </a:p>
          <a:p>
            <a:pPr marL="285750" indent="-285750">
              <a:buFontTx/>
              <a:buChar char="-"/>
            </a:pPr>
            <a:r>
              <a:rPr lang="ru-RU" dirty="0" err="1" smtClean="0"/>
              <a:t>кількість</a:t>
            </a:r>
            <a:r>
              <a:rPr lang="ru-RU" dirty="0" smtClean="0"/>
              <a:t> </a:t>
            </a:r>
            <a:r>
              <a:rPr lang="ru-RU" dirty="0" err="1" smtClean="0"/>
              <a:t>нових</a:t>
            </a:r>
            <a:r>
              <a:rPr lang="ru-RU" dirty="0" smtClean="0"/>
              <a:t> </a:t>
            </a:r>
            <a:r>
              <a:rPr lang="ru-RU" dirty="0" err="1" smtClean="0"/>
              <a:t>видів</a:t>
            </a:r>
            <a:r>
              <a:rPr lang="ru-RU" dirty="0" smtClean="0"/>
              <a:t> і </a:t>
            </a:r>
            <a:r>
              <a:rPr lang="ru-RU" dirty="0" err="1" smtClean="0"/>
              <a:t>найменувань</a:t>
            </a:r>
            <a:r>
              <a:rPr lang="ru-RU" dirty="0" smtClean="0"/>
              <a:t> </a:t>
            </a:r>
            <a:r>
              <a:rPr lang="ru-RU" dirty="0" err="1" smtClean="0"/>
              <a:t>товарів</a:t>
            </a:r>
            <a:endParaRPr lang="ru-RU" dirty="0" smtClean="0"/>
          </a:p>
          <a:p>
            <a:pPr marL="285750" indent="-285750">
              <a:buFontTx/>
              <a:buChar char="-"/>
            </a:pPr>
            <a:r>
              <a:rPr lang="ru-RU" b="1" dirty="0" err="1" smtClean="0"/>
              <a:t>Коефіцієнт</a:t>
            </a:r>
            <a:r>
              <a:rPr lang="ru-RU" b="1" dirty="0" smtClean="0"/>
              <a:t> </a:t>
            </a:r>
            <a:r>
              <a:rPr lang="ru-RU" b="1" dirty="0" err="1" smtClean="0"/>
              <a:t>широти</a:t>
            </a:r>
            <a:r>
              <a:rPr lang="ru-RU" b="1" dirty="0" smtClean="0"/>
              <a:t> (Кш</a:t>
            </a:r>
            <a:r>
              <a:rPr lang="ru-RU" dirty="0" smtClean="0"/>
              <a:t>) </a:t>
            </a:r>
            <a:r>
              <a:rPr lang="ru-RU" dirty="0" err="1" smtClean="0"/>
              <a:t>виражається</a:t>
            </a:r>
            <a:r>
              <a:rPr lang="ru-RU" dirty="0" smtClean="0"/>
              <a:t> як </a:t>
            </a:r>
            <a:r>
              <a:rPr lang="ru-RU" dirty="0" err="1" smtClean="0"/>
              <a:t>відношення</a:t>
            </a:r>
            <a:r>
              <a:rPr lang="ru-RU" dirty="0" smtClean="0"/>
              <a:t> </a:t>
            </a:r>
            <a:r>
              <a:rPr lang="ru-RU" dirty="0" err="1" smtClean="0"/>
              <a:t>дійсної</a:t>
            </a:r>
            <a:r>
              <a:rPr lang="ru-RU" dirty="0" smtClean="0"/>
              <a:t> </a:t>
            </a:r>
            <a:r>
              <a:rPr lang="ru-RU" dirty="0" err="1" smtClean="0"/>
              <a:t>кількості</a:t>
            </a:r>
            <a:r>
              <a:rPr lang="ru-RU" dirty="0" smtClean="0"/>
              <a:t> </a:t>
            </a:r>
            <a:r>
              <a:rPr lang="ru-RU" dirty="0" err="1" smtClean="0"/>
              <a:t>видів</a:t>
            </a:r>
            <a:r>
              <a:rPr lang="ru-RU" dirty="0" smtClean="0"/>
              <a:t>, </a:t>
            </a:r>
            <a:r>
              <a:rPr lang="ru-RU" dirty="0" err="1" smtClean="0"/>
              <a:t>різновидів</a:t>
            </a:r>
            <a:r>
              <a:rPr lang="ru-RU" dirty="0" smtClean="0"/>
              <a:t> і </a:t>
            </a:r>
            <a:r>
              <a:rPr lang="ru-RU" dirty="0" err="1" smtClean="0"/>
              <a:t>найменувань</a:t>
            </a:r>
            <a:r>
              <a:rPr lang="ru-RU" dirty="0" smtClean="0"/>
              <a:t> </a:t>
            </a:r>
            <a:r>
              <a:rPr lang="ru-RU" dirty="0" err="1" smtClean="0"/>
              <a:t>товарів</a:t>
            </a:r>
            <a:r>
              <a:rPr lang="ru-RU" dirty="0" smtClean="0"/>
              <a:t> </a:t>
            </a:r>
            <a:r>
              <a:rPr lang="ru-RU" dirty="0" err="1" smtClean="0"/>
              <a:t>однорідних</a:t>
            </a:r>
            <a:r>
              <a:rPr lang="ru-RU" dirty="0" smtClean="0"/>
              <a:t> і </a:t>
            </a:r>
            <a:r>
              <a:rPr lang="ru-RU" dirty="0" err="1" smtClean="0"/>
              <a:t>різнорідних</a:t>
            </a:r>
            <a:r>
              <a:rPr lang="ru-RU" dirty="0" smtClean="0"/>
              <a:t> </a:t>
            </a:r>
            <a:r>
              <a:rPr lang="ru-RU" dirty="0" err="1" smtClean="0"/>
              <a:t>груп</a:t>
            </a:r>
            <a:r>
              <a:rPr lang="ru-RU" dirty="0" smtClean="0"/>
              <a:t> до базового </a:t>
            </a:r>
            <a:r>
              <a:rPr lang="ru-RU" dirty="0" err="1" smtClean="0"/>
              <a:t>показника</a:t>
            </a:r>
            <a:endParaRPr lang="ru-RU" dirty="0" smtClean="0"/>
          </a:p>
          <a:p>
            <a:pPr marL="285750" indent="-285750">
              <a:buFontTx/>
              <a:buChar char="-"/>
            </a:pPr>
            <a:r>
              <a:rPr lang="ru-RU" b="1" dirty="0" err="1" smtClean="0"/>
              <a:t>Загальна</a:t>
            </a:r>
            <a:r>
              <a:rPr lang="ru-RU" b="1" dirty="0" smtClean="0"/>
              <a:t> широта </a:t>
            </a:r>
            <a:r>
              <a:rPr lang="ru-RU" dirty="0" smtClean="0"/>
              <a:t>- </a:t>
            </a:r>
            <a:r>
              <a:rPr lang="ru-RU" dirty="0" err="1" smtClean="0"/>
              <a:t>сукупність</a:t>
            </a:r>
            <a:r>
              <a:rPr lang="ru-RU" dirty="0" smtClean="0"/>
              <a:t> </a:t>
            </a:r>
            <a:r>
              <a:rPr lang="ru-RU" dirty="0" err="1" smtClean="0"/>
              <a:t>усіх</a:t>
            </a:r>
            <a:r>
              <a:rPr lang="ru-RU" dirty="0" smtClean="0"/>
              <a:t> </a:t>
            </a:r>
            <a:r>
              <a:rPr lang="ru-RU" dirty="0" err="1" smtClean="0"/>
              <a:t>асортиментних</a:t>
            </a:r>
            <a:r>
              <a:rPr lang="ru-RU" dirty="0" smtClean="0"/>
              <a:t> </a:t>
            </a:r>
            <a:r>
              <a:rPr lang="ru-RU" dirty="0" err="1" smtClean="0"/>
              <a:t>одиниць</a:t>
            </a:r>
            <a:r>
              <a:rPr lang="ru-RU" dirty="0" smtClean="0"/>
              <a:t>, </a:t>
            </a:r>
            <a:r>
              <a:rPr lang="ru-RU" dirty="0" err="1" smtClean="0"/>
              <a:t>видів</a:t>
            </a:r>
            <a:r>
              <a:rPr lang="ru-RU" dirty="0" smtClean="0"/>
              <a:t> і </a:t>
            </a:r>
            <a:r>
              <a:rPr lang="ru-RU" dirty="0" err="1" smtClean="0"/>
              <a:t>різновидів</a:t>
            </a:r>
            <a:r>
              <a:rPr lang="ru-RU" dirty="0" smtClean="0"/>
              <a:t> </a:t>
            </a:r>
            <a:r>
              <a:rPr lang="ru-RU" dirty="0" err="1" smtClean="0"/>
              <a:t>товарів</a:t>
            </a:r>
            <a:r>
              <a:rPr lang="ru-RU" dirty="0" smtClean="0"/>
              <a:t> </a:t>
            </a:r>
            <a:r>
              <a:rPr lang="ru-RU" dirty="0" err="1" smtClean="0"/>
              <a:t>однорідних</a:t>
            </a:r>
            <a:r>
              <a:rPr lang="ru-RU" dirty="0" smtClean="0"/>
              <a:t> і </a:t>
            </a:r>
            <a:r>
              <a:rPr lang="ru-RU" dirty="0" err="1" smtClean="0"/>
              <a:t>різнорідних</a:t>
            </a:r>
            <a:r>
              <a:rPr lang="ru-RU" dirty="0" smtClean="0"/>
              <a:t> </a:t>
            </a:r>
            <a:r>
              <a:rPr lang="ru-RU" dirty="0" err="1" smtClean="0"/>
              <a:t>груп</a:t>
            </a:r>
            <a:r>
              <a:rPr lang="ru-RU" dirty="0" smtClean="0"/>
              <a:t>.</a:t>
            </a:r>
          </a:p>
          <a:p>
            <a:pPr marL="285750" indent="-285750">
              <a:buFontTx/>
              <a:buChar char="-"/>
            </a:pPr>
            <a:r>
              <a:rPr lang="ru-RU" dirty="0" smtClean="0"/>
              <a:t>Так, </a:t>
            </a:r>
            <a:r>
              <a:rPr lang="ru-RU" dirty="0" err="1" smtClean="0"/>
              <a:t>загальна</a:t>
            </a:r>
            <a:r>
              <a:rPr lang="ru-RU" dirty="0" smtClean="0"/>
              <a:t> широта в </a:t>
            </a:r>
            <a:r>
              <a:rPr lang="ru-RU" dirty="0" err="1" smtClean="0"/>
              <a:t>гіпермаркеті</a:t>
            </a:r>
            <a:r>
              <a:rPr lang="ru-RU" dirty="0" smtClean="0"/>
              <a:t> ”Ашан” </a:t>
            </a:r>
            <a:r>
              <a:rPr lang="ru-RU" dirty="0" err="1" smtClean="0"/>
              <a:t>складає</a:t>
            </a:r>
            <a:r>
              <a:rPr lang="ru-RU" dirty="0" smtClean="0"/>
              <a:t> одноразово 45 тис. </a:t>
            </a:r>
            <a:r>
              <a:rPr lang="ru-RU" dirty="0" err="1" smtClean="0"/>
              <a:t>асортиментних</a:t>
            </a:r>
            <a:r>
              <a:rPr lang="ru-RU" dirty="0" smtClean="0"/>
              <a:t> </a:t>
            </a:r>
            <a:r>
              <a:rPr lang="ru-RU" dirty="0" err="1" smtClean="0"/>
              <a:t>одиниць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відносяться</a:t>
            </a:r>
            <a:r>
              <a:rPr lang="ru-RU" dirty="0" smtClean="0"/>
              <a:t> до 40 </a:t>
            </a:r>
            <a:r>
              <a:rPr lang="ru-RU" dirty="0" err="1" smtClean="0"/>
              <a:t>груп</a:t>
            </a:r>
            <a:r>
              <a:rPr lang="ru-RU" dirty="0" smtClean="0"/>
              <a:t>, а </a:t>
            </a:r>
            <a:r>
              <a:rPr lang="ru-RU" dirty="0" err="1" smtClean="0"/>
              <a:t>впродовж</a:t>
            </a:r>
            <a:r>
              <a:rPr lang="ru-RU" dirty="0" smtClean="0"/>
              <a:t> року - до 80 тис. </a:t>
            </a:r>
            <a:r>
              <a:rPr lang="ru-RU" dirty="0" err="1" smtClean="0"/>
              <a:t>асортиментних</a:t>
            </a:r>
            <a:r>
              <a:rPr lang="ru-RU" dirty="0" smtClean="0"/>
              <a:t> </a:t>
            </a:r>
            <a:r>
              <a:rPr lang="ru-RU" dirty="0" err="1" smtClean="0"/>
              <a:t>одиниць</a:t>
            </a:r>
            <a:r>
              <a:rPr lang="ru-RU" dirty="0" smtClean="0"/>
              <a:t>. У супермаркетах </a:t>
            </a:r>
            <a:r>
              <a:rPr lang="ru-RU" dirty="0" err="1" smtClean="0"/>
              <a:t>загальна</a:t>
            </a:r>
            <a:r>
              <a:rPr lang="ru-RU" dirty="0" smtClean="0"/>
              <a:t> широта </a:t>
            </a:r>
            <a:r>
              <a:rPr lang="ru-RU" dirty="0" err="1" smtClean="0"/>
              <a:t>впродовж</a:t>
            </a:r>
            <a:r>
              <a:rPr lang="ru-RU" dirty="0" smtClean="0"/>
              <a:t> року </a:t>
            </a:r>
            <a:r>
              <a:rPr lang="ru-RU" dirty="0" err="1" smtClean="0"/>
              <a:t>коливається</a:t>
            </a:r>
            <a:r>
              <a:rPr lang="ru-RU" dirty="0" smtClean="0"/>
              <a:t> в межах 30-50 тис. </a:t>
            </a:r>
            <a:r>
              <a:rPr lang="ru-RU" dirty="0" err="1" smtClean="0"/>
              <a:t>асортиментних</a:t>
            </a:r>
            <a:r>
              <a:rPr lang="ru-RU" dirty="0" smtClean="0"/>
              <a:t> </a:t>
            </a:r>
            <a:r>
              <a:rPr lang="ru-RU" dirty="0" err="1" smtClean="0"/>
              <a:t>одиниць</a:t>
            </a:r>
            <a:endParaRPr lang="ru-RU" dirty="0" smtClean="0"/>
          </a:p>
          <a:p>
            <a:pPr marL="285750" indent="-285750">
              <a:buFontTx/>
              <a:buChar char="-"/>
            </a:pPr>
            <a:endParaRPr lang="ru-RU" dirty="0" smtClean="0"/>
          </a:p>
          <a:p>
            <a:pPr marL="285750" indent="-285750">
              <a:buFontTx/>
              <a:buChar char="-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291138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1717383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err="1" smtClean="0"/>
              <a:t>Групова</a:t>
            </a:r>
            <a:r>
              <a:rPr lang="ru-RU" b="1" dirty="0" smtClean="0"/>
              <a:t> широта </a:t>
            </a:r>
            <a:r>
              <a:rPr lang="ru-RU" dirty="0" smtClean="0"/>
              <a:t>- </a:t>
            </a:r>
            <a:r>
              <a:rPr lang="ru-RU" dirty="0" err="1" smtClean="0"/>
              <a:t>кількість</a:t>
            </a:r>
            <a:r>
              <a:rPr lang="ru-RU" dirty="0" smtClean="0"/>
              <a:t> </a:t>
            </a:r>
            <a:r>
              <a:rPr lang="ru-RU" dirty="0" err="1" smtClean="0"/>
              <a:t>однорідних</a:t>
            </a:r>
            <a:r>
              <a:rPr lang="ru-RU" dirty="0" smtClean="0"/>
              <a:t> </a:t>
            </a:r>
            <a:r>
              <a:rPr lang="ru-RU" dirty="0" err="1" smtClean="0"/>
              <a:t>груп</a:t>
            </a:r>
            <a:r>
              <a:rPr lang="ru-RU" dirty="0" smtClean="0"/>
              <a:t> </a:t>
            </a:r>
            <a:r>
              <a:rPr lang="ru-RU" dirty="0" err="1" smtClean="0"/>
              <a:t>товарів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випускаються</a:t>
            </a:r>
            <a:r>
              <a:rPr lang="ru-RU" dirty="0" smtClean="0"/>
              <a:t> і </a:t>
            </a:r>
            <a:r>
              <a:rPr lang="ru-RU" dirty="0" err="1" smtClean="0"/>
              <a:t>реалізовуються</a:t>
            </a:r>
            <a:r>
              <a:rPr lang="ru-RU" dirty="0" smtClean="0"/>
              <a:t> </a:t>
            </a:r>
            <a:r>
              <a:rPr lang="ru-RU" dirty="0" err="1" smtClean="0"/>
              <a:t>організацією</a:t>
            </a:r>
            <a:endParaRPr lang="ru-RU" dirty="0" smtClean="0"/>
          </a:p>
          <a:p>
            <a:r>
              <a:rPr lang="ru-RU" dirty="0" smtClean="0"/>
              <a:t>Так, </a:t>
            </a:r>
            <a:r>
              <a:rPr lang="ru-RU" dirty="0" err="1" smtClean="0"/>
              <a:t>групова</a:t>
            </a:r>
            <a:r>
              <a:rPr lang="ru-RU" dirty="0" smtClean="0"/>
              <a:t> широта </a:t>
            </a:r>
            <a:r>
              <a:rPr lang="ru-RU" dirty="0" err="1" smtClean="0"/>
              <a:t>гіпермаркету</a:t>
            </a:r>
            <a:r>
              <a:rPr lang="ru-RU" dirty="0" smtClean="0"/>
              <a:t> ”Ашан” </a:t>
            </a:r>
            <a:r>
              <a:rPr lang="ru-RU" dirty="0" err="1" smtClean="0"/>
              <a:t>складає</a:t>
            </a:r>
            <a:r>
              <a:rPr lang="ru-RU" dirty="0" smtClean="0"/>
              <a:t> </a:t>
            </a:r>
            <a:r>
              <a:rPr lang="ru-RU" dirty="0" err="1" smtClean="0"/>
              <a:t>приблизно</a:t>
            </a:r>
            <a:r>
              <a:rPr lang="ru-RU" dirty="0" smtClean="0"/>
              <a:t> 40 </a:t>
            </a:r>
            <a:r>
              <a:rPr lang="ru-RU" dirty="0" err="1" smtClean="0"/>
              <a:t>груп</a:t>
            </a:r>
            <a:r>
              <a:rPr lang="ru-RU" dirty="0" smtClean="0"/>
              <a:t>, для </a:t>
            </a:r>
            <a:r>
              <a:rPr lang="ru-RU" dirty="0" err="1" smtClean="0"/>
              <a:t>супермаркетів</a:t>
            </a:r>
            <a:r>
              <a:rPr lang="ru-RU" dirty="0" smtClean="0"/>
              <a:t> ”Караван” - 25 - 40 </a:t>
            </a:r>
            <a:r>
              <a:rPr lang="ru-RU" dirty="0" err="1" smtClean="0"/>
              <a:t>груп</a:t>
            </a:r>
            <a:r>
              <a:rPr lang="ru-RU" dirty="0" smtClean="0"/>
              <a:t>. </a:t>
            </a:r>
            <a:r>
              <a:rPr lang="ru-RU" dirty="0" err="1" smtClean="0"/>
              <a:t>Кожна</a:t>
            </a:r>
            <a:r>
              <a:rPr lang="ru-RU" dirty="0" smtClean="0"/>
              <a:t> </a:t>
            </a:r>
            <a:r>
              <a:rPr lang="ru-RU" dirty="0" err="1" smtClean="0"/>
              <a:t>група</a:t>
            </a:r>
            <a:r>
              <a:rPr lang="ru-RU" dirty="0" smtClean="0"/>
              <a:t> </a:t>
            </a:r>
            <a:r>
              <a:rPr lang="ru-RU" dirty="0" err="1" smtClean="0"/>
              <a:t>може</a:t>
            </a:r>
            <a:r>
              <a:rPr lang="ru-RU" dirty="0" smtClean="0"/>
              <a:t> </a:t>
            </a:r>
            <a:r>
              <a:rPr lang="ru-RU" dirty="0" err="1" smtClean="0"/>
              <a:t>налічувати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декількох</a:t>
            </a:r>
            <a:r>
              <a:rPr lang="ru-RU" dirty="0" smtClean="0"/>
              <a:t> </a:t>
            </a:r>
            <a:r>
              <a:rPr lang="ru-RU" dirty="0" err="1" smtClean="0"/>
              <a:t>десятків</a:t>
            </a:r>
            <a:r>
              <a:rPr lang="ru-RU" dirty="0" smtClean="0"/>
              <a:t> до </a:t>
            </a:r>
            <a:r>
              <a:rPr lang="ru-RU" dirty="0" err="1" smtClean="0"/>
              <a:t>сотень</a:t>
            </a:r>
            <a:r>
              <a:rPr lang="ru-RU" dirty="0" smtClean="0"/>
              <a:t> </a:t>
            </a:r>
            <a:r>
              <a:rPr lang="ru-RU" dirty="0" err="1" smtClean="0"/>
              <a:t>видів</a:t>
            </a:r>
            <a:r>
              <a:rPr lang="ru-RU" dirty="0" smtClean="0"/>
              <a:t> і </a:t>
            </a:r>
            <a:r>
              <a:rPr lang="ru-RU" dirty="0" err="1" smtClean="0"/>
              <a:t>різновидів</a:t>
            </a:r>
            <a:r>
              <a:rPr lang="ru-RU" dirty="0" smtClean="0"/>
              <a:t> </a:t>
            </a:r>
            <a:r>
              <a:rPr lang="ru-RU" dirty="0" err="1" smtClean="0"/>
              <a:t>товарів</a:t>
            </a:r>
            <a:r>
              <a:rPr lang="ru-RU" dirty="0" smtClean="0"/>
              <a:t> і до </a:t>
            </a:r>
            <a:r>
              <a:rPr lang="ru-RU" dirty="0" err="1" smtClean="0"/>
              <a:t>декількох</a:t>
            </a:r>
            <a:r>
              <a:rPr lang="ru-RU" dirty="0" smtClean="0"/>
              <a:t> </a:t>
            </a:r>
            <a:r>
              <a:rPr lang="ru-RU" dirty="0" err="1" smtClean="0"/>
              <a:t>тисяч</a:t>
            </a:r>
            <a:r>
              <a:rPr lang="ru-RU" dirty="0" smtClean="0"/>
              <a:t> </a:t>
            </a:r>
            <a:r>
              <a:rPr lang="ru-RU" dirty="0" err="1" smtClean="0"/>
              <a:t>торгових</a:t>
            </a:r>
            <a:r>
              <a:rPr lang="ru-RU" dirty="0" smtClean="0"/>
              <a:t> марок, </a:t>
            </a:r>
            <a:r>
              <a:rPr lang="ru-RU" dirty="0" err="1" smtClean="0"/>
              <a:t>найменувань</a:t>
            </a:r>
            <a:r>
              <a:rPr lang="ru-RU" dirty="0" smtClean="0"/>
              <a:t> і </a:t>
            </a:r>
            <a:r>
              <a:rPr lang="ru-RU" dirty="0" err="1" smtClean="0"/>
              <a:t>торгових</a:t>
            </a:r>
            <a:r>
              <a:rPr lang="ru-RU" dirty="0" smtClean="0"/>
              <a:t> </a:t>
            </a:r>
            <a:r>
              <a:rPr lang="ru-RU" dirty="0" err="1" smtClean="0"/>
              <a:t>артикулів</a:t>
            </a:r>
            <a:endParaRPr lang="ru-RU" dirty="0" smtClean="0"/>
          </a:p>
          <a:p>
            <a:r>
              <a:rPr lang="ru-RU" b="1" dirty="0" err="1" smtClean="0"/>
              <a:t>Повнота</a:t>
            </a:r>
            <a:r>
              <a:rPr lang="ru-RU" b="1" dirty="0" smtClean="0"/>
              <a:t> </a:t>
            </a:r>
            <a:r>
              <a:rPr lang="ru-RU" b="1" dirty="0" err="1" smtClean="0"/>
              <a:t>асортименту</a:t>
            </a:r>
            <a:r>
              <a:rPr lang="ru-RU" b="1" dirty="0" smtClean="0"/>
              <a:t> </a:t>
            </a:r>
            <a:r>
              <a:rPr lang="ru-RU" dirty="0" smtClean="0"/>
              <a:t>- </a:t>
            </a:r>
            <a:r>
              <a:rPr lang="ru-RU" dirty="0" err="1" smtClean="0"/>
              <a:t>здатність</a:t>
            </a:r>
            <a:r>
              <a:rPr lang="ru-RU" dirty="0" smtClean="0"/>
              <a:t> набору </a:t>
            </a:r>
            <a:r>
              <a:rPr lang="ru-RU" dirty="0" err="1" smtClean="0"/>
              <a:t>товарів</a:t>
            </a:r>
            <a:r>
              <a:rPr lang="ru-RU" dirty="0" smtClean="0"/>
              <a:t> </a:t>
            </a:r>
            <a:r>
              <a:rPr lang="ru-RU" dirty="0" err="1" smtClean="0"/>
              <a:t>однорідної</a:t>
            </a:r>
            <a:r>
              <a:rPr lang="ru-RU" dirty="0" smtClean="0"/>
              <a:t> </a:t>
            </a:r>
            <a:r>
              <a:rPr lang="ru-RU" dirty="0" err="1" smtClean="0"/>
              <a:t>групи</a:t>
            </a:r>
            <a:r>
              <a:rPr lang="ru-RU" dirty="0" smtClean="0"/>
              <a:t> </a:t>
            </a:r>
            <a:r>
              <a:rPr lang="ru-RU" dirty="0" err="1" smtClean="0"/>
              <a:t>задовольняти</a:t>
            </a:r>
            <a:r>
              <a:rPr lang="ru-RU" dirty="0" smtClean="0"/>
              <a:t> </a:t>
            </a:r>
            <a:r>
              <a:rPr lang="ru-RU" dirty="0" err="1" smtClean="0"/>
              <a:t>однакові</a:t>
            </a:r>
            <a:r>
              <a:rPr lang="ru-RU" dirty="0" smtClean="0"/>
              <a:t> потреби.</a:t>
            </a:r>
          </a:p>
          <a:p>
            <a:r>
              <a:rPr lang="ru-RU" dirty="0" err="1" smtClean="0"/>
              <a:t>Повнота</a:t>
            </a:r>
            <a:r>
              <a:rPr lang="ru-RU" dirty="0" smtClean="0"/>
              <a:t> </a:t>
            </a:r>
            <a:r>
              <a:rPr lang="ru-RU" dirty="0" err="1" smtClean="0"/>
              <a:t>характеризується</a:t>
            </a:r>
            <a:r>
              <a:rPr lang="ru-RU" dirty="0" smtClean="0"/>
              <a:t> </a:t>
            </a:r>
            <a:r>
              <a:rPr lang="ru-RU" dirty="0" err="1" smtClean="0"/>
              <a:t>кількістю</a:t>
            </a:r>
            <a:r>
              <a:rPr lang="ru-RU" dirty="0" smtClean="0"/>
              <a:t> </a:t>
            </a:r>
            <a:r>
              <a:rPr lang="ru-RU" dirty="0" err="1" smtClean="0"/>
              <a:t>видів</a:t>
            </a:r>
            <a:r>
              <a:rPr lang="ru-RU" dirty="0" smtClean="0"/>
              <a:t>, </a:t>
            </a:r>
            <a:r>
              <a:rPr lang="ru-RU" dirty="0" err="1" smtClean="0"/>
              <a:t>різновидів</a:t>
            </a:r>
            <a:r>
              <a:rPr lang="ru-RU" dirty="0" smtClean="0"/>
              <a:t> і </a:t>
            </a:r>
            <a:r>
              <a:rPr lang="ru-RU" dirty="0" err="1" smtClean="0"/>
              <a:t>найменувань</a:t>
            </a:r>
            <a:r>
              <a:rPr lang="ru-RU" dirty="0" smtClean="0"/>
              <a:t> </a:t>
            </a:r>
            <a:r>
              <a:rPr lang="ru-RU" dirty="0" err="1" smtClean="0"/>
              <a:t>товарів</a:t>
            </a:r>
            <a:r>
              <a:rPr lang="ru-RU" dirty="0" smtClean="0"/>
              <a:t> </a:t>
            </a:r>
            <a:r>
              <a:rPr lang="ru-RU" dirty="0" err="1" smtClean="0"/>
              <a:t>однорідної</a:t>
            </a:r>
            <a:r>
              <a:rPr lang="ru-RU" dirty="0" smtClean="0"/>
              <a:t> </a:t>
            </a:r>
            <a:r>
              <a:rPr lang="ru-RU" dirty="0" err="1" smtClean="0"/>
              <a:t>групи</a:t>
            </a:r>
            <a:r>
              <a:rPr lang="ru-RU" dirty="0" smtClean="0"/>
              <a:t> і/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підгрупи</a:t>
            </a:r>
            <a:r>
              <a:rPr lang="ru-RU" dirty="0" smtClean="0"/>
              <a:t>. </a:t>
            </a:r>
            <a:r>
              <a:rPr lang="ru-RU" dirty="0" err="1" smtClean="0"/>
              <a:t>Показники</a:t>
            </a:r>
            <a:r>
              <a:rPr lang="ru-RU" dirty="0" smtClean="0"/>
              <a:t> </a:t>
            </a:r>
            <a:r>
              <a:rPr lang="ru-RU" dirty="0" err="1" smtClean="0"/>
              <a:t>повноти</a:t>
            </a:r>
            <a:r>
              <a:rPr lang="ru-RU" dirty="0" smtClean="0"/>
              <a:t> </a:t>
            </a:r>
            <a:r>
              <a:rPr lang="ru-RU" dirty="0" err="1" smtClean="0"/>
              <a:t>можуть</a:t>
            </a:r>
            <a:r>
              <a:rPr lang="ru-RU" dirty="0" smtClean="0"/>
              <a:t> бути </a:t>
            </a:r>
            <a:r>
              <a:rPr lang="ru-RU" dirty="0" err="1" smtClean="0"/>
              <a:t>дійсними</a:t>
            </a:r>
            <a:r>
              <a:rPr lang="ru-RU" dirty="0" smtClean="0"/>
              <a:t> та </a:t>
            </a:r>
            <a:r>
              <a:rPr lang="ru-RU" dirty="0" err="1" smtClean="0"/>
              <a:t>базовими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Показник</a:t>
            </a:r>
            <a:r>
              <a:rPr lang="ru-RU" dirty="0" smtClean="0"/>
              <a:t> </a:t>
            </a:r>
            <a:r>
              <a:rPr lang="ru-RU" dirty="0" err="1" smtClean="0"/>
              <a:t>дійсної</a:t>
            </a:r>
            <a:r>
              <a:rPr lang="ru-RU" dirty="0" smtClean="0"/>
              <a:t> </a:t>
            </a:r>
            <a:r>
              <a:rPr lang="ru-RU" dirty="0" err="1" smtClean="0"/>
              <a:t>повноти</a:t>
            </a:r>
            <a:r>
              <a:rPr lang="ru-RU" dirty="0" smtClean="0"/>
              <a:t> </a:t>
            </a:r>
            <a:r>
              <a:rPr lang="ru-RU" dirty="0" err="1" smtClean="0"/>
              <a:t>характеризується</a:t>
            </a:r>
            <a:r>
              <a:rPr lang="ru-RU" dirty="0" smtClean="0"/>
              <a:t> фактичною </a:t>
            </a:r>
            <a:r>
              <a:rPr lang="ru-RU" dirty="0" err="1" smtClean="0"/>
              <a:t>кількістю</a:t>
            </a:r>
            <a:r>
              <a:rPr lang="ru-RU" dirty="0" smtClean="0"/>
              <a:t> </a:t>
            </a:r>
            <a:r>
              <a:rPr lang="ru-RU" dirty="0" err="1" smtClean="0"/>
              <a:t>видів</a:t>
            </a:r>
            <a:r>
              <a:rPr lang="ru-RU" dirty="0" smtClean="0"/>
              <a:t>, </a:t>
            </a:r>
            <a:r>
              <a:rPr lang="ru-RU" dirty="0" err="1" smtClean="0"/>
              <a:t>різновидів</a:t>
            </a:r>
            <a:r>
              <a:rPr lang="ru-RU" dirty="0" smtClean="0"/>
              <a:t> і </a:t>
            </a:r>
            <a:r>
              <a:rPr lang="ru-RU" dirty="0" err="1" smtClean="0"/>
              <a:t>найменувань</a:t>
            </a:r>
            <a:r>
              <a:rPr lang="ru-RU" dirty="0" smtClean="0"/>
              <a:t> </a:t>
            </a:r>
            <a:r>
              <a:rPr lang="ru-RU" dirty="0" err="1" smtClean="0"/>
              <a:t>товарів</a:t>
            </a:r>
            <a:r>
              <a:rPr lang="ru-RU" dirty="0" smtClean="0"/>
              <a:t> </a:t>
            </a:r>
            <a:r>
              <a:rPr lang="ru-RU" dirty="0" err="1" smtClean="0"/>
              <a:t>однорідної</a:t>
            </a:r>
            <a:r>
              <a:rPr lang="ru-RU" dirty="0" smtClean="0"/>
              <a:t> </a:t>
            </a:r>
            <a:r>
              <a:rPr lang="ru-RU" dirty="0" err="1" smtClean="0"/>
              <a:t>групи</a:t>
            </a:r>
            <a:r>
              <a:rPr lang="ru-RU" dirty="0" smtClean="0"/>
              <a:t>, а </a:t>
            </a:r>
            <a:r>
              <a:rPr lang="ru-RU" dirty="0" err="1" smtClean="0"/>
              <a:t>базовий</a:t>
            </a:r>
            <a:r>
              <a:rPr lang="ru-RU" dirty="0" smtClean="0"/>
              <a:t> - </a:t>
            </a:r>
            <a:r>
              <a:rPr lang="ru-RU" dirty="0" err="1" smtClean="0"/>
              <a:t>кількістю</a:t>
            </a:r>
            <a:r>
              <a:rPr lang="ru-RU" dirty="0" smtClean="0"/>
              <a:t> </a:t>
            </a:r>
            <a:r>
              <a:rPr lang="ru-RU" dirty="0" err="1" smtClean="0"/>
              <a:t>товарів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регламентується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планованою</a:t>
            </a:r>
            <a:r>
              <a:rPr lang="ru-RU" dirty="0" smtClean="0"/>
              <a:t> </a:t>
            </a:r>
            <a:r>
              <a:rPr lang="ru-RU" dirty="0" err="1" smtClean="0"/>
              <a:t>кількістю</a:t>
            </a:r>
            <a:r>
              <a:rPr lang="ru-RU" dirty="0" smtClean="0"/>
              <a:t> </a:t>
            </a:r>
            <a:r>
              <a:rPr lang="ru-RU" dirty="0" err="1" smtClean="0"/>
              <a:t>товарів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Коефіцієнт</a:t>
            </a:r>
            <a:r>
              <a:rPr lang="ru-RU" dirty="0" smtClean="0"/>
              <a:t> </a:t>
            </a:r>
            <a:r>
              <a:rPr lang="ru-RU" dirty="0" err="1" smtClean="0"/>
              <a:t>повноти</a:t>
            </a:r>
            <a:r>
              <a:rPr lang="ru-RU" dirty="0" smtClean="0"/>
              <a:t> (</a:t>
            </a:r>
            <a:r>
              <a:rPr lang="ru-RU" dirty="0" err="1" smtClean="0"/>
              <a:t>Кп</a:t>
            </a:r>
            <a:r>
              <a:rPr lang="ru-RU" dirty="0" smtClean="0"/>
              <a:t>) - </a:t>
            </a:r>
            <a:r>
              <a:rPr lang="ru-RU" dirty="0" err="1" smtClean="0"/>
              <a:t>відношення</a:t>
            </a:r>
            <a:r>
              <a:rPr lang="ru-RU" dirty="0" smtClean="0"/>
              <a:t> </a:t>
            </a:r>
            <a:r>
              <a:rPr lang="ru-RU" dirty="0" err="1" smtClean="0"/>
              <a:t>дійсного</a:t>
            </a:r>
            <a:r>
              <a:rPr lang="ru-RU" dirty="0" smtClean="0"/>
              <a:t> </a:t>
            </a:r>
            <a:r>
              <a:rPr lang="ru-RU" dirty="0" err="1" smtClean="0"/>
              <a:t>показника</a:t>
            </a:r>
            <a:r>
              <a:rPr lang="ru-RU" dirty="0" smtClean="0"/>
              <a:t> </a:t>
            </a:r>
            <a:r>
              <a:rPr lang="ru-RU" dirty="0" err="1" smtClean="0"/>
              <a:t>повноти</a:t>
            </a:r>
            <a:r>
              <a:rPr lang="ru-RU" dirty="0" smtClean="0"/>
              <a:t> до базового.</a:t>
            </a:r>
          </a:p>
          <a:p>
            <a:r>
              <a:rPr lang="ru-RU" b="1" dirty="0" smtClean="0"/>
              <a:t>Приклад</a:t>
            </a:r>
            <a:r>
              <a:rPr lang="ru-RU" dirty="0" smtClean="0"/>
              <a:t>.</a:t>
            </a:r>
          </a:p>
          <a:p>
            <a:r>
              <a:rPr lang="ru-RU" dirty="0" smtClean="0"/>
              <a:t>У </a:t>
            </a:r>
            <a:r>
              <a:rPr lang="ru-RU" dirty="0" err="1" smtClean="0"/>
              <a:t>асортименті</a:t>
            </a:r>
            <a:r>
              <a:rPr lang="ru-RU" dirty="0" smtClean="0"/>
              <a:t> магазину є </a:t>
            </a:r>
            <a:r>
              <a:rPr lang="ru-RU" dirty="0" err="1" smtClean="0"/>
              <a:t>сири</a:t>
            </a:r>
            <a:r>
              <a:rPr lang="ru-RU" dirty="0" smtClean="0"/>
              <a:t> </a:t>
            </a:r>
            <a:r>
              <a:rPr lang="ru-RU" dirty="0" err="1" smtClean="0"/>
              <a:t>Швейцарський</a:t>
            </a:r>
            <a:r>
              <a:rPr lang="ru-RU" dirty="0" smtClean="0"/>
              <a:t>, </a:t>
            </a:r>
            <a:r>
              <a:rPr lang="ru-RU" dirty="0" err="1" smtClean="0"/>
              <a:t>Голландський</a:t>
            </a:r>
            <a:r>
              <a:rPr lang="ru-RU" dirty="0" smtClean="0"/>
              <a:t>, </a:t>
            </a:r>
            <a:r>
              <a:rPr lang="ru-RU" dirty="0" err="1" smtClean="0"/>
              <a:t>Український</a:t>
            </a:r>
            <a:r>
              <a:rPr lang="ru-RU" dirty="0" smtClean="0"/>
              <a:t>, </a:t>
            </a:r>
            <a:r>
              <a:rPr lang="ru-RU" dirty="0" err="1" smtClean="0"/>
              <a:t>Едамский</a:t>
            </a:r>
            <a:r>
              <a:rPr lang="ru-RU" dirty="0" smtClean="0"/>
              <a:t>, </a:t>
            </a:r>
            <a:r>
              <a:rPr lang="ru-RU" dirty="0" err="1" smtClean="0"/>
              <a:t>Сулугуні</a:t>
            </a:r>
            <a:r>
              <a:rPr lang="ru-RU" dirty="0" smtClean="0"/>
              <a:t>, </a:t>
            </a:r>
            <a:r>
              <a:rPr lang="ru-RU" dirty="0" err="1" smtClean="0"/>
              <a:t>Рокфорд</a:t>
            </a:r>
            <a:r>
              <a:rPr lang="ru-RU" dirty="0" smtClean="0"/>
              <a:t>. </a:t>
            </a:r>
            <a:r>
              <a:rPr lang="ru-RU" dirty="0" err="1" smtClean="0"/>
              <a:t>Перші</a:t>
            </a:r>
            <a:r>
              <a:rPr lang="ru-RU" dirty="0" smtClean="0"/>
              <a:t> </a:t>
            </a:r>
            <a:r>
              <a:rPr lang="ru-RU" dirty="0" err="1" smtClean="0"/>
              <a:t>чотири</a:t>
            </a:r>
            <a:r>
              <a:rPr lang="ru-RU" dirty="0" smtClean="0"/>
              <a:t> </a:t>
            </a:r>
            <a:r>
              <a:rPr lang="ru-RU" dirty="0" err="1" smtClean="0"/>
              <a:t>найменування</a:t>
            </a:r>
            <a:r>
              <a:rPr lang="ru-RU" dirty="0" smtClean="0"/>
              <a:t> </a:t>
            </a:r>
            <a:r>
              <a:rPr lang="ru-RU" dirty="0" err="1" smtClean="0"/>
              <a:t>відносяться</a:t>
            </a:r>
            <a:r>
              <a:rPr lang="ru-RU" dirty="0" smtClean="0"/>
              <a:t> до </a:t>
            </a:r>
            <a:r>
              <a:rPr lang="ru-RU" dirty="0" err="1" smtClean="0"/>
              <a:t>групи</a:t>
            </a:r>
            <a:r>
              <a:rPr lang="ru-RU" dirty="0" smtClean="0"/>
              <a:t> </a:t>
            </a:r>
            <a:r>
              <a:rPr lang="ru-RU" dirty="0" err="1" smtClean="0"/>
              <a:t>твердих</a:t>
            </a:r>
            <a:r>
              <a:rPr lang="ru-RU" dirty="0" smtClean="0"/>
              <a:t> </a:t>
            </a:r>
            <a:r>
              <a:rPr lang="ru-RU" dirty="0" err="1" smtClean="0"/>
              <a:t>сичужних</a:t>
            </a:r>
            <a:r>
              <a:rPr lang="ru-RU" dirty="0" smtClean="0"/>
              <a:t> </a:t>
            </a:r>
            <a:r>
              <a:rPr lang="ru-RU" dirty="0" err="1" smtClean="0"/>
              <a:t>сирів</a:t>
            </a:r>
            <a:r>
              <a:rPr lang="ru-RU" dirty="0" smtClean="0"/>
              <a:t>. Тому </a:t>
            </a:r>
            <a:r>
              <a:rPr lang="ru-RU" dirty="0" err="1" smtClean="0"/>
              <a:t>дійсний</a:t>
            </a:r>
            <a:r>
              <a:rPr lang="ru-RU" dirty="0" smtClean="0"/>
              <a:t> </a:t>
            </a:r>
            <a:r>
              <a:rPr lang="ru-RU" dirty="0" err="1" smtClean="0"/>
              <a:t>показник</a:t>
            </a:r>
            <a:r>
              <a:rPr lang="ru-RU" dirty="0" smtClean="0"/>
              <a:t> </a:t>
            </a:r>
            <a:r>
              <a:rPr lang="ru-RU" dirty="0" err="1" smtClean="0"/>
              <a:t>повноти</a:t>
            </a:r>
            <a:r>
              <a:rPr lang="ru-RU" dirty="0" smtClean="0"/>
              <a:t> для </a:t>
            </a:r>
            <a:r>
              <a:rPr lang="ru-RU" dirty="0" err="1" smtClean="0"/>
              <a:t>групи</a:t>
            </a:r>
            <a:r>
              <a:rPr lang="ru-RU" dirty="0" smtClean="0"/>
              <a:t> </a:t>
            </a:r>
            <a:r>
              <a:rPr lang="ru-RU" dirty="0" err="1" smtClean="0"/>
              <a:t>твердих</a:t>
            </a:r>
            <a:r>
              <a:rPr lang="ru-RU" dirty="0" smtClean="0"/>
              <a:t> </a:t>
            </a:r>
            <a:r>
              <a:rPr lang="ru-RU" dirty="0" err="1" smtClean="0"/>
              <a:t>сичужних</a:t>
            </a:r>
            <a:r>
              <a:rPr lang="ru-RU" dirty="0" smtClean="0"/>
              <a:t> </a:t>
            </a:r>
            <a:r>
              <a:rPr lang="ru-RU" dirty="0" err="1" smtClean="0"/>
              <a:t>сирів</a:t>
            </a:r>
            <a:r>
              <a:rPr lang="ru-RU" dirty="0" smtClean="0"/>
              <a:t> </a:t>
            </a:r>
            <a:r>
              <a:rPr lang="ru-RU" dirty="0" err="1" smtClean="0"/>
              <a:t>дорівнюватиме</a:t>
            </a:r>
            <a:r>
              <a:rPr lang="ru-RU" dirty="0" smtClean="0"/>
              <a:t> 4. У </a:t>
            </a:r>
            <a:r>
              <a:rPr lang="ru-RU" dirty="0" err="1" smtClean="0"/>
              <a:t>вітчизняних</a:t>
            </a:r>
            <a:r>
              <a:rPr lang="ru-RU" dirty="0" smtClean="0"/>
              <a:t> стандартах </a:t>
            </a:r>
            <a:r>
              <a:rPr lang="ru-RU" dirty="0" err="1" smtClean="0"/>
              <a:t>передбачені</a:t>
            </a:r>
            <a:r>
              <a:rPr lang="ru-RU" dirty="0" smtClean="0"/>
              <a:t> 20 </a:t>
            </a:r>
            <a:r>
              <a:rPr lang="ru-RU" dirty="0" err="1" smtClean="0"/>
              <a:t>найменувань</a:t>
            </a:r>
            <a:r>
              <a:rPr lang="ru-RU" dirty="0" smtClean="0"/>
              <a:t> таких </a:t>
            </a:r>
            <a:r>
              <a:rPr lang="ru-RU" dirty="0" err="1" smtClean="0"/>
              <a:t>сирів</a:t>
            </a:r>
            <a:r>
              <a:rPr lang="ru-RU" dirty="0" smtClean="0"/>
              <a:t>, </a:t>
            </a:r>
            <a:r>
              <a:rPr lang="ru-RU" dirty="0" err="1" smtClean="0"/>
              <a:t>ще</a:t>
            </a:r>
            <a:r>
              <a:rPr lang="ru-RU" dirty="0" smtClean="0"/>
              <a:t> </a:t>
            </a:r>
            <a:r>
              <a:rPr lang="ru-RU" dirty="0" err="1" smtClean="0"/>
              <a:t>п'ять</a:t>
            </a:r>
            <a:r>
              <a:rPr lang="ru-RU" dirty="0" smtClean="0"/>
              <a:t> </a:t>
            </a:r>
            <a:r>
              <a:rPr lang="ru-RU" dirty="0" err="1" smtClean="0"/>
              <a:t>найменувань</a:t>
            </a:r>
            <a:r>
              <a:rPr lang="ru-RU" dirty="0" smtClean="0"/>
              <a:t> </a:t>
            </a:r>
            <a:r>
              <a:rPr lang="ru-RU" dirty="0" err="1" smtClean="0"/>
              <a:t>поступає</a:t>
            </a:r>
            <a:r>
              <a:rPr lang="ru-RU" dirty="0" smtClean="0"/>
              <a:t> по </a:t>
            </a:r>
            <a:r>
              <a:rPr lang="ru-RU" dirty="0" err="1" smtClean="0"/>
              <a:t>імпорту</a:t>
            </a:r>
            <a:r>
              <a:rPr lang="ru-RU" dirty="0" smtClean="0"/>
              <a:t>. </a:t>
            </a:r>
            <a:r>
              <a:rPr lang="ru-RU" dirty="0" err="1" smtClean="0"/>
              <a:t>Отже</a:t>
            </a:r>
            <a:r>
              <a:rPr lang="ru-RU" dirty="0" smtClean="0"/>
              <a:t>, </a:t>
            </a:r>
            <a:r>
              <a:rPr lang="ru-RU" dirty="0" err="1" smtClean="0"/>
              <a:t>базовий</a:t>
            </a:r>
            <a:r>
              <a:rPr lang="ru-RU" dirty="0" smtClean="0"/>
              <a:t> </a:t>
            </a:r>
            <a:r>
              <a:rPr lang="ru-RU" dirty="0" err="1" smtClean="0"/>
              <a:t>показник</a:t>
            </a:r>
            <a:r>
              <a:rPr lang="ru-RU" dirty="0" smtClean="0"/>
              <a:t> </a:t>
            </a:r>
            <a:r>
              <a:rPr lang="ru-RU" dirty="0" err="1" smtClean="0"/>
              <a:t>повноти</a:t>
            </a:r>
            <a:r>
              <a:rPr lang="ru-RU" dirty="0" smtClean="0"/>
              <a:t> </a:t>
            </a:r>
            <a:r>
              <a:rPr lang="ru-RU" dirty="0" err="1" smtClean="0"/>
              <a:t>складає</a:t>
            </a:r>
            <a:r>
              <a:rPr lang="ru-RU" dirty="0" smtClean="0"/>
              <a:t> 25 </a:t>
            </a:r>
            <a:r>
              <a:rPr lang="ru-RU" dirty="0" err="1" smtClean="0"/>
              <a:t>найменувань</a:t>
            </a:r>
            <a:r>
              <a:rPr lang="ru-RU" dirty="0" smtClean="0"/>
              <a:t>, а </a:t>
            </a:r>
            <a:r>
              <a:rPr lang="ru-RU" dirty="0" err="1" smtClean="0"/>
              <a:t>коефіцієнт</a:t>
            </a:r>
            <a:r>
              <a:rPr lang="ru-RU" dirty="0" smtClean="0"/>
              <a:t> </a:t>
            </a:r>
            <a:r>
              <a:rPr lang="ru-RU" dirty="0" err="1" smtClean="0"/>
              <a:t>повноти</a:t>
            </a:r>
            <a:r>
              <a:rPr lang="ru-RU" dirty="0" smtClean="0"/>
              <a:t> в </a:t>
            </a:r>
            <a:r>
              <a:rPr lang="ru-RU" dirty="0" err="1" smtClean="0"/>
              <a:t>нашому</a:t>
            </a:r>
            <a:r>
              <a:rPr lang="ru-RU" dirty="0" smtClean="0"/>
              <a:t> </a:t>
            </a:r>
            <a:r>
              <a:rPr lang="ru-RU" dirty="0" err="1" smtClean="0"/>
              <a:t>прикладі</a:t>
            </a:r>
            <a:r>
              <a:rPr lang="ru-RU" dirty="0" smtClean="0"/>
              <a:t> - 16% (4*100/25).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8970808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416</TotalTime>
  <Words>4768</Words>
  <Application>Microsoft Office PowerPoint</Application>
  <PresentationFormat>Широкоэкранный</PresentationFormat>
  <Paragraphs>163</Paragraphs>
  <Slides>23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7" baseType="lpstr">
      <vt:lpstr>Arial</vt:lpstr>
      <vt:lpstr>Calibri</vt:lpstr>
      <vt:lpstr>Calibri Light</vt:lpstr>
      <vt:lpstr>Тема Office</vt:lpstr>
      <vt:lpstr>Класифікація асортименту . Управління ассортиментом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Класифікація асортименту</dc:title>
  <dc:creator>Valeria Tymoshyk</dc:creator>
  <cp:lastModifiedBy>Valeria Tymoshyk</cp:lastModifiedBy>
  <cp:revision>15</cp:revision>
  <dcterms:created xsi:type="dcterms:W3CDTF">2024-02-22T09:09:58Z</dcterms:created>
  <dcterms:modified xsi:type="dcterms:W3CDTF">2024-09-17T12:43:59Z</dcterms:modified>
</cp:coreProperties>
</file>