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62" r:id="rId16"/>
    <p:sldId id="263" r:id="rId17"/>
    <p:sldId id="26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7" d="100"/>
          <a:sy n="77" d="100"/>
        </p:scale>
        <p:origin x="498" y="-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19FFC-D79C-4A6A-8E42-364339B86960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F728B-CC04-4AAE-8A3B-D834D32C8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097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19FFC-D79C-4A6A-8E42-364339B86960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F728B-CC04-4AAE-8A3B-D834D32C8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906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19FFC-D79C-4A6A-8E42-364339B86960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F728B-CC04-4AAE-8A3B-D834D32C8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665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19FFC-D79C-4A6A-8E42-364339B86960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F728B-CC04-4AAE-8A3B-D834D32C8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153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19FFC-D79C-4A6A-8E42-364339B86960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F728B-CC04-4AAE-8A3B-D834D32C8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118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19FFC-D79C-4A6A-8E42-364339B86960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F728B-CC04-4AAE-8A3B-D834D32C8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762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19FFC-D79C-4A6A-8E42-364339B86960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F728B-CC04-4AAE-8A3B-D834D32C8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091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19FFC-D79C-4A6A-8E42-364339B86960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F728B-CC04-4AAE-8A3B-D834D32C8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501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19FFC-D79C-4A6A-8E42-364339B86960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F728B-CC04-4AAE-8A3B-D834D32C8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65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19FFC-D79C-4A6A-8E42-364339B86960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F728B-CC04-4AAE-8A3B-D834D32C8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44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19FFC-D79C-4A6A-8E42-364339B86960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F728B-CC04-4AAE-8A3B-D834D32C8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916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19FFC-D79C-4A6A-8E42-364339B86960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F728B-CC04-4AAE-8A3B-D834D32C8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34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mtClean="0"/>
              <a:t>Товарний </a:t>
            </a:r>
            <a:r>
              <a:rPr lang="uk-UA" dirty="0" smtClean="0"/>
              <a:t>ринок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Сутність</a:t>
            </a:r>
          </a:p>
          <a:p>
            <a:r>
              <a:rPr lang="uk-UA" dirty="0" smtClean="0"/>
              <a:t>Класифікація</a:t>
            </a:r>
          </a:p>
          <a:p>
            <a:r>
              <a:rPr lang="uk-UA" dirty="0" smtClean="0"/>
              <a:t>інфраструктура</a:t>
            </a:r>
          </a:p>
          <a:p>
            <a:r>
              <a:rPr lang="uk-UA" dirty="0" smtClean="0"/>
              <a:t>Основні функції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9944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1968"/>
            <a:ext cx="120124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класифікаційних</a:t>
            </a:r>
            <a:r>
              <a:rPr lang="ru-RU" dirty="0" smtClean="0"/>
              <a:t> </a:t>
            </a:r>
            <a:r>
              <a:rPr lang="ru-RU" dirty="0" err="1" smtClean="0"/>
              <a:t>ознак</a:t>
            </a:r>
            <a:r>
              <a:rPr lang="ru-RU" dirty="0" smtClean="0"/>
              <a:t> </a:t>
            </a:r>
            <a:r>
              <a:rPr lang="ru-RU" dirty="0" err="1" smtClean="0"/>
              <a:t>розрізняють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аукціонів</a:t>
            </a:r>
            <a:r>
              <a:rPr lang="ru-RU" dirty="0" smtClean="0"/>
              <a:t>:</a:t>
            </a:r>
          </a:p>
          <a:p>
            <a:r>
              <a:rPr lang="ru-RU" dirty="0" smtClean="0"/>
              <a:t>За </a:t>
            </a:r>
            <a:r>
              <a:rPr lang="ru-RU" dirty="0" err="1" smtClean="0"/>
              <a:t>умовами</a:t>
            </a:r>
            <a:r>
              <a:rPr lang="ru-RU" dirty="0" smtClean="0"/>
              <a:t> </a:t>
            </a:r>
            <a:r>
              <a:rPr lang="ru-RU" dirty="0" err="1" smtClean="0"/>
              <a:t>участі</a:t>
            </a:r>
            <a:endParaRPr lang="ru-RU" dirty="0" smtClean="0"/>
          </a:p>
          <a:p>
            <a:r>
              <a:rPr lang="ru-RU" dirty="0" smtClean="0"/>
              <a:t>•	</a:t>
            </a:r>
            <a:r>
              <a:rPr lang="ru-RU" dirty="0" err="1" smtClean="0"/>
              <a:t>примусові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проводяться</a:t>
            </a:r>
            <a:r>
              <a:rPr lang="ru-RU" dirty="0" smtClean="0"/>
              <a:t> </a:t>
            </a:r>
            <a:r>
              <a:rPr lang="ru-RU" dirty="0" err="1" smtClean="0"/>
              <a:t>судовими</a:t>
            </a:r>
            <a:r>
              <a:rPr lang="ru-RU" dirty="0" smtClean="0"/>
              <a:t> органами з метою </a:t>
            </a:r>
            <a:r>
              <a:rPr lang="ru-RU" dirty="0" err="1" smtClean="0"/>
              <a:t>стя-гнення</a:t>
            </a:r>
            <a:r>
              <a:rPr lang="ru-RU" dirty="0" smtClean="0"/>
              <a:t> </a:t>
            </a:r>
            <a:r>
              <a:rPr lang="ru-RU" dirty="0" err="1" smtClean="0"/>
              <a:t>боргів</a:t>
            </a:r>
            <a:r>
              <a:rPr lang="ru-RU" dirty="0" smtClean="0"/>
              <a:t> з </a:t>
            </a:r>
            <a:r>
              <a:rPr lang="ru-RU" dirty="0" err="1" smtClean="0"/>
              <a:t>неплатників</a:t>
            </a:r>
            <a:r>
              <a:rPr lang="ru-RU" dirty="0" smtClean="0"/>
              <a:t>,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добровільні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організуються</a:t>
            </a:r>
            <a:r>
              <a:rPr lang="ru-RU" dirty="0" smtClean="0"/>
              <a:t> з </a:t>
            </a:r>
            <a:r>
              <a:rPr lang="ru-RU" dirty="0" err="1" smtClean="0"/>
              <a:t>ініціативи</a:t>
            </a:r>
            <a:r>
              <a:rPr lang="ru-RU" dirty="0" smtClean="0"/>
              <a:t> </a:t>
            </a:r>
            <a:r>
              <a:rPr lang="ru-RU" dirty="0" err="1" smtClean="0"/>
              <a:t>власників</a:t>
            </a:r>
            <a:r>
              <a:rPr lang="ru-RU" dirty="0" smtClean="0"/>
              <a:t> </a:t>
            </a:r>
            <a:r>
              <a:rPr lang="ru-RU" dirty="0" err="1" smtClean="0"/>
              <a:t>това-рів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продаються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За масштабами</a:t>
            </a:r>
          </a:p>
          <a:p>
            <a:r>
              <a:rPr lang="ru-RU" dirty="0" smtClean="0"/>
              <a:t>—</a:t>
            </a:r>
            <a:r>
              <a:rPr lang="ru-RU" dirty="0" err="1" smtClean="0"/>
              <a:t>міжнародні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—</a:t>
            </a:r>
            <a:r>
              <a:rPr lang="ru-RU" dirty="0" err="1" smtClean="0"/>
              <a:t>національні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За </a:t>
            </a:r>
            <a:r>
              <a:rPr lang="ru-RU" dirty="0" err="1" smtClean="0"/>
              <a:t>інформаційною</a:t>
            </a:r>
            <a:r>
              <a:rPr lang="ru-RU" dirty="0" smtClean="0"/>
              <a:t> </a:t>
            </a:r>
            <a:r>
              <a:rPr lang="ru-RU" dirty="0" err="1" smtClean="0"/>
              <a:t>асиметрією</a:t>
            </a:r>
            <a:endParaRPr lang="ru-RU" dirty="0" smtClean="0"/>
          </a:p>
          <a:p>
            <a:r>
              <a:rPr lang="ru-RU" dirty="0" smtClean="0"/>
              <a:t>•	</a:t>
            </a:r>
            <a:r>
              <a:rPr lang="ru-RU" dirty="0" err="1" smtClean="0"/>
              <a:t>відкриті</a:t>
            </a:r>
            <a:r>
              <a:rPr lang="ru-RU" dirty="0" smtClean="0"/>
              <a:t>, коли </a:t>
            </a:r>
            <a:r>
              <a:rPr lang="ru-RU" dirty="0" err="1" smtClean="0"/>
              <a:t>учасникам</a:t>
            </a:r>
            <a:r>
              <a:rPr lang="ru-RU" dirty="0" smtClean="0"/>
              <a:t> </a:t>
            </a:r>
            <a:r>
              <a:rPr lang="ru-RU" dirty="0" err="1" smtClean="0"/>
              <a:t>відомі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, </a:t>
            </a:r>
            <a:r>
              <a:rPr lang="ru-RU" dirty="0" err="1" smtClean="0"/>
              <a:t>названі</a:t>
            </a:r>
            <a:r>
              <a:rPr lang="ru-RU" dirty="0" smtClean="0"/>
              <a:t> </a:t>
            </a:r>
            <a:r>
              <a:rPr lang="ru-RU" dirty="0" err="1" smtClean="0"/>
              <a:t>іншими</a:t>
            </a:r>
            <a:r>
              <a:rPr lang="ru-RU" dirty="0" smtClean="0"/>
              <a:t> </a:t>
            </a:r>
            <a:r>
              <a:rPr lang="ru-RU" dirty="0" err="1" smtClean="0"/>
              <a:t>учас-никами</a:t>
            </a:r>
            <a:r>
              <a:rPr lang="ru-RU" dirty="0" smtClean="0"/>
              <a:t>,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закриті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Для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аукціону</a:t>
            </a:r>
            <a:r>
              <a:rPr lang="ru-RU" dirty="0" smtClean="0"/>
              <a:t> </a:t>
            </a:r>
            <a:r>
              <a:rPr lang="ru-RU" dirty="0" err="1" smtClean="0"/>
              <a:t>створюються</a:t>
            </a:r>
            <a:r>
              <a:rPr lang="ru-RU" dirty="0" smtClean="0"/>
              <a:t> </a:t>
            </a:r>
            <a:r>
              <a:rPr lang="ru-RU" dirty="0" err="1" smtClean="0"/>
              <a:t>спеціальні</a:t>
            </a:r>
            <a:r>
              <a:rPr lang="ru-RU" dirty="0" smtClean="0"/>
              <a:t> </a:t>
            </a:r>
            <a:r>
              <a:rPr lang="ru-RU" dirty="0" err="1" smtClean="0"/>
              <a:t>фірми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працюють</a:t>
            </a:r>
            <a:r>
              <a:rPr lang="ru-RU" dirty="0" smtClean="0"/>
              <a:t> на </a:t>
            </a:r>
            <a:r>
              <a:rPr lang="ru-RU" dirty="0" err="1" smtClean="0"/>
              <a:t>комісійних</a:t>
            </a:r>
            <a:r>
              <a:rPr lang="ru-RU" dirty="0" smtClean="0"/>
              <a:t> основах.</a:t>
            </a:r>
          </a:p>
          <a:p>
            <a:r>
              <a:rPr lang="ru-RU" b="1" dirty="0" err="1" smtClean="0"/>
              <a:t>Товарна</a:t>
            </a:r>
            <a:r>
              <a:rPr lang="ru-RU" b="1" dirty="0" smtClean="0"/>
              <a:t> </a:t>
            </a:r>
            <a:r>
              <a:rPr lang="ru-RU" b="1" dirty="0" err="1" smtClean="0"/>
              <a:t>біржа</a:t>
            </a:r>
            <a:r>
              <a:rPr lang="ru-RU" b="1" dirty="0" smtClean="0"/>
              <a:t> </a:t>
            </a:r>
            <a:r>
              <a:rPr lang="ru-RU" dirty="0" smtClean="0"/>
              <a:t>(походить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латинського</a:t>
            </a:r>
            <a:r>
              <a:rPr lang="ru-RU" dirty="0" smtClean="0"/>
              <a:t> «бурса»,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 «</a:t>
            </a:r>
            <a:r>
              <a:rPr lang="ru-RU" dirty="0" err="1" smtClean="0"/>
              <a:t>гаманець</a:t>
            </a:r>
            <a:r>
              <a:rPr lang="ru-RU" dirty="0" smtClean="0"/>
              <a:t>») є </a:t>
            </a:r>
            <a:r>
              <a:rPr lang="ru-RU" dirty="0" err="1" smtClean="0"/>
              <a:t>організацією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об'єднує</a:t>
            </a:r>
            <a:r>
              <a:rPr lang="ru-RU" dirty="0" smtClean="0"/>
              <a:t> </a:t>
            </a:r>
            <a:r>
              <a:rPr lang="ru-RU" dirty="0" err="1" smtClean="0"/>
              <a:t>юридичних</a:t>
            </a:r>
            <a:r>
              <a:rPr lang="ru-RU" dirty="0" smtClean="0"/>
              <a:t> і </a:t>
            </a:r>
            <a:r>
              <a:rPr lang="ru-RU" dirty="0" err="1" smtClean="0"/>
              <a:t>фізичних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здійснюють</a:t>
            </a:r>
            <a:r>
              <a:rPr lang="ru-RU" dirty="0" smtClean="0"/>
              <a:t> </a:t>
            </a:r>
            <a:r>
              <a:rPr lang="ru-RU" dirty="0" err="1" smtClean="0"/>
              <a:t>виробничу</a:t>
            </a:r>
            <a:r>
              <a:rPr lang="ru-RU" dirty="0" smtClean="0"/>
              <a:t> і </a:t>
            </a:r>
            <a:r>
              <a:rPr lang="ru-RU" dirty="0" err="1" smtClean="0"/>
              <a:t>комерційну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, і </a:t>
            </a:r>
            <a:r>
              <a:rPr lang="ru-RU" dirty="0" err="1" smtClean="0"/>
              <a:t>має</a:t>
            </a:r>
            <a:r>
              <a:rPr lang="ru-RU" dirty="0" smtClean="0"/>
              <a:t> за </a:t>
            </a:r>
            <a:r>
              <a:rPr lang="ru-RU" dirty="0" err="1" smtClean="0"/>
              <a:t>ме¬ту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з </a:t>
            </a:r>
            <a:r>
              <a:rPr lang="ru-RU" dirty="0" err="1" smtClean="0"/>
              <a:t>укладання</a:t>
            </a:r>
            <a:r>
              <a:rPr lang="ru-RU" dirty="0" smtClean="0"/>
              <a:t> </a:t>
            </a:r>
            <a:r>
              <a:rPr lang="ru-RU" dirty="0" err="1" smtClean="0"/>
              <a:t>біржових</a:t>
            </a:r>
            <a:r>
              <a:rPr lang="ru-RU" dirty="0" smtClean="0"/>
              <a:t> </a:t>
            </a:r>
            <a:r>
              <a:rPr lang="ru-RU" dirty="0" err="1" smtClean="0"/>
              <a:t>угод</a:t>
            </a:r>
            <a:r>
              <a:rPr lang="ru-RU" dirty="0" smtClean="0"/>
              <a:t>, </a:t>
            </a:r>
            <a:r>
              <a:rPr lang="ru-RU" dirty="0" err="1" smtClean="0"/>
              <a:t>виявлення</a:t>
            </a:r>
            <a:r>
              <a:rPr lang="ru-RU" dirty="0" smtClean="0"/>
              <a:t> </a:t>
            </a:r>
            <a:r>
              <a:rPr lang="ru-RU" dirty="0" err="1" smtClean="0"/>
              <a:t>товарних</a:t>
            </a:r>
            <a:r>
              <a:rPr lang="ru-RU" dirty="0" smtClean="0"/>
              <a:t> </a:t>
            </a:r>
            <a:r>
              <a:rPr lang="ru-RU" dirty="0" err="1" smtClean="0"/>
              <a:t>цін</a:t>
            </a:r>
            <a:r>
              <a:rPr lang="ru-RU" dirty="0" smtClean="0"/>
              <a:t>, </a:t>
            </a:r>
            <a:r>
              <a:rPr lang="ru-RU" dirty="0" err="1" smtClean="0"/>
              <a:t>попиту</a:t>
            </a:r>
            <a:r>
              <a:rPr lang="ru-RU" dirty="0" smtClean="0"/>
              <a:t> і </a:t>
            </a:r>
            <a:r>
              <a:rPr lang="ru-RU" dirty="0" err="1" smtClean="0"/>
              <a:t>пропозиції</a:t>
            </a:r>
            <a:r>
              <a:rPr lang="ru-RU" dirty="0" smtClean="0"/>
              <a:t> на </a:t>
            </a:r>
            <a:r>
              <a:rPr lang="ru-RU" dirty="0" err="1" smtClean="0"/>
              <a:t>товари</a:t>
            </a:r>
            <a:r>
              <a:rPr lang="ru-RU" dirty="0" smtClean="0"/>
              <a:t>, </a:t>
            </a:r>
            <a:r>
              <a:rPr lang="ru-RU" dirty="0" err="1" smtClean="0"/>
              <a:t>вивчення</a:t>
            </a:r>
            <a:r>
              <a:rPr lang="ru-RU" dirty="0" smtClean="0"/>
              <a:t>, </a:t>
            </a:r>
            <a:r>
              <a:rPr lang="ru-RU" dirty="0" err="1" smtClean="0"/>
              <a:t>упорядкування</a:t>
            </a:r>
            <a:r>
              <a:rPr lang="ru-RU" dirty="0" smtClean="0"/>
              <a:t> і </a:t>
            </a:r>
            <a:r>
              <a:rPr lang="ru-RU" dirty="0" err="1" smtClean="0"/>
              <a:t>поле¬гшення</a:t>
            </a:r>
            <a:r>
              <a:rPr lang="ru-RU" dirty="0" smtClean="0"/>
              <a:t> </a:t>
            </a:r>
            <a:r>
              <a:rPr lang="ru-RU" dirty="0" err="1" smtClean="0"/>
              <a:t>товарообігу</a:t>
            </a:r>
            <a:r>
              <a:rPr lang="ru-RU" dirty="0" smtClean="0"/>
              <a:t> і </a:t>
            </a:r>
            <a:r>
              <a:rPr lang="ru-RU" dirty="0" err="1" smtClean="0"/>
              <a:t>пов'язаних</a:t>
            </a:r>
            <a:r>
              <a:rPr lang="ru-RU" dirty="0" smtClean="0"/>
              <a:t> з ним </a:t>
            </a:r>
            <a:r>
              <a:rPr lang="ru-RU" dirty="0" err="1" smtClean="0"/>
              <a:t>торговельних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асоціація</a:t>
            </a:r>
            <a:r>
              <a:rPr lang="ru-RU" dirty="0" smtClean="0"/>
              <a:t> </a:t>
            </a:r>
            <a:r>
              <a:rPr lang="ru-RU" dirty="0" err="1" smtClean="0"/>
              <a:t>юридичних</a:t>
            </a:r>
            <a:r>
              <a:rPr lang="ru-RU" dirty="0" smtClean="0"/>
              <a:t> та </a:t>
            </a:r>
            <a:r>
              <a:rPr lang="ru-RU" dirty="0" err="1" smtClean="0"/>
              <a:t>фізичних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здійснює</a:t>
            </a:r>
            <a:r>
              <a:rPr lang="ru-RU" dirty="0" smtClean="0"/>
              <a:t> </a:t>
            </a:r>
            <a:r>
              <a:rPr lang="ru-RU" dirty="0" err="1" smtClean="0"/>
              <a:t>оптові</a:t>
            </a:r>
            <a:r>
              <a:rPr lang="ru-RU" dirty="0" smtClean="0"/>
              <a:t> </a:t>
            </a:r>
            <a:r>
              <a:rPr lang="ru-RU" dirty="0" err="1" smtClean="0"/>
              <a:t>торгове¬льні</a:t>
            </a:r>
            <a:r>
              <a:rPr lang="ru-RU" dirty="0" smtClean="0"/>
              <a:t> </a:t>
            </a:r>
            <a:r>
              <a:rPr lang="ru-RU" dirty="0" err="1" smtClean="0"/>
              <a:t>операції</a:t>
            </a:r>
            <a:r>
              <a:rPr lang="ru-RU" dirty="0" smtClean="0"/>
              <a:t> за стандартами, </a:t>
            </a:r>
            <a:r>
              <a:rPr lang="ru-RU" dirty="0" err="1" smtClean="0"/>
              <a:t>зразками</a:t>
            </a:r>
            <a:r>
              <a:rPr lang="ru-RU" dirty="0" smtClean="0"/>
              <a:t> у </a:t>
            </a:r>
            <a:r>
              <a:rPr lang="ru-RU" dirty="0" err="1" smtClean="0"/>
              <a:t>спеціальному</a:t>
            </a:r>
            <a:r>
              <a:rPr lang="ru-RU" dirty="0" smtClean="0"/>
              <a:t> </a:t>
            </a:r>
            <a:r>
              <a:rPr lang="ru-RU" dirty="0" err="1" smtClean="0"/>
              <a:t>місці</a:t>
            </a:r>
            <a:r>
              <a:rPr lang="ru-RU" dirty="0" smtClean="0"/>
              <a:t>, де </a:t>
            </a:r>
            <a:r>
              <a:rPr lang="ru-RU" dirty="0" err="1" smtClean="0"/>
              <a:t>ціни</a:t>
            </a:r>
            <a:r>
              <a:rPr lang="ru-RU" dirty="0" smtClean="0"/>
              <a:t> на товар </a:t>
            </a:r>
            <a:r>
              <a:rPr lang="ru-RU" dirty="0" err="1" smtClean="0"/>
              <a:t>складаються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вільної</a:t>
            </a:r>
            <a:r>
              <a:rPr lang="ru-RU" dirty="0" smtClean="0"/>
              <a:t> </a:t>
            </a:r>
            <a:r>
              <a:rPr lang="ru-RU" dirty="0" err="1" smtClean="0"/>
              <a:t>конкуренції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Біржа</a:t>
            </a:r>
            <a:r>
              <a:rPr lang="ru-RU" dirty="0" smtClean="0"/>
              <a:t> як сегмент </a:t>
            </a:r>
            <a:r>
              <a:rPr lang="ru-RU" dirty="0" err="1" smtClean="0"/>
              <a:t>загального</a:t>
            </a:r>
            <a:r>
              <a:rPr lang="ru-RU" dirty="0" smtClean="0"/>
              <a:t> ринку </a:t>
            </a:r>
            <a:r>
              <a:rPr lang="ru-RU" dirty="0" err="1" smtClean="0"/>
              <a:t>виконує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збалансування</a:t>
            </a:r>
            <a:r>
              <a:rPr lang="ru-RU" dirty="0" smtClean="0"/>
              <a:t> </a:t>
            </a:r>
            <a:r>
              <a:rPr lang="ru-RU" dirty="0" err="1" smtClean="0"/>
              <a:t>попиту</a:t>
            </a:r>
            <a:r>
              <a:rPr lang="ru-RU" dirty="0" smtClean="0"/>
              <a:t> та </a:t>
            </a:r>
            <a:r>
              <a:rPr lang="ru-RU" dirty="0" err="1" smtClean="0"/>
              <a:t>пропозиції</a:t>
            </a:r>
            <a:r>
              <a:rPr lang="ru-RU" dirty="0" smtClean="0"/>
              <a:t> шляхом </a:t>
            </a:r>
            <a:r>
              <a:rPr lang="ru-RU" dirty="0" err="1" smtClean="0"/>
              <a:t>відкритої</a:t>
            </a:r>
            <a:r>
              <a:rPr lang="ru-RU" dirty="0" smtClean="0"/>
              <a:t> </a:t>
            </a:r>
            <a:r>
              <a:rPr lang="ru-RU" dirty="0" err="1" smtClean="0"/>
              <a:t>купі</a:t>
            </a:r>
            <a:r>
              <a:rPr lang="ru-RU" dirty="0" smtClean="0"/>
              <a:t>- </a:t>
            </a:r>
            <a:r>
              <a:rPr lang="ru-RU" dirty="0" err="1" smtClean="0"/>
              <a:t>влі</a:t>
            </a:r>
            <a:r>
              <a:rPr lang="ru-RU" dirty="0" smtClean="0"/>
              <a:t>-продажу;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упорядкування</a:t>
            </a:r>
            <a:r>
              <a:rPr lang="ru-RU" dirty="0" smtClean="0"/>
              <a:t> й </a:t>
            </a:r>
            <a:r>
              <a:rPr lang="ru-RU" dirty="0" err="1" smtClean="0"/>
              <a:t>уніфікація</a:t>
            </a:r>
            <a:r>
              <a:rPr lang="ru-RU" dirty="0" smtClean="0"/>
              <a:t> ринку </a:t>
            </a:r>
            <a:r>
              <a:rPr lang="ru-RU" dirty="0" err="1" smtClean="0"/>
              <a:t>товарних</a:t>
            </a:r>
            <a:r>
              <a:rPr lang="ru-RU" dirty="0" smtClean="0"/>
              <a:t> і </a:t>
            </a:r>
            <a:r>
              <a:rPr lang="ru-RU" dirty="0" err="1" smtClean="0"/>
              <a:t>сировинних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стимулювання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ринку;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економічного</a:t>
            </a:r>
            <a:r>
              <a:rPr lang="ru-RU" dirty="0" smtClean="0"/>
              <a:t> </a:t>
            </a:r>
            <a:r>
              <a:rPr lang="ru-RU" dirty="0" err="1" smtClean="0"/>
              <a:t>індикатора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9973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0416" y="356930"/>
            <a:ext cx="11837096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Товарні</a:t>
            </a:r>
            <a:r>
              <a:rPr lang="ru-RU" dirty="0" smtClean="0"/>
              <a:t> </a:t>
            </a:r>
            <a:r>
              <a:rPr lang="ru-RU" dirty="0" err="1" smtClean="0"/>
              <a:t>біржі</a:t>
            </a:r>
            <a:r>
              <a:rPr lang="ru-RU" dirty="0" smtClean="0"/>
              <a:t> </a:t>
            </a:r>
            <a:r>
              <a:rPr lang="ru-RU" dirty="0" err="1" smtClean="0"/>
              <a:t>класифікують</a:t>
            </a:r>
            <a:r>
              <a:rPr lang="ru-RU" dirty="0" smtClean="0"/>
              <a:t> за такими </a:t>
            </a:r>
            <a:r>
              <a:rPr lang="ru-RU" dirty="0" err="1" smtClean="0"/>
              <a:t>ознаками</a:t>
            </a:r>
            <a:r>
              <a:rPr lang="ru-RU" dirty="0" smtClean="0"/>
              <a:t>:</a:t>
            </a:r>
          </a:p>
          <a:p>
            <a:r>
              <a:rPr lang="ru-RU" dirty="0" smtClean="0"/>
              <a:t>1)	За масштабами</a:t>
            </a:r>
          </a:p>
          <a:p>
            <a:r>
              <a:rPr lang="ru-RU" dirty="0" smtClean="0"/>
              <a:t>—</a:t>
            </a:r>
            <a:r>
              <a:rPr lang="ru-RU" dirty="0" err="1" smtClean="0"/>
              <a:t>міжнародні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— </a:t>
            </a:r>
            <a:r>
              <a:rPr lang="ru-RU" dirty="0" err="1" smtClean="0"/>
              <a:t>національні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2)	За </a:t>
            </a:r>
            <a:r>
              <a:rPr lang="ru-RU" dirty="0" err="1" smtClean="0"/>
              <a:t>товарним</a:t>
            </a:r>
            <a:r>
              <a:rPr lang="ru-RU" dirty="0" smtClean="0"/>
              <a:t> </a:t>
            </a:r>
            <a:r>
              <a:rPr lang="ru-RU" dirty="0" err="1" smtClean="0"/>
              <a:t>асортиментом</a:t>
            </a:r>
            <a:endParaRPr lang="ru-RU" dirty="0" smtClean="0"/>
          </a:p>
          <a:p>
            <a:r>
              <a:rPr lang="ru-RU" dirty="0" smtClean="0"/>
              <a:t>•	</a:t>
            </a:r>
            <a:r>
              <a:rPr lang="ru-RU" dirty="0" err="1" smtClean="0"/>
              <a:t>універсальні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спеціалізовані</a:t>
            </a:r>
            <a:r>
              <a:rPr lang="ru-RU" dirty="0" smtClean="0"/>
              <a:t>, на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об'єктом</a:t>
            </a:r>
            <a:r>
              <a:rPr lang="ru-RU" dirty="0" smtClean="0"/>
              <a:t> </a:t>
            </a:r>
            <a:r>
              <a:rPr lang="ru-RU" dirty="0" err="1" smtClean="0"/>
              <a:t>торгівлі</a:t>
            </a:r>
            <a:r>
              <a:rPr lang="ru-RU" dirty="0" smtClean="0"/>
              <a:t> є </a:t>
            </a:r>
            <a:r>
              <a:rPr lang="ru-RU" dirty="0" err="1" smtClean="0"/>
              <a:t>окремі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. У свою </a:t>
            </a:r>
            <a:r>
              <a:rPr lang="ru-RU" dirty="0" err="1" smtClean="0"/>
              <a:t>чергу</a:t>
            </a:r>
            <a:r>
              <a:rPr lang="ru-RU" dirty="0" smtClean="0"/>
              <a:t>, вони </a:t>
            </a:r>
            <a:r>
              <a:rPr lang="ru-RU" dirty="0" err="1" smtClean="0"/>
              <a:t>поділяються</a:t>
            </a:r>
            <a:r>
              <a:rPr lang="ru-RU" dirty="0" smtClean="0"/>
              <a:t> на </a:t>
            </a:r>
            <a:r>
              <a:rPr lang="ru-RU" dirty="0" err="1" smtClean="0"/>
              <a:t>спеціалізовані</a:t>
            </a:r>
            <a:r>
              <a:rPr lang="ru-RU" dirty="0" smtClean="0"/>
              <a:t> ши-</a:t>
            </a:r>
            <a:r>
              <a:rPr lang="ru-RU" dirty="0" err="1" smtClean="0"/>
              <a:t>рокого</a:t>
            </a:r>
            <a:r>
              <a:rPr lang="ru-RU" dirty="0" smtClean="0"/>
              <a:t> </a:t>
            </a:r>
            <a:r>
              <a:rPr lang="ru-RU" dirty="0" err="1" smtClean="0"/>
              <a:t>профілю</a:t>
            </a:r>
            <a:r>
              <a:rPr lang="ru-RU" dirty="0" smtClean="0"/>
              <a:t> та </a:t>
            </a:r>
            <a:r>
              <a:rPr lang="ru-RU" dirty="0" err="1" smtClean="0"/>
              <a:t>вузькоспеціалізовані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3) За </a:t>
            </a:r>
            <a:r>
              <a:rPr lang="ru-RU" dirty="0" err="1" smtClean="0"/>
              <a:t>умовами</a:t>
            </a:r>
            <a:r>
              <a:rPr lang="ru-RU" dirty="0" smtClean="0"/>
              <a:t> </a:t>
            </a:r>
            <a:r>
              <a:rPr lang="ru-RU" dirty="0" err="1" smtClean="0"/>
              <a:t>участі</a:t>
            </a:r>
            <a:endParaRPr lang="ru-RU" dirty="0" smtClean="0"/>
          </a:p>
          <a:p>
            <a:r>
              <a:rPr lang="ru-RU" dirty="0" smtClean="0"/>
              <a:t>•	</a:t>
            </a:r>
            <a:r>
              <a:rPr lang="ru-RU" dirty="0" err="1" smtClean="0"/>
              <a:t>публічні</a:t>
            </a:r>
            <a:r>
              <a:rPr lang="ru-RU" dirty="0" smtClean="0"/>
              <a:t>, на </a:t>
            </a:r>
            <a:r>
              <a:rPr lang="ru-RU" dirty="0" err="1" smtClean="0"/>
              <a:t>яких</a:t>
            </a:r>
            <a:r>
              <a:rPr lang="ru-RU" dirty="0" smtClean="0"/>
              <a:t> угоди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укладати</a:t>
            </a:r>
            <a:r>
              <a:rPr lang="ru-RU" dirty="0" smtClean="0"/>
              <a:t> як члени </a:t>
            </a:r>
            <a:r>
              <a:rPr lang="ru-RU" dirty="0" err="1" smtClean="0"/>
              <a:t>бірж</a:t>
            </a:r>
            <a:r>
              <a:rPr lang="ru-RU" dirty="0" smtClean="0"/>
              <a:t>, так і </a:t>
            </a:r>
            <a:r>
              <a:rPr lang="ru-RU" dirty="0" err="1" smtClean="0"/>
              <a:t>підприємці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не є </a:t>
            </a:r>
            <a:r>
              <a:rPr lang="ru-RU" dirty="0" err="1" smtClean="0"/>
              <a:t>їх</a:t>
            </a:r>
            <a:r>
              <a:rPr lang="ru-RU" dirty="0" smtClean="0"/>
              <a:t> членами.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бірж</a:t>
            </a:r>
            <a:r>
              <a:rPr lang="ru-RU" dirty="0" smtClean="0"/>
              <a:t> </a:t>
            </a:r>
            <a:r>
              <a:rPr lang="ru-RU" dirty="0" err="1" smtClean="0"/>
              <a:t>регулюється</a:t>
            </a:r>
            <a:r>
              <a:rPr lang="ru-RU" dirty="0" smtClean="0"/>
              <a:t> законами та </a:t>
            </a:r>
            <a:r>
              <a:rPr lang="ru-RU" dirty="0" err="1" smtClean="0"/>
              <a:t>урядовими</a:t>
            </a:r>
            <a:r>
              <a:rPr lang="ru-RU" dirty="0" smtClean="0"/>
              <a:t> актами;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приватні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організовують</a:t>
            </a:r>
            <a:r>
              <a:rPr lang="ru-RU" dirty="0" smtClean="0"/>
              <a:t> у </a:t>
            </a:r>
            <a:r>
              <a:rPr lang="ru-RU" dirty="0" err="1" smtClean="0"/>
              <a:t>формі</a:t>
            </a:r>
            <a:r>
              <a:rPr lang="ru-RU" dirty="0" smtClean="0"/>
              <a:t> </a:t>
            </a:r>
            <a:r>
              <a:rPr lang="ru-RU" dirty="0" err="1" smtClean="0"/>
              <a:t>акціонерних</a:t>
            </a:r>
            <a:r>
              <a:rPr lang="ru-RU" dirty="0" smtClean="0"/>
              <a:t> </a:t>
            </a:r>
            <a:r>
              <a:rPr lang="ru-RU" dirty="0" err="1" smtClean="0"/>
              <a:t>компаній</a:t>
            </a:r>
            <a:r>
              <a:rPr lang="ru-RU" dirty="0" smtClean="0"/>
              <a:t> і </a:t>
            </a:r>
            <a:r>
              <a:rPr lang="ru-RU" dirty="0" err="1" smtClean="0"/>
              <a:t>закритих</a:t>
            </a:r>
            <a:r>
              <a:rPr lang="ru-RU" dirty="0" smtClean="0"/>
              <a:t> </a:t>
            </a:r>
            <a:r>
              <a:rPr lang="ru-RU" dirty="0" err="1" smtClean="0"/>
              <a:t>корпорацій</a:t>
            </a:r>
            <a:r>
              <a:rPr lang="ru-RU" dirty="0" smtClean="0"/>
              <a:t>. </a:t>
            </a:r>
            <a:r>
              <a:rPr lang="ru-RU" dirty="0" err="1" smtClean="0"/>
              <a:t>Укладати</a:t>
            </a:r>
            <a:r>
              <a:rPr lang="ru-RU" dirty="0" smtClean="0"/>
              <a:t> угоди на таких </a:t>
            </a:r>
            <a:r>
              <a:rPr lang="ru-RU" dirty="0" err="1" smtClean="0"/>
              <a:t>біржах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акціонери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Товарна</a:t>
            </a:r>
            <a:r>
              <a:rPr lang="ru-RU" b="1" dirty="0" smtClean="0"/>
              <a:t> </a:t>
            </a:r>
            <a:r>
              <a:rPr lang="ru-RU" b="1" dirty="0" err="1" smtClean="0"/>
              <a:t>біржа</a:t>
            </a:r>
            <a:r>
              <a:rPr lang="ru-RU" b="1" dirty="0" smtClean="0"/>
              <a:t> не </a:t>
            </a:r>
            <a:r>
              <a:rPr lang="ru-RU" b="1" dirty="0" err="1" smtClean="0"/>
              <a:t>займається</a:t>
            </a:r>
            <a:r>
              <a:rPr lang="ru-RU" b="1" dirty="0" smtClean="0"/>
              <a:t> </a:t>
            </a:r>
            <a:r>
              <a:rPr lang="ru-RU" b="1" dirty="0" err="1" smtClean="0"/>
              <a:t>комерційним</a:t>
            </a:r>
            <a:r>
              <a:rPr lang="ru-RU" b="1" dirty="0" smtClean="0"/>
              <a:t> </a:t>
            </a:r>
            <a:r>
              <a:rPr lang="ru-RU" b="1" dirty="0" err="1" smtClean="0"/>
              <a:t>посередництвом</a:t>
            </a:r>
            <a:r>
              <a:rPr lang="ru-RU" b="1" dirty="0" smtClean="0"/>
              <a:t> і не </a:t>
            </a:r>
            <a:r>
              <a:rPr lang="ru-RU" b="1" dirty="0" err="1" smtClean="0"/>
              <a:t>має</a:t>
            </a:r>
            <a:r>
              <a:rPr lang="ru-RU" b="1" dirty="0" smtClean="0"/>
              <a:t> на </a:t>
            </a:r>
            <a:r>
              <a:rPr lang="ru-RU" b="1" dirty="0" err="1" smtClean="0"/>
              <a:t>меті</a:t>
            </a:r>
            <a:r>
              <a:rPr lang="ru-RU" b="1" dirty="0" smtClean="0"/>
              <a:t> </a:t>
            </a:r>
            <a:r>
              <a:rPr lang="ru-RU" b="1" dirty="0" err="1" smtClean="0"/>
              <a:t>одержання</a:t>
            </a:r>
            <a:r>
              <a:rPr lang="ru-RU" b="1" dirty="0" smtClean="0"/>
              <a:t> </a:t>
            </a:r>
            <a:r>
              <a:rPr lang="ru-RU" b="1" dirty="0" err="1" smtClean="0"/>
              <a:t>прибутку</a:t>
            </a:r>
            <a:r>
              <a:rPr lang="ru-RU" b="1" dirty="0" smtClean="0"/>
              <a:t>.</a:t>
            </a:r>
          </a:p>
          <a:p>
            <a:r>
              <a:rPr lang="ru-RU" b="1" dirty="0" err="1" smtClean="0"/>
              <a:t>Торгові</a:t>
            </a:r>
            <a:r>
              <a:rPr lang="ru-RU" b="1" dirty="0" smtClean="0"/>
              <a:t> </a:t>
            </a:r>
            <a:r>
              <a:rPr lang="ru-RU" b="1" dirty="0" err="1" smtClean="0"/>
              <a:t>доми</a:t>
            </a:r>
            <a:r>
              <a:rPr lang="ru-RU" b="1" dirty="0" smtClean="0"/>
              <a:t> </a:t>
            </a:r>
            <a:r>
              <a:rPr lang="ru-RU" dirty="0" smtClean="0"/>
              <a:t>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багатопрофільні</a:t>
            </a:r>
            <a:r>
              <a:rPr lang="ru-RU" dirty="0" smtClean="0"/>
              <a:t>, </a:t>
            </a:r>
            <a:r>
              <a:rPr lang="ru-RU" dirty="0" err="1" smtClean="0"/>
              <a:t>багатофункціональні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асоціації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займаються</a:t>
            </a:r>
            <a:r>
              <a:rPr lang="ru-RU" dirty="0" smtClean="0"/>
              <a:t> </a:t>
            </a:r>
            <a:r>
              <a:rPr lang="ru-RU" dirty="0" err="1" smtClean="0"/>
              <a:t>торговельно-посеред-ницькою</a:t>
            </a:r>
            <a:r>
              <a:rPr lang="ru-RU" dirty="0" smtClean="0"/>
              <a:t> і </a:t>
            </a:r>
            <a:r>
              <a:rPr lang="ru-RU" dirty="0" err="1" smtClean="0"/>
              <a:t>комерційною</a:t>
            </a:r>
            <a:r>
              <a:rPr lang="ru-RU" dirty="0" smtClean="0"/>
              <a:t> </a:t>
            </a:r>
            <a:r>
              <a:rPr lang="ru-RU" dirty="0" err="1" smtClean="0"/>
              <a:t>діяльністю</a:t>
            </a:r>
            <a:r>
              <a:rPr lang="ru-RU" dirty="0" smtClean="0"/>
              <a:t>. Часто вони </a:t>
            </a:r>
            <a:r>
              <a:rPr lang="ru-RU" dirty="0" err="1" smtClean="0"/>
              <a:t>займаються</a:t>
            </a:r>
            <a:r>
              <a:rPr lang="ru-RU" dirty="0" smtClean="0"/>
              <a:t> і </a:t>
            </a:r>
            <a:r>
              <a:rPr lang="ru-RU" dirty="0" err="1" smtClean="0"/>
              <a:t>ви-робничою</a:t>
            </a:r>
            <a:r>
              <a:rPr lang="ru-RU" dirty="0" smtClean="0"/>
              <a:t> </a:t>
            </a:r>
            <a:r>
              <a:rPr lang="ru-RU" dirty="0" err="1" smtClean="0"/>
              <a:t>діяльністю</a:t>
            </a:r>
            <a:r>
              <a:rPr lang="ru-RU" dirty="0" smtClean="0"/>
              <a:t>, </a:t>
            </a:r>
            <a:r>
              <a:rPr lang="ru-RU" dirty="0" err="1" smtClean="0"/>
              <a:t>пов'язаною</a:t>
            </a:r>
            <a:r>
              <a:rPr lang="ru-RU" dirty="0" smtClean="0"/>
              <a:t> в основному з </a:t>
            </a:r>
            <a:r>
              <a:rPr lang="ru-RU" dirty="0" err="1" smtClean="0"/>
              <a:t>обробкою</a:t>
            </a:r>
            <a:r>
              <a:rPr lang="ru-RU" dirty="0" smtClean="0"/>
              <a:t> </a:t>
            </a:r>
            <a:r>
              <a:rPr lang="ru-RU" dirty="0" err="1" smtClean="0"/>
              <a:t>това-рів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реалізуються</a:t>
            </a:r>
            <a:r>
              <a:rPr lang="ru-RU" dirty="0" smtClean="0"/>
              <a:t>. У </a:t>
            </a:r>
            <a:r>
              <a:rPr lang="ru-RU" dirty="0" err="1" smtClean="0"/>
              <a:t>міжнародному</a:t>
            </a:r>
            <a:r>
              <a:rPr lang="ru-RU" dirty="0" smtClean="0"/>
              <a:t> </a:t>
            </a:r>
            <a:r>
              <a:rPr lang="ru-RU" dirty="0" err="1" smtClean="0"/>
              <a:t>розумінні</a:t>
            </a:r>
            <a:r>
              <a:rPr lang="ru-RU" dirty="0" smtClean="0"/>
              <a:t> </a:t>
            </a:r>
            <a:r>
              <a:rPr lang="ru-RU" dirty="0" err="1" smtClean="0"/>
              <a:t>торговий</a:t>
            </a:r>
            <a:r>
              <a:rPr lang="ru-RU" dirty="0" smtClean="0"/>
              <a:t> </a:t>
            </a:r>
            <a:r>
              <a:rPr lang="ru-RU" dirty="0" err="1" smtClean="0"/>
              <a:t>дім</a:t>
            </a:r>
            <a:r>
              <a:rPr lang="ru-RU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фірма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компанія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представляє</a:t>
            </a:r>
            <a:r>
              <a:rPr lang="ru-RU" dirty="0" smtClean="0"/>
              <a:t> собою </a:t>
            </a:r>
            <a:r>
              <a:rPr lang="ru-RU" dirty="0" err="1" smtClean="0"/>
              <a:t>асоціацію</a:t>
            </a:r>
            <a:r>
              <a:rPr lang="ru-RU" dirty="0" smtClean="0"/>
              <a:t> </a:t>
            </a:r>
            <a:r>
              <a:rPr lang="ru-RU" dirty="0" err="1" smtClean="0"/>
              <a:t>торго-вих</a:t>
            </a:r>
            <a:r>
              <a:rPr lang="ru-RU" dirty="0" smtClean="0"/>
              <a:t>, </a:t>
            </a:r>
            <a:r>
              <a:rPr lang="ru-RU" dirty="0" err="1" smtClean="0"/>
              <a:t>складських</a:t>
            </a:r>
            <a:r>
              <a:rPr lang="ru-RU" dirty="0" smtClean="0"/>
              <a:t>, </a:t>
            </a:r>
            <a:r>
              <a:rPr lang="ru-RU" dirty="0" err="1" smtClean="0"/>
              <a:t>виробничих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Інформаційно-консультаційні</a:t>
            </a:r>
            <a:r>
              <a:rPr lang="ru-RU" b="1" dirty="0" smtClean="0"/>
              <a:t> </a:t>
            </a:r>
            <a:r>
              <a:rPr lang="ru-RU" b="1" dirty="0" err="1" smtClean="0"/>
              <a:t>організації</a:t>
            </a:r>
            <a:r>
              <a:rPr lang="ru-RU" b="1" dirty="0" smtClean="0"/>
              <a:t> </a:t>
            </a:r>
            <a:r>
              <a:rPr lang="ru-RU" dirty="0" err="1" smtClean="0"/>
              <a:t>суттєво</a:t>
            </a:r>
            <a:r>
              <a:rPr lang="ru-RU" dirty="0" smtClean="0"/>
              <a:t> </a:t>
            </a:r>
            <a:r>
              <a:rPr lang="ru-RU" dirty="0" err="1" smtClean="0"/>
              <a:t>сприяють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товарного ринку,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суб'єкти</a:t>
            </a:r>
            <a:r>
              <a:rPr lang="ru-RU" dirty="0" smtClean="0"/>
              <a:t> в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умо¬вах</a:t>
            </a:r>
            <a:r>
              <a:rPr lang="ru-RU" dirty="0" smtClean="0"/>
              <a:t> не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успішно</a:t>
            </a:r>
            <a:r>
              <a:rPr lang="ru-RU" dirty="0" smtClean="0"/>
              <a:t> </a:t>
            </a:r>
            <a:r>
              <a:rPr lang="ru-RU" dirty="0" err="1" smtClean="0"/>
              <a:t>конкурувати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не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відповідної</a:t>
            </a:r>
            <a:r>
              <a:rPr lang="ru-RU" dirty="0" smtClean="0"/>
              <a:t> </a:t>
            </a:r>
            <a:r>
              <a:rPr lang="ru-RU" dirty="0" err="1" smtClean="0"/>
              <a:t>ін¬формації</a:t>
            </a:r>
            <a:r>
              <a:rPr lang="ru-RU" dirty="0" smtClean="0"/>
              <a:t>. </a:t>
            </a:r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 smtClean="0"/>
              <a:t>інформаційного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ускладнює</a:t>
            </a:r>
            <a:r>
              <a:rPr lang="ru-RU" dirty="0" smtClean="0"/>
              <a:t> </a:t>
            </a:r>
            <a:r>
              <a:rPr lang="ru-RU" dirty="0" err="1" smtClean="0"/>
              <a:t>орі¬єнтацію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і </a:t>
            </a:r>
            <a:r>
              <a:rPr lang="ru-RU" dirty="0" err="1" smtClean="0"/>
              <a:t>організацій</a:t>
            </a:r>
            <a:r>
              <a:rPr lang="ru-RU" dirty="0" smtClean="0"/>
              <a:t> на товарному ринку, негативно </a:t>
            </a:r>
            <a:r>
              <a:rPr lang="ru-RU" dirty="0" err="1" smtClean="0"/>
              <a:t>впливає</a:t>
            </a:r>
            <a:r>
              <a:rPr lang="ru-RU" dirty="0" smtClean="0"/>
              <a:t> на </a:t>
            </a:r>
            <a:r>
              <a:rPr lang="ru-RU" dirty="0" err="1" smtClean="0"/>
              <a:t>вибір</a:t>
            </a:r>
            <a:r>
              <a:rPr lang="ru-RU" dirty="0" smtClean="0"/>
              <a:t> </a:t>
            </a:r>
            <a:r>
              <a:rPr lang="ru-RU" dirty="0" err="1" smtClean="0"/>
              <a:t>ділових</a:t>
            </a:r>
            <a:r>
              <a:rPr lang="ru-RU" dirty="0" smtClean="0"/>
              <a:t> </a:t>
            </a:r>
            <a:r>
              <a:rPr lang="ru-RU" dirty="0" err="1" smtClean="0"/>
              <a:t>партнерів</a:t>
            </a:r>
            <a:r>
              <a:rPr lang="ru-RU" dirty="0" smtClean="0"/>
              <a:t>, </a:t>
            </a:r>
            <a:r>
              <a:rPr lang="ru-RU" dirty="0" err="1" smtClean="0"/>
              <a:t>необхідних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способів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обсяги</a:t>
            </a:r>
            <a:r>
              <a:rPr lang="ru-RU" dirty="0" smtClean="0"/>
              <a:t> і структуру </a:t>
            </a:r>
            <a:r>
              <a:rPr lang="ru-RU" dirty="0" err="1" smtClean="0"/>
              <a:t>товарної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, </a:t>
            </a:r>
            <a:r>
              <a:rPr lang="ru-RU" dirty="0" err="1" smtClean="0"/>
              <a:t>матері¬ально-технічне</a:t>
            </a:r>
            <a:r>
              <a:rPr lang="ru-RU" dirty="0" smtClean="0"/>
              <a:t>, </a:t>
            </a:r>
            <a:r>
              <a:rPr lang="ru-RU" dirty="0" err="1" smtClean="0"/>
              <a:t>фінансове</a:t>
            </a:r>
            <a:r>
              <a:rPr lang="ru-RU" dirty="0" smtClean="0"/>
              <a:t> і </a:t>
            </a:r>
            <a:r>
              <a:rPr lang="ru-RU" dirty="0" err="1" smtClean="0"/>
              <a:t>кадрове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. </a:t>
            </a:r>
            <a:r>
              <a:rPr lang="ru-RU" dirty="0" err="1" smtClean="0"/>
              <a:t>Інформаційно</a:t>
            </a:r>
            <a:r>
              <a:rPr lang="ru-RU" dirty="0" smtClean="0"/>
              <a:t>- </a:t>
            </a:r>
            <a:r>
              <a:rPr lang="ru-RU" dirty="0" err="1" smtClean="0"/>
              <a:t>консультаційні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на товарному ринку </a:t>
            </a:r>
            <a:r>
              <a:rPr lang="ru-RU" dirty="0" err="1" smtClean="0"/>
              <a:t>представлені</a:t>
            </a:r>
            <a:r>
              <a:rPr lang="ru-RU" dirty="0" smtClean="0"/>
              <a:t> </a:t>
            </a:r>
            <a:r>
              <a:rPr lang="ru-RU" dirty="0" err="1" smtClean="0"/>
              <a:t>спеціа¬льними</a:t>
            </a:r>
            <a:r>
              <a:rPr lang="ru-RU" dirty="0" smtClean="0"/>
              <a:t> </a:t>
            </a:r>
            <a:r>
              <a:rPr lang="ru-RU" dirty="0" err="1" smtClean="0"/>
              <a:t>рекламними</a:t>
            </a:r>
            <a:r>
              <a:rPr lang="ru-RU" dirty="0" smtClean="0"/>
              <a:t> агентствами, </a:t>
            </a:r>
            <a:r>
              <a:rPr lang="ru-RU" dirty="0" err="1" smtClean="0"/>
              <a:t>інформаційними</a:t>
            </a:r>
            <a:r>
              <a:rPr lang="ru-RU" dirty="0" smtClean="0"/>
              <a:t> центрами і </a:t>
            </a:r>
            <a:r>
              <a:rPr lang="ru-RU" dirty="0" err="1" smtClean="0"/>
              <a:t>аге¬нтствами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інформаційними</a:t>
            </a:r>
            <a:r>
              <a:rPr lang="ru-RU" dirty="0" smtClean="0"/>
              <a:t> </a:t>
            </a:r>
            <a:r>
              <a:rPr lang="ru-RU" dirty="0" err="1" smtClean="0"/>
              <a:t>технологіями</a:t>
            </a:r>
            <a:r>
              <a:rPr lang="ru-RU" dirty="0" smtClean="0"/>
              <a:t> та </a:t>
            </a:r>
            <a:r>
              <a:rPr lang="ru-RU" dirty="0" err="1" smtClean="0"/>
              <a:t>засобами</a:t>
            </a:r>
            <a:r>
              <a:rPr lang="ru-RU" dirty="0" smtClean="0"/>
              <a:t> </a:t>
            </a:r>
            <a:r>
              <a:rPr lang="ru-RU" dirty="0" err="1" smtClean="0"/>
              <a:t>ділової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0931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5469" y="0"/>
            <a:ext cx="11786991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Фінансові</a:t>
            </a:r>
            <a:r>
              <a:rPr lang="ru-RU" b="1" dirty="0" smtClean="0"/>
              <a:t> </a:t>
            </a:r>
            <a:r>
              <a:rPr lang="ru-RU" b="1" dirty="0" err="1" smtClean="0"/>
              <a:t>організації</a:t>
            </a:r>
            <a:r>
              <a:rPr lang="ru-RU" b="1" dirty="0" smtClean="0"/>
              <a:t> </a:t>
            </a:r>
            <a:r>
              <a:rPr lang="ru-RU" b="1" dirty="0" err="1" smtClean="0"/>
              <a:t>сприяють</a:t>
            </a:r>
            <a:r>
              <a:rPr lang="ru-RU" b="1" dirty="0" smtClean="0"/>
              <a:t> </a:t>
            </a:r>
            <a:r>
              <a:rPr lang="ru-RU" dirty="0" err="1" smtClean="0"/>
              <a:t>функціонуванню</a:t>
            </a:r>
            <a:r>
              <a:rPr lang="ru-RU" dirty="0" smtClean="0"/>
              <a:t> товарного ринку та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потенційних</a:t>
            </a:r>
            <a:r>
              <a:rPr lang="ru-RU" dirty="0" smtClean="0"/>
              <a:t> </a:t>
            </a:r>
            <a:r>
              <a:rPr lang="ru-RU" dirty="0" err="1" smtClean="0"/>
              <a:t>комерційно-господарських</a:t>
            </a:r>
            <a:r>
              <a:rPr lang="ru-RU" dirty="0" smtClean="0"/>
              <a:t> </a:t>
            </a:r>
            <a:r>
              <a:rPr lang="ru-RU" dirty="0" err="1" smtClean="0"/>
              <a:t>можливостей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перерозподілу</a:t>
            </a:r>
            <a:r>
              <a:rPr lang="ru-RU" dirty="0" smtClean="0"/>
              <a:t> </a:t>
            </a:r>
            <a:r>
              <a:rPr lang="ru-RU" dirty="0" err="1" smtClean="0"/>
              <a:t>фінансово-кредитних</a:t>
            </a:r>
            <a:r>
              <a:rPr lang="ru-RU" dirty="0" smtClean="0"/>
              <a:t> </a:t>
            </a:r>
            <a:r>
              <a:rPr lang="ru-RU" dirty="0" err="1" smtClean="0"/>
              <a:t>потоків</a:t>
            </a:r>
            <a:r>
              <a:rPr lang="ru-RU" dirty="0" smtClean="0"/>
              <a:t>. До них належать </a:t>
            </a:r>
            <a:r>
              <a:rPr lang="ru-RU" dirty="0" err="1" smtClean="0"/>
              <a:t>кредитна</a:t>
            </a:r>
            <a:r>
              <a:rPr lang="ru-RU" dirty="0" smtClean="0"/>
              <a:t> система, </a:t>
            </a:r>
            <a:r>
              <a:rPr lang="ru-RU" dirty="0" err="1" smtClean="0"/>
              <a:t>комерційні</a:t>
            </a:r>
            <a:r>
              <a:rPr lang="ru-RU" dirty="0" smtClean="0"/>
              <a:t> банки, </a:t>
            </a:r>
            <a:r>
              <a:rPr lang="ru-RU" dirty="0" err="1" smtClean="0"/>
              <a:t>емісійна</a:t>
            </a:r>
            <a:r>
              <a:rPr lang="ru-RU" dirty="0" smtClean="0"/>
              <a:t> система та </a:t>
            </a:r>
            <a:r>
              <a:rPr lang="ru-RU" dirty="0" err="1" smtClean="0"/>
              <a:t>емісійні</a:t>
            </a:r>
            <a:r>
              <a:rPr lang="ru-RU" dirty="0" smtClean="0"/>
              <a:t> банки.</a:t>
            </a:r>
          </a:p>
          <a:p>
            <a:r>
              <a:rPr lang="ru-RU" dirty="0" err="1" smtClean="0"/>
              <a:t>Страхові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сприяють</a:t>
            </a:r>
            <a:r>
              <a:rPr lang="ru-RU" dirty="0" smtClean="0"/>
              <a:t> </a:t>
            </a:r>
            <a:r>
              <a:rPr lang="ru-RU" dirty="0" err="1" smtClean="0"/>
              <a:t>мінімізації</a:t>
            </a:r>
            <a:r>
              <a:rPr lang="ru-RU" dirty="0" smtClean="0"/>
              <a:t> </a:t>
            </a:r>
            <a:r>
              <a:rPr lang="ru-RU" dirty="0" err="1" smtClean="0"/>
              <a:t>ризику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 товарного ринку. </a:t>
            </a:r>
            <a:r>
              <a:rPr lang="ru-RU" dirty="0" err="1" smtClean="0"/>
              <a:t>Відмова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страхування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при-</a:t>
            </a:r>
            <a:r>
              <a:rPr lang="ru-RU" dirty="0" err="1" smtClean="0"/>
              <a:t>звести</a:t>
            </a:r>
            <a:r>
              <a:rPr lang="ru-RU" dirty="0" smtClean="0"/>
              <a:t> до </a:t>
            </a:r>
            <a:r>
              <a:rPr lang="ru-RU" dirty="0" err="1" smtClean="0"/>
              <a:t>значних</a:t>
            </a:r>
            <a:r>
              <a:rPr lang="ru-RU" dirty="0" smtClean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втрат</a:t>
            </a:r>
            <a:r>
              <a:rPr lang="ru-RU" dirty="0" smtClean="0"/>
              <a:t> </a:t>
            </a:r>
            <a:r>
              <a:rPr lang="ru-RU" dirty="0" err="1" smtClean="0"/>
              <a:t>власників</a:t>
            </a:r>
            <a:r>
              <a:rPr lang="ru-RU" dirty="0" smtClean="0"/>
              <a:t> </a:t>
            </a:r>
            <a:r>
              <a:rPr lang="ru-RU" dirty="0" err="1" smtClean="0"/>
              <a:t>високовартісного</a:t>
            </a:r>
            <a:r>
              <a:rPr lang="ru-RU" dirty="0" smtClean="0"/>
              <a:t> майна, </a:t>
            </a:r>
            <a:r>
              <a:rPr lang="ru-RU" dirty="0" err="1" smtClean="0"/>
              <a:t>реалізаторів</a:t>
            </a:r>
            <a:r>
              <a:rPr lang="ru-RU" dirty="0" smtClean="0"/>
              <a:t> </a:t>
            </a:r>
            <a:r>
              <a:rPr lang="ru-RU" dirty="0" err="1" smtClean="0"/>
              <a:t>інноваційних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елемент</a:t>
            </a:r>
            <a:r>
              <a:rPr lang="ru-RU" dirty="0" smtClean="0"/>
              <a:t> </a:t>
            </a:r>
            <a:r>
              <a:rPr lang="ru-RU" dirty="0" err="1" smtClean="0"/>
              <a:t>ін-фраструктури</a:t>
            </a:r>
            <a:r>
              <a:rPr lang="ru-RU" dirty="0" smtClean="0"/>
              <a:t> товарного ринку представлено системою страху-</a:t>
            </a:r>
            <a:r>
              <a:rPr lang="ru-RU" dirty="0" err="1" smtClean="0"/>
              <a:t>вання</a:t>
            </a:r>
            <a:r>
              <a:rPr lang="ru-RU" dirty="0" smtClean="0"/>
              <a:t> </a:t>
            </a:r>
            <a:r>
              <a:rPr lang="ru-RU" dirty="0" err="1" smtClean="0"/>
              <a:t>комерційного</a:t>
            </a:r>
            <a:r>
              <a:rPr lang="ru-RU" dirty="0" smtClean="0"/>
              <a:t> </a:t>
            </a:r>
            <a:r>
              <a:rPr lang="ru-RU" dirty="0" err="1" smtClean="0"/>
              <a:t>господарського</a:t>
            </a:r>
            <a:r>
              <a:rPr lang="ru-RU" dirty="0" smtClean="0"/>
              <a:t> </a:t>
            </a:r>
            <a:r>
              <a:rPr lang="ru-RU" dirty="0" err="1" smtClean="0"/>
              <a:t>ризику</a:t>
            </a:r>
            <a:r>
              <a:rPr lang="ru-RU" dirty="0" smtClean="0"/>
              <a:t> та </a:t>
            </a:r>
            <a:r>
              <a:rPr lang="ru-RU" dirty="0" err="1" smtClean="0"/>
              <a:t>страховими</a:t>
            </a:r>
            <a:r>
              <a:rPr lang="ru-RU" dirty="0" smtClean="0"/>
              <a:t> ком-</a:t>
            </a:r>
            <a:r>
              <a:rPr lang="ru-RU" dirty="0" err="1" smtClean="0"/>
              <a:t>паніями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Законодавчі</a:t>
            </a:r>
            <a:r>
              <a:rPr lang="ru-RU" b="1" dirty="0" smtClean="0"/>
              <a:t> та </a:t>
            </a:r>
            <a:r>
              <a:rPr lang="ru-RU" b="1" dirty="0" err="1" smtClean="0"/>
              <a:t>контролюючі</a:t>
            </a:r>
            <a:r>
              <a:rPr lang="ru-RU" b="1" dirty="0" smtClean="0"/>
              <a:t> </a:t>
            </a:r>
            <a:r>
              <a:rPr lang="ru-RU" b="1" dirty="0" err="1" smtClean="0"/>
              <a:t>організації</a:t>
            </a:r>
            <a:r>
              <a:rPr lang="ru-RU" b="1" dirty="0" smtClean="0"/>
              <a:t> </a:t>
            </a:r>
            <a:r>
              <a:rPr lang="ru-RU" dirty="0" err="1" smtClean="0"/>
              <a:t>сприяють</a:t>
            </a:r>
            <a:r>
              <a:rPr lang="ru-RU" dirty="0" smtClean="0"/>
              <a:t> </a:t>
            </a:r>
            <a:r>
              <a:rPr lang="ru-RU" dirty="0" err="1" smtClean="0"/>
              <a:t>раціона-льному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функціонуванню</a:t>
            </a:r>
            <a:r>
              <a:rPr lang="ru-RU" dirty="0" smtClean="0"/>
              <a:t> товарного ринку в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ланках. </a:t>
            </a:r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 smtClean="0"/>
              <a:t>належного</a:t>
            </a:r>
            <a:r>
              <a:rPr lang="ru-RU" dirty="0" smtClean="0"/>
              <a:t> контролю над </a:t>
            </a:r>
            <a:r>
              <a:rPr lang="ru-RU" dirty="0" err="1" smtClean="0"/>
              <a:t>товарним</a:t>
            </a:r>
            <a:r>
              <a:rPr lang="ru-RU" dirty="0" smtClean="0"/>
              <a:t> ринком </a:t>
            </a:r>
            <a:r>
              <a:rPr lang="ru-RU" dirty="0" err="1" smtClean="0"/>
              <a:t>призво-дить</a:t>
            </a:r>
            <a:r>
              <a:rPr lang="ru-RU" dirty="0" smtClean="0"/>
              <a:t> до </a:t>
            </a:r>
            <a:r>
              <a:rPr lang="ru-RU" dirty="0" err="1" smtClean="0"/>
              <a:t>фінансових</a:t>
            </a:r>
            <a:r>
              <a:rPr lang="ru-RU" dirty="0" smtClean="0"/>
              <a:t>, </a:t>
            </a:r>
            <a:r>
              <a:rPr lang="ru-RU" dirty="0" err="1" smtClean="0"/>
              <a:t>правових</a:t>
            </a:r>
            <a:r>
              <a:rPr lang="ru-RU" dirty="0" smtClean="0"/>
              <a:t>, </a:t>
            </a:r>
            <a:r>
              <a:rPr lang="ru-RU" dirty="0" err="1" smtClean="0"/>
              <a:t>податкових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порушень</a:t>
            </a:r>
            <a:r>
              <a:rPr lang="ru-RU" dirty="0" smtClean="0"/>
              <a:t>, </a:t>
            </a:r>
            <a:r>
              <a:rPr lang="ru-RU" dirty="0" err="1" smtClean="0"/>
              <a:t>нераціонального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наявності</a:t>
            </a:r>
            <a:r>
              <a:rPr lang="ru-RU" dirty="0" smtClean="0"/>
              <a:t> </a:t>
            </a:r>
            <a:r>
              <a:rPr lang="ru-RU" dirty="0" err="1" smtClean="0"/>
              <a:t>неякісних</a:t>
            </a:r>
            <a:r>
              <a:rPr lang="ru-RU" dirty="0" smtClean="0"/>
              <a:t>, </a:t>
            </a:r>
            <a:r>
              <a:rPr lang="ru-RU" dirty="0" err="1" smtClean="0"/>
              <a:t>екологічно</a:t>
            </a:r>
            <a:r>
              <a:rPr lang="ru-RU" dirty="0" smtClean="0"/>
              <a:t> </a:t>
            </a:r>
            <a:r>
              <a:rPr lang="ru-RU" dirty="0" err="1" smtClean="0"/>
              <a:t>небезпечних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несумлінної</a:t>
            </a:r>
            <a:r>
              <a:rPr lang="ru-RU" dirty="0" smtClean="0"/>
              <a:t> </a:t>
            </a:r>
            <a:r>
              <a:rPr lang="ru-RU" dirty="0" err="1" smtClean="0"/>
              <a:t>конкуренції</a:t>
            </a:r>
            <a:r>
              <a:rPr lang="ru-RU" dirty="0" smtClean="0"/>
              <a:t>. До складу </a:t>
            </a:r>
            <a:r>
              <a:rPr lang="ru-RU" dirty="0" err="1" smtClean="0"/>
              <a:t>контро-люючих</a:t>
            </a:r>
            <a:r>
              <a:rPr lang="ru-RU" dirty="0" smtClean="0"/>
              <a:t> та </a:t>
            </a:r>
            <a:r>
              <a:rPr lang="ru-RU" dirty="0" err="1" smtClean="0"/>
              <a:t>регулюючих</a:t>
            </a:r>
            <a:r>
              <a:rPr lang="ru-RU" dirty="0" smtClean="0"/>
              <a:t> </a:t>
            </a:r>
            <a:r>
              <a:rPr lang="ru-RU" dirty="0" err="1" smtClean="0"/>
              <a:t>організацій</a:t>
            </a:r>
            <a:r>
              <a:rPr lang="ru-RU" dirty="0" smtClean="0"/>
              <a:t> </a:t>
            </a:r>
            <a:r>
              <a:rPr lang="ru-RU" dirty="0" err="1" smtClean="0"/>
              <a:t>входять</a:t>
            </a:r>
            <a:r>
              <a:rPr lang="ru-RU" dirty="0" smtClean="0"/>
              <a:t> </a:t>
            </a:r>
            <a:r>
              <a:rPr lang="ru-RU" dirty="0" err="1" smtClean="0"/>
              <a:t>податкова</a:t>
            </a:r>
            <a:r>
              <a:rPr lang="ru-RU" dirty="0" smtClean="0"/>
              <a:t> система, </a:t>
            </a:r>
            <a:r>
              <a:rPr lang="ru-RU" dirty="0" err="1" smtClean="0"/>
              <a:t>податкова</a:t>
            </a:r>
            <a:r>
              <a:rPr lang="ru-RU" dirty="0" smtClean="0"/>
              <a:t> </a:t>
            </a:r>
            <a:r>
              <a:rPr lang="ru-RU" dirty="0" err="1" smtClean="0"/>
              <a:t>інспекція</a:t>
            </a:r>
            <a:r>
              <a:rPr lang="ru-RU" dirty="0" smtClean="0"/>
              <a:t>, </a:t>
            </a:r>
            <a:r>
              <a:rPr lang="ru-RU" dirty="0" err="1" smtClean="0"/>
              <a:t>митна</a:t>
            </a:r>
            <a:r>
              <a:rPr lang="ru-RU" dirty="0" smtClean="0"/>
              <a:t> система, </a:t>
            </a:r>
            <a:r>
              <a:rPr lang="ru-RU" dirty="0" err="1" smtClean="0"/>
              <a:t>законодавчі</a:t>
            </a:r>
            <a:r>
              <a:rPr lang="ru-RU" dirty="0" smtClean="0"/>
              <a:t> </a:t>
            </a: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 err="1" smtClean="0"/>
              <a:t>Комерційно-консультаційні</a:t>
            </a:r>
            <a:r>
              <a:rPr lang="ru-RU" b="1" dirty="0" smtClean="0"/>
              <a:t> </a:t>
            </a:r>
            <a:r>
              <a:rPr lang="ru-RU" b="1" dirty="0" err="1" smtClean="0"/>
              <a:t>підприємства</a:t>
            </a:r>
            <a:r>
              <a:rPr lang="ru-RU" b="1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бага¬то</a:t>
            </a:r>
            <a:r>
              <a:rPr lang="ru-RU" dirty="0" smtClean="0"/>
              <a:t> в </a:t>
            </a:r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 smtClean="0"/>
              <a:t>визначають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товарного ринку,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успішне</a:t>
            </a:r>
            <a:r>
              <a:rPr lang="ru-RU" dirty="0" smtClean="0"/>
              <a:t>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комерційно-господарської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конк¬ретним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суб'єктом</a:t>
            </a:r>
            <a:endParaRPr lang="ru-RU" dirty="0" smtClean="0"/>
          </a:p>
          <a:p>
            <a:r>
              <a:rPr lang="ru-RU" b="1" dirty="0" err="1" smtClean="0"/>
              <a:t>Консалтингові</a:t>
            </a:r>
            <a:r>
              <a:rPr lang="ru-RU" b="1" dirty="0" smtClean="0"/>
              <a:t> </a:t>
            </a:r>
            <a:r>
              <a:rPr lang="ru-RU" b="1" dirty="0" err="1" smtClean="0"/>
              <a:t>компанії</a:t>
            </a:r>
            <a:r>
              <a:rPr lang="ru-RU" dirty="0" smtClean="0"/>
              <a:t>, де </a:t>
            </a:r>
            <a:r>
              <a:rPr lang="ru-RU" dirty="0" err="1" smtClean="0"/>
              <a:t>працюють</a:t>
            </a:r>
            <a:r>
              <a:rPr lang="ru-RU" dirty="0" smtClean="0"/>
              <a:t> </a:t>
            </a:r>
            <a:r>
              <a:rPr lang="ru-RU" dirty="0" err="1" smtClean="0"/>
              <a:t>фахівці</a:t>
            </a:r>
            <a:r>
              <a:rPr lang="ru-RU" dirty="0" smtClean="0"/>
              <a:t> в </a:t>
            </a:r>
            <a:r>
              <a:rPr lang="ru-RU" dirty="0" err="1" smtClean="0"/>
              <a:t>галузі</a:t>
            </a:r>
            <a:r>
              <a:rPr lang="ru-RU" dirty="0" smtClean="0"/>
              <a:t> </a:t>
            </a:r>
            <a:r>
              <a:rPr lang="ru-RU" dirty="0" err="1" smtClean="0"/>
              <a:t>теорії</a:t>
            </a:r>
            <a:r>
              <a:rPr lang="ru-RU" dirty="0" smtClean="0"/>
              <a:t> та практики ринку і </a:t>
            </a:r>
            <a:r>
              <a:rPr lang="ru-RU" dirty="0" err="1" smtClean="0"/>
              <a:t>бізнесу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на </a:t>
            </a:r>
            <a:r>
              <a:rPr lang="ru-RU" dirty="0" err="1" smtClean="0"/>
              <a:t>замовлення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на-</a:t>
            </a:r>
            <a:r>
              <a:rPr lang="ru-RU" dirty="0" err="1" smtClean="0"/>
              <a:t>дають</a:t>
            </a:r>
            <a:r>
              <a:rPr lang="ru-RU" dirty="0" smtClean="0"/>
              <a:t> </a:t>
            </a:r>
            <a:r>
              <a:rPr lang="ru-RU" dirty="0" err="1" smtClean="0"/>
              <a:t>консультації</a:t>
            </a:r>
            <a:r>
              <a:rPr lang="ru-RU" dirty="0" smtClean="0"/>
              <a:t> з </a:t>
            </a:r>
            <a:r>
              <a:rPr lang="ru-RU" dirty="0" err="1" smtClean="0"/>
              <a:t>економічних</a:t>
            </a:r>
            <a:r>
              <a:rPr lang="ru-RU" dirty="0" smtClean="0"/>
              <a:t> та </a:t>
            </a:r>
            <a:r>
              <a:rPr lang="ru-RU" dirty="0" err="1" smtClean="0"/>
              <a:t>юридичних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. Оплата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консультацій</a:t>
            </a:r>
            <a:r>
              <a:rPr lang="ru-RU" dirty="0" smtClean="0"/>
              <a:t> обходиться </a:t>
            </a:r>
            <a:r>
              <a:rPr lang="ru-RU" dirty="0" err="1" smtClean="0"/>
              <a:t>дешевше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утримання</a:t>
            </a:r>
            <a:r>
              <a:rPr lang="ru-RU" dirty="0" smtClean="0"/>
              <a:t> таких </a:t>
            </a:r>
            <a:r>
              <a:rPr lang="ru-RU" dirty="0" err="1" smtClean="0"/>
              <a:t>фахі-вців</a:t>
            </a:r>
            <a:r>
              <a:rPr lang="ru-RU" dirty="0" smtClean="0"/>
              <a:t> на </a:t>
            </a:r>
            <a:r>
              <a:rPr lang="ru-RU" dirty="0" err="1" smtClean="0"/>
              <a:t>фірмі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Аудиторські</a:t>
            </a:r>
            <a:r>
              <a:rPr lang="ru-RU" b="1" dirty="0" smtClean="0"/>
              <a:t> </a:t>
            </a:r>
            <a:r>
              <a:rPr lang="ru-RU" b="1" dirty="0" err="1" smtClean="0"/>
              <a:t>компанії</a:t>
            </a:r>
            <a:r>
              <a:rPr lang="ru-RU" dirty="0" smtClean="0"/>
              <a:t>. Аудит — </a:t>
            </a:r>
            <a:r>
              <a:rPr lang="ru-RU" dirty="0" err="1" smtClean="0"/>
              <a:t>це</a:t>
            </a:r>
            <a:r>
              <a:rPr lang="ru-RU" dirty="0" smtClean="0"/>
              <a:t> комплексна </a:t>
            </a:r>
            <a:r>
              <a:rPr lang="ru-RU" dirty="0" err="1" smtClean="0"/>
              <a:t>ревізія</a:t>
            </a:r>
            <a:r>
              <a:rPr lang="ru-RU" dirty="0" smtClean="0"/>
              <a:t> </a:t>
            </a:r>
            <a:r>
              <a:rPr lang="ru-RU" dirty="0" err="1" smtClean="0"/>
              <a:t>фінан-сово-господарської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фірми</a:t>
            </a:r>
            <a:r>
              <a:rPr lang="ru-RU" dirty="0" smtClean="0"/>
              <a:t>, яка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оцінити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мо-жливості</a:t>
            </a:r>
            <a:r>
              <a:rPr lang="ru-RU" dirty="0" smtClean="0"/>
              <a:t> на ринку та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. </a:t>
            </a:r>
            <a:r>
              <a:rPr lang="ru-RU" dirty="0" err="1" smtClean="0"/>
              <a:t>Така</a:t>
            </a:r>
            <a:r>
              <a:rPr lang="ru-RU" dirty="0" smtClean="0"/>
              <a:t> </a:t>
            </a:r>
            <a:r>
              <a:rPr lang="ru-RU" dirty="0" err="1" smtClean="0"/>
              <a:t>перевірка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харак</a:t>
            </a:r>
            <a:r>
              <a:rPr lang="ru-RU" dirty="0" smtClean="0"/>
              <a:t>-тер </a:t>
            </a:r>
            <a:r>
              <a:rPr lang="ru-RU" dirty="0" err="1" smtClean="0"/>
              <a:t>незалежної</a:t>
            </a:r>
            <a:r>
              <a:rPr lang="ru-RU" dirty="0" smtClean="0"/>
              <a:t> </a:t>
            </a:r>
            <a:r>
              <a:rPr lang="ru-RU" dirty="0" err="1" smtClean="0"/>
              <a:t>експертизи</a:t>
            </a:r>
            <a:r>
              <a:rPr lang="ru-RU" dirty="0" smtClean="0"/>
              <a:t> та є </a:t>
            </a:r>
            <a:r>
              <a:rPr lang="ru-RU" dirty="0" err="1" smtClean="0"/>
              <a:t>обов'язковою</a:t>
            </a:r>
            <a:r>
              <a:rPr lang="ru-RU" dirty="0" smtClean="0"/>
              <a:t> </a:t>
            </a:r>
            <a:r>
              <a:rPr lang="ru-RU" dirty="0" err="1" smtClean="0"/>
              <a:t>умовою</a:t>
            </a:r>
            <a:r>
              <a:rPr lang="ru-RU" dirty="0" smtClean="0"/>
              <a:t> для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дозволів</a:t>
            </a:r>
            <a:r>
              <a:rPr lang="ru-RU" dirty="0" smtClean="0"/>
              <a:t> та </a:t>
            </a:r>
            <a:r>
              <a:rPr lang="ru-RU" dirty="0" err="1" smtClean="0"/>
              <a:t>ліцензій</a:t>
            </a:r>
            <a:r>
              <a:rPr lang="ru-RU" dirty="0" smtClean="0"/>
              <a:t> на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зовнішньоекономі-чної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спільних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(СП). </a:t>
            </a:r>
            <a:r>
              <a:rPr lang="ru-RU" dirty="0" err="1" smtClean="0"/>
              <a:t>Об'єктив-ні</a:t>
            </a:r>
            <a:r>
              <a:rPr lang="ru-RU" dirty="0" smtClean="0"/>
              <a:t> </a:t>
            </a:r>
            <a:r>
              <a:rPr lang="ru-RU" dirty="0" err="1" smtClean="0"/>
              <a:t>оцінки</a:t>
            </a:r>
            <a:r>
              <a:rPr lang="ru-RU" dirty="0" smtClean="0"/>
              <a:t> </a:t>
            </a:r>
            <a:r>
              <a:rPr lang="ru-RU" dirty="0" err="1" smtClean="0"/>
              <a:t>аудиторських</a:t>
            </a:r>
            <a:r>
              <a:rPr lang="ru-RU" dirty="0" smtClean="0"/>
              <a:t> </a:t>
            </a:r>
            <a:r>
              <a:rPr lang="ru-RU" dirty="0" err="1" smtClean="0"/>
              <a:t>компаній</a:t>
            </a:r>
            <a:r>
              <a:rPr lang="ru-RU" dirty="0" smtClean="0"/>
              <a:t> є </a:t>
            </a:r>
            <a:r>
              <a:rPr lang="ru-RU" dirty="0" err="1" smtClean="0"/>
              <a:t>своєрідною</a:t>
            </a:r>
            <a:r>
              <a:rPr lang="ru-RU" dirty="0" smtClean="0"/>
              <a:t> </a:t>
            </a:r>
            <a:r>
              <a:rPr lang="ru-RU" dirty="0" err="1" smtClean="0"/>
              <a:t>візитною</a:t>
            </a:r>
            <a:r>
              <a:rPr lang="ru-RU" dirty="0" smtClean="0"/>
              <a:t> </a:t>
            </a:r>
            <a:r>
              <a:rPr lang="ru-RU" dirty="0" err="1" smtClean="0"/>
              <a:t>карткою</a:t>
            </a:r>
            <a:r>
              <a:rPr lang="ru-RU" dirty="0" smtClean="0"/>
              <a:t> на </a:t>
            </a:r>
            <a:r>
              <a:rPr lang="ru-RU" dirty="0" err="1" smtClean="0"/>
              <a:t>зовнішньому</a:t>
            </a:r>
            <a:r>
              <a:rPr lang="ru-RU" dirty="0" smtClean="0"/>
              <a:t> ринку.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4541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Транспортно-</a:t>
            </a:r>
            <a:r>
              <a:rPr lang="ru-RU" b="1" dirty="0" err="1" smtClean="0"/>
              <a:t>експедиційна</a:t>
            </a:r>
            <a:r>
              <a:rPr lang="ru-RU" b="1" dirty="0" smtClean="0"/>
              <a:t> система </a:t>
            </a:r>
            <a:r>
              <a:rPr lang="ru-RU" dirty="0" smtClean="0"/>
              <a:t>є </a:t>
            </a:r>
            <a:r>
              <a:rPr lang="ru-RU" dirty="0" err="1" smtClean="0"/>
              <a:t>важливою</a:t>
            </a:r>
            <a:r>
              <a:rPr lang="ru-RU" dirty="0" smtClean="0"/>
              <a:t> </a:t>
            </a:r>
            <a:r>
              <a:rPr lang="ru-RU" dirty="0" err="1" smtClean="0"/>
              <a:t>ланкою</a:t>
            </a:r>
            <a:r>
              <a:rPr lang="ru-RU" dirty="0" smtClean="0"/>
              <a:t> у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комерційно-господарських</a:t>
            </a:r>
            <a:r>
              <a:rPr lang="ru-RU" dirty="0" smtClean="0"/>
              <a:t> </a:t>
            </a:r>
            <a:r>
              <a:rPr lang="ru-RU" dirty="0" err="1" smtClean="0"/>
              <a:t>зв'язків</a:t>
            </a:r>
            <a:r>
              <a:rPr lang="ru-RU" dirty="0" smtClean="0"/>
              <a:t> на </a:t>
            </a:r>
            <a:r>
              <a:rPr lang="ru-RU" dirty="0" err="1" smtClean="0"/>
              <a:t>това-рному</a:t>
            </a:r>
            <a:r>
              <a:rPr lang="ru-RU" dirty="0" smtClean="0"/>
              <a:t> ринку та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. </a:t>
            </a:r>
            <a:r>
              <a:rPr lang="ru-RU" dirty="0" err="1" smtClean="0"/>
              <a:t>Помилки</a:t>
            </a:r>
            <a:r>
              <a:rPr lang="ru-RU" dirty="0" smtClean="0"/>
              <a:t> у </a:t>
            </a:r>
            <a:r>
              <a:rPr lang="ru-RU" dirty="0" err="1" smtClean="0"/>
              <a:t>виборі</a:t>
            </a:r>
            <a:r>
              <a:rPr lang="ru-RU" dirty="0" smtClean="0"/>
              <a:t> виду транспорту, </a:t>
            </a:r>
            <a:r>
              <a:rPr lang="ru-RU" dirty="0" err="1" smtClean="0"/>
              <a:t>перевізних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, у </a:t>
            </a:r>
            <a:r>
              <a:rPr lang="ru-RU" dirty="0" err="1" smtClean="0"/>
              <a:t>плануванні</a:t>
            </a:r>
            <a:r>
              <a:rPr lang="ru-RU" dirty="0" smtClean="0"/>
              <a:t>, </a:t>
            </a:r>
            <a:r>
              <a:rPr lang="ru-RU" dirty="0" err="1" smtClean="0"/>
              <a:t>організації</a:t>
            </a:r>
            <a:r>
              <a:rPr lang="ru-RU" dirty="0" smtClean="0"/>
              <a:t> марш-</a:t>
            </a:r>
            <a:r>
              <a:rPr lang="ru-RU" dirty="0" err="1" smtClean="0"/>
              <a:t>рутів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, </a:t>
            </a:r>
            <a:r>
              <a:rPr lang="ru-RU" dirty="0" err="1" smtClean="0"/>
              <a:t>невірні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про </a:t>
            </a:r>
            <a:r>
              <a:rPr lang="ru-RU" dirty="0" err="1" smtClean="0"/>
              <a:t>обсяги</a:t>
            </a:r>
            <a:r>
              <a:rPr lang="ru-RU" dirty="0" smtClean="0"/>
              <a:t> і структуру </a:t>
            </a:r>
            <a:r>
              <a:rPr lang="ru-RU" dirty="0" err="1" smtClean="0"/>
              <a:t>вантажних</a:t>
            </a:r>
            <a:r>
              <a:rPr lang="ru-RU" dirty="0" smtClean="0"/>
              <a:t> </a:t>
            </a:r>
            <a:r>
              <a:rPr lang="ru-RU" dirty="0" err="1" smtClean="0"/>
              <a:t>потоків</a:t>
            </a:r>
            <a:r>
              <a:rPr lang="ru-RU" dirty="0" smtClean="0"/>
              <a:t> </a:t>
            </a:r>
            <a:r>
              <a:rPr lang="ru-RU" dirty="0" err="1" smtClean="0"/>
              <a:t>ускладнюють</a:t>
            </a:r>
            <a:r>
              <a:rPr lang="ru-RU" dirty="0" smtClean="0"/>
              <a:t> </a:t>
            </a:r>
            <a:r>
              <a:rPr lang="ru-RU" dirty="0" err="1" smtClean="0"/>
              <a:t>комерційно-господарські</a:t>
            </a:r>
            <a:r>
              <a:rPr lang="ru-RU" dirty="0" smtClean="0"/>
              <a:t> </a:t>
            </a:r>
            <a:r>
              <a:rPr lang="ru-RU" dirty="0" err="1" smtClean="0"/>
              <a:t>зв'язки</a:t>
            </a:r>
            <a:r>
              <a:rPr lang="ru-RU" dirty="0" smtClean="0"/>
              <a:t>, </a:t>
            </a:r>
            <a:r>
              <a:rPr lang="ru-RU" dirty="0" err="1" smtClean="0"/>
              <a:t>призводять</a:t>
            </a:r>
            <a:r>
              <a:rPr lang="ru-RU" dirty="0" smtClean="0"/>
              <a:t> до </a:t>
            </a:r>
            <a:r>
              <a:rPr lang="ru-RU" dirty="0" err="1" smtClean="0"/>
              <a:t>подорожчання</a:t>
            </a:r>
            <a:r>
              <a:rPr lang="ru-RU" dirty="0" smtClean="0"/>
              <a:t> товару, </a:t>
            </a:r>
            <a:r>
              <a:rPr lang="ru-RU" dirty="0" err="1" smtClean="0"/>
              <a:t>погіршення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, </a:t>
            </a:r>
            <a:r>
              <a:rPr lang="ru-RU" dirty="0" err="1" smtClean="0"/>
              <a:t>перешкоджають</a:t>
            </a:r>
            <a:r>
              <a:rPr lang="ru-RU" dirty="0" smtClean="0"/>
              <a:t> правильному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зосередженню</a:t>
            </a:r>
            <a:r>
              <a:rPr lang="ru-RU" dirty="0" smtClean="0"/>
              <a:t> в запасах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всього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Система </a:t>
            </a:r>
            <a:r>
              <a:rPr lang="ru-RU" b="1" dirty="0" err="1" smtClean="0"/>
              <a:t>зв'язку</a:t>
            </a:r>
            <a:r>
              <a:rPr lang="ru-RU" b="1" dirty="0" smtClean="0"/>
              <a:t> </a:t>
            </a:r>
            <a:r>
              <a:rPr lang="ru-RU" dirty="0" err="1" smtClean="0"/>
              <a:t>являє</a:t>
            </a:r>
            <a:r>
              <a:rPr lang="ru-RU" dirty="0" smtClean="0"/>
              <a:t> собою </a:t>
            </a:r>
            <a:r>
              <a:rPr lang="ru-RU" dirty="0" err="1" smtClean="0"/>
              <a:t>необхідний</a:t>
            </a:r>
            <a:r>
              <a:rPr lang="ru-RU" dirty="0" smtClean="0"/>
              <a:t> </a:t>
            </a:r>
            <a:r>
              <a:rPr lang="ru-RU" dirty="0" err="1" smtClean="0"/>
              <a:t>інструмент</a:t>
            </a:r>
            <a:r>
              <a:rPr lang="ru-RU" dirty="0" smtClean="0"/>
              <a:t> </a:t>
            </a:r>
            <a:r>
              <a:rPr lang="ru-RU" dirty="0" err="1" smtClean="0"/>
              <a:t>устано-влення</a:t>
            </a:r>
            <a:r>
              <a:rPr lang="ru-RU" dirty="0" smtClean="0"/>
              <a:t> контакту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суб'єктами</a:t>
            </a:r>
            <a:r>
              <a:rPr lang="ru-RU" dirty="0" smtClean="0"/>
              <a:t> товарного ринку. Будь-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збій</a:t>
            </a:r>
            <a:r>
              <a:rPr lang="ru-RU" dirty="0" smtClean="0"/>
              <a:t> у </a:t>
            </a:r>
            <a:r>
              <a:rPr lang="ru-RU" dirty="0" err="1" smtClean="0"/>
              <a:t>цій</a:t>
            </a:r>
            <a:r>
              <a:rPr lang="ru-RU" dirty="0" smtClean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спричиняє</a:t>
            </a:r>
            <a:r>
              <a:rPr lang="ru-RU" dirty="0" smtClean="0"/>
              <a:t> </a:t>
            </a:r>
            <a:r>
              <a:rPr lang="ru-RU" dirty="0" err="1" smtClean="0"/>
              <a:t>неотримання</a:t>
            </a:r>
            <a:r>
              <a:rPr lang="ru-RU" dirty="0" smtClean="0"/>
              <a:t> </a:t>
            </a:r>
            <a:r>
              <a:rPr lang="ru-RU" dirty="0" err="1" smtClean="0"/>
              <a:t>оперативної</a:t>
            </a:r>
            <a:r>
              <a:rPr lang="ru-RU" dirty="0" smtClean="0"/>
              <a:t> і </a:t>
            </a:r>
            <a:r>
              <a:rPr lang="ru-RU" dirty="0" err="1" smtClean="0"/>
              <a:t>достовірної</a:t>
            </a:r>
            <a:r>
              <a:rPr lang="ru-RU" dirty="0" smtClean="0"/>
              <a:t> </a:t>
            </a:r>
            <a:r>
              <a:rPr lang="ru-RU" dirty="0" err="1" smtClean="0"/>
              <a:t>ділової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негативно </a:t>
            </a:r>
            <a:r>
              <a:rPr lang="ru-RU" dirty="0" err="1" smtClean="0"/>
              <a:t>позначається</a:t>
            </a:r>
            <a:r>
              <a:rPr lang="ru-RU" dirty="0" smtClean="0"/>
              <a:t> на </a:t>
            </a:r>
            <a:r>
              <a:rPr lang="ru-RU" dirty="0" err="1" smtClean="0"/>
              <a:t>комерційно</a:t>
            </a:r>
            <a:r>
              <a:rPr lang="ru-RU" dirty="0" smtClean="0"/>
              <a:t>- </a:t>
            </a:r>
            <a:r>
              <a:rPr lang="ru-RU" dirty="0" err="1" smtClean="0"/>
              <a:t>господарській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</a:t>
            </a:r>
            <a:r>
              <a:rPr lang="ru-RU" dirty="0" err="1" smtClean="0"/>
              <a:t>відносинах</a:t>
            </a:r>
            <a:r>
              <a:rPr lang="ru-RU" dirty="0" smtClean="0"/>
              <a:t> з партнерами, конкурента-ми і </a:t>
            </a:r>
            <a:r>
              <a:rPr lang="ru-RU" dirty="0" err="1" smtClean="0"/>
              <a:t>виконавчою</a:t>
            </a:r>
            <a:r>
              <a:rPr lang="ru-RU" dirty="0" smtClean="0"/>
              <a:t> </a:t>
            </a:r>
            <a:r>
              <a:rPr lang="ru-RU" dirty="0" err="1" smtClean="0"/>
              <a:t>владою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Складське</a:t>
            </a:r>
            <a:r>
              <a:rPr lang="ru-RU" b="1" dirty="0" smtClean="0"/>
              <a:t> і </a:t>
            </a:r>
            <a:r>
              <a:rPr lang="ru-RU" b="1" dirty="0" err="1" smtClean="0"/>
              <a:t>тарне</a:t>
            </a:r>
            <a:r>
              <a:rPr lang="ru-RU" b="1" dirty="0" smtClean="0"/>
              <a:t> </a:t>
            </a:r>
            <a:r>
              <a:rPr lang="ru-RU" b="1" dirty="0" err="1" smtClean="0"/>
              <a:t>господарство</a:t>
            </a:r>
            <a:r>
              <a:rPr lang="ru-RU" b="1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рух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міс-це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, </a:t>
            </a:r>
            <a:r>
              <a:rPr lang="ru-RU" dirty="0" err="1" smtClean="0"/>
              <a:t>сортування</a:t>
            </a:r>
            <a:r>
              <a:rPr lang="ru-RU" dirty="0" smtClean="0"/>
              <a:t>, </a:t>
            </a:r>
            <a:r>
              <a:rPr lang="ru-RU" dirty="0" err="1" smtClean="0"/>
              <a:t>комплектацію</a:t>
            </a:r>
            <a:r>
              <a:rPr lang="ru-RU" dirty="0" smtClean="0"/>
              <a:t>, </a:t>
            </a:r>
            <a:r>
              <a:rPr lang="ru-RU" dirty="0" err="1" smtClean="0"/>
              <a:t>збереження</a:t>
            </a:r>
            <a:r>
              <a:rPr lang="ru-RU" dirty="0" smtClean="0"/>
              <a:t> й </a:t>
            </a:r>
            <a:r>
              <a:rPr lang="ru-RU" dirty="0" err="1" smtClean="0"/>
              <a:t>експеди-рування</a:t>
            </a:r>
            <a:r>
              <a:rPr lang="ru-RU" dirty="0" smtClean="0"/>
              <a:t> товарно-</a:t>
            </a:r>
            <a:r>
              <a:rPr lang="ru-RU" dirty="0" err="1" smtClean="0"/>
              <a:t>матеріальних</a:t>
            </a:r>
            <a:r>
              <a:rPr lang="ru-RU" dirty="0" smtClean="0"/>
              <a:t> </a:t>
            </a:r>
            <a:r>
              <a:rPr lang="ru-RU" dirty="0" err="1" smtClean="0"/>
              <a:t>цінностей</a:t>
            </a:r>
            <a:r>
              <a:rPr lang="ru-RU" dirty="0" smtClean="0"/>
              <a:t>. </a:t>
            </a:r>
            <a:r>
              <a:rPr lang="ru-RU" dirty="0" err="1" smtClean="0"/>
              <a:t>Недоліки</a:t>
            </a:r>
            <a:r>
              <a:rPr lang="ru-RU" dirty="0" smtClean="0"/>
              <a:t> у </a:t>
            </a:r>
            <a:r>
              <a:rPr lang="ru-RU" dirty="0" err="1" smtClean="0"/>
              <a:t>веденні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 негативно </a:t>
            </a:r>
            <a:r>
              <a:rPr lang="ru-RU" dirty="0" err="1" smtClean="0"/>
              <a:t>впливають</a:t>
            </a:r>
            <a:r>
              <a:rPr lang="ru-RU" dirty="0" smtClean="0"/>
              <a:t> на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товарни</a:t>
            </a:r>
            <a:r>
              <a:rPr lang="ru-RU" dirty="0" smtClean="0"/>
              <a:t>-ми запасами, </a:t>
            </a:r>
            <a:r>
              <a:rPr lang="ru-RU" dirty="0" err="1" smtClean="0"/>
              <a:t>витрати</a:t>
            </a:r>
            <a:r>
              <a:rPr lang="ru-RU" dirty="0" smtClean="0"/>
              <a:t> </a:t>
            </a:r>
            <a:r>
              <a:rPr lang="ru-RU" dirty="0" err="1" smtClean="0"/>
              <a:t>обігу</a:t>
            </a:r>
            <a:r>
              <a:rPr lang="ru-RU" dirty="0" smtClean="0"/>
              <a:t>, </a:t>
            </a:r>
            <a:r>
              <a:rPr lang="ru-RU" dirty="0" err="1" smtClean="0"/>
              <a:t>схоронність</a:t>
            </a:r>
            <a:r>
              <a:rPr lang="ru-RU" dirty="0" smtClean="0"/>
              <a:t> і </a:t>
            </a:r>
            <a:r>
              <a:rPr lang="ru-RU" dirty="0" err="1" smtClean="0"/>
              <a:t>якість</a:t>
            </a:r>
            <a:r>
              <a:rPr lang="ru-RU" dirty="0" smtClean="0"/>
              <a:t> товару, </a:t>
            </a:r>
            <a:r>
              <a:rPr lang="ru-RU" dirty="0" err="1" smtClean="0"/>
              <a:t>своєчас</a:t>
            </a:r>
            <a:r>
              <a:rPr lang="ru-RU" dirty="0" smtClean="0"/>
              <a:t>-не </a:t>
            </a:r>
            <a:r>
              <a:rPr lang="ru-RU" dirty="0" err="1" smtClean="0"/>
              <a:t>одержання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суб'єктами</a:t>
            </a:r>
            <a:r>
              <a:rPr lang="ru-RU" dirty="0" smtClean="0"/>
              <a:t> товарного ринку в </a:t>
            </a:r>
            <a:r>
              <a:rPr lang="ru-RU" dirty="0" err="1" smtClean="0"/>
              <a:t>потрібній</a:t>
            </a:r>
            <a:r>
              <a:rPr lang="ru-RU" dirty="0" smtClean="0"/>
              <a:t> </a:t>
            </a:r>
            <a:r>
              <a:rPr lang="ru-RU" dirty="0" err="1" smtClean="0"/>
              <a:t>кіль-кості</a:t>
            </a:r>
            <a:r>
              <a:rPr lang="ru-RU" dirty="0" smtClean="0"/>
              <a:t> й </a:t>
            </a:r>
            <a:r>
              <a:rPr lang="ru-RU" dirty="0" err="1" smtClean="0"/>
              <a:t>асортименті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Паливно-енергетичний</a:t>
            </a:r>
            <a:r>
              <a:rPr lang="ru-RU" b="1" dirty="0" smtClean="0"/>
              <a:t> комплекс 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успішній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суб'єктів</a:t>
            </a:r>
            <a:r>
              <a:rPr lang="ru-RU" dirty="0" smtClean="0"/>
              <a:t> товарного ринку. </a:t>
            </a:r>
            <a:r>
              <a:rPr lang="ru-RU" dirty="0" err="1" smtClean="0"/>
              <a:t>Недоліки</a:t>
            </a:r>
            <a:r>
              <a:rPr lang="ru-RU" dirty="0" smtClean="0"/>
              <a:t> в </a:t>
            </a:r>
            <a:r>
              <a:rPr lang="ru-RU" dirty="0" err="1" smtClean="0"/>
              <a:t>роботі</a:t>
            </a:r>
            <a:r>
              <a:rPr lang="ru-RU" dirty="0" smtClean="0"/>
              <a:t> комплексу </a:t>
            </a:r>
            <a:r>
              <a:rPr lang="ru-RU" dirty="0" err="1" smtClean="0"/>
              <a:t>по-рушують</a:t>
            </a:r>
            <a:r>
              <a:rPr lang="ru-RU" dirty="0" smtClean="0"/>
              <a:t> </a:t>
            </a:r>
            <a:r>
              <a:rPr lang="ru-RU" dirty="0" err="1" smtClean="0"/>
              <a:t>відповідні</a:t>
            </a:r>
            <a:r>
              <a:rPr lang="ru-RU" dirty="0" smtClean="0"/>
              <a:t> </a:t>
            </a:r>
            <a:r>
              <a:rPr lang="ru-RU" dirty="0" err="1" smtClean="0"/>
              <a:t>режими</a:t>
            </a:r>
            <a:r>
              <a:rPr lang="ru-RU" dirty="0" smtClean="0"/>
              <a:t>, </a:t>
            </a:r>
            <a:r>
              <a:rPr lang="ru-RU" dirty="0" err="1" smtClean="0"/>
              <a:t>гальмують</a:t>
            </a:r>
            <a:r>
              <a:rPr lang="ru-RU" dirty="0" smtClean="0"/>
              <a:t>, а </a:t>
            </a:r>
            <a:r>
              <a:rPr lang="ru-RU" dirty="0" err="1" smtClean="0"/>
              <a:t>найчастіше</a:t>
            </a:r>
            <a:r>
              <a:rPr lang="ru-RU" dirty="0" smtClean="0"/>
              <a:t> і </a:t>
            </a:r>
            <a:r>
              <a:rPr lang="ru-RU" dirty="0" err="1" smtClean="0"/>
              <a:t>припи-няють</a:t>
            </a:r>
            <a:r>
              <a:rPr lang="ru-RU" dirty="0" smtClean="0"/>
              <a:t> </a:t>
            </a:r>
            <a:r>
              <a:rPr lang="ru-RU" dirty="0" err="1" smtClean="0"/>
              <a:t>нормальне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, </a:t>
            </a:r>
            <a:r>
              <a:rPr lang="ru-RU" dirty="0" err="1" smtClean="0"/>
              <a:t>організацій</a:t>
            </a:r>
            <a:r>
              <a:rPr lang="ru-RU" dirty="0" smtClean="0"/>
              <a:t> </a:t>
            </a:r>
            <a:r>
              <a:rPr lang="ru-RU" dirty="0" err="1" smtClean="0"/>
              <a:t>това-рного</a:t>
            </a:r>
            <a:r>
              <a:rPr lang="ru-RU" dirty="0" smtClean="0"/>
              <a:t> ринку.</a:t>
            </a:r>
          </a:p>
          <a:p>
            <a:r>
              <a:rPr lang="ru-RU" b="1" dirty="0" err="1" smtClean="0"/>
              <a:t>Заклади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 </a:t>
            </a:r>
            <a:r>
              <a:rPr lang="ru-RU" dirty="0" smtClean="0"/>
              <a:t>— система </a:t>
            </a:r>
            <a:r>
              <a:rPr lang="ru-RU" dirty="0" err="1" smtClean="0"/>
              <a:t>вищої</a:t>
            </a:r>
            <a:r>
              <a:rPr lang="ru-RU" dirty="0" smtClean="0"/>
              <a:t>, </a:t>
            </a:r>
            <a:r>
              <a:rPr lang="ru-RU" dirty="0" err="1" smtClean="0"/>
              <a:t>професійної</a:t>
            </a:r>
            <a:r>
              <a:rPr lang="ru-RU" dirty="0" smtClean="0"/>
              <a:t> та </a:t>
            </a:r>
            <a:r>
              <a:rPr lang="ru-RU" dirty="0" err="1" smtClean="0"/>
              <a:t>середньої</a:t>
            </a:r>
            <a:r>
              <a:rPr lang="ru-RU" dirty="0" smtClean="0"/>
              <a:t> </a:t>
            </a:r>
            <a:r>
              <a:rPr lang="ru-RU" dirty="0" err="1" smtClean="0"/>
              <a:t>економічної</a:t>
            </a:r>
            <a:r>
              <a:rPr lang="ru-RU" dirty="0" smtClean="0"/>
              <a:t> та </a:t>
            </a:r>
            <a:r>
              <a:rPr lang="ru-RU" dirty="0" err="1" smtClean="0"/>
              <a:t>технічної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Вільні</a:t>
            </a:r>
            <a:r>
              <a:rPr lang="ru-RU" b="1" dirty="0" smtClean="0"/>
              <a:t> </a:t>
            </a:r>
            <a:r>
              <a:rPr lang="ru-RU" b="1" dirty="0" err="1" smtClean="0"/>
              <a:t>економічні</a:t>
            </a:r>
            <a:r>
              <a:rPr lang="ru-RU" b="1" dirty="0" smtClean="0"/>
              <a:t> </a:t>
            </a:r>
            <a:r>
              <a:rPr lang="ru-RU" b="1" dirty="0" err="1" smtClean="0"/>
              <a:t>зони</a:t>
            </a:r>
            <a:r>
              <a:rPr lang="ru-RU" b="1" dirty="0" smtClean="0"/>
              <a:t> </a:t>
            </a:r>
            <a:r>
              <a:rPr lang="ru-RU" dirty="0" smtClean="0"/>
              <a:t>(ВЕЗ)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суттєве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для </a:t>
            </a:r>
            <a:r>
              <a:rPr lang="ru-RU" dirty="0" err="1" smtClean="0"/>
              <a:t>розвитку</a:t>
            </a:r>
            <a:r>
              <a:rPr lang="ru-RU" dirty="0" smtClean="0"/>
              <a:t> ринку і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ринкової</a:t>
            </a:r>
            <a:r>
              <a:rPr lang="ru-RU" dirty="0" smtClean="0"/>
              <a:t> </a:t>
            </a:r>
            <a:r>
              <a:rPr lang="ru-RU" dirty="0" err="1" smtClean="0"/>
              <a:t>економіки</a:t>
            </a:r>
            <a:r>
              <a:rPr lang="ru-RU" dirty="0" smtClean="0"/>
              <a:t>; є фактором </a:t>
            </a:r>
            <a:r>
              <a:rPr lang="ru-RU" dirty="0" err="1" smtClean="0"/>
              <a:t>економічноекономічного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залученням</a:t>
            </a:r>
            <a:r>
              <a:rPr lang="ru-RU" dirty="0" smtClean="0"/>
              <a:t> </a:t>
            </a:r>
            <a:r>
              <a:rPr lang="ru-RU" dirty="0" err="1" smtClean="0"/>
              <a:t>іноземного</a:t>
            </a:r>
            <a:r>
              <a:rPr lang="ru-RU" dirty="0" smtClean="0"/>
              <a:t> </a:t>
            </a:r>
            <a:r>
              <a:rPr lang="ru-RU" dirty="0" err="1" smtClean="0"/>
              <a:t>капіталу</a:t>
            </a:r>
            <a:r>
              <a:rPr lang="ru-RU" dirty="0" smtClean="0"/>
              <a:t>, на-</a:t>
            </a:r>
            <a:r>
              <a:rPr lang="ru-RU" dirty="0" err="1" smtClean="0"/>
              <a:t>данням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пільг</a:t>
            </a:r>
            <a:r>
              <a:rPr lang="ru-RU" dirty="0" smtClean="0"/>
              <a:t> (</a:t>
            </a:r>
            <a:r>
              <a:rPr lang="ru-RU" dirty="0" err="1" smtClean="0"/>
              <a:t>звільнення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податків</a:t>
            </a:r>
            <a:r>
              <a:rPr lang="ru-RU" dirty="0" smtClean="0"/>
              <a:t> </a:t>
            </a:r>
            <a:r>
              <a:rPr lang="ru-RU" dirty="0" err="1" smtClean="0"/>
              <a:t>строком</a:t>
            </a:r>
            <a:r>
              <a:rPr lang="ru-RU" dirty="0" smtClean="0"/>
              <a:t>, як </a:t>
            </a:r>
            <a:r>
              <a:rPr lang="ru-RU" dirty="0" err="1" smtClean="0"/>
              <a:t>прави¬ло</a:t>
            </a:r>
            <a:r>
              <a:rPr lang="ru-RU" dirty="0" smtClean="0"/>
              <a:t>, на 10 </a:t>
            </a:r>
            <a:r>
              <a:rPr lang="ru-RU" dirty="0" err="1" smtClean="0"/>
              <a:t>років</a:t>
            </a:r>
            <a:r>
              <a:rPr lang="ru-RU" dirty="0" smtClean="0"/>
              <a:t>; </a:t>
            </a:r>
            <a:r>
              <a:rPr lang="ru-RU" dirty="0" err="1" smtClean="0"/>
              <a:t>прямі</a:t>
            </a:r>
            <a:r>
              <a:rPr lang="ru-RU" dirty="0" smtClean="0"/>
              <a:t> </a:t>
            </a:r>
            <a:r>
              <a:rPr lang="ru-RU" dirty="0" err="1" smtClean="0"/>
              <a:t>державні</a:t>
            </a:r>
            <a:r>
              <a:rPr lang="ru-RU" dirty="0" smtClean="0"/>
              <a:t> </a:t>
            </a:r>
            <a:r>
              <a:rPr lang="ru-RU" dirty="0" err="1" smtClean="0"/>
              <a:t>субсидії</a:t>
            </a:r>
            <a:r>
              <a:rPr lang="ru-RU" dirty="0" smtClean="0"/>
              <a:t>; </a:t>
            </a:r>
            <a:r>
              <a:rPr lang="ru-RU" dirty="0" err="1" smtClean="0"/>
              <a:t>безмитне</a:t>
            </a:r>
            <a:r>
              <a:rPr lang="ru-RU" dirty="0" smtClean="0"/>
              <a:t> </a:t>
            </a:r>
            <a:r>
              <a:rPr lang="ru-RU" dirty="0" err="1" smtClean="0"/>
              <a:t>ввезення</a:t>
            </a:r>
            <a:r>
              <a:rPr lang="ru-RU" dirty="0" smtClean="0"/>
              <a:t> та </a:t>
            </a:r>
            <a:r>
              <a:rPr lang="ru-RU" dirty="0" err="1" smtClean="0"/>
              <a:t>вивезення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; </a:t>
            </a:r>
            <a:r>
              <a:rPr lang="ru-RU" dirty="0" err="1" smtClean="0"/>
              <a:t>надання</a:t>
            </a:r>
            <a:r>
              <a:rPr lang="ru-RU" dirty="0" smtClean="0"/>
              <a:t> земель в </a:t>
            </a:r>
            <a:r>
              <a:rPr lang="ru-RU" dirty="0" err="1" smtClean="0"/>
              <a:t>оренду</a:t>
            </a:r>
            <a:r>
              <a:rPr lang="ru-RU" dirty="0" smtClean="0"/>
              <a:t> за </a:t>
            </a:r>
            <a:r>
              <a:rPr lang="ru-RU" dirty="0" err="1" smtClean="0"/>
              <a:t>низьку</a:t>
            </a:r>
            <a:r>
              <a:rPr lang="ru-RU" dirty="0" smtClean="0"/>
              <a:t> </a:t>
            </a:r>
            <a:r>
              <a:rPr lang="ru-RU" dirty="0" err="1" smtClean="0"/>
              <a:t>платню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.). Є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термінів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визначають</a:t>
            </a:r>
            <a:r>
              <a:rPr lang="ru-RU" dirty="0" smtClean="0"/>
              <a:t> </a:t>
            </a:r>
            <a:r>
              <a:rPr lang="ru-RU" dirty="0" err="1" smtClean="0"/>
              <a:t>різновиди</a:t>
            </a:r>
            <a:r>
              <a:rPr lang="ru-RU" dirty="0" smtClean="0"/>
              <a:t> ВЕЗ, а </a:t>
            </a:r>
            <a:r>
              <a:rPr lang="ru-RU" dirty="0" err="1" smtClean="0"/>
              <a:t>саме</a:t>
            </a:r>
            <a:r>
              <a:rPr lang="ru-RU" dirty="0" smtClean="0"/>
              <a:t>: </a:t>
            </a:r>
            <a:r>
              <a:rPr lang="ru-RU" dirty="0" err="1" smtClean="0"/>
              <a:t>зо¬ни</a:t>
            </a:r>
            <a:r>
              <a:rPr lang="ru-RU" dirty="0" smtClean="0"/>
              <a:t> </a:t>
            </a:r>
            <a:r>
              <a:rPr lang="ru-RU" dirty="0" err="1" smtClean="0"/>
              <a:t>вільного</a:t>
            </a:r>
            <a:r>
              <a:rPr lang="ru-RU" dirty="0" smtClean="0"/>
              <a:t> </a:t>
            </a:r>
            <a:r>
              <a:rPr lang="ru-RU" dirty="0" err="1" smtClean="0"/>
              <a:t>підприємництва</a:t>
            </a:r>
            <a:r>
              <a:rPr lang="ru-RU" dirty="0" smtClean="0"/>
              <a:t>; </a:t>
            </a:r>
            <a:r>
              <a:rPr lang="ru-RU" dirty="0" err="1" smtClean="0"/>
              <a:t>зони</a:t>
            </a:r>
            <a:r>
              <a:rPr lang="ru-RU" dirty="0" smtClean="0"/>
              <a:t> </a:t>
            </a:r>
            <a:r>
              <a:rPr lang="ru-RU" dirty="0" err="1" smtClean="0"/>
              <a:t>вільної</a:t>
            </a:r>
            <a:r>
              <a:rPr lang="ru-RU" dirty="0" smtClean="0"/>
              <a:t> </a:t>
            </a:r>
            <a:r>
              <a:rPr lang="ru-RU" dirty="0" err="1" smtClean="0"/>
              <a:t>торгівлі</a:t>
            </a:r>
            <a:r>
              <a:rPr lang="ru-RU" dirty="0" smtClean="0"/>
              <a:t>; </a:t>
            </a:r>
            <a:r>
              <a:rPr lang="ru-RU" dirty="0" err="1" smtClean="0"/>
              <a:t>експортно</a:t>
            </a:r>
            <a:r>
              <a:rPr lang="ru-RU" dirty="0" smtClean="0"/>
              <a:t>- </a:t>
            </a:r>
            <a:r>
              <a:rPr lang="ru-RU" dirty="0" err="1" smtClean="0"/>
              <a:t>виробничі</a:t>
            </a:r>
            <a:r>
              <a:rPr lang="ru-RU" dirty="0" smtClean="0"/>
              <a:t> </a:t>
            </a:r>
            <a:r>
              <a:rPr lang="ru-RU" dirty="0" err="1" smtClean="0"/>
              <a:t>зони</a:t>
            </a:r>
            <a:r>
              <a:rPr lang="ru-RU" dirty="0" smtClean="0"/>
              <a:t>; </a:t>
            </a:r>
            <a:r>
              <a:rPr lang="ru-RU" dirty="0" err="1" smtClean="0"/>
              <a:t>виробничі</a:t>
            </a:r>
            <a:r>
              <a:rPr lang="ru-RU" dirty="0" smtClean="0"/>
              <a:t> </a:t>
            </a:r>
            <a:r>
              <a:rPr lang="ru-RU" dirty="0" err="1" smtClean="0"/>
              <a:t>зони</a:t>
            </a:r>
            <a:r>
              <a:rPr lang="ru-RU" dirty="0" smtClean="0"/>
              <a:t> в </a:t>
            </a:r>
            <a:r>
              <a:rPr lang="ru-RU" dirty="0" err="1" smtClean="0"/>
              <a:t>регіонах</a:t>
            </a:r>
            <a:r>
              <a:rPr lang="ru-RU" dirty="0" smtClean="0"/>
              <a:t>; </a:t>
            </a:r>
            <a:r>
              <a:rPr lang="ru-RU" dirty="0" err="1" smtClean="0"/>
              <a:t>вільні</a:t>
            </a:r>
            <a:r>
              <a:rPr lang="ru-RU" dirty="0" smtClean="0"/>
              <a:t> порти; </a:t>
            </a:r>
            <a:r>
              <a:rPr lang="ru-RU" dirty="0" err="1" smtClean="0"/>
              <a:t>вільні</a:t>
            </a:r>
            <a:r>
              <a:rPr lang="ru-RU" dirty="0" smtClean="0"/>
              <a:t> </a:t>
            </a:r>
            <a:r>
              <a:rPr lang="ru-RU" dirty="0" err="1" smtClean="0"/>
              <a:t>банківські</a:t>
            </a:r>
            <a:r>
              <a:rPr lang="ru-RU" dirty="0" smtClean="0"/>
              <a:t> </a:t>
            </a:r>
            <a:r>
              <a:rPr lang="ru-RU" dirty="0" err="1" smtClean="0"/>
              <a:t>зони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196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Лізингові</a:t>
            </a:r>
            <a:r>
              <a:rPr lang="ru-RU" b="1" dirty="0" smtClean="0"/>
              <a:t> </a:t>
            </a:r>
            <a:r>
              <a:rPr lang="ru-RU" b="1" dirty="0" err="1" smtClean="0"/>
              <a:t>організації</a:t>
            </a:r>
            <a:r>
              <a:rPr lang="ru-RU" b="1" dirty="0" smtClean="0"/>
              <a:t> </a:t>
            </a:r>
            <a:r>
              <a:rPr lang="ru-RU" dirty="0" err="1" smtClean="0"/>
              <a:t>надають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оренди</a:t>
            </a:r>
            <a:r>
              <a:rPr lang="ru-RU" dirty="0" smtClean="0"/>
              <a:t> </a:t>
            </a:r>
            <a:r>
              <a:rPr lang="ru-RU" dirty="0" err="1" smtClean="0"/>
              <a:t>об'єкту</a:t>
            </a:r>
            <a:r>
              <a:rPr lang="ru-RU" dirty="0" smtClean="0"/>
              <a:t> </a:t>
            </a:r>
            <a:r>
              <a:rPr lang="ru-RU" dirty="0" err="1" smtClean="0"/>
              <a:t>власності</a:t>
            </a:r>
            <a:r>
              <a:rPr lang="ru-RU" dirty="0" smtClean="0"/>
              <a:t> з </a:t>
            </a:r>
            <a:r>
              <a:rPr lang="ru-RU" dirty="0" err="1" smtClean="0"/>
              <a:t>можливістю</a:t>
            </a:r>
            <a:r>
              <a:rPr lang="ru-RU" dirty="0" smtClean="0"/>
              <a:t> переходу права </a:t>
            </a:r>
            <a:r>
              <a:rPr lang="ru-RU" dirty="0" err="1" smtClean="0"/>
              <a:t>власності</a:t>
            </a:r>
            <a:r>
              <a:rPr lang="ru-RU" dirty="0" smtClean="0"/>
              <a:t> </a:t>
            </a:r>
            <a:r>
              <a:rPr lang="ru-RU" dirty="0" err="1" smtClean="0"/>
              <a:t>лізингоодер</a:t>
            </a:r>
            <a:r>
              <a:rPr lang="ru-RU" dirty="0" smtClean="0"/>
              <a:t>- </a:t>
            </a:r>
            <a:r>
              <a:rPr lang="ru-RU" dirty="0" err="1" smtClean="0"/>
              <a:t>жувачу</a:t>
            </a:r>
            <a:r>
              <a:rPr lang="ru-RU" dirty="0" smtClean="0"/>
              <a:t> при </a:t>
            </a:r>
            <a:r>
              <a:rPr lang="ru-RU" dirty="0" err="1" smtClean="0"/>
              <a:t>поступовому</a:t>
            </a:r>
            <a:r>
              <a:rPr lang="ru-RU" dirty="0" smtClean="0"/>
              <a:t> </a:t>
            </a:r>
            <a:r>
              <a:rPr lang="ru-RU" dirty="0" err="1" smtClean="0"/>
              <a:t>погашенні</a:t>
            </a:r>
            <a:r>
              <a:rPr lang="ru-RU" dirty="0" smtClean="0"/>
              <a:t> </a:t>
            </a:r>
            <a:r>
              <a:rPr lang="ru-RU" dirty="0" err="1" smtClean="0"/>
              <a:t>вартості</a:t>
            </a:r>
            <a:r>
              <a:rPr lang="ru-RU" dirty="0" smtClean="0"/>
              <a:t> майна та плати за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Охоронні</a:t>
            </a:r>
            <a:r>
              <a:rPr lang="ru-RU" b="1" dirty="0" smtClean="0"/>
              <a:t> </a:t>
            </a:r>
            <a:r>
              <a:rPr lang="ru-RU" b="1" dirty="0" err="1" smtClean="0"/>
              <a:t>організації</a:t>
            </a:r>
            <a:r>
              <a:rPr lang="ru-RU" b="1" dirty="0" smtClean="0"/>
              <a:t> та </a:t>
            </a:r>
            <a:r>
              <a:rPr lang="ru-RU" b="1" dirty="0" err="1" smtClean="0"/>
              <a:t>підприємстеа</a:t>
            </a:r>
            <a:r>
              <a:rPr lang="ru-RU" b="1" dirty="0" smtClean="0"/>
              <a:t> </a:t>
            </a:r>
            <a:r>
              <a:rPr lang="ru-RU" dirty="0" err="1" smtClean="0"/>
              <a:t>забезпечують</a:t>
            </a:r>
            <a:r>
              <a:rPr lang="ru-RU" dirty="0" smtClean="0"/>
              <a:t> </a:t>
            </a:r>
            <a:r>
              <a:rPr lang="ru-RU" dirty="0" err="1" smtClean="0"/>
              <a:t>схорон-ність</a:t>
            </a:r>
            <a:r>
              <a:rPr lang="ru-RU" dirty="0" smtClean="0"/>
              <a:t> товарно-</a:t>
            </a:r>
            <a:r>
              <a:rPr lang="ru-RU" dirty="0" err="1" smtClean="0"/>
              <a:t>матеріальних</a:t>
            </a:r>
            <a:r>
              <a:rPr lang="ru-RU" dirty="0" smtClean="0"/>
              <a:t> </a:t>
            </a:r>
            <a:r>
              <a:rPr lang="ru-RU" dirty="0" err="1" smtClean="0"/>
              <a:t>цінностей</a:t>
            </a:r>
            <a:r>
              <a:rPr lang="ru-RU" dirty="0" smtClean="0"/>
              <a:t> та </a:t>
            </a:r>
            <a:r>
              <a:rPr lang="ru-RU" dirty="0" err="1" smtClean="0"/>
              <a:t>безпеку</a:t>
            </a:r>
            <a:r>
              <a:rPr lang="ru-RU" dirty="0" smtClean="0"/>
              <a:t> </a:t>
            </a:r>
            <a:r>
              <a:rPr lang="ru-RU" dirty="0" err="1" smtClean="0"/>
              <a:t>суб'єктів</a:t>
            </a:r>
            <a:r>
              <a:rPr lang="ru-RU" dirty="0" smtClean="0"/>
              <a:t> </a:t>
            </a:r>
            <a:r>
              <a:rPr lang="ru-RU" dirty="0" err="1" smtClean="0"/>
              <a:t>това-рного</a:t>
            </a:r>
            <a:r>
              <a:rPr lang="ru-RU" dirty="0" smtClean="0"/>
              <a:t> ринку, </a:t>
            </a:r>
            <a:r>
              <a:rPr lang="ru-RU" dirty="0" err="1" smtClean="0"/>
              <a:t>надаючи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з </a:t>
            </a:r>
            <a:r>
              <a:rPr lang="ru-RU" dirty="0" err="1" smtClean="0"/>
              <a:t>охорони</a:t>
            </a:r>
            <a:r>
              <a:rPr lang="ru-RU" dirty="0" smtClean="0"/>
              <a:t> </a:t>
            </a:r>
            <a:r>
              <a:rPr lang="ru-RU" dirty="0" err="1" smtClean="0"/>
              <a:t>об'єктів</a:t>
            </a:r>
            <a:r>
              <a:rPr lang="ru-RU" dirty="0" smtClean="0"/>
              <a:t> </a:t>
            </a:r>
            <a:r>
              <a:rPr lang="ru-RU" dirty="0" err="1" smtClean="0"/>
              <a:t>власності</a:t>
            </a:r>
            <a:r>
              <a:rPr lang="ru-RU" dirty="0" smtClean="0"/>
              <a:t>, </a:t>
            </a:r>
            <a:r>
              <a:rPr lang="ru-RU" dirty="0" err="1" smtClean="0"/>
              <a:t>ван-тажів</a:t>
            </a:r>
            <a:r>
              <a:rPr lang="ru-RU" dirty="0" smtClean="0"/>
              <a:t>, </a:t>
            </a:r>
            <a:r>
              <a:rPr lang="ru-RU" dirty="0" err="1" smtClean="0"/>
              <a:t>інкасації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з </a:t>
            </a:r>
            <a:r>
              <a:rPr lang="ru-RU" dirty="0" err="1" smtClean="0"/>
              <a:t>встановлення</a:t>
            </a:r>
            <a:r>
              <a:rPr lang="ru-RU" dirty="0" smtClean="0"/>
              <a:t>, ремонту та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охоронної</a:t>
            </a:r>
            <a:r>
              <a:rPr lang="ru-RU" dirty="0" smtClean="0"/>
              <a:t> </a:t>
            </a:r>
            <a:r>
              <a:rPr lang="ru-RU" dirty="0" err="1" smtClean="0"/>
              <a:t>сигналізації</a:t>
            </a:r>
            <a:r>
              <a:rPr lang="ru-RU" dirty="0" smtClean="0"/>
              <a:t>. 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охо-ронну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здійснюють</a:t>
            </a:r>
            <a:r>
              <a:rPr lang="ru-RU" dirty="0" smtClean="0"/>
              <a:t> </a:t>
            </a:r>
            <a:r>
              <a:rPr lang="ru-RU" dirty="0" err="1" smtClean="0"/>
              <a:t>структурні</a:t>
            </a:r>
            <a:r>
              <a:rPr lang="ru-RU" dirty="0" smtClean="0"/>
              <a:t> </a:t>
            </a:r>
            <a:r>
              <a:rPr lang="ru-RU" dirty="0" err="1" smtClean="0"/>
              <a:t>підрозділи</a:t>
            </a:r>
            <a:r>
              <a:rPr lang="ru-RU" dirty="0" smtClean="0"/>
              <a:t> </a:t>
            </a:r>
            <a:r>
              <a:rPr lang="ru-RU" dirty="0" err="1" smtClean="0"/>
              <a:t>Державної</a:t>
            </a:r>
            <a:r>
              <a:rPr lang="ru-RU" dirty="0" smtClean="0"/>
              <a:t> </a:t>
            </a:r>
            <a:r>
              <a:rPr lang="ru-RU" dirty="0" err="1" smtClean="0"/>
              <a:t>служби</a:t>
            </a:r>
            <a:r>
              <a:rPr lang="ru-RU" dirty="0" smtClean="0"/>
              <a:t> </a:t>
            </a:r>
            <a:r>
              <a:rPr lang="ru-RU" dirty="0" err="1" smtClean="0"/>
              <a:t>охорони</a:t>
            </a:r>
            <a:r>
              <a:rPr lang="ru-RU" dirty="0" smtClean="0"/>
              <a:t> при МВС </a:t>
            </a:r>
            <a:r>
              <a:rPr lang="ru-RU" dirty="0" err="1" smtClean="0"/>
              <a:t>України</a:t>
            </a:r>
            <a:r>
              <a:rPr lang="ru-RU" dirty="0" smtClean="0"/>
              <a:t> і </a:t>
            </a:r>
            <a:r>
              <a:rPr lang="ru-RU" dirty="0" err="1" smtClean="0"/>
              <a:t>недержавні</a:t>
            </a:r>
            <a:r>
              <a:rPr lang="ru-RU" dirty="0" smtClean="0"/>
              <a:t> </a:t>
            </a:r>
            <a:r>
              <a:rPr lang="ru-RU" dirty="0" err="1" smtClean="0"/>
              <a:t>охоронні</a:t>
            </a:r>
            <a:r>
              <a:rPr lang="ru-RU" dirty="0" smtClean="0"/>
              <a:t> </a:t>
            </a:r>
            <a:r>
              <a:rPr lang="ru-RU" dirty="0" err="1" smtClean="0"/>
              <a:t>під-приємства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ліцензію</a:t>
            </a:r>
            <a:r>
              <a:rPr lang="ru-RU" dirty="0" smtClean="0"/>
              <a:t> на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даного</a:t>
            </a:r>
            <a:r>
              <a:rPr lang="ru-RU" dirty="0" smtClean="0"/>
              <a:t> виду </a:t>
            </a:r>
            <a:r>
              <a:rPr lang="ru-RU" dirty="0" err="1" smtClean="0"/>
              <a:t>підпри-ємницької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endParaRPr lang="ru-RU" dirty="0" smtClean="0"/>
          </a:p>
          <a:p>
            <a:r>
              <a:rPr lang="ru-RU" dirty="0" smtClean="0"/>
              <a:t>За </a:t>
            </a:r>
            <a:r>
              <a:rPr lang="ru-RU" dirty="0" err="1" smtClean="0"/>
              <a:t>ознакою</a:t>
            </a:r>
            <a:r>
              <a:rPr lang="ru-RU" dirty="0" smtClean="0"/>
              <a:t> </a:t>
            </a:r>
            <a:r>
              <a:rPr lang="ru-RU" dirty="0" err="1" smtClean="0"/>
              <a:t>спорідненості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 і </a:t>
            </a:r>
            <a:r>
              <a:rPr lang="ru-RU" dirty="0" err="1" smtClean="0"/>
              <a:t>виконуваних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 </a:t>
            </a:r>
            <a:r>
              <a:rPr lang="ru-RU" dirty="0" err="1" smtClean="0"/>
              <a:t>що</a:t>
            </a:r>
            <a:r>
              <a:rPr lang="ru-RU" dirty="0" smtClean="0"/>
              <a:t>-до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товарного ринку </a:t>
            </a:r>
            <a:r>
              <a:rPr lang="ru-RU" dirty="0" err="1" smtClean="0"/>
              <a:t>елементи</a:t>
            </a:r>
            <a:r>
              <a:rPr lang="ru-RU" dirty="0" smtClean="0"/>
              <a:t> </a:t>
            </a:r>
            <a:r>
              <a:rPr lang="ru-RU" dirty="0" err="1" smtClean="0"/>
              <a:t>ін-фраструктури</a:t>
            </a:r>
            <a:r>
              <a:rPr lang="ru-RU" dirty="0" smtClean="0"/>
              <a:t> </a:t>
            </a:r>
            <a:r>
              <a:rPr lang="ru-RU" dirty="0" err="1" smtClean="0"/>
              <a:t>поділяють</a:t>
            </a:r>
            <a:r>
              <a:rPr lang="ru-RU" dirty="0" smtClean="0"/>
              <a:t> на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складові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організаційна</a:t>
            </a:r>
            <a:r>
              <a:rPr lang="ru-RU" dirty="0" smtClean="0"/>
              <a:t> </a:t>
            </a:r>
            <a:r>
              <a:rPr lang="ru-RU" dirty="0" err="1" smtClean="0"/>
              <a:t>складова</a:t>
            </a:r>
            <a:r>
              <a:rPr lang="ru-RU" dirty="0" smtClean="0"/>
              <a:t> — </a:t>
            </a:r>
            <a:r>
              <a:rPr lang="ru-RU" dirty="0" err="1" smtClean="0"/>
              <a:t>оптові</a:t>
            </a:r>
            <a:r>
              <a:rPr lang="ru-RU" dirty="0" smtClean="0"/>
              <a:t> й </a:t>
            </a:r>
            <a:r>
              <a:rPr lang="ru-RU" dirty="0" err="1" smtClean="0"/>
              <a:t>торговельно-посеред-ницькі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, </a:t>
            </a:r>
            <a:r>
              <a:rPr lang="ru-RU" dirty="0" err="1" smtClean="0"/>
              <a:t>товарні</a:t>
            </a:r>
            <a:r>
              <a:rPr lang="ru-RU" dirty="0" smtClean="0"/>
              <a:t> </a:t>
            </a:r>
            <a:r>
              <a:rPr lang="ru-RU" dirty="0" err="1" smtClean="0"/>
              <a:t>біржі</a:t>
            </a:r>
            <a:r>
              <a:rPr lang="ru-RU" dirty="0" smtClean="0"/>
              <a:t>, </a:t>
            </a:r>
            <a:r>
              <a:rPr lang="ru-RU" dirty="0" err="1" smtClean="0"/>
              <a:t>брокерські</a:t>
            </a:r>
            <a:r>
              <a:rPr lang="ru-RU" dirty="0" smtClean="0"/>
              <a:t>, </a:t>
            </a:r>
            <a:r>
              <a:rPr lang="ru-RU" dirty="0" err="1" smtClean="0"/>
              <a:t>дилерські</a:t>
            </a:r>
            <a:r>
              <a:rPr lang="ru-RU" dirty="0" smtClean="0"/>
              <a:t>, </a:t>
            </a:r>
            <a:r>
              <a:rPr lang="ru-RU" dirty="0" err="1" smtClean="0"/>
              <a:t>лізингові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 </a:t>
            </a:r>
            <a:r>
              <a:rPr lang="ru-RU" dirty="0" err="1" smtClean="0"/>
              <a:t>посередницькі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, </a:t>
            </a:r>
            <a:r>
              <a:rPr lang="ru-RU" dirty="0" err="1" smtClean="0"/>
              <a:t>власні</a:t>
            </a:r>
            <a:r>
              <a:rPr lang="ru-RU" dirty="0" smtClean="0"/>
              <a:t> </a:t>
            </a:r>
            <a:r>
              <a:rPr lang="ru-RU" dirty="0" err="1" smtClean="0"/>
              <a:t>комерційні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ru-RU" dirty="0" err="1" smtClean="0"/>
              <a:t>ве-ликих</a:t>
            </a:r>
            <a:r>
              <a:rPr lang="ru-RU" dirty="0" smtClean="0"/>
              <a:t> </a:t>
            </a:r>
            <a:r>
              <a:rPr lang="ru-RU" dirty="0" err="1" smtClean="0"/>
              <a:t>промислових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і </a:t>
            </a:r>
            <a:r>
              <a:rPr lang="ru-RU" dirty="0" err="1" smtClean="0"/>
              <a:t>галузевих</a:t>
            </a:r>
            <a:r>
              <a:rPr lang="ru-RU" dirty="0" smtClean="0"/>
              <a:t> </a:t>
            </a:r>
            <a:r>
              <a:rPr lang="ru-RU" dirty="0" err="1" smtClean="0"/>
              <a:t>господарських</a:t>
            </a:r>
            <a:r>
              <a:rPr lang="ru-RU" dirty="0" smtClean="0"/>
              <a:t> фор-</a:t>
            </a:r>
            <a:r>
              <a:rPr lang="ru-RU" dirty="0" err="1" smtClean="0"/>
              <a:t>мувань</a:t>
            </a:r>
            <a:r>
              <a:rPr lang="ru-RU" dirty="0" smtClean="0"/>
              <a:t>,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дрібнооптової</a:t>
            </a:r>
            <a:r>
              <a:rPr lang="ru-RU" dirty="0" smtClean="0"/>
              <a:t> та </a:t>
            </a:r>
            <a:r>
              <a:rPr lang="ru-RU" dirty="0" err="1" smtClean="0"/>
              <a:t>роздрібної</a:t>
            </a:r>
            <a:r>
              <a:rPr lang="ru-RU" dirty="0" smtClean="0"/>
              <a:t> </a:t>
            </a:r>
            <a:r>
              <a:rPr lang="ru-RU" dirty="0" err="1" smtClean="0"/>
              <a:t>торгівлі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матеріальна</a:t>
            </a:r>
            <a:r>
              <a:rPr lang="ru-RU" dirty="0" smtClean="0"/>
              <a:t> </a:t>
            </a:r>
            <a:r>
              <a:rPr lang="ru-RU" dirty="0" err="1" smtClean="0"/>
              <a:t>складова</a:t>
            </a:r>
            <a:r>
              <a:rPr lang="ru-RU" dirty="0" smtClean="0"/>
              <a:t> — </a:t>
            </a:r>
            <a:r>
              <a:rPr lang="ru-RU" dirty="0" err="1" smtClean="0"/>
              <a:t>складське</a:t>
            </a:r>
            <a:r>
              <a:rPr lang="ru-RU" dirty="0" smtClean="0"/>
              <a:t> </a:t>
            </a:r>
            <a:r>
              <a:rPr lang="ru-RU" dirty="0" err="1" smtClean="0"/>
              <a:t>господарство</a:t>
            </a:r>
            <a:r>
              <a:rPr lang="ru-RU" dirty="0" smtClean="0"/>
              <a:t>, </a:t>
            </a:r>
            <a:r>
              <a:rPr lang="ru-RU" dirty="0" err="1" smtClean="0"/>
              <a:t>таропакува¬льні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, </a:t>
            </a:r>
            <a:r>
              <a:rPr lang="ru-RU" dirty="0" err="1" smtClean="0"/>
              <a:t>вантажно-розвантажувальні</a:t>
            </a:r>
            <a:r>
              <a:rPr lang="ru-RU" dirty="0" smtClean="0"/>
              <a:t> й </a:t>
            </a:r>
            <a:r>
              <a:rPr lang="ru-RU" dirty="0" err="1" smtClean="0"/>
              <a:t>транспортні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інформаційна</a:t>
            </a:r>
            <a:r>
              <a:rPr lang="ru-RU" dirty="0" smtClean="0"/>
              <a:t> </a:t>
            </a:r>
            <a:r>
              <a:rPr lang="ru-RU" dirty="0" err="1" smtClean="0"/>
              <a:t>складова</a:t>
            </a:r>
            <a:r>
              <a:rPr lang="ru-RU" dirty="0" smtClean="0"/>
              <a:t> — </a:t>
            </a:r>
            <a:r>
              <a:rPr lang="ru-RU" dirty="0" err="1" smtClean="0"/>
              <a:t>інформаційні</a:t>
            </a:r>
            <a:r>
              <a:rPr lang="ru-RU" dirty="0" smtClean="0"/>
              <a:t> й </a:t>
            </a:r>
            <a:r>
              <a:rPr lang="ru-RU" dirty="0" err="1" smtClean="0"/>
              <a:t>довідкові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стосовно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виробників</a:t>
            </a:r>
            <a:r>
              <a:rPr lang="ru-RU" dirty="0" smtClean="0"/>
              <a:t> та </a:t>
            </a:r>
            <a:r>
              <a:rPr lang="ru-RU" dirty="0" err="1" smtClean="0"/>
              <a:t>споживачів</a:t>
            </a:r>
            <a:r>
              <a:rPr lang="ru-RU" dirty="0" smtClean="0"/>
              <a:t>, умов </a:t>
            </a:r>
            <a:r>
              <a:rPr lang="ru-RU" dirty="0" err="1" smtClean="0"/>
              <a:t>постачан-ня</a:t>
            </a:r>
            <a:r>
              <a:rPr lang="ru-RU" dirty="0" smtClean="0"/>
              <a:t> та </a:t>
            </a:r>
            <a:r>
              <a:rPr lang="ru-RU" dirty="0" err="1" smtClean="0"/>
              <a:t>цін</a:t>
            </a:r>
            <a:r>
              <a:rPr lang="ru-RU" dirty="0" smtClean="0"/>
              <a:t>; </a:t>
            </a:r>
            <a:r>
              <a:rPr lang="ru-RU" dirty="0" err="1" smtClean="0"/>
              <a:t>маркетингові</a:t>
            </a:r>
            <a:r>
              <a:rPr lang="ru-RU" dirty="0" smtClean="0"/>
              <a:t> й </a:t>
            </a:r>
            <a:r>
              <a:rPr lang="ru-RU" dirty="0" err="1" smtClean="0"/>
              <a:t>консалтингові</a:t>
            </a:r>
            <a:r>
              <a:rPr lang="ru-RU" dirty="0" smtClean="0"/>
              <a:t> </a:t>
            </a:r>
            <a:r>
              <a:rPr lang="ru-RU" dirty="0" err="1" smtClean="0"/>
              <a:t>фірми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	кредитно-</a:t>
            </a:r>
            <a:r>
              <a:rPr lang="ru-RU" dirty="0" err="1" smtClean="0"/>
              <a:t>розрахункова</a:t>
            </a:r>
            <a:r>
              <a:rPr lang="ru-RU" dirty="0" smtClean="0"/>
              <a:t> </a:t>
            </a:r>
            <a:r>
              <a:rPr lang="ru-RU" dirty="0" err="1" smtClean="0"/>
              <a:t>складова</a:t>
            </a:r>
            <a:r>
              <a:rPr lang="ru-RU" dirty="0" smtClean="0"/>
              <a:t> — </a:t>
            </a:r>
            <a:r>
              <a:rPr lang="ru-RU" dirty="0" err="1" smtClean="0"/>
              <a:t>фінансово-кредитні</a:t>
            </a:r>
            <a:r>
              <a:rPr lang="ru-RU" dirty="0" smtClean="0"/>
              <a:t> установи, </a:t>
            </a:r>
            <a:r>
              <a:rPr lang="ru-RU" dirty="0" err="1" smtClean="0"/>
              <a:t>страхові</a:t>
            </a:r>
            <a:r>
              <a:rPr lang="ru-RU" dirty="0" smtClean="0"/>
              <a:t>, </a:t>
            </a:r>
            <a:r>
              <a:rPr lang="ru-RU" dirty="0" err="1" smtClean="0"/>
              <a:t>юридичні</a:t>
            </a:r>
            <a:r>
              <a:rPr lang="ru-RU" dirty="0" smtClean="0"/>
              <a:t>, </a:t>
            </a:r>
            <a:r>
              <a:rPr lang="ru-RU" dirty="0" err="1" smtClean="0"/>
              <a:t>аудиторські</a:t>
            </a:r>
            <a:r>
              <a:rPr lang="ru-RU" dirty="0" smtClean="0"/>
              <a:t> </a:t>
            </a:r>
            <a:r>
              <a:rPr lang="ru-RU" dirty="0" err="1" smtClean="0"/>
              <a:t>фірми</a:t>
            </a:r>
            <a:r>
              <a:rPr lang="ru-RU" dirty="0" smtClean="0"/>
              <a:t>, банки, </a:t>
            </a:r>
            <a:r>
              <a:rPr lang="ru-RU" dirty="0" err="1" smtClean="0"/>
              <a:t>що</a:t>
            </a:r>
            <a:r>
              <a:rPr lang="ru-RU" dirty="0" smtClean="0"/>
              <a:t> за-</a:t>
            </a:r>
            <a:r>
              <a:rPr lang="ru-RU" dirty="0" err="1" smtClean="0"/>
              <a:t>безпечують</a:t>
            </a:r>
            <a:r>
              <a:rPr lang="ru-RU" dirty="0" smtClean="0"/>
              <a:t> </a:t>
            </a:r>
            <a:r>
              <a:rPr lang="ru-RU" dirty="0" err="1" smtClean="0"/>
              <a:t>безперервність</a:t>
            </a:r>
            <a:r>
              <a:rPr lang="ru-RU" dirty="0" smtClean="0"/>
              <a:t> </a:t>
            </a:r>
            <a:r>
              <a:rPr lang="ru-RU" dirty="0" err="1" smtClean="0"/>
              <a:t>розрахунків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купівлі</a:t>
            </a:r>
            <a:r>
              <a:rPr lang="ru-RU" dirty="0" smtClean="0"/>
              <a:t>-продажу </a:t>
            </a:r>
            <a:r>
              <a:rPr lang="ru-RU" dirty="0" err="1" smtClean="0"/>
              <a:t>товарів</a:t>
            </a:r>
            <a:r>
              <a:rPr lang="ru-RU" dirty="0" smtClean="0"/>
              <a:t> та </a:t>
            </a:r>
            <a:r>
              <a:rPr lang="ru-RU" dirty="0" err="1" smtClean="0"/>
              <a:t>послуг</a:t>
            </a:r>
            <a:r>
              <a:rPr lang="ru-RU" dirty="0" smtClean="0"/>
              <a:t>, </a:t>
            </a:r>
            <a:r>
              <a:rPr lang="ru-RU" dirty="0" err="1" smtClean="0"/>
              <a:t>фінансують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необхідних</a:t>
            </a:r>
            <a:r>
              <a:rPr lang="ru-RU" dirty="0" smtClean="0"/>
              <a:t> </a:t>
            </a:r>
            <a:r>
              <a:rPr lang="ru-RU" dirty="0" err="1" smtClean="0"/>
              <a:t>товарних</a:t>
            </a:r>
            <a:r>
              <a:rPr lang="ru-RU" dirty="0" smtClean="0"/>
              <a:t> </a:t>
            </a:r>
            <a:r>
              <a:rPr lang="ru-RU" dirty="0" err="1" smtClean="0"/>
              <a:t>запасів</a:t>
            </a:r>
            <a:r>
              <a:rPr lang="ru-RU" dirty="0" smtClean="0"/>
              <a:t> і </a:t>
            </a:r>
            <a:r>
              <a:rPr lang="ru-RU" dirty="0" err="1" smtClean="0"/>
              <a:t>матеріальних</a:t>
            </a:r>
            <a:r>
              <a:rPr lang="ru-RU" dirty="0" smtClean="0"/>
              <a:t> </a:t>
            </a:r>
            <a:r>
              <a:rPr lang="ru-RU" dirty="0" err="1" smtClean="0"/>
              <a:t>резервів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інвестиції</a:t>
            </a:r>
            <a:r>
              <a:rPr lang="ru-RU" dirty="0" smtClean="0"/>
              <a:t> для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матеріально-технічної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кадрова</a:t>
            </a:r>
            <a:r>
              <a:rPr lang="ru-RU" dirty="0" smtClean="0"/>
              <a:t> </a:t>
            </a:r>
            <a:r>
              <a:rPr lang="ru-RU" dirty="0" err="1" smtClean="0"/>
              <a:t>складова</a:t>
            </a:r>
            <a:r>
              <a:rPr lang="ru-RU" dirty="0" smtClean="0"/>
              <a:t> — </a:t>
            </a:r>
            <a:r>
              <a:rPr lang="ru-RU" dirty="0" err="1" smtClean="0"/>
              <a:t>фахівці</a:t>
            </a:r>
            <a:r>
              <a:rPr lang="ru-RU" dirty="0" smtClean="0"/>
              <a:t>, </a:t>
            </a:r>
            <a:r>
              <a:rPr lang="ru-RU" dirty="0" err="1" smtClean="0"/>
              <a:t>працівники</a:t>
            </a:r>
            <a:r>
              <a:rPr lang="ru-RU" dirty="0" smtClean="0"/>
              <a:t> </a:t>
            </a:r>
            <a:r>
              <a:rPr lang="ru-RU" dirty="0" err="1" smtClean="0"/>
              <a:t>різного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ква-ліфікації</a:t>
            </a:r>
            <a:r>
              <a:rPr lang="ru-RU" dirty="0" smtClean="0"/>
              <a:t> </a:t>
            </a:r>
            <a:r>
              <a:rPr lang="ru-RU" dirty="0" err="1" smtClean="0"/>
              <a:t>відповідного</a:t>
            </a:r>
            <a:r>
              <a:rPr lang="ru-RU" dirty="0" smtClean="0"/>
              <a:t> </a:t>
            </a:r>
            <a:r>
              <a:rPr lang="ru-RU" dirty="0" err="1" smtClean="0"/>
              <a:t>фахового</a:t>
            </a:r>
            <a:r>
              <a:rPr lang="ru-RU" dirty="0" smtClean="0"/>
              <a:t> </a:t>
            </a:r>
            <a:r>
              <a:rPr lang="ru-RU" dirty="0" err="1" smtClean="0"/>
              <a:t>спрямування</a:t>
            </a:r>
            <a:r>
              <a:rPr lang="ru-RU" dirty="0" smtClean="0"/>
              <a:t>, з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формуються</a:t>
            </a:r>
            <a:r>
              <a:rPr lang="ru-RU" dirty="0" smtClean="0"/>
              <a:t> </a:t>
            </a:r>
            <a:r>
              <a:rPr lang="ru-RU" dirty="0" err="1" smtClean="0"/>
              <a:t>трудові</a:t>
            </a:r>
            <a:r>
              <a:rPr lang="ru-RU" dirty="0" smtClean="0"/>
              <a:t> </a:t>
            </a:r>
            <a:r>
              <a:rPr lang="ru-RU" dirty="0" err="1" smtClean="0"/>
              <a:t>колективи</a:t>
            </a:r>
            <a:r>
              <a:rPr lang="ru-RU" dirty="0" smtClean="0"/>
              <a:t> </a:t>
            </a:r>
            <a:r>
              <a:rPr lang="ru-RU" dirty="0" err="1" smtClean="0"/>
              <a:t>суб'єктів</a:t>
            </a:r>
            <a:r>
              <a:rPr lang="ru-RU" dirty="0" smtClean="0"/>
              <a:t> </a:t>
            </a:r>
            <a:r>
              <a:rPr lang="ru-RU" dirty="0" err="1" smtClean="0"/>
              <a:t>господарювання</a:t>
            </a:r>
            <a:r>
              <a:rPr lang="ru-RU" dirty="0" smtClean="0"/>
              <a:t> </a:t>
            </a:r>
            <a:r>
              <a:rPr lang="ru-RU" dirty="0" err="1" smtClean="0"/>
              <a:t>ринкової</a:t>
            </a:r>
            <a:r>
              <a:rPr lang="ru-RU" dirty="0" smtClean="0"/>
              <a:t> </a:t>
            </a:r>
            <a:r>
              <a:rPr lang="ru-RU" dirty="0" err="1" smtClean="0"/>
              <a:t>інфра-структури</a:t>
            </a:r>
            <a:r>
              <a:rPr lang="ru-RU" dirty="0" smtClean="0"/>
              <a:t>, </a:t>
            </a:r>
            <a:r>
              <a:rPr lang="ru-RU" dirty="0" err="1" smtClean="0"/>
              <a:t>спеціалізовані</a:t>
            </a:r>
            <a:r>
              <a:rPr lang="ru-RU" dirty="0" smtClean="0"/>
              <a:t> </a:t>
            </a:r>
            <a:r>
              <a:rPr lang="ru-RU" dirty="0" err="1" smtClean="0"/>
              <a:t>навчальні</a:t>
            </a:r>
            <a:r>
              <a:rPr lang="ru-RU" dirty="0" smtClean="0"/>
              <a:t> </a:t>
            </a:r>
            <a:r>
              <a:rPr lang="ru-RU" dirty="0" err="1" smtClean="0"/>
              <a:t>заклади</a:t>
            </a:r>
            <a:r>
              <a:rPr lang="ru-RU" dirty="0" smtClean="0"/>
              <a:t> з </a:t>
            </a:r>
            <a:r>
              <a:rPr lang="ru-RU" dirty="0" err="1" smtClean="0"/>
              <a:t>підготовки</a:t>
            </a:r>
            <a:r>
              <a:rPr lang="ru-RU" dirty="0" smtClean="0"/>
              <a:t> </a:t>
            </a:r>
            <a:r>
              <a:rPr lang="ru-RU" dirty="0" err="1" smtClean="0"/>
              <a:t>праців-ників</a:t>
            </a:r>
            <a:r>
              <a:rPr lang="ru-RU" dirty="0" smtClean="0"/>
              <a:t> і </a:t>
            </a:r>
            <a:r>
              <a:rPr lang="ru-RU" dirty="0" err="1" smtClean="0"/>
              <a:t>фахівців</a:t>
            </a:r>
            <a:r>
              <a:rPr lang="ru-RU" dirty="0" smtClean="0"/>
              <a:t> для </a:t>
            </a:r>
            <a:r>
              <a:rPr lang="ru-RU" dirty="0" err="1" smtClean="0"/>
              <a:t>сфери</a:t>
            </a:r>
            <a:r>
              <a:rPr lang="ru-RU" dirty="0" smtClean="0"/>
              <a:t> товарного </a:t>
            </a:r>
            <a:r>
              <a:rPr lang="ru-RU" dirty="0" err="1" smtClean="0"/>
              <a:t>обігу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98232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521" y="237065"/>
            <a:ext cx="1184962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Сучасний</a:t>
            </a:r>
            <a:r>
              <a:rPr lang="ru-RU" dirty="0" smtClean="0"/>
              <a:t> </a:t>
            </a:r>
            <a:r>
              <a:rPr lang="ru-RU" dirty="0" err="1" smtClean="0"/>
              <a:t>товарний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 err="1" smtClean="0"/>
              <a:t>виконує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b="1" dirty="0" err="1" smtClean="0"/>
              <a:t>функції</a:t>
            </a:r>
            <a:r>
              <a:rPr lang="ru-RU" b="1" dirty="0" smtClean="0"/>
              <a:t>: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інформативну</a:t>
            </a:r>
            <a:r>
              <a:rPr lang="ru-RU" dirty="0" smtClean="0"/>
              <a:t>, яка </a:t>
            </a:r>
            <a:r>
              <a:rPr lang="ru-RU" dirty="0" err="1" smtClean="0"/>
              <a:t>полягає</a:t>
            </a:r>
            <a:r>
              <a:rPr lang="ru-RU" dirty="0" smtClean="0"/>
              <a:t> у </a:t>
            </a:r>
            <a:r>
              <a:rPr lang="ru-RU" dirty="0" err="1" smtClean="0"/>
              <a:t>забезпеченні</a:t>
            </a:r>
            <a:r>
              <a:rPr lang="ru-RU" dirty="0" smtClean="0"/>
              <a:t> </a:t>
            </a:r>
            <a:r>
              <a:rPr lang="ru-RU" dirty="0" err="1" smtClean="0"/>
              <a:t>суб'єктів</a:t>
            </a:r>
            <a:r>
              <a:rPr lang="ru-RU" dirty="0" smtClean="0"/>
              <a:t> </a:t>
            </a:r>
            <a:r>
              <a:rPr lang="ru-RU" dirty="0" err="1" smtClean="0"/>
              <a:t>ринкової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інформацією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, </a:t>
            </a:r>
            <a:r>
              <a:rPr lang="ru-RU" dirty="0" err="1" smtClean="0"/>
              <a:t>рентабельності</a:t>
            </a:r>
            <a:r>
              <a:rPr lang="ru-RU" dirty="0" smtClean="0"/>
              <a:t> </a:t>
            </a:r>
            <a:r>
              <a:rPr lang="ru-RU" dirty="0" err="1" smtClean="0"/>
              <a:t>виро-бництва</a:t>
            </a:r>
            <a:r>
              <a:rPr lang="ru-RU" dirty="0" smtClean="0"/>
              <a:t> та </a:t>
            </a:r>
            <a:r>
              <a:rPr lang="ru-RU" dirty="0" err="1" smtClean="0"/>
              <a:t>реалізації</a:t>
            </a:r>
            <a:r>
              <a:rPr lang="ru-RU" dirty="0" smtClean="0"/>
              <a:t>, </a:t>
            </a:r>
            <a:r>
              <a:rPr lang="ru-RU" dirty="0" err="1" smtClean="0"/>
              <a:t>якості</a:t>
            </a:r>
            <a:r>
              <a:rPr lang="ru-RU" dirty="0" smtClean="0"/>
              <a:t> та </a:t>
            </a:r>
            <a:r>
              <a:rPr lang="ru-RU" dirty="0" err="1" smtClean="0"/>
              <a:t>асортименту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та </a:t>
            </a:r>
            <a:r>
              <a:rPr lang="ru-RU" dirty="0" err="1" smtClean="0"/>
              <a:t>послуг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регулювальну</a:t>
            </a:r>
            <a:r>
              <a:rPr lang="ru-RU" dirty="0" smtClean="0"/>
              <a:t>, суть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у </a:t>
            </a:r>
            <a:r>
              <a:rPr lang="ru-RU" dirty="0" err="1" smtClean="0"/>
              <a:t>досягненні</a:t>
            </a:r>
            <a:r>
              <a:rPr lang="ru-RU" dirty="0" smtClean="0"/>
              <a:t> </a:t>
            </a:r>
            <a:r>
              <a:rPr lang="ru-RU" dirty="0" err="1" smtClean="0"/>
              <a:t>відповідності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попитом та </a:t>
            </a:r>
            <a:r>
              <a:rPr lang="ru-RU" dirty="0" err="1" smtClean="0"/>
              <a:t>пропозицією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цінових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сануючу</a:t>
            </a:r>
            <a:r>
              <a:rPr lang="ru-RU" dirty="0" smtClean="0"/>
              <a:t> (</a:t>
            </a:r>
            <a:r>
              <a:rPr lang="ru-RU" dirty="0" err="1" smtClean="0"/>
              <a:t>економічного</a:t>
            </a:r>
            <a:r>
              <a:rPr lang="ru-RU" dirty="0" smtClean="0"/>
              <a:t> </a:t>
            </a:r>
            <a:r>
              <a:rPr lang="ru-RU" dirty="0" err="1" smtClean="0"/>
              <a:t>відбору</a:t>
            </a:r>
            <a:r>
              <a:rPr lang="ru-RU" dirty="0" smtClean="0"/>
              <a:t>), </a:t>
            </a:r>
            <a:r>
              <a:rPr lang="ru-RU" dirty="0" err="1" smtClean="0"/>
              <a:t>спрямовану</a:t>
            </a:r>
            <a:r>
              <a:rPr lang="ru-RU" dirty="0" smtClean="0"/>
              <a:t> на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, </a:t>
            </a:r>
            <a:r>
              <a:rPr lang="ru-RU" dirty="0" err="1" smtClean="0"/>
              <a:t>удосконалення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та </a:t>
            </a:r>
            <a:r>
              <a:rPr lang="ru-RU" dirty="0" err="1" smtClean="0"/>
              <a:t>під¬тримку</a:t>
            </a:r>
            <a:r>
              <a:rPr lang="ru-RU" dirty="0" smtClean="0"/>
              <a:t> </a:t>
            </a:r>
            <a:r>
              <a:rPr lang="ru-RU" dirty="0" err="1" smtClean="0"/>
              <a:t>рентабельності</a:t>
            </a:r>
            <a:r>
              <a:rPr lang="ru-RU" dirty="0" smtClean="0"/>
              <a:t> </a:t>
            </a:r>
            <a:r>
              <a:rPr lang="ru-RU" dirty="0" err="1" smtClean="0"/>
              <a:t>економіки</a:t>
            </a:r>
            <a:r>
              <a:rPr lang="ru-RU" dirty="0" smtClean="0"/>
              <a:t> в </a:t>
            </a:r>
            <a:r>
              <a:rPr lang="ru-RU" dirty="0" err="1" smtClean="0"/>
              <a:t>цілому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соціальну</a:t>
            </a:r>
            <a:r>
              <a:rPr lang="ru-RU" dirty="0" smtClean="0"/>
              <a:t>, </a:t>
            </a:r>
            <a:r>
              <a:rPr lang="ru-RU" dirty="0" err="1" smtClean="0"/>
              <a:t>спрямовану</a:t>
            </a:r>
            <a:r>
              <a:rPr lang="ru-RU" dirty="0" smtClean="0"/>
              <a:t> на </a:t>
            </a:r>
            <a:r>
              <a:rPr lang="ru-RU" dirty="0" err="1" smtClean="0"/>
              <a:t>задоволення</a:t>
            </a:r>
            <a:r>
              <a:rPr lang="ru-RU" dirty="0" smtClean="0"/>
              <a:t> потреб </a:t>
            </a:r>
            <a:r>
              <a:rPr lang="ru-RU" dirty="0" err="1" smtClean="0"/>
              <a:t>людини</a:t>
            </a:r>
            <a:r>
              <a:rPr lang="ru-RU" dirty="0" smtClean="0"/>
              <a:t>: за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підвищується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загальному</a:t>
            </a:r>
            <a:r>
              <a:rPr lang="ru-RU" dirty="0" smtClean="0"/>
              <a:t>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товарний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—	</a:t>
            </a:r>
            <a:r>
              <a:rPr lang="ru-RU" dirty="0" err="1" smtClean="0"/>
              <a:t>стежити</a:t>
            </a:r>
            <a:r>
              <a:rPr lang="ru-RU" dirty="0" smtClean="0"/>
              <a:t> за </a:t>
            </a:r>
            <a:r>
              <a:rPr lang="ru-RU" dirty="0" err="1" smtClean="0"/>
              <a:t>змінами</a:t>
            </a:r>
            <a:r>
              <a:rPr lang="ru-RU" dirty="0" smtClean="0"/>
              <a:t> </a:t>
            </a:r>
            <a:r>
              <a:rPr lang="ru-RU" dirty="0" err="1" smtClean="0"/>
              <a:t>попиту</a:t>
            </a:r>
            <a:r>
              <a:rPr lang="ru-RU" dirty="0" smtClean="0"/>
              <a:t> і </a:t>
            </a:r>
            <a:r>
              <a:rPr lang="ru-RU" dirty="0" err="1" smtClean="0"/>
              <a:t>пристосовуватися</a:t>
            </a:r>
            <a:r>
              <a:rPr lang="ru-RU" dirty="0" smtClean="0"/>
              <a:t> до них;</a:t>
            </a:r>
          </a:p>
          <a:p>
            <a:r>
              <a:rPr lang="ru-RU" dirty="0" smtClean="0"/>
              <a:t>—	</a:t>
            </a:r>
            <a:r>
              <a:rPr lang="ru-RU" dirty="0" err="1" smtClean="0"/>
              <a:t>спонукати</a:t>
            </a:r>
            <a:r>
              <a:rPr lang="ru-RU" dirty="0" smtClean="0"/>
              <a:t> </a:t>
            </a:r>
            <a:r>
              <a:rPr lang="ru-RU" dirty="0" err="1" smtClean="0"/>
              <a:t>виробників</a:t>
            </a:r>
            <a:r>
              <a:rPr lang="ru-RU" dirty="0" smtClean="0"/>
              <a:t> до </a:t>
            </a:r>
            <a:r>
              <a:rPr lang="ru-RU" dirty="0" err="1" smtClean="0"/>
              <a:t>випуску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,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досконалих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—	</a:t>
            </a:r>
            <a:r>
              <a:rPr lang="ru-RU" dirty="0" err="1" smtClean="0"/>
              <a:t>розширювати</a:t>
            </a:r>
            <a:r>
              <a:rPr lang="ru-RU" dirty="0" smtClean="0"/>
              <a:t> й </a:t>
            </a:r>
            <a:r>
              <a:rPr lang="ru-RU" dirty="0" err="1" smtClean="0"/>
              <a:t>удосконалювати</a:t>
            </a:r>
            <a:r>
              <a:rPr lang="ru-RU" dirty="0" smtClean="0"/>
              <a:t> </a:t>
            </a:r>
            <a:r>
              <a:rPr lang="ru-RU" dirty="0" err="1" smtClean="0"/>
              <a:t>комерційно-господарські</a:t>
            </a:r>
            <a:r>
              <a:rPr lang="ru-RU" dirty="0" smtClean="0"/>
              <a:t> </a:t>
            </a:r>
            <a:r>
              <a:rPr lang="ru-RU" dirty="0" err="1" smtClean="0"/>
              <a:t>зв'язки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—	</a:t>
            </a:r>
            <a:r>
              <a:rPr lang="ru-RU" dirty="0" err="1" smtClean="0"/>
              <a:t>раціонально</a:t>
            </a:r>
            <a:r>
              <a:rPr lang="ru-RU" dirty="0" smtClean="0"/>
              <a:t> </a:t>
            </a:r>
            <a:r>
              <a:rPr lang="ru-RU" dirty="0" err="1" smtClean="0"/>
              <a:t>спрямовувати</a:t>
            </a:r>
            <a:r>
              <a:rPr lang="ru-RU" dirty="0" smtClean="0"/>
              <a:t> </a:t>
            </a:r>
            <a:r>
              <a:rPr lang="ru-RU" dirty="0" err="1" smtClean="0"/>
              <a:t>товарний</a:t>
            </a:r>
            <a:r>
              <a:rPr lang="ru-RU" dirty="0" smtClean="0"/>
              <a:t> </a:t>
            </a:r>
            <a:r>
              <a:rPr lang="ru-RU" dirty="0" err="1" smtClean="0"/>
              <a:t>потік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виробника</a:t>
            </a:r>
            <a:r>
              <a:rPr lang="ru-RU" dirty="0" smtClean="0"/>
              <a:t> до </a:t>
            </a:r>
            <a:r>
              <a:rPr lang="ru-RU" dirty="0" err="1" smtClean="0"/>
              <a:t>споживача</a:t>
            </a:r>
            <a:r>
              <a:rPr lang="ru-RU" dirty="0" smtClean="0"/>
              <a:t> в </a:t>
            </a:r>
            <a:r>
              <a:rPr lang="ru-RU" dirty="0" err="1" smtClean="0"/>
              <a:t>достатньому</a:t>
            </a:r>
            <a:r>
              <a:rPr lang="ru-RU" dirty="0" smtClean="0"/>
              <a:t> </a:t>
            </a:r>
            <a:r>
              <a:rPr lang="ru-RU" dirty="0" err="1" smtClean="0"/>
              <a:t>обсязі</a:t>
            </a:r>
            <a:r>
              <a:rPr lang="ru-RU" dirty="0" smtClean="0"/>
              <a:t>, </a:t>
            </a:r>
            <a:r>
              <a:rPr lang="ru-RU" dirty="0" err="1" smtClean="0"/>
              <a:t>потрібному</a:t>
            </a:r>
            <a:r>
              <a:rPr lang="ru-RU" dirty="0" smtClean="0"/>
              <a:t> </a:t>
            </a:r>
            <a:r>
              <a:rPr lang="ru-RU" dirty="0" err="1" smtClean="0"/>
              <a:t>асортименті</a:t>
            </a:r>
            <a:r>
              <a:rPr lang="ru-RU" dirty="0" smtClean="0"/>
              <a:t> та у </a:t>
            </a:r>
            <a:r>
              <a:rPr lang="ru-RU" dirty="0" err="1" smtClean="0"/>
              <a:t>не¬обхідний</a:t>
            </a:r>
            <a:r>
              <a:rPr lang="ru-RU" dirty="0" smtClean="0"/>
              <a:t> час;</a:t>
            </a:r>
          </a:p>
          <a:p>
            <a:r>
              <a:rPr lang="ru-RU" dirty="0" smtClean="0"/>
              <a:t>—	</a:t>
            </a:r>
            <a:r>
              <a:rPr lang="ru-RU" dirty="0" err="1" smtClean="0"/>
              <a:t>зберігати</a:t>
            </a:r>
            <a:r>
              <a:rPr lang="ru-RU" dirty="0" smtClean="0"/>
              <a:t> </a:t>
            </a:r>
            <a:r>
              <a:rPr lang="ru-RU" dirty="0" err="1" smtClean="0"/>
              <a:t>товарні</a:t>
            </a:r>
            <a:r>
              <a:rPr lang="ru-RU" dirty="0" smtClean="0"/>
              <a:t> запаси;</a:t>
            </a:r>
          </a:p>
          <a:p>
            <a:r>
              <a:rPr lang="ru-RU" dirty="0" smtClean="0"/>
              <a:t>—</a:t>
            </a:r>
            <a:r>
              <a:rPr lang="ru-RU" dirty="0" err="1" smtClean="0"/>
              <a:t>надавати</a:t>
            </a:r>
            <a:r>
              <a:rPr lang="ru-RU" dirty="0" smtClean="0"/>
              <a:t> </a:t>
            </a:r>
            <a:r>
              <a:rPr lang="ru-RU" dirty="0" err="1" smtClean="0"/>
              <a:t>відповідні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53922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4592" y="0"/>
            <a:ext cx="1198740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Основними</a:t>
            </a:r>
            <a:r>
              <a:rPr lang="ru-RU" b="1" dirty="0" smtClean="0"/>
              <a:t> </a:t>
            </a:r>
            <a:r>
              <a:rPr lang="ru-RU" b="1" dirty="0" err="1" smtClean="0"/>
              <a:t>умовами</a:t>
            </a:r>
            <a:r>
              <a:rPr lang="ru-RU" b="1" dirty="0" smtClean="0"/>
              <a:t> </a:t>
            </a:r>
            <a:r>
              <a:rPr lang="ru-RU" b="1" dirty="0" err="1" smtClean="0"/>
              <a:t>функціонування</a:t>
            </a:r>
            <a:r>
              <a:rPr lang="ru-RU" b="1" dirty="0" smtClean="0"/>
              <a:t> </a:t>
            </a:r>
            <a:r>
              <a:rPr lang="ru-RU" dirty="0" smtClean="0"/>
              <a:t>товарного ринку є: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матеріальна</a:t>
            </a:r>
            <a:r>
              <a:rPr lang="ru-RU" dirty="0" smtClean="0"/>
              <a:t> </a:t>
            </a:r>
            <a:r>
              <a:rPr lang="ru-RU" dirty="0" err="1" smtClean="0"/>
              <a:t>зацікавленість</a:t>
            </a:r>
            <a:r>
              <a:rPr lang="ru-RU" dirty="0" smtClean="0"/>
              <a:t> </a:t>
            </a:r>
            <a:r>
              <a:rPr lang="ru-RU" dirty="0" err="1" smtClean="0"/>
              <a:t>виробника</a:t>
            </a:r>
            <a:r>
              <a:rPr lang="ru-RU" dirty="0" smtClean="0"/>
              <a:t> в </a:t>
            </a:r>
            <a:r>
              <a:rPr lang="ru-RU" dirty="0" err="1" smtClean="0"/>
              <a:t>обслуговуванні</a:t>
            </a:r>
            <a:r>
              <a:rPr lang="ru-RU" dirty="0" smtClean="0"/>
              <a:t> </a:t>
            </a:r>
            <a:r>
              <a:rPr lang="ru-RU" dirty="0" err="1" smtClean="0"/>
              <a:t>по-питу</a:t>
            </a:r>
            <a:r>
              <a:rPr lang="ru-RU" dirty="0" smtClean="0"/>
              <a:t>, основу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становлять</a:t>
            </a:r>
            <a:r>
              <a:rPr lang="ru-RU" dirty="0" smtClean="0"/>
              <a:t> </a:t>
            </a:r>
            <a:r>
              <a:rPr lang="ru-RU" dirty="0" err="1" smtClean="0"/>
              <a:t>відносини</a:t>
            </a:r>
            <a:r>
              <a:rPr lang="ru-RU" dirty="0" smtClean="0"/>
              <a:t> </a:t>
            </a:r>
            <a:r>
              <a:rPr lang="ru-RU" dirty="0" err="1" smtClean="0"/>
              <a:t>власності</a:t>
            </a:r>
            <a:r>
              <a:rPr lang="ru-RU" dirty="0" smtClean="0"/>
              <a:t> на </a:t>
            </a: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ви-робництва</a:t>
            </a:r>
            <a:r>
              <a:rPr lang="ru-RU" dirty="0" smtClean="0"/>
              <a:t> і </a:t>
            </a:r>
            <a:r>
              <a:rPr lang="ru-RU" dirty="0" err="1" smtClean="0"/>
              <a:t>створюваний</a:t>
            </a:r>
            <a:r>
              <a:rPr lang="ru-RU" dirty="0" smtClean="0"/>
              <a:t> продукт та </a:t>
            </a:r>
            <a:r>
              <a:rPr lang="ru-RU" dirty="0" err="1" smtClean="0"/>
              <a:t>відповідальність</a:t>
            </a:r>
            <a:r>
              <a:rPr lang="ru-RU" dirty="0" smtClean="0"/>
              <a:t> за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рі-шення</a:t>
            </a:r>
            <a:r>
              <a:rPr lang="ru-RU" dirty="0" smtClean="0"/>
              <a:t>, в тому </a:t>
            </a:r>
            <a:r>
              <a:rPr lang="ru-RU" dirty="0" err="1" smtClean="0"/>
              <a:t>числі</a:t>
            </a:r>
            <a:r>
              <a:rPr lang="ru-RU" dirty="0" smtClean="0"/>
              <a:t> </a:t>
            </a:r>
            <a:r>
              <a:rPr lang="ru-RU" dirty="0" err="1" smtClean="0"/>
              <a:t>матеріальна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резервів</a:t>
            </a:r>
            <a:r>
              <a:rPr lang="ru-RU" dirty="0" smtClean="0"/>
              <a:t> </a:t>
            </a:r>
            <a:r>
              <a:rPr lang="ru-RU" dirty="0" err="1" smtClean="0"/>
              <a:t>виробничих</a:t>
            </a:r>
            <a:r>
              <a:rPr lang="ru-RU" dirty="0" smtClean="0"/>
              <a:t> </a:t>
            </a:r>
            <a:r>
              <a:rPr lang="ru-RU" dirty="0" err="1" smtClean="0"/>
              <a:t>потужностей</a:t>
            </a:r>
            <a:r>
              <a:rPr lang="ru-RU" dirty="0" smtClean="0"/>
              <a:t> і </a:t>
            </a:r>
            <a:r>
              <a:rPr lang="ru-RU" dirty="0" err="1" smtClean="0"/>
              <a:t>робочої</a:t>
            </a:r>
            <a:r>
              <a:rPr lang="ru-RU" dirty="0" smtClean="0"/>
              <a:t> </a:t>
            </a:r>
            <a:r>
              <a:rPr lang="ru-RU" dirty="0" err="1" smtClean="0"/>
              <a:t>сили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оперативно </a:t>
            </a:r>
            <a:r>
              <a:rPr lang="ru-RU" dirty="0" err="1" smtClean="0"/>
              <a:t>реагувати</a:t>
            </a:r>
            <a:r>
              <a:rPr lang="ru-RU" dirty="0" smtClean="0"/>
              <a:t> на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попиту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інфраструктури</a:t>
            </a:r>
            <a:r>
              <a:rPr lang="ru-RU" dirty="0" smtClean="0"/>
              <a:t> </a:t>
            </a:r>
            <a:r>
              <a:rPr lang="ru-RU" dirty="0" err="1" smtClean="0"/>
              <a:t>ринкового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взаємопов'язаної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організацій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обслуговують</a:t>
            </a:r>
            <a:r>
              <a:rPr lang="ru-RU" dirty="0" smtClean="0"/>
              <a:t> потоки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послуг</a:t>
            </a:r>
            <a:r>
              <a:rPr lang="ru-RU" dirty="0" smtClean="0"/>
              <a:t>, грошей, </a:t>
            </a:r>
            <a:r>
              <a:rPr lang="ru-RU" dirty="0" err="1" smtClean="0"/>
              <a:t>цінних</a:t>
            </a:r>
            <a:r>
              <a:rPr lang="ru-RU" dirty="0" smtClean="0"/>
              <a:t> </a:t>
            </a:r>
            <a:r>
              <a:rPr lang="ru-RU" dirty="0" err="1" smtClean="0"/>
              <a:t>паперів</a:t>
            </a:r>
            <a:r>
              <a:rPr lang="ru-RU" dirty="0" smtClean="0"/>
              <a:t>, </a:t>
            </a:r>
            <a:r>
              <a:rPr lang="ru-RU" dirty="0" err="1" smtClean="0"/>
              <a:t>робочої</a:t>
            </a:r>
            <a:r>
              <a:rPr lang="ru-RU" dirty="0" smtClean="0"/>
              <a:t> </a:t>
            </a:r>
            <a:r>
              <a:rPr lang="ru-RU" dirty="0" err="1" smtClean="0"/>
              <a:t>сили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стійкого</a:t>
            </a:r>
            <a:r>
              <a:rPr lang="ru-RU" dirty="0" smtClean="0"/>
              <a:t> грошового </a:t>
            </a:r>
            <a:r>
              <a:rPr lang="ru-RU" dirty="0" err="1" smtClean="0"/>
              <a:t>обігу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зумовлює</a:t>
            </a:r>
            <a:r>
              <a:rPr lang="ru-RU" dirty="0" smtClean="0"/>
              <a:t> форму-</a:t>
            </a:r>
            <a:r>
              <a:rPr lang="ru-RU" dirty="0" err="1" smtClean="0"/>
              <a:t>вання</a:t>
            </a:r>
            <a:r>
              <a:rPr lang="ru-RU" dirty="0" smtClean="0"/>
              <a:t> </a:t>
            </a:r>
            <a:r>
              <a:rPr lang="ru-RU" dirty="0" err="1" smtClean="0"/>
              <a:t>сталого</a:t>
            </a:r>
            <a:r>
              <a:rPr lang="ru-RU" dirty="0" smtClean="0"/>
              <a:t> </a:t>
            </a:r>
            <a:r>
              <a:rPr lang="ru-RU" dirty="0" err="1" smtClean="0"/>
              <a:t>попиту</a:t>
            </a:r>
            <a:r>
              <a:rPr lang="ru-RU" dirty="0" smtClean="0"/>
              <a:t> на </a:t>
            </a:r>
            <a:r>
              <a:rPr lang="ru-RU" dirty="0" err="1" smtClean="0"/>
              <a:t>товари</a:t>
            </a:r>
            <a:r>
              <a:rPr lang="ru-RU" dirty="0" smtClean="0"/>
              <a:t> й </a:t>
            </a:r>
            <a:r>
              <a:rPr lang="ru-RU" dirty="0" err="1" smtClean="0"/>
              <a:t>послуги</a:t>
            </a:r>
            <a:r>
              <a:rPr lang="ru-RU" dirty="0" smtClean="0"/>
              <a:t> та </a:t>
            </a:r>
            <a:r>
              <a:rPr lang="ru-RU" dirty="0" err="1" smtClean="0"/>
              <a:t>створює</a:t>
            </a:r>
            <a:r>
              <a:rPr lang="ru-RU" dirty="0" smtClean="0"/>
              <a:t> </a:t>
            </a:r>
            <a:r>
              <a:rPr lang="ru-RU" dirty="0" err="1" smtClean="0"/>
              <a:t>стійку</a:t>
            </a:r>
            <a:r>
              <a:rPr lang="ru-RU" dirty="0" smtClean="0"/>
              <a:t> </a:t>
            </a:r>
            <a:r>
              <a:rPr lang="ru-RU" dirty="0" err="1" smtClean="0"/>
              <a:t>ін-вестиційну</a:t>
            </a:r>
            <a:r>
              <a:rPr lang="ru-RU" dirty="0" smtClean="0"/>
              <a:t> базу для </a:t>
            </a:r>
            <a:r>
              <a:rPr lang="ru-RU" dirty="0" err="1" smtClean="0"/>
              <a:t>виробника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Функціонування</a:t>
            </a:r>
            <a:r>
              <a:rPr lang="ru-RU" dirty="0" smtClean="0"/>
              <a:t> будь-</a:t>
            </a:r>
            <a:r>
              <a:rPr lang="ru-RU" dirty="0" err="1" smtClean="0"/>
              <a:t>якого</a:t>
            </a:r>
            <a:r>
              <a:rPr lang="ru-RU" dirty="0" smtClean="0"/>
              <a:t> товарного ринку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оха-рактеризовано</a:t>
            </a:r>
            <a:r>
              <a:rPr lang="ru-RU" dirty="0" smtClean="0"/>
              <a:t> </a:t>
            </a:r>
            <a:r>
              <a:rPr lang="ru-RU" b="1" dirty="0" smtClean="0"/>
              <a:t>такими </a:t>
            </a:r>
            <a:r>
              <a:rPr lang="ru-RU" b="1" dirty="0" err="1" smtClean="0"/>
              <a:t>основними</a:t>
            </a:r>
            <a:r>
              <a:rPr lang="ru-RU" b="1" dirty="0" smtClean="0"/>
              <a:t> </a:t>
            </a:r>
            <a:r>
              <a:rPr lang="ru-RU" b="1" dirty="0" err="1" smtClean="0"/>
              <a:t>показниками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—</a:t>
            </a:r>
            <a:r>
              <a:rPr lang="ru-RU" dirty="0" err="1" smtClean="0"/>
              <a:t>місткість</a:t>
            </a:r>
            <a:r>
              <a:rPr lang="ru-RU" dirty="0" smtClean="0"/>
              <a:t> товарного ринку, </a:t>
            </a:r>
            <a:r>
              <a:rPr lang="ru-RU" dirty="0" err="1" smtClean="0"/>
              <a:t>тобто</a:t>
            </a:r>
            <a:r>
              <a:rPr lang="ru-RU" dirty="0" smtClean="0"/>
              <a:t> максимально </a:t>
            </a:r>
            <a:r>
              <a:rPr lang="ru-RU" dirty="0" err="1" smtClean="0"/>
              <a:t>можливий</a:t>
            </a:r>
            <a:r>
              <a:rPr lang="ru-RU" dirty="0" smtClean="0"/>
              <a:t> </a:t>
            </a:r>
            <a:r>
              <a:rPr lang="ru-RU" dirty="0" err="1" smtClean="0"/>
              <a:t>обсяг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при </a:t>
            </a:r>
            <a:r>
              <a:rPr lang="ru-RU" dirty="0" err="1" smtClean="0"/>
              <a:t>даному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платоспроможного</a:t>
            </a:r>
            <a:r>
              <a:rPr lang="ru-RU" dirty="0" smtClean="0"/>
              <a:t> </a:t>
            </a:r>
            <a:r>
              <a:rPr lang="ru-RU" dirty="0" err="1" smtClean="0"/>
              <a:t>попиту</a:t>
            </a:r>
            <a:r>
              <a:rPr lang="ru-RU" dirty="0" smtClean="0"/>
              <a:t>, </a:t>
            </a:r>
            <a:r>
              <a:rPr lang="ru-RU" dirty="0" err="1" smtClean="0"/>
              <a:t>товарної</a:t>
            </a:r>
            <a:r>
              <a:rPr lang="ru-RU" dirty="0" smtClean="0"/>
              <a:t> </a:t>
            </a:r>
            <a:r>
              <a:rPr lang="ru-RU" dirty="0" err="1" smtClean="0"/>
              <a:t>пропозиції</a:t>
            </a:r>
            <a:r>
              <a:rPr lang="ru-RU" dirty="0" smtClean="0"/>
              <a:t> та </a:t>
            </a:r>
            <a:r>
              <a:rPr lang="ru-RU" dirty="0" err="1" smtClean="0"/>
              <a:t>роздрібних</a:t>
            </a:r>
            <a:r>
              <a:rPr lang="ru-RU" dirty="0" smtClean="0"/>
              <a:t> </a:t>
            </a:r>
            <a:r>
              <a:rPr lang="ru-RU" dirty="0" err="1" smtClean="0"/>
              <a:t>цін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—</a:t>
            </a:r>
            <a:r>
              <a:rPr lang="ru-RU" dirty="0" err="1" smtClean="0"/>
              <a:t>динаміка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галузевих</a:t>
            </a:r>
            <a:r>
              <a:rPr lang="ru-RU" dirty="0" smtClean="0"/>
              <a:t> </a:t>
            </a:r>
            <a:r>
              <a:rPr lang="ru-RU" dirty="0" err="1" smtClean="0"/>
              <a:t>товарних</a:t>
            </a:r>
            <a:r>
              <a:rPr lang="ru-RU" dirty="0" smtClean="0"/>
              <a:t> </a:t>
            </a:r>
            <a:r>
              <a:rPr lang="ru-RU" dirty="0" err="1" smtClean="0"/>
              <a:t>ринків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утворюють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єдиний</a:t>
            </a:r>
            <a:r>
              <a:rPr lang="ru-RU" dirty="0" smtClean="0"/>
              <a:t> </a:t>
            </a:r>
            <a:r>
              <a:rPr lang="ru-RU" dirty="0" err="1" smtClean="0"/>
              <a:t>товарний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—	</a:t>
            </a:r>
            <a:r>
              <a:rPr lang="ru-RU" dirty="0" err="1" smtClean="0"/>
              <a:t>ступінь</a:t>
            </a:r>
            <a:r>
              <a:rPr lang="ru-RU" dirty="0" smtClean="0"/>
              <a:t> </a:t>
            </a:r>
            <a:r>
              <a:rPr lang="ru-RU" dirty="0" err="1" smtClean="0"/>
              <a:t>диверсифікованості</a:t>
            </a:r>
            <a:r>
              <a:rPr lang="ru-RU" dirty="0" smtClean="0"/>
              <a:t> товарного ринку,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ступінь</a:t>
            </a:r>
            <a:r>
              <a:rPr lang="ru-RU" dirty="0" smtClean="0"/>
              <a:t> </a:t>
            </a:r>
            <a:r>
              <a:rPr lang="ru-RU" dirty="0" err="1" smtClean="0"/>
              <a:t>охоплення</a:t>
            </a:r>
            <a:r>
              <a:rPr lang="ru-RU" dirty="0" smtClean="0"/>
              <a:t> </a:t>
            </a:r>
            <a:r>
              <a:rPr lang="ru-RU" dirty="0" err="1" smtClean="0"/>
              <a:t>різноманітними</a:t>
            </a:r>
            <a:r>
              <a:rPr lang="ru-RU" dirty="0" smtClean="0"/>
              <a:t> видами </a:t>
            </a:r>
            <a:r>
              <a:rPr lang="ru-RU" dirty="0" err="1" smtClean="0"/>
              <a:t>товарної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 (за </a:t>
            </a:r>
            <a:r>
              <a:rPr lang="ru-RU" dirty="0" err="1" smtClean="0"/>
              <a:t>асор-тиментом</a:t>
            </a:r>
            <a:r>
              <a:rPr lang="ru-RU" dirty="0" smtClean="0"/>
              <a:t> і </a:t>
            </a:r>
            <a:r>
              <a:rPr lang="ru-RU" dirty="0" err="1" smtClean="0"/>
              <a:t>ціною</a:t>
            </a:r>
            <a:r>
              <a:rPr lang="ru-RU" dirty="0" smtClean="0"/>
              <a:t>) з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географічних</a:t>
            </a:r>
            <a:r>
              <a:rPr lang="ru-RU" dirty="0" smtClean="0"/>
              <a:t>, </a:t>
            </a:r>
            <a:r>
              <a:rPr lang="ru-RU" dirty="0" err="1" smtClean="0"/>
              <a:t>етнічних</a:t>
            </a:r>
            <a:r>
              <a:rPr lang="ru-RU" dirty="0" smtClean="0"/>
              <a:t> та </a:t>
            </a:r>
            <a:r>
              <a:rPr lang="ru-RU" dirty="0" err="1" smtClean="0"/>
              <a:t>пла-тоспроможних</a:t>
            </a:r>
            <a:r>
              <a:rPr lang="ru-RU" dirty="0" smtClean="0"/>
              <a:t> </a:t>
            </a:r>
            <a:r>
              <a:rPr lang="ru-RU" dirty="0" err="1" smtClean="0"/>
              <a:t>особливостей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 </a:t>
            </a:r>
            <a:r>
              <a:rPr lang="ru-RU" dirty="0" err="1" smtClean="0"/>
              <a:t>країни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—</a:t>
            </a:r>
            <a:r>
              <a:rPr lang="ru-RU" dirty="0" err="1" smtClean="0"/>
              <a:t>якість</a:t>
            </a:r>
            <a:r>
              <a:rPr lang="ru-RU" dirty="0" smtClean="0"/>
              <a:t> товару,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реалізується</a:t>
            </a:r>
            <a:r>
              <a:rPr lang="ru-RU" dirty="0" smtClean="0"/>
              <a:t> на ринку,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сукупність</a:t>
            </a:r>
            <a:r>
              <a:rPr lang="ru-RU" dirty="0" smtClean="0"/>
              <a:t> </a:t>
            </a:r>
            <a:r>
              <a:rPr lang="ru-RU" dirty="0" err="1" smtClean="0"/>
              <a:t>притаманних</a:t>
            </a:r>
            <a:r>
              <a:rPr lang="ru-RU" dirty="0" smtClean="0"/>
              <a:t> </a:t>
            </a:r>
            <a:r>
              <a:rPr lang="ru-RU" dirty="0" err="1" smtClean="0"/>
              <a:t>йому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, </a:t>
            </a:r>
            <a:r>
              <a:rPr lang="ru-RU" dirty="0" err="1" smtClean="0"/>
              <a:t>відповідність</a:t>
            </a:r>
            <a:r>
              <a:rPr lang="ru-RU" dirty="0" smtClean="0"/>
              <a:t> </a:t>
            </a:r>
            <a:r>
              <a:rPr lang="ru-RU" dirty="0" err="1" smtClean="0"/>
              <a:t>екологічним</a:t>
            </a:r>
            <a:r>
              <a:rPr lang="ru-RU" dirty="0" smtClean="0"/>
              <a:t> нор-мам, </a:t>
            </a:r>
            <a:r>
              <a:rPr lang="ru-RU" dirty="0" err="1" smtClean="0"/>
              <a:t>вимогам</a:t>
            </a:r>
            <a:r>
              <a:rPr lang="ru-RU" dirty="0" smtClean="0"/>
              <a:t> до упаковки, </a:t>
            </a:r>
            <a:r>
              <a:rPr lang="ru-RU" dirty="0" err="1" smtClean="0"/>
              <a:t>маркування</a:t>
            </a:r>
            <a:r>
              <a:rPr lang="ru-RU" dirty="0" smtClean="0"/>
              <a:t>,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післяпро-дажного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—</a:t>
            </a:r>
            <a:r>
              <a:rPr lang="ru-RU" dirty="0" err="1" smtClean="0"/>
              <a:t>конкурентоспроможність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на ринку,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спромож-ність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 </a:t>
            </a:r>
            <a:r>
              <a:rPr lang="ru-RU" dirty="0" err="1" smtClean="0"/>
              <a:t>відповідати</a:t>
            </a:r>
            <a:r>
              <a:rPr lang="ru-RU" dirty="0" smtClean="0"/>
              <a:t> </a:t>
            </a:r>
            <a:r>
              <a:rPr lang="ru-RU" dirty="0" err="1" smtClean="0"/>
              <a:t>вимогам</a:t>
            </a:r>
            <a:r>
              <a:rPr lang="ru-RU" dirty="0" smtClean="0"/>
              <a:t> </a:t>
            </a:r>
            <a:r>
              <a:rPr lang="ru-RU" dirty="0" err="1" smtClean="0"/>
              <a:t>даного</a:t>
            </a:r>
            <a:r>
              <a:rPr lang="ru-RU" dirty="0" smtClean="0"/>
              <a:t> ринку на </a:t>
            </a:r>
            <a:r>
              <a:rPr lang="ru-RU" dirty="0" err="1" smtClean="0"/>
              <a:t>період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розглядається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01835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35846"/>
            <a:ext cx="1196235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Практика </a:t>
            </a:r>
            <a:r>
              <a:rPr lang="ru-RU" dirty="0" err="1" smtClean="0"/>
              <a:t>ринкової</a:t>
            </a:r>
            <a:r>
              <a:rPr lang="ru-RU" dirty="0" smtClean="0"/>
              <a:t> </a:t>
            </a:r>
            <a:r>
              <a:rPr lang="ru-RU" dirty="0" err="1" smtClean="0"/>
              <a:t>економіки</a:t>
            </a:r>
            <a:r>
              <a:rPr lang="ru-RU" dirty="0" smtClean="0"/>
              <a:t> </a:t>
            </a:r>
            <a:r>
              <a:rPr lang="ru-RU" dirty="0" err="1" smtClean="0"/>
              <a:t>показує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товарний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b="1" dirty="0" err="1" smtClean="0"/>
              <a:t>наступні</a:t>
            </a:r>
            <a:r>
              <a:rPr lang="ru-RU" b="1" dirty="0" smtClean="0"/>
              <a:t> </a:t>
            </a:r>
            <a:r>
              <a:rPr lang="ru-RU" b="1" dirty="0" err="1" smtClean="0"/>
              <a:t>переваги</a:t>
            </a:r>
            <a:r>
              <a:rPr lang="ru-RU" b="1" dirty="0" smtClean="0"/>
              <a:t> </a:t>
            </a:r>
            <a:r>
              <a:rPr lang="ru-RU" dirty="0" err="1" smtClean="0"/>
              <a:t>порівняно</a:t>
            </a:r>
            <a:r>
              <a:rPr lang="ru-RU" dirty="0" smtClean="0"/>
              <a:t> з </a:t>
            </a:r>
            <a:r>
              <a:rPr lang="ru-RU" dirty="0" err="1" smtClean="0"/>
              <a:t>іншими</a:t>
            </a:r>
            <a:r>
              <a:rPr lang="ru-RU" dirty="0" smtClean="0"/>
              <a:t> </a:t>
            </a:r>
            <a:r>
              <a:rPr lang="ru-RU" dirty="0" err="1" smtClean="0"/>
              <a:t>господарськими</a:t>
            </a:r>
            <a:r>
              <a:rPr lang="ru-RU" dirty="0" smtClean="0"/>
              <a:t> системами:</a:t>
            </a:r>
          </a:p>
          <a:p>
            <a:r>
              <a:rPr lang="ru-RU" dirty="0" smtClean="0"/>
              <a:t>—	</a:t>
            </a:r>
            <a:r>
              <a:rPr lang="ru-RU" dirty="0" err="1" smtClean="0"/>
              <a:t>поєднує</a:t>
            </a:r>
            <a:r>
              <a:rPr lang="ru-RU" dirty="0" smtClean="0"/>
              <a:t> </a:t>
            </a:r>
            <a:r>
              <a:rPr lang="ru-RU" dirty="0" err="1" smtClean="0"/>
              <a:t>інтереси</a:t>
            </a:r>
            <a:r>
              <a:rPr lang="ru-RU" dirty="0" smtClean="0"/>
              <a:t> </a:t>
            </a:r>
            <a:r>
              <a:rPr lang="ru-RU" dirty="0" err="1" smtClean="0"/>
              <a:t>продавців</a:t>
            </a:r>
            <a:r>
              <a:rPr lang="ru-RU" dirty="0" smtClean="0"/>
              <a:t> і </a:t>
            </a:r>
            <a:r>
              <a:rPr lang="ru-RU" dirty="0" err="1" smtClean="0"/>
              <a:t>споживачів</a:t>
            </a:r>
            <a:r>
              <a:rPr lang="ru-RU" dirty="0" smtClean="0"/>
              <a:t> </a:t>
            </a:r>
            <a:r>
              <a:rPr lang="ru-RU" dirty="0" err="1" smtClean="0"/>
              <a:t>природним</a:t>
            </a:r>
            <a:r>
              <a:rPr lang="ru-RU" dirty="0" smtClean="0"/>
              <a:t> </a:t>
            </a:r>
            <a:r>
              <a:rPr lang="ru-RU" dirty="0" err="1" smtClean="0"/>
              <a:t>обра-зом</a:t>
            </a:r>
            <a:r>
              <a:rPr lang="ru-RU" dirty="0" smtClean="0"/>
              <a:t>, без </a:t>
            </a:r>
            <a:r>
              <a:rPr lang="ru-RU" dirty="0" err="1" smtClean="0"/>
              <a:t>усякого</a:t>
            </a:r>
            <a:r>
              <a:rPr lang="ru-RU" dirty="0" smtClean="0"/>
              <a:t> </a:t>
            </a:r>
            <a:r>
              <a:rPr lang="ru-RU" dirty="0" err="1" smtClean="0"/>
              <a:t>тиску</a:t>
            </a:r>
            <a:r>
              <a:rPr lang="ru-RU" dirty="0" smtClean="0"/>
              <a:t> на будь-яку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сторін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—	</a:t>
            </a:r>
            <a:r>
              <a:rPr lang="ru-RU" dirty="0" err="1" smtClean="0"/>
              <a:t>зацікавлює</a:t>
            </a:r>
            <a:r>
              <a:rPr lang="ru-RU" dirty="0" smtClean="0"/>
              <a:t> </a:t>
            </a:r>
            <a:r>
              <a:rPr lang="ru-RU" dirty="0" err="1" smtClean="0"/>
              <a:t>виробників</a:t>
            </a:r>
            <a:r>
              <a:rPr lang="ru-RU" dirty="0" smtClean="0"/>
              <a:t> у </a:t>
            </a:r>
            <a:r>
              <a:rPr lang="ru-RU" dirty="0" err="1" smtClean="0"/>
              <a:t>задоволенні</a:t>
            </a:r>
            <a:r>
              <a:rPr lang="ru-RU" dirty="0" smtClean="0"/>
              <a:t> потреб, </a:t>
            </a:r>
            <a:r>
              <a:rPr lang="ru-RU" dirty="0" err="1" smtClean="0"/>
              <a:t>що</a:t>
            </a:r>
            <a:r>
              <a:rPr lang="ru-RU" dirty="0" smtClean="0"/>
              <a:t> виража-</a:t>
            </a:r>
            <a:r>
              <a:rPr lang="ru-RU" dirty="0" err="1" smtClean="0"/>
              <a:t>ються</a:t>
            </a:r>
            <a:r>
              <a:rPr lang="ru-RU" dirty="0" smtClean="0"/>
              <a:t> через попит;</a:t>
            </a:r>
          </a:p>
          <a:p>
            <a:r>
              <a:rPr lang="ru-RU" dirty="0" smtClean="0"/>
              <a:t>—</a:t>
            </a:r>
            <a:r>
              <a:rPr lang="ru-RU" dirty="0" err="1" smtClean="0"/>
              <a:t>перешкоджає</a:t>
            </a:r>
            <a:r>
              <a:rPr lang="ru-RU" dirty="0" smtClean="0"/>
              <a:t> </a:t>
            </a:r>
            <a:r>
              <a:rPr lang="ru-RU" dirty="0" err="1" smtClean="0"/>
              <a:t>монополізації</a:t>
            </a:r>
            <a:r>
              <a:rPr lang="ru-RU" dirty="0" smtClean="0"/>
              <a:t> у </a:t>
            </a:r>
            <a:r>
              <a:rPr lang="ru-RU" dirty="0" err="1" smtClean="0"/>
              <a:t>виробництві</a:t>
            </a:r>
            <a:r>
              <a:rPr lang="ru-RU" dirty="0" smtClean="0"/>
              <a:t> і </a:t>
            </a:r>
            <a:r>
              <a:rPr lang="ru-RU" dirty="0" err="1" smtClean="0"/>
              <a:t>обігу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—</a:t>
            </a:r>
            <a:r>
              <a:rPr lang="ru-RU" dirty="0" err="1" smtClean="0"/>
              <a:t>звільняє</a:t>
            </a:r>
            <a:r>
              <a:rPr lang="ru-RU" dirty="0" smtClean="0"/>
              <a:t> </a:t>
            </a:r>
            <a:r>
              <a:rPr lang="ru-RU" dirty="0" err="1" smtClean="0"/>
              <a:t>економіку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товарного </a:t>
            </a:r>
            <a:r>
              <a:rPr lang="ru-RU" dirty="0" err="1" smtClean="0"/>
              <a:t>дефіциту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—	</a:t>
            </a:r>
            <a:r>
              <a:rPr lang="ru-RU" dirty="0" err="1" smtClean="0"/>
              <a:t>ефективніше</a:t>
            </a:r>
            <a:r>
              <a:rPr lang="ru-RU" dirty="0" smtClean="0"/>
              <a:t> </a:t>
            </a:r>
            <a:r>
              <a:rPr lang="ru-RU" dirty="0" err="1" smtClean="0"/>
              <a:t>розв'язує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dirty="0" err="1" smtClean="0"/>
              <a:t>економіки</a:t>
            </a:r>
            <a:r>
              <a:rPr lang="ru-RU" dirty="0" smtClean="0"/>
              <a:t> (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, </a:t>
            </a:r>
            <a:r>
              <a:rPr lang="ru-RU" dirty="0" err="1" smtClean="0"/>
              <a:t>якість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, </a:t>
            </a:r>
            <a:r>
              <a:rPr lang="ru-RU" dirty="0" err="1" smtClean="0"/>
              <a:t>ефективність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, </a:t>
            </a:r>
            <a:r>
              <a:rPr lang="ru-RU" dirty="0" err="1" smtClean="0"/>
              <a:t>раціональна</a:t>
            </a:r>
            <a:r>
              <a:rPr lang="ru-RU" dirty="0" smtClean="0"/>
              <a:t> </a:t>
            </a:r>
            <a:r>
              <a:rPr lang="ru-RU" dirty="0" err="1" smtClean="0"/>
              <a:t>струк</a:t>
            </a:r>
            <a:r>
              <a:rPr lang="ru-RU" dirty="0" smtClean="0"/>
              <a:t>-тура </a:t>
            </a:r>
            <a:r>
              <a:rPr lang="ru-RU" dirty="0" err="1" smtClean="0"/>
              <a:t>споживання</a:t>
            </a:r>
            <a:r>
              <a:rPr lang="ru-RU" dirty="0" smtClean="0"/>
              <a:t>).</a:t>
            </a:r>
          </a:p>
          <a:p>
            <a:r>
              <a:rPr lang="ru-RU" dirty="0" err="1" smtClean="0"/>
              <a:t>Сучасний</a:t>
            </a:r>
            <a:r>
              <a:rPr lang="ru-RU" dirty="0" smtClean="0"/>
              <a:t> </a:t>
            </a:r>
            <a:r>
              <a:rPr lang="ru-RU" dirty="0" err="1" smtClean="0"/>
              <a:t>товарний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категорія</a:t>
            </a:r>
            <a:r>
              <a:rPr lang="ru-RU" dirty="0" smtClean="0"/>
              <a:t> товарного </a:t>
            </a:r>
            <a:r>
              <a:rPr lang="ru-RU" dirty="0" err="1" smtClean="0"/>
              <a:t>виробни-цтва</a:t>
            </a:r>
            <a:r>
              <a:rPr lang="ru-RU" dirty="0" smtClean="0"/>
              <a:t>, яке не </a:t>
            </a:r>
            <a:r>
              <a:rPr lang="ru-RU" dirty="0" err="1" smtClean="0"/>
              <a:t>обмежується</a:t>
            </a:r>
            <a:r>
              <a:rPr lang="ru-RU" dirty="0" smtClean="0"/>
              <a:t> рамками </a:t>
            </a:r>
            <a:r>
              <a:rPr lang="ru-RU" dirty="0" err="1" smtClean="0"/>
              <a:t>національної</a:t>
            </a:r>
            <a:r>
              <a:rPr lang="ru-RU" dirty="0" smtClean="0"/>
              <a:t> </a:t>
            </a:r>
            <a:r>
              <a:rPr lang="ru-RU" dirty="0" err="1" smtClean="0"/>
              <a:t>економіки</a:t>
            </a:r>
            <a:r>
              <a:rPr lang="ru-RU" dirty="0" smtClean="0"/>
              <a:t>, а в </a:t>
            </a:r>
            <a:r>
              <a:rPr lang="ru-RU" dirty="0" err="1" smtClean="0"/>
              <a:t>пошуках</a:t>
            </a:r>
            <a:r>
              <a:rPr lang="ru-RU" dirty="0" smtClean="0"/>
              <a:t> </a:t>
            </a:r>
            <a:r>
              <a:rPr lang="ru-RU" dirty="0" err="1" smtClean="0"/>
              <a:t>збуту</a:t>
            </a:r>
            <a:r>
              <a:rPr lang="ru-RU" dirty="0" smtClean="0"/>
              <a:t> </a:t>
            </a:r>
            <a:r>
              <a:rPr lang="ru-RU" dirty="0" err="1" smtClean="0"/>
              <a:t>власної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 </a:t>
            </a:r>
            <a:r>
              <a:rPr lang="ru-RU" dirty="0" err="1" smtClean="0"/>
              <a:t>виходить</a:t>
            </a:r>
            <a:r>
              <a:rPr lang="ru-RU" dirty="0" smtClean="0"/>
              <a:t> за </a:t>
            </a:r>
            <a:r>
              <a:rPr lang="ru-RU" dirty="0" err="1" smtClean="0"/>
              <a:t>національні</a:t>
            </a:r>
            <a:r>
              <a:rPr lang="ru-RU" dirty="0" smtClean="0"/>
              <a:t> </a:t>
            </a:r>
            <a:r>
              <a:rPr lang="ru-RU" dirty="0" err="1" smtClean="0"/>
              <a:t>межі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 </a:t>
            </a:r>
            <a:r>
              <a:rPr lang="ru-RU" dirty="0" err="1" smtClean="0"/>
              <a:t>оптимізацією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важливих</a:t>
            </a:r>
            <a:r>
              <a:rPr lang="ru-RU" dirty="0" smtClean="0"/>
              <a:t> фак-</a:t>
            </a:r>
            <a:r>
              <a:rPr lang="ru-RU" dirty="0" err="1" smtClean="0"/>
              <a:t>торів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, </a:t>
            </a:r>
            <a:r>
              <a:rPr lang="ru-RU" dirty="0" err="1" smtClean="0"/>
              <a:t>спрямованих</a:t>
            </a:r>
            <a:r>
              <a:rPr lang="ru-RU" dirty="0" smtClean="0"/>
              <a:t> на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конкурентних</a:t>
            </a:r>
            <a:r>
              <a:rPr lang="ru-RU" dirty="0" smtClean="0"/>
              <a:t> за-сад у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. </a:t>
            </a:r>
            <a:r>
              <a:rPr lang="ru-RU" dirty="0" err="1" smtClean="0"/>
              <a:t>Загалом</a:t>
            </a:r>
            <a:r>
              <a:rPr lang="ru-RU" dirty="0" smtClean="0"/>
              <a:t> же </a:t>
            </a:r>
            <a:r>
              <a:rPr lang="ru-RU" dirty="0" err="1" smtClean="0"/>
              <a:t>товарний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 є </a:t>
            </a:r>
            <a:r>
              <a:rPr lang="ru-RU" dirty="0" err="1" smtClean="0"/>
              <a:t>регулюючою</a:t>
            </a:r>
            <a:r>
              <a:rPr lang="ru-RU" dirty="0" smtClean="0"/>
              <a:t> основою </a:t>
            </a:r>
            <a:r>
              <a:rPr lang="ru-RU" dirty="0" err="1" smtClean="0"/>
              <a:t>конкурентоспроможності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міжнародних</a:t>
            </a:r>
            <a:r>
              <a:rPr lang="ru-RU" dirty="0" smtClean="0"/>
              <a:t> </a:t>
            </a:r>
            <a:r>
              <a:rPr lang="ru-RU" dirty="0" err="1" smtClean="0"/>
              <a:t>стандартів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257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91440" y="0"/>
            <a:ext cx="1264484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Товарний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 err="1" smtClean="0"/>
              <a:t>являє</a:t>
            </a:r>
            <a:r>
              <a:rPr lang="ru-RU" dirty="0" smtClean="0"/>
              <a:t> собою </a:t>
            </a:r>
            <a:r>
              <a:rPr lang="ru-RU" dirty="0" err="1" smtClean="0"/>
              <a:t>складну</a:t>
            </a:r>
            <a:r>
              <a:rPr lang="ru-RU" dirty="0" smtClean="0"/>
              <a:t> </a:t>
            </a:r>
            <a:r>
              <a:rPr lang="ru-RU" dirty="0" err="1" smtClean="0"/>
              <a:t>соціально-економічну</a:t>
            </a:r>
            <a:r>
              <a:rPr lang="ru-RU" dirty="0" smtClean="0"/>
              <a:t> </a:t>
            </a:r>
            <a:r>
              <a:rPr lang="ru-RU" dirty="0" err="1" smtClean="0"/>
              <a:t>категорію</a:t>
            </a:r>
            <a:r>
              <a:rPr lang="ru-RU" dirty="0" smtClean="0"/>
              <a:t>, </a:t>
            </a:r>
            <a:r>
              <a:rPr lang="ru-RU" dirty="0" err="1" smtClean="0"/>
              <a:t>сутність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розкривається</a:t>
            </a:r>
            <a:r>
              <a:rPr lang="ru-RU" dirty="0" smtClean="0"/>
              <a:t>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повно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розглядати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у </a:t>
            </a:r>
            <a:r>
              <a:rPr lang="ru-RU" dirty="0" err="1" smtClean="0"/>
              <a:t>різних</a:t>
            </a:r>
            <a:r>
              <a:rPr lang="ru-RU" dirty="0" smtClean="0"/>
              <a:t> аспектах. </a:t>
            </a:r>
            <a:r>
              <a:rPr lang="ru-RU" dirty="0" err="1" smtClean="0"/>
              <a:t>По-перше</a:t>
            </a:r>
            <a:r>
              <a:rPr lang="ru-RU" dirty="0" smtClean="0"/>
              <a:t>, </a:t>
            </a:r>
            <a:r>
              <a:rPr lang="ru-RU" dirty="0" err="1" smtClean="0"/>
              <a:t>товарний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 err="1" smtClean="0"/>
              <a:t>виступає</a:t>
            </a:r>
            <a:r>
              <a:rPr lang="ru-RU" dirty="0" smtClean="0"/>
              <a:t> як сфера товарного </a:t>
            </a:r>
            <a:r>
              <a:rPr lang="ru-RU" dirty="0" err="1" smtClean="0"/>
              <a:t>обміну</a:t>
            </a:r>
            <a:r>
              <a:rPr lang="ru-RU" dirty="0" smtClean="0"/>
              <a:t>. </a:t>
            </a:r>
            <a:r>
              <a:rPr lang="ru-RU" dirty="0" err="1" smtClean="0"/>
              <a:t>По-друге</a:t>
            </a:r>
            <a:r>
              <a:rPr lang="ru-RU" dirty="0" smtClean="0"/>
              <a:t>, </a:t>
            </a:r>
            <a:r>
              <a:rPr lang="ru-RU" dirty="0" err="1" smtClean="0"/>
              <a:t>являє</a:t>
            </a:r>
            <a:r>
              <a:rPr lang="ru-RU" dirty="0" smtClean="0"/>
              <a:t> собою </a:t>
            </a:r>
            <a:r>
              <a:rPr lang="ru-RU" dirty="0" err="1" smtClean="0"/>
              <a:t>господарську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, систему </a:t>
            </a:r>
            <a:r>
              <a:rPr lang="ru-RU" dirty="0" err="1" smtClean="0"/>
              <a:t>організаційно-економічних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, </a:t>
            </a:r>
            <a:r>
              <a:rPr lang="ru-RU" dirty="0" err="1" smtClean="0"/>
              <a:t>спрямованих</a:t>
            </a:r>
            <a:r>
              <a:rPr lang="ru-RU" dirty="0" smtClean="0"/>
              <a:t> на </a:t>
            </a:r>
            <a:r>
              <a:rPr lang="ru-RU" dirty="0" err="1" smtClean="0"/>
              <a:t>просування</a:t>
            </a:r>
            <a:r>
              <a:rPr lang="ru-RU" dirty="0" smtClean="0"/>
              <a:t> товару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виробника</a:t>
            </a:r>
            <a:r>
              <a:rPr lang="ru-RU" dirty="0" smtClean="0"/>
              <a:t> до </a:t>
            </a:r>
            <a:r>
              <a:rPr lang="ru-RU" dirty="0" err="1" smtClean="0"/>
              <a:t>споживача</a:t>
            </a:r>
            <a:r>
              <a:rPr lang="ru-RU" dirty="0" smtClean="0"/>
              <a:t>.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пов'язані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розвитком</a:t>
            </a:r>
            <a:r>
              <a:rPr lang="ru-RU" dirty="0" smtClean="0"/>
              <a:t> конкретного </a:t>
            </a:r>
            <a:r>
              <a:rPr lang="ru-RU" dirty="0" err="1" smtClean="0"/>
              <a:t>господарського</a:t>
            </a:r>
            <a:r>
              <a:rPr lang="ru-RU" dirty="0" smtClean="0"/>
              <a:t> </a:t>
            </a:r>
            <a:r>
              <a:rPr lang="ru-RU" dirty="0" err="1" smtClean="0"/>
              <a:t>механізму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й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форм та </a:t>
            </a:r>
            <a:r>
              <a:rPr lang="ru-RU" dirty="0" err="1" smtClean="0"/>
              <a:t>методів</a:t>
            </a:r>
            <a:r>
              <a:rPr lang="ru-RU" dirty="0" smtClean="0"/>
              <a:t> продажу, </a:t>
            </a:r>
            <a:r>
              <a:rPr lang="ru-RU" dirty="0" err="1" smtClean="0"/>
              <a:t>управлінським</a:t>
            </a:r>
            <a:r>
              <a:rPr lang="ru-RU" dirty="0" smtClean="0"/>
              <a:t> </a:t>
            </a:r>
            <a:r>
              <a:rPr lang="ru-RU" dirty="0" err="1" smtClean="0"/>
              <a:t>рішенням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збуту</a:t>
            </a:r>
            <a:r>
              <a:rPr lang="ru-RU" dirty="0" smtClean="0"/>
              <a:t>, </a:t>
            </a:r>
            <a:r>
              <a:rPr lang="ru-RU" dirty="0" err="1" smtClean="0"/>
              <a:t>проведенням</a:t>
            </a:r>
            <a:r>
              <a:rPr lang="ru-RU" dirty="0" smtClean="0"/>
              <a:t> </a:t>
            </a:r>
            <a:r>
              <a:rPr lang="ru-RU" dirty="0" err="1" smtClean="0"/>
              <a:t>реклами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вивченням</a:t>
            </a:r>
            <a:r>
              <a:rPr lang="ru-RU" dirty="0" smtClean="0"/>
              <a:t> і </a:t>
            </a:r>
            <a:r>
              <a:rPr lang="ru-RU" dirty="0" err="1" smtClean="0"/>
              <a:t>формуванням</a:t>
            </a:r>
            <a:r>
              <a:rPr lang="ru-RU" dirty="0" smtClean="0"/>
              <a:t> </a:t>
            </a:r>
            <a:r>
              <a:rPr lang="ru-RU" dirty="0" err="1" smtClean="0"/>
              <a:t>попиту</a:t>
            </a:r>
            <a:r>
              <a:rPr lang="ru-RU" dirty="0" smtClean="0"/>
              <a:t> та </a:t>
            </a:r>
            <a:r>
              <a:rPr lang="ru-RU" dirty="0" err="1" smtClean="0"/>
              <a:t>пропозиції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Таким чином, </a:t>
            </a:r>
            <a:r>
              <a:rPr lang="ru-RU" b="1" dirty="0" err="1" smtClean="0"/>
              <a:t>товарний</a:t>
            </a:r>
            <a:r>
              <a:rPr lang="ru-RU" b="1" dirty="0" smtClean="0"/>
              <a:t> </a:t>
            </a:r>
            <a:r>
              <a:rPr lang="ru-RU" b="1" dirty="0" err="1" smtClean="0"/>
              <a:t>ринок</a:t>
            </a:r>
            <a:r>
              <a:rPr lang="ru-RU" b="1" dirty="0" smtClean="0"/>
              <a:t> -- </a:t>
            </a:r>
            <a:r>
              <a:rPr lang="ru-RU" b="1" dirty="0" err="1" smtClean="0"/>
              <a:t>це</a:t>
            </a:r>
            <a:r>
              <a:rPr lang="ru-RU" b="1" dirty="0" smtClean="0"/>
              <a:t> сфера товарного </a:t>
            </a:r>
            <a:r>
              <a:rPr lang="ru-RU" b="1" dirty="0" err="1" smtClean="0"/>
              <a:t>обміну</a:t>
            </a:r>
            <a:r>
              <a:rPr lang="ru-RU" b="1" dirty="0" smtClean="0"/>
              <a:t>, де </a:t>
            </a:r>
            <a:r>
              <a:rPr lang="ru-RU" b="1" dirty="0" err="1" smtClean="0"/>
              <a:t>діють</a:t>
            </a:r>
            <a:r>
              <a:rPr lang="ru-RU" b="1" dirty="0" smtClean="0"/>
              <a:t> </a:t>
            </a:r>
            <a:r>
              <a:rPr lang="ru-RU" b="1" dirty="0" err="1" smtClean="0"/>
              <a:t>відносини</a:t>
            </a:r>
            <a:r>
              <a:rPr lang="ru-RU" b="1" dirty="0" smtClean="0"/>
              <a:t> </a:t>
            </a:r>
            <a:r>
              <a:rPr lang="ru-RU" b="1" dirty="0" err="1" smtClean="0"/>
              <a:t>щодо</a:t>
            </a:r>
            <a:r>
              <a:rPr lang="ru-RU" b="1" dirty="0" smtClean="0"/>
              <a:t> </a:t>
            </a:r>
            <a:r>
              <a:rPr lang="ru-RU" b="1" dirty="0" err="1" smtClean="0"/>
              <a:t>купівлі</a:t>
            </a:r>
            <a:r>
              <a:rPr lang="ru-RU" b="1" dirty="0" smtClean="0"/>
              <a:t>-продажу </a:t>
            </a:r>
            <a:r>
              <a:rPr lang="ru-RU" b="1" dirty="0" err="1" smtClean="0"/>
              <a:t>товарів</a:t>
            </a:r>
            <a:r>
              <a:rPr lang="ru-RU" b="1" dirty="0" smtClean="0"/>
              <a:t> та </a:t>
            </a:r>
            <a:r>
              <a:rPr lang="ru-RU" b="1" dirty="0" err="1" smtClean="0"/>
              <a:t>здійснюється</a:t>
            </a:r>
            <a:r>
              <a:rPr lang="ru-RU" b="1" dirty="0" smtClean="0"/>
              <a:t> конкретна </a:t>
            </a:r>
            <a:r>
              <a:rPr lang="ru-RU" b="1" dirty="0" err="1" smtClean="0"/>
              <a:t>господарська</a:t>
            </a:r>
            <a:r>
              <a:rPr lang="ru-RU" b="1" dirty="0" smtClean="0"/>
              <a:t> </a:t>
            </a:r>
            <a:r>
              <a:rPr lang="ru-RU" b="1" dirty="0" err="1" smtClean="0"/>
              <a:t>діяльність</a:t>
            </a:r>
            <a:r>
              <a:rPr lang="ru-RU" b="1" dirty="0" smtClean="0"/>
              <a:t>, </a:t>
            </a:r>
            <a:r>
              <a:rPr lang="ru-RU" b="1" dirty="0" err="1" smtClean="0"/>
              <a:t>пов'язана</a:t>
            </a:r>
            <a:r>
              <a:rPr lang="ru-RU" b="1" dirty="0" smtClean="0"/>
              <a:t> з </a:t>
            </a:r>
            <a:r>
              <a:rPr lang="ru-RU" b="1" dirty="0" err="1" smtClean="0"/>
              <a:t>реалізацією</a:t>
            </a:r>
            <a:r>
              <a:rPr lang="ru-RU" b="1" dirty="0" smtClean="0"/>
              <a:t> </a:t>
            </a:r>
            <a:r>
              <a:rPr lang="ru-RU" b="1" dirty="0" err="1" smtClean="0"/>
              <a:t>товарів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 err="1" smtClean="0"/>
              <a:t>Під</a:t>
            </a:r>
            <a:r>
              <a:rPr lang="ru-RU" dirty="0" smtClean="0"/>
              <a:t> структурою товарного ринку </a:t>
            </a:r>
            <a:r>
              <a:rPr lang="ru-RU" dirty="0" err="1" smtClean="0"/>
              <a:t>розуміють</a:t>
            </a:r>
            <a:r>
              <a:rPr lang="ru-RU" dirty="0" smtClean="0"/>
              <a:t> </a:t>
            </a:r>
            <a:r>
              <a:rPr lang="ru-RU" dirty="0" err="1" smtClean="0"/>
              <a:t>сукупність</a:t>
            </a:r>
            <a:r>
              <a:rPr lang="ru-RU" dirty="0" smtClean="0"/>
              <a:t> сек-</a:t>
            </a:r>
            <a:r>
              <a:rPr lang="ru-RU" dirty="0" err="1" smtClean="0"/>
              <a:t>торів</a:t>
            </a:r>
            <a:r>
              <a:rPr lang="ru-RU" dirty="0" smtClean="0"/>
              <a:t> (</a:t>
            </a:r>
            <a:r>
              <a:rPr lang="ru-RU" dirty="0" err="1" smtClean="0"/>
              <a:t>сегментів</a:t>
            </a:r>
            <a:r>
              <a:rPr lang="ru-RU" dirty="0" smtClean="0"/>
              <a:t>) товарного ринку та умов,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визначають</a:t>
            </a:r>
            <a:r>
              <a:rPr lang="ru-RU" dirty="0" smtClean="0"/>
              <a:t> особ-</a:t>
            </a:r>
            <a:r>
              <a:rPr lang="ru-RU" dirty="0" err="1" smtClean="0"/>
              <a:t>ливості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0057" y="3416320"/>
            <a:ext cx="7589520" cy="304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839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5174"/>
            <a:ext cx="1209620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Закритий</a:t>
            </a:r>
            <a:r>
              <a:rPr lang="ru-RU" b="1" dirty="0" smtClean="0"/>
              <a:t> сектор товарного </a:t>
            </a:r>
            <a:r>
              <a:rPr lang="ru-RU" dirty="0" smtClean="0"/>
              <a:t>ринку (</a:t>
            </a:r>
            <a:r>
              <a:rPr lang="ru-RU" dirty="0" err="1" smtClean="0"/>
              <a:t>закритий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) </a:t>
            </a:r>
            <a:r>
              <a:rPr lang="ru-RU" dirty="0" err="1" smtClean="0"/>
              <a:t>являє</a:t>
            </a:r>
            <a:r>
              <a:rPr lang="ru-RU" dirty="0" smtClean="0"/>
              <a:t> </a:t>
            </a:r>
            <a:r>
              <a:rPr lang="ru-RU" dirty="0" err="1" smtClean="0"/>
              <a:t>ча¬стину</a:t>
            </a:r>
            <a:r>
              <a:rPr lang="ru-RU" dirty="0" smtClean="0"/>
              <a:t> товарного ринку, в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продавці</a:t>
            </a:r>
            <a:r>
              <a:rPr lang="ru-RU" dirty="0" smtClean="0"/>
              <a:t> та </a:t>
            </a:r>
            <a:r>
              <a:rPr lang="ru-RU" dirty="0" err="1" smtClean="0"/>
              <a:t>покупці</a:t>
            </a:r>
            <a:r>
              <a:rPr lang="ru-RU" dirty="0" smtClean="0"/>
              <a:t> </a:t>
            </a:r>
            <a:r>
              <a:rPr lang="ru-RU" dirty="0" err="1" smtClean="0"/>
              <a:t>взаємодіють</a:t>
            </a:r>
            <a:r>
              <a:rPr lang="ru-RU" dirty="0" smtClean="0"/>
              <a:t> шляхом </a:t>
            </a:r>
            <a:r>
              <a:rPr lang="ru-RU" dirty="0" err="1" smtClean="0"/>
              <a:t>відносин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носять</a:t>
            </a:r>
            <a:r>
              <a:rPr lang="ru-RU" dirty="0" smtClean="0"/>
              <a:t> </a:t>
            </a:r>
            <a:r>
              <a:rPr lang="ru-RU" dirty="0" err="1" smtClean="0"/>
              <a:t>суто</a:t>
            </a:r>
            <a:r>
              <a:rPr lang="ru-RU" dirty="0" smtClean="0"/>
              <a:t> </a:t>
            </a:r>
            <a:r>
              <a:rPr lang="ru-RU" dirty="0" err="1" smtClean="0"/>
              <a:t>комерційного</a:t>
            </a:r>
            <a:r>
              <a:rPr lang="ru-RU" dirty="0" smtClean="0"/>
              <a:t> характеру.</a:t>
            </a:r>
          </a:p>
          <a:p>
            <a:r>
              <a:rPr lang="ru-RU" dirty="0" smtClean="0"/>
              <a:t>До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сегментів</a:t>
            </a:r>
            <a:r>
              <a:rPr lang="ru-RU" dirty="0" smtClean="0"/>
              <a:t> </a:t>
            </a:r>
            <a:r>
              <a:rPr lang="ru-RU" dirty="0" err="1" smtClean="0"/>
              <a:t>закритого</a:t>
            </a:r>
            <a:r>
              <a:rPr lang="ru-RU" dirty="0" smtClean="0"/>
              <a:t> ринку </a:t>
            </a:r>
            <a:r>
              <a:rPr lang="ru-RU" dirty="0" err="1" smtClean="0"/>
              <a:t>відносять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внутрішньофірмові</a:t>
            </a:r>
            <a:r>
              <a:rPr lang="ru-RU" dirty="0" smtClean="0"/>
              <a:t> поставки (</a:t>
            </a:r>
            <a:r>
              <a:rPr lang="ru-RU" dirty="0" err="1" smtClean="0"/>
              <a:t>товарообіг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філіями</a:t>
            </a:r>
            <a:r>
              <a:rPr lang="ru-RU" dirty="0" smtClean="0"/>
              <a:t>, </a:t>
            </a:r>
            <a:r>
              <a:rPr lang="ru-RU" dirty="0" err="1" smtClean="0"/>
              <a:t>дочі¬рніми</a:t>
            </a:r>
            <a:r>
              <a:rPr lang="ru-RU" dirty="0" smtClean="0"/>
              <a:t> й </a:t>
            </a:r>
            <a:r>
              <a:rPr lang="ru-RU" dirty="0" err="1" smtClean="0"/>
              <a:t>головними</a:t>
            </a:r>
            <a:r>
              <a:rPr lang="ru-RU" dirty="0" smtClean="0"/>
              <a:t> </a:t>
            </a:r>
            <a:r>
              <a:rPr lang="ru-RU" dirty="0" err="1" smtClean="0"/>
              <a:t>підприємствами</a:t>
            </a:r>
            <a:r>
              <a:rPr lang="ru-RU" dirty="0" smtClean="0"/>
              <a:t> великих </a:t>
            </a:r>
            <a:r>
              <a:rPr lang="ru-RU" dirty="0" err="1" smtClean="0"/>
              <a:t>монополій</a:t>
            </a:r>
            <a:r>
              <a:rPr lang="ru-RU" dirty="0" smtClean="0"/>
              <a:t>);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субпоставки</a:t>
            </a:r>
            <a:r>
              <a:rPr lang="ru-RU" dirty="0" smtClean="0"/>
              <a:t> </a:t>
            </a:r>
            <a:r>
              <a:rPr lang="ru-RU" dirty="0" err="1" smtClean="0"/>
              <a:t>дрібних</a:t>
            </a:r>
            <a:r>
              <a:rPr lang="ru-RU" dirty="0" smtClean="0"/>
              <a:t> та </a:t>
            </a:r>
            <a:r>
              <a:rPr lang="ru-RU" dirty="0" err="1" smtClean="0"/>
              <a:t>середніх</a:t>
            </a:r>
            <a:r>
              <a:rPr lang="ru-RU" dirty="0" smtClean="0"/>
              <a:t> формально </a:t>
            </a:r>
            <a:r>
              <a:rPr lang="ru-RU" dirty="0" err="1" smtClean="0"/>
              <a:t>незалежних</a:t>
            </a:r>
            <a:r>
              <a:rPr lang="ru-RU" dirty="0" smtClean="0"/>
              <a:t> </a:t>
            </a:r>
            <a:r>
              <a:rPr lang="ru-RU" dirty="0" err="1" smtClean="0"/>
              <a:t>фірм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є </a:t>
            </a:r>
            <a:r>
              <a:rPr lang="ru-RU" dirty="0" err="1" smtClean="0"/>
              <a:t>підрядниками</a:t>
            </a:r>
            <a:r>
              <a:rPr lang="ru-RU" dirty="0" smtClean="0"/>
              <a:t> великих </a:t>
            </a:r>
            <a:r>
              <a:rPr lang="ru-RU" dirty="0" err="1" smtClean="0"/>
              <a:t>монополій</a:t>
            </a:r>
            <a:r>
              <a:rPr lang="ru-RU" dirty="0" smtClean="0"/>
              <a:t> у рамках </a:t>
            </a:r>
            <a:r>
              <a:rPr lang="ru-RU" dirty="0" err="1" smtClean="0"/>
              <a:t>спеціалі¬зації</a:t>
            </a:r>
            <a:r>
              <a:rPr lang="ru-RU" dirty="0" smtClean="0"/>
              <a:t> та </a:t>
            </a:r>
            <a:r>
              <a:rPr lang="ru-RU" dirty="0" err="1" smtClean="0"/>
              <a:t>кооперування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спеціальна</a:t>
            </a:r>
            <a:r>
              <a:rPr lang="ru-RU" dirty="0" smtClean="0"/>
              <a:t> </a:t>
            </a:r>
            <a:r>
              <a:rPr lang="ru-RU" dirty="0" err="1" smtClean="0"/>
              <a:t>торгівля</a:t>
            </a:r>
            <a:r>
              <a:rPr lang="ru-RU" dirty="0" smtClean="0"/>
              <a:t> у </a:t>
            </a:r>
            <a:r>
              <a:rPr lang="ru-RU" dirty="0" err="1" smtClean="0"/>
              <a:t>формі</a:t>
            </a:r>
            <a:r>
              <a:rPr lang="ru-RU" dirty="0" smtClean="0"/>
              <a:t> </a:t>
            </a:r>
            <a:r>
              <a:rPr lang="ru-RU" dirty="0" err="1" smtClean="0"/>
              <a:t>постачань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за </a:t>
            </a:r>
            <a:r>
              <a:rPr lang="ru-RU" dirty="0" err="1" smtClean="0"/>
              <a:t>програма¬ми</a:t>
            </a:r>
            <a:r>
              <a:rPr lang="ru-RU" dirty="0" smtClean="0"/>
              <a:t> </a:t>
            </a:r>
            <a:r>
              <a:rPr lang="ru-RU" dirty="0" err="1" smtClean="0"/>
              <a:t>допомоги</a:t>
            </a:r>
            <a:r>
              <a:rPr lang="ru-RU" dirty="0" smtClean="0"/>
              <a:t>, </a:t>
            </a:r>
            <a:r>
              <a:rPr lang="ru-RU" dirty="0" err="1" smtClean="0"/>
              <a:t>особливими</a:t>
            </a:r>
            <a:r>
              <a:rPr lang="ru-RU" dirty="0" smtClean="0"/>
              <a:t> </a:t>
            </a:r>
            <a:r>
              <a:rPr lang="ru-RU" dirty="0" err="1" smtClean="0"/>
              <a:t>міжурядовими</a:t>
            </a:r>
            <a:r>
              <a:rPr lang="ru-RU" dirty="0" smtClean="0"/>
              <a:t> </a:t>
            </a:r>
            <a:r>
              <a:rPr lang="ru-RU" dirty="0" err="1" smtClean="0"/>
              <a:t>угодами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зустрічна</a:t>
            </a:r>
            <a:r>
              <a:rPr lang="ru-RU" dirty="0" smtClean="0"/>
              <a:t> </a:t>
            </a:r>
            <a:r>
              <a:rPr lang="ru-RU" dirty="0" err="1" smtClean="0"/>
              <a:t>торгівля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охоплює</a:t>
            </a:r>
            <a:r>
              <a:rPr lang="ru-RU" dirty="0" smtClean="0"/>
              <a:t> </a:t>
            </a:r>
            <a:r>
              <a:rPr lang="ru-RU" dirty="0" err="1" smtClean="0"/>
              <a:t>взаємозумовлені</a:t>
            </a:r>
            <a:r>
              <a:rPr lang="ru-RU" dirty="0" smtClean="0"/>
              <a:t> </a:t>
            </a:r>
            <a:r>
              <a:rPr lang="ru-RU" dirty="0" err="1" smtClean="0"/>
              <a:t>експортні</a:t>
            </a:r>
            <a:r>
              <a:rPr lang="ru-RU" dirty="0" smtClean="0"/>
              <a:t> </a:t>
            </a:r>
            <a:r>
              <a:rPr lang="ru-RU" dirty="0" err="1" smtClean="0"/>
              <a:t>операції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Відкритий</a:t>
            </a:r>
            <a:r>
              <a:rPr lang="ru-RU" b="1" dirty="0" smtClean="0"/>
              <a:t> сектор товарного ринку </a:t>
            </a:r>
            <a:r>
              <a:rPr lang="ru-RU" dirty="0" smtClean="0"/>
              <a:t>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сукупність</a:t>
            </a:r>
            <a:r>
              <a:rPr lang="ru-RU" dirty="0" smtClean="0"/>
              <a:t> </a:t>
            </a:r>
            <a:r>
              <a:rPr lang="ru-RU" dirty="0" err="1" smtClean="0"/>
              <a:t>сегмен¬тів</a:t>
            </a:r>
            <a:r>
              <a:rPr lang="ru-RU" dirty="0" smtClean="0"/>
              <a:t>, </a:t>
            </a:r>
            <a:r>
              <a:rPr lang="ru-RU" dirty="0" err="1" smtClean="0"/>
              <a:t>яким</a:t>
            </a:r>
            <a:r>
              <a:rPr lang="ru-RU" dirty="0" smtClean="0"/>
              <a:t> </a:t>
            </a:r>
            <a:r>
              <a:rPr lang="ru-RU" dirty="0" err="1" smtClean="0"/>
              <a:t>притаманні</a:t>
            </a:r>
            <a:r>
              <a:rPr lang="ru-RU" dirty="0" smtClean="0"/>
              <a:t> </a:t>
            </a:r>
            <a:r>
              <a:rPr lang="ru-RU" dirty="0" err="1" smtClean="0"/>
              <a:t>операції</a:t>
            </a:r>
            <a:r>
              <a:rPr lang="ru-RU" dirty="0" smtClean="0"/>
              <a:t> </a:t>
            </a:r>
            <a:r>
              <a:rPr lang="ru-RU" dirty="0" err="1" smtClean="0"/>
              <a:t>комерційного</a:t>
            </a:r>
            <a:r>
              <a:rPr lang="ru-RU" dirty="0" smtClean="0"/>
              <a:t> характеру. До </a:t>
            </a:r>
            <a:r>
              <a:rPr lang="ru-RU" dirty="0" err="1" smtClean="0"/>
              <a:t>основ¬них</a:t>
            </a:r>
            <a:r>
              <a:rPr lang="ru-RU" dirty="0" smtClean="0"/>
              <a:t> </a:t>
            </a:r>
            <a:r>
              <a:rPr lang="ru-RU" dirty="0" err="1" smtClean="0"/>
              <a:t>сегментів</a:t>
            </a:r>
            <a:r>
              <a:rPr lang="ru-RU" dirty="0" smtClean="0"/>
              <a:t> </a:t>
            </a:r>
            <a:r>
              <a:rPr lang="ru-RU" dirty="0" err="1" smtClean="0"/>
              <a:t>відкритого</a:t>
            </a:r>
            <a:r>
              <a:rPr lang="ru-RU" dirty="0" smtClean="0"/>
              <a:t> сектору </a:t>
            </a:r>
            <a:r>
              <a:rPr lang="ru-RU" dirty="0" err="1" smtClean="0"/>
              <a:t>відносять</a:t>
            </a:r>
            <a:r>
              <a:rPr lang="ru-RU" dirty="0" smtClean="0"/>
              <a:t> </a:t>
            </a:r>
            <a:r>
              <a:rPr lang="ru-RU" dirty="0" err="1" smtClean="0"/>
              <a:t>короткострокові</a:t>
            </a:r>
            <a:r>
              <a:rPr lang="ru-RU" dirty="0" smtClean="0"/>
              <a:t> </a:t>
            </a:r>
            <a:r>
              <a:rPr lang="ru-RU" dirty="0" err="1" smtClean="0"/>
              <a:t>уго-ди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укладаються</a:t>
            </a:r>
            <a:r>
              <a:rPr lang="ru-RU" dirty="0" smtClean="0"/>
              <a:t> на </a:t>
            </a:r>
            <a:r>
              <a:rPr lang="ru-RU" dirty="0" err="1" smtClean="0"/>
              <a:t>період</a:t>
            </a:r>
            <a:r>
              <a:rPr lang="ru-RU" dirty="0" smtClean="0"/>
              <a:t> до 1—1,5 роки, </a:t>
            </a:r>
            <a:r>
              <a:rPr lang="ru-RU" dirty="0" err="1" smtClean="0"/>
              <a:t>оптову</a:t>
            </a:r>
            <a:r>
              <a:rPr lang="ru-RU" dirty="0" smtClean="0"/>
              <a:t> та </a:t>
            </a:r>
            <a:r>
              <a:rPr lang="ru-RU" dirty="0" err="1" smtClean="0"/>
              <a:t>роз¬дрібну</a:t>
            </a:r>
            <a:r>
              <a:rPr lang="ru-RU" dirty="0" smtClean="0"/>
              <a:t> </a:t>
            </a:r>
            <a:r>
              <a:rPr lang="ru-RU" dirty="0" err="1" smtClean="0"/>
              <a:t>торгівлю</a:t>
            </a:r>
            <a:r>
              <a:rPr lang="ru-RU" dirty="0" smtClean="0"/>
              <a:t> й </a:t>
            </a:r>
            <a:r>
              <a:rPr lang="ru-RU" dirty="0" err="1" smtClean="0"/>
              <a:t>операції</a:t>
            </a:r>
            <a:r>
              <a:rPr lang="ru-RU" dirty="0" smtClean="0"/>
              <a:t> на </a:t>
            </a:r>
            <a:r>
              <a:rPr lang="ru-RU" dirty="0" err="1" smtClean="0"/>
              <a:t>вільному</a:t>
            </a:r>
            <a:r>
              <a:rPr lang="ru-RU" dirty="0" smtClean="0"/>
              <a:t> ринку, на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відсутні</a:t>
            </a:r>
            <a:r>
              <a:rPr lang="ru-RU" dirty="0" smtClean="0"/>
              <a:t> </a:t>
            </a:r>
            <a:r>
              <a:rPr lang="ru-RU" dirty="0" err="1" smtClean="0"/>
              <a:t>обмеження</a:t>
            </a:r>
            <a:r>
              <a:rPr lang="ru-RU" dirty="0" smtClean="0"/>
              <a:t> </a:t>
            </a:r>
            <a:r>
              <a:rPr lang="ru-RU" dirty="0" err="1" smtClean="0"/>
              <a:t>вільної</a:t>
            </a:r>
            <a:r>
              <a:rPr lang="ru-RU" dirty="0" smtClean="0"/>
              <a:t> </a:t>
            </a:r>
            <a:r>
              <a:rPr lang="ru-RU" dirty="0" err="1" smtClean="0"/>
              <a:t>конкуренції</a:t>
            </a:r>
            <a:r>
              <a:rPr lang="ru-RU" dirty="0" smtClean="0"/>
              <a:t>. «</a:t>
            </a:r>
            <a:r>
              <a:rPr lang="ru-RU" dirty="0" err="1" smtClean="0"/>
              <a:t>Вільний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» представлений </a:t>
            </a:r>
            <a:r>
              <a:rPr lang="ru-RU" dirty="0" err="1" smtClean="0"/>
              <a:t>біржовою</a:t>
            </a:r>
            <a:r>
              <a:rPr lang="ru-RU" dirty="0" smtClean="0"/>
              <a:t> </a:t>
            </a:r>
            <a:r>
              <a:rPr lang="ru-RU" dirty="0" err="1" smtClean="0"/>
              <a:t>торгівлею</a:t>
            </a:r>
            <a:r>
              <a:rPr lang="ru-RU" dirty="0" smtClean="0"/>
              <a:t>, ринком «спот», на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реалізується</a:t>
            </a:r>
            <a:r>
              <a:rPr lang="ru-RU" dirty="0" smtClean="0"/>
              <a:t> </a:t>
            </a:r>
            <a:r>
              <a:rPr lang="ru-RU" dirty="0" err="1" smtClean="0"/>
              <a:t>наяв¬ний</a:t>
            </a:r>
            <a:r>
              <a:rPr lang="ru-RU" dirty="0" smtClean="0"/>
              <a:t> товар з </a:t>
            </a:r>
            <a:r>
              <a:rPr lang="ru-RU" dirty="0" err="1" smtClean="0"/>
              <a:t>терміновим</a:t>
            </a:r>
            <a:r>
              <a:rPr lang="ru-RU" dirty="0" smtClean="0"/>
              <a:t> </a:t>
            </a:r>
            <a:r>
              <a:rPr lang="ru-RU" dirty="0" err="1" smtClean="0"/>
              <a:t>відвантаженням</a:t>
            </a:r>
            <a:r>
              <a:rPr lang="ru-RU" dirty="0" smtClean="0"/>
              <a:t>; «</a:t>
            </a:r>
            <a:r>
              <a:rPr lang="ru-RU" dirty="0" err="1" smtClean="0"/>
              <a:t>чорним</a:t>
            </a:r>
            <a:r>
              <a:rPr lang="ru-RU" dirty="0" smtClean="0"/>
              <a:t> ринком».</a:t>
            </a:r>
          </a:p>
          <a:p>
            <a:r>
              <a:rPr lang="ru-RU" dirty="0" err="1" smtClean="0"/>
              <a:t>Проміжне</a:t>
            </a:r>
            <a:r>
              <a:rPr lang="ru-RU" dirty="0" smtClean="0"/>
              <a:t> становище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закритим</a:t>
            </a:r>
            <a:r>
              <a:rPr lang="ru-RU" dirty="0" smtClean="0"/>
              <a:t> та </a:t>
            </a:r>
            <a:r>
              <a:rPr lang="ru-RU" dirty="0" err="1" smtClean="0"/>
              <a:t>відкритим</a:t>
            </a:r>
            <a:r>
              <a:rPr lang="ru-RU" dirty="0" smtClean="0"/>
              <a:t> секторами </a:t>
            </a:r>
            <a:r>
              <a:rPr lang="ru-RU" dirty="0" err="1" smtClean="0"/>
              <a:t>займають</a:t>
            </a:r>
            <a:r>
              <a:rPr lang="ru-RU" dirty="0" smtClean="0"/>
              <a:t> </a:t>
            </a:r>
            <a:r>
              <a:rPr lang="ru-RU" b="1" dirty="0" err="1" smtClean="0"/>
              <a:t>довгострокові</a:t>
            </a:r>
            <a:r>
              <a:rPr lang="ru-RU" b="1" dirty="0" smtClean="0"/>
              <a:t> </a:t>
            </a:r>
            <a:r>
              <a:rPr lang="ru-RU" b="1" dirty="0" err="1" smtClean="0"/>
              <a:t>комерційні</a:t>
            </a:r>
            <a:r>
              <a:rPr lang="ru-RU" b="1" dirty="0" smtClean="0"/>
              <a:t> угоди</a:t>
            </a:r>
            <a:r>
              <a:rPr lang="ru-RU" dirty="0" smtClean="0"/>
              <a:t>. </a:t>
            </a:r>
            <a:r>
              <a:rPr lang="ru-RU" dirty="0" err="1" smtClean="0"/>
              <a:t>Ця</a:t>
            </a:r>
            <a:r>
              <a:rPr lang="ru-RU" dirty="0" smtClean="0"/>
              <a:t> форма </a:t>
            </a:r>
            <a:r>
              <a:rPr lang="ru-RU" dirty="0" err="1" smtClean="0"/>
              <a:t>товарообмі¬ну</a:t>
            </a:r>
            <a:r>
              <a:rPr lang="ru-RU" dirty="0" smtClean="0"/>
              <a:t> </a:t>
            </a:r>
            <a:r>
              <a:rPr lang="ru-RU" dirty="0" err="1" smtClean="0"/>
              <a:t>зумовлена</a:t>
            </a:r>
            <a:r>
              <a:rPr lang="ru-RU" dirty="0" smtClean="0"/>
              <a:t> практикою </a:t>
            </a:r>
            <a:r>
              <a:rPr lang="ru-RU" dirty="0" err="1" smtClean="0"/>
              <a:t>стійких</a:t>
            </a:r>
            <a:r>
              <a:rPr lang="ru-RU" dirty="0" smtClean="0"/>
              <a:t> </a:t>
            </a:r>
            <a:r>
              <a:rPr lang="ru-RU" dirty="0" err="1" smtClean="0"/>
              <a:t>торгових</a:t>
            </a:r>
            <a:r>
              <a:rPr lang="ru-RU" dirty="0" smtClean="0"/>
              <a:t> </a:t>
            </a:r>
            <a:r>
              <a:rPr lang="ru-RU" dirty="0" err="1" smtClean="0"/>
              <a:t>зв'язків</a:t>
            </a:r>
            <a:r>
              <a:rPr lang="ru-RU" dirty="0" smtClean="0"/>
              <a:t> (</a:t>
            </a:r>
            <a:r>
              <a:rPr lang="ru-RU" dirty="0" err="1" smtClean="0"/>
              <a:t>від</a:t>
            </a:r>
            <a:r>
              <a:rPr lang="ru-RU" dirty="0" smtClean="0"/>
              <a:t> 2 до 25 </a:t>
            </a:r>
            <a:r>
              <a:rPr lang="ru-RU" dirty="0" err="1" smtClean="0"/>
              <a:t>років</a:t>
            </a:r>
            <a:r>
              <a:rPr lang="ru-RU" dirty="0" smtClean="0"/>
              <a:t>) та </a:t>
            </a:r>
            <a:r>
              <a:rPr lang="ru-RU" dirty="0" err="1" smtClean="0"/>
              <a:t>доповнюється</a:t>
            </a:r>
            <a:r>
              <a:rPr lang="ru-RU" dirty="0" smtClean="0"/>
              <a:t> формами </a:t>
            </a:r>
            <a:r>
              <a:rPr lang="ru-RU" dirty="0" err="1" smtClean="0"/>
              <a:t>преференційних</a:t>
            </a:r>
            <a:r>
              <a:rPr lang="ru-RU" dirty="0" smtClean="0"/>
              <a:t> </a:t>
            </a:r>
            <a:r>
              <a:rPr lang="ru-RU" dirty="0" err="1" smtClean="0"/>
              <a:t>економічних</a:t>
            </a:r>
            <a:r>
              <a:rPr lang="ru-RU" dirty="0" smtClean="0"/>
              <a:t> </a:t>
            </a:r>
            <a:r>
              <a:rPr lang="ru-RU" dirty="0" err="1" smtClean="0"/>
              <a:t>угод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торгівля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довгострокових</a:t>
            </a:r>
            <a:r>
              <a:rPr lang="ru-RU" dirty="0" smtClean="0"/>
              <a:t> </a:t>
            </a:r>
            <a:r>
              <a:rPr lang="ru-RU" dirty="0" err="1" smtClean="0"/>
              <a:t>комерційних</a:t>
            </a:r>
            <a:r>
              <a:rPr lang="ru-RU" dirty="0" smtClean="0"/>
              <a:t> </a:t>
            </a:r>
            <a:r>
              <a:rPr lang="ru-RU" dirty="0" err="1" smtClean="0"/>
              <a:t>контрактів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597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2068" y="0"/>
            <a:ext cx="1167819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За товарно-</a:t>
            </a:r>
            <a:r>
              <a:rPr lang="ru-RU" dirty="0" err="1" smtClean="0"/>
              <a:t>галузевою</a:t>
            </a:r>
            <a:r>
              <a:rPr lang="ru-RU" dirty="0" smtClean="0"/>
              <a:t> </a:t>
            </a:r>
            <a:r>
              <a:rPr lang="ru-RU" dirty="0" err="1" smtClean="0"/>
              <a:t>ознакою</a:t>
            </a:r>
            <a:r>
              <a:rPr lang="ru-RU" dirty="0" smtClean="0"/>
              <a:t> </a:t>
            </a:r>
            <a:r>
              <a:rPr lang="ru-RU" dirty="0" err="1" smtClean="0"/>
              <a:t>товарний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класифікувати</a:t>
            </a:r>
            <a:r>
              <a:rPr lang="ru-RU" dirty="0" smtClean="0"/>
              <a:t> за такою схемою: </a:t>
            </a:r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 err="1" smtClean="0"/>
              <a:t>готових</a:t>
            </a:r>
            <a:r>
              <a:rPr lang="ru-RU" dirty="0" smtClean="0"/>
              <a:t> </a:t>
            </a:r>
            <a:r>
              <a:rPr lang="ru-RU" dirty="0" err="1" smtClean="0"/>
              <a:t>виробів</a:t>
            </a:r>
            <a:r>
              <a:rPr lang="ru-RU" dirty="0" smtClean="0"/>
              <a:t>, </a:t>
            </a:r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 err="1" smtClean="0"/>
              <a:t>сировини</a:t>
            </a:r>
            <a:r>
              <a:rPr lang="ru-RU" dirty="0" smtClean="0"/>
              <a:t> й </a:t>
            </a:r>
            <a:r>
              <a:rPr lang="ru-RU" dirty="0" err="1" smtClean="0"/>
              <a:t>напівфабрикатів</a:t>
            </a:r>
            <a:r>
              <a:rPr lang="ru-RU" dirty="0" smtClean="0"/>
              <a:t>, </a:t>
            </a:r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.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товарних</a:t>
            </a:r>
            <a:r>
              <a:rPr lang="ru-RU" dirty="0" smtClean="0"/>
              <a:t> </a:t>
            </a:r>
            <a:r>
              <a:rPr lang="ru-RU" dirty="0" err="1" smtClean="0"/>
              <a:t>ринків</a:t>
            </a:r>
            <a:r>
              <a:rPr lang="ru-RU" dirty="0" smtClean="0"/>
              <a:t> у </a:t>
            </a:r>
            <a:r>
              <a:rPr lang="ru-RU" dirty="0" err="1" smtClean="0"/>
              <a:t>подальшому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поділеними</a:t>
            </a:r>
            <a:r>
              <a:rPr lang="ru-RU" dirty="0" smtClean="0"/>
              <a:t> до </a:t>
            </a:r>
            <a:r>
              <a:rPr lang="ru-RU" dirty="0" err="1" smtClean="0"/>
              <a:t>рівня</a:t>
            </a:r>
            <a:r>
              <a:rPr lang="ru-RU" dirty="0" smtClean="0"/>
              <a:t> ринку </a:t>
            </a:r>
            <a:r>
              <a:rPr lang="ru-RU" dirty="0" err="1" smtClean="0"/>
              <a:t>окремого</a:t>
            </a:r>
            <a:r>
              <a:rPr lang="ru-RU" dirty="0" smtClean="0"/>
              <a:t> товару (Рис. 1.3).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 err="1" smtClean="0"/>
              <a:t>промислової</a:t>
            </a:r>
            <a:r>
              <a:rPr lang="ru-RU" dirty="0" smtClean="0"/>
              <a:t> </a:t>
            </a:r>
            <a:r>
              <a:rPr lang="ru-RU" dirty="0" err="1" smtClean="0"/>
              <a:t>сировини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у себе ринки </a:t>
            </a:r>
            <a:r>
              <a:rPr lang="ru-RU" dirty="0" err="1" smtClean="0"/>
              <a:t>залізної</a:t>
            </a:r>
            <a:r>
              <a:rPr lang="ru-RU" dirty="0" smtClean="0"/>
              <a:t>, </a:t>
            </a:r>
            <a:r>
              <a:rPr lang="ru-RU" dirty="0" err="1" smtClean="0"/>
              <a:t>марганцевої</a:t>
            </a:r>
            <a:r>
              <a:rPr lang="ru-RU" dirty="0" smtClean="0"/>
              <a:t>, </a:t>
            </a:r>
            <a:r>
              <a:rPr lang="ru-RU" dirty="0" err="1" smtClean="0"/>
              <a:t>хромової</a:t>
            </a:r>
            <a:r>
              <a:rPr lang="ru-RU" dirty="0" smtClean="0"/>
              <a:t> руд, </a:t>
            </a:r>
            <a:r>
              <a:rPr lang="ru-RU" dirty="0" err="1" smtClean="0"/>
              <a:t>сталі</a:t>
            </a:r>
            <a:r>
              <a:rPr lang="ru-RU" dirty="0" smtClean="0"/>
              <a:t>, прокату, </a:t>
            </a:r>
            <a:r>
              <a:rPr lang="ru-RU" dirty="0" err="1" smtClean="0"/>
              <a:t>стальних</a:t>
            </a:r>
            <a:r>
              <a:rPr lang="ru-RU" dirty="0" smtClean="0"/>
              <a:t> труб, </a:t>
            </a:r>
            <a:r>
              <a:rPr lang="ru-RU" dirty="0" err="1" smtClean="0"/>
              <a:t>нікелю</a:t>
            </a:r>
            <a:r>
              <a:rPr lang="ru-RU" dirty="0" smtClean="0"/>
              <a:t>, </a:t>
            </a:r>
            <a:r>
              <a:rPr lang="ru-RU" dirty="0" err="1" smtClean="0"/>
              <a:t>платини</a:t>
            </a:r>
            <a:r>
              <a:rPr lang="ru-RU" dirty="0" smtClean="0"/>
              <a:t>, </a:t>
            </a:r>
            <a:r>
              <a:rPr lang="ru-RU" dirty="0" err="1" smtClean="0"/>
              <a:t>коштовних</a:t>
            </a:r>
            <a:r>
              <a:rPr lang="ru-RU" dirty="0" smtClean="0"/>
              <a:t> </a:t>
            </a:r>
            <a:r>
              <a:rPr lang="ru-RU" dirty="0" err="1" smtClean="0"/>
              <a:t>металів</a:t>
            </a:r>
            <a:r>
              <a:rPr lang="ru-RU" dirty="0" smtClean="0"/>
              <a:t>, </a:t>
            </a:r>
            <a:r>
              <a:rPr lang="ru-RU" dirty="0" err="1" smtClean="0"/>
              <a:t>алмазів</a:t>
            </a:r>
            <a:r>
              <a:rPr lang="ru-RU" dirty="0" smtClean="0"/>
              <a:t>, </a:t>
            </a:r>
            <a:r>
              <a:rPr lang="ru-RU" dirty="0" err="1" smtClean="0"/>
              <a:t>хімікатів</a:t>
            </a:r>
            <a:r>
              <a:rPr lang="ru-RU" dirty="0" smtClean="0"/>
              <a:t>, </a:t>
            </a:r>
            <a:r>
              <a:rPr lang="ru-RU" dirty="0" err="1" smtClean="0"/>
              <a:t>пластмас</a:t>
            </a:r>
            <a:r>
              <a:rPr lang="ru-RU" dirty="0" smtClean="0"/>
              <a:t>, </a:t>
            </a:r>
            <a:r>
              <a:rPr lang="ru-RU" dirty="0" err="1" smtClean="0"/>
              <a:t>хімічних</a:t>
            </a:r>
            <a:r>
              <a:rPr lang="ru-RU" dirty="0" smtClean="0"/>
              <a:t> волокон, </a:t>
            </a:r>
            <a:r>
              <a:rPr lang="ru-RU" dirty="0" err="1" smtClean="0"/>
              <a:t>медикаментів</a:t>
            </a:r>
            <a:r>
              <a:rPr lang="ru-RU" dirty="0" smtClean="0"/>
              <a:t> і т.д. На ринку </a:t>
            </a:r>
            <a:r>
              <a:rPr lang="ru-RU" dirty="0" err="1" smtClean="0"/>
              <a:t>палива</a:t>
            </a:r>
            <a:r>
              <a:rPr lang="ru-RU" dirty="0" smtClean="0"/>
              <a:t> </a:t>
            </a:r>
            <a:r>
              <a:rPr lang="ru-RU" dirty="0" err="1" smtClean="0"/>
              <a:t>особливе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 err="1" smtClean="0"/>
              <a:t>належить</a:t>
            </a:r>
            <a:r>
              <a:rPr lang="ru-RU" dirty="0" smtClean="0"/>
              <a:t> ринку </a:t>
            </a:r>
            <a:r>
              <a:rPr lang="ru-RU" dirty="0" err="1" smtClean="0"/>
              <a:t>нафти</a:t>
            </a:r>
            <a:r>
              <a:rPr lang="ru-RU" dirty="0" smtClean="0"/>
              <a:t> й </a:t>
            </a:r>
            <a:r>
              <a:rPr lang="ru-RU" dirty="0" err="1" smtClean="0"/>
              <a:t>нафтопродуктів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останні</a:t>
            </a:r>
            <a:r>
              <a:rPr lang="ru-RU" dirty="0" smtClean="0"/>
              <a:t> є </a:t>
            </a:r>
            <a:r>
              <a:rPr lang="ru-RU" dirty="0" err="1" smtClean="0"/>
              <a:t>біржовим</a:t>
            </a:r>
            <a:r>
              <a:rPr lang="ru-RU" dirty="0" smtClean="0"/>
              <a:t> товаром і </a:t>
            </a:r>
            <a:r>
              <a:rPr lang="ru-RU" dirty="0" err="1" smtClean="0"/>
              <a:t>становлять</a:t>
            </a:r>
            <a:r>
              <a:rPr lang="ru-RU" dirty="0" smtClean="0"/>
              <a:t> предмет </a:t>
            </a:r>
            <a:r>
              <a:rPr lang="ru-RU" dirty="0" err="1" smtClean="0"/>
              <a:t>торгів</a:t>
            </a:r>
            <a:r>
              <a:rPr lang="ru-RU" dirty="0" smtClean="0"/>
              <a:t> через </a:t>
            </a:r>
            <a:r>
              <a:rPr lang="ru-RU" dirty="0" err="1" smtClean="0"/>
              <a:t>нафтову</a:t>
            </a:r>
            <a:r>
              <a:rPr lang="ru-RU" dirty="0" smtClean="0"/>
              <a:t> </a:t>
            </a:r>
            <a:r>
              <a:rPr lang="ru-RU" dirty="0" err="1" smtClean="0"/>
              <a:t>товарну</a:t>
            </a:r>
            <a:r>
              <a:rPr lang="ru-RU" dirty="0" smtClean="0"/>
              <a:t> </a:t>
            </a:r>
            <a:r>
              <a:rPr lang="ru-RU" dirty="0" err="1" smtClean="0"/>
              <a:t>біржу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Крім</a:t>
            </a:r>
            <a:r>
              <a:rPr lang="ru-RU" dirty="0" smtClean="0"/>
              <a:t> того, </a:t>
            </a:r>
            <a:r>
              <a:rPr lang="ru-RU" dirty="0" err="1" smtClean="0"/>
              <a:t>товарний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 --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узагальнене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характеризує</a:t>
            </a:r>
            <a:r>
              <a:rPr lang="ru-RU" dirty="0" smtClean="0"/>
              <a:t> систему </a:t>
            </a:r>
            <a:r>
              <a:rPr lang="ru-RU" dirty="0" err="1" smtClean="0"/>
              <a:t>ринків</a:t>
            </a:r>
            <a:r>
              <a:rPr lang="ru-RU" dirty="0" smtClean="0"/>
              <a:t>, </a:t>
            </a:r>
            <a:r>
              <a:rPr lang="ru-RU" dirty="0" err="1" smtClean="0"/>
              <a:t>втілених</a:t>
            </a:r>
            <a:r>
              <a:rPr lang="ru-RU" dirty="0" smtClean="0"/>
              <a:t> </a:t>
            </a:r>
            <a:r>
              <a:rPr lang="ru-RU" dirty="0" err="1" smtClean="0"/>
              <a:t>головним</a:t>
            </a:r>
            <a:r>
              <a:rPr lang="ru-RU" dirty="0" smtClean="0"/>
              <a:t> чином у ринки </a:t>
            </a:r>
            <a:r>
              <a:rPr lang="ru-RU" dirty="0" err="1" smtClean="0"/>
              <a:t>споживчих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і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виробничо-технічного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 [6, c. 32-36]. Характер </a:t>
            </a:r>
            <a:r>
              <a:rPr lang="ru-RU" dirty="0" err="1" smtClean="0"/>
              <a:t>придбання</a:t>
            </a:r>
            <a:r>
              <a:rPr lang="ru-RU" dirty="0" smtClean="0"/>
              <a:t> і </a:t>
            </a:r>
            <a:r>
              <a:rPr lang="ru-RU" dirty="0" err="1" smtClean="0"/>
              <a:t>споживання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на </a:t>
            </a:r>
            <a:r>
              <a:rPr lang="ru-RU" dirty="0" err="1" smtClean="0"/>
              <a:t>цих</a:t>
            </a:r>
            <a:r>
              <a:rPr lang="ru-RU" dirty="0" smtClean="0"/>
              <a:t> ринках </a:t>
            </a:r>
            <a:r>
              <a:rPr lang="ru-RU" dirty="0" err="1" smtClean="0"/>
              <a:t>суттєво</a:t>
            </a:r>
            <a:r>
              <a:rPr lang="ru-RU" dirty="0" smtClean="0"/>
              <a:t> </a:t>
            </a:r>
            <a:r>
              <a:rPr lang="ru-RU" dirty="0" err="1" smtClean="0"/>
              <a:t>розрізняється</a:t>
            </a:r>
            <a:r>
              <a:rPr lang="ru-RU" dirty="0" smtClean="0"/>
              <a:t> за мотивами та способами.</a:t>
            </a:r>
            <a:endParaRPr lang="en-US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8763" y="2717075"/>
            <a:ext cx="8973774" cy="384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026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2838" y="197346"/>
            <a:ext cx="119373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Крім</a:t>
            </a:r>
            <a:r>
              <a:rPr lang="ru-RU" dirty="0" smtClean="0"/>
              <a:t> того, </a:t>
            </a:r>
            <a:r>
              <a:rPr lang="ru-RU" dirty="0" err="1" smtClean="0"/>
              <a:t>товарний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узагальнене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ха-</a:t>
            </a:r>
            <a:r>
              <a:rPr lang="ru-RU" dirty="0" err="1" smtClean="0"/>
              <a:t>рактеризує</a:t>
            </a:r>
            <a:r>
              <a:rPr lang="ru-RU" dirty="0" smtClean="0"/>
              <a:t> систему </a:t>
            </a:r>
            <a:r>
              <a:rPr lang="ru-RU" dirty="0" err="1" smtClean="0"/>
              <a:t>ринків</a:t>
            </a:r>
            <a:r>
              <a:rPr lang="ru-RU" dirty="0" smtClean="0"/>
              <a:t>, </a:t>
            </a:r>
            <a:r>
              <a:rPr lang="ru-RU" dirty="0" err="1" smtClean="0"/>
              <a:t>втілених</a:t>
            </a:r>
            <a:r>
              <a:rPr lang="ru-RU" dirty="0" smtClean="0"/>
              <a:t> </a:t>
            </a:r>
            <a:r>
              <a:rPr lang="ru-RU" dirty="0" err="1" smtClean="0"/>
              <a:t>головним</a:t>
            </a:r>
            <a:r>
              <a:rPr lang="ru-RU" dirty="0" smtClean="0"/>
              <a:t> чином у ринки </a:t>
            </a:r>
            <a:r>
              <a:rPr lang="ru-RU" dirty="0" err="1" smtClean="0"/>
              <a:t>споживчих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і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виробничо-технічного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Характер </a:t>
            </a:r>
            <a:r>
              <a:rPr lang="ru-RU" dirty="0" err="1" smtClean="0"/>
              <a:t>придбання</a:t>
            </a:r>
            <a:r>
              <a:rPr lang="ru-RU" dirty="0" smtClean="0"/>
              <a:t> і </a:t>
            </a:r>
            <a:r>
              <a:rPr lang="ru-RU" dirty="0" err="1" smtClean="0"/>
              <a:t>споживання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на </a:t>
            </a:r>
            <a:r>
              <a:rPr lang="ru-RU" dirty="0" err="1" smtClean="0"/>
              <a:t>цих</a:t>
            </a:r>
            <a:r>
              <a:rPr lang="ru-RU" dirty="0" smtClean="0"/>
              <a:t> ринках </a:t>
            </a:r>
            <a:r>
              <a:rPr lang="ru-RU" dirty="0" err="1" smtClean="0"/>
              <a:t>сут-тєво</a:t>
            </a:r>
            <a:r>
              <a:rPr lang="ru-RU" dirty="0" smtClean="0"/>
              <a:t> </a:t>
            </a:r>
            <a:r>
              <a:rPr lang="ru-RU" dirty="0" err="1" smtClean="0"/>
              <a:t>розрізняється</a:t>
            </a:r>
            <a:r>
              <a:rPr lang="ru-RU" dirty="0" smtClean="0"/>
              <a:t> за мотивами та способами.</a:t>
            </a:r>
          </a:p>
          <a:p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споживчого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 </a:t>
            </a:r>
            <a:r>
              <a:rPr lang="ru-RU" dirty="0" err="1" smtClean="0"/>
              <a:t>містить</a:t>
            </a:r>
            <a:r>
              <a:rPr lang="ru-RU" dirty="0" smtClean="0"/>
              <a:t> у </a:t>
            </a:r>
            <a:r>
              <a:rPr lang="ru-RU" dirty="0" err="1" smtClean="0"/>
              <a:t>собі</a:t>
            </a:r>
            <a:r>
              <a:rPr lang="ru-RU" dirty="0" smtClean="0"/>
              <a:t> </a:t>
            </a:r>
            <a:r>
              <a:rPr lang="ru-RU" dirty="0" err="1" smtClean="0"/>
              <a:t>обіг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виробів</a:t>
            </a:r>
            <a:r>
              <a:rPr lang="ru-RU" dirty="0" smtClean="0"/>
              <a:t> </a:t>
            </a:r>
            <a:r>
              <a:rPr lang="ru-RU" dirty="0" err="1" smtClean="0"/>
              <a:t>короткочасного</a:t>
            </a:r>
            <a:r>
              <a:rPr lang="ru-RU" dirty="0" smtClean="0"/>
              <a:t> </a:t>
            </a:r>
            <a:r>
              <a:rPr lang="ru-RU" dirty="0" err="1" smtClean="0"/>
              <a:t>користування</a:t>
            </a:r>
            <a:r>
              <a:rPr lang="ru-RU" dirty="0" smtClean="0"/>
              <a:t> (</a:t>
            </a:r>
            <a:r>
              <a:rPr lang="ru-RU" dirty="0" err="1" smtClean="0"/>
              <a:t>продукти</a:t>
            </a:r>
            <a:r>
              <a:rPr lang="ru-RU" dirty="0" smtClean="0"/>
              <a:t> </a:t>
            </a:r>
            <a:r>
              <a:rPr lang="ru-RU" dirty="0" err="1" smtClean="0"/>
              <a:t>харчуван-ня</a:t>
            </a:r>
            <a:r>
              <a:rPr lang="ru-RU" dirty="0" smtClean="0"/>
              <a:t>, </a:t>
            </a:r>
            <a:r>
              <a:rPr lang="ru-RU" dirty="0" err="1" smtClean="0"/>
              <a:t>предмети</a:t>
            </a:r>
            <a:r>
              <a:rPr lang="ru-RU" dirty="0" smtClean="0"/>
              <a:t> </a:t>
            </a:r>
            <a:r>
              <a:rPr lang="ru-RU" dirty="0" err="1" smtClean="0"/>
              <a:t>особистої</a:t>
            </a:r>
            <a:r>
              <a:rPr lang="ru-RU" dirty="0" smtClean="0"/>
              <a:t> </a:t>
            </a:r>
            <a:r>
              <a:rPr lang="ru-RU" dirty="0" err="1" smtClean="0"/>
              <a:t>гігієни</a:t>
            </a:r>
            <a:r>
              <a:rPr lang="ru-RU" dirty="0" smtClean="0"/>
              <a:t>, косметика, </a:t>
            </a:r>
            <a:r>
              <a:rPr lang="ru-RU" dirty="0" err="1" smtClean="0"/>
              <a:t>миючі</a:t>
            </a:r>
            <a:r>
              <a:rPr lang="ru-RU" dirty="0" smtClean="0"/>
              <a:t> </a:t>
            </a:r>
            <a:r>
              <a:rPr lang="ru-RU" dirty="0" err="1" smtClean="0"/>
              <a:t>засоби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.);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виробів</a:t>
            </a:r>
            <a:r>
              <a:rPr lang="ru-RU" dirty="0" smtClean="0"/>
              <a:t> </a:t>
            </a:r>
            <a:r>
              <a:rPr lang="ru-RU" dirty="0" err="1" smtClean="0"/>
              <a:t>тривалого</a:t>
            </a:r>
            <a:r>
              <a:rPr lang="ru-RU" dirty="0" smtClean="0"/>
              <a:t> </a:t>
            </a:r>
            <a:r>
              <a:rPr lang="ru-RU" dirty="0" err="1" smtClean="0"/>
              <a:t>користування</a:t>
            </a:r>
            <a:r>
              <a:rPr lang="ru-RU" dirty="0" smtClean="0"/>
              <a:t> (</a:t>
            </a:r>
            <a:r>
              <a:rPr lang="ru-RU" dirty="0" err="1" smtClean="0"/>
              <a:t>меблі</a:t>
            </a:r>
            <a:r>
              <a:rPr lang="ru-RU" dirty="0" smtClean="0"/>
              <a:t>, </a:t>
            </a:r>
            <a:r>
              <a:rPr lang="ru-RU" dirty="0" err="1" smtClean="0"/>
              <a:t>побутова</a:t>
            </a:r>
            <a:r>
              <a:rPr lang="ru-RU" dirty="0" smtClean="0"/>
              <a:t> </a:t>
            </a:r>
            <a:r>
              <a:rPr lang="ru-RU" dirty="0" err="1" smtClean="0"/>
              <a:t>техніка</a:t>
            </a:r>
            <a:r>
              <a:rPr lang="ru-RU" dirty="0" smtClean="0"/>
              <a:t>, </a:t>
            </a:r>
            <a:r>
              <a:rPr lang="ru-RU" dirty="0" err="1" smtClean="0"/>
              <a:t>автомобілі</a:t>
            </a:r>
            <a:r>
              <a:rPr lang="ru-RU" dirty="0" smtClean="0"/>
              <a:t>, </a:t>
            </a:r>
            <a:r>
              <a:rPr lang="ru-RU" dirty="0" err="1" smtClean="0"/>
              <a:t>оргтехніка</a:t>
            </a:r>
            <a:r>
              <a:rPr lang="ru-RU" dirty="0" smtClean="0"/>
              <a:t>, </a:t>
            </a:r>
            <a:r>
              <a:rPr lang="ru-RU" dirty="0" err="1" smtClean="0"/>
              <a:t>музичні</a:t>
            </a:r>
            <a:r>
              <a:rPr lang="ru-RU" dirty="0" smtClean="0"/>
              <a:t> </a:t>
            </a:r>
            <a:r>
              <a:rPr lang="ru-RU" dirty="0" err="1" smtClean="0"/>
              <a:t>інструменти</a:t>
            </a:r>
            <a:r>
              <a:rPr lang="ru-RU" dirty="0" smtClean="0"/>
              <a:t>, </a:t>
            </a:r>
            <a:r>
              <a:rPr lang="ru-RU" dirty="0" err="1" smtClean="0"/>
              <a:t>одяг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.);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виробів</a:t>
            </a:r>
            <a:r>
              <a:rPr lang="ru-RU" dirty="0" smtClean="0"/>
              <a:t>, </a:t>
            </a:r>
            <a:r>
              <a:rPr lang="ru-RU" dirty="0" err="1" smtClean="0"/>
              <a:t>отриманих</a:t>
            </a:r>
            <a:r>
              <a:rPr lang="ru-RU" dirty="0" smtClean="0"/>
              <a:t> у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відповідних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(</a:t>
            </a:r>
            <a:r>
              <a:rPr lang="ru-RU" dirty="0" err="1" smtClean="0"/>
              <a:t>індивідуальне</a:t>
            </a:r>
            <a:r>
              <a:rPr lang="ru-RU" dirty="0" smtClean="0"/>
              <a:t> </a:t>
            </a:r>
            <a:r>
              <a:rPr lang="ru-RU" dirty="0" err="1" smtClean="0"/>
              <a:t>пошиття</a:t>
            </a:r>
            <a:r>
              <a:rPr lang="ru-RU" dirty="0" smtClean="0"/>
              <a:t> </a:t>
            </a:r>
            <a:r>
              <a:rPr lang="ru-RU" dirty="0" err="1" smtClean="0"/>
              <a:t>одягу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взуття</a:t>
            </a:r>
            <a:r>
              <a:rPr lang="ru-RU" dirty="0" smtClean="0"/>
              <a:t>, </a:t>
            </a:r>
            <a:r>
              <a:rPr lang="ru-RU" dirty="0" err="1" smtClean="0"/>
              <a:t>набір</a:t>
            </a:r>
            <a:r>
              <a:rPr lang="ru-RU" dirty="0" smtClean="0"/>
              <a:t> на </a:t>
            </a:r>
            <a:r>
              <a:rPr lang="ru-RU" dirty="0" err="1" smtClean="0"/>
              <a:t>комп'ютері</a:t>
            </a:r>
            <a:r>
              <a:rPr lang="ru-RU" dirty="0" smtClean="0"/>
              <a:t> рукописного тексту і </a:t>
            </a:r>
            <a:r>
              <a:rPr lang="ru-RU" dirty="0" err="1" smtClean="0"/>
              <a:t>т.п</a:t>
            </a:r>
            <a:r>
              <a:rPr lang="ru-RU" dirty="0" smtClean="0"/>
              <a:t>).</a:t>
            </a:r>
          </a:p>
          <a:p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виробничо-технічного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обіг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—</a:t>
            </a:r>
            <a:r>
              <a:rPr lang="ru-RU" dirty="0" err="1" smtClean="0"/>
              <a:t>предметів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(</a:t>
            </a:r>
            <a:r>
              <a:rPr lang="ru-RU" dirty="0" err="1" smtClean="0"/>
              <a:t>сировина</a:t>
            </a:r>
            <a:r>
              <a:rPr lang="ru-RU" dirty="0" smtClean="0"/>
              <a:t>, </a:t>
            </a:r>
            <a:r>
              <a:rPr lang="ru-RU" dirty="0" err="1" smtClean="0"/>
              <a:t>матеріали</a:t>
            </a:r>
            <a:r>
              <a:rPr lang="ru-RU" dirty="0" smtClean="0"/>
              <a:t>, </a:t>
            </a:r>
            <a:r>
              <a:rPr lang="ru-RU" dirty="0" err="1" smtClean="0"/>
              <a:t>напівфабрикати</a:t>
            </a:r>
            <a:r>
              <a:rPr lang="ru-RU" dirty="0" smtClean="0"/>
              <a:t>, </a:t>
            </a:r>
            <a:r>
              <a:rPr lang="ru-RU" dirty="0" err="1" smtClean="0"/>
              <a:t>комплектуючі</a:t>
            </a:r>
            <a:r>
              <a:rPr lang="ru-RU" dirty="0" smtClean="0"/>
              <a:t> </a:t>
            </a:r>
            <a:r>
              <a:rPr lang="ru-RU" dirty="0" err="1" smtClean="0"/>
              <a:t>вироби</a:t>
            </a:r>
            <a:r>
              <a:rPr lang="ru-RU" dirty="0" smtClean="0"/>
              <a:t>, </a:t>
            </a:r>
            <a:r>
              <a:rPr lang="ru-RU" dirty="0" err="1" smtClean="0"/>
              <a:t>енергія</a:t>
            </a:r>
            <a:r>
              <a:rPr lang="ru-RU" dirty="0" smtClean="0"/>
              <a:t>, </a:t>
            </a:r>
            <a:r>
              <a:rPr lang="ru-RU" dirty="0" err="1" smtClean="0"/>
              <a:t>паливо</a:t>
            </a:r>
            <a:r>
              <a:rPr lang="ru-RU" dirty="0" smtClean="0"/>
              <a:t>);</a:t>
            </a:r>
          </a:p>
          <a:p>
            <a:r>
              <a:rPr lang="ru-RU" dirty="0" smtClean="0"/>
              <a:t>— </a:t>
            </a:r>
            <a:r>
              <a:rPr lang="ru-RU" dirty="0" err="1" smtClean="0"/>
              <a:t>знарядь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(</a:t>
            </a:r>
            <a:r>
              <a:rPr lang="ru-RU" dirty="0" err="1" smtClean="0"/>
              <a:t>виробничі</a:t>
            </a:r>
            <a:r>
              <a:rPr lang="ru-RU" dirty="0" smtClean="0"/>
              <a:t> і </a:t>
            </a:r>
            <a:r>
              <a:rPr lang="ru-RU" dirty="0" err="1" smtClean="0"/>
              <a:t>складські</a:t>
            </a:r>
            <a:r>
              <a:rPr lang="ru-RU" dirty="0" smtClean="0"/>
              <a:t> </a:t>
            </a:r>
            <a:r>
              <a:rPr lang="ru-RU" dirty="0" err="1" smtClean="0"/>
              <a:t>будинки</a:t>
            </a:r>
            <a:r>
              <a:rPr lang="ru-RU" dirty="0" smtClean="0"/>
              <a:t>, </a:t>
            </a:r>
            <a:r>
              <a:rPr lang="ru-RU" dirty="0" err="1" smtClean="0"/>
              <a:t>спорудження</a:t>
            </a:r>
            <a:r>
              <a:rPr lang="ru-RU" dirty="0" smtClean="0"/>
              <a:t>, </a:t>
            </a:r>
            <a:r>
              <a:rPr lang="ru-RU" dirty="0" err="1" smtClean="0"/>
              <a:t>конструкції</a:t>
            </a:r>
            <a:r>
              <a:rPr lang="ru-RU" dirty="0" smtClean="0"/>
              <a:t>, </a:t>
            </a:r>
            <a:r>
              <a:rPr lang="ru-RU" dirty="0" err="1" smtClean="0"/>
              <a:t>машини</a:t>
            </a:r>
            <a:r>
              <a:rPr lang="ru-RU" dirty="0" smtClean="0"/>
              <a:t>, </a:t>
            </a:r>
            <a:r>
              <a:rPr lang="ru-RU" dirty="0" err="1" smtClean="0"/>
              <a:t>механізми</a:t>
            </a:r>
            <a:r>
              <a:rPr lang="ru-RU" dirty="0" smtClean="0"/>
              <a:t>, </a:t>
            </a:r>
            <a:r>
              <a:rPr lang="ru-RU" dirty="0" err="1" smtClean="0"/>
              <a:t>устаткування</a:t>
            </a:r>
            <a:r>
              <a:rPr lang="ru-RU" dirty="0" smtClean="0"/>
              <a:t>, </a:t>
            </a:r>
            <a:r>
              <a:rPr lang="ru-RU" dirty="0" err="1" smtClean="0"/>
              <a:t>апаратура</a:t>
            </a:r>
            <a:r>
              <a:rPr lang="ru-RU" dirty="0" smtClean="0"/>
              <a:t>, </a:t>
            </a:r>
            <a:r>
              <a:rPr lang="ru-RU" dirty="0" err="1" smtClean="0"/>
              <a:t>прилади</a:t>
            </a:r>
            <a:r>
              <a:rPr lang="ru-RU" dirty="0" smtClean="0"/>
              <a:t>).</a:t>
            </a:r>
          </a:p>
          <a:p>
            <a:r>
              <a:rPr lang="ru-RU" dirty="0" smtClean="0"/>
              <a:t> Для кожного </a:t>
            </a:r>
            <a:r>
              <a:rPr lang="ru-RU" dirty="0" err="1" smtClean="0"/>
              <a:t>окремого</a:t>
            </a:r>
            <a:r>
              <a:rPr lang="ru-RU" dirty="0" smtClean="0"/>
              <a:t> товарного ринку </a:t>
            </a:r>
            <a:r>
              <a:rPr lang="ru-RU" dirty="0" err="1" smtClean="0"/>
              <a:t>велике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учасники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виконують</a:t>
            </a:r>
            <a:r>
              <a:rPr lang="ru-RU" dirty="0" smtClean="0"/>
              <a:t>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. </a:t>
            </a:r>
            <a:r>
              <a:rPr lang="ru-RU" dirty="0" err="1" smtClean="0"/>
              <a:t>Суб'єктами</a:t>
            </a:r>
            <a:r>
              <a:rPr lang="ru-RU" dirty="0" smtClean="0"/>
              <a:t> </a:t>
            </a:r>
            <a:r>
              <a:rPr lang="ru-RU" dirty="0" err="1" smtClean="0"/>
              <a:t>товарно¬го</a:t>
            </a:r>
            <a:r>
              <a:rPr lang="ru-RU" dirty="0" smtClean="0"/>
              <a:t> ринку є </a:t>
            </a:r>
            <a:r>
              <a:rPr lang="ru-RU" dirty="0" err="1" smtClean="0"/>
              <a:t>споживачі</a:t>
            </a:r>
            <a:r>
              <a:rPr lang="ru-RU" dirty="0" smtClean="0"/>
              <a:t>, </a:t>
            </a:r>
            <a:r>
              <a:rPr lang="ru-RU" dirty="0" err="1" smtClean="0"/>
              <a:t>виробники</a:t>
            </a:r>
            <a:r>
              <a:rPr lang="ru-RU" dirty="0" smtClean="0"/>
              <a:t> та </a:t>
            </a:r>
            <a:r>
              <a:rPr lang="ru-RU" dirty="0" err="1" smtClean="0"/>
              <a:t>інфраструктура</a:t>
            </a:r>
            <a:r>
              <a:rPr lang="ru-RU" dirty="0" smtClean="0"/>
              <a:t> ринку.</a:t>
            </a:r>
          </a:p>
          <a:p>
            <a:r>
              <a:rPr lang="ru-RU" dirty="0" err="1" smtClean="0"/>
              <a:t>Споживачі</a:t>
            </a:r>
            <a:r>
              <a:rPr lang="ru-RU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фізичні</a:t>
            </a:r>
            <a:r>
              <a:rPr lang="ru-RU" dirty="0" smtClean="0"/>
              <a:t> та </a:t>
            </a:r>
            <a:r>
              <a:rPr lang="ru-RU" dirty="0" err="1" smtClean="0"/>
              <a:t>юридичні</a:t>
            </a:r>
            <a:r>
              <a:rPr lang="ru-RU" dirty="0" smtClean="0"/>
              <a:t> особи,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купують</a:t>
            </a:r>
            <a:r>
              <a:rPr lang="ru-RU" dirty="0" smtClean="0"/>
              <a:t> то-вари і </a:t>
            </a:r>
            <a:r>
              <a:rPr lang="ru-RU" dirty="0" err="1" smtClean="0"/>
              <a:t>отримують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для </a:t>
            </a:r>
            <a:r>
              <a:rPr lang="ru-RU" dirty="0" err="1" smtClean="0"/>
              <a:t>власного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пода-</a:t>
            </a:r>
            <a:r>
              <a:rPr lang="ru-RU" dirty="0" err="1" smtClean="0"/>
              <a:t>льшої</a:t>
            </a:r>
            <a:r>
              <a:rPr lang="ru-RU" dirty="0" smtClean="0"/>
              <a:t> </a:t>
            </a:r>
            <a:r>
              <a:rPr lang="ru-RU" dirty="0" err="1" smtClean="0"/>
              <a:t>переробки</a:t>
            </a:r>
            <a:r>
              <a:rPr lang="ru-RU" dirty="0" smtClean="0"/>
              <a:t> у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Виробники</a:t>
            </a:r>
            <a:r>
              <a:rPr lang="ru-RU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фізичні</a:t>
            </a:r>
            <a:r>
              <a:rPr lang="ru-RU" dirty="0" smtClean="0"/>
              <a:t> та </a:t>
            </a:r>
            <a:r>
              <a:rPr lang="ru-RU" dirty="0" err="1" smtClean="0"/>
              <a:t>юридичні</a:t>
            </a:r>
            <a:r>
              <a:rPr lang="ru-RU" dirty="0" smtClean="0"/>
              <a:t> особи,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виготовляють</a:t>
            </a:r>
            <a:r>
              <a:rPr lang="ru-RU" dirty="0" smtClean="0"/>
              <a:t> і </a:t>
            </a:r>
            <a:r>
              <a:rPr lang="ru-RU" dirty="0" err="1" smtClean="0"/>
              <a:t>поставляють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 на </a:t>
            </a:r>
            <a:r>
              <a:rPr lang="ru-RU" dirty="0" err="1" smtClean="0"/>
              <a:t>ринок</a:t>
            </a:r>
            <a:r>
              <a:rPr lang="ru-RU" dirty="0" smtClean="0"/>
              <a:t> з </a:t>
            </a:r>
            <a:r>
              <a:rPr lang="ru-RU" dirty="0" err="1" smtClean="0"/>
              <a:t>наступною</a:t>
            </a:r>
            <a:r>
              <a:rPr lang="ru-RU" dirty="0" smtClean="0"/>
              <a:t> передачею права </a:t>
            </a:r>
            <a:r>
              <a:rPr lang="ru-RU" dirty="0" err="1" smtClean="0"/>
              <a:t>власності</a:t>
            </a:r>
            <a:r>
              <a:rPr lang="ru-RU" dirty="0" smtClean="0"/>
              <a:t> на них </a:t>
            </a:r>
            <a:r>
              <a:rPr lang="ru-RU" dirty="0" err="1" smtClean="0"/>
              <a:t>споживачам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72918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3150" y="0"/>
            <a:ext cx="1169931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Інфраструктура</a:t>
            </a:r>
            <a:r>
              <a:rPr lang="ru-RU" b="1" dirty="0" smtClean="0"/>
              <a:t> товарного ринку </a:t>
            </a:r>
            <a:r>
              <a:rPr lang="ru-RU" dirty="0" smtClean="0"/>
              <a:t>представлена </a:t>
            </a:r>
            <a:r>
              <a:rPr lang="ru-RU" dirty="0" err="1" smtClean="0"/>
              <a:t>сукупністю</a:t>
            </a:r>
            <a:r>
              <a:rPr lang="ru-RU" dirty="0" smtClean="0"/>
              <a:t> </a:t>
            </a:r>
            <a:r>
              <a:rPr lang="ru-RU" dirty="0" err="1" smtClean="0"/>
              <a:t>організацій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різне</a:t>
            </a:r>
            <a:r>
              <a:rPr lang="ru-RU" dirty="0" smtClean="0"/>
              <a:t> </a:t>
            </a:r>
            <a:r>
              <a:rPr lang="ru-RU" dirty="0" err="1" smtClean="0"/>
              <a:t>спрямування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і </a:t>
            </a:r>
            <a:r>
              <a:rPr lang="ru-RU" dirty="0" err="1" smtClean="0"/>
              <a:t>забезпечу-ють</a:t>
            </a:r>
            <a:r>
              <a:rPr lang="ru-RU" dirty="0" smtClean="0"/>
              <a:t> </a:t>
            </a:r>
            <a:r>
              <a:rPr lang="ru-RU" dirty="0" err="1" smtClean="0"/>
              <a:t>ефективну</a:t>
            </a:r>
            <a:r>
              <a:rPr lang="ru-RU" dirty="0" smtClean="0"/>
              <a:t> </a:t>
            </a:r>
            <a:r>
              <a:rPr lang="ru-RU" dirty="0" err="1" smtClean="0"/>
              <a:t>взаємодію</a:t>
            </a:r>
            <a:r>
              <a:rPr lang="ru-RU" dirty="0" smtClean="0"/>
              <a:t> </a:t>
            </a:r>
            <a:r>
              <a:rPr lang="ru-RU" dirty="0" err="1" smtClean="0"/>
              <a:t>виробників</a:t>
            </a:r>
            <a:r>
              <a:rPr lang="ru-RU" dirty="0" smtClean="0"/>
              <a:t> та </a:t>
            </a:r>
            <a:r>
              <a:rPr lang="ru-RU" dirty="0" err="1" smtClean="0"/>
              <a:t>споживачів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Узгодженість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</a:t>
            </a:r>
            <a:r>
              <a:rPr lang="ru-RU" dirty="0" err="1" smtClean="0"/>
              <a:t>суб'єктів</a:t>
            </a:r>
            <a:r>
              <a:rPr lang="ru-RU" dirty="0" smtClean="0"/>
              <a:t> товарного ринку </a:t>
            </a:r>
            <a:r>
              <a:rPr lang="ru-RU" dirty="0" err="1" smtClean="0"/>
              <a:t>здійснюється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ринкового</a:t>
            </a:r>
            <a:r>
              <a:rPr lang="ru-RU" dirty="0" smtClean="0"/>
              <a:t> </a:t>
            </a:r>
            <a:r>
              <a:rPr lang="ru-RU" dirty="0" err="1" smtClean="0"/>
              <a:t>механізму</a:t>
            </a:r>
            <a:r>
              <a:rPr lang="ru-RU" dirty="0" smtClean="0"/>
              <a:t>, </a:t>
            </a:r>
            <a:r>
              <a:rPr lang="ru-RU" dirty="0" err="1" smtClean="0"/>
              <a:t>утворюючими</a:t>
            </a:r>
            <a:r>
              <a:rPr lang="ru-RU" dirty="0" smtClean="0"/>
              <a:t> </a:t>
            </a:r>
            <a:r>
              <a:rPr lang="ru-RU" dirty="0" err="1" smtClean="0"/>
              <a:t>елементами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є: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товарна</a:t>
            </a:r>
            <a:r>
              <a:rPr lang="ru-RU" dirty="0" smtClean="0"/>
              <a:t> </a:t>
            </a:r>
            <a:r>
              <a:rPr lang="ru-RU" dirty="0" err="1" smtClean="0"/>
              <a:t>пропозиція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споживчий</a:t>
            </a:r>
            <a:r>
              <a:rPr lang="ru-RU" dirty="0" smtClean="0"/>
              <a:t> попит;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ціна</a:t>
            </a:r>
            <a:r>
              <a:rPr lang="ru-RU" dirty="0" smtClean="0"/>
              <a:t> товару.</a:t>
            </a:r>
          </a:p>
          <a:p>
            <a:r>
              <a:rPr lang="ru-RU" dirty="0" err="1" smtClean="0"/>
              <a:t>Товарна</a:t>
            </a:r>
            <a:r>
              <a:rPr lang="ru-RU" dirty="0" smtClean="0"/>
              <a:t> </a:t>
            </a:r>
            <a:r>
              <a:rPr lang="ru-RU" dirty="0" err="1" smtClean="0"/>
              <a:t>пропозиція</a:t>
            </a:r>
            <a:r>
              <a:rPr lang="ru-RU" dirty="0" smtClean="0"/>
              <a:t> </a:t>
            </a:r>
            <a:r>
              <a:rPr lang="ru-RU" dirty="0" err="1" smtClean="0"/>
              <a:t>являє</a:t>
            </a:r>
            <a:r>
              <a:rPr lang="ru-RU" dirty="0" smtClean="0"/>
              <a:t> собою </a:t>
            </a:r>
            <a:r>
              <a:rPr lang="ru-RU" dirty="0" err="1" smtClean="0"/>
              <a:t>масу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призначених</a:t>
            </a:r>
            <a:r>
              <a:rPr lang="ru-RU" dirty="0" smtClean="0"/>
              <a:t> для </a:t>
            </a:r>
            <a:r>
              <a:rPr lang="ru-RU" dirty="0" err="1" smtClean="0"/>
              <a:t>реалізації</a:t>
            </a:r>
            <a:r>
              <a:rPr lang="ru-RU" dirty="0" smtClean="0"/>
              <a:t>. </a:t>
            </a:r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 smtClean="0"/>
              <a:t>джерелами</a:t>
            </a:r>
            <a:r>
              <a:rPr lang="ru-RU" dirty="0" smtClean="0"/>
              <a:t> </a:t>
            </a:r>
            <a:r>
              <a:rPr lang="ru-RU" dirty="0" err="1" smtClean="0"/>
              <a:t>товарної</a:t>
            </a:r>
            <a:r>
              <a:rPr lang="ru-RU" dirty="0" smtClean="0"/>
              <a:t> </a:t>
            </a:r>
            <a:r>
              <a:rPr lang="ru-RU" dirty="0" err="1" smtClean="0"/>
              <a:t>пропозиції</a:t>
            </a:r>
            <a:r>
              <a:rPr lang="ru-RU" dirty="0" smtClean="0"/>
              <a:t> є </a:t>
            </a:r>
            <a:r>
              <a:rPr lang="ru-RU" dirty="0" err="1" smtClean="0"/>
              <a:t>ви-робництво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у </a:t>
            </a:r>
            <a:r>
              <a:rPr lang="ru-RU" dirty="0" err="1" smtClean="0"/>
              <a:t>державі</a:t>
            </a:r>
            <a:r>
              <a:rPr lang="ru-RU" dirty="0" smtClean="0"/>
              <a:t>, </a:t>
            </a:r>
            <a:r>
              <a:rPr lang="ru-RU" dirty="0" err="1" smtClean="0"/>
              <a:t>товарні</a:t>
            </a:r>
            <a:r>
              <a:rPr lang="ru-RU" dirty="0" smtClean="0"/>
              <a:t> запаси, </a:t>
            </a:r>
            <a:r>
              <a:rPr lang="ru-RU" dirty="0" err="1" smtClean="0"/>
              <a:t>імпортна</a:t>
            </a:r>
            <a:r>
              <a:rPr lang="ru-RU" dirty="0" smtClean="0"/>
              <a:t> </a:t>
            </a:r>
            <a:r>
              <a:rPr lang="ru-RU" dirty="0" err="1" smtClean="0"/>
              <a:t>закупівля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споживчого</a:t>
            </a:r>
            <a:r>
              <a:rPr lang="ru-RU" dirty="0" smtClean="0"/>
              <a:t> </a:t>
            </a:r>
            <a:r>
              <a:rPr lang="ru-RU" dirty="0" err="1" smtClean="0"/>
              <a:t>попиту</a:t>
            </a:r>
            <a:r>
              <a:rPr lang="ru-RU" dirty="0" smtClean="0"/>
              <a:t> </a:t>
            </a:r>
            <a:r>
              <a:rPr lang="ru-RU" dirty="0" err="1" smtClean="0"/>
              <a:t>розглядалося</a:t>
            </a:r>
            <a:r>
              <a:rPr lang="ru-RU" dirty="0" smtClean="0"/>
              <a:t> </a:t>
            </a:r>
            <a:r>
              <a:rPr lang="ru-RU" dirty="0" err="1" smtClean="0"/>
              <a:t>вище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Ціна</a:t>
            </a:r>
            <a:r>
              <a:rPr lang="ru-RU" dirty="0" smtClean="0"/>
              <a:t> товару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грошове</a:t>
            </a:r>
            <a:r>
              <a:rPr lang="ru-RU" dirty="0" smtClean="0"/>
              <a:t> </a:t>
            </a:r>
            <a:r>
              <a:rPr lang="ru-RU" dirty="0" err="1" smtClean="0"/>
              <a:t>вираження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вартості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Разом вони </a:t>
            </a:r>
            <a:r>
              <a:rPr lang="ru-RU" dirty="0" err="1" smtClean="0"/>
              <a:t>забезпечують</a:t>
            </a:r>
            <a:r>
              <a:rPr lang="ru-RU" dirty="0" smtClean="0"/>
              <a:t> </a:t>
            </a:r>
            <a:r>
              <a:rPr lang="ru-RU" dirty="0" err="1" smtClean="0"/>
              <a:t>дію</a:t>
            </a:r>
            <a:r>
              <a:rPr lang="ru-RU" dirty="0" smtClean="0"/>
              <a:t> ринку та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150" y="3544866"/>
            <a:ext cx="9446451" cy="357507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550" y="3697266"/>
            <a:ext cx="9446451" cy="3575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432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5267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Торговельно-посередницькі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й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віді-грають</a:t>
            </a:r>
            <a:r>
              <a:rPr lang="ru-RU" dirty="0" smtClean="0"/>
              <a:t> </a:t>
            </a:r>
            <a:r>
              <a:rPr lang="ru-RU" dirty="0" err="1" smtClean="0"/>
              <a:t>активну</a:t>
            </a:r>
            <a:r>
              <a:rPr lang="ru-RU" dirty="0" smtClean="0"/>
              <a:t> роль у </a:t>
            </a:r>
            <a:r>
              <a:rPr lang="ru-RU" dirty="0" err="1" smtClean="0"/>
              <a:t>формуванні</a:t>
            </a:r>
            <a:r>
              <a:rPr lang="ru-RU" dirty="0" smtClean="0"/>
              <a:t> та </a:t>
            </a:r>
            <a:r>
              <a:rPr lang="ru-RU" dirty="0" err="1" smtClean="0"/>
              <a:t>здійсненні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впливають</a:t>
            </a:r>
            <a:r>
              <a:rPr lang="ru-RU" dirty="0" smtClean="0"/>
              <a:t> на </a:t>
            </a:r>
            <a:r>
              <a:rPr lang="ru-RU" dirty="0" err="1" smtClean="0"/>
              <a:t>удосконалення</a:t>
            </a:r>
            <a:r>
              <a:rPr lang="ru-RU" dirty="0" smtClean="0"/>
              <a:t> </a:t>
            </a:r>
            <a:r>
              <a:rPr lang="ru-RU" dirty="0" err="1" smtClean="0"/>
              <a:t>матеріально-технічної</a:t>
            </a:r>
            <a:r>
              <a:rPr lang="ru-RU" dirty="0" smtClean="0"/>
              <a:t>, </a:t>
            </a:r>
            <a:r>
              <a:rPr lang="ru-RU" dirty="0" err="1" smtClean="0"/>
              <a:t>інженерно</a:t>
            </a:r>
            <a:r>
              <a:rPr lang="ru-RU" dirty="0" smtClean="0"/>
              <a:t>- </a:t>
            </a:r>
            <a:r>
              <a:rPr lang="ru-RU" dirty="0" err="1" smtClean="0"/>
              <a:t>технологічної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 товарного ринку, </a:t>
            </a:r>
            <a:r>
              <a:rPr lang="ru-RU" dirty="0" err="1" smtClean="0"/>
              <a:t>ресурсозбереження</a:t>
            </a:r>
            <a:r>
              <a:rPr lang="ru-RU" dirty="0" smtClean="0"/>
              <a:t>, </a:t>
            </a:r>
            <a:r>
              <a:rPr lang="ru-RU" dirty="0" err="1" smtClean="0"/>
              <a:t>розв'я-зання</a:t>
            </a:r>
            <a:r>
              <a:rPr lang="ru-RU" dirty="0" smtClean="0"/>
              <a:t> проблем </a:t>
            </a:r>
            <a:r>
              <a:rPr lang="ru-RU" dirty="0" err="1" smtClean="0"/>
              <a:t>управління</a:t>
            </a:r>
            <a:r>
              <a:rPr lang="ru-RU" dirty="0" smtClean="0"/>
              <a:t>, </a:t>
            </a:r>
            <a:r>
              <a:rPr lang="ru-RU" dirty="0" err="1" smtClean="0"/>
              <a:t>планування</a:t>
            </a:r>
            <a:r>
              <a:rPr lang="ru-RU" dirty="0" smtClean="0"/>
              <a:t> та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комерційно</a:t>
            </a:r>
            <a:r>
              <a:rPr lang="ru-RU" dirty="0" smtClean="0"/>
              <a:t>- </a:t>
            </a:r>
            <a:r>
              <a:rPr lang="ru-RU" dirty="0" err="1" smtClean="0"/>
              <a:t>господарської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суб'єктів</a:t>
            </a:r>
            <a:r>
              <a:rPr lang="ru-RU" dirty="0" smtClean="0"/>
              <a:t> товарного ринку.</a:t>
            </a:r>
          </a:p>
          <a:p>
            <a:r>
              <a:rPr lang="ru-RU" dirty="0" err="1" smtClean="0"/>
              <a:t>Помилки</a:t>
            </a:r>
            <a:r>
              <a:rPr lang="ru-RU" dirty="0" smtClean="0"/>
              <a:t> у </a:t>
            </a:r>
            <a:r>
              <a:rPr lang="ru-RU" dirty="0" err="1" smtClean="0"/>
              <a:t>виборі</a:t>
            </a:r>
            <a:r>
              <a:rPr lang="ru-RU" dirty="0" smtClean="0"/>
              <a:t> </a:t>
            </a:r>
            <a:r>
              <a:rPr lang="ru-RU" dirty="0" err="1" smtClean="0"/>
              <a:t>потрібного</a:t>
            </a:r>
            <a:r>
              <a:rPr lang="ru-RU" dirty="0" smtClean="0"/>
              <a:t> </a:t>
            </a:r>
            <a:r>
              <a:rPr lang="ru-RU" dirty="0" err="1" smtClean="0"/>
              <a:t>посередника</a:t>
            </a:r>
            <a:r>
              <a:rPr lang="ru-RU" dirty="0" smtClean="0"/>
              <a:t> і </a:t>
            </a:r>
            <a:r>
              <a:rPr lang="ru-RU" dirty="0" err="1" smtClean="0"/>
              <a:t>проблеми</a:t>
            </a:r>
            <a:r>
              <a:rPr lang="ru-RU" dirty="0" smtClean="0"/>
              <a:t> у </a:t>
            </a:r>
            <a:r>
              <a:rPr lang="ru-RU" dirty="0" err="1" smtClean="0"/>
              <a:t>взає</a:t>
            </a:r>
            <a:r>
              <a:rPr lang="ru-RU" dirty="0" smtClean="0"/>
              <a:t>-минах з ним </a:t>
            </a:r>
            <a:r>
              <a:rPr lang="ru-RU" dirty="0" err="1" smtClean="0"/>
              <a:t>приводять</a:t>
            </a:r>
            <a:r>
              <a:rPr lang="ru-RU" dirty="0" smtClean="0"/>
              <a:t> </a:t>
            </a:r>
            <a:r>
              <a:rPr lang="ru-RU" dirty="0" err="1" smtClean="0"/>
              <a:t>суб'єктів</a:t>
            </a:r>
            <a:r>
              <a:rPr lang="ru-RU" dirty="0" smtClean="0"/>
              <a:t> товарного ринку до </a:t>
            </a:r>
            <a:r>
              <a:rPr lang="ru-RU" dirty="0" err="1" smtClean="0"/>
              <a:t>додаткових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, </a:t>
            </a:r>
            <a:r>
              <a:rPr lang="ru-RU" dirty="0" err="1" smtClean="0"/>
              <a:t>недоодержання</a:t>
            </a:r>
            <a:r>
              <a:rPr lang="ru-RU" dirty="0" smtClean="0"/>
              <a:t> </a:t>
            </a:r>
            <a:r>
              <a:rPr lang="ru-RU" dirty="0" err="1" smtClean="0"/>
              <a:t>необхідних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у </a:t>
            </a:r>
            <a:r>
              <a:rPr lang="ru-RU" dirty="0" err="1" smtClean="0"/>
              <a:t>необхідній</a:t>
            </a:r>
            <a:r>
              <a:rPr lang="ru-RU" dirty="0" smtClean="0"/>
              <a:t> </a:t>
            </a:r>
            <a:r>
              <a:rPr lang="ru-RU" dirty="0" err="1" smtClean="0"/>
              <a:t>кількос-ті</a:t>
            </a:r>
            <a:r>
              <a:rPr lang="ru-RU" dirty="0" smtClean="0"/>
              <a:t>, </a:t>
            </a:r>
            <a:r>
              <a:rPr lang="ru-RU" dirty="0" err="1" smtClean="0"/>
              <a:t>асортименті</a:t>
            </a:r>
            <a:r>
              <a:rPr lang="ru-RU" dirty="0" smtClean="0"/>
              <a:t>, </a:t>
            </a:r>
            <a:r>
              <a:rPr lang="ru-RU" dirty="0" err="1" smtClean="0"/>
              <a:t>якості</a:t>
            </a:r>
            <a:r>
              <a:rPr lang="ru-RU" dirty="0" smtClean="0"/>
              <a:t>, у </a:t>
            </a:r>
            <a:r>
              <a:rPr lang="ru-RU" dirty="0" err="1" smtClean="0"/>
              <a:t>бажаний</a:t>
            </a:r>
            <a:r>
              <a:rPr lang="ru-RU" dirty="0" smtClean="0"/>
              <a:t> час, за оптимальною </a:t>
            </a:r>
            <a:r>
              <a:rPr lang="ru-RU" dirty="0" err="1" smtClean="0"/>
              <a:t>ціною</a:t>
            </a:r>
            <a:r>
              <a:rPr lang="ru-RU" dirty="0" smtClean="0"/>
              <a:t>, </a:t>
            </a:r>
            <a:r>
              <a:rPr lang="ru-RU" dirty="0" err="1" smtClean="0"/>
              <a:t>неможливості</a:t>
            </a:r>
            <a:r>
              <a:rPr lang="ru-RU" dirty="0" smtClean="0"/>
              <a:t> </a:t>
            </a:r>
            <a:r>
              <a:rPr lang="ru-RU" dirty="0" err="1" smtClean="0"/>
              <a:t>одержати</a:t>
            </a:r>
            <a:r>
              <a:rPr lang="ru-RU" dirty="0" smtClean="0"/>
              <a:t> </a:t>
            </a:r>
            <a:r>
              <a:rPr lang="ru-RU" dirty="0" err="1" smtClean="0"/>
              <a:t>торговельні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, </a:t>
            </a:r>
            <a:r>
              <a:rPr lang="ru-RU" dirty="0" err="1" smtClean="0"/>
              <a:t>сервісне</a:t>
            </a:r>
            <a:r>
              <a:rPr lang="ru-RU" dirty="0" smtClean="0"/>
              <a:t> </a:t>
            </a:r>
            <a:r>
              <a:rPr lang="ru-RU" dirty="0" err="1" smtClean="0"/>
              <a:t>обслуго-вування</a:t>
            </a:r>
            <a:r>
              <a:rPr lang="ru-RU" dirty="0" smtClean="0"/>
              <a:t>. В свою </a:t>
            </a:r>
            <a:r>
              <a:rPr lang="ru-RU" dirty="0" err="1" smtClean="0"/>
              <a:t>чергу</a:t>
            </a:r>
            <a:r>
              <a:rPr lang="ru-RU" dirty="0" smtClean="0"/>
              <a:t>, </a:t>
            </a:r>
            <a:r>
              <a:rPr lang="ru-RU" dirty="0" err="1" smtClean="0"/>
              <a:t>торговельне</a:t>
            </a:r>
            <a:r>
              <a:rPr lang="ru-RU" dirty="0" smtClean="0"/>
              <a:t> </a:t>
            </a:r>
            <a:r>
              <a:rPr lang="ru-RU" dirty="0" err="1" smtClean="0"/>
              <a:t>підприємство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позбавляється</a:t>
            </a:r>
            <a:r>
              <a:rPr lang="ru-RU" dirty="0" smtClean="0"/>
              <a:t> </a:t>
            </a:r>
            <a:r>
              <a:rPr lang="ru-RU" dirty="0" err="1" smtClean="0"/>
              <a:t>потенційного</a:t>
            </a:r>
            <a:r>
              <a:rPr lang="ru-RU" dirty="0" smtClean="0"/>
              <a:t> </a:t>
            </a:r>
            <a:r>
              <a:rPr lang="ru-RU" dirty="0" err="1" smtClean="0"/>
              <a:t>покупця</a:t>
            </a:r>
            <a:r>
              <a:rPr lang="ru-RU" dirty="0" smtClean="0"/>
              <a:t> і </a:t>
            </a:r>
            <a:r>
              <a:rPr lang="ru-RU" dirty="0" err="1" smtClean="0"/>
              <a:t>шансів</a:t>
            </a:r>
            <a:r>
              <a:rPr lang="ru-RU" dirty="0" smtClean="0"/>
              <a:t> на </a:t>
            </a:r>
            <a:r>
              <a:rPr lang="ru-RU" dirty="0" err="1" smtClean="0"/>
              <a:t>комерційний</a:t>
            </a:r>
            <a:r>
              <a:rPr lang="ru-RU" dirty="0" smtClean="0"/>
              <a:t> </a:t>
            </a:r>
            <a:r>
              <a:rPr lang="ru-RU" dirty="0" err="1" smtClean="0"/>
              <a:t>успіх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веде</a:t>
            </a:r>
            <a:r>
              <a:rPr lang="ru-RU" dirty="0" smtClean="0"/>
              <a:t> до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втрат</a:t>
            </a:r>
            <a:r>
              <a:rPr lang="ru-RU" dirty="0" smtClean="0"/>
              <a:t>.</a:t>
            </a:r>
          </a:p>
          <a:p>
            <a:r>
              <a:rPr lang="ru-RU" dirty="0" smtClean="0"/>
              <a:t>До складу </a:t>
            </a:r>
            <a:r>
              <a:rPr lang="ru-RU" dirty="0" err="1" smtClean="0"/>
              <a:t>торговельно-посередницьких</a:t>
            </a:r>
            <a:r>
              <a:rPr lang="ru-RU" dirty="0" smtClean="0"/>
              <a:t> </a:t>
            </a:r>
            <a:r>
              <a:rPr lang="ru-RU" dirty="0" err="1" smtClean="0"/>
              <a:t>організацій</a:t>
            </a:r>
            <a:r>
              <a:rPr lang="ru-RU" dirty="0" smtClean="0"/>
              <a:t> </a:t>
            </a:r>
            <a:r>
              <a:rPr lang="ru-RU" dirty="0" err="1" smtClean="0"/>
              <a:t>входять</a:t>
            </a:r>
            <a:r>
              <a:rPr lang="ru-RU" dirty="0" smtClean="0"/>
              <a:t> </a:t>
            </a:r>
            <a:r>
              <a:rPr lang="ru-RU" dirty="0" err="1" smtClean="0"/>
              <a:t>біржі</a:t>
            </a:r>
            <a:r>
              <a:rPr lang="ru-RU" dirty="0" smtClean="0"/>
              <a:t> та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організаційно</a:t>
            </a:r>
            <a:r>
              <a:rPr lang="ru-RU" dirty="0" smtClean="0"/>
              <a:t> </a:t>
            </a:r>
            <a:r>
              <a:rPr lang="ru-RU" dirty="0" err="1" smtClean="0"/>
              <a:t>оформлене</a:t>
            </a:r>
            <a:r>
              <a:rPr lang="ru-RU" dirty="0" smtClean="0"/>
              <a:t> </a:t>
            </a:r>
            <a:r>
              <a:rPr lang="ru-RU" dirty="0" err="1" smtClean="0"/>
              <a:t>представництво</a:t>
            </a:r>
            <a:r>
              <a:rPr lang="ru-RU" dirty="0" smtClean="0"/>
              <a:t> (</a:t>
            </a:r>
            <a:r>
              <a:rPr lang="ru-RU" dirty="0" err="1" smtClean="0"/>
              <a:t>аукціони</a:t>
            </a:r>
            <a:r>
              <a:rPr lang="ru-RU" dirty="0" smtClean="0"/>
              <a:t>, ярмарки </a:t>
            </a:r>
            <a:r>
              <a:rPr lang="ru-RU" dirty="0" err="1" smtClean="0"/>
              <a:t>тощо</a:t>
            </a:r>
            <a:r>
              <a:rPr lang="ru-RU" dirty="0" smtClean="0"/>
              <a:t>), </a:t>
            </a:r>
            <a:r>
              <a:rPr lang="ru-RU" dirty="0" err="1" smtClean="0"/>
              <a:t>торговельні</a:t>
            </a:r>
            <a:r>
              <a:rPr lang="ru-RU" dirty="0" smtClean="0"/>
              <a:t> </a:t>
            </a:r>
            <a:r>
              <a:rPr lang="ru-RU" dirty="0" err="1" smtClean="0"/>
              <a:t>палати</a:t>
            </a:r>
            <a:r>
              <a:rPr lang="ru-RU" dirty="0" smtClean="0"/>
              <a:t>,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громадські</a:t>
            </a:r>
            <a:r>
              <a:rPr lang="ru-RU" dirty="0" smtClean="0"/>
              <a:t> </a:t>
            </a:r>
            <a:r>
              <a:rPr lang="ru-RU" dirty="0" err="1" smtClean="0"/>
              <a:t>добровільні</a:t>
            </a:r>
            <a:r>
              <a:rPr lang="ru-RU" dirty="0" smtClean="0"/>
              <a:t> і </a:t>
            </a:r>
            <a:r>
              <a:rPr lang="ru-RU" dirty="0" err="1" smtClean="0"/>
              <a:t>державні</a:t>
            </a:r>
            <a:r>
              <a:rPr lang="ru-RU" dirty="0" smtClean="0"/>
              <a:t> </a:t>
            </a:r>
            <a:r>
              <a:rPr lang="ru-RU" dirty="0" err="1" smtClean="0"/>
              <a:t>об'єднання</a:t>
            </a:r>
            <a:r>
              <a:rPr lang="ru-RU" dirty="0" smtClean="0"/>
              <a:t> (</a:t>
            </a:r>
            <a:r>
              <a:rPr lang="ru-RU" dirty="0" err="1" smtClean="0"/>
              <a:t>асоціації</a:t>
            </a:r>
            <a:r>
              <a:rPr lang="ru-RU" dirty="0" smtClean="0"/>
              <a:t>) </a:t>
            </a:r>
            <a:r>
              <a:rPr lang="ru-RU" dirty="0" err="1" smtClean="0"/>
              <a:t>ділових</a:t>
            </a:r>
            <a:r>
              <a:rPr lang="ru-RU" dirty="0" smtClean="0"/>
              <a:t> </a:t>
            </a:r>
            <a:r>
              <a:rPr lang="ru-RU" dirty="0" err="1" smtClean="0"/>
              <a:t>кіл</a:t>
            </a:r>
            <a:r>
              <a:rPr lang="ru-RU" dirty="0" smtClean="0"/>
              <a:t>, </a:t>
            </a:r>
            <a:r>
              <a:rPr lang="ru-RU" dirty="0" err="1" smtClean="0"/>
              <a:t>комерційно-вистав-кові</a:t>
            </a:r>
            <a:r>
              <a:rPr lang="ru-RU" dirty="0" smtClean="0"/>
              <a:t> </a:t>
            </a:r>
            <a:r>
              <a:rPr lang="ru-RU" dirty="0" err="1" smtClean="0"/>
              <a:t>комплекси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оптової</a:t>
            </a:r>
            <a:r>
              <a:rPr lang="ru-RU" dirty="0" smtClean="0"/>
              <a:t> та </a:t>
            </a:r>
            <a:r>
              <a:rPr lang="ru-RU" dirty="0" err="1" smtClean="0"/>
              <a:t>роздрібної</a:t>
            </a:r>
            <a:r>
              <a:rPr lang="ru-RU" dirty="0" smtClean="0"/>
              <a:t> тор-</a:t>
            </a:r>
            <a:r>
              <a:rPr lang="ru-RU" dirty="0" err="1" smtClean="0"/>
              <a:t>гівлі</a:t>
            </a:r>
            <a:r>
              <a:rPr lang="ru-RU" dirty="0" smtClean="0"/>
              <a:t>. </a:t>
            </a:r>
            <a:r>
              <a:rPr lang="ru-RU" dirty="0" err="1" smtClean="0"/>
              <a:t>Розглянемо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детально </a:t>
            </a:r>
            <a:r>
              <a:rPr lang="ru-RU" dirty="0" err="1" smtClean="0"/>
              <a:t>основні</a:t>
            </a:r>
            <a:r>
              <a:rPr lang="ru-RU" dirty="0" smtClean="0"/>
              <a:t> з них.</a:t>
            </a:r>
          </a:p>
          <a:p>
            <a:r>
              <a:rPr lang="ru-RU" b="1" dirty="0" smtClean="0"/>
              <a:t>Ярмарок —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економічна</a:t>
            </a:r>
            <a:r>
              <a:rPr lang="ru-RU" dirty="0" smtClean="0"/>
              <a:t> </a:t>
            </a:r>
            <a:r>
              <a:rPr lang="ru-RU" dirty="0" err="1" smtClean="0"/>
              <a:t>демонстрація</a:t>
            </a:r>
            <a:r>
              <a:rPr lang="ru-RU" dirty="0" smtClean="0"/>
              <a:t> </a:t>
            </a:r>
            <a:r>
              <a:rPr lang="ru-RU" dirty="0" err="1" smtClean="0"/>
              <a:t>зразків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являє</a:t>
            </a:r>
            <a:r>
              <a:rPr lang="ru-RU" dirty="0" smtClean="0"/>
              <a:t> со-бою великий </a:t>
            </a:r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індивідуального</a:t>
            </a:r>
            <a:r>
              <a:rPr lang="ru-RU" dirty="0" smtClean="0"/>
              <a:t> </a:t>
            </a:r>
            <a:r>
              <a:rPr lang="ru-RU" dirty="0" err="1" smtClean="0"/>
              <a:t>споживання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. </a:t>
            </a:r>
            <a:r>
              <a:rPr lang="ru-RU" dirty="0" err="1" smtClean="0"/>
              <a:t>Діє</a:t>
            </a:r>
            <a:r>
              <a:rPr lang="ru-RU" dirty="0" smtClean="0"/>
              <a:t> в </a:t>
            </a:r>
            <a:r>
              <a:rPr lang="ru-RU" dirty="0" err="1" smtClean="0"/>
              <a:t>обмежений</a:t>
            </a:r>
            <a:r>
              <a:rPr lang="ru-RU" dirty="0" smtClean="0"/>
              <a:t> </a:t>
            </a:r>
            <a:r>
              <a:rPr lang="ru-RU" dirty="0" err="1" smtClean="0"/>
              <a:t>проміжок</a:t>
            </a:r>
            <a:r>
              <a:rPr lang="ru-RU" dirty="0" smtClean="0"/>
              <a:t> часу в одному й тому ж </a:t>
            </a:r>
            <a:r>
              <a:rPr lang="ru-RU" dirty="0" err="1" smtClean="0"/>
              <a:t>місці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Сорочинський</a:t>
            </a:r>
            <a:r>
              <a:rPr lang="ru-RU" dirty="0" smtClean="0"/>
              <a:t> ярмарок у Сорочинцах </a:t>
            </a:r>
            <a:r>
              <a:rPr lang="ru-RU" dirty="0" err="1" smtClean="0"/>
              <a:t>Полтавсь¬кої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), де </a:t>
            </a:r>
            <a:r>
              <a:rPr lang="ru-RU" dirty="0" err="1" smtClean="0"/>
              <a:t>експонентам</a:t>
            </a:r>
            <a:r>
              <a:rPr lang="ru-RU" dirty="0" smtClean="0"/>
              <a:t> дозволено </a:t>
            </a:r>
            <a:r>
              <a:rPr lang="ru-RU" dirty="0" err="1" smtClean="0"/>
              <a:t>продавати</a:t>
            </a:r>
            <a:r>
              <a:rPr lang="ru-RU" dirty="0" smtClean="0"/>
              <a:t> </a:t>
            </a:r>
            <a:r>
              <a:rPr lang="ru-RU" dirty="0" err="1" smtClean="0"/>
              <a:t>зразки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про¬дукції</a:t>
            </a:r>
            <a:r>
              <a:rPr lang="ru-RU" dirty="0" smtClean="0"/>
              <a:t> для </a:t>
            </a:r>
            <a:r>
              <a:rPr lang="ru-RU" dirty="0" err="1" smtClean="0"/>
              <a:t>укладання</a:t>
            </a:r>
            <a:r>
              <a:rPr lang="ru-RU" dirty="0" smtClean="0"/>
              <a:t> </a:t>
            </a:r>
            <a:r>
              <a:rPr lang="ru-RU" dirty="0" err="1" smtClean="0"/>
              <a:t>торговельних</a:t>
            </a:r>
            <a:r>
              <a:rPr lang="ru-RU" dirty="0" smtClean="0"/>
              <a:t> </a:t>
            </a:r>
            <a:r>
              <a:rPr lang="ru-RU" dirty="0" err="1" smtClean="0"/>
              <a:t>угод</a:t>
            </a:r>
            <a:r>
              <a:rPr lang="ru-RU" dirty="0" smtClean="0"/>
              <a:t> у </a:t>
            </a:r>
            <a:r>
              <a:rPr lang="ru-RU" dirty="0" err="1" smtClean="0"/>
              <a:t>національному</a:t>
            </a:r>
            <a:r>
              <a:rPr lang="ru-RU" dirty="0" smtClean="0"/>
              <a:t> та </a:t>
            </a:r>
            <a:r>
              <a:rPr lang="ru-RU" dirty="0" err="1" smtClean="0"/>
              <a:t>міжна¬родному</a:t>
            </a:r>
            <a:r>
              <a:rPr lang="ru-RU" dirty="0" smtClean="0"/>
              <a:t> масштабах.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періодичної</a:t>
            </a:r>
            <a:r>
              <a:rPr lang="ru-RU" dirty="0" smtClean="0"/>
              <a:t> </a:t>
            </a:r>
            <a:r>
              <a:rPr lang="ru-RU" dirty="0" err="1" smtClean="0"/>
              <a:t>торгівлі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сезонного </a:t>
            </a:r>
            <a:r>
              <a:rPr lang="ru-RU" dirty="0" err="1" smtClean="0"/>
              <a:t>розпродажу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одного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Виставка</a:t>
            </a:r>
            <a:r>
              <a:rPr lang="ru-RU" b="1" dirty="0" smtClean="0"/>
              <a:t> </a:t>
            </a:r>
            <a:r>
              <a:rPr lang="ru-RU" dirty="0" smtClean="0"/>
              <a:t>— показ, </a:t>
            </a:r>
            <a:r>
              <a:rPr lang="ru-RU" dirty="0" err="1" smtClean="0"/>
              <a:t>основна</a:t>
            </a:r>
            <a:r>
              <a:rPr lang="ru-RU" dirty="0" smtClean="0"/>
              <a:t> мета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у </a:t>
            </a:r>
            <a:r>
              <a:rPr lang="ru-RU" dirty="0" err="1" smtClean="0"/>
              <a:t>просвіті</a:t>
            </a:r>
            <a:r>
              <a:rPr lang="ru-RU" dirty="0" smtClean="0"/>
              <a:t> </a:t>
            </a:r>
            <a:r>
              <a:rPr lang="ru-RU" dirty="0" err="1" smtClean="0"/>
              <a:t>пу-бліки</a:t>
            </a:r>
            <a:r>
              <a:rPr lang="ru-RU" dirty="0" smtClean="0"/>
              <a:t> шляхом </a:t>
            </a:r>
            <a:r>
              <a:rPr lang="ru-RU" dirty="0" err="1" smtClean="0"/>
              <a:t>демонстрування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є в </a:t>
            </a:r>
            <a:r>
              <a:rPr lang="ru-RU" dirty="0" err="1" smtClean="0"/>
              <a:t>розпорядженні</a:t>
            </a:r>
            <a:r>
              <a:rPr lang="ru-RU" dirty="0" smtClean="0"/>
              <a:t> </a:t>
            </a:r>
            <a:r>
              <a:rPr lang="ru-RU" dirty="0" err="1" smtClean="0"/>
              <a:t>людства</a:t>
            </a:r>
            <a:r>
              <a:rPr lang="ru-RU" dirty="0" smtClean="0"/>
              <a:t> для </a:t>
            </a:r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 в </a:t>
            </a:r>
            <a:r>
              <a:rPr lang="ru-RU" dirty="0" err="1" smtClean="0"/>
              <a:t>одній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кількох</a:t>
            </a:r>
            <a:r>
              <a:rPr lang="ru-RU" dirty="0" smtClean="0"/>
              <a:t> </a:t>
            </a:r>
            <a:r>
              <a:rPr lang="ru-RU" dirty="0" err="1" smtClean="0"/>
              <a:t>галузях</a:t>
            </a:r>
            <a:r>
              <a:rPr lang="ru-RU" dirty="0" smtClean="0"/>
              <a:t>, в тому </a:t>
            </a:r>
            <a:r>
              <a:rPr lang="ru-RU" dirty="0" err="1" smtClean="0"/>
              <a:t>числі</a:t>
            </a:r>
            <a:r>
              <a:rPr lang="ru-RU" dirty="0" smtClean="0"/>
              <a:t> у </a:t>
            </a:r>
            <a:r>
              <a:rPr lang="ru-RU" dirty="0" err="1" smtClean="0"/>
              <a:t>перспективі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Оптові</a:t>
            </a:r>
            <a:r>
              <a:rPr lang="ru-RU" dirty="0" smtClean="0"/>
              <a:t> ярмарки та </a:t>
            </a:r>
            <a:r>
              <a:rPr lang="ru-RU" dirty="0" err="1" smtClean="0"/>
              <a:t>виставки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подібності</a:t>
            </a:r>
            <a:r>
              <a:rPr lang="ru-RU" dirty="0" smtClean="0"/>
              <a:t> та </a:t>
            </a:r>
            <a:r>
              <a:rPr lang="ru-RU" dirty="0" err="1" smtClean="0"/>
              <a:t>відмін-ності</a:t>
            </a:r>
            <a:r>
              <a:rPr lang="ru-RU" dirty="0" smtClean="0"/>
              <a:t> (табл. 2.1).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5952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8592" y="513567"/>
            <a:ext cx="9031266" cy="5473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25260" y="58847"/>
            <a:ext cx="123172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Виставки</a:t>
            </a:r>
            <a:r>
              <a:rPr lang="ru-RU" dirty="0" smtClean="0"/>
              <a:t> та </a:t>
            </a:r>
            <a:r>
              <a:rPr lang="ru-RU" dirty="0" err="1" smtClean="0"/>
              <a:t>виставки</a:t>
            </a:r>
            <a:r>
              <a:rPr lang="ru-RU" dirty="0" smtClean="0"/>
              <a:t>-ярмарки </a:t>
            </a:r>
            <a:r>
              <a:rPr lang="ru-RU" dirty="0" err="1" smtClean="0"/>
              <a:t>виконують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сприяють</a:t>
            </a:r>
            <a:r>
              <a:rPr lang="ru-RU" dirty="0" smtClean="0"/>
              <a:t> </a:t>
            </a:r>
            <a:r>
              <a:rPr lang="ru-RU" dirty="0" err="1" smtClean="0"/>
              <a:t>безпосередньому</a:t>
            </a:r>
            <a:r>
              <a:rPr lang="ru-RU" dirty="0" smtClean="0"/>
              <a:t> </a:t>
            </a:r>
            <a:r>
              <a:rPr lang="ru-RU" dirty="0" err="1" smtClean="0"/>
              <a:t>спілкуванню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 з </a:t>
            </a:r>
            <a:r>
              <a:rPr lang="ru-RU" dirty="0" err="1" smtClean="0"/>
              <a:t>експонен</a:t>
            </a:r>
            <a:r>
              <a:rPr lang="ru-RU" dirty="0" smtClean="0"/>
              <a:t>-том; </a:t>
            </a:r>
            <a:r>
              <a:rPr lang="ru-RU" dirty="0" err="1" smtClean="0"/>
              <a:t>експонента</a:t>
            </a:r>
            <a:r>
              <a:rPr lang="ru-RU" dirty="0" smtClean="0"/>
              <a:t> — з </a:t>
            </a:r>
            <a:r>
              <a:rPr lang="ru-RU" dirty="0" err="1" smtClean="0"/>
              <a:t>потенційними</a:t>
            </a:r>
            <a:r>
              <a:rPr lang="ru-RU" dirty="0" smtClean="0"/>
              <a:t> партнерами;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репрезентують</a:t>
            </a:r>
            <a:r>
              <a:rPr lang="ru-RU" dirty="0" smtClean="0"/>
              <a:t> </a:t>
            </a:r>
            <a:r>
              <a:rPr lang="ru-RU" dirty="0" err="1" smtClean="0"/>
              <a:t>реальний</a:t>
            </a:r>
            <a:r>
              <a:rPr lang="ru-RU" dirty="0" smtClean="0"/>
              <a:t> товар,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побачити</a:t>
            </a:r>
            <a:r>
              <a:rPr lang="ru-RU" dirty="0" smtClean="0"/>
              <a:t> в </a:t>
            </a:r>
            <a:r>
              <a:rPr lang="ru-RU" dirty="0" err="1" smtClean="0"/>
              <a:t>дії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надають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зацікавленій</a:t>
            </a:r>
            <a:r>
              <a:rPr lang="ru-RU" dirty="0" smtClean="0"/>
              <a:t> </a:t>
            </a:r>
            <a:r>
              <a:rPr lang="ru-RU" dirty="0" err="1" smtClean="0"/>
              <a:t>особі</a:t>
            </a:r>
            <a:r>
              <a:rPr lang="ru-RU" dirty="0" smtClean="0"/>
              <a:t> </a:t>
            </a:r>
            <a:r>
              <a:rPr lang="ru-RU" dirty="0" err="1" smtClean="0"/>
              <a:t>здійснити</a:t>
            </a:r>
            <a:r>
              <a:rPr lang="ru-RU" dirty="0" smtClean="0"/>
              <a:t> </a:t>
            </a:r>
            <a:r>
              <a:rPr lang="ru-RU" dirty="0" err="1" smtClean="0"/>
              <a:t>доволі</a:t>
            </a:r>
            <a:r>
              <a:rPr lang="ru-RU" dirty="0" smtClean="0"/>
              <a:t> </a:t>
            </a:r>
            <a:r>
              <a:rPr lang="ru-RU" dirty="0" err="1" smtClean="0"/>
              <a:t>по-вний</a:t>
            </a:r>
            <a:r>
              <a:rPr lang="ru-RU" dirty="0" smtClean="0"/>
              <a:t> та </a:t>
            </a:r>
            <a:r>
              <a:rPr lang="ru-RU" dirty="0" err="1" smtClean="0"/>
              <a:t>об'єктивний</a:t>
            </a:r>
            <a:r>
              <a:rPr lang="ru-RU" dirty="0" smtClean="0"/>
              <a:t> </a:t>
            </a:r>
            <a:r>
              <a:rPr lang="ru-RU" dirty="0" err="1" smtClean="0"/>
              <a:t>огляд</a:t>
            </a:r>
            <a:r>
              <a:rPr lang="ru-RU" dirty="0" smtClean="0"/>
              <a:t>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(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цілої</a:t>
            </a:r>
            <a:r>
              <a:rPr lang="ru-RU" dirty="0" smtClean="0"/>
              <a:t> </a:t>
            </a:r>
            <a:r>
              <a:rPr lang="ru-RU" dirty="0" err="1" smtClean="0"/>
              <a:t>галузі</a:t>
            </a:r>
            <a:r>
              <a:rPr lang="ru-RU" dirty="0" smtClean="0"/>
              <a:t> </a:t>
            </a:r>
            <a:r>
              <a:rPr lang="ru-RU" dirty="0" err="1" smtClean="0"/>
              <a:t>промисловості</a:t>
            </a:r>
            <a:r>
              <a:rPr lang="ru-RU" dirty="0" smtClean="0"/>
              <a:t>) за такими </a:t>
            </a:r>
            <a:r>
              <a:rPr lang="ru-RU" dirty="0" err="1" smtClean="0"/>
              <a:t>ознаками</a:t>
            </a:r>
            <a:r>
              <a:rPr lang="ru-RU" dirty="0" smtClean="0"/>
              <a:t>, як </a:t>
            </a:r>
            <a:r>
              <a:rPr lang="ru-RU" dirty="0" err="1" smtClean="0"/>
              <a:t>якість</a:t>
            </a:r>
            <a:r>
              <a:rPr lang="ru-RU" dirty="0" smtClean="0"/>
              <a:t>, </a:t>
            </a:r>
            <a:r>
              <a:rPr lang="ru-RU" dirty="0" err="1" smtClean="0"/>
              <a:t>ціна</a:t>
            </a:r>
            <a:r>
              <a:rPr lang="ru-RU" dirty="0" smtClean="0"/>
              <a:t>, </a:t>
            </a:r>
            <a:r>
              <a:rPr lang="ru-RU" dirty="0" err="1" smtClean="0"/>
              <a:t>додаткові</a:t>
            </a:r>
            <a:r>
              <a:rPr lang="ru-RU" dirty="0" smtClean="0"/>
              <a:t> </a:t>
            </a:r>
            <a:r>
              <a:rPr lang="ru-RU" dirty="0" err="1" smtClean="0"/>
              <a:t>по-слуги</a:t>
            </a:r>
            <a:r>
              <a:rPr lang="ru-RU" dirty="0" smtClean="0"/>
              <a:t>,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стимули</a:t>
            </a:r>
            <a:r>
              <a:rPr lang="ru-RU" dirty="0" smtClean="0"/>
              <a:t> при </a:t>
            </a:r>
            <a:r>
              <a:rPr lang="ru-RU" dirty="0" err="1" smtClean="0"/>
              <a:t>купівлі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створюють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для </a:t>
            </a:r>
            <a:r>
              <a:rPr lang="ru-RU" dirty="0" err="1" smtClean="0"/>
              <a:t>ознайомлення</a:t>
            </a:r>
            <a:r>
              <a:rPr lang="ru-RU" dirty="0" smtClean="0"/>
              <a:t> з </a:t>
            </a:r>
            <a:r>
              <a:rPr lang="ru-RU" dirty="0" err="1" smtClean="0"/>
              <a:t>пропозицією</a:t>
            </a:r>
            <a:r>
              <a:rPr lang="ru-RU" dirty="0" smtClean="0"/>
              <a:t> </a:t>
            </a:r>
            <a:r>
              <a:rPr lang="ru-RU" dirty="0" err="1" smtClean="0"/>
              <a:t>потенційних</a:t>
            </a:r>
            <a:r>
              <a:rPr lang="ru-RU" dirty="0" smtClean="0"/>
              <a:t> </a:t>
            </a:r>
            <a:r>
              <a:rPr lang="ru-RU" dirty="0" err="1" smtClean="0"/>
              <a:t>конкурентів</a:t>
            </a:r>
            <a:r>
              <a:rPr lang="ru-RU" dirty="0" smtClean="0"/>
              <a:t>, </a:t>
            </a:r>
            <a:r>
              <a:rPr lang="ru-RU" dirty="0" err="1" smtClean="0"/>
              <a:t>їхніми</a:t>
            </a:r>
            <a:r>
              <a:rPr lang="ru-RU" dirty="0" smtClean="0"/>
              <a:t> </a:t>
            </a:r>
            <a:r>
              <a:rPr lang="ru-RU" dirty="0" err="1" smtClean="0"/>
              <a:t>новими</a:t>
            </a:r>
            <a:r>
              <a:rPr lang="ru-RU" dirty="0" smtClean="0"/>
              <a:t> </a:t>
            </a:r>
            <a:r>
              <a:rPr lang="ru-RU" dirty="0" err="1" smtClean="0"/>
              <a:t>ідеями</a:t>
            </a:r>
            <a:r>
              <a:rPr lang="ru-RU" dirty="0" smtClean="0"/>
              <a:t>, </a:t>
            </a:r>
            <a:r>
              <a:rPr lang="ru-RU" dirty="0" err="1" smtClean="0"/>
              <a:t>умовами</a:t>
            </a:r>
            <a:r>
              <a:rPr lang="ru-RU" dirty="0" smtClean="0"/>
              <a:t> продажу, </a:t>
            </a:r>
            <a:r>
              <a:rPr lang="ru-RU" dirty="0" err="1" smtClean="0"/>
              <a:t>сервісу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скорочують</a:t>
            </a:r>
            <a:r>
              <a:rPr lang="ru-RU" dirty="0" smtClean="0"/>
              <a:t> час </a:t>
            </a:r>
            <a:r>
              <a:rPr lang="ru-RU" dirty="0" err="1" smtClean="0"/>
              <a:t>клієнтам</a:t>
            </a:r>
            <a:r>
              <a:rPr lang="ru-RU" dirty="0" smtClean="0"/>
              <a:t> </a:t>
            </a:r>
            <a:r>
              <a:rPr lang="ru-RU" dirty="0" err="1" smtClean="0"/>
              <a:t>експонентам</a:t>
            </a:r>
            <a:r>
              <a:rPr lang="ru-RU" dirty="0" smtClean="0"/>
              <a:t> на </a:t>
            </a:r>
            <a:r>
              <a:rPr lang="ru-RU" dirty="0" err="1" smtClean="0"/>
              <a:t>пошук</a:t>
            </a:r>
            <a:r>
              <a:rPr lang="ru-RU" dirty="0" smtClean="0"/>
              <a:t> пар-</a:t>
            </a:r>
            <a:r>
              <a:rPr lang="ru-RU" dirty="0" err="1" smtClean="0"/>
              <a:t>тнера</a:t>
            </a:r>
            <a:r>
              <a:rPr lang="ru-RU" dirty="0" smtClean="0"/>
              <a:t> й </a:t>
            </a:r>
            <a:r>
              <a:rPr lang="ru-RU" dirty="0" err="1" smtClean="0"/>
              <a:t>укладання</a:t>
            </a:r>
            <a:r>
              <a:rPr lang="ru-RU" dirty="0" smtClean="0"/>
              <a:t> </a:t>
            </a:r>
            <a:r>
              <a:rPr lang="ru-RU" dirty="0" err="1" smtClean="0"/>
              <a:t>торговельної</a:t>
            </a:r>
            <a:r>
              <a:rPr lang="ru-RU" dirty="0" smtClean="0"/>
              <a:t> угоди;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забезпечують</a:t>
            </a:r>
            <a:r>
              <a:rPr lang="ru-RU" dirty="0" smtClean="0"/>
              <a:t> </a:t>
            </a:r>
            <a:r>
              <a:rPr lang="ru-RU" dirty="0" err="1" smtClean="0"/>
              <a:t>ефективний</a:t>
            </a:r>
            <a:r>
              <a:rPr lang="ru-RU" dirty="0" smtClean="0"/>
              <a:t> </a:t>
            </a:r>
            <a:r>
              <a:rPr lang="ru-RU" dirty="0" err="1" smtClean="0"/>
              <a:t>обмін</a:t>
            </a:r>
            <a:r>
              <a:rPr lang="ru-RU" dirty="0" smtClean="0"/>
              <a:t> </a:t>
            </a:r>
            <a:r>
              <a:rPr lang="ru-RU" dirty="0" err="1" smtClean="0"/>
              <a:t>інформацією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інформують</a:t>
            </a:r>
            <a:r>
              <a:rPr lang="ru-RU" dirty="0" smtClean="0"/>
              <a:t> </a:t>
            </a:r>
            <a:r>
              <a:rPr lang="ru-RU" dirty="0" err="1" smtClean="0"/>
              <a:t>учасників</a:t>
            </a:r>
            <a:r>
              <a:rPr lang="ru-RU" dirty="0" smtClean="0"/>
              <a:t> про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 і </a:t>
            </a:r>
            <a:r>
              <a:rPr lang="ru-RU" dirty="0" err="1" smtClean="0"/>
              <a:t>тенденції</a:t>
            </a:r>
            <a:r>
              <a:rPr lang="ru-RU" dirty="0" smtClean="0"/>
              <a:t> </a:t>
            </a:r>
            <a:r>
              <a:rPr lang="ru-RU" dirty="0" err="1" smtClean="0"/>
              <a:t>прогресу</a:t>
            </a:r>
            <a:r>
              <a:rPr lang="ru-RU" dirty="0" smtClean="0"/>
              <a:t> в </a:t>
            </a:r>
            <a:r>
              <a:rPr lang="ru-RU" dirty="0" err="1" smtClean="0"/>
              <a:t>галузі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сприяють</a:t>
            </a:r>
            <a:r>
              <a:rPr lang="ru-RU" dirty="0" smtClean="0"/>
              <a:t> </a:t>
            </a:r>
            <a:r>
              <a:rPr lang="ru-RU" dirty="0" err="1" smtClean="0"/>
              <a:t>поліпшенню</a:t>
            </a:r>
            <a:r>
              <a:rPr lang="ru-RU" dirty="0" smtClean="0"/>
              <a:t> </a:t>
            </a:r>
            <a:r>
              <a:rPr lang="ru-RU" dirty="0" err="1" smtClean="0"/>
              <a:t>іміджу</a:t>
            </a:r>
            <a:r>
              <a:rPr lang="ru-RU" dirty="0" smtClean="0"/>
              <a:t> </a:t>
            </a:r>
            <a:r>
              <a:rPr lang="ru-RU" dirty="0" err="1" smtClean="0"/>
              <a:t>експонента</a:t>
            </a:r>
            <a:r>
              <a:rPr lang="ru-RU" dirty="0" smtClean="0"/>
              <a:t> за умов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ефек¬тивної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підготовки</a:t>
            </a:r>
            <a:r>
              <a:rPr lang="ru-RU" dirty="0" smtClean="0"/>
              <a:t> та </a:t>
            </a:r>
            <a:r>
              <a:rPr lang="ru-RU" dirty="0" err="1" smtClean="0"/>
              <a:t>участі</a:t>
            </a:r>
            <a:r>
              <a:rPr lang="ru-RU" dirty="0" smtClean="0"/>
              <a:t> у </a:t>
            </a:r>
            <a:r>
              <a:rPr lang="ru-RU" dirty="0" err="1" smtClean="0"/>
              <a:t>виставках</a:t>
            </a:r>
            <a:r>
              <a:rPr lang="ru-RU" dirty="0" smtClean="0"/>
              <a:t>-ярмарках;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інформують</a:t>
            </a:r>
            <a:r>
              <a:rPr lang="ru-RU" dirty="0" smtClean="0"/>
              <a:t> </a:t>
            </a:r>
            <a:r>
              <a:rPr lang="ru-RU" dirty="0" err="1" smtClean="0"/>
              <a:t>експонента</a:t>
            </a:r>
            <a:r>
              <a:rPr lang="ru-RU" dirty="0" smtClean="0"/>
              <a:t> </a:t>
            </a:r>
            <a:r>
              <a:rPr lang="ru-RU" dirty="0" err="1" smtClean="0"/>
              <a:t>відносно</a:t>
            </a:r>
            <a:r>
              <a:rPr lang="ru-RU" dirty="0" smtClean="0"/>
              <a:t> характеру </a:t>
            </a:r>
            <a:r>
              <a:rPr lang="ru-RU" dirty="0" err="1" smtClean="0"/>
              <a:t>змін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потен¬ційних</a:t>
            </a:r>
            <a:r>
              <a:rPr lang="ru-RU" dirty="0" smtClean="0"/>
              <a:t> </a:t>
            </a:r>
            <a:r>
              <a:rPr lang="ru-RU" dirty="0" err="1" smtClean="0"/>
              <a:t>партнерів</a:t>
            </a:r>
            <a:r>
              <a:rPr lang="ru-RU" dirty="0" smtClean="0"/>
              <a:t>, </a:t>
            </a:r>
            <a:r>
              <a:rPr lang="ru-RU" dirty="0" err="1" smtClean="0"/>
              <a:t>їхніх</a:t>
            </a:r>
            <a:r>
              <a:rPr lang="ru-RU" dirty="0" smtClean="0"/>
              <a:t> </a:t>
            </a:r>
            <a:r>
              <a:rPr lang="ru-RU" dirty="0" err="1" smtClean="0"/>
              <a:t>запитів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 </a:t>
            </a:r>
            <a:r>
              <a:rPr lang="ru-RU" dirty="0" err="1" smtClean="0"/>
              <a:t>кон'юнктури</a:t>
            </a:r>
            <a:r>
              <a:rPr lang="ru-RU" dirty="0" smtClean="0"/>
              <a:t> </a:t>
            </a:r>
            <a:r>
              <a:rPr lang="ru-RU" dirty="0" err="1" smtClean="0"/>
              <a:t>галузі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Виставки</a:t>
            </a:r>
            <a:r>
              <a:rPr lang="ru-RU" dirty="0" smtClean="0"/>
              <a:t> та </a:t>
            </a:r>
            <a:r>
              <a:rPr lang="ru-RU" dirty="0" err="1" smtClean="0"/>
              <a:t>виставки</a:t>
            </a:r>
            <a:r>
              <a:rPr lang="ru-RU" dirty="0" smtClean="0"/>
              <a:t>-ярмарки </a:t>
            </a:r>
            <a:r>
              <a:rPr lang="ru-RU" dirty="0" err="1" smtClean="0"/>
              <a:t>класифікують</a:t>
            </a:r>
            <a:r>
              <a:rPr lang="ru-RU" dirty="0" smtClean="0"/>
              <a:t> за такими </a:t>
            </a:r>
            <a:r>
              <a:rPr lang="ru-RU" dirty="0" err="1" smtClean="0"/>
              <a:t>озна-ками</a:t>
            </a:r>
            <a:r>
              <a:rPr lang="ru-RU" dirty="0" smtClean="0"/>
              <a:t>: за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; за частотою </a:t>
            </a:r>
            <a:r>
              <a:rPr lang="ru-RU" dirty="0" err="1" smtClean="0"/>
              <a:t>проведення</a:t>
            </a:r>
            <a:r>
              <a:rPr lang="ru-RU" dirty="0" smtClean="0"/>
              <a:t>; за </a:t>
            </a:r>
            <a:r>
              <a:rPr lang="ru-RU" dirty="0" err="1" smtClean="0"/>
              <a:t>радіусом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; за </a:t>
            </a:r>
            <a:r>
              <a:rPr lang="ru-RU" dirty="0" err="1" smtClean="0"/>
              <a:t>постійністю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; за широтою </a:t>
            </a:r>
            <a:r>
              <a:rPr lang="ru-RU" dirty="0" err="1" smtClean="0"/>
              <a:t>номенклатури</a:t>
            </a:r>
            <a:r>
              <a:rPr lang="ru-RU" dirty="0" smtClean="0"/>
              <a:t> </a:t>
            </a:r>
            <a:r>
              <a:rPr lang="ru-RU" dirty="0" err="1" smtClean="0"/>
              <a:t>експонованих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; за </a:t>
            </a:r>
            <a:r>
              <a:rPr lang="ru-RU" dirty="0" err="1" smtClean="0"/>
              <a:t>економічним</a:t>
            </a:r>
            <a:r>
              <a:rPr lang="ru-RU" dirty="0" smtClean="0"/>
              <a:t> </a:t>
            </a:r>
            <a:r>
              <a:rPr lang="ru-RU" dirty="0" err="1" smtClean="0"/>
              <a:t>призначенням</a:t>
            </a:r>
            <a:r>
              <a:rPr lang="ru-RU" dirty="0" smtClean="0"/>
              <a:t> </a:t>
            </a:r>
            <a:r>
              <a:rPr lang="ru-RU" dirty="0" err="1" smtClean="0"/>
              <a:t>експонова</a:t>
            </a:r>
            <a:r>
              <a:rPr lang="ru-RU" dirty="0" smtClean="0"/>
              <a:t>-них </a:t>
            </a:r>
            <a:r>
              <a:rPr lang="ru-RU" dirty="0" err="1" smtClean="0"/>
              <a:t>товарів</a:t>
            </a:r>
            <a:endParaRPr lang="ru-RU" dirty="0" smtClean="0"/>
          </a:p>
          <a:p>
            <a:r>
              <a:rPr lang="ru-RU" b="1" dirty="0" err="1" smtClean="0"/>
              <a:t>Аукціони</a:t>
            </a:r>
            <a:r>
              <a:rPr lang="ru-RU" dirty="0" smtClean="0"/>
              <a:t> в основному </a:t>
            </a:r>
            <a:r>
              <a:rPr lang="ru-RU" dirty="0" err="1" smtClean="0"/>
              <a:t>мають</a:t>
            </a:r>
            <a:r>
              <a:rPr lang="ru-RU" dirty="0" smtClean="0"/>
              <a:t> справу з </a:t>
            </a:r>
            <a:r>
              <a:rPr lang="ru-RU" dirty="0" err="1" smtClean="0"/>
              <a:t>продукцією</a:t>
            </a:r>
            <a:r>
              <a:rPr lang="ru-RU" dirty="0" smtClean="0"/>
              <a:t>, </a:t>
            </a:r>
            <a:r>
              <a:rPr lang="ru-RU" dirty="0" err="1" smtClean="0"/>
              <a:t>якої</a:t>
            </a:r>
            <a:r>
              <a:rPr lang="ru-RU" dirty="0" smtClean="0"/>
              <a:t> на ринку </a:t>
            </a:r>
            <a:r>
              <a:rPr lang="ru-RU" dirty="0" err="1" smtClean="0"/>
              <a:t>недостатньо</a:t>
            </a:r>
            <a:r>
              <a:rPr lang="ru-RU" dirty="0" smtClean="0"/>
              <a:t>.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головним</a:t>
            </a:r>
            <a:r>
              <a:rPr lang="ru-RU" dirty="0" smtClean="0"/>
              <a:t> </a:t>
            </a:r>
            <a:r>
              <a:rPr lang="ru-RU" dirty="0" err="1" smtClean="0"/>
              <a:t>орієнтиром</a:t>
            </a:r>
            <a:r>
              <a:rPr lang="ru-RU" dirty="0" smtClean="0"/>
              <a:t> є оде-</a:t>
            </a:r>
            <a:r>
              <a:rPr lang="ru-RU" dirty="0" err="1" smtClean="0"/>
              <a:t>ржання</a:t>
            </a:r>
            <a:r>
              <a:rPr lang="ru-RU" dirty="0" smtClean="0"/>
              <a:t> </a:t>
            </a:r>
            <a:r>
              <a:rPr lang="ru-RU" dirty="0" err="1" smtClean="0"/>
              <a:t>максимальної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 за </a:t>
            </a:r>
            <a:r>
              <a:rPr lang="ru-RU" dirty="0" err="1" smtClean="0"/>
              <a:t>кожну</a:t>
            </a:r>
            <a:r>
              <a:rPr lang="ru-RU" dirty="0" smtClean="0"/>
              <a:t> </a:t>
            </a:r>
            <a:r>
              <a:rPr lang="ru-RU" dirty="0" err="1" smtClean="0"/>
              <a:t>одиницю</a:t>
            </a:r>
            <a:r>
              <a:rPr lang="ru-RU" dirty="0" smtClean="0"/>
              <a:t> товару. На </a:t>
            </a:r>
            <a:r>
              <a:rPr lang="ru-RU" dirty="0" err="1" smtClean="0"/>
              <a:t>аукціоні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</a:t>
            </a:r>
            <a:r>
              <a:rPr lang="ru-RU" dirty="0" err="1" smtClean="0"/>
              <a:t>привселюдний</a:t>
            </a:r>
            <a:r>
              <a:rPr lang="ru-RU" dirty="0" smtClean="0"/>
              <a:t> продаж товару в </a:t>
            </a:r>
            <a:r>
              <a:rPr lang="ru-RU" dirty="0" err="1" smtClean="0"/>
              <a:t>заздалегідь</a:t>
            </a:r>
            <a:r>
              <a:rPr lang="ru-RU" dirty="0" smtClean="0"/>
              <a:t> </a:t>
            </a:r>
            <a:r>
              <a:rPr lang="ru-RU" dirty="0" err="1" smtClean="0"/>
              <a:t>призна-ченому</a:t>
            </a:r>
            <a:r>
              <a:rPr lang="ru-RU" dirty="0" smtClean="0"/>
              <a:t> </a:t>
            </a:r>
            <a:r>
              <a:rPr lang="ru-RU" dirty="0" err="1" smtClean="0"/>
              <a:t>місці</a:t>
            </a:r>
            <a:r>
              <a:rPr lang="ru-RU" dirty="0" smtClean="0"/>
              <a:t>. </a:t>
            </a:r>
            <a:r>
              <a:rPr lang="ru-RU" dirty="0" err="1" smtClean="0"/>
              <a:t>Товари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продаються</a:t>
            </a:r>
            <a:r>
              <a:rPr lang="ru-RU" dirty="0" smtClean="0"/>
              <a:t>, </a:t>
            </a:r>
            <a:r>
              <a:rPr lang="ru-RU" dirty="0" err="1" smtClean="0"/>
              <a:t>отримує</a:t>
            </a:r>
            <a:r>
              <a:rPr lang="ru-RU" dirty="0" smtClean="0"/>
              <a:t> </a:t>
            </a:r>
            <a:r>
              <a:rPr lang="ru-RU" dirty="0" err="1" smtClean="0"/>
              <a:t>покупець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на-звав </a:t>
            </a:r>
            <a:r>
              <a:rPr lang="ru-RU" dirty="0" err="1" smtClean="0"/>
              <a:t>найвищу</a:t>
            </a:r>
            <a:r>
              <a:rPr lang="ru-RU" dirty="0" smtClean="0"/>
              <a:t> </a:t>
            </a:r>
            <a:r>
              <a:rPr lang="ru-RU" dirty="0" err="1" smtClean="0"/>
              <a:t>ціну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00882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3287</Words>
  <Application>Microsoft Office PowerPoint</Application>
  <PresentationFormat>Широкоэкранный</PresentationFormat>
  <Paragraphs>140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Тема Office</vt:lpstr>
      <vt:lpstr>Товарний ринок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Тоарний ринок</dc:title>
  <dc:creator>Valeria Tymoshyk</dc:creator>
  <cp:lastModifiedBy>Valeria Tymoshyk</cp:lastModifiedBy>
  <cp:revision>5</cp:revision>
  <dcterms:created xsi:type="dcterms:W3CDTF">2024-03-19T06:54:43Z</dcterms:created>
  <dcterms:modified xsi:type="dcterms:W3CDTF">2024-03-19T07:25:51Z</dcterms:modified>
</cp:coreProperties>
</file>