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8" r:id="rId2"/>
    <p:sldId id="262" r:id="rId3"/>
    <p:sldId id="280" r:id="rId4"/>
    <p:sldId id="281" r:id="rId5"/>
    <p:sldId id="282" r:id="rId6"/>
    <p:sldId id="283" r:id="rId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Synytsia" initials="JS" lastIdx="1" clrIdx="0">
    <p:extLst>
      <p:ext uri="{19B8F6BF-5375-455C-9EA6-DF929625EA0E}">
        <p15:presenceInfo xmlns:p15="http://schemas.microsoft.com/office/powerpoint/2012/main" userId="Julia Synyts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B9C34-F880-924B-9EBA-EEFB0833BE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A"/>
          </a:p>
        </p:txBody>
      </p:sp>
      <p:sp>
        <p:nvSpPr>
          <p:cNvPr id="3" name="Subtitle 2">
            <a:extLst>
              <a:ext uri="{FF2B5EF4-FFF2-40B4-BE49-F238E27FC236}">
                <a16:creationId xmlns:a16="http://schemas.microsoft.com/office/drawing/2014/main" id="{D13AC1FA-976B-F445-99D6-C81F2BD2E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A"/>
          </a:p>
        </p:txBody>
      </p:sp>
      <p:sp>
        <p:nvSpPr>
          <p:cNvPr id="4" name="Date Placeholder 3">
            <a:extLst>
              <a:ext uri="{FF2B5EF4-FFF2-40B4-BE49-F238E27FC236}">
                <a16:creationId xmlns:a16="http://schemas.microsoft.com/office/drawing/2014/main" id="{2F2354C7-C357-0A43-87D7-E9CF07CB1B19}"/>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B3F0A624-CF2D-9545-AFD8-7FC981238BAB}"/>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123849D-DA58-FA4B-9264-A1602FFC1D1E}"/>
              </a:ext>
            </a:extLst>
          </p:cNvPr>
          <p:cNvSpPr>
            <a:spLocks noGrp="1"/>
          </p:cNvSpPr>
          <p:nvPr>
            <p:ph type="sldNum" sz="quarter" idx="12"/>
          </p:nvPr>
        </p:nvSpPr>
        <p:spPr/>
        <p:txBody>
          <a:body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80CD46E-4D5E-E945-BC37-AB805774B41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589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B665-13B0-144F-9ADE-A1FA9F972652}"/>
              </a:ext>
            </a:extLst>
          </p:cNvPr>
          <p:cNvSpPr>
            <a:spLocks noGrp="1"/>
          </p:cNvSpPr>
          <p:nvPr>
            <p:ph type="title"/>
          </p:nvPr>
        </p:nvSpPr>
        <p:spPr/>
        <p:txBody>
          <a:bodyPr/>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95F876D8-7AA2-7D43-AEBC-9E65CDBE4B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B7748CC-C55A-E445-81BD-D1A476B20B0B}"/>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0B7FEDE1-332E-1E47-B491-401FB6A351C6}"/>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0D312445-C576-1E4D-9E13-4AA59F6F26E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07264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3C297A-0254-704B-86BD-679567261BD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A"/>
          </a:p>
        </p:txBody>
      </p:sp>
      <p:sp>
        <p:nvSpPr>
          <p:cNvPr id="3" name="Vertical Text Placeholder 2">
            <a:extLst>
              <a:ext uri="{FF2B5EF4-FFF2-40B4-BE49-F238E27FC236}">
                <a16:creationId xmlns:a16="http://schemas.microsoft.com/office/drawing/2014/main" id="{ABE3BB89-F184-5B41-AF4E-2DB7DBF28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6EBB3254-9491-B24E-9F8F-4D85B87F5E4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AC323639-F158-2F4F-894D-FE932CF92D8D}"/>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38810DE2-7CE7-E041-B3D2-1E148D016C16}"/>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05549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D964-02A7-AD42-B19E-FF32BB889545}"/>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EB22614-0C20-694D-97C3-25E3B4E79C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433FF027-61EB-9E47-88F1-F8FDA76944A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967CEBDF-43E2-1244-9582-4470238E5A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7F4A0D8D-568F-BB4D-BC14-2284DC86C34C}"/>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40992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C825-5156-4042-ACCB-CB572252E5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A"/>
          </a:p>
        </p:txBody>
      </p:sp>
      <p:sp>
        <p:nvSpPr>
          <p:cNvPr id="3" name="Text Placeholder 2">
            <a:extLst>
              <a:ext uri="{FF2B5EF4-FFF2-40B4-BE49-F238E27FC236}">
                <a16:creationId xmlns:a16="http://schemas.microsoft.com/office/drawing/2014/main" id="{0F106E33-BC56-164B-B72A-074A8CAF2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31B9469-B610-0245-B83B-89F34DE0818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3A233CA7-4774-FD4F-A3F1-9000D2345937}"/>
              </a:ext>
            </a:extLst>
          </p:cNvPr>
          <p:cNvSpPr>
            <a:spLocks noGrp="1"/>
          </p:cNvSpPr>
          <p:nvPr>
            <p:ph type="ftr" sz="quarter" idx="11"/>
          </p:nvPr>
        </p:nvSpPr>
        <p:spPr/>
        <p:txBody>
          <a:bodyPr/>
          <a:lstStyle/>
          <a:p>
            <a:endParaRPr lang="en-UA"/>
          </a:p>
        </p:txBody>
      </p:sp>
      <p:sp>
        <p:nvSpPr>
          <p:cNvPr id="6" name="Slide Number Placeholder 5">
            <a:extLst>
              <a:ext uri="{FF2B5EF4-FFF2-40B4-BE49-F238E27FC236}">
                <a16:creationId xmlns:a16="http://schemas.microsoft.com/office/drawing/2014/main" id="{4B7E05D7-9208-9B41-80C9-EC7DDFBE4D3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44299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43A92-E276-6E4D-8D10-AD64D97E51A3}"/>
              </a:ext>
            </a:extLst>
          </p:cNvPr>
          <p:cNvSpPr>
            <a:spLocks noGrp="1"/>
          </p:cNvSpPr>
          <p:nvPr>
            <p:ph type="title"/>
          </p:nvPr>
        </p:nvSpPr>
        <p:spPr/>
        <p:txBody>
          <a:bodyPr/>
          <a:lstStyle/>
          <a:p>
            <a:r>
              <a:rPr lang="en-GB"/>
              <a:t>Click to edit Master title style</a:t>
            </a:r>
            <a:endParaRPr lang="en-UA"/>
          </a:p>
        </p:txBody>
      </p:sp>
      <p:sp>
        <p:nvSpPr>
          <p:cNvPr id="3" name="Content Placeholder 2">
            <a:extLst>
              <a:ext uri="{FF2B5EF4-FFF2-40B4-BE49-F238E27FC236}">
                <a16:creationId xmlns:a16="http://schemas.microsoft.com/office/drawing/2014/main" id="{4B07918C-4F5C-7B4A-9CD4-FBFD0C198B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Content Placeholder 3">
            <a:extLst>
              <a:ext uri="{FF2B5EF4-FFF2-40B4-BE49-F238E27FC236}">
                <a16:creationId xmlns:a16="http://schemas.microsoft.com/office/drawing/2014/main" id="{5559EA38-EC7B-4945-880E-EA883D0629F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Date Placeholder 4">
            <a:extLst>
              <a:ext uri="{FF2B5EF4-FFF2-40B4-BE49-F238E27FC236}">
                <a16:creationId xmlns:a16="http://schemas.microsoft.com/office/drawing/2014/main" id="{7CA82F83-7EE8-8E43-B351-B877AC536018}"/>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887461D7-3964-444F-98B2-8F2C67CC2B42}"/>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F2D3530C-D99C-EE4A-BBB8-A87CB9AE02E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5106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CC8C-C6D1-264E-AD9A-2BCA11D0B955}"/>
              </a:ext>
            </a:extLst>
          </p:cNvPr>
          <p:cNvSpPr>
            <a:spLocks noGrp="1"/>
          </p:cNvSpPr>
          <p:nvPr>
            <p:ph type="title"/>
          </p:nvPr>
        </p:nvSpPr>
        <p:spPr>
          <a:xfrm>
            <a:off x="839788" y="365125"/>
            <a:ext cx="10515600" cy="1325563"/>
          </a:xfrm>
        </p:spPr>
        <p:txBody>
          <a:bodyPr/>
          <a:lstStyle/>
          <a:p>
            <a:r>
              <a:rPr lang="en-GB"/>
              <a:t>Click to edit Master title style</a:t>
            </a:r>
            <a:endParaRPr lang="en-UA"/>
          </a:p>
        </p:txBody>
      </p:sp>
      <p:sp>
        <p:nvSpPr>
          <p:cNvPr id="3" name="Text Placeholder 2">
            <a:extLst>
              <a:ext uri="{FF2B5EF4-FFF2-40B4-BE49-F238E27FC236}">
                <a16:creationId xmlns:a16="http://schemas.microsoft.com/office/drawing/2014/main" id="{AE1FE4D1-9EAE-6346-86EC-0416766F84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77B8E6-189D-F441-9419-1167707938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5" name="Text Placeholder 4">
            <a:extLst>
              <a:ext uri="{FF2B5EF4-FFF2-40B4-BE49-F238E27FC236}">
                <a16:creationId xmlns:a16="http://schemas.microsoft.com/office/drawing/2014/main" id="{B70B3628-6C31-9241-BD58-3822FB205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63F2A8-13A4-A744-8AE0-53403A8BCE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7" name="Date Placeholder 6">
            <a:extLst>
              <a:ext uri="{FF2B5EF4-FFF2-40B4-BE49-F238E27FC236}">
                <a16:creationId xmlns:a16="http://schemas.microsoft.com/office/drawing/2014/main" id="{32467B65-6B25-1F4A-87FA-0C5AC8376001}"/>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8" name="Footer Placeholder 7">
            <a:extLst>
              <a:ext uri="{FF2B5EF4-FFF2-40B4-BE49-F238E27FC236}">
                <a16:creationId xmlns:a16="http://schemas.microsoft.com/office/drawing/2014/main" id="{B6406934-09B2-2740-89F7-4B6A123C90C7}"/>
              </a:ext>
            </a:extLst>
          </p:cNvPr>
          <p:cNvSpPr>
            <a:spLocks noGrp="1"/>
          </p:cNvSpPr>
          <p:nvPr>
            <p:ph type="ftr" sz="quarter" idx="11"/>
          </p:nvPr>
        </p:nvSpPr>
        <p:spPr/>
        <p:txBody>
          <a:bodyPr/>
          <a:lstStyle/>
          <a:p>
            <a:endParaRPr lang="en-UA"/>
          </a:p>
        </p:txBody>
      </p:sp>
      <p:sp>
        <p:nvSpPr>
          <p:cNvPr id="9" name="Slide Number Placeholder 8">
            <a:extLst>
              <a:ext uri="{FF2B5EF4-FFF2-40B4-BE49-F238E27FC236}">
                <a16:creationId xmlns:a16="http://schemas.microsoft.com/office/drawing/2014/main" id="{D7E664FE-BD85-AD4C-9946-CDEC2BB9D862}"/>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1960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E406-A280-6F43-9757-66BC2A460AAE}"/>
              </a:ext>
            </a:extLst>
          </p:cNvPr>
          <p:cNvSpPr>
            <a:spLocks noGrp="1"/>
          </p:cNvSpPr>
          <p:nvPr>
            <p:ph type="title"/>
          </p:nvPr>
        </p:nvSpPr>
        <p:spPr/>
        <p:txBody>
          <a:bodyPr/>
          <a:lstStyle/>
          <a:p>
            <a:r>
              <a:rPr lang="en-GB"/>
              <a:t>Click to edit Master title style</a:t>
            </a:r>
            <a:endParaRPr lang="en-UA"/>
          </a:p>
        </p:txBody>
      </p:sp>
      <p:sp>
        <p:nvSpPr>
          <p:cNvPr id="3" name="Date Placeholder 2">
            <a:extLst>
              <a:ext uri="{FF2B5EF4-FFF2-40B4-BE49-F238E27FC236}">
                <a16:creationId xmlns:a16="http://schemas.microsoft.com/office/drawing/2014/main" id="{E8FC6B53-2282-F345-988D-065F5D8D7EE2}"/>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4" name="Footer Placeholder 3">
            <a:extLst>
              <a:ext uri="{FF2B5EF4-FFF2-40B4-BE49-F238E27FC236}">
                <a16:creationId xmlns:a16="http://schemas.microsoft.com/office/drawing/2014/main" id="{A55CA7F2-D979-C44C-896F-043FF5E75B7F}"/>
              </a:ext>
            </a:extLst>
          </p:cNvPr>
          <p:cNvSpPr>
            <a:spLocks noGrp="1"/>
          </p:cNvSpPr>
          <p:nvPr>
            <p:ph type="ftr" sz="quarter" idx="11"/>
          </p:nvPr>
        </p:nvSpPr>
        <p:spPr/>
        <p:txBody>
          <a:bodyPr/>
          <a:lstStyle/>
          <a:p>
            <a:endParaRPr lang="en-UA"/>
          </a:p>
        </p:txBody>
      </p:sp>
      <p:sp>
        <p:nvSpPr>
          <p:cNvPr id="5" name="Slide Number Placeholder 4">
            <a:extLst>
              <a:ext uri="{FF2B5EF4-FFF2-40B4-BE49-F238E27FC236}">
                <a16:creationId xmlns:a16="http://schemas.microsoft.com/office/drawing/2014/main" id="{2A94563F-1FAD-6A44-9530-BE236CF51467}"/>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2574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62F39-ACE5-7D4C-AD12-29EA09E406CA}"/>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3" name="Footer Placeholder 2">
            <a:extLst>
              <a:ext uri="{FF2B5EF4-FFF2-40B4-BE49-F238E27FC236}">
                <a16:creationId xmlns:a16="http://schemas.microsoft.com/office/drawing/2014/main" id="{F888D722-B716-8643-9739-1D6F0FF5D2B4}"/>
              </a:ext>
            </a:extLst>
          </p:cNvPr>
          <p:cNvSpPr>
            <a:spLocks noGrp="1"/>
          </p:cNvSpPr>
          <p:nvPr>
            <p:ph type="ftr" sz="quarter" idx="11"/>
          </p:nvPr>
        </p:nvSpPr>
        <p:spPr/>
        <p:txBody>
          <a:bodyPr/>
          <a:lstStyle/>
          <a:p>
            <a:endParaRPr lang="en-UA"/>
          </a:p>
        </p:txBody>
      </p:sp>
      <p:sp>
        <p:nvSpPr>
          <p:cNvPr id="4" name="Slide Number Placeholder 3">
            <a:extLst>
              <a:ext uri="{FF2B5EF4-FFF2-40B4-BE49-F238E27FC236}">
                <a16:creationId xmlns:a16="http://schemas.microsoft.com/office/drawing/2014/main" id="{5AFE9410-6428-3B4B-B821-AAC5B646BCF8}"/>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182990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98F0-F3C3-A043-B49E-441E42DFBF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Content Placeholder 2">
            <a:extLst>
              <a:ext uri="{FF2B5EF4-FFF2-40B4-BE49-F238E27FC236}">
                <a16:creationId xmlns:a16="http://schemas.microsoft.com/office/drawing/2014/main" id="{0220F97C-6D59-A748-BE2F-0AFE767E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Text Placeholder 3">
            <a:extLst>
              <a:ext uri="{FF2B5EF4-FFF2-40B4-BE49-F238E27FC236}">
                <a16:creationId xmlns:a16="http://schemas.microsoft.com/office/drawing/2014/main" id="{E4FC2ACC-3E96-4544-ABED-85FA052EB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1319A7-BDF9-3942-8921-99C13F81C6CF}"/>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FAFC3658-F638-6941-9F7A-C39D46F46D0F}"/>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3DF0771F-DCF8-7445-B01E-83D97D252F49}"/>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237461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8DD7-324B-C047-9299-A7471424DF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A"/>
          </a:p>
        </p:txBody>
      </p:sp>
      <p:sp>
        <p:nvSpPr>
          <p:cNvPr id="3" name="Picture Placeholder 2">
            <a:extLst>
              <a:ext uri="{FF2B5EF4-FFF2-40B4-BE49-F238E27FC236}">
                <a16:creationId xmlns:a16="http://schemas.microsoft.com/office/drawing/2014/main" id="{4288E8D4-A763-6F42-B8D3-EB02BD94D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A"/>
          </a:p>
        </p:txBody>
      </p:sp>
      <p:sp>
        <p:nvSpPr>
          <p:cNvPr id="4" name="Text Placeholder 3">
            <a:extLst>
              <a:ext uri="{FF2B5EF4-FFF2-40B4-BE49-F238E27FC236}">
                <a16:creationId xmlns:a16="http://schemas.microsoft.com/office/drawing/2014/main" id="{A36EADD9-6D5A-D54E-9DBE-5B9C7539F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589E4E-5BE9-2847-B3AC-7220185BDD8E}"/>
              </a:ext>
            </a:extLst>
          </p:cNvPr>
          <p:cNvSpPr>
            <a:spLocks noGrp="1"/>
          </p:cNvSpPr>
          <p:nvPr>
            <p:ph type="dt" sz="half" idx="10"/>
          </p:nvPr>
        </p:nvSpPr>
        <p:spPr/>
        <p:txBody>
          <a:bodyPr/>
          <a:lstStyle/>
          <a:p>
            <a:fld id="{55D2BCE5-E442-194D-AFE1-EABBA8E1CC0D}" type="datetimeFigureOut">
              <a:rPr lang="en-UA" smtClean="0"/>
              <a:t>10/27/2024</a:t>
            </a:fld>
            <a:endParaRPr lang="en-UA"/>
          </a:p>
        </p:txBody>
      </p:sp>
      <p:sp>
        <p:nvSpPr>
          <p:cNvPr id="6" name="Footer Placeholder 5">
            <a:extLst>
              <a:ext uri="{FF2B5EF4-FFF2-40B4-BE49-F238E27FC236}">
                <a16:creationId xmlns:a16="http://schemas.microsoft.com/office/drawing/2014/main" id="{C99C036E-F0CD-6649-AC0E-A3C7BBCA2636}"/>
              </a:ext>
            </a:extLst>
          </p:cNvPr>
          <p:cNvSpPr>
            <a:spLocks noGrp="1"/>
          </p:cNvSpPr>
          <p:nvPr>
            <p:ph type="ftr" sz="quarter" idx="11"/>
          </p:nvPr>
        </p:nvSpPr>
        <p:spPr/>
        <p:txBody>
          <a:bodyPr/>
          <a:lstStyle/>
          <a:p>
            <a:endParaRPr lang="en-UA"/>
          </a:p>
        </p:txBody>
      </p:sp>
      <p:sp>
        <p:nvSpPr>
          <p:cNvPr id="7" name="Slide Number Placeholder 6">
            <a:extLst>
              <a:ext uri="{FF2B5EF4-FFF2-40B4-BE49-F238E27FC236}">
                <a16:creationId xmlns:a16="http://schemas.microsoft.com/office/drawing/2014/main" id="{D15593F0-045A-7042-AD89-DB94B7E00201}"/>
              </a:ext>
            </a:extLst>
          </p:cNvPr>
          <p:cNvSpPr>
            <a:spLocks noGrp="1"/>
          </p:cNvSpPr>
          <p:nvPr>
            <p:ph type="sldNum" sz="quarter" idx="12"/>
          </p:nvPr>
        </p:nvSpPr>
        <p:spPr/>
        <p:txBody>
          <a:bodyPr/>
          <a:lstStyle/>
          <a:p>
            <a:fld id="{6AED6350-9B76-E744-A4AD-BC1C7D4FFA23}" type="slidenum">
              <a:rPr lang="en-UA" smtClean="0"/>
              <a:t>‹№›</a:t>
            </a:fld>
            <a:endParaRPr lang="en-UA"/>
          </a:p>
        </p:txBody>
      </p:sp>
    </p:spTree>
    <p:extLst>
      <p:ext uri="{BB962C8B-B14F-4D97-AF65-F5344CB8AC3E}">
        <p14:creationId xmlns:p14="http://schemas.microsoft.com/office/powerpoint/2010/main" val="42339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rgbClr val="FFFF00"/>
          </a:fgClr>
          <a:bgClr>
            <a:srgbClr val="FFFF00"/>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F3C21-13AC-4B4D-B52E-00A9E2575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A"/>
          </a:p>
        </p:txBody>
      </p:sp>
      <p:sp>
        <p:nvSpPr>
          <p:cNvPr id="3" name="Text Placeholder 2">
            <a:extLst>
              <a:ext uri="{FF2B5EF4-FFF2-40B4-BE49-F238E27FC236}">
                <a16:creationId xmlns:a16="http://schemas.microsoft.com/office/drawing/2014/main" id="{E8F28BCD-E046-944A-BFAE-4AFEC240E9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4" name="Date Placeholder 3">
            <a:extLst>
              <a:ext uri="{FF2B5EF4-FFF2-40B4-BE49-F238E27FC236}">
                <a16:creationId xmlns:a16="http://schemas.microsoft.com/office/drawing/2014/main" id="{DBD31935-8C24-A341-8FCD-614C6880C0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2BCE5-E442-194D-AFE1-EABBA8E1CC0D}" type="datetimeFigureOut">
              <a:rPr lang="en-UA" smtClean="0"/>
              <a:t>10/27/2024</a:t>
            </a:fld>
            <a:endParaRPr lang="en-UA"/>
          </a:p>
        </p:txBody>
      </p:sp>
      <p:sp>
        <p:nvSpPr>
          <p:cNvPr id="5" name="Footer Placeholder 4">
            <a:extLst>
              <a:ext uri="{FF2B5EF4-FFF2-40B4-BE49-F238E27FC236}">
                <a16:creationId xmlns:a16="http://schemas.microsoft.com/office/drawing/2014/main" id="{4AF70BEE-FBB6-B241-B54D-D80E6D66E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A"/>
          </a:p>
        </p:txBody>
      </p:sp>
      <p:sp>
        <p:nvSpPr>
          <p:cNvPr id="6" name="Slide Number Placeholder 5">
            <a:extLst>
              <a:ext uri="{FF2B5EF4-FFF2-40B4-BE49-F238E27FC236}">
                <a16:creationId xmlns:a16="http://schemas.microsoft.com/office/drawing/2014/main" id="{8B7AADE2-FD05-474F-8F94-0390360A7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D6350-9B76-E744-A4AD-BC1C7D4FFA23}" type="slidenum">
              <a:rPr lang="en-UA" smtClean="0"/>
              <a:t>‹№›</a:t>
            </a:fld>
            <a:endParaRPr lang="en-UA"/>
          </a:p>
        </p:txBody>
      </p:sp>
      <p:pic>
        <p:nvPicPr>
          <p:cNvPr id="8" name="Picture 7">
            <a:extLst>
              <a:ext uri="{FF2B5EF4-FFF2-40B4-BE49-F238E27FC236}">
                <a16:creationId xmlns:a16="http://schemas.microsoft.com/office/drawing/2014/main" id="{0B6AED4E-2349-D041-A6F7-5BD50A733E7D}"/>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5089672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7945-0F01-2F4A-9D23-55290EE12082}"/>
              </a:ext>
            </a:extLst>
          </p:cNvPr>
          <p:cNvSpPr>
            <a:spLocks noGrp="1"/>
          </p:cNvSpPr>
          <p:nvPr>
            <p:ph type="ctrTitle"/>
          </p:nvPr>
        </p:nvSpPr>
        <p:spPr>
          <a:xfrm>
            <a:off x="730929" y="1606858"/>
            <a:ext cx="6477740" cy="760518"/>
          </a:xfrm>
        </p:spPr>
        <p:txBody>
          <a:bodyPr>
            <a:normAutofit/>
          </a:bodyPr>
          <a:lstStyle/>
          <a:p>
            <a:r>
              <a:rPr lang="ru-RU" sz="3200" b="1" dirty="0">
                <a:solidFill>
                  <a:srgbClr val="FFCC00"/>
                </a:solidFill>
                <a:latin typeface="Times New Roman" panose="02020603050405020304" pitchFamily="18" charset="0"/>
                <a:cs typeface="Times New Roman" panose="02020603050405020304" pitchFamily="18" charset="0"/>
              </a:rPr>
              <a:t>ПОДАТКОВИЙ КОНТРОЛЬ</a:t>
            </a:r>
            <a:endParaRPr lang="uk-UA" sz="3200" b="1" dirty="0">
              <a:solidFill>
                <a:srgbClr val="FFCC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65CF5BB6-568A-4B40-B211-09A38F949B0C}"/>
              </a:ext>
            </a:extLst>
          </p:cNvPr>
          <p:cNvSpPr>
            <a:spLocks noGrp="1"/>
          </p:cNvSpPr>
          <p:nvPr>
            <p:ph type="subTitle" idx="1"/>
          </p:nvPr>
        </p:nvSpPr>
        <p:spPr>
          <a:xfrm>
            <a:off x="936114" y="713174"/>
            <a:ext cx="5624484" cy="760519"/>
          </a:xfrm>
        </p:spPr>
        <p:txBody>
          <a:bodyPr>
            <a:normAutofit/>
          </a:bodyPr>
          <a:lstStyle/>
          <a:p>
            <a:r>
              <a:rPr lang="uk-UA" sz="4800" dirty="0">
                <a:latin typeface="Bahnschrift SemiBold SemiConden" panose="020B0502040204020203" pitchFamily="34" charset="0"/>
                <a:cs typeface="Times New Roman" panose="02020603050405020304" pitchFamily="18" charset="0"/>
              </a:rPr>
              <a:t>Презентація курсу</a:t>
            </a:r>
          </a:p>
          <a:p>
            <a:pPr algn="l"/>
            <a:endParaRPr lang="uk-UA" sz="1600" dirty="0">
              <a:latin typeface="Bahnschrift SemiBold SemiConden" panose="020B0502040204020203" pitchFamily="34"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209AD471-F553-4EB9-B0A5-7B5B86CEE2B8}"/>
              </a:ext>
            </a:extLst>
          </p:cNvPr>
          <p:cNvSpPr/>
          <p:nvPr/>
        </p:nvSpPr>
        <p:spPr>
          <a:xfrm>
            <a:off x="562252" y="3145577"/>
            <a:ext cx="6096000" cy="1363450"/>
          </a:xfrm>
          <a:prstGeom prst="rect">
            <a:avLst/>
          </a:prstGeom>
        </p:spPr>
        <p:txBody>
          <a:bodyPr>
            <a:spAutoFit/>
          </a:bodyPr>
          <a:lstStyle/>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Викладач: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к.е.н., доцент, </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доцент кафедри обліку, аналізу</a:t>
            </a:r>
          </a:p>
          <a:p>
            <a:pPr lvl="0">
              <a:lnSpc>
                <a:spcPct val="90000"/>
              </a:lnSpc>
              <a:spcBef>
                <a:spcPts val="1000"/>
              </a:spcBef>
            </a:pPr>
            <a:r>
              <a:rPr lang="uk-UA" sz="1600" dirty="0">
                <a:solidFill>
                  <a:prstClr val="black"/>
                </a:solidFill>
                <a:latin typeface="Bahnschrift SemiBold SemiConden" panose="020B0502040204020203" pitchFamily="34" charset="0"/>
                <a:cs typeface="Times New Roman" panose="02020603050405020304" pitchFamily="18" charset="0"/>
              </a:rPr>
              <a:t>оподаткування та аудиту Синиця Ю. С.</a:t>
            </a:r>
          </a:p>
        </p:txBody>
      </p:sp>
    </p:spTree>
    <p:extLst>
      <p:ext uri="{BB962C8B-B14F-4D97-AF65-F5344CB8AC3E}">
        <p14:creationId xmlns:p14="http://schemas.microsoft.com/office/powerpoint/2010/main" val="337646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F0FA5C63-2540-43BC-A6F7-3DE361A698A8}"/>
              </a:ext>
            </a:extLst>
          </p:cNvPr>
          <p:cNvSpPr>
            <a:spLocks noGrp="1"/>
          </p:cNvSpPr>
          <p:nvPr>
            <p:ph type="body" idx="1"/>
          </p:nvPr>
        </p:nvSpPr>
        <p:spPr>
          <a:xfrm>
            <a:off x="544458" y="516768"/>
            <a:ext cx="5121071" cy="945987"/>
          </a:xfrm>
        </p:spPr>
        <p:txBody>
          <a:bodyPr>
            <a:normAutofit/>
          </a:bodyPr>
          <a:lstStyle/>
          <a:p>
            <a:pPr algn="ctr"/>
            <a:r>
              <a:rPr lang="uk-UA" dirty="0">
                <a:highlight>
                  <a:srgbClr val="FFFF00"/>
                </a:highlight>
                <a:latin typeface="Segoe Script" panose="030B0504020000000003" pitchFamily="66" charset="0"/>
                <a:cs typeface="Arial" panose="020B0604020202020204" pitchFamily="34" charset="0"/>
              </a:rPr>
              <a:t>Мета навчальної дисципліни </a:t>
            </a:r>
          </a:p>
        </p:txBody>
      </p:sp>
      <p:sp>
        <p:nvSpPr>
          <p:cNvPr id="4" name="Місце для вмісту 3">
            <a:extLst>
              <a:ext uri="{FF2B5EF4-FFF2-40B4-BE49-F238E27FC236}">
                <a16:creationId xmlns:a16="http://schemas.microsoft.com/office/drawing/2014/main" id="{9664D5ED-EEDE-4318-B71F-F495B3B8CA7A}"/>
              </a:ext>
            </a:extLst>
          </p:cNvPr>
          <p:cNvSpPr>
            <a:spLocks noGrp="1"/>
          </p:cNvSpPr>
          <p:nvPr>
            <p:ph sz="half" idx="2"/>
          </p:nvPr>
        </p:nvSpPr>
        <p:spPr>
          <a:xfrm>
            <a:off x="544458" y="1462755"/>
            <a:ext cx="5348906" cy="1067731"/>
          </a:xfrm>
        </p:spPr>
        <p:txBody>
          <a:bodyPr>
            <a:normAutofit fontScale="25000" lnSpcReduction="20000"/>
          </a:bodyPr>
          <a:lstStyle/>
          <a:p>
            <a:pPr marL="0" indent="0" algn="ctr">
              <a:buNone/>
            </a:pPr>
            <a:endParaRPr lang="uk-UA" sz="2400" dirty="0"/>
          </a:p>
          <a:p>
            <a:pPr marL="0" indent="0" algn="just">
              <a:buNone/>
            </a:pPr>
            <a:r>
              <a:rPr lang="uk-UA" sz="7200" dirty="0"/>
              <a:t>здобуття майбутніми фахівцями ґрунтовних знань та набуття практичних навичок організації контрольно-перевірочної діяльності, виявлення податкових правопорушень та нарахування штрафних санкцій</a:t>
            </a:r>
          </a:p>
        </p:txBody>
      </p:sp>
      <p:sp>
        <p:nvSpPr>
          <p:cNvPr id="5" name="Місце для тексту 4">
            <a:extLst>
              <a:ext uri="{FF2B5EF4-FFF2-40B4-BE49-F238E27FC236}">
                <a16:creationId xmlns:a16="http://schemas.microsoft.com/office/drawing/2014/main" id="{2E0643A3-663D-4574-B656-70FBFC623AC4}"/>
              </a:ext>
            </a:extLst>
          </p:cNvPr>
          <p:cNvSpPr>
            <a:spLocks noGrp="1"/>
          </p:cNvSpPr>
          <p:nvPr>
            <p:ph type="body" sz="quarter" idx="3"/>
          </p:nvPr>
        </p:nvSpPr>
        <p:spPr>
          <a:xfrm>
            <a:off x="7238434" y="1299374"/>
            <a:ext cx="4137465" cy="823912"/>
          </a:xfrm>
        </p:spPr>
        <p:txBody>
          <a:bodyPr>
            <a:normAutofit/>
          </a:bodyPr>
          <a:lstStyle/>
          <a:p>
            <a:pPr algn="ctr"/>
            <a:r>
              <a:rPr lang="uk-UA" dirty="0">
                <a:highlight>
                  <a:srgbClr val="FFFF00"/>
                </a:highlight>
                <a:latin typeface="Segoe Script" panose="030B0504020000000003" pitchFamily="66" charset="0"/>
              </a:rPr>
              <a:t>Завдання навчальної дисципліни </a:t>
            </a:r>
          </a:p>
        </p:txBody>
      </p:sp>
      <p:sp>
        <p:nvSpPr>
          <p:cNvPr id="6" name="Місце для вмісту 5">
            <a:extLst>
              <a:ext uri="{FF2B5EF4-FFF2-40B4-BE49-F238E27FC236}">
                <a16:creationId xmlns:a16="http://schemas.microsoft.com/office/drawing/2014/main" id="{26F0FD70-98E5-4ACF-9341-99174D0E0908}"/>
              </a:ext>
            </a:extLst>
          </p:cNvPr>
          <p:cNvSpPr>
            <a:spLocks noGrp="1"/>
          </p:cNvSpPr>
          <p:nvPr>
            <p:ph sz="quarter" idx="4"/>
          </p:nvPr>
        </p:nvSpPr>
        <p:spPr>
          <a:xfrm>
            <a:off x="6966793" y="2258542"/>
            <a:ext cx="4680749" cy="2970406"/>
          </a:xfrm>
        </p:spPr>
        <p:txBody>
          <a:bodyPr>
            <a:noAutofit/>
          </a:bodyPr>
          <a:lstStyle/>
          <a:p>
            <a:pPr algn="just">
              <a:spcBef>
                <a:spcPts val="600"/>
              </a:spcBef>
            </a:pPr>
            <a:r>
              <a:rPr lang="uk-UA" sz="1500" dirty="0">
                <a:latin typeface="Bahnschrift SemiBold" panose="020B0502040204020203" pitchFamily="34" charset="0"/>
              </a:rPr>
              <a:t>засвоїти основні нормативні та законодавчі акти, що регламентують проведення податкового контролю;</a:t>
            </a:r>
          </a:p>
          <a:p>
            <a:pPr algn="just">
              <a:spcBef>
                <a:spcPts val="600"/>
              </a:spcBef>
            </a:pPr>
            <a:r>
              <a:rPr lang="uk-UA" sz="1500" dirty="0">
                <a:latin typeface="Bahnschrift SemiBold" panose="020B0502040204020203" pitchFamily="34" charset="0"/>
              </a:rPr>
              <a:t>оволодіти методичними основами організації податкових перевірок і документального оформлення їх результатів;</a:t>
            </a:r>
          </a:p>
          <a:p>
            <a:pPr algn="just">
              <a:spcBef>
                <a:spcPts val="600"/>
              </a:spcBef>
            </a:pPr>
            <a:r>
              <a:rPr lang="uk-UA" sz="1500" dirty="0">
                <a:latin typeface="Bahnschrift SemiBold" panose="020B0502040204020203" pitchFamily="34" charset="0"/>
              </a:rPr>
              <a:t>організовувати, планувати та проводити перевірки правильності та повноти нарахування і своєчасності сплати податків;</a:t>
            </a:r>
          </a:p>
          <a:p>
            <a:pPr algn="just">
              <a:spcBef>
                <a:spcPts val="600"/>
              </a:spcBef>
            </a:pPr>
            <a:r>
              <a:rPr lang="uk-UA" sz="1500" dirty="0">
                <a:latin typeface="Bahnschrift SemiBold" panose="020B0502040204020203" pitchFamily="34" charset="0"/>
              </a:rPr>
              <a:t>здійснювати контроль за дотриманням податкової політики та податкової дисципліни.</a:t>
            </a:r>
          </a:p>
        </p:txBody>
      </p:sp>
      <p:pic>
        <p:nvPicPr>
          <p:cNvPr id="12" name="Рисунок 11">
            <a:extLst>
              <a:ext uri="{FF2B5EF4-FFF2-40B4-BE49-F238E27FC236}">
                <a16:creationId xmlns:a16="http://schemas.microsoft.com/office/drawing/2014/main" id="{B578F1CD-AAF7-43E9-B6BA-AEB9DBA04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58" y="2834133"/>
            <a:ext cx="5348906" cy="2145606"/>
          </a:xfrm>
          <a:prstGeom prst="rect">
            <a:avLst/>
          </a:prstGeom>
        </p:spPr>
      </p:pic>
    </p:spTree>
    <p:extLst>
      <p:ext uri="{BB962C8B-B14F-4D97-AF65-F5344CB8AC3E}">
        <p14:creationId xmlns:p14="http://schemas.microsoft.com/office/powerpoint/2010/main" val="2221553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649549" y="1846557"/>
            <a:ext cx="10892901" cy="3835151"/>
          </a:xfrm>
        </p:spPr>
        <p:txBody>
          <a:bodyPr>
            <a:normAutofit fontScale="62500" lnSpcReduction="20000"/>
          </a:bodyPr>
          <a:lstStyle/>
          <a:p>
            <a:pPr algn="just"/>
            <a:r>
              <a:rPr lang="uk-UA" sz="3400" b="1" dirty="0"/>
              <a:t>Змістовий модуль 1. Загальні засади податкового контролю та його методичне забезпечення</a:t>
            </a:r>
          </a:p>
          <a:p>
            <a:pPr algn="just"/>
            <a:r>
              <a:rPr lang="uk-UA" sz="3400" b="1" dirty="0"/>
              <a:t>Тема 1. Загальна характеристика податкового контролю та його методичне забезпечення</a:t>
            </a:r>
          </a:p>
          <a:p>
            <a:pPr algn="just"/>
            <a:r>
              <a:rPr lang="uk-UA" sz="3400" dirty="0"/>
              <a:t>Об’єкт податкового контролю. Предмет податкового контролю. Суб’єкти податкового контролю. Принципи податкового контролю: </a:t>
            </a:r>
            <a:r>
              <a:rPr lang="uk-UA" sz="3400" dirty="0" err="1"/>
              <a:t>загальноправові</a:t>
            </a:r>
            <a:r>
              <a:rPr lang="uk-UA" sz="3400" dirty="0"/>
              <a:t>, </a:t>
            </a:r>
            <a:r>
              <a:rPr lang="uk-UA" sz="3400" dirty="0" err="1"/>
              <a:t>загальноуправлінські</a:t>
            </a:r>
            <a:r>
              <a:rPr lang="uk-UA" sz="3400" dirty="0"/>
              <a:t> та спеціальні. Етапи податкового контролю: підготовчий етап, здійснення заходів податкового контролю, оформлення результатів податкового контролю, обмін інформацією з іншими контролюючими органами.</a:t>
            </a:r>
          </a:p>
          <a:p>
            <a:pPr algn="just"/>
            <a:r>
              <a:rPr lang="uk-UA" sz="3400" dirty="0"/>
              <a:t>Сутність податкового контролю. Ведення обліку платників податків. Інформаційно-аналітичне забезпечення діяльності контролюючих органів.  Перевірки та звірки. Моніторинг контрольованих операцій. Перевірки: камеральні, документальні, фактичні. Методи податкового контролю: загальнонаукові, прикладні, </a:t>
            </a:r>
            <a:r>
              <a:rPr lang="uk-UA" sz="3400" dirty="0" err="1"/>
              <a:t>соціологічно</a:t>
            </a:r>
            <a:r>
              <a:rPr lang="uk-UA" sz="3400" dirty="0"/>
              <a:t>-психологічні. Суцільний метод. Вибірковий метод. Комбінований метод. Арифметична та методологічна перевірка. Метод хронології. Метод зіставлення. Хронометраж. Моніторинг. Огляд. </a:t>
            </a:r>
            <a:r>
              <a:rPr lang="uk-UA" sz="3400" dirty="0" err="1"/>
              <a:t>Соціологічно</a:t>
            </a:r>
            <a:r>
              <a:rPr lang="uk-UA" sz="3400" dirty="0"/>
              <a:t>-психологічні методи податкового контролю.</a:t>
            </a:r>
          </a:p>
          <a:p>
            <a:pPr algn="just"/>
            <a:endParaRPr lang="uk-UA" sz="3400" dirty="0"/>
          </a:p>
          <a:p>
            <a:pPr algn="just"/>
            <a:endParaRPr lang="uk-UA" sz="3400" b="1"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15218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516532" y="1376466"/>
            <a:ext cx="11158936" cy="4160734"/>
          </a:xfrm>
        </p:spPr>
        <p:txBody>
          <a:bodyPr>
            <a:noAutofit/>
          </a:bodyPr>
          <a:lstStyle/>
          <a:p>
            <a:pPr algn="just"/>
            <a:r>
              <a:rPr lang="uk-UA" sz="1700" b="1" dirty="0"/>
              <a:t>Змістовий модуль 2. Класифікація податкових перевірок, організація їх проведення та документального оформлення результатів </a:t>
            </a:r>
          </a:p>
          <a:p>
            <a:pPr algn="just"/>
            <a:r>
              <a:rPr lang="uk-UA" sz="1700" b="1" dirty="0"/>
              <a:t>Тема 2. Класифікація податкових перевірок</a:t>
            </a:r>
          </a:p>
          <a:p>
            <a:pPr algn="just"/>
            <a:r>
              <a:rPr lang="uk-UA" sz="1700" dirty="0"/>
              <a:t>Камеральні та документальні невиїзні податкові перевірки. Документальні (планові та позапланові) виїзні податкові перевірки. Фактична податкова перевірка. Порядок оформлення результатів камеральної перевірки. План-графік перевірок. Документальна невиїзна перевірка. Документальна невиїзна позапланова електронна перевірка. Порядок формування та затвердження плану-графіка. Документальна виїзна перевірка. Строки проведення документальної планової перевірки. Підстави для проведення документальної планової перевірки. Фактична перевірка. Хронометраж господарських операцій.</a:t>
            </a:r>
          </a:p>
          <a:p>
            <a:pPr algn="just"/>
            <a:r>
              <a:rPr lang="ru-RU" sz="1700" b="1" dirty="0"/>
              <a:t>Тема 3. Організація проведення та документального оформлення результатів податкових перевірок</a:t>
            </a:r>
          </a:p>
          <a:p>
            <a:pPr algn="just"/>
            <a:r>
              <a:rPr lang="ru-RU" sz="1700" dirty="0"/>
              <a:t>Порядок формування плану-графіка. Інформаційно-аналітичні </a:t>
            </a:r>
            <a:r>
              <a:rPr lang="uk-UA" sz="1700" dirty="0"/>
              <a:t>довідки за кожним платником податків. Організаційні заходи податкової перевірки. Періодичність проведення документальних планових перевірок. Критерії відбору платників податків - юридичних осіб. Принцип організації контрольно-перевірочної роботи: підготовка контрольно-перевірочного процесу, виконання контрольно-перевірочних дій, узагальнення та реалізація результатів перевірки. Порядок оформлення результатів перевірок. Порядок подання заперечень до акта податкової перевірки</a:t>
            </a:r>
            <a:r>
              <a:rPr lang="uk-UA" sz="1600" dirty="0"/>
              <a:t>.</a:t>
            </a:r>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83962" y="29924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2612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427607" y="1776784"/>
            <a:ext cx="11459593" cy="3333696"/>
          </a:xfrm>
        </p:spPr>
        <p:txBody>
          <a:bodyPr>
            <a:normAutofit fontScale="25000" lnSpcReduction="20000"/>
          </a:bodyPr>
          <a:lstStyle/>
          <a:p>
            <a:pPr algn="just"/>
            <a:r>
              <a:rPr lang="uk-UA" sz="6800" b="1" dirty="0"/>
              <a:t>Змістовий модуль 3. Перевірка окремих господарських операцій</a:t>
            </a:r>
          </a:p>
          <a:p>
            <a:pPr algn="just"/>
            <a:r>
              <a:rPr lang="uk-UA" sz="6800" b="1" dirty="0"/>
              <a:t>Тема 4. Перевірка окремих господарських операцій </a:t>
            </a:r>
          </a:p>
          <a:p>
            <a:pPr algn="just"/>
            <a:r>
              <a:rPr lang="uk-UA" sz="6800" dirty="0"/>
              <a:t>Реєстраційні документи підприємства. Напрямки перевірки реєстраційних та дозвільних документів підприємства. Напрямки перевірки розрахункових операцій підприємства. Порядок здійснення операцій з готівковими коштами. Напрямки перевірки операцій з готівковими коштами. Порядок здійснення операцій з оплати праці. Напрямки перевірки операцій з оплати праці.</a:t>
            </a:r>
          </a:p>
          <a:p>
            <a:pPr algn="just"/>
            <a:endParaRPr lang="uk-UA" sz="6800" dirty="0"/>
          </a:p>
          <a:p>
            <a:pPr algn="just"/>
            <a:r>
              <a:rPr lang="uk-UA" sz="6800" b="1" dirty="0"/>
              <a:t>Змістовий модуль 4. Організація перевірок окремих видів податків та зборів</a:t>
            </a:r>
          </a:p>
          <a:p>
            <a:pPr algn="just"/>
            <a:r>
              <a:rPr lang="uk-UA" sz="6800" b="1" dirty="0"/>
              <a:t>Тема 5. Організація перевірок окремих видів податків та зборів</a:t>
            </a:r>
          </a:p>
          <a:p>
            <a:pPr algn="just"/>
            <a:r>
              <a:rPr lang="uk-UA" sz="6800" dirty="0"/>
              <a:t>Організація перевірки податку на прибуток. Етапи перевірки податкової звітності з податку на прибуток. Фактори ризику. Сумлінний платник. Платник, який має резерви для збільшення бази оподаткування. Платник з ознаками шахрайства. </a:t>
            </a:r>
            <a:r>
              <a:rPr lang="uk-UA" sz="6800" dirty="0" err="1"/>
              <a:t>Нульовик</a:t>
            </a:r>
            <a:r>
              <a:rPr lang="uk-UA" sz="6800" dirty="0"/>
              <a:t>. Акт камеральної або невиїзної документальної перевірки платника податку на прибуток. Уточнюючий розрахунок податкових зобов'язань. Документальна виїзна податкова перевірка з податку на прибуток. Облік доходів та визначення дати їх визнання. Облік витрат та визначення дати їх визнання. Визнання витрат подвійного призначення. Віднесення об’єктів основних засобів до певної групи. Застосування методів амортизації. Оподаткування операцій особливого виду. Облік операцій, звільнених від оподаткування. Операції з нерезидентами.</a:t>
            </a:r>
          </a:p>
          <a:p>
            <a:pPr algn="just"/>
            <a:endParaRPr lang="ru-RU" sz="6800" b="1"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300832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3">
            <a:extLst>
              <a:ext uri="{FF2B5EF4-FFF2-40B4-BE49-F238E27FC236}">
                <a16:creationId xmlns:a16="http://schemas.microsoft.com/office/drawing/2014/main" id="{9095B2E0-E593-43F6-8DE7-6A252200D103}"/>
              </a:ext>
            </a:extLst>
          </p:cNvPr>
          <p:cNvSpPr>
            <a:spLocks noGrp="1"/>
          </p:cNvSpPr>
          <p:nvPr>
            <p:ph sz="half" idx="2"/>
          </p:nvPr>
        </p:nvSpPr>
        <p:spPr>
          <a:xfrm>
            <a:off x="427607" y="1776784"/>
            <a:ext cx="11114153" cy="3872176"/>
          </a:xfrm>
        </p:spPr>
        <p:txBody>
          <a:bodyPr>
            <a:normAutofit fontScale="55000" lnSpcReduction="20000"/>
          </a:bodyPr>
          <a:lstStyle/>
          <a:p>
            <a:pPr algn="just"/>
            <a:r>
              <a:rPr lang="uk-UA" sz="2900" dirty="0"/>
              <a:t>Організація перевірки податку на доходи фізичних осіб. Камеральна податкова перевірка. Камеральна перевірка фізичних осіб, які подають декларацію про майновий стан та доходи. Камеральна перевірка осіб, які подають податковий розрахунок сум доходу, нарахованого (сплаченого) на користь платників податку. Документальна виїзна податкова перевірка з податку на доходи фізичних осіб. Напрямки перевірки. Результати документальної перевірки дотримання податкового законодавства. Наявність та результати перевірки пільг.</a:t>
            </a:r>
          </a:p>
          <a:p>
            <a:pPr algn="just"/>
            <a:r>
              <a:rPr lang="uk-UA" sz="2900" dirty="0"/>
              <a:t>Організація перевірки податку на додану вартість. Перевірка на етапі прийняття декларації. Камеральна податкова перевірка. </a:t>
            </a:r>
            <a:r>
              <a:rPr lang="uk-UA" sz="2900" dirty="0" err="1"/>
              <a:t>Доперевірочний</a:t>
            </a:r>
            <a:r>
              <a:rPr lang="uk-UA" sz="2900" dirty="0"/>
              <a:t> аналіз. Візуальний контроль. Автоматизована перевірка податкової звітності. Документальна невиїзна перевірка. Позапланова податкова перевірка. Перевірка правильності сум ПДВ, заявлених до відшкодування.</a:t>
            </a:r>
          </a:p>
          <a:p>
            <a:pPr algn="just"/>
            <a:r>
              <a:rPr lang="uk-UA" sz="2900" dirty="0"/>
              <a:t>Організація перевірки акцизного податку. Камеральна (документальна невиїзна) податкова перевірка. Документальна виїзна податкова перевірка. Наявність ліцензії на виробництво та/або торгівлю підакцизними товарами. Правила реєстрації суб’єкта господарювання платником акцизного податку. Операцій з давальницькою сировиною з отриманням податкового векселя. Відповідність максимальної роздрібної ціни на тютюнові вироби даним декларації про встановлення максимальних роздрібних цін. Документи на придбання акцизних марок.</a:t>
            </a:r>
          </a:p>
          <a:p>
            <a:pPr algn="just"/>
            <a:r>
              <a:rPr lang="uk-UA" sz="2900" dirty="0"/>
              <a:t>Організація перевірки інших податків і зборів. Камеральна (документальна невиїзна) податкова перевірка. Документальна виїзна податкова перевірка. Екологічний податок. Рентна плата за транспортування нафти і нафтопродуктів магістральними нафтопроводами, транзитне транспортування трубопроводами природного газу та аміаку територією України. Плата за користування надрами. Місцеві податки і збори, за якими чинним законодавством встановлено подання податкових декларацій (розрахунків). Плата за землю. Збір за користування радіочастотним ресурсом України. Збір за спеціальне використання води. Збір за спеціальне використання лісових ресурсів.</a:t>
            </a:r>
          </a:p>
          <a:p>
            <a:pPr algn="just"/>
            <a:endParaRPr lang="ru-RU" sz="2400" b="1" dirty="0"/>
          </a:p>
          <a:p>
            <a:endParaRPr lang="uk-UA" dirty="0"/>
          </a:p>
        </p:txBody>
      </p:sp>
      <p:sp>
        <p:nvSpPr>
          <p:cNvPr id="8" name="Прямокутник 7">
            <a:extLst>
              <a:ext uri="{FF2B5EF4-FFF2-40B4-BE49-F238E27FC236}">
                <a16:creationId xmlns:a16="http://schemas.microsoft.com/office/drawing/2014/main" id="{A577C12F-B21A-411B-B455-9A191D24F3A1}"/>
              </a:ext>
            </a:extLst>
          </p:cNvPr>
          <p:cNvSpPr/>
          <p:nvPr/>
        </p:nvSpPr>
        <p:spPr>
          <a:xfrm>
            <a:off x="1973802" y="441488"/>
            <a:ext cx="6096000" cy="1077218"/>
          </a:xfrm>
          <a:prstGeom prst="rect">
            <a:avLst/>
          </a:prstGeom>
        </p:spPr>
        <p:txBody>
          <a:bodyPr>
            <a:spAutoFit/>
          </a:bodyPr>
          <a:lstStyle/>
          <a:p>
            <a:pPr algn="ctr"/>
            <a:r>
              <a:rPr lang="uk-UA" sz="3200" b="1" dirty="0">
                <a:highlight>
                  <a:srgbClr val="FFFF00"/>
                </a:highlight>
                <a:cs typeface="Aharoni" panose="02010803020104030203" pitchFamily="2" charset="-79"/>
              </a:rPr>
              <a:t>Програма навчальної</a:t>
            </a:r>
          </a:p>
          <a:p>
            <a:pPr algn="ctr"/>
            <a:r>
              <a:rPr lang="uk-UA" sz="3200" b="1" dirty="0">
                <a:highlight>
                  <a:srgbClr val="FFFF00"/>
                </a:highlight>
                <a:cs typeface="Aharoni" panose="02010803020104030203" pitchFamily="2" charset="-79"/>
              </a:rPr>
              <a:t>дисципліни</a:t>
            </a:r>
          </a:p>
        </p:txBody>
      </p:sp>
    </p:spTree>
    <p:extLst>
      <p:ext uri="{BB962C8B-B14F-4D97-AF65-F5344CB8AC3E}">
        <p14:creationId xmlns:p14="http://schemas.microsoft.com/office/powerpoint/2010/main" val="543196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TotalTime>
  <Words>887</Words>
  <Application>Microsoft Office PowerPoint</Application>
  <PresentationFormat>Широкий екран</PresentationFormat>
  <Paragraphs>43</Paragraphs>
  <Slides>6</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6</vt:i4>
      </vt:variant>
    </vt:vector>
  </HeadingPairs>
  <TitlesOfParts>
    <vt:vector size="14" baseType="lpstr">
      <vt:lpstr>Arial</vt:lpstr>
      <vt:lpstr>Bahnschrift SemiBold</vt:lpstr>
      <vt:lpstr>Bahnschrift SemiBold SemiConden</vt:lpstr>
      <vt:lpstr>Calibri</vt:lpstr>
      <vt:lpstr>Calibri Light</vt:lpstr>
      <vt:lpstr>Segoe Script</vt:lpstr>
      <vt:lpstr>Times New Roman</vt:lpstr>
      <vt:lpstr>Office Theme</vt:lpstr>
      <vt:lpstr>ПОДАТКОВИЙ КОНТРОЛЬ</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Бізнес-стратегії в готельно-ресторанному господарстві</dc:title>
  <dc:creator>Julia Synytsia</dc:creator>
  <cp:lastModifiedBy>Julia Synytsia</cp:lastModifiedBy>
  <cp:revision>18</cp:revision>
  <dcterms:created xsi:type="dcterms:W3CDTF">2022-06-09T10:06:25Z</dcterms:created>
  <dcterms:modified xsi:type="dcterms:W3CDTF">2024-10-27T20:44:23Z</dcterms:modified>
</cp:coreProperties>
</file>