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98" r:id="rId6"/>
    <p:sldId id="302" r:id="rId7"/>
    <p:sldId id="303" r:id="rId8"/>
    <p:sldId id="304" r:id="rId9"/>
    <p:sldId id="305" r:id="rId10"/>
    <p:sldId id="30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280" autoAdjust="0"/>
  </p:normalViewPr>
  <p:slideViewPr>
    <p:cSldViewPr showGuides="1">
      <p:cViewPr varScale="1">
        <p:scale>
          <a:sx n="53" d="100"/>
          <a:sy n="53" d="100"/>
        </p:scale>
        <p:origin x="-88" y="-3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B681E5FE-35E1-4F91-AB22-ECA76A9964A6}"/>
    <pc:docChg chg="custSel modSld">
      <pc:chgData name="E. T." userId="153c89370fdd1022" providerId="LiveId" clId="{B681E5FE-35E1-4F91-AB22-ECA76A9964A6}" dt="2018-09-22T15:14:26.778" v="2"/>
      <pc:docMkLst>
        <pc:docMk/>
      </pc:docMkLst>
      <pc:sldChg chg="addSp delSp modSp">
        <pc:chgData name="E. T." userId="153c89370fdd1022" providerId="LiveId" clId="{B681E5FE-35E1-4F91-AB22-ECA76A9964A6}" dt="2018-09-22T15:14:26.778" v="2"/>
        <pc:sldMkLst>
          <pc:docMk/>
          <pc:sldMk cId="3687769975" sldId="290"/>
        </pc:sldMkLst>
        <pc:spChg chg="add del mod">
          <ac:chgData name="E. T." userId="153c89370fdd1022" providerId="LiveId" clId="{B681E5FE-35E1-4F91-AB22-ECA76A9964A6}" dt="2018-09-22T15:14:26.778" v="2"/>
          <ac:spMkLst>
            <pc:docMk/>
            <pc:sldMk cId="3687769975" sldId="290"/>
            <ac:spMk id="6" creationId="{E5511236-D4A6-4F01-BC3F-23989D720EBA}"/>
          </ac:spMkLst>
        </pc:spChg>
        <pc:spChg chg="del">
          <ac:chgData name="E. T." userId="153c89370fdd1022" providerId="LiveId" clId="{B681E5FE-35E1-4F91-AB22-ECA76A9964A6}" dt="2018-09-22T15:14:21.856" v="1" actId="478"/>
          <ac:spMkLst>
            <pc:docMk/>
            <pc:sldMk cId="3687769975" sldId="290"/>
            <ac:spMk id="14" creationId="{00000000-0000-0000-0000-000000000000}"/>
          </ac:spMkLst>
        </pc:spChg>
        <pc:graphicFrameChg chg="mod">
          <ac:chgData name="E. T." userId="153c89370fdd1022" providerId="LiveId" clId="{B681E5FE-35E1-4F91-AB22-ECA76A9964A6}" dt="2018-09-22T15:14:17.721" v="0" actId="167"/>
          <ac:graphicFrameMkLst>
            <pc:docMk/>
            <pc:sldMk cId="3687769975" sldId="290"/>
            <ac:graphicFrameMk id="7" creationId="{F1AA2AF9-0C6C-4A79-A98D-B809285640C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12/25/2018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12/25/2018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2" y="4364133"/>
            <a:ext cx="7543800" cy="1244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Європейські цінності у художніх текстах</a:t>
            </a:r>
          </a:p>
          <a:p>
            <a:r>
              <a:rPr lang="ru-RU" dirty="0"/>
              <a:t>599918-</a:t>
            </a:r>
            <a:r>
              <a:rPr lang="en-US" dirty="0"/>
              <a:t>EPP-1-2018-1-UA-EPPJMO-MODULE</a:t>
            </a:r>
          </a:p>
          <a:p>
            <a:r>
              <a:rPr lang="en-US" dirty="0"/>
              <a:t> </a:t>
            </a:r>
          </a:p>
        </p:txBody>
      </p:sp>
      <p:pic>
        <p:nvPicPr>
          <p:cNvPr id="102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60388FBE-C9E3-409C-933A-8494031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1412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287EB6-C95A-464F-867F-BEEFC877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012" y="300945"/>
            <a:ext cx="4979355" cy="39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213835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Практичне заняття</a:t>
            </a:r>
            <a:r>
              <a:rPr lang="uk-UA" b="1" dirty="0" smtClean="0"/>
              <a:t> </a:t>
            </a:r>
            <a:r>
              <a:rPr lang="uk-UA" b="1" dirty="0" smtClean="0"/>
              <a:t>1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Ціннісні системи європейської середньовічної культури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Викладач: </a:t>
            </a:r>
            <a:r>
              <a:rPr lang="uk-UA" b="1" dirty="0" err="1" smtClean="0">
                <a:solidFill>
                  <a:srgbClr val="C00000"/>
                </a:solidFill>
              </a:rPr>
              <a:t>к.іст.н</a:t>
            </a:r>
            <a:r>
              <a:rPr lang="uk-UA" b="1" dirty="0" smtClean="0">
                <a:solidFill>
                  <a:srgbClr val="C00000"/>
                </a:solidFill>
              </a:rPr>
              <a:t>., доцент </a:t>
            </a:r>
            <a:r>
              <a:rPr lang="uk-UA" b="1" dirty="0" err="1" smtClean="0">
                <a:solidFill>
                  <a:srgbClr val="C00000"/>
                </a:solidFill>
              </a:rPr>
              <a:t>Черкасов</a:t>
            </a:r>
            <a:r>
              <a:rPr lang="uk-UA" b="1" dirty="0" smtClean="0">
                <a:solidFill>
                  <a:srgbClr val="C00000"/>
                </a:solidFill>
              </a:rPr>
              <a:t> С.С.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План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1. </a:t>
            </a:r>
            <a:r>
              <a:rPr lang="uk-UA" sz="2000" b="1" dirty="0" smtClean="0">
                <a:solidFill>
                  <a:schemeClr val="tx2"/>
                </a:solidFill>
              </a:rPr>
              <a:t>Християнська середньовічна картина світу</a:t>
            </a:r>
            <a:endParaRPr lang="uk-UA" sz="2000" b="1" dirty="0" smtClean="0">
              <a:solidFill>
                <a:schemeClr val="tx2"/>
              </a:solidFill>
            </a:endParaRP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2. </a:t>
            </a:r>
            <a:r>
              <a:rPr lang="uk-UA" sz="2000" b="1" dirty="0" smtClean="0">
                <a:solidFill>
                  <a:schemeClr val="tx2"/>
                </a:solidFill>
              </a:rPr>
              <a:t>Ціннісні </a:t>
            </a:r>
            <a:r>
              <a:rPr lang="uk-UA" sz="2000" b="1" dirty="0" smtClean="0">
                <a:solidFill>
                  <a:schemeClr val="tx2"/>
                </a:solidFill>
              </a:rPr>
              <a:t>к</a:t>
            </a:r>
            <a:r>
              <a:rPr lang="uk-UA" sz="2000" b="1" dirty="0" smtClean="0">
                <a:solidFill>
                  <a:schemeClr val="tx2"/>
                </a:solidFill>
              </a:rPr>
              <a:t>атегорії середньовічної європейської культури</a:t>
            </a:r>
            <a:endParaRPr lang="uk-UA" sz="2000" b="1" dirty="0" smtClean="0">
              <a:solidFill>
                <a:schemeClr val="tx2"/>
              </a:solidFill>
            </a:endParaRP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3. </a:t>
            </a:r>
            <a:r>
              <a:rPr lang="uk-UA" sz="2000" b="1" dirty="0" smtClean="0">
                <a:solidFill>
                  <a:schemeClr val="tx2"/>
                </a:solidFill>
              </a:rPr>
              <a:t>Раціоналізм, індивідуалізм та </a:t>
            </a:r>
            <a:r>
              <a:rPr lang="uk-UA" sz="2000" b="1" dirty="0" err="1" smtClean="0">
                <a:solidFill>
                  <a:schemeClr val="tx2"/>
                </a:solidFill>
              </a:rPr>
              <a:t>технологізм</a:t>
            </a:r>
            <a:r>
              <a:rPr lang="uk-UA" sz="2000" b="1" dirty="0" smtClean="0">
                <a:solidFill>
                  <a:schemeClr val="tx2"/>
                </a:solidFill>
              </a:rPr>
              <a:t> у європейському Середньовіччі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428736"/>
            <a:ext cx="10157354" cy="4743464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ru-RU" dirty="0" err="1" smtClean="0"/>
              <a:t>Андрущенко</a:t>
            </a:r>
            <a:r>
              <a:rPr lang="ru-RU" dirty="0" smtClean="0"/>
              <a:t> Т. В. </a:t>
            </a:r>
            <a:r>
              <a:rPr lang="ru-RU" dirty="0" err="1" smtClean="0"/>
              <a:t>Ціннісний</a:t>
            </a:r>
            <a:r>
              <a:rPr lang="ru-RU" dirty="0" smtClean="0"/>
              <a:t> </a:t>
            </a:r>
            <a:r>
              <a:rPr lang="ru-RU" dirty="0" err="1" smtClean="0"/>
              <a:t>дискурс</a:t>
            </a:r>
            <a:r>
              <a:rPr lang="ru-RU" dirty="0" smtClean="0"/>
              <a:t> </a:t>
            </a:r>
            <a:r>
              <a:rPr lang="ru-RU" dirty="0" err="1" smtClean="0"/>
              <a:t>цивілізацій</a:t>
            </a:r>
            <a:r>
              <a:rPr lang="ru-RU" dirty="0" smtClean="0"/>
              <a:t> / </a:t>
            </a:r>
            <a:r>
              <a:rPr lang="ru-RU" dirty="0" err="1" smtClean="0"/>
              <a:t>Тетяна</a:t>
            </a:r>
            <a:r>
              <a:rPr lang="ru-RU" dirty="0" smtClean="0"/>
              <a:t> </a:t>
            </a:r>
            <a:r>
              <a:rPr lang="ru-RU" dirty="0" err="1" smtClean="0"/>
              <a:t>Вікторівна</a:t>
            </a:r>
            <a:r>
              <a:rPr lang="ru-RU" dirty="0" smtClean="0"/>
              <a:t> </a:t>
            </a:r>
            <a:r>
              <a:rPr lang="ru-RU" dirty="0" err="1" smtClean="0"/>
              <a:t>Андрущенко</a:t>
            </a:r>
            <a:r>
              <a:rPr lang="ru-RU" dirty="0" smtClean="0"/>
              <a:t> ; </a:t>
            </a:r>
            <a:r>
              <a:rPr lang="ru-RU" dirty="0" err="1" smtClean="0"/>
              <a:t>Нац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ун-т </a:t>
            </a:r>
            <a:r>
              <a:rPr lang="ru-RU" dirty="0" err="1" smtClean="0"/>
              <a:t>ім</a:t>
            </a:r>
            <a:r>
              <a:rPr lang="ru-RU" dirty="0" smtClean="0"/>
              <a:t>. М. П. </a:t>
            </a:r>
            <a:r>
              <a:rPr lang="ru-RU" dirty="0" err="1" smtClean="0"/>
              <a:t>Драгоманова</a:t>
            </a:r>
            <a:r>
              <a:rPr lang="ru-RU" dirty="0" smtClean="0"/>
              <a:t>. – К. : </a:t>
            </a:r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sz="2500" dirty="0" smtClean="0"/>
              <a:t>2011. – 439 с.</a:t>
            </a:r>
          </a:p>
          <a:p>
            <a:pPr lvl="0" fontAlgn="base"/>
            <a:r>
              <a:rPr lang="ru-RU" sz="2500" dirty="0" err="1" smtClean="0"/>
              <a:t>Гончаревський</a:t>
            </a:r>
            <a:r>
              <a:rPr lang="ru-RU" sz="2500" dirty="0" smtClean="0"/>
              <a:t> В. Е. </a:t>
            </a:r>
            <a:r>
              <a:rPr lang="ru-RU" sz="2500" dirty="0" err="1" smtClean="0"/>
              <a:t>Цивілізаційний</a:t>
            </a:r>
            <a:r>
              <a:rPr lang="ru-RU" sz="2500" dirty="0" smtClean="0"/>
              <a:t> </a:t>
            </a:r>
            <a:r>
              <a:rPr lang="ru-RU" sz="2500" dirty="0" err="1" smtClean="0"/>
              <a:t>підхід</a:t>
            </a:r>
            <a:r>
              <a:rPr lang="ru-RU" sz="2500" dirty="0" smtClean="0"/>
              <a:t> до </a:t>
            </a:r>
            <a:r>
              <a:rPr lang="ru-RU" sz="2500" dirty="0" err="1" smtClean="0"/>
              <a:t>історії</a:t>
            </a:r>
            <a:r>
              <a:rPr lang="ru-RU" sz="2500" dirty="0" smtClean="0"/>
              <a:t> : </a:t>
            </a:r>
            <a:r>
              <a:rPr lang="ru-RU" sz="2500" dirty="0" err="1" smtClean="0"/>
              <a:t>сучасний</a:t>
            </a:r>
            <a:r>
              <a:rPr lang="ru-RU" sz="2500" dirty="0" smtClean="0"/>
              <a:t> </a:t>
            </a:r>
            <a:r>
              <a:rPr lang="ru-RU" sz="2500" dirty="0" err="1" smtClean="0"/>
              <a:t>український</a:t>
            </a:r>
            <a:r>
              <a:rPr lang="ru-RU" sz="2500" dirty="0" smtClean="0"/>
              <a:t> </a:t>
            </a:r>
            <a:r>
              <a:rPr lang="ru-RU" sz="2500" dirty="0" err="1" smtClean="0"/>
              <a:t>досвід</a:t>
            </a:r>
            <a:r>
              <a:rPr lang="ru-RU" sz="2500" dirty="0" smtClean="0"/>
              <a:t> : 1991–2009 : [</a:t>
            </a:r>
            <a:r>
              <a:rPr lang="ru-RU" sz="2500" dirty="0" err="1" smtClean="0"/>
              <a:t>монографія</a:t>
            </a:r>
            <a:r>
              <a:rPr lang="ru-RU" sz="2500" dirty="0" smtClean="0"/>
              <a:t>] / В. Е. </a:t>
            </a:r>
            <a:r>
              <a:rPr lang="ru-RU" sz="2500" dirty="0" err="1" smtClean="0"/>
              <a:t>Гончаревський</a:t>
            </a:r>
            <a:r>
              <a:rPr lang="ru-RU" sz="2500" dirty="0" smtClean="0"/>
              <a:t>. – К. : Логос, 2011. – 219 с.</a:t>
            </a:r>
          </a:p>
          <a:p>
            <a:pPr lvl="0" fontAlgn="base"/>
            <a:r>
              <a:rPr lang="ru-RU" sz="2500" dirty="0" err="1" smtClean="0"/>
              <a:t>ЛеГофф</a:t>
            </a:r>
            <a:r>
              <a:rPr lang="ru-RU" sz="2500" dirty="0" smtClean="0"/>
              <a:t> Жак Цивилизация средневекового Запада / Жак </a:t>
            </a:r>
            <a:r>
              <a:rPr lang="ru-RU" sz="2500" dirty="0" err="1" smtClean="0"/>
              <a:t>Ле</a:t>
            </a:r>
            <a:r>
              <a:rPr lang="ru-RU" sz="2500" dirty="0" smtClean="0"/>
              <a:t> Гофф ; общ. ред. Ю. Л. Бессмертного ;</a:t>
            </a:r>
            <a:r>
              <a:rPr lang="ru-RU" sz="2500" dirty="0" err="1" smtClean="0"/>
              <a:t>послесл</a:t>
            </a:r>
            <a:r>
              <a:rPr lang="ru-RU" sz="2500" dirty="0" smtClean="0"/>
              <a:t>. А. Я. Гуревича ; пер. с фр. [Е. И. Лебедева и др.]. – М. : Прогресс : Прогресс-Академия, 1992. – 372.</a:t>
            </a:r>
          </a:p>
          <a:p>
            <a:pPr lvl="0" fontAlgn="base"/>
            <a:r>
              <a:rPr lang="ru-RU" sz="2500" dirty="0" smtClean="0"/>
              <a:t>Гуревич</a:t>
            </a:r>
            <a:r>
              <a:rPr lang="ru-RU" sz="2500" dirty="0" smtClean="0"/>
              <a:t> А.Я. Проблемы средневековой народной культуры/ А.Я. Гуревич.– М. : Искусство, 1981. – 359 с.</a:t>
            </a:r>
          </a:p>
          <a:p>
            <a:pPr lvl="0" fontAlgn="base"/>
            <a:r>
              <a:rPr lang="ru-RU" sz="2500" dirty="0" err="1" smtClean="0"/>
              <a:t>Дослідження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цивілізацій</a:t>
            </a:r>
            <a:r>
              <a:rPr lang="ru-RU" sz="2500" dirty="0" smtClean="0"/>
              <a:t> Сходу та Заходу : </a:t>
            </a:r>
            <a:r>
              <a:rPr lang="ru-RU" sz="2500" dirty="0" err="1" smtClean="0"/>
              <a:t>історія</a:t>
            </a:r>
            <a:r>
              <a:rPr lang="ru-RU" sz="2500" dirty="0" smtClean="0"/>
              <a:t>, </a:t>
            </a:r>
            <a:r>
              <a:rPr lang="ru-RU" sz="2500" dirty="0" err="1" smtClean="0"/>
              <a:t>філософія</a:t>
            </a:r>
            <a:r>
              <a:rPr lang="ru-RU" sz="2500" dirty="0" smtClean="0"/>
              <a:t>, </a:t>
            </a:r>
            <a:r>
              <a:rPr lang="ru-RU" sz="2500" dirty="0" err="1" smtClean="0"/>
              <a:t>філологія</a:t>
            </a:r>
            <a:r>
              <a:rPr lang="ru-RU" sz="2500" dirty="0" smtClean="0"/>
              <a:t> / </a:t>
            </a:r>
            <a:r>
              <a:rPr lang="ru-RU" sz="2500" dirty="0" err="1" smtClean="0"/>
              <a:t>упоряд</a:t>
            </a:r>
            <a:r>
              <a:rPr lang="ru-RU" sz="2500" dirty="0" smtClean="0"/>
              <a:t>. І. </a:t>
            </a:r>
            <a:r>
              <a:rPr lang="ru-RU" sz="2500" dirty="0" err="1" smtClean="0"/>
              <a:t>Отрощенко</a:t>
            </a:r>
            <a:r>
              <a:rPr lang="ru-RU" sz="2500" dirty="0" smtClean="0"/>
              <a:t> ; голов. ред. Л. </a:t>
            </a:r>
            <a:r>
              <a:rPr lang="ru-RU" sz="2500" dirty="0" err="1" smtClean="0"/>
              <a:t>Матвєєва</a:t>
            </a:r>
            <a:r>
              <a:rPr lang="ru-RU" sz="2500" dirty="0" smtClean="0"/>
              <a:t> ; НАН </a:t>
            </a:r>
            <a:r>
              <a:rPr lang="ru-RU" sz="2500" dirty="0" err="1" smtClean="0"/>
              <a:t>України</a:t>
            </a:r>
            <a:r>
              <a:rPr lang="ru-RU" sz="2500" dirty="0" smtClean="0"/>
              <a:t>, </a:t>
            </a:r>
            <a:r>
              <a:rPr lang="ru-RU" sz="2500" dirty="0" err="1" smtClean="0"/>
              <a:t>Ін-т</a:t>
            </a:r>
            <a:r>
              <a:rPr lang="ru-RU" sz="2500" dirty="0" smtClean="0"/>
              <a:t> </a:t>
            </a:r>
            <a:r>
              <a:rPr lang="ru-RU" sz="2500" dirty="0" err="1" smtClean="0"/>
              <a:t>сходознавства</a:t>
            </a:r>
            <a:r>
              <a:rPr lang="ru-RU" sz="2500" dirty="0" smtClean="0"/>
              <a:t> </a:t>
            </a:r>
            <a:r>
              <a:rPr lang="ru-RU" sz="2500" dirty="0" err="1" smtClean="0"/>
              <a:t>ім</a:t>
            </a:r>
            <a:r>
              <a:rPr lang="ru-RU" sz="2500" dirty="0" smtClean="0"/>
              <a:t>. А. </a:t>
            </a:r>
            <a:r>
              <a:rPr lang="ru-RU" sz="2500" dirty="0" err="1" smtClean="0"/>
              <a:t>Кримського</a:t>
            </a:r>
            <a:r>
              <a:rPr lang="ru-RU" sz="2500" dirty="0" smtClean="0"/>
              <a:t>. – К. : НАНУ, 2004. – 166 с.</a:t>
            </a:r>
          </a:p>
          <a:p>
            <a:pPr lvl="0" fontAlgn="base"/>
            <a:r>
              <a:rPr lang="ru-RU" sz="2500" dirty="0" err="1" smtClean="0"/>
              <a:t>Історія</a:t>
            </a:r>
            <a:r>
              <a:rPr lang="ru-RU" sz="2500" dirty="0" smtClean="0"/>
              <a:t> </a:t>
            </a:r>
            <a:r>
              <a:rPr lang="ru-RU" sz="2500" dirty="0" err="1" smtClean="0"/>
              <a:t>європейської</a:t>
            </a:r>
            <a:r>
              <a:rPr lang="ru-RU" sz="2500" dirty="0" smtClean="0"/>
              <a:t> </a:t>
            </a:r>
            <a:r>
              <a:rPr lang="ru-RU" sz="2500" dirty="0" err="1" smtClean="0"/>
              <a:t>цивілізації</a:t>
            </a:r>
            <a:r>
              <a:rPr lang="ru-RU" sz="2500" dirty="0" smtClean="0"/>
              <a:t> : </a:t>
            </a:r>
            <a:r>
              <a:rPr lang="ru-RU" sz="2500" dirty="0" err="1" smtClean="0"/>
              <a:t>навчальний</a:t>
            </a:r>
            <a:r>
              <a:rPr lang="ru-RU" sz="2500" dirty="0" smtClean="0"/>
              <a:t> </a:t>
            </a:r>
            <a:r>
              <a:rPr lang="ru-RU" sz="2500" dirty="0" err="1" smtClean="0"/>
              <a:t>посібник</a:t>
            </a:r>
            <a:r>
              <a:rPr lang="ru-RU" sz="2500" dirty="0" smtClean="0"/>
              <a:t> / В. Й. </a:t>
            </a:r>
            <a:r>
              <a:rPr lang="ru-RU" sz="2500" dirty="0" err="1" smtClean="0"/>
              <a:t>Голуб</a:t>
            </a:r>
            <a:r>
              <a:rPr lang="ru-RU" sz="2500" dirty="0" smtClean="0"/>
              <a:t> [та </a:t>
            </a:r>
            <a:r>
              <a:rPr lang="ru-RU" sz="2500" dirty="0" err="1" smtClean="0"/>
              <a:t>ін</a:t>
            </a:r>
            <a:r>
              <a:rPr lang="ru-RU" sz="2500" dirty="0" smtClean="0"/>
              <a:t>.] ; </a:t>
            </a:r>
            <a:r>
              <a:rPr lang="ru-RU" sz="2500" dirty="0" err="1" smtClean="0"/>
              <a:t>Національна</a:t>
            </a:r>
            <a:r>
              <a:rPr lang="ru-RU" sz="2500" dirty="0" smtClean="0"/>
              <a:t> </a:t>
            </a:r>
            <a:r>
              <a:rPr lang="ru-RU" sz="2500" dirty="0" err="1" smtClean="0"/>
              <a:t>академія</a:t>
            </a:r>
            <a:r>
              <a:rPr lang="ru-RU" sz="2500" dirty="0" smtClean="0"/>
              <a:t> оборони </a:t>
            </a:r>
            <a:r>
              <a:rPr lang="ru-RU" sz="2500" dirty="0" err="1" smtClean="0"/>
              <a:t>України</a:t>
            </a:r>
            <a:r>
              <a:rPr lang="ru-RU" sz="2500" dirty="0" smtClean="0"/>
              <a:t>, </a:t>
            </a:r>
            <a:r>
              <a:rPr lang="ru-RU" sz="2500" dirty="0" err="1" smtClean="0"/>
              <a:t>Науково-дослідний</a:t>
            </a:r>
            <a:r>
              <a:rPr lang="ru-RU" sz="2500" dirty="0" smtClean="0"/>
              <a:t> центр </a:t>
            </a:r>
            <a:r>
              <a:rPr lang="ru-RU" sz="2500" dirty="0" err="1" smtClean="0"/>
              <a:t>гуманітарних</a:t>
            </a:r>
            <a:r>
              <a:rPr lang="ru-RU" sz="2500" dirty="0" smtClean="0"/>
              <a:t> проблем </a:t>
            </a:r>
            <a:r>
              <a:rPr lang="ru-RU" sz="2500" dirty="0" err="1" smtClean="0"/>
              <a:t>Збройних</a:t>
            </a:r>
            <a:r>
              <a:rPr lang="ru-RU" sz="2500" dirty="0" smtClean="0"/>
              <a:t> Сил </a:t>
            </a:r>
            <a:r>
              <a:rPr lang="ru-RU" sz="2500" dirty="0" err="1" smtClean="0"/>
              <a:t>України</a:t>
            </a:r>
            <a:r>
              <a:rPr lang="ru-RU" sz="2500" dirty="0" smtClean="0"/>
              <a:t>. – К. : НАОУ, 2007. – 294 с.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Тестове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/>
              <a:t>Надайте </a:t>
            </a:r>
            <a:r>
              <a:rPr lang="uk-UA" b="1" dirty="0" smtClean="0"/>
              <a:t>визначення терміну. «Осьовий час» – це</a:t>
            </a:r>
            <a:endParaRPr lang="ru-RU" dirty="0" smtClean="0"/>
          </a:p>
          <a:p>
            <a:r>
              <a:rPr lang="uk-UA" b="1" dirty="0" smtClean="0"/>
              <a:t>А)</a:t>
            </a:r>
            <a:r>
              <a:rPr lang="uk-UA" dirty="0" smtClean="0"/>
              <a:t> термін запроваджений німецьким філософом Карлом </a:t>
            </a:r>
            <a:r>
              <a:rPr lang="uk-UA" dirty="0" err="1" smtClean="0"/>
              <a:t>Ясперсом</a:t>
            </a:r>
            <a:r>
              <a:rPr lang="uk-UA" dirty="0" smtClean="0"/>
              <a:t> для позначення періоду історії під час якого на зміну міфологічному світогляду у 10 окремих самобутніх культурах  сформувалась раціональна модель світогляду;</a:t>
            </a:r>
            <a:endParaRPr lang="ru-RU" dirty="0" smtClean="0"/>
          </a:p>
          <a:p>
            <a:r>
              <a:rPr lang="uk-UA" b="1" dirty="0" smtClean="0"/>
              <a:t>Б)</a:t>
            </a:r>
            <a:r>
              <a:rPr lang="uk-UA" dirty="0" smtClean="0"/>
              <a:t> термін запроваджений німецьким філософом Карлом </a:t>
            </a:r>
            <a:r>
              <a:rPr lang="uk-UA" dirty="0" err="1" smtClean="0"/>
              <a:t>Ясперсом</a:t>
            </a:r>
            <a:r>
              <a:rPr lang="uk-UA" dirty="0" smtClean="0"/>
              <a:t> для позначення періоду історії під час якого на зміну міфологічному світогляду у 5 окремих самобутніх культурах (грецькій, юдейській, іранській, індійській та китайській) сформувалась раціональна модель світогляду та раціонально орієнтовані соціокультурні системи;</a:t>
            </a:r>
            <a:endParaRPr lang="ru-RU" dirty="0" smtClean="0"/>
          </a:p>
          <a:p>
            <a:r>
              <a:rPr lang="uk-UA" b="1" dirty="0" smtClean="0"/>
              <a:t>В)</a:t>
            </a:r>
            <a:r>
              <a:rPr lang="uk-UA" dirty="0" smtClean="0"/>
              <a:t> термін запроваджений німецьким філософом Карлом </a:t>
            </a:r>
            <a:r>
              <a:rPr lang="uk-UA" dirty="0" err="1" smtClean="0"/>
              <a:t>Ясперсом</a:t>
            </a:r>
            <a:r>
              <a:rPr lang="uk-UA" dirty="0" smtClean="0"/>
              <a:t> для позначення церковно-релігійних й суспільно-політичних течій, спрямованих проти католицької церкви, на повернення до біблійних першоджерел християнства, які набували форми релігійної боротьби проти католицької церкви і папської влади.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866" y="592933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Тестове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/>
              <a:t>З-поміж </a:t>
            </a:r>
            <a:r>
              <a:rPr lang="uk-UA" b="1" dirty="0" smtClean="0"/>
              <a:t>наведених оберіть історичну працю, автором якої є Ксенофонт Афінський</a:t>
            </a:r>
            <a:endParaRPr lang="ru-RU" dirty="0" smtClean="0"/>
          </a:p>
          <a:p>
            <a:r>
              <a:rPr lang="uk-UA" b="1" dirty="0" smtClean="0"/>
              <a:t>А)</a:t>
            </a:r>
            <a:r>
              <a:rPr lang="uk-UA" dirty="0" smtClean="0"/>
              <a:t> Записки про галльську війну;</a:t>
            </a:r>
            <a:endParaRPr lang="ru-RU" dirty="0" smtClean="0"/>
          </a:p>
          <a:p>
            <a:r>
              <a:rPr lang="uk-UA" b="1" dirty="0" smtClean="0"/>
              <a:t>Б)</a:t>
            </a:r>
            <a:r>
              <a:rPr lang="uk-UA" dirty="0" smtClean="0"/>
              <a:t> </a:t>
            </a:r>
            <a:r>
              <a:rPr lang="uk-UA" dirty="0" err="1" smtClean="0"/>
              <a:t>Анабасіс</a:t>
            </a:r>
            <a:r>
              <a:rPr lang="uk-UA" dirty="0" smtClean="0"/>
              <a:t>;</a:t>
            </a:r>
            <a:endParaRPr lang="ru-RU" dirty="0" smtClean="0"/>
          </a:p>
          <a:p>
            <a:r>
              <a:rPr lang="uk-UA" b="1" dirty="0" smtClean="0"/>
              <a:t>В)</a:t>
            </a:r>
            <a:r>
              <a:rPr lang="uk-UA" dirty="0" smtClean="0"/>
              <a:t> Історія </a:t>
            </a:r>
            <a:r>
              <a:rPr lang="uk-UA" dirty="0" err="1" smtClean="0"/>
              <a:t>греко-перських</a:t>
            </a:r>
            <a:r>
              <a:rPr lang="uk-UA" dirty="0" smtClean="0"/>
              <a:t> воєн.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smtClean="0"/>
              <a:t>З-поміж наведених оберіть історичну працю, автором якої є </a:t>
            </a:r>
            <a:r>
              <a:rPr lang="uk-UA" b="1" dirty="0" err="1" smtClean="0"/>
              <a:t>Фукідід</a:t>
            </a:r>
            <a:endParaRPr lang="ru-RU" dirty="0" smtClean="0"/>
          </a:p>
          <a:p>
            <a:r>
              <a:rPr lang="uk-UA" b="1" dirty="0" smtClean="0"/>
              <a:t>А)</a:t>
            </a:r>
            <a:r>
              <a:rPr lang="uk-UA" dirty="0" smtClean="0"/>
              <a:t> «</a:t>
            </a:r>
            <a:r>
              <a:rPr lang="uk-UA" dirty="0" err="1" smtClean="0"/>
              <a:t>Комментар</a:t>
            </a:r>
            <a:r>
              <a:rPr lang="uk-UA" dirty="0" smtClean="0"/>
              <a:t> до античних ораторів»;</a:t>
            </a:r>
            <a:endParaRPr lang="ru-RU" dirty="0" smtClean="0"/>
          </a:p>
          <a:p>
            <a:r>
              <a:rPr lang="uk-UA" b="1" dirty="0" smtClean="0"/>
              <a:t>Б)</a:t>
            </a:r>
            <a:r>
              <a:rPr lang="uk-UA" dirty="0" smtClean="0"/>
              <a:t> «Історія»;</a:t>
            </a:r>
            <a:endParaRPr lang="ru-RU" dirty="0" smtClean="0"/>
          </a:p>
          <a:p>
            <a:r>
              <a:rPr lang="uk-UA" b="1" dirty="0" smtClean="0"/>
              <a:t>В)</a:t>
            </a:r>
            <a:r>
              <a:rPr lang="uk-UA" dirty="0" smtClean="0"/>
              <a:t> «Історія Пелопоннеської війни».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866" y="592933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Тестове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smtClean="0"/>
              <a:t>  </a:t>
            </a:r>
            <a:r>
              <a:rPr lang="uk-UA" b="1" dirty="0" smtClean="0"/>
              <a:t>Який з наведених творів належить перу </a:t>
            </a:r>
            <a:r>
              <a:rPr lang="uk-UA" b="1" dirty="0" err="1" smtClean="0"/>
              <a:t>Тіта</a:t>
            </a:r>
            <a:r>
              <a:rPr lang="uk-UA" b="1" dirty="0" smtClean="0"/>
              <a:t> Лівія?</a:t>
            </a:r>
            <a:endParaRPr lang="ru-RU" dirty="0" smtClean="0"/>
          </a:p>
          <a:p>
            <a:r>
              <a:rPr lang="uk-UA" b="1" dirty="0" smtClean="0"/>
              <a:t>А)</a:t>
            </a:r>
            <a:r>
              <a:rPr lang="uk-UA" dirty="0" smtClean="0"/>
              <a:t> «Природнича історія»;</a:t>
            </a:r>
            <a:endParaRPr lang="ru-RU" dirty="0" smtClean="0"/>
          </a:p>
          <a:p>
            <a:r>
              <a:rPr lang="uk-UA" b="1" dirty="0" smtClean="0"/>
              <a:t>Б)</a:t>
            </a:r>
            <a:r>
              <a:rPr lang="uk-UA" dirty="0" smtClean="0"/>
              <a:t> «Про походження і край германців»;</a:t>
            </a:r>
            <a:endParaRPr lang="ru-RU" dirty="0" smtClean="0"/>
          </a:p>
          <a:p>
            <a:r>
              <a:rPr lang="uk-UA" b="1" dirty="0" smtClean="0"/>
              <a:t>В)</a:t>
            </a:r>
            <a:r>
              <a:rPr lang="uk-UA" dirty="0" smtClean="0"/>
              <a:t> «Історія Риму від заснування міста</a:t>
            </a:r>
            <a:r>
              <a:rPr lang="uk-UA" dirty="0" smtClean="0"/>
              <a:t>».</a:t>
            </a:r>
            <a:endParaRPr lang="ru-RU" dirty="0" smtClean="0"/>
          </a:p>
          <a:p>
            <a:r>
              <a:rPr lang="uk-UA" b="1" dirty="0" smtClean="0"/>
              <a:t>Твори </a:t>
            </a:r>
            <a:r>
              <a:rPr lang="uk-UA" b="1" dirty="0" smtClean="0"/>
              <a:t>«Про змову </a:t>
            </a:r>
            <a:r>
              <a:rPr lang="uk-UA" b="1" dirty="0" err="1" smtClean="0"/>
              <a:t>Катіліни</a:t>
            </a:r>
            <a:r>
              <a:rPr lang="uk-UA" b="1" dirty="0" smtClean="0"/>
              <a:t>» та «</a:t>
            </a:r>
            <a:r>
              <a:rPr lang="uk-UA" b="1" dirty="0" err="1" smtClean="0"/>
              <a:t>Югуртинська</a:t>
            </a:r>
            <a:r>
              <a:rPr lang="uk-UA" b="1" dirty="0" smtClean="0"/>
              <a:t> війна» були написані</a:t>
            </a:r>
            <a:endParaRPr lang="ru-RU" dirty="0" smtClean="0"/>
          </a:p>
          <a:p>
            <a:r>
              <a:rPr lang="uk-UA" b="1" dirty="0" smtClean="0"/>
              <a:t>А)</a:t>
            </a:r>
            <a:r>
              <a:rPr lang="uk-UA" dirty="0" smtClean="0"/>
              <a:t> Прокопієм Кесарійським;</a:t>
            </a:r>
            <a:endParaRPr lang="ru-RU" dirty="0" smtClean="0"/>
          </a:p>
          <a:p>
            <a:r>
              <a:rPr lang="uk-UA" b="1" dirty="0" smtClean="0"/>
              <a:t>Б)</a:t>
            </a:r>
            <a:r>
              <a:rPr lang="uk-UA" dirty="0" smtClean="0"/>
              <a:t> Гаєм </a:t>
            </a:r>
            <a:r>
              <a:rPr lang="uk-UA" dirty="0" err="1" smtClean="0"/>
              <a:t>Саллюстієм</a:t>
            </a:r>
            <a:r>
              <a:rPr lang="uk-UA" dirty="0" smtClean="0"/>
              <a:t> </a:t>
            </a:r>
            <a:r>
              <a:rPr lang="uk-UA" dirty="0" err="1" smtClean="0"/>
              <a:t>Кріспом</a:t>
            </a:r>
            <a:r>
              <a:rPr lang="uk-UA" dirty="0" smtClean="0"/>
              <a:t>;</a:t>
            </a:r>
            <a:endParaRPr lang="ru-RU" dirty="0" smtClean="0"/>
          </a:p>
          <a:p>
            <a:r>
              <a:rPr lang="uk-UA" b="1" dirty="0" smtClean="0"/>
              <a:t>В)</a:t>
            </a:r>
            <a:r>
              <a:rPr lang="uk-UA" dirty="0" smtClean="0"/>
              <a:t> Марком </a:t>
            </a:r>
            <a:r>
              <a:rPr lang="uk-UA" dirty="0" err="1" smtClean="0"/>
              <a:t>Фабієм</a:t>
            </a:r>
            <a:r>
              <a:rPr lang="uk-UA" dirty="0" smtClean="0"/>
              <a:t> </a:t>
            </a:r>
            <a:r>
              <a:rPr lang="uk-UA" dirty="0" err="1" smtClean="0"/>
              <a:t>Квінтиліаном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866" y="592933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Тестове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 </a:t>
            </a:r>
            <a:endParaRPr lang="ru-RU" dirty="0" smtClean="0"/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«Історія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готів, вандалів та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свевів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Етимології» або «Початки»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–історико-енциклопедичні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праці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Ісидора Севільського;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Прокопія Кесарійського;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Марка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Фабія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Квінтиліана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600" b="1" dirty="0" smtClean="0"/>
          </a:p>
          <a:p>
            <a:r>
              <a:rPr lang="uk-UA" sz="3600" b="1" dirty="0" smtClean="0"/>
              <a:t>Який </a:t>
            </a:r>
            <a:r>
              <a:rPr lang="uk-UA" sz="3600" b="1" dirty="0" smtClean="0"/>
              <a:t>з наведених творів написано візантійською принцесою Анною </a:t>
            </a:r>
            <a:r>
              <a:rPr lang="uk-UA" sz="3600" b="1" dirty="0" err="1" smtClean="0"/>
              <a:t>Комніною</a:t>
            </a:r>
            <a:r>
              <a:rPr lang="uk-UA" sz="3600" b="1" dirty="0" smtClean="0"/>
              <a:t>?</a:t>
            </a:r>
            <a:r>
              <a:rPr lang="uk-UA" sz="3600" b="1" dirty="0" smtClean="0"/>
              <a:t> </a:t>
            </a:r>
            <a:endParaRPr lang="ru-RU" sz="3600" dirty="0" smtClean="0"/>
          </a:p>
          <a:p>
            <a:r>
              <a:rPr lang="uk-UA" sz="3600" b="1" dirty="0" smtClean="0"/>
              <a:t>А)</a:t>
            </a:r>
            <a:r>
              <a:rPr lang="uk-UA" sz="3600" dirty="0" smtClean="0"/>
              <a:t> «</a:t>
            </a:r>
            <a:r>
              <a:rPr lang="uk-UA" sz="3600" dirty="0" err="1" smtClean="0"/>
              <a:t>Стратегікон</a:t>
            </a:r>
            <a:r>
              <a:rPr lang="uk-UA" sz="3600" dirty="0" smtClean="0"/>
              <a:t>»;</a:t>
            </a:r>
            <a:endParaRPr lang="ru-RU" sz="3600" dirty="0" smtClean="0"/>
          </a:p>
          <a:p>
            <a:r>
              <a:rPr lang="uk-UA" sz="3600" b="1" dirty="0" smtClean="0"/>
              <a:t>Б)</a:t>
            </a:r>
            <a:r>
              <a:rPr lang="uk-UA" sz="3600" dirty="0" smtClean="0"/>
              <a:t> «Трактат про управління імперією»;</a:t>
            </a:r>
            <a:endParaRPr lang="ru-RU" sz="3600" dirty="0" smtClean="0"/>
          </a:p>
          <a:p>
            <a:r>
              <a:rPr lang="uk-UA" sz="3600" b="1" dirty="0" smtClean="0"/>
              <a:t>В)</a:t>
            </a:r>
            <a:r>
              <a:rPr lang="uk-UA" sz="3600" dirty="0" smtClean="0"/>
              <a:t> «</a:t>
            </a:r>
            <a:r>
              <a:rPr lang="uk-UA" sz="3600" dirty="0" err="1" smtClean="0"/>
              <a:t>Олексіада</a:t>
            </a:r>
            <a:r>
              <a:rPr lang="uk-UA" sz="3600" dirty="0" smtClean="0"/>
              <a:t>».</a:t>
            </a:r>
            <a:endParaRPr lang="ru-RU" sz="3600" dirty="0" smtClean="0"/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866" y="592933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639</TotalTime>
  <Words>300</Words>
  <Application>Microsoft Office PowerPoint</Application>
  <PresentationFormat>Произвольный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Books 16x9</vt:lpstr>
      <vt:lpstr>  </vt:lpstr>
      <vt:lpstr>Практичне заняття 1 Ціннісні системи європейської середньовічної культури</vt:lpstr>
      <vt:lpstr>Література</vt:lpstr>
      <vt:lpstr>Тестове завдання</vt:lpstr>
      <vt:lpstr>Тестове завдання</vt:lpstr>
      <vt:lpstr>Тестове завдання</vt:lpstr>
      <vt:lpstr>Тестове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С.Ч.</cp:lastModifiedBy>
  <cp:revision>57</cp:revision>
  <dcterms:created xsi:type="dcterms:W3CDTF">2018-09-22T11:00:06Z</dcterms:created>
  <dcterms:modified xsi:type="dcterms:W3CDTF">2018-12-25T19:45:08Z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