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5" r:id="rId39"/>
  </p:sldIdLst>
  <p:sldSz cx="9144000" cy="6858000" type="screen4x3"/>
  <p:notesSz cx="6858000" cy="9144000"/>
  <p:defaultTextStyle>
    <a:defPPr>
      <a:defRPr lang="uk-UA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000099"/>
    <a:srgbClr val="FF9900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615"/>
    <p:restoredTop sz="94682"/>
  </p:normalViewPr>
  <p:slideViewPr>
    <p:cSldViewPr showGuides="1">
      <p:cViewPr varScale="1">
        <p:scale>
          <a:sx n="93" d="100"/>
          <a:sy n="93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5122" name="Группа 5121"/>
          <p:cNvGrpSpPr/>
          <p:nvPr/>
        </p:nvGrpSpPr>
        <p:grpSpPr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123" name="Прямоугольник 5122"/>
            <p:cNvSpPr/>
            <p:nvPr userDrawn="1"/>
          </p:nvSpPr>
          <p:spPr>
            <a:xfrm rot="-801856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24" name="Прямоугольник 5123"/>
            <p:cNvSpPr/>
            <p:nvPr userDrawn="1"/>
          </p:nvSpPr>
          <p:spPr>
            <a:xfrm rot="-825634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25" name="Прямоугольник 5124"/>
            <p:cNvSpPr/>
            <p:nvPr userDrawn="1"/>
          </p:nvSpPr>
          <p:spPr>
            <a:xfrm rot="-842579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26" name="Прямоугольник 5125"/>
            <p:cNvSpPr/>
            <p:nvPr userDrawn="1"/>
          </p:nvSpPr>
          <p:spPr>
            <a:xfrm rot="-915794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27" name="Прямоугольник 5126"/>
            <p:cNvSpPr/>
            <p:nvPr userDrawn="1"/>
          </p:nvSpPr>
          <p:spPr>
            <a:xfrm rot="-968774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28" name="Прямоугольник 5127"/>
            <p:cNvSpPr/>
            <p:nvPr userDrawn="1"/>
          </p:nvSpPr>
          <p:spPr>
            <a:xfrm rot="-104576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29" name="Прямоугольник 5128"/>
            <p:cNvSpPr/>
            <p:nvPr userDrawn="1"/>
          </p:nvSpPr>
          <p:spPr>
            <a:xfrm rot="-1133407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0" name="Прямоугольник 5129"/>
            <p:cNvSpPr/>
            <p:nvPr userDrawn="1"/>
          </p:nvSpPr>
          <p:spPr>
            <a:xfrm rot="-1256781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1" name="Прямоугольник 5130"/>
            <p:cNvSpPr/>
            <p:nvPr userDrawn="1"/>
          </p:nvSpPr>
          <p:spPr>
            <a:xfrm rot="-138893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2" name="Прямоугольник 5131"/>
            <p:cNvSpPr/>
            <p:nvPr userDrawn="1"/>
          </p:nvSpPr>
          <p:spPr>
            <a:xfrm rot="-1497088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3" name="Прямоугольник 5132"/>
            <p:cNvSpPr/>
            <p:nvPr userDrawn="1"/>
          </p:nvSpPr>
          <p:spPr>
            <a:xfrm rot="-167659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4" name="Прямоугольник 5133"/>
            <p:cNvSpPr/>
            <p:nvPr userDrawn="1"/>
          </p:nvSpPr>
          <p:spPr>
            <a:xfrm rot="-1913716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5" name="Прямоугольник 5134"/>
            <p:cNvSpPr/>
            <p:nvPr userDrawn="1"/>
          </p:nvSpPr>
          <p:spPr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6" name="Прямоугольник 5135"/>
            <p:cNvSpPr/>
            <p:nvPr userDrawn="1"/>
          </p:nvSpPr>
          <p:spPr>
            <a:xfrm rot="405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7" name="Прямоугольник 5136"/>
            <p:cNvSpPr/>
            <p:nvPr userDrawn="1"/>
          </p:nvSpPr>
          <p:spPr>
            <a:xfrm rot="40203245" flipV="1">
              <a:off x="4052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8" name="Прямоугольник 5137"/>
            <p:cNvSpPr/>
            <p:nvPr userDrawn="1"/>
          </p:nvSpPr>
          <p:spPr>
            <a:xfrm rot="39991575" flipH="1" flipV="1">
              <a:off x="5368" y="4166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39" name="Прямоугольник 5138"/>
            <p:cNvSpPr/>
            <p:nvPr userDrawn="1"/>
          </p:nvSpPr>
          <p:spPr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0" name="Прямоугольник 5139"/>
            <p:cNvSpPr/>
            <p:nvPr userDrawn="1"/>
          </p:nvSpPr>
          <p:spPr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1" name="Прямоугольник 5140"/>
            <p:cNvSpPr/>
            <p:nvPr userDrawn="1"/>
          </p:nvSpPr>
          <p:spPr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2" name="Прямоугольник 5141"/>
            <p:cNvSpPr/>
            <p:nvPr userDrawn="1"/>
          </p:nvSpPr>
          <p:spPr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3" name="Прямоугольник 5142"/>
            <p:cNvSpPr/>
            <p:nvPr userDrawn="1"/>
          </p:nvSpPr>
          <p:spPr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4" name="Прямоугольник 5143"/>
            <p:cNvSpPr/>
            <p:nvPr userDrawn="1"/>
          </p:nvSpPr>
          <p:spPr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5" name="Прямоугольник 5144"/>
            <p:cNvSpPr/>
            <p:nvPr userDrawn="1"/>
          </p:nvSpPr>
          <p:spPr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6" name="Прямоугольник 5145"/>
            <p:cNvSpPr/>
            <p:nvPr userDrawn="1"/>
          </p:nvSpPr>
          <p:spPr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7" name="Прямоугольник 5146"/>
            <p:cNvSpPr/>
            <p:nvPr userDrawn="1"/>
          </p:nvSpPr>
          <p:spPr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8" name="Прямоугольник 5147"/>
            <p:cNvSpPr/>
            <p:nvPr userDrawn="1"/>
          </p:nvSpPr>
          <p:spPr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49" name="Прямоугольник 5148"/>
            <p:cNvSpPr/>
            <p:nvPr userDrawn="1"/>
          </p:nvSpPr>
          <p:spPr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50" name="Прямоугольник 5149"/>
            <p:cNvSpPr/>
            <p:nvPr userDrawn="1"/>
          </p:nvSpPr>
          <p:spPr>
            <a:xfrm rot="-2094431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51" name="Прямоугольник 5150"/>
            <p:cNvSpPr/>
            <p:nvPr userDrawn="1"/>
          </p:nvSpPr>
          <p:spPr>
            <a:xfrm rot="222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52" name="Прямоугольник 5151"/>
            <p:cNvSpPr/>
            <p:nvPr userDrawn="1"/>
          </p:nvSpPr>
          <p:spPr>
            <a:xfrm rot="-20796013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53" name="Прямоугольник 5152"/>
            <p:cNvSpPr/>
            <p:nvPr userDrawn="1"/>
          </p:nvSpPr>
          <p:spPr>
            <a:xfrm rot="-20326783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54" name="Прямоугольник 5153"/>
            <p:cNvSpPr/>
            <p:nvPr userDrawn="1"/>
          </p:nvSpPr>
          <p:spPr>
            <a:xfrm rot="-20430271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/>
              </a:endParaRPr>
            </a:p>
          </p:txBody>
        </p:sp>
        <p:sp>
          <p:nvSpPr>
            <p:cNvPr id="5155" name="Овал 5154"/>
            <p:cNvSpPr/>
            <p:nvPr/>
          </p:nvSpPr>
          <p:spPr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56" name="Овал 5155"/>
            <p:cNvSpPr/>
            <p:nvPr/>
          </p:nvSpPr>
          <p:spPr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57" name="Овал 5156"/>
            <p:cNvSpPr/>
            <p:nvPr/>
          </p:nvSpPr>
          <p:spPr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58" name="Овал 5157"/>
            <p:cNvSpPr/>
            <p:nvPr/>
          </p:nvSpPr>
          <p:spPr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59" name="Овал 5158"/>
            <p:cNvSpPr/>
            <p:nvPr/>
          </p:nvSpPr>
          <p:spPr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0" name="Овал 5159"/>
            <p:cNvSpPr/>
            <p:nvPr/>
          </p:nvSpPr>
          <p:spPr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1" name="Овал 5160"/>
            <p:cNvSpPr/>
            <p:nvPr/>
          </p:nvSpPr>
          <p:spPr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2" name="Овал 5161"/>
            <p:cNvSpPr/>
            <p:nvPr/>
          </p:nvSpPr>
          <p:spPr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3" name="Овал 5162"/>
            <p:cNvSpPr/>
            <p:nvPr/>
          </p:nvSpPr>
          <p:spPr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4" name="Овал 5163"/>
            <p:cNvSpPr/>
            <p:nvPr/>
          </p:nvSpPr>
          <p:spPr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5" name="Овал 5164"/>
            <p:cNvSpPr/>
            <p:nvPr/>
          </p:nvSpPr>
          <p:spPr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6" name="Овал 5165"/>
            <p:cNvSpPr/>
            <p:nvPr/>
          </p:nvSpPr>
          <p:spPr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7" name="Овал 5166"/>
            <p:cNvSpPr/>
            <p:nvPr/>
          </p:nvSpPr>
          <p:spPr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8" name="Овал 5167"/>
            <p:cNvSpPr/>
            <p:nvPr/>
          </p:nvSpPr>
          <p:spPr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69" name="Овал 5168"/>
            <p:cNvSpPr/>
            <p:nvPr/>
          </p:nvSpPr>
          <p:spPr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0" name="Овал 5169"/>
            <p:cNvSpPr/>
            <p:nvPr/>
          </p:nvSpPr>
          <p:spPr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1" name="Овал 5170"/>
            <p:cNvSpPr/>
            <p:nvPr/>
          </p:nvSpPr>
          <p:spPr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2" name="Овал 5171"/>
            <p:cNvSpPr/>
            <p:nvPr/>
          </p:nvSpPr>
          <p:spPr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3" name="Овал 5172"/>
            <p:cNvSpPr/>
            <p:nvPr/>
          </p:nvSpPr>
          <p:spPr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4" name="Овал 5173"/>
            <p:cNvSpPr/>
            <p:nvPr/>
          </p:nvSpPr>
          <p:spPr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5" name="Овал 5174"/>
            <p:cNvSpPr/>
            <p:nvPr/>
          </p:nvSpPr>
          <p:spPr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6" name="Овал 5175"/>
            <p:cNvSpPr/>
            <p:nvPr/>
          </p:nvSpPr>
          <p:spPr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7" name="Овал 5176"/>
            <p:cNvSpPr/>
            <p:nvPr/>
          </p:nvSpPr>
          <p:spPr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8" name="Овал 5177"/>
            <p:cNvSpPr/>
            <p:nvPr/>
          </p:nvSpPr>
          <p:spPr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79" name="Овал 5178"/>
            <p:cNvSpPr/>
            <p:nvPr/>
          </p:nvSpPr>
          <p:spPr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0" name="Овал 5179"/>
            <p:cNvSpPr/>
            <p:nvPr/>
          </p:nvSpPr>
          <p:spPr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1" name="Овал 5180"/>
            <p:cNvSpPr/>
            <p:nvPr/>
          </p:nvSpPr>
          <p:spPr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2" name="Овал 5181"/>
            <p:cNvSpPr/>
            <p:nvPr/>
          </p:nvSpPr>
          <p:spPr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3" name="Овал 5182"/>
            <p:cNvSpPr/>
            <p:nvPr/>
          </p:nvSpPr>
          <p:spPr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4" name="Овал 5183"/>
            <p:cNvSpPr/>
            <p:nvPr/>
          </p:nvSpPr>
          <p:spPr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5" name="Овал 5184"/>
            <p:cNvSpPr/>
            <p:nvPr/>
          </p:nvSpPr>
          <p:spPr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6" name="Овал 5185"/>
            <p:cNvSpPr/>
            <p:nvPr/>
          </p:nvSpPr>
          <p:spPr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7" name="Овал 5186"/>
            <p:cNvSpPr/>
            <p:nvPr/>
          </p:nvSpPr>
          <p:spPr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8" name="Овал 5187"/>
            <p:cNvSpPr/>
            <p:nvPr/>
          </p:nvSpPr>
          <p:spPr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89" name="Овал 5188"/>
            <p:cNvSpPr/>
            <p:nvPr/>
          </p:nvSpPr>
          <p:spPr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0" name="Овал 5189"/>
            <p:cNvSpPr/>
            <p:nvPr/>
          </p:nvSpPr>
          <p:spPr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1" name="Овал 5190"/>
            <p:cNvSpPr/>
            <p:nvPr/>
          </p:nvSpPr>
          <p:spPr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2" name="Овал 5191"/>
            <p:cNvSpPr/>
            <p:nvPr/>
          </p:nvSpPr>
          <p:spPr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3" name="Овал 5192"/>
            <p:cNvSpPr/>
            <p:nvPr/>
          </p:nvSpPr>
          <p:spPr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4" name="Овал 5193"/>
            <p:cNvSpPr/>
            <p:nvPr/>
          </p:nvSpPr>
          <p:spPr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5" name="Овал 5194"/>
            <p:cNvSpPr/>
            <p:nvPr/>
          </p:nvSpPr>
          <p:spPr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6" name="Овал 5195"/>
            <p:cNvSpPr/>
            <p:nvPr/>
          </p:nvSpPr>
          <p:spPr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7" name="Овал 5196"/>
            <p:cNvSpPr/>
            <p:nvPr/>
          </p:nvSpPr>
          <p:spPr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8" name="Овал 5197"/>
            <p:cNvSpPr/>
            <p:nvPr/>
          </p:nvSpPr>
          <p:spPr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199" name="Овал 5198"/>
            <p:cNvSpPr/>
            <p:nvPr/>
          </p:nvSpPr>
          <p:spPr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0" name="Овал 5199"/>
            <p:cNvSpPr/>
            <p:nvPr/>
          </p:nvSpPr>
          <p:spPr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1" name="Овал 5200"/>
            <p:cNvSpPr/>
            <p:nvPr/>
          </p:nvSpPr>
          <p:spPr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2" name="Овал 5201"/>
            <p:cNvSpPr/>
            <p:nvPr/>
          </p:nvSpPr>
          <p:spPr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3" name="Овал 5202"/>
            <p:cNvSpPr/>
            <p:nvPr/>
          </p:nvSpPr>
          <p:spPr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4" name="Овал 5203"/>
            <p:cNvSpPr/>
            <p:nvPr/>
          </p:nvSpPr>
          <p:spPr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5" name="Овал 5204"/>
            <p:cNvSpPr/>
            <p:nvPr/>
          </p:nvSpPr>
          <p:spPr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6" name="Овал 5205"/>
            <p:cNvSpPr/>
            <p:nvPr/>
          </p:nvSpPr>
          <p:spPr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7" name="Овал 5206"/>
            <p:cNvSpPr/>
            <p:nvPr/>
          </p:nvSpPr>
          <p:spPr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8" name="Овал 5207"/>
            <p:cNvSpPr/>
            <p:nvPr/>
          </p:nvSpPr>
          <p:spPr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09" name="Овал 5208"/>
            <p:cNvSpPr/>
            <p:nvPr/>
          </p:nvSpPr>
          <p:spPr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0" name="Овал 5209"/>
            <p:cNvSpPr/>
            <p:nvPr/>
          </p:nvSpPr>
          <p:spPr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1" name="Овал 5210"/>
            <p:cNvSpPr/>
            <p:nvPr/>
          </p:nvSpPr>
          <p:spPr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2" name="Овал 5211"/>
            <p:cNvSpPr/>
            <p:nvPr/>
          </p:nvSpPr>
          <p:spPr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3" name="Овал 5212"/>
            <p:cNvSpPr/>
            <p:nvPr/>
          </p:nvSpPr>
          <p:spPr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4" name="Овал 5213"/>
            <p:cNvSpPr/>
            <p:nvPr/>
          </p:nvSpPr>
          <p:spPr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5" name="Овал 5214"/>
            <p:cNvSpPr/>
            <p:nvPr/>
          </p:nvSpPr>
          <p:spPr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6" name="Овал 5215"/>
            <p:cNvSpPr/>
            <p:nvPr/>
          </p:nvSpPr>
          <p:spPr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7" name="Овал 5216"/>
            <p:cNvSpPr/>
            <p:nvPr/>
          </p:nvSpPr>
          <p:spPr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8" name="Овал 5217"/>
            <p:cNvSpPr/>
            <p:nvPr/>
          </p:nvSpPr>
          <p:spPr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19" name="Овал 5218"/>
            <p:cNvSpPr/>
            <p:nvPr/>
          </p:nvSpPr>
          <p:spPr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0" name="Овал 5219"/>
            <p:cNvSpPr/>
            <p:nvPr/>
          </p:nvSpPr>
          <p:spPr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1" name="Овал 5220"/>
            <p:cNvSpPr/>
            <p:nvPr/>
          </p:nvSpPr>
          <p:spPr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2" name="Овал 5221"/>
            <p:cNvSpPr/>
            <p:nvPr/>
          </p:nvSpPr>
          <p:spPr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3" name="Овал 5222"/>
            <p:cNvSpPr/>
            <p:nvPr/>
          </p:nvSpPr>
          <p:spPr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4" name="Овал 5223"/>
            <p:cNvSpPr/>
            <p:nvPr/>
          </p:nvSpPr>
          <p:spPr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5" name="Овал 5224"/>
            <p:cNvSpPr/>
            <p:nvPr/>
          </p:nvSpPr>
          <p:spPr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6" name="Овал 5225"/>
            <p:cNvSpPr/>
            <p:nvPr/>
          </p:nvSpPr>
          <p:spPr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7" name="Овал 5226"/>
            <p:cNvSpPr/>
            <p:nvPr/>
          </p:nvSpPr>
          <p:spPr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8" name="Овал 5227"/>
            <p:cNvSpPr/>
            <p:nvPr/>
          </p:nvSpPr>
          <p:spPr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29" name="Овал 5228"/>
            <p:cNvSpPr/>
            <p:nvPr/>
          </p:nvSpPr>
          <p:spPr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0" name="Овал 5229"/>
            <p:cNvSpPr/>
            <p:nvPr/>
          </p:nvSpPr>
          <p:spPr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1" name="Овал 5230"/>
            <p:cNvSpPr/>
            <p:nvPr/>
          </p:nvSpPr>
          <p:spPr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2" name="Овал 5231"/>
            <p:cNvSpPr/>
            <p:nvPr/>
          </p:nvSpPr>
          <p:spPr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3" name="Овал 5232"/>
            <p:cNvSpPr/>
            <p:nvPr/>
          </p:nvSpPr>
          <p:spPr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4" name="Овал 5233"/>
            <p:cNvSpPr/>
            <p:nvPr/>
          </p:nvSpPr>
          <p:spPr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5" name="Овал 5234"/>
            <p:cNvSpPr/>
            <p:nvPr/>
          </p:nvSpPr>
          <p:spPr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6" name="Овал 5235"/>
            <p:cNvSpPr/>
            <p:nvPr/>
          </p:nvSpPr>
          <p:spPr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7" name="Овал 5236"/>
            <p:cNvSpPr/>
            <p:nvPr/>
          </p:nvSpPr>
          <p:spPr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8" name="Овал 5237"/>
            <p:cNvSpPr/>
            <p:nvPr/>
          </p:nvSpPr>
          <p:spPr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39" name="Овал 5238"/>
            <p:cNvSpPr/>
            <p:nvPr/>
          </p:nvSpPr>
          <p:spPr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0" name="Овал 5239"/>
            <p:cNvSpPr/>
            <p:nvPr/>
          </p:nvSpPr>
          <p:spPr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1" name="Овал 5240"/>
            <p:cNvSpPr/>
            <p:nvPr/>
          </p:nvSpPr>
          <p:spPr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2" name="Овал 5241"/>
            <p:cNvSpPr/>
            <p:nvPr/>
          </p:nvSpPr>
          <p:spPr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3" name="Овал 5242"/>
            <p:cNvSpPr/>
            <p:nvPr/>
          </p:nvSpPr>
          <p:spPr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4" name="Овал 5243"/>
            <p:cNvSpPr/>
            <p:nvPr/>
          </p:nvSpPr>
          <p:spPr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5" name="Овал 5244"/>
            <p:cNvSpPr/>
            <p:nvPr/>
          </p:nvSpPr>
          <p:spPr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6" name="Овал 5245"/>
            <p:cNvSpPr/>
            <p:nvPr/>
          </p:nvSpPr>
          <p:spPr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7" name="Овал 5246"/>
            <p:cNvSpPr/>
            <p:nvPr/>
          </p:nvSpPr>
          <p:spPr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8" name="Овал 5247"/>
            <p:cNvSpPr/>
            <p:nvPr/>
          </p:nvSpPr>
          <p:spPr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49" name="Овал 5248"/>
            <p:cNvSpPr/>
            <p:nvPr/>
          </p:nvSpPr>
          <p:spPr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0" name="Овал 5249"/>
            <p:cNvSpPr/>
            <p:nvPr/>
          </p:nvSpPr>
          <p:spPr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1" name="Овал 5250"/>
            <p:cNvSpPr/>
            <p:nvPr/>
          </p:nvSpPr>
          <p:spPr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2" name="Овал 5251"/>
            <p:cNvSpPr/>
            <p:nvPr/>
          </p:nvSpPr>
          <p:spPr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3" name="Овал 5252"/>
            <p:cNvSpPr/>
            <p:nvPr/>
          </p:nvSpPr>
          <p:spPr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4" name="Овал 5253"/>
            <p:cNvSpPr/>
            <p:nvPr/>
          </p:nvSpPr>
          <p:spPr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5" name="Овал 5254"/>
            <p:cNvSpPr/>
            <p:nvPr/>
          </p:nvSpPr>
          <p:spPr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6" name="Овал 5255"/>
            <p:cNvSpPr/>
            <p:nvPr/>
          </p:nvSpPr>
          <p:spPr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7" name="Овал 5256"/>
            <p:cNvSpPr/>
            <p:nvPr/>
          </p:nvSpPr>
          <p:spPr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8" name="Овал 5257"/>
            <p:cNvSpPr/>
            <p:nvPr/>
          </p:nvSpPr>
          <p:spPr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59" name="Овал 5258"/>
            <p:cNvSpPr/>
            <p:nvPr/>
          </p:nvSpPr>
          <p:spPr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0" name="Овал 5259"/>
            <p:cNvSpPr/>
            <p:nvPr/>
          </p:nvSpPr>
          <p:spPr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1" name="Овал 5260"/>
            <p:cNvSpPr/>
            <p:nvPr/>
          </p:nvSpPr>
          <p:spPr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2" name="Овал 5261"/>
            <p:cNvSpPr/>
            <p:nvPr/>
          </p:nvSpPr>
          <p:spPr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3" name="Овал 5262"/>
            <p:cNvSpPr/>
            <p:nvPr/>
          </p:nvSpPr>
          <p:spPr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4" name="Овал 5263"/>
            <p:cNvSpPr/>
            <p:nvPr/>
          </p:nvSpPr>
          <p:spPr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5" name="Овал 5264"/>
            <p:cNvSpPr/>
            <p:nvPr/>
          </p:nvSpPr>
          <p:spPr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6" name="Овал 5265"/>
            <p:cNvSpPr/>
            <p:nvPr/>
          </p:nvSpPr>
          <p:spPr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7" name="Овал 5266"/>
            <p:cNvSpPr/>
            <p:nvPr/>
          </p:nvSpPr>
          <p:spPr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8" name="Овал 5267"/>
            <p:cNvSpPr/>
            <p:nvPr/>
          </p:nvSpPr>
          <p:spPr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69" name="Овал 5268"/>
            <p:cNvSpPr/>
            <p:nvPr/>
          </p:nvSpPr>
          <p:spPr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0" name="Овал 5269"/>
            <p:cNvSpPr/>
            <p:nvPr/>
          </p:nvSpPr>
          <p:spPr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1" name="Овал 5270"/>
            <p:cNvSpPr/>
            <p:nvPr/>
          </p:nvSpPr>
          <p:spPr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2" name="Овал 5271"/>
            <p:cNvSpPr/>
            <p:nvPr/>
          </p:nvSpPr>
          <p:spPr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3" name="Овал 5272"/>
            <p:cNvSpPr/>
            <p:nvPr/>
          </p:nvSpPr>
          <p:spPr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4" name="Овал 5273"/>
            <p:cNvSpPr/>
            <p:nvPr/>
          </p:nvSpPr>
          <p:spPr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5" name="Овал 5274"/>
            <p:cNvSpPr/>
            <p:nvPr/>
          </p:nvSpPr>
          <p:spPr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6" name="Овал 5275"/>
            <p:cNvSpPr/>
            <p:nvPr/>
          </p:nvSpPr>
          <p:spPr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7" name="Овал 5276"/>
            <p:cNvSpPr/>
            <p:nvPr/>
          </p:nvSpPr>
          <p:spPr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8" name="Овал 5277"/>
            <p:cNvSpPr/>
            <p:nvPr/>
          </p:nvSpPr>
          <p:spPr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79" name="Овал 5278"/>
            <p:cNvSpPr/>
            <p:nvPr/>
          </p:nvSpPr>
          <p:spPr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0" name="Овал 5279"/>
            <p:cNvSpPr/>
            <p:nvPr/>
          </p:nvSpPr>
          <p:spPr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1" name="Овал 5280"/>
            <p:cNvSpPr/>
            <p:nvPr/>
          </p:nvSpPr>
          <p:spPr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2" name="Овал 5281"/>
            <p:cNvSpPr/>
            <p:nvPr/>
          </p:nvSpPr>
          <p:spPr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3" name="Овал 5282"/>
            <p:cNvSpPr/>
            <p:nvPr/>
          </p:nvSpPr>
          <p:spPr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4" name="Овал 5283"/>
            <p:cNvSpPr/>
            <p:nvPr/>
          </p:nvSpPr>
          <p:spPr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5" name="Овал 5284"/>
            <p:cNvSpPr/>
            <p:nvPr/>
          </p:nvSpPr>
          <p:spPr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6" name="Овал 5285"/>
            <p:cNvSpPr/>
            <p:nvPr/>
          </p:nvSpPr>
          <p:spPr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7" name="Овал 5286"/>
            <p:cNvSpPr/>
            <p:nvPr/>
          </p:nvSpPr>
          <p:spPr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8" name="Овал 5287"/>
            <p:cNvSpPr/>
            <p:nvPr/>
          </p:nvSpPr>
          <p:spPr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89" name="Овал 5288"/>
            <p:cNvSpPr/>
            <p:nvPr/>
          </p:nvSpPr>
          <p:spPr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0" name="Овал 5289"/>
            <p:cNvSpPr/>
            <p:nvPr/>
          </p:nvSpPr>
          <p:spPr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1" name="Овал 5290"/>
            <p:cNvSpPr/>
            <p:nvPr/>
          </p:nvSpPr>
          <p:spPr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2" name="Овал 5291"/>
            <p:cNvSpPr/>
            <p:nvPr/>
          </p:nvSpPr>
          <p:spPr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3" name="Овал 5292"/>
            <p:cNvSpPr/>
            <p:nvPr/>
          </p:nvSpPr>
          <p:spPr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4" name="Овал 5293"/>
            <p:cNvSpPr/>
            <p:nvPr/>
          </p:nvSpPr>
          <p:spPr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5" name="Овал 5294"/>
            <p:cNvSpPr/>
            <p:nvPr/>
          </p:nvSpPr>
          <p:spPr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6" name="Овал 5295"/>
            <p:cNvSpPr/>
            <p:nvPr/>
          </p:nvSpPr>
          <p:spPr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7" name="Овал 5296"/>
            <p:cNvSpPr/>
            <p:nvPr/>
          </p:nvSpPr>
          <p:spPr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8" name="Овал 5297"/>
            <p:cNvSpPr/>
            <p:nvPr/>
          </p:nvSpPr>
          <p:spPr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299" name="Овал 5298"/>
            <p:cNvSpPr/>
            <p:nvPr/>
          </p:nvSpPr>
          <p:spPr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0" name="Овал 5299"/>
            <p:cNvSpPr/>
            <p:nvPr/>
          </p:nvSpPr>
          <p:spPr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1" name="Овал 5300"/>
            <p:cNvSpPr/>
            <p:nvPr/>
          </p:nvSpPr>
          <p:spPr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2" name="Овал 5301"/>
            <p:cNvSpPr/>
            <p:nvPr/>
          </p:nvSpPr>
          <p:spPr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3" name="Овал 5302"/>
            <p:cNvSpPr/>
            <p:nvPr/>
          </p:nvSpPr>
          <p:spPr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4" name="Овал 5303"/>
            <p:cNvSpPr/>
            <p:nvPr/>
          </p:nvSpPr>
          <p:spPr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5" name="Овал 5304"/>
            <p:cNvSpPr/>
            <p:nvPr/>
          </p:nvSpPr>
          <p:spPr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6" name="Овал 5305"/>
            <p:cNvSpPr/>
            <p:nvPr/>
          </p:nvSpPr>
          <p:spPr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7" name="Овал 5306"/>
            <p:cNvSpPr/>
            <p:nvPr/>
          </p:nvSpPr>
          <p:spPr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8" name="Овал 5307"/>
            <p:cNvSpPr/>
            <p:nvPr/>
          </p:nvSpPr>
          <p:spPr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09" name="Овал 5308"/>
            <p:cNvSpPr/>
            <p:nvPr/>
          </p:nvSpPr>
          <p:spPr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0" name="Овал 5309"/>
            <p:cNvSpPr/>
            <p:nvPr/>
          </p:nvSpPr>
          <p:spPr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1" name="Овал 5310"/>
            <p:cNvSpPr/>
            <p:nvPr/>
          </p:nvSpPr>
          <p:spPr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2" name="Овал 5311"/>
            <p:cNvSpPr/>
            <p:nvPr/>
          </p:nvSpPr>
          <p:spPr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3" name="Овал 5312"/>
            <p:cNvSpPr/>
            <p:nvPr/>
          </p:nvSpPr>
          <p:spPr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4" name="Овал 5313"/>
            <p:cNvSpPr/>
            <p:nvPr/>
          </p:nvSpPr>
          <p:spPr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5" name="Овал 5314"/>
            <p:cNvSpPr/>
            <p:nvPr/>
          </p:nvSpPr>
          <p:spPr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6" name="Овал 5315"/>
            <p:cNvSpPr/>
            <p:nvPr/>
          </p:nvSpPr>
          <p:spPr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7" name="Овал 5316"/>
            <p:cNvSpPr/>
            <p:nvPr/>
          </p:nvSpPr>
          <p:spPr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8" name="Овал 5317"/>
            <p:cNvSpPr/>
            <p:nvPr/>
          </p:nvSpPr>
          <p:spPr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19" name="Овал 5318"/>
            <p:cNvSpPr/>
            <p:nvPr/>
          </p:nvSpPr>
          <p:spPr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0" name="Овал 5319"/>
            <p:cNvSpPr/>
            <p:nvPr/>
          </p:nvSpPr>
          <p:spPr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1" name="Овал 5320"/>
            <p:cNvSpPr/>
            <p:nvPr/>
          </p:nvSpPr>
          <p:spPr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2" name="Овал 5321"/>
            <p:cNvSpPr/>
            <p:nvPr/>
          </p:nvSpPr>
          <p:spPr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3" name="Овал 5322"/>
            <p:cNvSpPr/>
            <p:nvPr/>
          </p:nvSpPr>
          <p:spPr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4" name="Овал 5323"/>
            <p:cNvSpPr/>
            <p:nvPr/>
          </p:nvSpPr>
          <p:spPr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5" name="Овал 5324"/>
            <p:cNvSpPr/>
            <p:nvPr/>
          </p:nvSpPr>
          <p:spPr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6" name="Овал 5325"/>
            <p:cNvSpPr/>
            <p:nvPr/>
          </p:nvSpPr>
          <p:spPr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7" name="Овал 5326"/>
            <p:cNvSpPr/>
            <p:nvPr/>
          </p:nvSpPr>
          <p:spPr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8" name="Овал 5327"/>
            <p:cNvSpPr/>
            <p:nvPr/>
          </p:nvSpPr>
          <p:spPr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29" name="Овал 5328"/>
            <p:cNvSpPr/>
            <p:nvPr/>
          </p:nvSpPr>
          <p:spPr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30" name="Овал 5329"/>
            <p:cNvSpPr/>
            <p:nvPr/>
          </p:nvSpPr>
          <p:spPr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31" name="Овал 5330"/>
            <p:cNvSpPr/>
            <p:nvPr/>
          </p:nvSpPr>
          <p:spPr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32" name="Овал 5331"/>
            <p:cNvSpPr/>
            <p:nvPr/>
          </p:nvSpPr>
          <p:spPr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33" name="Овал 5332"/>
            <p:cNvSpPr/>
            <p:nvPr/>
          </p:nvSpPr>
          <p:spPr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34" name="Овал 5333"/>
            <p:cNvSpPr/>
            <p:nvPr/>
          </p:nvSpPr>
          <p:spPr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35" name="Овал 5334"/>
            <p:cNvSpPr/>
            <p:nvPr/>
          </p:nvSpPr>
          <p:spPr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36" name="Овал 5335"/>
            <p:cNvSpPr/>
            <p:nvPr/>
          </p:nvSpPr>
          <p:spPr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5337" name="Овал 5336"/>
            <p:cNvSpPr/>
            <p:nvPr/>
          </p:nvSpPr>
          <p:spPr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5338" name="Заголовок 5337"/>
          <p:cNvSpPr>
            <a:spLocks noGrp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>
              <a:buClrTx/>
              <a:buSzTx/>
              <a:buFontTx/>
              <a:defRPr sz="5400"/>
            </a:lvl1pPr>
          </a:lstStyle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5339" name="Подзаголовок 5338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Образец подзаголовка</a:t>
            </a:r>
            <a:endParaRPr dirty="0"/>
          </a:p>
        </p:txBody>
      </p:sp>
      <p:sp>
        <p:nvSpPr>
          <p:cNvPr id="5340" name="Замещающая дата 5339"/>
          <p:cNvSpPr>
            <a:spLocks noGrp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fld id="{BB962C8B-B14F-4D97-AF65-F5344CB8AC3E}" type="datetime1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341" name="Замещающий нижний колонтитул 534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342" name="Замещающий номер слайда 5341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94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Группа 4097"/>
          <p:cNvGrpSpPr/>
          <p:nvPr/>
        </p:nvGrpSpPr>
        <p:grpSpPr>
          <a:xfrm>
            <a:off x="-496887" y="1308100"/>
            <a:ext cx="10429875" cy="5908675"/>
            <a:chOff x="-313" y="824"/>
            <a:chExt cx="6570" cy="3722"/>
          </a:xfrm>
        </p:grpSpPr>
        <p:sp>
          <p:nvSpPr>
            <p:cNvPr id="4099" name="Прямоугольник 4098"/>
            <p:cNvSpPr/>
            <p:nvPr userDrawn="1"/>
          </p:nvSpPr>
          <p:spPr>
            <a:xfrm rot="-801856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0" name="Прямоугольник 4099"/>
            <p:cNvSpPr/>
            <p:nvPr userDrawn="1"/>
          </p:nvSpPr>
          <p:spPr>
            <a:xfrm rot="-825634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1" name="Прямоугольник 4100"/>
            <p:cNvSpPr/>
            <p:nvPr userDrawn="1"/>
          </p:nvSpPr>
          <p:spPr>
            <a:xfrm rot="-842579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2" name="Прямоугольник 4101"/>
            <p:cNvSpPr/>
            <p:nvPr userDrawn="1"/>
          </p:nvSpPr>
          <p:spPr>
            <a:xfrm rot="-915794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3" name="Прямоугольник 4102"/>
            <p:cNvSpPr/>
            <p:nvPr userDrawn="1"/>
          </p:nvSpPr>
          <p:spPr>
            <a:xfrm rot="-968774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4" name="Прямоугольник 4103"/>
            <p:cNvSpPr/>
            <p:nvPr userDrawn="1"/>
          </p:nvSpPr>
          <p:spPr>
            <a:xfrm rot="-104576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5" name="Прямоугольник 4104"/>
            <p:cNvSpPr/>
            <p:nvPr userDrawn="1"/>
          </p:nvSpPr>
          <p:spPr>
            <a:xfrm rot="-1133407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6" name="Прямоугольник 4105"/>
            <p:cNvSpPr/>
            <p:nvPr userDrawn="1"/>
          </p:nvSpPr>
          <p:spPr>
            <a:xfrm rot="-1256781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7" name="Прямоугольник 4106"/>
            <p:cNvSpPr/>
            <p:nvPr userDrawn="1"/>
          </p:nvSpPr>
          <p:spPr>
            <a:xfrm rot="-138893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8" name="Прямоугольник 4107"/>
            <p:cNvSpPr/>
            <p:nvPr userDrawn="1"/>
          </p:nvSpPr>
          <p:spPr>
            <a:xfrm rot="-1497088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09" name="Прямоугольник 4108"/>
            <p:cNvSpPr/>
            <p:nvPr userDrawn="1"/>
          </p:nvSpPr>
          <p:spPr>
            <a:xfrm rot="-167659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0" name="Прямоугольник 4109"/>
            <p:cNvSpPr/>
            <p:nvPr userDrawn="1"/>
          </p:nvSpPr>
          <p:spPr>
            <a:xfrm rot="-1913716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1" name="Прямоугольник 4110"/>
            <p:cNvSpPr/>
            <p:nvPr userDrawn="1"/>
          </p:nvSpPr>
          <p:spPr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2" name="Прямоугольник 4111"/>
            <p:cNvSpPr/>
            <p:nvPr userDrawn="1"/>
          </p:nvSpPr>
          <p:spPr>
            <a:xfrm rot="405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3" name="Прямоугольник 4112"/>
            <p:cNvSpPr/>
            <p:nvPr userDrawn="1"/>
          </p:nvSpPr>
          <p:spPr>
            <a:xfrm rot="40203245" flipV="1">
              <a:off x="4052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4" name="Прямоугольник 4113"/>
            <p:cNvSpPr/>
            <p:nvPr userDrawn="1"/>
          </p:nvSpPr>
          <p:spPr>
            <a:xfrm rot="39991575" flipH="1" flipV="1">
              <a:off x="5368" y="4166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 vert="eaVert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5" name="Прямоугольник 4114"/>
            <p:cNvSpPr/>
            <p:nvPr userDrawn="1"/>
          </p:nvSpPr>
          <p:spPr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6" name="Прямоугольник 4115"/>
            <p:cNvSpPr/>
            <p:nvPr userDrawn="1"/>
          </p:nvSpPr>
          <p:spPr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7" name="Прямоугольник 4116"/>
            <p:cNvSpPr/>
            <p:nvPr userDrawn="1"/>
          </p:nvSpPr>
          <p:spPr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8" name="Прямоугольник 4117"/>
            <p:cNvSpPr/>
            <p:nvPr userDrawn="1"/>
          </p:nvSpPr>
          <p:spPr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19" name="Прямоугольник 4118"/>
            <p:cNvSpPr/>
            <p:nvPr userDrawn="1"/>
          </p:nvSpPr>
          <p:spPr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0" name="Прямоугольник 4119"/>
            <p:cNvSpPr/>
            <p:nvPr userDrawn="1"/>
          </p:nvSpPr>
          <p:spPr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1" name="Прямоугольник 4120"/>
            <p:cNvSpPr/>
            <p:nvPr userDrawn="1"/>
          </p:nvSpPr>
          <p:spPr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2" name="Прямоугольник 4121"/>
            <p:cNvSpPr/>
            <p:nvPr userDrawn="1"/>
          </p:nvSpPr>
          <p:spPr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3" name="Прямоугольник 4122"/>
            <p:cNvSpPr/>
            <p:nvPr userDrawn="1"/>
          </p:nvSpPr>
          <p:spPr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4" name="Прямоугольник 4123"/>
            <p:cNvSpPr/>
            <p:nvPr userDrawn="1"/>
          </p:nvSpPr>
          <p:spPr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5" name="Прямоугольник 4124"/>
            <p:cNvSpPr/>
            <p:nvPr userDrawn="1"/>
          </p:nvSpPr>
          <p:spPr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6" name="Прямоугольник 4125"/>
            <p:cNvSpPr/>
            <p:nvPr userDrawn="1"/>
          </p:nvSpPr>
          <p:spPr>
            <a:xfrm rot="-2094431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7" name="Прямоугольник 4126"/>
            <p:cNvSpPr/>
            <p:nvPr userDrawn="1"/>
          </p:nvSpPr>
          <p:spPr>
            <a:xfrm rot="222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8" name="Прямоугольник 4127"/>
            <p:cNvSpPr/>
            <p:nvPr userDrawn="1"/>
          </p:nvSpPr>
          <p:spPr>
            <a:xfrm rot="-20796013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29" name="Прямоугольник 4128"/>
            <p:cNvSpPr/>
            <p:nvPr userDrawn="1"/>
          </p:nvSpPr>
          <p:spPr>
            <a:xfrm rot="-20326783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30" name="Прямоугольник 4129"/>
            <p:cNvSpPr/>
            <p:nvPr userDrawn="1"/>
          </p:nvSpPr>
          <p:spPr>
            <a:xfrm rot="-20430271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rot="10800000"/>
            <a:p>
              <a:pPr lvl="0" algn="ctr"/>
              <a:endParaRPr lang="ru-RU" altLang="x-none" sz="1800" dirty="0">
                <a:effectLst>
                  <a:outerShdw blurRad="38100" dist="38100" dir="2700000">
                    <a:srgbClr val="C0C0C0"/>
                  </a:outerShdw>
                </a:effectLst>
              </a:endParaRPr>
            </a:p>
          </p:txBody>
        </p:sp>
        <p:sp>
          <p:nvSpPr>
            <p:cNvPr id="4131" name="Овал 4130"/>
            <p:cNvSpPr/>
            <p:nvPr/>
          </p:nvSpPr>
          <p:spPr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32" name="Овал 4131"/>
            <p:cNvSpPr/>
            <p:nvPr/>
          </p:nvSpPr>
          <p:spPr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33" name="Овал 4132"/>
            <p:cNvSpPr/>
            <p:nvPr/>
          </p:nvSpPr>
          <p:spPr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34" name="Овал 4133"/>
            <p:cNvSpPr/>
            <p:nvPr/>
          </p:nvSpPr>
          <p:spPr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35" name="Овал 4134"/>
            <p:cNvSpPr/>
            <p:nvPr/>
          </p:nvSpPr>
          <p:spPr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36" name="Овал 4135"/>
            <p:cNvSpPr/>
            <p:nvPr/>
          </p:nvSpPr>
          <p:spPr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37" name="Овал 4136"/>
            <p:cNvSpPr/>
            <p:nvPr/>
          </p:nvSpPr>
          <p:spPr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38" name="Овал 4137"/>
            <p:cNvSpPr/>
            <p:nvPr/>
          </p:nvSpPr>
          <p:spPr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39" name="Овал 4138"/>
            <p:cNvSpPr/>
            <p:nvPr/>
          </p:nvSpPr>
          <p:spPr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0" name="Овал 4139"/>
            <p:cNvSpPr/>
            <p:nvPr/>
          </p:nvSpPr>
          <p:spPr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1" name="Овал 4140"/>
            <p:cNvSpPr/>
            <p:nvPr/>
          </p:nvSpPr>
          <p:spPr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2" name="Овал 4141"/>
            <p:cNvSpPr/>
            <p:nvPr/>
          </p:nvSpPr>
          <p:spPr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3" name="Овал 4142"/>
            <p:cNvSpPr/>
            <p:nvPr/>
          </p:nvSpPr>
          <p:spPr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4" name="Овал 4143"/>
            <p:cNvSpPr/>
            <p:nvPr/>
          </p:nvSpPr>
          <p:spPr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5" name="Овал 4144"/>
            <p:cNvSpPr/>
            <p:nvPr/>
          </p:nvSpPr>
          <p:spPr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6" name="Овал 4145"/>
            <p:cNvSpPr/>
            <p:nvPr/>
          </p:nvSpPr>
          <p:spPr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7" name="Овал 4146"/>
            <p:cNvSpPr/>
            <p:nvPr/>
          </p:nvSpPr>
          <p:spPr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8" name="Овал 4147"/>
            <p:cNvSpPr/>
            <p:nvPr/>
          </p:nvSpPr>
          <p:spPr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49" name="Овал 4148"/>
            <p:cNvSpPr/>
            <p:nvPr/>
          </p:nvSpPr>
          <p:spPr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0" name="Овал 4149"/>
            <p:cNvSpPr/>
            <p:nvPr/>
          </p:nvSpPr>
          <p:spPr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1" name="Овал 4150"/>
            <p:cNvSpPr/>
            <p:nvPr/>
          </p:nvSpPr>
          <p:spPr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2" name="Овал 4151"/>
            <p:cNvSpPr/>
            <p:nvPr/>
          </p:nvSpPr>
          <p:spPr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3" name="Овал 4152"/>
            <p:cNvSpPr/>
            <p:nvPr/>
          </p:nvSpPr>
          <p:spPr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4" name="Овал 4153"/>
            <p:cNvSpPr/>
            <p:nvPr/>
          </p:nvSpPr>
          <p:spPr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5" name="Овал 4154"/>
            <p:cNvSpPr/>
            <p:nvPr/>
          </p:nvSpPr>
          <p:spPr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6" name="Овал 4155"/>
            <p:cNvSpPr/>
            <p:nvPr/>
          </p:nvSpPr>
          <p:spPr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7" name="Овал 4156"/>
            <p:cNvSpPr/>
            <p:nvPr/>
          </p:nvSpPr>
          <p:spPr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8" name="Овал 4157"/>
            <p:cNvSpPr/>
            <p:nvPr/>
          </p:nvSpPr>
          <p:spPr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59" name="Овал 4158"/>
            <p:cNvSpPr/>
            <p:nvPr/>
          </p:nvSpPr>
          <p:spPr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0" name="Овал 4159"/>
            <p:cNvSpPr/>
            <p:nvPr/>
          </p:nvSpPr>
          <p:spPr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1" name="Овал 4160"/>
            <p:cNvSpPr/>
            <p:nvPr/>
          </p:nvSpPr>
          <p:spPr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2" name="Овал 4161"/>
            <p:cNvSpPr/>
            <p:nvPr/>
          </p:nvSpPr>
          <p:spPr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3" name="Овал 4162"/>
            <p:cNvSpPr/>
            <p:nvPr/>
          </p:nvSpPr>
          <p:spPr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4" name="Овал 4163"/>
            <p:cNvSpPr/>
            <p:nvPr/>
          </p:nvSpPr>
          <p:spPr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5" name="Овал 4164"/>
            <p:cNvSpPr/>
            <p:nvPr/>
          </p:nvSpPr>
          <p:spPr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6" name="Овал 4165"/>
            <p:cNvSpPr/>
            <p:nvPr/>
          </p:nvSpPr>
          <p:spPr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7" name="Овал 4166"/>
            <p:cNvSpPr/>
            <p:nvPr/>
          </p:nvSpPr>
          <p:spPr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8" name="Овал 4167"/>
            <p:cNvSpPr/>
            <p:nvPr/>
          </p:nvSpPr>
          <p:spPr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69" name="Овал 4168"/>
            <p:cNvSpPr/>
            <p:nvPr/>
          </p:nvSpPr>
          <p:spPr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0" name="Овал 4169"/>
            <p:cNvSpPr/>
            <p:nvPr/>
          </p:nvSpPr>
          <p:spPr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1" name="Овал 4170"/>
            <p:cNvSpPr/>
            <p:nvPr/>
          </p:nvSpPr>
          <p:spPr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2" name="Овал 4171"/>
            <p:cNvSpPr/>
            <p:nvPr/>
          </p:nvSpPr>
          <p:spPr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3" name="Овал 4172"/>
            <p:cNvSpPr/>
            <p:nvPr/>
          </p:nvSpPr>
          <p:spPr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4" name="Овал 4173"/>
            <p:cNvSpPr/>
            <p:nvPr/>
          </p:nvSpPr>
          <p:spPr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5" name="Овал 4174"/>
            <p:cNvSpPr/>
            <p:nvPr/>
          </p:nvSpPr>
          <p:spPr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6" name="Овал 4175"/>
            <p:cNvSpPr/>
            <p:nvPr/>
          </p:nvSpPr>
          <p:spPr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7" name="Овал 4176"/>
            <p:cNvSpPr/>
            <p:nvPr/>
          </p:nvSpPr>
          <p:spPr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8" name="Овал 4177"/>
            <p:cNvSpPr/>
            <p:nvPr/>
          </p:nvSpPr>
          <p:spPr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79" name="Овал 4178"/>
            <p:cNvSpPr/>
            <p:nvPr/>
          </p:nvSpPr>
          <p:spPr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0" name="Овал 4179"/>
            <p:cNvSpPr/>
            <p:nvPr/>
          </p:nvSpPr>
          <p:spPr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1" name="Овал 4180"/>
            <p:cNvSpPr/>
            <p:nvPr/>
          </p:nvSpPr>
          <p:spPr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2" name="Овал 4181"/>
            <p:cNvSpPr/>
            <p:nvPr/>
          </p:nvSpPr>
          <p:spPr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3" name="Овал 4182"/>
            <p:cNvSpPr/>
            <p:nvPr/>
          </p:nvSpPr>
          <p:spPr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4" name="Овал 4183"/>
            <p:cNvSpPr/>
            <p:nvPr/>
          </p:nvSpPr>
          <p:spPr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5" name="Овал 4184"/>
            <p:cNvSpPr/>
            <p:nvPr/>
          </p:nvSpPr>
          <p:spPr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6" name="Овал 4185"/>
            <p:cNvSpPr/>
            <p:nvPr/>
          </p:nvSpPr>
          <p:spPr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7" name="Овал 4186"/>
            <p:cNvSpPr/>
            <p:nvPr/>
          </p:nvSpPr>
          <p:spPr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8" name="Овал 4187"/>
            <p:cNvSpPr/>
            <p:nvPr/>
          </p:nvSpPr>
          <p:spPr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89" name="Овал 4188"/>
            <p:cNvSpPr/>
            <p:nvPr/>
          </p:nvSpPr>
          <p:spPr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0" name="Овал 4189"/>
            <p:cNvSpPr/>
            <p:nvPr/>
          </p:nvSpPr>
          <p:spPr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1" name="Овал 4190"/>
            <p:cNvSpPr/>
            <p:nvPr/>
          </p:nvSpPr>
          <p:spPr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2" name="Овал 4191"/>
            <p:cNvSpPr/>
            <p:nvPr/>
          </p:nvSpPr>
          <p:spPr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3" name="Овал 4192"/>
            <p:cNvSpPr/>
            <p:nvPr/>
          </p:nvSpPr>
          <p:spPr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4" name="Овал 4193"/>
            <p:cNvSpPr/>
            <p:nvPr/>
          </p:nvSpPr>
          <p:spPr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5" name="Овал 4194"/>
            <p:cNvSpPr/>
            <p:nvPr/>
          </p:nvSpPr>
          <p:spPr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6" name="Овал 4195"/>
            <p:cNvSpPr/>
            <p:nvPr/>
          </p:nvSpPr>
          <p:spPr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7" name="Овал 4196"/>
            <p:cNvSpPr/>
            <p:nvPr/>
          </p:nvSpPr>
          <p:spPr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8" name="Овал 4197"/>
            <p:cNvSpPr/>
            <p:nvPr/>
          </p:nvSpPr>
          <p:spPr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99" name="Овал 4198"/>
            <p:cNvSpPr/>
            <p:nvPr/>
          </p:nvSpPr>
          <p:spPr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0" name="Овал 4199"/>
            <p:cNvSpPr/>
            <p:nvPr/>
          </p:nvSpPr>
          <p:spPr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1" name="Овал 4200"/>
            <p:cNvSpPr/>
            <p:nvPr/>
          </p:nvSpPr>
          <p:spPr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2" name="Овал 4201"/>
            <p:cNvSpPr/>
            <p:nvPr/>
          </p:nvSpPr>
          <p:spPr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3" name="Овал 4202"/>
            <p:cNvSpPr/>
            <p:nvPr/>
          </p:nvSpPr>
          <p:spPr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4" name="Овал 4203"/>
            <p:cNvSpPr/>
            <p:nvPr/>
          </p:nvSpPr>
          <p:spPr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5" name="Овал 4204"/>
            <p:cNvSpPr/>
            <p:nvPr/>
          </p:nvSpPr>
          <p:spPr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6" name="Овал 4205"/>
            <p:cNvSpPr/>
            <p:nvPr/>
          </p:nvSpPr>
          <p:spPr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7" name="Овал 4206"/>
            <p:cNvSpPr/>
            <p:nvPr/>
          </p:nvSpPr>
          <p:spPr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8" name="Овал 4207"/>
            <p:cNvSpPr/>
            <p:nvPr/>
          </p:nvSpPr>
          <p:spPr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09" name="Овал 4208"/>
            <p:cNvSpPr/>
            <p:nvPr/>
          </p:nvSpPr>
          <p:spPr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0" name="Овал 4209"/>
            <p:cNvSpPr/>
            <p:nvPr/>
          </p:nvSpPr>
          <p:spPr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1" name="Овал 4210"/>
            <p:cNvSpPr/>
            <p:nvPr/>
          </p:nvSpPr>
          <p:spPr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2" name="Овал 4211"/>
            <p:cNvSpPr/>
            <p:nvPr/>
          </p:nvSpPr>
          <p:spPr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3" name="Овал 4212"/>
            <p:cNvSpPr/>
            <p:nvPr/>
          </p:nvSpPr>
          <p:spPr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4" name="Овал 4213"/>
            <p:cNvSpPr/>
            <p:nvPr/>
          </p:nvSpPr>
          <p:spPr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5" name="Овал 4214"/>
            <p:cNvSpPr/>
            <p:nvPr/>
          </p:nvSpPr>
          <p:spPr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6" name="Овал 4215"/>
            <p:cNvSpPr/>
            <p:nvPr/>
          </p:nvSpPr>
          <p:spPr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7" name="Овал 4216"/>
            <p:cNvSpPr/>
            <p:nvPr/>
          </p:nvSpPr>
          <p:spPr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8" name="Овал 4217"/>
            <p:cNvSpPr/>
            <p:nvPr/>
          </p:nvSpPr>
          <p:spPr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19" name="Овал 4218"/>
            <p:cNvSpPr/>
            <p:nvPr/>
          </p:nvSpPr>
          <p:spPr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0" name="Овал 4219"/>
            <p:cNvSpPr/>
            <p:nvPr/>
          </p:nvSpPr>
          <p:spPr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1" name="Овал 4220"/>
            <p:cNvSpPr/>
            <p:nvPr/>
          </p:nvSpPr>
          <p:spPr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2" name="Овал 4221"/>
            <p:cNvSpPr/>
            <p:nvPr/>
          </p:nvSpPr>
          <p:spPr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3" name="Овал 4222"/>
            <p:cNvSpPr/>
            <p:nvPr/>
          </p:nvSpPr>
          <p:spPr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4" name="Овал 4223"/>
            <p:cNvSpPr/>
            <p:nvPr/>
          </p:nvSpPr>
          <p:spPr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5" name="Овал 4224"/>
            <p:cNvSpPr/>
            <p:nvPr/>
          </p:nvSpPr>
          <p:spPr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6" name="Овал 4225"/>
            <p:cNvSpPr/>
            <p:nvPr/>
          </p:nvSpPr>
          <p:spPr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7" name="Овал 4226"/>
            <p:cNvSpPr/>
            <p:nvPr/>
          </p:nvSpPr>
          <p:spPr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8" name="Овал 4227"/>
            <p:cNvSpPr/>
            <p:nvPr/>
          </p:nvSpPr>
          <p:spPr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29" name="Овал 4228"/>
            <p:cNvSpPr/>
            <p:nvPr/>
          </p:nvSpPr>
          <p:spPr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0" name="Овал 4229"/>
            <p:cNvSpPr/>
            <p:nvPr/>
          </p:nvSpPr>
          <p:spPr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1" name="Овал 4230"/>
            <p:cNvSpPr/>
            <p:nvPr/>
          </p:nvSpPr>
          <p:spPr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2" name="Овал 4231"/>
            <p:cNvSpPr/>
            <p:nvPr/>
          </p:nvSpPr>
          <p:spPr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3" name="Овал 4232"/>
            <p:cNvSpPr/>
            <p:nvPr/>
          </p:nvSpPr>
          <p:spPr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4" name="Овал 4233"/>
            <p:cNvSpPr/>
            <p:nvPr/>
          </p:nvSpPr>
          <p:spPr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5" name="Овал 4234"/>
            <p:cNvSpPr/>
            <p:nvPr/>
          </p:nvSpPr>
          <p:spPr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6" name="Овал 4235"/>
            <p:cNvSpPr/>
            <p:nvPr/>
          </p:nvSpPr>
          <p:spPr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7" name="Овал 4236"/>
            <p:cNvSpPr/>
            <p:nvPr/>
          </p:nvSpPr>
          <p:spPr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8" name="Овал 4237"/>
            <p:cNvSpPr/>
            <p:nvPr/>
          </p:nvSpPr>
          <p:spPr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39" name="Овал 4238"/>
            <p:cNvSpPr/>
            <p:nvPr/>
          </p:nvSpPr>
          <p:spPr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0" name="Овал 4239"/>
            <p:cNvSpPr/>
            <p:nvPr/>
          </p:nvSpPr>
          <p:spPr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1" name="Овал 4240"/>
            <p:cNvSpPr/>
            <p:nvPr/>
          </p:nvSpPr>
          <p:spPr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2" name="Овал 4241"/>
            <p:cNvSpPr/>
            <p:nvPr/>
          </p:nvSpPr>
          <p:spPr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3" name="Овал 4242"/>
            <p:cNvSpPr/>
            <p:nvPr/>
          </p:nvSpPr>
          <p:spPr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4" name="Овал 4243"/>
            <p:cNvSpPr/>
            <p:nvPr/>
          </p:nvSpPr>
          <p:spPr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5" name="Овал 4244"/>
            <p:cNvSpPr/>
            <p:nvPr/>
          </p:nvSpPr>
          <p:spPr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6" name="Овал 4245"/>
            <p:cNvSpPr/>
            <p:nvPr/>
          </p:nvSpPr>
          <p:spPr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7" name="Овал 4246"/>
            <p:cNvSpPr/>
            <p:nvPr/>
          </p:nvSpPr>
          <p:spPr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8" name="Овал 4247"/>
            <p:cNvSpPr/>
            <p:nvPr/>
          </p:nvSpPr>
          <p:spPr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49" name="Овал 4248"/>
            <p:cNvSpPr/>
            <p:nvPr/>
          </p:nvSpPr>
          <p:spPr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0" name="Овал 4249"/>
            <p:cNvSpPr/>
            <p:nvPr/>
          </p:nvSpPr>
          <p:spPr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1" name="Овал 4250"/>
            <p:cNvSpPr/>
            <p:nvPr/>
          </p:nvSpPr>
          <p:spPr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2" name="Овал 4251"/>
            <p:cNvSpPr/>
            <p:nvPr/>
          </p:nvSpPr>
          <p:spPr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3" name="Овал 4252"/>
            <p:cNvSpPr/>
            <p:nvPr/>
          </p:nvSpPr>
          <p:spPr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4" name="Овал 4253"/>
            <p:cNvSpPr/>
            <p:nvPr/>
          </p:nvSpPr>
          <p:spPr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5" name="Овал 4254"/>
            <p:cNvSpPr/>
            <p:nvPr/>
          </p:nvSpPr>
          <p:spPr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6" name="Овал 4255"/>
            <p:cNvSpPr/>
            <p:nvPr/>
          </p:nvSpPr>
          <p:spPr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7" name="Овал 4256"/>
            <p:cNvSpPr/>
            <p:nvPr/>
          </p:nvSpPr>
          <p:spPr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8" name="Овал 4257"/>
            <p:cNvSpPr/>
            <p:nvPr/>
          </p:nvSpPr>
          <p:spPr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59" name="Овал 4258"/>
            <p:cNvSpPr/>
            <p:nvPr/>
          </p:nvSpPr>
          <p:spPr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0" name="Овал 4259"/>
            <p:cNvSpPr/>
            <p:nvPr/>
          </p:nvSpPr>
          <p:spPr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1" name="Овал 4260"/>
            <p:cNvSpPr/>
            <p:nvPr/>
          </p:nvSpPr>
          <p:spPr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2" name="Овал 4261"/>
            <p:cNvSpPr/>
            <p:nvPr/>
          </p:nvSpPr>
          <p:spPr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3" name="Овал 4262"/>
            <p:cNvSpPr/>
            <p:nvPr/>
          </p:nvSpPr>
          <p:spPr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4" name="Овал 4263"/>
            <p:cNvSpPr/>
            <p:nvPr/>
          </p:nvSpPr>
          <p:spPr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5" name="Овал 4264"/>
            <p:cNvSpPr/>
            <p:nvPr/>
          </p:nvSpPr>
          <p:spPr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6" name="Овал 4265"/>
            <p:cNvSpPr/>
            <p:nvPr/>
          </p:nvSpPr>
          <p:spPr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7" name="Овал 4266"/>
            <p:cNvSpPr/>
            <p:nvPr/>
          </p:nvSpPr>
          <p:spPr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8" name="Овал 4267"/>
            <p:cNvSpPr/>
            <p:nvPr/>
          </p:nvSpPr>
          <p:spPr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69" name="Овал 4268"/>
            <p:cNvSpPr/>
            <p:nvPr/>
          </p:nvSpPr>
          <p:spPr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0" name="Овал 4269"/>
            <p:cNvSpPr/>
            <p:nvPr/>
          </p:nvSpPr>
          <p:spPr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1" name="Овал 4270"/>
            <p:cNvSpPr/>
            <p:nvPr/>
          </p:nvSpPr>
          <p:spPr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2" name="Овал 4271"/>
            <p:cNvSpPr/>
            <p:nvPr/>
          </p:nvSpPr>
          <p:spPr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3" name="Овал 4272"/>
            <p:cNvSpPr/>
            <p:nvPr/>
          </p:nvSpPr>
          <p:spPr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4" name="Овал 4273"/>
            <p:cNvSpPr/>
            <p:nvPr/>
          </p:nvSpPr>
          <p:spPr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5" name="Овал 4274"/>
            <p:cNvSpPr/>
            <p:nvPr/>
          </p:nvSpPr>
          <p:spPr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6" name="Овал 4275"/>
            <p:cNvSpPr/>
            <p:nvPr/>
          </p:nvSpPr>
          <p:spPr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7" name="Овал 4276"/>
            <p:cNvSpPr/>
            <p:nvPr/>
          </p:nvSpPr>
          <p:spPr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8" name="Овал 4277"/>
            <p:cNvSpPr/>
            <p:nvPr/>
          </p:nvSpPr>
          <p:spPr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79" name="Овал 4278"/>
            <p:cNvSpPr/>
            <p:nvPr/>
          </p:nvSpPr>
          <p:spPr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0" name="Овал 4279"/>
            <p:cNvSpPr/>
            <p:nvPr/>
          </p:nvSpPr>
          <p:spPr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1" name="Овал 4280"/>
            <p:cNvSpPr/>
            <p:nvPr/>
          </p:nvSpPr>
          <p:spPr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2" name="Овал 4281"/>
            <p:cNvSpPr/>
            <p:nvPr/>
          </p:nvSpPr>
          <p:spPr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3" name="Овал 4282"/>
            <p:cNvSpPr/>
            <p:nvPr/>
          </p:nvSpPr>
          <p:spPr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4" name="Овал 4283"/>
            <p:cNvSpPr/>
            <p:nvPr/>
          </p:nvSpPr>
          <p:spPr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5" name="Овал 4284"/>
            <p:cNvSpPr/>
            <p:nvPr/>
          </p:nvSpPr>
          <p:spPr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6" name="Овал 4285"/>
            <p:cNvSpPr/>
            <p:nvPr/>
          </p:nvSpPr>
          <p:spPr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7" name="Овал 4286"/>
            <p:cNvSpPr/>
            <p:nvPr/>
          </p:nvSpPr>
          <p:spPr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8" name="Овал 4287"/>
            <p:cNvSpPr/>
            <p:nvPr/>
          </p:nvSpPr>
          <p:spPr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89" name="Овал 4288"/>
            <p:cNvSpPr/>
            <p:nvPr/>
          </p:nvSpPr>
          <p:spPr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0" name="Овал 4289"/>
            <p:cNvSpPr/>
            <p:nvPr/>
          </p:nvSpPr>
          <p:spPr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1" name="Овал 4290"/>
            <p:cNvSpPr/>
            <p:nvPr/>
          </p:nvSpPr>
          <p:spPr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2" name="Овал 4291"/>
            <p:cNvSpPr/>
            <p:nvPr/>
          </p:nvSpPr>
          <p:spPr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3" name="Овал 4292"/>
            <p:cNvSpPr/>
            <p:nvPr/>
          </p:nvSpPr>
          <p:spPr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4" name="Овал 4293"/>
            <p:cNvSpPr/>
            <p:nvPr/>
          </p:nvSpPr>
          <p:spPr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5" name="Овал 4294"/>
            <p:cNvSpPr/>
            <p:nvPr/>
          </p:nvSpPr>
          <p:spPr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6" name="Овал 4295"/>
            <p:cNvSpPr/>
            <p:nvPr/>
          </p:nvSpPr>
          <p:spPr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7" name="Овал 4296"/>
            <p:cNvSpPr/>
            <p:nvPr/>
          </p:nvSpPr>
          <p:spPr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8" name="Овал 4297"/>
            <p:cNvSpPr/>
            <p:nvPr/>
          </p:nvSpPr>
          <p:spPr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299" name="Овал 4298"/>
            <p:cNvSpPr/>
            <p:nvPr/>
          </p:nvSpPr>
          <p:spPr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0" name="Овал 4299"/>
            <p:cNvSpPr/>
            <p:nvPr/>
          </p:nvSpPr>
          <p:spPr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1" name="Овал 4300"/>
            <p:cNvSpPr/>
            <p:nvPr/>
          </p:nvSpPr>
          <p:spPr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2" name="Овал 4301"/>
            <p:cNvSpPr/>
            <p:nvPr/>
          </p:nvSpPr>
          <p:spPr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3" name="Овал 4302"/>
            <p:cNvSpPr/>
            <p:nvPr/>
          </p:nvSpPr>
          <p:spPr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4" name="Овал 4303"/>
            <p:cNvSpPr/>
            <p:nvPr/>
          </p:nvSpPr>
          <p:spPr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5" name="Овал 4304"/>
            <p:cNvSpPr/>
            <p:nvPr/>
          </p:nvSpPr>
          <p:spPr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6" name="Овал 4305"/>
            <p:cNvSpPr/>
            <p:nvPr/>
          </p:nvSpPr>
          <p:spPr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7" name="Овал 4306"/>
            <p:cNvSpPr/>
            <p:nvPr/>
          </p:nvSpPr>
          <p:spPr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8" name="Овал 4307"/>
            <p:cNvSpPr/>
            <p:nvPr/>
          </p:nvSpPr>
          <p:spPr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09" name="Овал 4308"/>
            <p:cNvSpPr/>
            <p:nvPr/>
          </p:nvSpPr>
          <p:spPr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10" name="Овал 4309"/>
            <p:cNvSpPr/>
            <p:nvPr/>
          </p:nvSpPr>
          <p:spPr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11" name="Овал 4310"/>
            <p:cNvSpPr/>
            <p:nvPr/>
          </p:nvSpPr>
          <p:spPr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12" name="Овал 4311"/>
            <p:cNvSpPr/>
            <p:nvPr/>
          </p:nvSpPr>
          <p:spPr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313" name="Овал 4312"/>
            <p:cNvSpPr/>
            <p:nvPr/>
          </p:nvSpPr>
          <p:spPr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4314" name="Замещающий номер слайда 4313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/>
            </a:lvl1pPr>
          </a:lstStyle>
          <a:p>
            <a:pPr lvl="0"/>
            <a:fld id="{9A0DB2DC-4C9A-4742-B13C-FB6460FD3503}" type="slidenum">
              <a:rPr lang="uk-UA" dirty="0">
                <a:effectLst>
                  <a:outerShdw blurRad="38100" dist="38100" dir="2700000">
                    <a:srgbClr val="C0C0C0"/>
                  </a:outerShdw>
                </a:effectLst>
              </a:rPr>
            </a:fld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315" name="Замещающая дата 431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/>
            </a:lvl1pPr>
          </a:lstStyle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316" name="Замещающий нижний колонтитул 4315"/>
          <p:cNvSpPr>
            <a:spLocks noGrp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/>
            </a:lvl1pPr>
          </a:lstStyle>
          <a:p>
            <a:pPr lvl="0"/>
            <a:endParaRPr lang="uk-UA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4317" name="Замещающий текст 431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318" name="Заголовок 43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C0C0C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8"/>
        </a:buBlip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18"/>
        </a:buBlip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18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18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18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18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Tx/>
        <a:buFont typeface="Wingdings" panose="05000000000000000000" pitchFamily="2" charset="2"/>
        <a:buBlip>
          <a:blip r:embed="rId18"/>
        </a:buBlip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Заголовок 614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sz="4000" b="1"/>
              <a:t>ОПІКИ</a:t>
            </a:r>
            <a:br>
              <a:rPr lang="ru-RU" altLang="x-none" sz="4000" b="1"/>
            </a:br>
            <a:endParaRPr sz="4000" b="1"/>
          </a:p>
        </p:txBody>
      </p:sp>
      <p:sp>
        <p:nvSpPr>
          <p:cNvPr id="6147" name="Замещающий текст 6146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t>ОПІК (</a:t>
            </a:r>
            <a:r>
              <a:rPr err="1"/>
              <a:t>combustio</a:t>
            </a:r>
            <a:r>
              <a:t>) — це ушкодження тканин організму, що виникає в результаті місцевої дії високої температури, а також хімічних речовин, електричного струму або іонізуючого випромінювання.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Заголовок 25601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 anchor="ctr" anchorCtr="0"/>
          <a:p>
            <a:r>
              <a:rPr sz="3200" b="1">
                <a:solidFill>
                  <a:srgbClr val="FF9900"/>
                </a:solidFill>
              </a:rPr>
              <a:t>2. КЛІНІКА І ДІАГНОСТИКА СТУПЕНЯ ОПІКУ</a:t>
            </a:r>
            <a:r>
              <a:rPr sz="4000"/>
              <a:t> </a:t>
            </a:r>
            <a:endParaRPr sz="4000"/>
          </a:p>
        </p:txBody>
      </p:sp>
      <p:sp>
        <p:nvSpPr>
          <p:cNvPr id="25603" name="Замещающий текст 25602"/>
          <p:cNvSpPr>
            <a:spLocks noGrp="1"/>
          </p:cNvSpPr>
          <p:nvPr>
            <p:ph type="body" idx="1"/>
          </p:nvPr>
        </p:nvSpPr>
        <p:spPr>
          <a:xfrm>
            <a:off x="539750" y="1600200"/>
            <a:ext cx="8229600" cy="5257800"/>
          </a:xfrm>
          <a:solidFill>
            <a:schemeClr val="accent1"/>
          </a:solidFill>
        </p:spPr>
        <p:txBody>
          <a:bodyPr/>
          <a:p>
            <a:pPr marL="609600" indent="-609600">
              <a:lnSpc>
                <a:spcPct val="80000"/>
              </a:lnSpc>
              <a:buNone/>
            </a:pPr>
            <a:r>
              <a:rPr sz="800" b="1"/>
              <a:t>           </a:t>
            </a:r>
            <a:r>
              <a:rPr sz="1800" b="1" u="sng">
                <a:solidFill>
                  <a:srgbClr val="FFFF00"/>
                </a:solidFill>
              </a:rPr>
              <a:t>ЗМІНИ В ТКАНИНАХ І КЛІНІЧНІЙ КАРТИНІ ПРИ ОПІКАХ</a:t>
            </a:r>
            <a:endParaRPr sz="1800" u="sng">
              <a:solidFill>
                <a:srgbClr val="FFFF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sz="1800"/>
              <a:t>а)</a:t>
            </a:r>
            <a:r>
              <a:rPr sz="1800" b="1"/>
              <a:t>		</a:t>
            </a:r>
            <a:r>
              <a:rPr sz="1800" b="1">
                <a:solidFill>
                  <a:srgbClr val="FF9900"/>
                </a:solidFill>
              </a:rPr>
              <a:t>Опік I ступеню</a:t>
            </a:r>
            <a:endParaRPr sz="1800" b="1">
              <a:solidFill>
                <a:srgbClr val="FF99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sz="1800" b="1"/>
              <a:t>Характеризується поверхневим ушкодженням епідермісу. Характерна різка гіперемія, набряк шкіри і біль.</a:t>
            </a:r>
            <a:endParaRPr sz="1800" b="1"/>
          </a:p>
          <a:p>
            <a:pPr marL="609600" indent="-609600">
              <a:lnSpc>
                <a:spcPct val="80000"/>
              </a:lnSpc>
              <a:buNone/>
            </a:pPr>
            <a:r>
              <a:rPr sz="1800" b="1"/>
              <a:t>б)	</a:t>
            </a:r>
            <a:r>
              <a:rPr sz="1800" b="1">
                <a:solidFill>
                  <a:srgbClr val="FF9900"/>
                </a:solidFill>
              </a:rPr>
              <a:t>Опік II ступеню</a:t>
            </a:r>
            <a:endParaRPr sz="1800" b="1">
              <a:solidFill>
                <a:srgbClr val="FF99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sz="1800" b="1"/>
              <a:t>Ураження епідермісу і частково підлягаючої дерми почервонінням шкіри, набряком її і утворенням тонкостінних міхурів, серозною рідиною.</a:t>
            </a:r>
            <a:endParaRPr sz="1800" b="1"/>
          </a:p>
          <a:p>
            <a:pPr marL="609600" indent="-609600">
              <a:lnSpc>
                <a:spcPct val="80000"/>
              </a:lnSpc>
              <a:buNone/>
            </a:pPr>
            <a:r>
              <a:rPr sz="1800" b="1"/>
              <a:t>в)		</a:t>
            </a:r>
            <a:r>
              <a:rPr sz="1800" b="1">
                <a:solidFill>
                  <a:srgbClr val="FF9900"/>
                </a:solidFill>
              </a:rPr>
              <a:t>Опік III ступеню</a:t>
            </a:r>
            <a:endParaRPr sz="1800" b="1">
              <a:solidFill>
                <a:srgbClr val="FF99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sz="1800" b="1">
                <a:solidFill>
                  <a:srgbClr val="FFFF00"/>
                </a:solidFill>
              </a:rPr>
              <a:t>Для опіків </a:t>
            </a:r>
            <a:r>
              <a:rPr lang="en-US" altLang="x-none" sz="1800" b="1">
                <a:solidFill>
                  <a:srgbClr val="FFFF00"/>
                </a:solidFill>
              </a:rPr>
              <a:t>III </a:t>
            </a:r>
            <a:r>
              <a:rPr sz="1800" b="1">
                <a:solidFill>
                  <a:srgbClr val="FFFF00"/>
                </a:solidFill>
              </a:rPr>
              <a:t>а ступеня</a:t>
            </a:r>
            <a:r>
              <a:rPr sz="1800" b="1"/>
              <a:t> характерне сполучення ексудації і некрозу. ступеня гояться за рахунок росту грануляцій і </a:t>
            </a:r>
            <a:r>
              <a:rPr sz="1800" b="1" err="1"/>
              <a:t>епітелізації</a:t>
            </a:r>
            <a:r>
              <a:rPr sz="1800" b="1"/>
              <a:t> за рахунок збережених цибулин волосся, проток сальних і потових залоз. Одночасно відбувається і крайова </a:t>
            </a:r>
            <a:r>
              <a:rPr sz="1800" b="1" err="1"/>
              <a:t>епітелізація</a:t>
            </a:r>
            <a:r>
              <a:rPr sz="1800" b="1"/>
              <a:t> (епітелій наростає з боку здорової шкіри).</a:t>
            </a:r>
            <a:endParaRPr sz="1800" b="1"/>
          </a:p>
          <a:p>
            <a:pPr marL="609600" indent="-609600">
              <a:lnSpc>
                <a:spcPct val="80000"/>
              </a:lnSpc>
            </a:pPr>
            <a:r>
              <a:rPr sz="1800" b="1">
                <a:solidFill>
                  <a:srgbClr val="FFFF00"/>
                </a:solidFill>
              </a:rPr>
              <a:t>При глибоких опіках </a:t>
            </a:r>
            <a:r>
              <a:rPr lang="en-US" altLang="x-none" sz="1800" b="1">
                <a:solidFill>
                  <a:srgbClr val="FFFF00"/>
                </a:solidFill>
              </a:rPr>
              <a:t>III </a:t>
            </a:r>
            <a:r>
              <a:rPr sz="1800" b="1">
                <a:solidFill>
                  <a:srgbClr val="FFFF00"/>
                </a:solidFill>
              </a:rPr>
              <a:t>б ступені</a:t>
            </a:r>
            <a:r>
              <a:rPr sz="1800" b="1"/>
              <a:t> утворення щільного сухого струпу коричневого кольору (</a:t>
            </a:r>
            <a:r>
              <a:rPr sz="1800" b="1" err="1"/>
              <a:t>коагуляційний</a:t>
            </a:r>
            <a:r>
              <a:rPr sz="1800" b="1"/>
              <a:t> некроз при опіку полум'ям або розпеченим предметом) формування вологого некрозу (при «ошпарюванні» наприклад).</a:t>
            </a:r>
            <a:endParaRPr sz="1800" b="1"/>
          </a:p>
          <a:p>
            <a:pPr marL="609600" indent="-609600">
              <a:lnSpc>
                <a:spcPct val="80000"/>
              </a:lnSpc>
              <a:buNone/>
            </a:pPr>
            <a:r>
              <a:rPr sz="1800" b="1"/>
              <a:t>г) 	</a:t>
            </a:r>
            <a:r>
              <a:rPr sz="1800" b="1">
                <a:solidFill>
                  <a:srgbClr val="FF9900"/>
                </a:solidFill>
              </a:rPr>
              <a:t>Опік IV ступеню</a:t>
            </a:r>
            <a:endParaRPr sz="1800" b="1">
              <a:solidFill>
                <a:srgbClr val="FF99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sz="1800" b="1"/>
              <a:t>             Наявний різної товщини і щільності коричневий або чорний опіковий струп. </a:t>
            </a:r>
            <a:endParaRPr sz="1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Заголовок 27649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sz="4000" b="1"/>
              <a:t>(2) ДІАГНОСТИКА ГЛИБИНИ УРАЖЕННЯ</a:t>
            </a:r>
            <a:r>
              <a:rPr sz="4000"/>
              <a:t> </a:t>
            </a:r>
            <a:endParaRPr sz="4000"/>
          </a:p>
        </p:txBody>
      </p:sp>
      <p:sp>
        <p:nvSpPr>
          <p:cNvPr id="27655" name="Замещающий текст 27654"/>
          <p:cNvSpPr>
            <a:spLocks noGrp="1"/>
          </p:cNvSpPr>
          <p:nvPr>
            <p:ph type="body" sz="half" idx="2"/>
          </p:nvPr>
        </p:nvSpPr>
        <p:spPr>
          <a:xfrm>
            <a:off x="3779838" y="1557338"/>
            <a:ext cx="4906962" cy="5068887"/>
          </a:xfrm>
          <a:solidFill>
            <a:srgbClr val="FF3300"/>
          </a:solidFill>
        </p:spPr>
        <p:txBody>
          <a:bodyPr/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2000" b="1">
                <a:solidFill>
                  <a:srgbClr val="000000"/>
                </a:solidFill>
                <a:effectLst/>
              </a:rPr>
              <a:t>а) Визначення порушення кровообігу</a:t>
            </a:r>
            <a:endParaRPr sz="2000" b="1" i="1">
              <a:solidFill>
                <a:srgbClr val="000000"/>
              </a:solidFill>
              <a:effectLst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2000" b="1" i="1">
                <a:solidFill>
                  <a:srgbClr val="000000"/>
                </a:solidFill>
                <a:effectLst/>
              </a:rPr>
              <a:t>Метод натиснення</a:t>
            </a:r>
            <a:endParaRPr lang="ru-RU" altLang="x-none" sz="2000">
              <a:solidFill>
                <a:srgbClr val="000000"/>
              </a:solidFill>
              <a:effectLst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2000"/>
              <a:t>У залежності від ступеня порушення кровообігу </a:t>
            </a:r>
            <a:r>
              <a:rPr sz="2000" b="1">
                <a:solidFill>
                  <a:srgbClr val="000000"/>
                </a:solidFill>
                <a:effectLst/>
              </a:rPr>
              <a:t>виділяють три зони ушкодження</a:t>
            </a:r>
            <a:r>
              <a:rPr sz="2000"/>
              <a:t> (</a:t>
            </a:r>
            <a:r>
              <a:rPr sz="2000" err="1"/>
              <a:t>Jackson</a:t>
            </a:r>
            <a:r>
              <a:rPr sz="2000"/>
              <a:t> D., 1953) - мал.4.</a:t>
            </a:r>
            <a:endParaRPr sz="2000"/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sz="1800"/>
          </a:p>
        </p:txBody>
      </p:sp>
      <p:pic>
        <p:nvPicPr>
          <p:cNvPr id="27656" name="Замещающее содержимое 27655"/>
          <p:cNvPicPr>
            <a:picLocks noChangeAspect="1"/>
          </p:cNvPicPr>
          <p:nvPr>
            <p:ph sz="half" idx="1"/>
          </p:nvPr>
        </p:nvPicPr>
        <p:blipFill>
          <a:blip r:embed="rId1">
            <a:grayscl/>
            <a:lum/>
          </a:blip>
          <a:stretch>
            <a:fillRect/>
          </a:stretch>
        </p:blipFill>
        <p:spPr>
          <a:xfrm>
            <a:off x="250825" y="1773238"/>
            <a:ext cx="3384550" cy="4103687"/>
          </a:xfrm>
          <a:solidFill>
            <a:schemeClr val="accent1"/>
          </a:solidFill>
        </p:spPr>
      </p:pic>
      <p:sp>
        <p:nvSpPr>
          <p:cNvPr id="27657" name="Прямоугольник 27656"/>
          <p:cNvSpPr/>
          <p:nvPr/>
        </p:nvSpPr>
        <p:spPr>
          <a:xfrm>
            <a:off x="4356100" y="4437063"/>
            <a:ext cx="4057650" cy="201453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 anchorCtr="0">
            <a:spAutoFit/>
          </a:bodyPr>
          <a:p>
            <a:pPr algn="ctr" defTabSz="914400">
              <a:tabLst>
                <a:tab pos="66675" algn="l"/>
              </a:tabLst>
            </a:pPr>
            <a:r>
              <a:rPr sz="1800" b="1">
                <a:solidFill>
                  <a:srgbClr val="000000"/>
                </a:solidFill>
              </a:rPr>
              <a:t>Мал. 4 Зони порушення кровообігу при опіках різної степені</a:t>
            </a:r>
            <a:endParaRPr sz="1800">
              <a:solidFill>
                <a:srgbClr val="000000"/>
              </a:solidFill>
            </a:endParaRPr>
          </a:p>
          <a:p>
            <a:pPr algn="ctr" defTabSz="914400">
              <a:tabLst>
                <a:tab pos="66675" algn="l"/>
              </a:tabLst>
            </a:pPr>
            <a:r>
              <a:rPr sz="1800" b="1">
                <a:solidFill>
                  <a:srgbClr val="000000"/>
                </a:solidFill>
              </a:rPr>
              <a:t>1.— зона гіперемії;</a:t>
            </a:r>
            <a:endParaRPr sz="1800">
              <a:solidFill>
                <a:srgbClr val="000000"/>
              </a:solidFill>
            </a:endParaRPr>
          </a:p>
          <a:p>
            <a:pPr algn="ctr" defTabSz="914400">
              <a:tabLst>
                <a:tab pos="66675" algn="l"/>
              </a:tabLst>
            </a:pPr>
            <a:r>
              <a:rPr sz="1800" b="1">
                <a:solidFill>
                  <a:srgbClr val="000000"/>
                </a:solidFill>
              </a:rPr>
              <a:t>2 </a:t>
            </a:r>
            <a:r>
              <a:rPr sz="1800" b="1" dirty="0" err="1">
                <a:solidFill>
                  <a:srgbClr val="000000"/>
                </a:solidFill>
              </a:rPr>
              <a:t>—зона</a:t>
            </a:r>
            <a:r>
              <a:rPr sz="1800" b="1">
                <a:solidFill>
                  <a:srgbClr val="000000"/>
                </a:solidFill>
              </a:rPr>
              <a:t> стаза;</a:t>
            </a:r>
            <a:endParaRPr sz="1800">
              <a:solidFill>
                <a:srgbClr val="000000"/>
              </a:solidFill>
            </a:endParaRPr>
          </a:p>
          <a:p>
            <a:pPr algn="ctr" defTabSz="914400">
              <a:tabLst>
                <a:tab pos="66675" algn="l"/>
              </a:tabLst>
            </a:pPr>
            <a:r>
              <a:rPr sz="1800" b="1">
                <a:solidFill>
                  <a:srgbClr val="000000"/>
                </a:solidFill>
              </a:rPr>
              <a:t>3 — зона відсутності кровообігу;</a:t>
            </a:r>
            <a:endParaRPr sz="1800">
              <a:solidFill>
                <a:srgbClr val="000000"/>
              </a:solidFill>
            </a:endParaRPr>
          </a:p>
          <a:p>
            <a:pPr algn="ctr" defTabSz="914400" eaLnBrk="0" hangingPunct="0">
              <a:tabLst>
                <a:tab pos="66675" algn="l"/>
              </a:tabLst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Прямоугольник 30723"/>
          <p:cNvSpPr/>
          <p:nvPr/>
        </p:nvSpPr>
        <p:spPr>
          <a:xfrm>
            <a:off x="468313" y="582613"/>
            <a:ext cx="8207375" cy="5754687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anchor="ctr" anchorCtr="0">
            <a:spAutoFit/>
          </a:bodyPr>
          <a:p>
            <a:pPr indent="227330"/>
            <a:r>
              <a:rPr sz="2800">
                <a:solidFill>
                  <a:srgbClr val="FFFF00"/>
                </a:solidFill>
              </a:rPr>
              <a:t>1.</a:t>
            </a:r>
            <a:r>
              <a:rPr sz="2800">
                <a:solidFill>
                  <a:srgbClr val="000099"/>
                </a:solidFill>
              </a:rPr>
              <a:t> </a:t>
            </a:r>
            <a:r>
              <a:rPr sz="2800" b="1">
                <a:solidFill>
                  <a:srgbClr val="FFFF00"/>
                </a:solidFill>
              </a:rPr>
              <a:t>Зона гіперемії</a:t>
            </a:r>
            <a:r>
              <a:rPr sz="2400">
                <a:solidFill>
                  <a:srgbClr val="FFFF00"/>
                </a:solidFill>
              </a:rPr>
              <a:t>.</a:t>
            </a:r>
            <a:r>
              <a:rPr sz="2400">
                <a:solidFill>
                  <a:srgbClr val="000099"/>
                </a:solidFill>
              </a:rPr>
              <a:t> Характерна для поверхневих опіків. При натисненні на </a:t>
            </a:r>
            <a:r>
              <a:rPr sz="2400" dirty="0" err="1">
                <a:solidFill>
                  <a:srgbClr val="000099"/>
                </a:solidFill>
              </a:rPr>
              <a:t>гиперемійовану</a:t>
            </a:r>
            <a:r>
              <a:rPr sz="2400">
                <a:solidFill>
                  <a:srgbClr val="000099"/>
                </a:solidFill>
              </a:rPr>
              <a:t> шкіру остання блідне.</a:t>
            </a:r>
            <a:endParaRPr sz="2400">
              <a:solidFill>
                <a:srgbClr val="000099"/>
              </a:solidFill>
            </a:endParaRPr>
          </a:p>
          <a:p>
            <a:pPr indent="227330"/>
            <a:r>
              <a:rPr sz="2800">
                <a:solidFill>
                  <a:srgbClr val="FFFF00"/>
                </a:solidFill>
              </a:rPr>
              <a:t>2.</a:t>
            </a:r>
            <a:r>
              <a:rPr sz="2800">
                <a:solidFill>
                  <a:srgbClr val="000099"/>
                </a:solidFill>
              </a:rPr>
              <a:t> </a:t>
            </a:r>
            <a:r>
              <a:rPr sz="2800" b="1">
                <a:solidFill>
                  <a:srgbClr val="FFFF00"/>
                </a:solidFill>
              </a:rPr>
              <a:t>Зона стазу</a:t>
            </a:r>
            <a:r>
              <a:rPr sz="2400" b="1">
                <a:solidFill>
                  <a:srgbClr val="000099"/>
                </a:solidFill>
              </a:rPr>
              <a:t>.</a:t>
            </a:r>
            <a:r>
              <a:rPr sz="2400">
                <a:solidFill>
                  <a:srgbClr val="000099"/>
                </a:solidFill>
              </a:rPr>
              <a:t> При натисненні фарбування не змінюється, що по зв'язано з вираженим венозним стазом, що чітко розвивається до кінця першої доби (проба інформативна після закінчення цього терміну). Крім того, можна накласти </a:t>
            </a:r>
            <a:r>
              <a:rPr sz="2400" dirty="0" err="1">
                <a:solidFill>
                  <a:srgbClr val="000099"/>
                </a:solidFill>
              </a:rPr>
              <a:t>проксимальніше</a:t>
            </a:r>
            <a:r>
              <a:rPr sz="2400">
                <a:solidFill>
                  <a:srgbClr val="000099"/>
                </a:solidFill>
              </a:rPr>
              <a:t> опіку манжетку від апарата для виміру артеріального тиску і створити в ній тиск 60-80 мм </a:t>
            </a:r>
            <a:r>
              <a:rPr sz="2400" dirty="0" err="1">
                <a:solidFill>
                  <a:srgbClr val="000099"/>
                </a:solidFill>
              </a:rPr>
              <a:t>рт.ст</a:t>
            </a:r>
            <a:r>
              <a:rPr sz="2400">
                <a:solidFill>
                  <a:srgbClr val="000099"/>
                </a:solidFill>
              </a:rPr>
              <a:t>. При цьому на ділянках, де надалі утвориться струп (формується некроз), на відміну від життєздатних тканин ціаноз не настає. Такі зміни характерні для опіків </a:t>
            </a:r>
            <a:r>
              <a:rPr lang="en-US" altLang="x-none" sz="2400">
                <a:solidFill>
                  <a:srgbClr val="000099"/>
                </a:solidFill>
              </a:rPr>
              <a:t>III</a:t>
            </a:r>
            <a:r>
              <a:rPr sz="2400">
                <a:solidFill>
                  <a:srgbClr val="000099"/>
                </a:solidFill>
              </a:rPr>
              <a:t>Б і IV ступеня.</a:t>
            </a:r>
            <a:endParaRPr sz="2400">
              <a:solidFill>
                <a:srgbClr val="000099"/>
              </a:solidFill>
            </a:endParaRPr>
          </a:p>
          <a:p>
            <a:pPr indent="227330"/>
            <a:r>
              <a:rPr sz="2800">
                <a:solidFill>
                  <a:srgbClr val="FFFF00"/>
                </a:solidFill>
              </a:rPr>
              <a:t>3.</a:t>
            </a:r>
            <a:r>
              <a:rPr sz="2800" b="1">
                <a:solidFill>
                  <a:srgbClr val="FFFF00"/>
                </a:solidFill>
              </a:rPr>
              <a:t>Зона повної відсутності кровообігу</a:t>
            </a:r>
            <a:r>
              <a:rPr sz="2400">
                <a:solidFill>
                  <a:srgbClr val="000099"/>
                </a:solidFill>
              </a:rPr>
              <a:t>, при глибоких опіках у зоні сухого або вологого некрозу</a:t>
            </a:r>
            <a:endParaRPr sz="24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Заголовок 31745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 anchor="ctr" anchorCtr="0"/>
          <a:p>
            <a:r>
              <a:rPr sz="4000" b="1" i="1"/>
              <a:t>Метод тетрациклінової </a:t>
            </a:r>
            <a:r>
              <a:rPr sz="4000" b="1" i="1" err="1"/>
              <a:t>флюорисценції</a:t>
            </a:r>
            <a:endParaRPr sz="4000" b="1" i="1"/>
          </a:p>
        </p:txBody>
      </p:sp>
      <p:sp>
        <p:nvSpPr>
          <p:cNvPr id="31747" name="Замещающий текст 31746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p>
            <a:r>
              <a:rPr sz="3600"/>
              <a:t>Через годину </a:t>
            </a:r>
            <a:r>
              <a:rPr sz="3600">
                <a:solidFill>
                  <a:srgbClr val="FFFF00"/>
                </a:solidFill>
              </a:rPr>
              <a:t>після прийому </a:t>
            </a:r>
            <a:r>
              <a:rPr sz="3600" err="1">
                <a:solidFill>
                  <a:srgbClr val="FFFF00"/>
                </a:solidFill>
              </a:rPr>
              <a:t>окситетрацикліна</a:t>
            </a:r>
            <a:r>
              <a:rPr sz="3600"/>
              <a:t> ділянку опіку опромінюють у темній кімнаті кварцовою лампою. </a:t>
            </a:r>
            <a:r>
              <a:rPr sz="3600">
                <a:solidFill>
                  <a:srgbClr val="FFFF00"/>
                </a:solidFill>
              </a:rPr>
              <a:t>Поверхневі опіки (1-</a:t>
            </a:r>
            <a:r>
              <a:rPr lang="en-US" altLang="x-none" sz="3600">
                <a:solidFill>
                  <a:srgbClr val="FFFF00"/>
                </a:solidFill>
              </a:rPr>
              <a:t>III</a:t>
            </a:r>
            <a:r>
              <a:rPr sz="3600" err="1">
                <a:solidFill>
                  <a:srgbClr val="FFFF00"/>
                </a:solidFill>
              </a:rPr>
              <a:t>-а</a:t>
            </a:r>
            <a:r>
              <a:rPr sz="3600">
                <a:solidFill>
                  <a:srgbClr val="FFFF00"/>
                </a:solidFill>
              </a:rPr>
              <a:t> ступені) світяться жовтим кольором</a:t>
            </a:r>
            <a:r>
              <a:rPr sz="3600"/>
              <a:t>, а на ділянках </a:t>
            </a:r>
            <a:r>
              <a:rPr sz="3600">
                <a:solidFill>
                  <a:srgbClr val="000000"/>
                </a:solidFill>
                <a:effectLst/>
              </a:rPr>
              <a:t>глибоких опіків </a:t>
            </a:r>
            <a:r>
              <a:rPr sz="3600" u="sng">
                <a:solidFill>
                  <a:srgbClr val="000000"/>
                </a:solidFill>
                <a:effectLst/>
              </a:rPr>
              <a:t>світіння немає</a:t>
            </a:r>
            <a:r>
              <a:rPr>
                <a:effectLst/>
              </a:rPr>
              <a:t> </a:t>
            </a:r>
            <a:endParaRPr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Заголовок 32769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ctr" anchorCtr="0"/>
          <a:p>
            <a:br>
              <a:rPr sz="5400" b="1" i="1">
                <a:solidFill>
                  <a:srgbClr val="FFFF00"/>
                </a:solidFill>
              </a:rPr>
            </a:br>
            <a:r>
              <a:rPr sz="6000" b="1">
                <a:solidFill>
                  <a:srgbClr val="FFFF00"/>
                </a:solidFill>
              </a:rPr>
              <a:t>Метод термометрії</a:t>
            </a:r>
            <a:br>
              <a:rPr lang="ru-RU" altLang="x-none" sz="6000">
                <a:solidFill>
                  <a:srgbClr val="FFFF00"/>
                </a:solidFill>
              </a:rPr>
            </a:br>
            <a:endParaRPr sz="6000">
              <a:solidFill>
                <a:srgbClr val="FFFF00"/>
              </a:solidFill>
            </a:endParaRPr>
          </a:p>
        </p:txBody>
      </p:sp>
      <p:sp>
        <p:nvSpPr>
          <p:cNvPr id="32771" name="Замещающий текст 32770"/>
          <p:cNvSpPr>
            <a:spLocks noGrp="1"/>
          </p:cNvSpPr>
          <p:nvPr>
            <p:ph type="body" idx="1"/>
          </p:nvPr>
        </p:nvSpPr>
        <p:spPr>
          <a:xfrm>
            <a:off x="468313" y="1989138"/>
            <a:ext cx="8229600" cy="4533900"/>
          </a:xfrm>
          <a:solidFill>
            <a:srgbClr val="FF9900"/>
          </a:solidFill>
        </p:spPr>
        <p:txBody>
          <a:bodyPr/>
          <a:p>
            <a:r>
              <a:rPr sz="4000">
                <a:solidFill>
                  <a:srgbClr val="000099"/>
                </a:solidFill>
              </a:rPr>
              <a:t>Порушення кровообігу шкіри супроводжується </a:t>
            </a:r>
            <a:r>
              <a:rPr sz="4000">
                <a:solidFill>
                  <a:srgbClr val="FFFF00"/>
                </a:solidFill>
              </a:rPr>
              <a:t>зниженням </a:t>
            </a:r>
            <a:r>
              <a:rPr sz="2800">
                <a:solidFill>
                  <a:srgbClr val="FFFF00"/>
                </a:solidFill>
              </a:rPr>
              <a:t>ЇЇ </a:t>
            </a:r>
            <a:r>
              <a:rPr sz="4000">
                <a:solidFill>
                  <a:srgbClr val="FFFF00"/>
                </a:solidFill>
              </a:rPr>
              <a:t> температури</a:t>
            </a:r>
            <a:r>
              <a:rPr sz="4000">
                <a:solidFill>
                  <a:srgbClr val="000099"/>
                </a:solidFill>
              </a:rPr>
              <a:t>, що дозволяє диференціювати опіки </a:t>
            </a:r>
            <a:r>
              <a:rPr sz="4000" err="1">
                <a:solidFill>
                  <a:srgbClr val="FFFF00"/>
                </a:solidFill>
              </a:rPr>
              <a:t>IIIа</a:t>
            </a:r>
            <a:r>
              <a:rPr sz="4000">
                <a:solidFill>
                  <a:srgbClr val="FFFF00"/>
                </a:solidFill>
              </a:rPr>
              <a:t> й </a:t>
            </a:r>
            <a:r>
              <a:rPr sz="4000" err="1">
                <a:solidFill>
                  <a:srgbClr val="FFFF00"/>
                </a:solidFill>
              </a:rPr>
              <a:t>IIIб</a:t>
            </a:r>
            <a:r>
              <a:rPr sz="4000">
                <a:solidFill>
                  <a:srgbClr val="000099"/>
                </a:solidFill>
              </a:rPr>
              <a:t> ступеня. Температура на ділянках опіку </a:t>
            </a:r>
            <a:r>
              <a:rPr sz="4000" err="1">
                <a:solidFill>
                  <a:schemeClr val="accent1"/>
                </a:solidFill>
              </a:rPr>
              <a:t>IIIб</a:t>
            </a:r>
            <a:r>
              <a:rPr sz="4000">
                <a:solidFill>
                  <a:schemeClr val="accent1"/>
                </a:solidFill>
              </a:rPr>
              <a:t> ступеня на 1,5-2,0°С нижче </a:t>
            </a:r>
            <a:endParaRPr sz="4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Заголовок 3379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anchor="ctr" anchorCtr="0"/>
          <a:p>
            <a:r>
              <a:rPr sz="4000" b="1">
                <a:solidFill>
                  <a:schemeClr val="accent1"/>
                </a:solidFill>
              </a:rPr>
              <a:t>б)	Визначення больової чутливості</a:t>
            </a:r>
            <a:endParaRPr sz="4000" b="1">
              <a:solidFill>
                <a:schemeClr val="accent1"/>
              </a:solidFill>
            </a:endParaRPr>
          </a:p>
        </p:txBody>
      </p:sp>
      <p:sp>
        <p:nvSpPr>
          <p:cNvPr id="33795" name="Замещающий текст 33794"/>
          <p:cNvSpPr>
            <a:spLocks noGrp="1"/>
          </p:cNvSpPr>
          <p:nvPr>
            <p:ph type="body" idx="1"/>
          </p:nvPr>
        </p:nvSpPr>
        <p:spPr>
          <a:solidFill>
            <a:schemeClr val="folHlink"/>
          </a:solidFill>
        </p:spPr>
        <p:txBody>
          <a:bodyPr/>
          <a:p>
            <a:endParaRPr sz="4000">
              <a:solidFill>
                <a:srgbClr val="000099"/>
              </a:solidFill>
            </a:endParaRPr>
          </a:p>
          <a:p>
            <a:r>
              <a:rPr sz="4000">
                <a:solidFill>
                  <a:srgbClr val="000099"/>
                </a:solidFill>
              </a:rPr>
              <a:t>Больова чутливість при опіку І</a:t>
            </a:r>
            <a:r>
              <a:rPr lang="en-US" altLang="x-none" sz="4000">
                <a:solidFill>
                  <a:srgbClr val="000099"/>
                </a:solidFill>
              </a:rPr>
              <a:t>II</a:t>
            </a:r>
            <a:r>
              <a:rPr sz="4000">
                <a:solidFill>
                  <a:srgbClr val="000099"/>
                </a:solidFill>
              </a:rPr>
              <a:t>А ступеня </a:t>
            </a:r>
            <a:r>
              <a:rPr sz="4000" u="sng">
                <a:solidFill>
                  <a:srgbClr val="FF9900"/>
                </a:solidFill>
              </a:rPr>
              <a:t>різко знижена</a:t>
            </a:r>
            <a:r>
              <a:rPr sz="4000">
                <a:solidFill>
                  <a:srgbClr val="000099"/>
                </a:solidFill>
              </a:rPr>
              <a:t>. </a:t>
            </a:r>
            <a:endParaRPr sz="4000">
              <a:solidFill>
                <a:srgbClr val="000099"/>
              </a:solidFill>
            </a:endParaRPr>
          </a:p>
          <a:p>
            <a:endParaRPr sz="4000">
              <a:solidFill>
                <a:srgbClr val="000099"/>
              </a:solidFill>
            </a:endParaRPr>
          </a:p>
          <a:p>
            <a:r>
              <a:rPr sz="4000">
                <a:solidFill>
                  <a:srgbClr val="000099"/>
                </a:solidFill>
              </a:rPr>
              <a:t>При опікам І</a:t>
            </a:r>
            <a:r>
              <a:rPr lang="en-US" altLang="x-none" sz="4000">
                <a:solidFill>
                  <a:srgbClr val="000099"/>
                </a:solidFill>
              </a:rPr>
              <a:t>II</a:t>
            </a:r>
            <a:r>
              <a:rPr sz="4000">
                <a:solidFill>
                  <a:srgbClr val="000099"/>
                </a:solidFill>
              </a:rPr>
              <a:t>Б і IV ступеня — </a:t>
            </a:r>
            <a:r>
              <a:rPr sz="4000" u="sng">
                <a:solidFill>
                  <a:srgbClr val="FF9900"/>
                </a:solidFill>
              </a:rPr>
              <a:t>відсутня.</a:t>
            </a:r>
            <a:endParaRPr sz="4000" u="sng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Заголовок 34817"/>
          <p:cNvSpPr>
            <a:spLocks noGrp="1"/>
          </p:cNvSpPr>
          <p:nvPr>
            <p:ph type="title"/>
          </p:nvPr>
        </p:nvSpPr>
        <p:spPr>
          <a:solidFill>
            <a:schemeClr val="folHlink"/>
          </a:solidFill>
        </p:spPr>
        <p:txBody>
          <a:bodyPr anchor="ctr" anchorCtr="0"/>
          <a:p>
            <a:r>
              <a:rPr b="1">
                <a:solidFill>
                  <a:srgbClr val="FF9900"/>
                </a:solidFill>
              </a:rPr>
              <a:t>в)	Застосування барвників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34819" name="Замещающий текст 34818"/>
          <p:cNvSpPr>
            <a:spLocks noGrp="1"/>
          </p:cNvSpPr>
          <p:nvPr>
            <p:ph type="body" idx="1"/>
          </p:nvPr>
        </p:nvSpPr>
        <p:spPr>
          <a:solidFill>
            <a:srgbClr val="FF9900"/>
          </a:solidFill>
        </p:spPr>
        <p:txBody>
          <a:bodyPr/>
          <a:p>
            <a:r>
              <a:rPr sz="6000"/>
              <a:t>Використовують фарбування тканин </a:t>
            </a:r>
            <a:r>
              <a:rPr sz="6000">
                <a:solidFill>
                  <a:srgbClr val="000099"/>
                </a:solidFill>
              </a:rPr>
              <a:t>по </a:t>
            </a:r>
            <a:r>
              <a:rPr sz="6000" err="1">
                <a:solidFill>
                  <a:srgbClr val="000099"/>
                </a:solidFill>
              </a:rPr>
              <a:t>Ван-Гізону</a:t>
            </a:r>
            <a:r>
              <a:rPr sz="6000"/>
              <a:t>.</a:t>
            </a:r>
            <a:endParaRPr sz="6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Заголовок 3584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ctr" anchorCtr="0"/>
          <a:p>
            <a:r>
              <a:rPr b="1"/>
              <a:t>г) 	Ферментний метод</a:t>
            </a:r>
            <a:endParaRPr b="1"/>
          </a:p>
        </p:txBody>
      </p:sp>
      <p:sp>
        <p:nvSpPr>
          <p:cNvPr id="35843" name="Замещающий текст 35842"/>
          <p:cNvSpPr>
            <a:spLocks noGrp="1"/>
          </p:cNvSpPr>
          <p:nvPr>
            <p:ph type="body" idx="1"/>
          </p:nvPr>
        </p:nvSpPr>
        <p:spPr>
          <a:solidFill>
            <a:srgbClr val="008000"/>
          </a:solidFill>
        </p:spPr>
        <p:txBody>
          <a:bodyPr/>
          <a:p>
            <a:r>
              <a:t>Пов'язаний з необхідністю виконання біопсії шкіри. Біоптати поміщають у пробірку з розчином </a:t>
            </a:r>
            <a:r>
              <a:rPr b="1" err="1"/>
              <a:t>дифосфопиридиннуклеотидфосфатази</a:t>
            </a:r>
            <a:r>
              <a:t>. Життєздатні тканини через 3-5 хвилин рівномірно фарбуються в блакитний колір. Змертвілі тканини набувають плямистого забарвлення або не фарбуються.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Заголовок 36865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ctr" anchorCtr="0"/>
          <a:p>
            <a:r>
              <a:rPr sz="4000" b="1"/>
              <a:t>(3) ВИЗНАЧЕННЯ ПРОГНОЗУ</a:t>
            </a:r>
            <a:r>
              <a:rPr sz="4000"/>
              <a:t> </a:t>
            </a:r>
            <a:endParaRPr sz="4000"/>
          </a:p>
        </p:txBody>
      </p:sp>
      <p:sp>
        <p:nvSpPr>
          <p:cNvPr id="36867" name="Замещающий текст 36866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29600" cy="5068888"/>
          </a:xfrm>
          <a:solidFill>
            <a:srgbClr val="FF9900"/>
          </a:solidFill>
        </p:spPr>
        <p:txBody>
          <a:bodyPr/>
          <a:p>
            <a:pPr>
              <a:lnSpc>
                <a:spcPct val="80000"/>
              </a:lnSpc>
              <a:buNone/>
            </a:pPr>
            <a:r>
              <a:rPr sz="1000" b="1"/>
              <a:t>                        </a:t>
            </a:r>
            <a:r>
              <a:rPr sz="2100" b="1">
                <a:solidFill>
                  <a:srgbClr val="000099"/>
                </a:solidFill>
                <a:effectLst/>
                <a:latin typeface="Times New Roman" panose="02020603050405020304" charset="0"/>
              </a:rPr>
              <a:t>а)	</a:t>
            </a:r>
            <a:r>
              <a:rPr sz="2500" b="1">
                <a:solidFill>
                  <a:srgbClr val="000099"/>
                </a:solidFill>
                <a:effectLst/>
                <a:latin typeface="Times New Roman" panose="02020603050405020304" charset="0"/>
              </a:rPr>
              <a:t>Правило сотні</a:t>
            </a:r>
            <a:r>
              <a:rPr sz="2100" b="1">
                <a:solidFill>
                  <a:srgbClr val="000099"/>
                </a:solidFill>
                <a:effectLst/>
                <a:latin typeface="Times New Roman" panose="02020603050405020304" charset="0"/>
              </a:rPr>
              <a:t> .</a:t>
            </a:r>
            <a:endParaRPr sz="2100" b="1">
              <a:solidFill>
                <a:srgbClr val="000099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  <a:buNone/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     Складають вік хворого і відносну величину опікової поверхні (у % до загальної поверхні тіла). Якщо отримана сума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&lt;	60 прогноз сприятливий,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61-80 — прогноз відносно сприятливий,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81-100 </a:t>
            </a:r>
            <a:r>
              <a:rPr sz="2100" b="1" err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—прогноз</a:t>
            </a: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 сумнівний,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&gt;	100 — прогноз несприятливий.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  <a:buNone/>
            </a:pPr>
            <a:r>
              <a:rPr sz="2100" b="1">
                <a:solidFill>
                  <a:schemeClr val="accent1"/>
                </a:solidFill>
                <a:effectLst/>
                <a:latin typeface="Times New Roman" panose="02020603050405020304" charset="0"/>
              </a:rPr>
              <a:t>        Правило застосовують тільки для дорослих.</a:t>
            </a:r>
            <a:endParaRPr sz="2100" b="1">
              <a:solidFill>
                <a:schemeClr val="accent1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  <a:buNone/>
            </a:pPr>
            <a:r>
              <a:rPr sz="2100" b="1">
                <a:effectLst/>
                <a:latin typeface="Times New Roman" panose="02020603050405020304" charset="0"/>
              </a:rPr>
              <a:t>                       </a:t>
            </a:r>
            <a:r>
              <a:rPr sz="2100" b="1">
                <a:solidFill>
                  <a:srgbClr val="000099"/>
                </a:solidFill>
                <a:effectLst/>
                <a:latin typeface="Times New Roman" panose="02020603050405020304" charset="0"/>
              </a:rPr>
              <a:t>б)	</a:t>
            </a:r>
            <a:r>
              <a:rPr sz="2500" b="1">
                <a:solidFill>
                  <a:srgbClr val="000099"/>
                </a:solidFill>
                <a:effectLst/>
                <a:latin typeface="Times New Roman" panose="02020603050405020304" charset="0"/>
              </a:rPr>
              <a:t>Індекс Франка.</a:t>
            </a:r>
            <a:endParaRPr sz="2500" b="1">
              <a:solidFill>
                <a:srgbClr val="000099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  <a:buNone/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      Індекс Франка одержують при додаванні площі поверхневих опіків з потроєною площею глибоких. Якщо індекс: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&lt;	30— прогноз сприятливий,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31-60— прогноз відносно сприятливий,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61-90— прогноз сумнівний,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  <a:p>
            <a:pPr>
              <a:lnSpc>
                <a:spcPct val="80000"/>
              </a:lnSpc>
            </a:pPr>
            <a:r>
              <a:rPr sz="2100" b="1">
                <a:solidFill>
                  <a:srgbClr val="000000"/>
                </a:solidFill>
                <a:effectLst/>
                <a:latin typeface="Times New Roman" panose="02020603050405020304" charset="0"/>
              </a:rPr>
              <a:t>90 — прогноз несприятливий.</a:t>
            </a:r>
            <a:endParaRPr sz="2100" b="1">
              <a:solidFill>
                <a:srgbClr val="000000"/>
              </a:solidFill>
              <a:effectLst/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Заголовок 37889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 anchor="ctr" anchorCtr="0"/>
          <a:p>
            <a:pPr marL="838200" indent="-838200"/>
            <a:r>
              <a:rPr b="1">
                <a:solidFill>
                  <a:srgbClr val="FFFF00"/>
                </a:solidFill>
              </a:rPr>
              <a:t>4  .    ОПІКОВА ХВОРОБА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37891" name="Замещающий текст 37890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713788" cy="4924425"/>
          </a:xfrm>
          <a:solidFill>
            <a:srgbClr val="000099"/>
          </a:solidFill>
        </p:spPr>
        <p:txBody>
          <a:bodyPr/>
          <a:p>
            <a:pPr>
              <a:lnSpc>
                <a:spcPct val="80000"/>
              </a:lnSpc>
              <a:buNone/>
            </a:pPr>
            <a:r>
              <a:rPr sz="1800" b="1"/>
              <a:t>      </a:t>
            </a:r>
            <a:r>
              <a:rPr sz="2000">
                <a:solidFill>
                  <a:srgbClr val="FF9900"/>
                </a:solidFill>
              </a:rPr>
              <a:t>ОПІКОВА ХВОРОБА — це сукупність клінічних симптомів, загальних реакцій організму і порушення функції внутрішніх органів при термічних ушкодженнях шкіри і підлягаючих тканин</a:t>
            </a:r>
            <a:r>
              <a:rPr sz="2000"/>
              <a:t>.</a:t>
            </a:r>
            <a:endParaRPr sz="2000" b="1"/>
          </a:p>
          <a:p>
            <a:pPr>
              <a:lnSpc>
                <a:spcPct val="80000"/>
              </a:lnSpc>
            </a:pPr>
            <a:r>
              <a:rPr sz="2300" b="1">
                <a:solidFill>
                  <a:srgbClr val="FFFF00"/>
                </a:solidFill>
              </a:rPr>
              <a:t>I	період</a:t>
            </a:r>
            <a:r>
              <a:rPr sz="2300">
                <a:solidFill>
                  <a:srgbClr val="FFFF00"/>
                </a:solidFill>
              </a:rPr>
              <a:t> — опіковий шок. Починається відразу або в першої години після травми, може продовжуватися до 3 доби.</a:t>
            </a:r>
            <a:endParaRPr sz="23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2300" b="1">
                <a:solidFill>
                  <a:srgbClr val="FFFF00"/>
                </a:solidFill>
              </a:rPr>
              <a:t>II	період</a:t>
            </a:r>
            <a:r>
              <a:rPr sz="2300">
                <a:solidFill>
                  <a:srgbClr val="FFFF00"/>
                </a:solidFill>
              </a:rPr>
              <a:t> — гостра токсемія. Продовжується протягом 10-15 днів після одержання опікової травми.</a:t>
            </a:r>
            <a:endParaRPr sz="23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2300" b="1">
                <a:solidFill>
                  <a:srgbClr val="FFFF00"/>
                </a:solidFill>
              </a:rPr>
              <a:t>Ш період</a:t>
            </a:r>
            <a:r>
              <a:rPr sz="2300">
                <a:solidFill>
                  <a:srgbClr val="FFFF00"/>
                </a:solidFill>
              </a:rPr>
              <a:t> — </a:t>
            </a:r>
            <a:r>
              <a:rPr sz="2300" err="1">
                <a:solidFill>
                  <a:srgbClr val="FFFF00"/>
                </a:solidFill>
              </a:rPr>
              <a:t>септикотоксемія</a:t>
            </a:r>
            <a:r>
              <a:rPr sz="2300">
                <a:solidFill>
                  <a:srgbClr val="FFFF00"/>
                </a:solidFill>
              </a:rPr>
              <a:t>. Початок періоду пов'язаний з відторгненням некротичних тканин, залежить від важкості опіку, розвитку ускладнень, характеру лікувальних заходів. Тривалість — від 2-3 тижнів до 2-3 місяців.</a:t>
            </a:r>
            <a:endParaRPr sz="23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2300" b="1">
                <a:solidFill>
                  <a:srgbClr val="FFFF00"/>
                </a:solidFill>
              </a:rPr>
              <a:t>IV період</a:t>
            </a:r>
            <a:r>
              <a:rPr sz="2300">
                <a:solidFill>
                  <a:srgbClr val="FFFF00"/>
                </a:solidFill>
              </a:rPr>
              <a:t> — реконвалесценція. Спостерігається після спонтанного загоєння рани або оперативного відновлення шкірного покриву</a:t>
            </a:r>
            <a:r>
              <a:rPr sz="1800">
                <a:solidFill>
                  <a:srgbClr val="FFFF00"/>
                </a:solidFill>
              </a:rPr>
              <a:t>. </a:t>
            </a:r>
            <a:br>
              <a:rPr sz="1800">
                <a:solidFill>
                  <a:srgbClr val="FFFF00"/>
                </a:solidFill>
              </a:rPr>
            </a:b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Заголовок 7169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 anchor="ctr" anchorCtr="0"/>
          <a:p>
            <a:pPr marL="838200" indent="-838200"/>
            <a:r>
              <a:rPr b="1"/>
              <a:t>КЛАСИФІКАЦІЯ</a:t>
            </a:r>
            <a:endParaRPr b="1"/>
          </a:p>
        </p:txBody>
      </p:sp>
      <p:sp>
        <p:nvSpPr>
          <p:cNvPr id="7171" name="Замещающий текст 71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solidFill>
            <a:schemeClr val="accent1"/>
          </a:solidFill>
        </p:spPr>
        <p:txBody>
          <a:bodyPr/>
          <a:p>
            <a:pPr>
              <a:lnSpc>
                <a:spcPct val="80000"/>
              </a:lnSpc>
              <a:buNone/>
            </a:pPr>
            <a:r>
              <a:rPr sz="1200" b="1">
                <a:solidFill>
                  <a:srgbClr val="FFFF00"/>
                </a:solidFill>
              </a:rPr>
              <a:t>                            </a:t>
            </a:r>
            <a:r>
              <a:rPr sz="1600" b="1">
                <a:solidFill>
                  <a:srgbClr val="FFFF00"/>
                </a:solidFill>
              </a:rPr>
              <a:t>(1) ПО ОБСТАВИНАХ ОДЕРЖАННЯ ОПІКУ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виробничі</a:t>
            </a:r>
            <a:r>
              <a:rPr sz="1600">
                <a:solidFill>
                  <a:srgbClr val="FFFF00"/>
                </a:solidFill>
              </a:rPr>
              <a:t>,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побутові</a:t>
            </a:r>
            <a:r>
              <a:rPr sz="1600">
                <a:solidFill>
                  <a:srgbClr val="FFFF00"/>
                </a:solidFill>
              </a:rPr>
              <a:t>,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воєнного часу</a:t>
            </a:r>
            <a:r>
              <a:rPr sz="1600">
                <a:solidFill>
                  <a:srgbClr val="FFFF00"/>
                </a:solidFill>
              </a:rPr>
              <a:t>.</a:t>
            </a:r>
            <a:endParaRPr sz="16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600" b="1">
                <a:solidFill>
                  <a:srgbClr val="FFFF00"/>
                </a:solidFill>
              </a:rPr>
              <a:t>                           (2) ПО ХАРАКТЕРУ ДІЮЧОГО ФАКТОРА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термічні, 90%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хімічні,    7%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електричні, 3%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променеві.   0,5%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600" b="1">
                <a:solidFill>
                  <a:srgbClr val="FFFF00"/>
                </a:solidFill>
              </a:rPr>
              <a:t>                            (3) ПО ЛОКАЛІЗАЦІЇ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функціонально активних частин тіла (кінцівки),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нерухомих частин тіла (тулуб),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обличчя,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волосистої частини голови,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верхніх дихальних шляхів,</a:t>
            </a:r>
            <a:endParaRPr sz="16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600" b="1">
                <a:solidFill>
                  <a:srgbClr val="FFFF00"/>
                </a:solidFill>
              </a:rPr>
              <a:t>промежини</a:t>
            </a:r>
            <a:r>
              <a:rPr sz="1600">
                <a:solidFill>
                  <a:srgbClr val="FFFF00"/>
                </a:solidFill>
              </a:rPr>
              <a:t>.</a:t>
            </a:r>
            <a:endParaRPr sz="16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br>
              <a:rPr sz="1000"/>
            </a:b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Заголовок 38913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20725"/>
          </a:xfrm>
          <a:solidFill>
            <a:srgbClr val="FF9900"/>
          </a:solidFill>
        </p:spPr>
        <p:txBody>
          <a:bodyPr anchor="ctr" anchorCtr="0"/>
          <a:p>
            <a:r>
              <a:rPr sz="4000" b="1">
                <a:solidFill>
                  <a:schemeClr val="accent1"/>
                </a:solidFill>
              </a:rPr>
              <a:t>(1) ОПІКОВИЙ ШОК</a:t>
            </a:r>
            <a:r>
              <a:rPr sz="4000"/>
              <a:t> </a:t>
            </a:r>
            <a:endParaRPr sz="4000"/>
          </a:p>
        </p:txBody>
      </p:sp>
      <p:sp>
        <p:nvSpPr>
          <p:cNvPr id="38915" name="Замещающий текст 38914"/>
          <p:cNvSpPr>
            <a:spLocks noGrp="1"/>
          </p:cNvSpPr>
          <p:nvPr>
            <p:ph type="body" sz="half" idx="1"/>
          </p:nvPr>
        </p:nvSpPr>
        <p:spPr>
          <a:xfrm>
            <a:off x="395288" y="836613"/>
            <a:ext cx="3024187" cy="431800"/>
          </a:xfrm>
        </p:spPr>
        <p:txBody>
          <a:bodyPr/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2400" b="1"/>
              <a:t>а) Патогенез</a:t>
            </a:r>
            <a:endParaRPr sz="2400" b="1"/>
          </a:p>
        </p:txBody>
      </p:sp>
      <p:pic>
        <p:nvPicPr>
          <p:cNvPr id="38916" name="Замещающее содержимое 3891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23850" y="1268413"/>
            <a:ext cx="8280400" cy="5329237"/>
          </a:xfrm>
          <a:solidFill>
            <a:srgbClr val="FF9900"/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Заголовок 4096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 anchor="ctr" anchorCtr="0"/>
          <a:p>
            <a:r>
              <a:rPr b="1">
                <a:solidFill>
                  <a:schemeClr val="accent1"/>
                </a:solidFill>
              </a:rPr>
              <a:t>б) Клініка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0963" name="Замещающий текст 40962"/>
          <p:cNvSpPr>
            <a:spLocks noGrp="1"/>
          </p:cNvSpPr>
          <p:nvPr>
            <p:ph type="body" idx="1"/>
          </p:nvPr>
        </p:nvSpPr>
        <p:spPr>
          <a:xfrm>
            <a:off x="250825" y="1600200"/>
            <a:ext cx="8642350" cy="5068888"/>
          </a:xfrm>
          <a:solidFill>
            <a:schemeClr val="accent1"/>
          </a:solidFill>
        </p:spPr>
        <p:txBody>
          <a:bodyPr/>
          <a:p>
            <a:pPr>
              <a:lnSpc>
                <a:spcPct val="80000"/>
              </a:lnSpc>
              <a:buNone/>
            </a:pPr>
            <a:r>
              <a:rPr sz="1800" b="1"/>
              <a:t>      </a:t>
            </a:r>
            <a:r>
              <a:rPr sz="1800" b="1">
                <a:solidFill>
                  <a:srgbClr val="FF9900"/>
                </a:solidFill>
                <a:effectLst/>
              </a:rPr>
              <a:t>Опіковий шок I ступеня</a:t>
            </a:r>
            <a:r>
              <a:rPr sz="1800" b="1">
                <a:effectLst/>
              </a:rPr>
              <a:t> </a:t>
            </a:r>
            <a:r>
              <a:rPr sz="1800">
                <a:effectLst/>
              </a:rPr>
              <a:t>при опіках 15-20% поверхні тіла.</a:t>
            </a:r>
            <a:endParaRPr sz="1800">
              <a:effectLst/>
            </a:endParaRPr>
          </a:p>
          <a:p>
            <a:pPr>
              <a:lnSpc>
                <a:spcPct val="80000"/>
              </a:lnSpc>
            </a:pPr>
            <a:r>
              <a:rPr sz="1800">
                <a:effectLst/>
              </a:rPr>
              <a:t>Частота серцевих скорочень — до 90 у хвилину. Артеріальний тиск незначно підвищений.</a:t>
            </a:r>
            <a:endParaRPr sz="1800" b="1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sz="1800" b="1">
                <a:effectLst/>
              </a:rPr>
              <a:t>      </a:t>
            </a:r>
            <a:r>
              <a:rPr sz="1800" b="1">
                <a:solidFill>
                  <a:srgbClr val="FF9900"/>
                </a:solidFill>
                <a:effectLst/>
              </a:rPr>
              <a:t>Опіковий шок </a:t>
            </a:r>
            <a:r>
              <a:rPr lang="en-US" altLang="x-none" sz="1800" b="1">
                <a:solidFill>
                  <a:srgbClr val="FF9900"/>
                </a:solidFill>
                <a:effectLst/>
              </a:rPr>
              <a:t>II</a:t>
            </a:r>
            <a:r>
              <a:rPr sz="1800" b="1">
                <a:solidFill>
                  <a:srgbClr val="FF9900"/>
                </a:solidFill>
                <a:effectLst/>
              </a:rPr>
              <a:t> ступеня</a:t>
            </a:r>
            <a:r>
              <a:rPr sz="1800" b="1">
                <a:effectLst/>
              </a:rPr>
              <a:t> </a:t>
            </a:r>
            <a:r>
              <a:rPr sz="1800">
                <a:effectLst/>
              </a:rPr>
              <a:t> розвивається при ушкодженні 21-60% поверхні тіла і характеризується швидким наростанням загальмованості й адинамії при збереженій свідомості. Виражена тахікардією — до 100 і 120 ударів у хвилину. Відзначається тенденція до гіпотонії. Температура тіла нижче норми. Є спрага і </a:t>
            </a:r>
            <a:r>
              <a:rPr sz="1800" err="1">
                <a:effectLst/>
              </a:rPr>
              <a:t>диспептичні</a:t>
            </a:r>
            <a:r>
              <a:rPr sz="1800">
                <a:effectLst/>
              </a:rPr>
              <a:t> явища. Парез шлунково-кишкового тракту. Зменшується сечовиділення. Виражена </a:t>
            </a:r>
            <a:r>
              <a:rPr sz="1800" err="1">
                <a:effectLst/>
              </a:rPr>
              <a:t>гемоконцентрація</a:t>
            </a:r>
            <a:r>
              <a:rPr sz="1800">
                <a:effectLst/>
              </a:rPr>
              <a:t> (гематокрит зростає до 60~65%). Визначається помірний метаболічний ацидоз з респіраторною компенсацією.</a:t>
            </a:r>
            <a:endParaRPr sz="1800" b="1">
              <a:effectLst/>
            </a:endParaRPr>
          </a:p>
          <a:p>
            <a:pPr>
              <a:lnSpc>
                <a:spcPct val="80000"/>
              </a:lnSpc>
              <a:buNone/>
            </a:pPr>
            <a:r>
              <a:rPr sz="1800" b="1">
                <a:effectLst/>
              </a:rPr>
              <a:t>     </a:t>
            </a:r>
            <a:r>
              <a:rPr sz="1800" b="1">
                <a:solidFill>
                  <a:srgbClr val="FF9900"/>
                </a:solidFill>
                <a:effectLst/>
              </a:rPr>
              <a:t>Опіковий шок III ступеня.</a:t>
            </a:r>
            <a:r>
              <a:rPr sz="1800" b="1">
                <a:effectLst/>
              </a:rPr>
              <a:t> </a:t>
            </a:r>
            <a:endParaRPr sz="1800">
              <a:effectLst/>
            </a:endParaRPr>
          </a:p>
          <a:p>
            <a:pPr>
              <a:lnSpc>
                <a:spcPct val="80000"/>
              </a:lnSpc>
            </a:pPr>
            <a:r>
              <a:rPr sz="1800">
                <a:effectLst/>
              </a:rPr>
              <a:t>При термічній травмі більше 60% поверхні тіла стан потерпілих вкрай важкий. Свідомість стає сплутаною - загальмованість і сопор. Пульс нитковидний, артеріальний тиск знижується до 80 мм </a:t>
            </a:r>
            <a:r>
              <a:rPr sz="1800" err="1">
                <a:effectLst/>
              </a:rPr>
              <a:t>рт</a:t>
            </a:r>
            <a:r>
              <a:rPr sz="1800">
                <a:effectLst/>
              </a:rPr>
              <a:t>. ст. і нижче. Дихання поверхневе. Парез шлунково-кишкового тракту, нудота, , гикавка, повторна блювота, нерідко кольору</a:t>
            </a:r>
            <a:r>
              <a:rPr sz="1800" b="1">
                <a:effectLst/>
              </a:rPr>
              <a:t> “кавової</a:t>
            </a:r>
            <a:r>
              <a:rPr sz="1800">
                <a:effectLst/>
              </a:rPr>
              <a:t> </a:t>
            </a:r>
            <a:r>
              <a:rPr sz="1800" b="1">
                <a:effectLst/>
              </a:rPr>
              <a:t>гущі“ </a:t>
            </a:r>
            <a:r>
              <a:rPr sz="1800">
                <a:effectLst/>
              </a:rPr>
              <a:t>(кровотеча, з </a:t>
            </a:r>
            <a:r>
              <a:rPr sz="1800" err="1">
                <a:effectLst/>
              </a:rPr>
              <a:t>ерозій</a:t>
            </a:r>
            <a:r>
              <a:rPr sz="1800">
                <a:effectLst/>
              </a:rPr>
              <a:t> і гострих виразок </a:t>
            </a:r>
            <a:r>
              <a:rPr sz="1800" err="1">
                <a:effectLst/>
              </a:rPr>
              <a:t>шлунка).Ррозлади</a:t>
            </a:r>
            <a:r>
              <a:rPr sz="1800">
                <a:effectLst/>
              </a:rPr>
              <a:t> функції, нирок у вигляді </a:t>
            </a:r>
            <a:r>
              <a:rPr sz="1800" err="1">
                <a:effectLst/>
              </a:rPr>
              <a:t>олігоуріії</a:t>
            </a:r>
            <a:r>
              <a:rPr sz="1800">
                <a:effectLst/>
              </a:rPr>
              <a:t> і анурії. В сечі - </a:t>
            </a:r>
            <a:r>
              <a:rPr sz="1800" err="1">
                <a:effectLst/>
              </a:rPr>
              <a:t>мікро-</a:t>
            </a:r>
            <a:r>
              <a:rPr sz="1800">
                <a:effectLst/>
              </a:rPr>
              <a:t> або </a:t>
            </a:r>
            <a:r>
              <a:rPr sz="1800" err="1">
                <a:effectLst/>
              </a:rPr>
              <a:t>макрогематурія</a:t>
            </a:r>
            <a:r>
              <a:rPr sz="1800">
                <a:effectLst/>
              </a:rPr>
              <a:t>.</a:t>
            </a:r>
            <a:endParaRPr sz="1800">
              <a:effectLst/>
            </a:endParaRPr>
          </a:p>
          <a:p>
            <a:pPr>
              <a:lnSpc>
                <a:spcPct val="80000"/>
              </a:lnSpc>
            </a:pPr>
            <a:r>
              <a:rPr sz="1800" err="1">
                <a:effectLst/>
              </a:rPr>
              <a:t>Гемоконцентрація</a:t>
            </a:r>
            <a:r>
              <a:rPr sz="1800">
                <a:effectLst/>
              </a:rPr>
              <a:t> - </a:t>
            </a:r>
            <a:r>
              <a:rPr sz="1800" err="1">
                <a:effectLst/>
              </a:rPr>
              <a:t>гематокріт</a:t>
            </a:r>
            <a:r>
              <a:rPr sz="1800">
                <a:effectLst/>
              </a:rPr>
              <a:t> може перевищувати 70%, </a:t>
            </a:r>
            <a:r>
              <a:rPr sz="1800" err="1">
                <a:effectLst/>
              </a:rPr>
              <a:t>гиперкалійемія</a:t>
            </a:r>
            <a:r>
              <a:rPr sz="1800">
                <a:effectLst/>
              </a:rPr>
              <a:t> і декомпенсований </a:t>
            </a:r>
            <a:r>
              <a:rPr sz="1800" err="1">
                <a:effectLst/>
              </a:rPr>
              <a:t>ацідоз</a:t>
            </a:r>
            <a:r>
              <a:rPr sz="1800">
                <a:effectLst/>
              </a:rPr>
              <a:t>. Температура тіла знижується до 30 °С и нижче</a:t>
            </a:r>
            <a:r>
              <a:rPr sz="1400">
                <a:effectLst/>
              </a:rPr>
              <a:t>.</a:t>
            </a:r>
            <a:endParaRPr sz="1400"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Заголовок 41985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anchor="ctr" anchorCtr="0"/>
          <a:p>
            <a:r>
              <a:rPr sz="4000" b="1">
                <a:solidFill>
                  <a:schemeClr val="accent1"/>
                </a:solidFill>
              </a:rPr>
              <a:t>(2) ГОСТРА ОПІКОВА ТОКСЕМІЯ</a:t>
            </a:r>
            <a:endParaRPr sz="4000" b="1">
              <a:solidFill>
                <a:schemeClr val="accent1"/>
              </a:solidFill>
            </a:endParaRPr>
          </a:p>
        </p:txBody>
      </p:sp>
      <p:sp>
        <p:nvSpPr>
          <p:cNvPr id="41987" name="Замещающий текст 419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  <a:solidFill>
            <a:schemeClr val="tx1"/>
          </a:solidFill>
        </p:spPr>
        <p:txBody>
          <a:bodyPr/>
          <a:p>
            <a:pPr>
              <a:lnSpc>
                <a:spcPct val="80000"/>
              </a:lnSpc>
              <a:buNone/>
            </a:pPr>
            <a:r>
              <a:rPr sz="2000" b="1">
                <a:solidFill>
                  <a:schemeClr val="accent1"/>
                </a:solidFill>
              </a:rPr>
              <a:t>     </a:t>
            </a:r>
            <a:r>
              <a:rPr sz="2000" b="1">
                <a:solidFill>
                  <a:srgbClr val="000000"/>
                </a:solidFill>
              </a:rPr>
              <a:t>Досягає максимуму свого розвитку на 2-3 день після опіку і продовжується 10-15 днів.</a:t>
            </a:r>
            <a:endParaRPr sz="2000" b="1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2000" b="1">
                <a:solidFill>
                  <a:schemeClr val="accent1"/>
                </a:solidFill>
              </a:rPr>
              <a:t>                   а) </a:t>
            </a:r>
            <a:r>
              <a:rPr sz="2000" b="1">
                <a:solidFill>
                  <a:srgbClr val="000099"/>
                </a:solidFill>
              </a:rPr>
              <a:t>Патогенез (фактори розвитку)</a:t>
            </a:r>
            <a:endParaRPr sz="20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2000" b="1" err="1">
                <a:solidFill>
                  <a:schemeClr val="accent1"/>
                </a:solidFill>
              </a:rPr>
              <a:t>глікопептиди</a:t>
            </a:r>
            <a:r>
              <a:rPr sz="2000" b="1">
                <a:solidFill>
                  <a:schemeClr val="accent1"/>
                </a:solidFill>
              </a:rPr>
              <a:t> з антигенною специфічністю;</a:t>
            </a:r>
            <a:endParaRPr sz="2000" b="1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sz="2000" b="1">
                <a:solidFill>
                  <a:schemeClr val="accent1"/>
                </a:solidFill>
              </a:rPr>
              <a:t>ліпопротеїди, ендоплазматичних мембран; (так звані опікові токсини);</a:t>
            </a:r>
            <a:endParaRPr sz="2000" b="1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sz="2000" b="1">
                <a:solidFill>
                  <a:schemeClr val="accent1"/>
                </a:solidFill>
              </a:rPr>
              <a:t>токсичні </a:t>
            </a:r>
            <a:r>
              <a:rPr sz="2000" b="1" err="1">
                <a:solidFill>
                  <a:schemeClr val="accent1"/>
                </a:solidFill>
              </a:rPr>
              <a:t>олігопептиди</a:t>
            </a:r>
            <a:r>
              <a:rPr sz="2000" b="1">
                <a:solidFill>
                  <a:schemeClr val="accent1"/>
                </a:solidFill>
              </a:rPr>
              <a:t> (так звані середні молекули)</a:t>
            </a:r>
            <a:r>
              <a:rPr lang="ru-RU" altLang="x-none" sz="2000" b="1">
                <a:solidFill>
                  <a:schemeClr val="accent1"/>
                </a:solidFill>
              </a:rPr>
              <a:t>;</a:t>
            </a:r>
            <a:endParaRPr sz="2000" b="1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sz="2000" b="1">
                <a:solidFill>
                  <a:schemeClr val="accent1"/>
                </a:solidFill>
              </a:rPr>
              <a:t>активація протеолітичних ферментів і зменшення активності їх інгібіторів;</a:t>
            </a:r>
            <a:endParaRPr sz="2000" b="1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sz="2000" b="1">
                <a:solidFill>
                  <a:schemeClr val="accent1"/>
                </a:solidFill>
              </a:rPr>
              <a:t>продукти гемолізу еритроцитів;</a:t>
            </a:r>
            <a:endParaRPr sz="2000" b="1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sz="2000" b="1">
                <a:solidFill>
                  <a:schemeClr val="accent1"/>
                </a:solidFill>
              </a:rPr>
              <a:t>продукти розщеплення фібрину.</a:t>
            </a:r>
            <a:endParaRPr sz="2000" b="1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sz="2000" b="1">
                <a:solidFill>
                  <a:schemeClr val="accent1"/>
                </a:solidFill>
              </a:rPr>
              <a:t>мікрофлора власної нормальної шкіри, верхніх дихальних шляхів;</a:t>
            </a:r>
            <a:endParaRPr sz="2000" b="1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sz="2000" b="1">
                <a:solidFill>
                  <a:schemeClr val="accent1"/>
                </a:solidFill>
              </a:rPr>
              <a:t>екзогенна флора лікарняного середовища;</a:t>
            </a:r>
            <a:endParaRPr sz="2000" b="1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sz="2000" b="1">
                <a:solidFill>
                  <a:schemeClr val="accent1"/>
                </a:solidFill>
              </a:rPr>
              <a:t>ослаблення захисних сил організму.</a:t>
            </a:r>
            <a:endParaRPr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Заголовок 43009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bg1"/>
          </a:solidFill>
          <a:ln>
            <a:solidFill>
              <a:srgbClr val="000099"/>
            </a:solidFill>
            <a:miter/>
          </a:ln>
        </p:spPr>
        <p:txBody>
          <a:bodyPr anchor="ctr" anchorCtr="0"/>
          <a:p>
            <a:r>
              <a:rPr b="1">
                <a:solidFill>
                  <a:srgbClr val="FF3300"/>
                </a:solidFill>
              </a:rPr>
              <a:t>(3) СЕПТИКОТОКСЕМІЯ</a:t>
            </a:r>
            <a:r>
              <a:t> </a:t>
            </a:r>
          </a:p>
        </p:txBody>
      </p:sp>
      <p:sp>
        <p:nvSpPr>
          <p:cNvPr id="43011" name="Замещающий текст 43010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642350" cy="5516562"/>
          </a:xfrm>
          <a:solidFill>
            <a:schemeClr val="accent1"/>
          </a:solidFill>
          <a:ln>
            <a:solidFill>
              <a:srgbClr val="000099"/>
            </a:solidFill>
            <a:miter/>
          </a:ln>
        </p:spPr>
        <p:txBody>
          <a:bodyPr/>
          <a:p>
            <a:pPr>
              <a:lnSpc>
                <a:spcPct val="80000"/>
              </a:lnSpc>
              <a:buNone/>
            </a:pPr>
            <a:r>
              <a:rPr sz="1900" b="1">
                <a:solidFill>
                  <a:srgbClr val="FFFF00"/>
                </a:solidFill>
              </a:rPr>
              <a:t>а) Патогенез</a:t>
            </a:r>
            <a:endParaRPr sz="19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900"/>
              <a:t>     Захисні механізми - специфічні гуморальні фактори захисту (опікові антитіла), підвищується активність фагоцитозу, відмежовуються некротичні тканини, розвивається грануляційна тканина. </a:t>
            </a:r>
            <a:endParaRPr lang="en-US" altLang="x-none" sz="1900" b="1"/>
          </a:p>
          <a:p>
            <a:pPr>
              <a:lnSpc>
                <a:spcPct val="80000"/>
              </a:lnSpc>
            </a:pPr>
            <a:r>
              <a:rPr lang="en-US" altLang="x-none" sz="1900" b="1"/>
              <a:t>I</a:t>
            </a:r>
            <a:r>
              <a:rPr sz="1900" b="1"/>
              <a:t> фаза </a:t>
            </a:r>
            <a:r>
              <a:rPr sz="1900"/>
              <a:t>- від початку відторгнення струпа до повного очищення рани через 2-3 тижні.	</a:t>
            </a:r>
            <a:endParaRPr lang="en-US" altLang="x-none" sz="1900" b="1"/>
          </a:p>
          <a:p>
            <a:pPr>
              <a:lnSpc>
                <a:spcPct val="80000"/>
              </a:lnSpc>
            </a:pPr>
            <a:r>
              <a:rPr lang="en-US" altLang="x-none" sz="1900" b="1"/>
              <a:t>II</a:t>
            </a:r>
            <a:r>
              <a:rPr sz="1900" b="1"/>
              <a:t> фаза</a:t>
            </a:r>
            <a:r>
              <a:rPr sz="1900"/>
              <a:t> - існування рани, що гранулює, до повного її загоєння.</a:t>
            </a:r>
            <a:endParaRPr sz="1900" b="1"/>
          </a:p>
          <a:p>
            <a:pPr>
              <a:lnSpc>
                <a:spcPct val="80000"/>
              </a:lnSpc>
              <a:buNone/>
            </a:pPr>
            <a:r>
              <a:rPr sz="1900" b="1">
                <a:solidFill>
                  <a:srgbClr val="FFFF00"/>
                </a:solidFill>
              </a:rPr>
              <a:t>б) Клініка</a:t>
            </a:r>
            <a:endParaRPr sz="19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sz="1900" b="1"/>
              <a:t>У першій фазі</a:t>
            </a:r>
            <a:r>
              <a:rPr sz="1900"/>
              <a:t> стан – важкий. Апетит знижений. Висока лихоманка, тахікардія, слабість, озноб. Анемія. Зрушення формули вліво, </a:t>
            </a:r>
            <a:r>
              <a:rPr sz="1900" err="1"/>
              <a:t>еозинофіло-</a:t>
            </a:r>
            <a:r>
              <a:rPr sz="1900"/>
              <a:t> і </a:t>
            </a:r>
            <a:r>
              <a:rPr sz="1900" err="1"/>
              <a:t>лимфоцитопенія</a:t>
            </a:r>
            <a:r>
              <a:rPr sz="1900"/>
              <a:t>. Токсичний гепатит. Порушення функції нирок. </a:t>
            </a:r>
            <a:endParaRPr sz="1900" b="1"/>
          </a:p>
          <a:p>
            <a:pPr>
              <a:lnSpc>
                <a:spcPct val="80000"/>
              </a:lnSpc>
            </a:pPr>
            <a:r>
              <a:rPr sz="1900" b="1"/>
              <a:t>Друга фаза характеризується появою ускладнень</a:t>
            </a:r>
            <a:r>
              <a:rPr lang="ru-RU" altLang="x-none" sz="1900" b="1"/>
              <a:t>:</a:t>
            </a:r>
            <a:endParaRPr sz="19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1900">
                <a:solidFill>
                  <a:srgbClr val="FFFF00"/>
                </a:solidFill>
              </a:rPr>
              <a:t>пневмонія;</a:t>
            </a:r>
            <a:endParaRPr sz="19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1900">
                <a:solidFill>
                  <a:srgbClr val="FFFF00"/>
                </a:solidFill>
              </a:rPr>
              <a:t>гострі виразки шлунково-кишкового тракту — виразки </a:t>
            </a:r>
            <a:r>
              <a:rPr sz="1900" err="1">
                <a:solidFill>
                  <a:srgbClr val="FFFF00"/>
                </a:solidFill>
              </a:rPr>
              <a:t>Курлінга</a:t>
            </a:r>
            <a:r>
              <a:rPr sz="1900">
                <a:solidFill>
                  <a:srgbClr val="FFFF00"/>
                </a:solidFill>
              </a:rPr>
              <a:t>;</a:t>
            </a:r>
            <a:endParaRPr sz="19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1900">
                <a:solidFill>
                  <a:srgbClr val="FFFF00"/>
                </a:solidFill>
              </a:rPr>
              <a:t>кровотеча;</a:t>
            </a:r>
            <a:endParaRPr sz="19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1900">
                <a:solidFill>
                  <a:srgbClr val="FFFF00"/>
                </a:solidFill>
              </a:rPr>
              <a:t>опікове виснаження;</a:t>
            </a:r>
            <a:endParaRPr sz="19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1900">
                <a:solidFill>
                  <a:srgbClr val="FFFF00"/>
                </a:solidFill>
              </a:rPr>
              <a:t>опіковий сепсис;</a:t>
            </a:r>
            <a:endParaRPr sz="19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1900">
                <a:solidFill>
                  <a:srgbClr val="FFFF00"/>
                </a:solidFill>
              </a:rPr>
              <a:t>ранній сепсис;</a:t>
            </a:r>
            <a:endParaRPr sz="190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sz="1900">
                <a:solidFill>
                  <a:srgbClr val="FFFF00"/>
                </a:solidFill>
              </a:rPr>
              <a:t>пізній сепсис — через 5-6 тижнів після травми.</a:t>
            </a:r>
            <a:endParaRPr sz="19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Заголовок 4403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000099"/>
            </a:solidFill>
            <a:miter/>
          </a:ln>
        </p:spPr>
        <p:txBody>
          <a:bodyPr anchor="ctr" anchorCtr="0"/>
          <a:p>
            <a:r>
              <a:rPr b="1">
                <a:solidFill>
                  <a:srgbClr val="FF9900"/>
                </a:solidFill>
              </a:rPr>
              <a:t>4. ЛІКУВАННЯ ОПІКІВ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44035" name="Замещающий текст 4403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solidFill>
            <a:srgbClr val="FFFF00"/>
          </a:solidFill>
          <a:ln>
            <a:pattFill prst="sphere">
              <a:fgClr>
                <a:srgbClr val="000000">
                  <a:alpha val="100000"/>
                </a:srgbClr>
              </a:fgClr>
              <a:bgClr>
                <a:srgbClr val="FFFFFF"/>
              </a:bgClr>
            </a:pattFill>
            <a:miter/>
          </a:ln>
        </p:spPr>
        <p:txBody>
          <a:bodyPr/>
          <a:p>
            <a:pPr marL="609600" indent="-609600">
              <a:buNone/>
            </a:pPr>
            <a:r>
              <a:rPr b="1"/>
              <a:t>                 </a:t>
            </a:r>
            <a:r>
              <a:rPr b="1">
                <a:solidFill>
                  <a:srgbClr val="FF9900"/>
                </a:solidFill>
              </a:rPr>
              <a:t>ПЕРША ДОПОМОГА</a:t>
            </a:r>
            <a:endParaRPr b="1">
              <a:solidFill>
                <a:srgbClr val="FF9900"/>
              </a:solidFill>
            </a:endParaRPr>
          </a:p>
          <a:p>
            <a:pPr marL="609600" indent="-609600"/>
            <a:r>
              <a:rPr b="1">
                <a:solidFill>
                  <a:schemeClr val="accent1"/>
                </a:solidFill>
              </a:rPr>
              <a:t>Припинити дію термічного агента на шкіру</a:t>
            </a:r>
            <a:r>
              <a:rPr>
                <a:solidFill>
                  <a:schemeClr val="accent1"/>
                </a:solidFill>
              </a:rPr>
              <a:t>.</a:t>
            </a:r>
            <a:endParaRPr b="1">
              <a:solidFill>
                <a:schemeClr val="accent1"/>
              </a:solidFill>
            </a:endParaRPr>
          </a:p>
          <a:p>
            <a:pPr marL="609600" indent="-609600"/>
            <a:r>
              <a:rPr b="1">
                <a:solidFill>
                  <a:schemeClr val="accent1"/>
                </a:solidFill>
              </a:rPr>
              <a:t>Остудити обпалені ділянки.</a:t>
            </a:r>
            <a:endParaRPr b="1">
              <a:solidFill>
                <a:schemeClr val="accent1"/>
              </a:solidFill>
            </a:endParaRPr>
          </a:p>
          <a:p>
            <a:pPr marL="609600" indent="-609600"/>
            <a:r>
              <a:rPr b="1">
                <a:solidFill>
                  <a:schemeClr val="accent1"/>
                </a:solidFill>
              </a:rPr>
              <a:t>Накласти асептичну пов'язку</a:t>
            </a:r>
            <a:r>
              <a:rPr>
                <a:solidFill>
                  <a:schemeClr val="accent1"/>
                </a:solidFill>
              </a:rPr>
              <a:t>.</a:t>
            </a:r>
            <a:endParaRPr b="1">
              <a:solidFill>
                <a:schemeClr val="accent1"/>
              </a:solidFill>
            </a:endParaRPr>
          </a:p>
          <a:p>
            <a:pPr marL="609600" indent="-609600"/>
            <a:r>
              <a:rPr b="1" err="1">
                <a:solidFill>
                  <a:schemeClr val="accent1"/>
                </a:solidFill>
              </a:rPr>
              <a:t>Знечулити</a:t>
            </a:r>
            <a:r>
              <a:rPr b="1">
                <a:solidFill>
                  <a:schemeClr val="accent1"/>
                </a:solidFill>
              </a:rPr>
              <a:t> і почати протишокові заходи.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Заголовок 45057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ctr" anchorCtr="0"/>
          <a:p>
            <a:r>
              <a:rPr sz="4000" b="1"/>
              <a:t>(2) МІСЦЕВЕ ЛІКУВАННЯ ОПІКІВ</a:t>
            </a:r>
            <a:endParaRPr sz="4000" b="1"/>
          </a:p>
        </p:txBody>
      </p:sp>
      <p:sp>
        <p:nvSpPr>
          <p:cNvPr id="45059" name="Замещающий текст 45058"/>
          <p:cNvSpPr>
            <a:spLocks noGrp="1"/>
          </p:cNvSpPr>
          <p:nvPr>
            <p:ph type="body" sz="half" idx="1"/>
          </p:nvPr>
        </p:nvSpPr>
        <p:spPr>
          <a:xfrm>
            <a:off x="0" y="1628775"/>
            <a:ext cx="8937625" cy="892175"/>
          </a:xfrm>
          <a:solidFill>
            <a:srgbClr val="FF9900"/>
          </a:solidFill>
        </p:spPr>
        <p:txBody>
          <a:bodyPr/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400" b="1">
                <a:solidFill>
                  <a:srgbClr val="000099"/>
                </a:solidFill>
              </a:rPr>
              <a:t>а)	Туалет опікової поверхні</a:t>
            </a:r>
            <a:endParaRPr sz="1400" b="1">
              <a:solidFill>
                <a:srgbClr val="000099"/>
              </a:solidFill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400" b="1">
                <a:solidFill>
                  <a:srgbClr val="000099"/>
                </a:solidFill>
              </a:rPr>
              <a:t>б)	Консервативне лікування</a:t>
            </a:r>
            <a:endParaRPr sz="1400">
              <a:solidFill>
                <a:srgbClr val="000099"/>
              </a:solidFill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1400">
                <a:solidFill>
                  <a:srgbClr val="000099"/>
                </a:solidFill>
              </a:rPr>
              <a:t>              Місцеве консервативне лікування проводиться   </a:t>
            </a:r>
            <a:r>
              <a:rPr sz="1600" b="1">
                <a:solidFill>
                  <a:srgbClr val="000099"/>
                </a:solidFill>
              </a:rPr>
              <a:t>закритим</a:t>
            </a:r>
            <a:r>
              <a:rPr sz="1600">
                <a:solidFill>
                  <a:srgbClr val="000099"/>
                </a:solidFill>
              </a:rPr>
              <a:t>  </a:t>
            </a:r>
            <a:r>
              <a:rPr sz="1400">
                <a:solidFill>
                  <a:srgbClr val="000099"/>
                </a:solidFill>
              </a:rPr>
              <a:t> або   </a:t>
            </a:r>
            <a:r>
              <a:rPr sz="1400" b="1">
                <a:solidFill>
                  <a:srgbClr val="000099"/>
                </a:solidFill>
              </a:rPr>
              <a:t>відкритим   </a:t>
            </a:r>
            <a:r>
              <a:rPr sz="1400">
                <a:solidFill>
                  <a:srgbClr val="000099"/>
                </a:solidFill>
              </a:rPr>
              <a:t>способом </a:t>
            </a:r>
            <a:endParaRPr sz="1400">
              <a:solidFill>
                <a:srgbClr val="000099"/>
              </a:solidFill>
            </a:endParaRPr>
          </a:p>
        </p:txBody>
      </p:sp>
      <p:graphicFrame>
        <p:nvGraphicFramePr>
          <p:cNvPr id="45103" name="Замещающее содержимое 45102"/>
          <p:cNvGraphicFramePr/>
          <p:nvPr>
            <p:ph sz="half" idx="2"/>
          </p:nvPr>
        </p:nvGraphicFramePr>
        <p:xfrm>
          <a:off x="0" y="2636838"/>
          <a:ext cx="8964613" cy="4256088"/>
        </p:xfrm>
        <a:graphic>
          <a:graphicData uri="http://schemas.openxmlformats.org/drawingml/2006/table">
            <a:tbl>
              <a:tblPr/>
              <a:tblGrid>
                <a:gridCol w="4427538"/>
                <a:gridCol w="4537075"/>
              </a:tblGrid>
              <a:tr h="3651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8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Закритий спосіб.</a:t>
                      </a:r>
                      <a:endParaRPr lang="ru-RU" altLang="en-US" sz="2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800" b="1">
                          <a:solidFill>
                            <a:srgbClr val="FF99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Відкритий спосіб</a:t>
                      </a:r>
                      <a:endParaRPr lang="ru-RU" altLang="en-US" sz="2400">
                        <a:solidFill>
                          <a:srgbClr val="FF99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909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79375" algn="just" defTabSz="914400">
                        <a:spcBef>
                          <a:spcPct val="0"/>
                        </a:spcBef>
                        <a:buClrTx/>
                        <a:buFontTx/>
                        <a:buNone/>
                        <a:tabLst>
                          <a:tab pos="498475" algn="l"/>
                        </a:tabLst>
                      </a:pPr>
                      <a:r>
                        <a:rPr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Переваги закритого способу:</a:t>
                      </a:r>
                      <a:endParaRPr sz="14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algn="just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пов'язка захищає рані від вторинного інфікування, травматизації, переохолодження,</a:t>
                      </a:r>
                      <a:endParaRPr sz="15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algn="just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зменшується випар води з рани, </a:t>
                      </a:r>
                      <a:endParaRPr sz="15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algn="just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використовуються медикаментозні засоби, що пригнічують ріст бактерій і сприяють </a:t>
                      </a:r>
                      <a:r>
                        <a:rPr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епітелізації</a:t>
                      </a: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рани,</a:t>
                      </a:r>
                      <a:endParaRPr sz="15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algn="just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без пов'язки неможливо транспортувати хворого</a:t>
                      </a:r>
                      <a:r>
                        <a:rPr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sz="1200" b="1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algn="just" defTabSz="914400" eaLnBrk="0" hangingPunct="0">
                        <a:spcBef>
                          <a:spcPct val="0"/>
                        </a:spcBef>
                        <a:buClrTx/>
                        <a:buFontTx/>
                        <a:buNone/>
                        <a:tabLst>
                          <a:tab pos="498475" algn="l"/>
                        </a:tabLst>
                      </a:pPr>
                      <a:r>
                        <a:rPr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Недоліки закритого способу</a:t>
                      </a:r>
                      <a:endParaRPr sz="1600" b="1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algn="just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явища інтоксикації при лізисі і відторгненні некротичних тканин,</a:t>
                      </a:r>
                      <a:endParaRPr sz="15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algn="just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болючість перев'язок,</a:t>
                      </a:r>
                      <a:endParaRPr sz="15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algn="just" defTabSz="914400" eaLnBrk="0" hangingPunct="0">
                        <a:spcBef>
                          <a:spcPct val="0"/>
                        </a:spcBef>
                        <a:buClrTx/>
                        <a:buFontTx/>
                        <a:buNone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трудомісткість і велика витрата перев'язувального матеріалу.</a:t>
                      </a:r>
                      <a:endParaRPr lang="ru-RU" altLang="en-US" sz="150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lvl="0" indent="79375" defTabSz="914400">
                        <a:spcBef>
                          <a:spcPct val="0"/>
                        </a:spcBef>
                        <a:buClrTx/>
                        <a:buFontTx/>
                        <a:buNone/>
                        <a:tabLst>
                          <a:tab pos="498475" algn="l"/>
                        </a:tabLst>
                      </a:pPr>
                      <a:r>
                        <a:rPr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Переваги відкритого способу:</a:t>
                      </a:r>
                      <a:endParaRPr sz="12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дозволяє швидше сформувати сухий струп, завдяки чому зменшується інтоксикація продуктами розпаду тканин, </a:t>
                      </a:r>
                      <a:endParaRPr sz="16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створюються умови для постійного спостереження за змінами опікової рані й ефектом лікування</a:t>
                      </a:r>
                      <a:endParaRPr sz="16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економія перев'язувального матеріалу.</a:t>
                      </a:r>
                      <a:endParaRPr sz="16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defTabSz="914400" eaLnBrk="0" hangingPunct="0">
                        <a:spcBef>
                          <a:spcPct val="0"/>
                        </a:spcBef>
                        <a:buClrTx/>
                        <a:buFontTx/>
                        <a:buNone/>
                        <a:tabLst>
                          <a:tab pos="498475" algn="l"/>
                        </a:tabLst>
                      </a:pPr>
                      <a:r>
                        <a:rPr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Недоліки відкритого способу:</a:t>
                      </a:r>
                      <a:endParaRPr sz="12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значно великі втрати рідини і плазми через відкриту поверхню,</a:t>
                      </a:r>
                      <a:endParaRPr sz="15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ускладнюється догляд,</a:t>
                      </a:r>
                      <a:endParaRPr sz="15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lvl="0" indent="79375" defTabSz="914400" eaLnBrk="0" hangingPunct="0">
                        <a:spcBef>
                          <a:spcPct val="0"/>
                        </a:spcBef>
                        <a:buClrTx/>
                        <a:buFont typeface="Wingdings" panose="05000000000000000000" pitchFamily="2" charset="2"/>
                        <a:buChar char=""/>
                        <a:tabLst>
                          <a:tab pos="498475" algn="l"/>
                        </a:tabLst>
                      </a:pP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необхідно спеціальне оснащення: камери або каркаси для створення, теплого сухого повітря, бактеріальні повітряні фільтри палати з керованим </a:t>
                      </a:r>
                      <a:r>
                        <a:rPr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абактериальним</a:t>
                      </a:r>
                      <a:r>
                        <a:rPr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середовищем і ін.</a:t>
                      </a:r>
                      <a:r>
                        <a:rPr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ru-RU" altLang="en-US" sz="1000"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Заголовок 471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FF9900"/>
          </a:solidFill>
        </p:spPr>
        <p:txBody>
          <a:bodyPr anchor="ctr" anchorCtr="0"/>
          <a:p>
            <a:r>
              <a:rPr b="1"/>
              <a:t>в) Хірургічне лікування</a:t>
            </a:r>
            <a:r>
              <a:t> </a:t>
            </a:r>
          </a:p>
        </p:txBody>
      </p:sp>
      <p:sp>
        <p:nvSpPr>
          <p:cNvPr id="47107" name="Замещающий текст 47106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713788" cy="5327650"/>
          </a:xfrm>
          <a:solidFill>
            <a:schemeClr val="accent1"/>
          </a:solidFill>
          <a:ln>
            <a:solidFill>
              <a:schemeClr val="accent1"/>
            </a:solidFill>
            <a:miter/>
          </a:ln>
        </p:spPr>
        <p:txBody>
          <a:bodyPr/>
          <a:p>
            <a:pPr>
              <a:lnSpc>
                <a:spcPct val="80000"/>
              </a:lnSpc>
              <a:buNone/>
            </a:pPr>
            <a:r>
              <a:rPr sz="1600" b="1"/>
              <a:t>                </a:t>
            </a:r>
            <a:r>
              <a:rPr sz="1800" b="1"/>
              <a:t>1. </a:t>
            </a:r>
            <a:r>
              <a:rPr sz="1800" b="1" err="1"/>
              <a:t>Некротомія</a:t>
            </a:r>
            <a:r>
              <a:rPr sz="1800" b="1"/>
              <a:t>.</a:t>
            </a:r>
            <a:endParaRPr sz="1800" b="1"/>
          </a:p>
          <a:p>
            <a:pPr>
              <a:lnSpc>
                <a:spcPct val="80000"/>
              </a:lnSpc>
              <a:buNone/>
            </a:pPr>
            <a:r>
              <a:rPr sz="1800" b="1"/>
              <a:t>              2. Рання </a:t>
            </a:r>
            <a:r>
              <a:rPr sz="1800" b="1" err="1"/>
              <a:t>некректомія</a:t>
            </a:r>
            <a:r>
              <a:rPr sz="1800" b="1"/>
              <a:t> з закриттям дефекту</a:t>
            </a:r>
            <a:endParaRPr sz="1800" b="1"/>
          </a:p>
          <a:p>
            <a:pPr>
              <a:lnSpc>
                <a:spcPct val="80000"/>
              </a:lnSpc>
              <a:buNone/>
            </a:pPr>
            <a:r>
              <a:rPr sz="1600" b="1"/>
              <a:t>                                </a:t>
            </a:r>
            <a:r>
              <a:rPr sz="2000" b="1">
                <a:solidFill>
                  <a:srgbClr val="FF9900"/>
                </a:solidFill>
              </a:rPr>
              <a:t>Переваги методу:</a:t>
            </a:r>
            <a:endParaRPr sz="20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sz="1600"/>
              <a:t>Видаляється </a:t>
            </a:r>
            <a:r>
              <a:rPr sz="1600" err="1"/>
              <a:t>некротизована</a:t>
            </a:r>
            <a:r>
              <a:rPr sz="1600"/>
              <a:t> тканина — основна причина інтоксикації і ґрунт для розвитку патогенної мікрофлори.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Знижується рівень </a:t>
            </a:r>
            <a:r>
              <a:rPr sz="1600" err="1"/>
              <a:t>плазмовтрати</a:t>
            </a:r>
            <a:r>
              <a:rPr sz="1600"/>
              <a:t>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Істотно коротшає перебіг опікової хвороби, запобігається розвиток її ускладнень, зменшується терміни загоєння ран і терміни госпіталізації,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Рання активізація хворого, що поліпшує його загальний стан.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Відпадає необхідність частих болючих перев'язок.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Зменшується можливість розвитку грубих рубців.</a:t>
            </a:r>
            <a:endParaRPr sz="1600" b="1"/>
          </a:p>
          <a:p>
            <a:pPr>
              <a:lnSpc>
                <a:spcPct val="80000"/>
              </a:lnSpc>
              <a:buNone/>
            </a:pPr>
            <a:r>
              <a:rPr sz="1600" b="1"/>
              <a:t>                              </a:t>
            </a:r>
            <a:r>
              <a:rPr sz="2000" b="1">
                <a:solidFill>
                  <a:srgbClr val="FF9900"/>
                </a:solidFill>
              </a:rPr>
              <a:t>Покази    до ранньої </a:t>
            </a:r>
            <a:r>
              <a:rPr sz="2000" b="1" err="1">
                <a:solidFill>
                  <a:srgbClr val="FF9900"/>
                </a:solidFill>
              </a:rPr>
              <a:t>некректомії</a:t>
            </a:r>
            <a:r>
              <a:rPr sz="2000" b="1">
                <a:solidFill>
                  <a:srgbClr val="FF9900"/>
                </a:solidFill>
              </a:rPr>
              <a:t>:</a:t>
            </a:r>
            <a:endParaRPr sz="20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sz="1600"/>
              <a:t>Опіки всієї товщини шкіри з площею 10-20%.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Опіки в людей похилого віку.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Опіки кисті.</a:t>
            </a:r>
            <a:endParaRPr sz="1600" b="1"/>
          </a:p>
          <a:p>
            <a:pPr>
              <a:lnSpc>
                <a:spcPct val="80000"/>
              </a:lnSpc>
              <a:buNone/>
            </a:pPr>
            <a:r>
              <a:rPr sz="1600" b="1"/>
              <a:t>                              </a:t>
            </a:r>
            <a:r>
              <a:rPr sz="2000" b="1" err="1">
                <a:solidFill>
                  <a:srgbClr val="FF9900"/>
                </a:solidFill>
              </a:rPr>
              <a:t>Протипокази</a:t>
            </a:r>
            <a:r>
              <a:rPr sz="2000" b="1">
                <a:solidFill>
                  <a:srgbClr val="FF9900"/>
                </a:solidFill>
              </a:rPr>
              <a:t>:</a:t>
            </a:r>
            <a:endParaRPr sz="20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sz="1600"/>
              <a:t>Стан опікового шоку.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Важкі супутні ураження центральної нервової системи, печінки, нирок.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Розповсюджені опіки шкіри </a:t>
            </a:r>
            <a:r>
              <a:rPr sz="1600" err="1"/>
              <a:t>обличя</a:t>
            </a:r>
            <a:r>
              <a:rPr sz="1600"/>
              <a:t> і шиї з ураженням органів дихання.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Масивна </a:t>
            </a:r>
            <a:r>
              <a:rPr sz="1600" err="1"/>
              <a:t>ранева</a:t>
            </a:r>
            <a:r>
              <a:rPr sz="1600"/>
              <a:t> інфекція.</a:t>
            </a:r>
            <a:endParaRPr sz="1600"/>
          </a:p>
          <a:p>
            <a:pPr>
              <a:lnSpc>
                <a:spcPct val="80000"/>
              </a:lnSpc>
            </a:pPr>
            <a:r>
              <a:rPr sz="1600"/>
              <a:t>Старечий вік.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Заголовок 491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accent1"/>
          </a:solidFill>
        </p:spPr>
        <p:txBody>
          <a:bodyPr anchor="ctr" anchorCtr="0"/>
          <a:p>
            <a:br>
              <a:rPr sz="3600" b="1"/>
            </a:br>
            <a:r>
              <a:rPr sz="3600" b="1"/>
              <a:t>3. Відстрочена шкірна пластика</a:t>
            </a:r>
            <a:br>
              <a:rPr sz="4000" b="1"/>
            </a:br>
            <a:endParaRPr sz="4000" b="1"/>
          </a:p>
        </p:txBody>
      </p:sp>
      <p:sp>
        <p:nvSpPr>
          <p:cNvPr id="49155" name="Замещающий текст 49154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b="1">
                <a:solidFill>
                  <a:srgbClr val="FFFF00"/>
                </a:solidFill>
              </a:rPr>
              <a:t>Покази: </a:t>
            </a:r>
            <a:r>
              <a:rPr>
                <a:solidFill>
                  <a:srgbClr val="FFFF00"/>
                </a:solidFill>
              </a:rPr>
              <a:t>Виконання можливе коли рана покрита грануляціями і на її поверхні немає патогенної мікрофлори.</a:t>
            </a:r>
            <a:endParaRPr b="1">
              <a:solidFill>
                <a:srgbClr val="FFFF00"/>
              </a:solidFill>
            </a:endParaRPr>
          </a:p>
          <a:p>
            <a:r>
              <a:rPr b="1">
                <a:solidFill>
                  <a:srgbClr val="FFFF00"/>
                </a:solidFill>
              </a:rPr>
              <a:t>Негативні моменти</a:t>
            </a:r>
            <a:r>
              <a:rPr>
                <a:solidFill>
                  <a:srgbClr val="FFFF00"/>
                </a:solidFill>
              </a:rPr>
              <a:t> - тривалість лікування, розвиток інтоксикації й інфекційних ускладнень, істотна </a:t>
            </a:r>
            <a:r>
              <a:rPr err="1">
                <a:solidFill>
                  <a:srgbClr val="FFFF00"/>
                </a:solidFill>
              </a:rPr>
              <a:t>плазмовтрата</a:t>
            </a:r>
            <a:r>
              <a:rPr>
                <a:solidFill>
                  <a:srgbClr val="FFFF00"/>
                </a:solidFill>
              </a:rPr>
              <a:t>.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Заголовок 50177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 anchor="ctr" anchorCtr="0"/>
          <a:p>
            <a:r>
              <a:rPr b="1"/>
              <a:t>г) Шкірна пластика</a:t>
            </a:r>
            <a:r>
              <a:t> </a:t>
            </a:r>
          </a:p>
        </p:txBody>
      </p:sp>
      <p:sp>
        <p:nvSpPr>
          <p:cNvPr id="50179" name="Замещающий текст 50178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321175" cy="5229225"/>
          </a:xfrm>
          <a:solidFill>
            <a:schemeClr val="accent1"/>
          </a:solidFill>
        </p:spPr>
        <p:txBody>
          <a:bodyPr/>
          <a:p>
            <a:pPr lvl="1">
              <a:lnSpc>
                <a:spcPct val="90000"/>
              </a:lnSpc>
              <a:buClr>
                <a:schemeClr val="folHlink"/>
              </a:buClr>
              <a:buSzPct val="50000"/>
              <a:buFont typeface="Wingdings" panose="05000000000000000000" pitchFamily="2" charset="2"/>
              <a:buNone/>
            </a:pPr>
            <a:r>
              <a:rPr sz="1800" b="1">
                <a:solidFill>
                  <a:srgbClr val="FFFF00"/>
                </a:solidFill>
              </a:rPr>
              <a:t>Пластика місцевими тканинами</a:t>
            </a:r>
            <a:r>
              <a:rPr sz="1200">
                <a:solidFill>
                  <a:srgbClr val="FFFF00"/>
                </a:solidFill>
              </a:rPr>
              <a:t>;</a:t>
            </a:r>
            <a:endParaRPr sz="12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1400">
                <a:solidFill>
                  <a:srgbClr val="FFFF00"/>
                </a:solidFill>
              </a:rPr>
              <a:t>        Мобілізація країв рани</a:t>
            </a:r>
            <a:endParaRPr sz="1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1400">
                <a:solidFill>
                  <a:srgbClr val="FFFF00"/>
                </a:solidFill>
              </a:rPr>
              <a:t>       Здійснити пластику по типу індійської (зустрічними трикутниками)</a:t>
            </a:r>
            <a:endParaRPr sz="1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400" b="1" u="sng">
                <a:solidFill>
                  <a:srgbClr val="FFFF00"/>
                </a:solidFill>
              </a:rPr>
              <a:t>Вільна шкірна пластика</a:t>
            </a:r>
            <a:endParaRPr sz="1400" b="1" u="sng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400" b="1" u="sng">
                <a:solidFill>
                  <a:srgbClr val="FFFF00"/>
                </a:solidFill>
              </a:rPr>
              <a:t>Пересадження   шкірного </a:t>
            </a:r>
            <a:r>
              <a:rPr sz="1400" b="1" u="sng" err="1">
                <a:solidFill>
                  <a:srgbClr val="FFFF00"/>
                </a:solidFill>
              </a:rPr>
              <a:t>лоскута</a:t>
            </a:r>
            <a:r>
              <a:rPr sz="1400" b="1" u="sng">
                <a:solidFill>
                  <a:srgbClr val="FFFF00"/>
                </a:solidFill>
              </a:rPr>
              <a:t> на всю товщину</a:t>
            </a:r>
            <a:endParaRPr sz="1400" b="1" u="sng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400" b="1" u="sng">
                <a:solidFill>
                  <a:srgbClr val="FFFF00"/>
                </a:solidFill>
              </a:rPr>
              <a:t>Пересадження  розщепленого  шкірного   </a:t>
            </a:r>
            <a:r>
              <a:rPr sz="1400" b="1" u="sng" err="1">
                <a:solidFill>
                  <a:srgbClr val="FFFF00"/>
                </a:solidFill>
              </a:rPr>
              <a:t>лоскута</a:t>
            </a:r>
            <a:endParaRPr sz="1400" b="1" u="sng">
              <a:solidFill>
                <a:srgbClr val="FFFF00"/>
              </a:solidFill>
            </a:endParaRPr>
          </a:p>
        </p:txBody>
      </p:sp>
      <p:pic>
        <p:nvPicPr>
          <p:cNvPr id="50180" name="Замещающее содержимое 50179"/>
          <p:cNvPicPr>
            <a:picLocks noChangeAspect="1"/>
          </p:cNvPicPr>
          <p:nvPr>
            <p:ph sz="quarter" idx="2"/>
          </p:nvPr>
        </p:nvPicPr>
        <p:blipFill>
          <a:blip r:embed="rId1"/>
          <a:stretch>
            <a:fillRect/>
          </a:stretch>
        </p:blipFill>
        <p:spPr>
          <a:xfrm>
            <a:off x="539750" y="3789363"/>
            <a:ext cx="3744913" cy="2879725"/>
          </a:xfrm>
        </p:spPr>
      </p:pic>
      <p:sp>
        <p:nvSpPr>
          <p:cNvPr id="50182" name="Прямоугольник 50181"/>
          <p:cNvSpPr/>
          <p:nvPr/>
        </p:nvSpPr>
        <p:spPr>
          <a:xfrm>
            <a:off x="5508625" y="4941888"/>
            <a:ext cx="2532063" cy="16160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>
            <a:spAutoFit/>
          </a:bodyPr>
          <a:p>
            <a:pPr algn="ctr"/>
            <a:r>
              <a:rPr b="1" u="sng">
                <a:solidFill>
                  <a:srgbClr val="FFFF00"/>
                </a:solidFill>
              </a:rPr>
              <a:t>Пластика </a:t>
            </a:r>
            <a:r>
              <a:rPr b="1" u="sng" dirty="0" err="1">
                <a:solidFill>
                  <a:srgbClr val="FFFF00"/>
                </a:solidFill>
              </a:rPr>
              <a:t>лоскутом</a:t>
            </a:r>
            <a:r>
              <a:rPr b="1" u="sng">
                <a:solidFill>
                  <a:srgbClr val="FFFF00"/>
                </a:solidFill>
              </a:rPr>
              <a:t> на живильній ніжці</a:t>
            </a:r>
            <a:endParaRPr>
              <a:solidFill>
                <a:srgbClr val="FFFF00"/>
              </a:solidFill>
            </a:endParaRPr>
          </a:p>
          <a:p>
            <a:pPr algn="ctr"/>
            <a:r>
              <a:rPr sz="1600" b="1" i="1" dirty="0" err="1">
                <a:solidFill>
                  <a:srgbClr val="FFFF00"/>
                </a:solidFill>
              </a:rPr>
              <a:t>Італійска</a:t>
            </a:r>
            <a:r>
              <a:rPr b="1" i="1">
                <a:solidFill>
                  <a:srgbClr val="FFFF00"/>
                </a:solidFill>
              </a:rPr>
              <a:t> пластика.</a:t>
            </a:r>
            <a:endParaRPr b="1" i="1">
              <a:solidFill>
                <a:srgbClr val="FFFF00"/>
              </a:solidFill>
            </a:endParaRPr>
          </a:p>
        </p:txBody>
      </p:sp>
      <p:pic>
        <p:nvPicPr>
          <p:cNvPr id="50183" name="Замещающее содержимое 50182"/>
          <p:cNvPicPr>
            <a:picLocks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4787900" y="1773238"/>
            <a:ext cx="3911600" cy="3073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Заголовок 53249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ctr" anchorCtr="0"/>
          <a:p>
            <a:r>
              <a:rPr sz="4000" b="1">
                <a:solidFill>
                  <a:srgbClr val="FFFF00"/>
                </a:solidFill>
              </a:rPr>
              <a:t>Пластика мігруючим (крокуючим) стеблом.</a:t>
            </a:r>
            <a:endParaRPr sz="4000" b="1">
              <a:solidFill>
                <a:srgbClr val="FFFF00"/>
              </a:solidFill>
            </a:endParaRPr>
          </a:p>
        </p:txBody>
      </p:sp>
      <p:pic>
        <p:nvPicPr>
          <p:cNvPr id="53252" name="Замещающее содержимое 5325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3850" y="1844675"/>
            <a:ext cx="4470400" cy="2362200"/>
          </a:xfrm>
        </p:spPr>
      </p:pic>
      <p:sp>
        <p:nvSpPr>
          <p:cNvPr id="53254" name="Прямоугольник 53253"/>
          <p:cNvSpPr/>
          <p:nvPr/>
        </p:nvSpPr>
        <p:spPr>
          <a:xfrm>
            <a:off x="4859338" y="1563688"/>
            <a:ext cx="3984625" cy="25638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>
            <a:spAutoFit/>
          </a:bodyPr>
          <a:p>
            <a:pPr>
              <a:buChar char="•"/>
            </a:pPr>
            <a:r>
              <a:rPr sz="1800" b="1" i="1">
                <a:solidFill>
                  <a:srgbClr val="FFFF00"/>
                </a:solidFill>
              </a:rPr>
              <a:t>          </a:t>
            </a:r>
            <a:r>
              <a:rPr sz="1800" b="1">
                <a:solidFill>
                  <a:srgbClr val="FFFF00"/>
                </a:solidFill>
              </a:rPr>
              <a:t>Пластика </a:t>
            </a:r>
            <a:r>
              <a:rPr sz="1800" b="1" dirty="0" err="1">
                <a:solidFill>
                  <a:srgbClr val="FFFF00"/>
                </a:solidFill>
              </a:rPr>
              <a:t>лоскутом</a:t>
            </a:r>
            <a:r>
              <a:rPr sz="1800" b="1">
                <a:solidFill>
                  <a:srgbClr val="FFFF00"/>
                </a:solidFill>
              </a:rPr>
              <a:t> на судинній ніжці з мікрохірургічною технікою.</a:t>
            </a:r>
            <a:endParaRPr sz="1800">
              <a:solidFill>
                <a:srgbClr val="FFFF00"/>
              </a:solidFill>
            </a:endParaRPr>
          </a:p>
          <a:p>
            <a:pPr>
              <a:buChar char="•"/>
            </a:pPr>
            <a:r>
              <a:rPr sz="1800" b="1" i="1">
                <a:solidFill>
                  <a:srgbClr val="FFFF00"/>
                </a:solidFill>
              </a:rPr>
              <a:t>         Застосування      культивованих           </a:t>
            </a:r>
            <a:r>
              <a:rPr sz="1800" b="1" i="1" dirty="0" err="1">
                <a:solidFill>
                  <a:srgbClr val="FFFF00"/>
                </a:solidFill>
              </a:rPr>
              <a:t>алофібробластів</a:t>
            </a:r>
            <a:endParaRPr sz="1800">
              <a:solidFill>
                <a:srgbClr val="FFFF00"/>
              </a:solidFill>
            </a:endParaRPr>
          </a:p>
          <a:p>
            <a:pPr>
              <a:buChar char="•"/>
            </a:pPr>
            <a:r>
              <a:rPr sz="1800" b="1" i="1">
                <a:solidFill>
                  <a:srgbClr val="FFFF00"/>
                </a:solidFill>
              </a:rPr>
              <a:t>        </a:t>
            </a:r>
            <a:r>
              <a:rPr sz="1800" b="1">
                <a:solidFill>
                  <a:srgbClr val="FFFF00"/>
                </a:solidFill>
              </a:rPr>
              <a:t>Тимчасове біологічне закриття дефекту</a:t>
            </a:r>
            <a:endParaRPr sz="1800">
              <a:solidFill>
                <a:srgbClr val="FFFF00"/>
              </a:solidFill>
            </a:endParaRPr>
          </a:p>
          <a:p>
            <a:pPr algn="ctr" eaLnBrk="0" hangingPunct="0"/>
            <a:endParaRPr sz="1800">
              <a:solidFill>
                <a:srgbClr val="FFFF00"/>
              </a:solidFill>
            </a:endParaRPr>
          </a:p>
        </p:txBody>
      </p:sp>
      <p:sp>
        <p:nvSpPr>
          <p:cNvPr id="53255" name="Прямоугольник 53254"/>
          <p:cNvSpPr/>
          <p:nvPr/>
        </p:nvSpPr>
        <p:spPr>
          <a:xfrm>
            <a:off x="323850" y="4292600"/>
            <a:ext cx="8424863" cy="264477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>
            <a:spAutoFit/>
          </a:bodyPr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 шкіра трупа або донора (</a:t>
            </a:r>
            <a:r>
              <a:rPr sz="1400" dirty="0" err="1">
                <a:solidFill>
                  <a:srgbClr val="FFFF00"/>
                </a:solidFill>
              </a:rPr>
              <a:t>алодермопластику</a:t>
            </a:r>
            <a:r>
              <a:rPr sz="1400">
                <a:solidFill>
                  <a:srgbClr val="FFFF00"/>
                </a:solidFill>
              </a:rPr>
              <a:t>), 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 шкіру поросят або теляти (</a:t>
            </a:r>
            <a:r>
              <a:rPr sz="1400" dirty="0" err="1">
                <a:solidFill>
                  <a:srgbClr val="FFFF00"/>
                </a:solidFill>
              </a:rPr>
              <a:t>ксенотрансплантація</a:t>
            </a:r>
            <a:r>
              <a:rPr sz="1400">
                <a:solidFill>
                  <a:srgbClr val="FFFF00"/>
                </a:solidFill>
              </a:rPr>
              <a:t>)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 синтетичні матеріали (</a:t>
            </a:r>
            <a:r>
              <a:rPr sz="1400" dirty="0" err="1">
                <a:solidFill>
                  <a:srgbClr val="FFFF00"/>
                </a:solidFill>
              </a:rPr>
              <a:t>полікапролактон</a:t>
            </a:r>
            <a:r>
              <a:rPr sz="1400">
                <a:solidFill>
                  <a:srgbClr val="FFFF00"/>
                </a:solidFill>
              </a:rPr>
              <a:t>, гідрон)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 різні варіанти синтетичної шкіри — </a:t>
            </a:r>
            <a:r>
              <a:rPr sz="1400" b="1" dirty="0" err="1">
                <a:solidFill>
                  <a:srgbClr val="FFFF00"/>
                </a:solidFill>
              </a:rPr>
              <a:t>епігард</a:t>
            </a:r>
            <a:r>
              <a:rPr sz="1400" b="1">
                <a:solidFill>
                  <a:srgbClr val="FFFF00"/>
                </a:solidFill>
              </a:rPr>
              <a:t>, </a:t>
            </a:r>
            <a:r>
              <a:rPr sz="1400" b="1" dirty="0" err="1">
                <a:solidFill>
                  <a:srgbClr val="FFFF00"/>
                </a:solidFill>
              </a:rPr>
              <a:t>сінкавер</a:t>
            </a:r>
            <a:r>
              <a:rPr sz="1400" b="1">
                <a:solidFill>
                  <a:srgbClr val="FFFF00"/>
                </a:solidFill>
              </a:rPr>
              <a:t>, </a:t>
            </a:r>
            <a:r>
              <a:rPr sz="1400" b="1" dirty="0" err="1">
                <a:solidFill>
                  <a:srgbClr val="FFFF00"/>
                </a:solidFill>
              </a:rPr>
              <a:t>аеронласт-спеціаль</a:t>
            </a:r>
            <a:r>
              <a:rPr sz="1400" b="1">
                <a:solidFill>
                  <a:srgbClr val="FFFF00"/>
                </a:solidFill>
              </a:rPr>
              <a:t> і ін.</a:t>
            </a:r>
            <a:endParaRPr sz="1400">
              <a:solidFill>
                <a:srgbClr val="FFFF00"/>
              </a:solidFill>
            </a:endParaRPr>
          </a:p>
          <a:p>
            <a:pPr defTabSz="914400"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Переваги </a:t>
            </a:r>
            <a:r>
              <a:rPr sz="1400" b="1">
                <a:solidFill>
                  <a:srgbClr val="FFFF00"/>
                </a:solidFill>
              </a:rPr>
              <a:t>синтетичних</a:t>
            </a:r>
            <a:r>
              <a:rPr sz="1400">
                <a:solidFill>
                  <a:srgbClr val="FFFF00"/>
                </a:solidFill>
              </a:rPr>
              <a:t> матеріалів: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 безболісність і простота накладення і зняття,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 зменшення втрати рідини з обпаленої поверхні,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 зниження </a:t>
            </a:r>
            <a:r>
              <a:rPr sz="1400" dirty="0" err="1">
                <a:solidFill>
                  <a:srgbClr val="FFFF00"/>
                </a:solidFill>
              </a:rPr>
              <a:t>инфікованості</a:t>
            </a:r>
            <a:r>
              <a:rPr sz="1400">
                <a:solidFill>
                  <a:srgbClr val="FFFF00"/>
                </a:solidFill>
              </a:rPr>
              <a:t> рани,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 прискорення очищення рані від некротичних тканин, гарна підготовка ложа для     </a:t>
            </a:r>
            <a:r>
              <a:rPr sz="1400" dirty="0" err="1">
                <a:solidFill>
                  <a:srgbClr val="FFFF00"/>
                </a:solidFill>
              </a:rPr>
              <a:t>аутодермопластики</a:t>
            </a:r>
            <a:r>
              <a:rPr sz="1400">
                <a:solidFill>
                  <a:srgbClr val="FFFF00"/>
                </a:solidFill>
              </a:rPr>
              <a:t>,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імунна інертність (відсутня реакція антиген-антитіло),</a:t>
            </a:r>
            <a:endParaRPr sz="1400">
              <a:solidFill>
                <a:srgbClr val="FFFF00"/>
              </a:solidFill>
            </a:endParaRPr>
          </a:p>
          <a:p>
            <a:pPr defTabSz="914400">
              <a:buChar char="•"/>
              <a:tabLst>
                <a:tab pos="727075" algn="l"/>
              </a:tabLst>
            </a:pPr>
            <a:r>
              <a:rPr sz="1400">
                <a:solidFill>
                  <a:srgbClr val="FFFF00"/>
                </a:solidFill>
              </a:rPr>
              <a:t>                 відносна дешевизна.</a:t>
            </a:r>
            <a:endParaRPr sz="1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Заголовок 8193"/>
          <p:cNvSpPr>
            <a:spLocks noGrp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 anchor="ctr" anchorCtr="0"/>
          <a:p>
            <a:r>
              <a:rPr b="1"/>
              <a:t>(4) ПО ГЛИБИНІ УРАЖЕННЯ</a:t>
            </a:r>
            <a:r>
              <a:t> </a:t>
            </a:r>
          </a:p>
        </p:txBody>
      </p:sp>
      <p:sp>
        <p:nvSpPr>
          <p:cNvPr id="8197" name="Замещающий текст 8196"/>
          <p:cNvSpPr>
            <a:spLocks noGrp="1"/>
          </p:cNvSpPr>
          <p:nvPr>
            <p:ph type="body" sz="half" idx="2"/>
          </p:nvPr>
        </p:nvSpPr>
        <p:spPr>
          <a:xfrm>
            <a:off x="5292725" y="1557338"/>
            <a:ext cx="3851275" cy="4967287"/>
          </a:xfrm>
          <a:solidFill>
            <a:schemeClr val="accent1"/>
          </a:solidFill>
        </p:spPr>
        <p:txBody>
          <a:bodyPr/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700" b="1">
                <a:solidFill>
                  <a:srgbClr val="FF9900"/>
                </a:solidFill>
              </a:rPr>
              <a:t>I	ступінь</a:t>
            </a:r>
            <a:r>
              <a:rPr sz="1700">
                <a:solidFill>
                  <a:srgbClr val="FF9900"/>
                </a:solidFill>
              </a:rPr>
              <a:t> — ураження на рівні епідермісу, що виявляється гіперемією і набряком шкіри.</a:t>
            </a:r>
            <a:endParaRPr sz="17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700" b="1">
                <a:solidFill>
                  <a:srgbClr val="FF9900"/>
                </a:solidFill>
              </a:rPr>
              <a:t>II	ступінь</a:t>
            </a:r>
            <a:r>
              <a:rPr sz="1700">
                <a:solidFill>
                  <a:srgbClr val="FF9900"/>
                </a:solidFill>
              </a:rPr>
              <a:t> — ушкодження всього епітелію з утворенням міхурів заповнених прозорою рідиною.</a:t>
            </a:r>
            <a:endParaRPr sz="17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700" b="1">
                <a:solidFill>
                  <a:srgbClr val="FF9900"/>
                </a:solidFill>
              </a:rPr>
              <a:t>III	ступінь</a:t>
            </a:r>
            <a:r>
              <a:rPr sz="1700">
                <a:solidFill>
                  <a:srgbClr val="FF9900"/>
                </a:solidFill>
              </a:rPr>
              <a:t> — некроз шкіри.</a:t>
            </a:r>
            <a:endParaRPr sz="17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1700">
                <a:solidFill>
                  <a:srgbClr val="FF9900"/>
                </a:solidFill>
              </a:rPr>
              <a:t>      Виділяють опіки І</a:t>
            </a:r>
            <a:r>
              <a:rPr lang="en-US" altLang="x-none" sz="1700">
                <a:solidFill>
                  <a:srgbClr val="FF9900"/>
                </a:solidFill>
              </a:rPr>
              <a:t>II</a:t>
            </a:r>
            <a:r>
              <a:rPr sz="1700">
                <a:solidFill>
                  <a:srgbClr val="FF9900"/>
                </a:solidFill>
              </a:rPr>
              <a:t>а </a:t>
            </a:r>
            <a:r>
              <a:rPr lang="en-US" altLang="x-none" sz="1700">
                <a:solidFill>
                  <a:srgbClr val="FF9900"/>
                </a:solidFill>
              </a:rPr>
              <a:t>i III</a:t>
            </a:r>
            <a:r>
              <a:rPr sz="1700">
                <a:solidFill>
                  <a:srgbClr val="FF9900"/>
                </a:solidFill>
              </a:rPr>
              <a:t>б ступеня:</a:t>
            </a:r>
            <a:endParaRPr sz="17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700" b="1">
                <a:solidFill>
                  <a:srgbClr val="FF9900"/>
                </a:solidFill>
              </a:rPr>
              <a:t>І</a:t>
            </a:r>
            <a:r>
              <a:rPr lang="en-US" altLang="x-none" sz="1700" b="1">
                <a:solidFill>
                  <a:srgbClr val="FF9900"/>
                </a:solidFill>
              </a:rPr>
              <a:t>II</a:t>
            </a:r>
            <a:r>
              <a:rPr sz="1700" b="1" err="1">
                <a:solidFill>
                  <a:srgbClr val="FF9900"/>
                </a:solidFill>
              </a:rPr>
              <a:t>-а</a:t>
            </a:r>
            <a:r>
              <a:rPr sz="1700" b="1">
                <a:solidFill>
                  <a:srgbClr val="FF9900"/>
                </a:solidFill>
              </a:rPr>
              <a:t>	ступінь — некроз епітелію і поверхневих шарів дерми.</a:t>
            </a:r>
            <a:endParaRPr sz="17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700" b="1">
                <a:solidFill>
                  <a:srgbClr val="FF9900"/>
                </a:solidFill>
              </a:rPr>
              <a:t>III-б	ступінь</a:t>
            </a:r>
            <a:r>
              <a:rPr sz="1700">
                <a:solidFill>
                  <a:srgbClr val="FF9900"/>
                </a:solidFill>
              </a:rPr>
              <a:t> — некроз усіх шарів дерми разом з волосяними цибулинами, потовими і сальними залозами з переходом на підшкірну клітковину.</a:t>
            </a:r>
            <a:endParaRPr sz="17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sz="1700" b="1">
                <a:solidFill>
                  <a:srgbClr val="FF9900"/>
                </a:solidFill>
              </a:rPr>
              <a:t>IV	ступінь</a:t>
            </a:r>
            <a:r>
              <a:rPr sz="1700">
                <a:solidFill>
                  <a:srgbClr val="FF9900"/>
                </a:solidFill>
              </a:rPr>
              <a:t> — некроз усієї шкіри і глибше лежачих тканин (підшкірна клітковина, фасція, м'язи, кістки).</a:t>
            </a:r>
            <a:endParaRPr sz="1700">
              <a:solidFill>
                <a:srgbClr val="FF9900"/>
              </a:solidFill>
            </a:endParaRPr>
          </a:p>
        </p:txBody>
      </p:sp>
      <p:pic>
        <p:nvPicPr>
          <p:cNvPr id="8198" name="Замещающее содержимое 819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50825" y="1557338"/>
            <a:ext cx="4897438" cy="3960812"/>
          </a:xfrm>
        </p:spPr>
      </p:pic>
      <p:graphicFrame>
        <p:nvGraphicFramePr>
          <p:cNvPr id="8212" name="Таблица 8211"/>
          <p:cNvGraphicFramePr/>
          <p:nvPr/>
        </p:nvGraphicFramePr>
        <p:xfrm>
          <a:off x="611188" y="5589588"/>
          <a:ext cx="4392613" cy="579438"/>
        </p:xfrm>
        <a:graphic>
          <a:graphicData uri="http://schemas.openxmlformats.org/drawingml/2006/table">
            <a:tbl>
              <a:tblPr/>
              <a:tblGrid>
                <a:gridCol w="4392613"/>
              </a:tblGrid>
              <a:tr h="5794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2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2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600" b="1">
                          <a:solidFill>
                            <a:srgbClr val="FFFF00"/>
                          </a:solidFill>
                          <a:effectLst/>
                          <a:cs typeface="Times New Roman" panose="02020603050405020304" charset="0"/>
                        </a:rPr>
                        <a:t>Мал. 1. Глибина ушкодження при різних ступенях (</a:t>
                      </a:r>
                      <a:r>
                        <a:rPr lang="en-US" altLang="x-none" sz="1600" b="1">
                          <a:solidFill>
                            <a:srgbClr val="FFFF00"/>
                          </a:solidFill>
                          <a:effectLst/>
                          <a:cs typeface="Times New Roman" panose="02020603050405020304" charset="0"/>
                        </a:rPr>
                        <a:t>I</a:t>
                      </a:r>
                      <a:r>
                        <a:rPr sz="1600" b="1">
                          <a:solidFill>
                            <a:srgbClr val="FFFF00"/>
                          </a:solidFill>
                          <a:effectLst/>
                          <a:cs typeface="Times New Roman" panose="02020603050405020304" charset="0"/>
                        </a:rPr>
                        <a:t>-</a:t>
                      </a:r>
                      <a:r>
                        <a:rPr lang="en-US" altLang="x-none" sz="1600" b="1">
                          <a:solidFill>
                            <a:srgbClr val="FFFF00"/>
                          </a:solidFill>
                          <a:effectLst/>
                          <a:cs typeface="Times New Roman" panose="02020603050405020304" charset="0"/>
                        </a:rPr>
                        <a:t>IV</a:t>
                      </a:r>
                      <a:r>
                        <a:rPr sz="1600" b="1">
                          <a:solidFill>
                            <a:srgbClr val="FFFF00"/>
                          </a:solidFill>
                          <a:effectLst/>
                          <a:cs typeface="Times New Roman" panose="02020603050405020304" charset="0"/>
                        </a:rPr>
                        <a:t>) опіку</a:t>
                      </a:r>
                      <a:endParaRPr lang="ru-RU" altLang="en-US" sz="2000" b="1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8209" name="Прямоугольник 8208"/>
          <p:cNvSpPr/>
          <p:nvPr/>
        </p:nvSpPr>
        <p:spPr>
          <a:xfrm>
            <a:off x="684213" y="6276975"/>
            <a:ext cx="4319587" cy="581025"/>
          </a:xfrm>
          <a:prstGeom prst="rect">
            <a:avLst/>
          </a:prstGeom>
          <a:solidFill>
            <a:srgbClr val="FF3300"/>
          </a:solidFill>
          <a:ln w="9525">
            <a:noFill/>
          </a:ln>
        </p:spPr>
        <p:txBody>
          <a:bodyPr anchor="ctr" anchorCtr="0">
            <a:spAutoFit/>
          </a:bodyPr>
          <a:p>
            <a:r>
              <a:rPr sz="1600">
                <a:solidFill>
                  <a:srgbClr val="FFFF00"/>
                </a:solidFill>
                <a:cs typeface="Times New Roman" panose="02020603050405020304" charset="0"/>
              </a:rPr>
              <a:t>I - епідерміс; 2 — дерма; 3 — підшкірна клітковина; 4 — м'язи; 5 — кістка </a:t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Заголовок 55297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  <a:solidFill>
            <a:schemeClr val="accent1"/>
          </a:solidFill>
        </p:spPr>
        <p:txBody>
          <a:bodyPr anchor="ctr" anchorCtr="0"/>
          <a:p>
            <a:r>
              <a:rPr sz="2800" b="1">
                <a:solidFill>
                  <a:srgbClr val="FFFF00"/>
                </a:solidFill>
              </a:rPr>
              <a:t>(4) ЗАГАЛЬНЕ ЛІКУВАННЯ (</a:t>
            </a:r>
            <a:r>
              <a:rPr sz="2800" b="1" err="1">
                <a:solidFill>
                  <a:srgbClr val="FFFF00"/>
                </a:solidFill>
              </a:rPr>
              <a:t>ЛІКУВАННЯ</a:t>
            </a:r>
            <a:r>
              <a:rPr sz="2800" b="1">
                <a:solidFill>
                  <a:srgbClr val="FFFF00"/>
                </a:solidFill>
              </a:rPr>
              <a:t> ОПІКОВОЇ ХВОРОБИ</a:t>
            </a:r>
            <a:r>
              <a:rPr sz="4000"/>
              <a:t> </a:t>
            </a:r>
            <a:endParaRPr sz="4000"/>
          </a:p>
        </p:txBody>
      </p:sp>
      <p:sp>
        <p:nvSpPr>
          <p:cNvPr id="55299" name="Замещающий текст 55298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5516562"/>
          </a:xfrm>
          <a:solidFill>
            <a:schemeClr val="folHlink"/>
          </a:solidFill>
        </p:spPr>
        <p:txBody>
          <a:bodyPr/>
          <a:p>
            <a:pPr>
              <a:lnSpc>
                <a:spcPct val="80000"/>
              </a:lnSpc>
              <a:buNone/>
            </a:pPr>
            <a:r>
              <a:rPr sz="1800" b="1"/>
              <a:t>    </a:t>
            </a:r>
            <a:r>
              <a:rPr sz="1800" b="1">
                <a:solidFill>
                  <a:srgbClr val="000099"/>
                </a:solidFill>
              </a:rPr>
              <a:t>Можна виділити наступні компоненти загального лікування при опіках: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800" b="1">
                <a:solidFill>
                  <a:srgbClr val="FFFF00"/>
                </a:solidFill>
              </a:rPr>
              <a:t>-  боротьба з болем,</a:t>
            </a:r>
            <a:endParaRPr sz="18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800" b="1">
                <a:solidFill>
                  <a:srgbClr val="FFFF00"/>
                </a:solidFill>
              </a:rPr>
              <a:t>-  лікування опікового шоку,</a:t>
            </a:r>
            <a:endParaRPr sz="18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800" b="1">
                <a:solidFill>
                  <a:srgbClr val="FFFF00"/>
                </a:solidFill>
              </a:rPr>
              <a:t>-  лікування гострої токсемії,</a:t>
            </a:r>
            <a:endParaRPr sz="18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800" b="1">
                <a:solidFill>
                  <a:srgbClr val="FFFF00"/>
                </a:solidFill>
              </a:rPr>
              <a:t>-  попередження і лікування інфекційних ускладнень.</a:t>
            </a:r>
            <a:endParaRPr sz="1800" b="1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800" b="1">
                <a:solidFill>
                  <a:srgbClr val="000099"/>
                </a:solidFill>
              </a:rPr>
              <a:t>                               </a:t>
            </a:r>
            <a:r>
              <a:rPr sz="1800" b="1" err="1">
                <a:solidFill>
                  <a:srgbClr val="FF3300"/>
                </a:solidFill>
              </a:rPr>
              <a:t>а)Боротьба</a:t>
            </a:r>
            <a:r>
              <a:rPr sz="1800" b="1">
                <a:solidFill>
                  <a:srgbClr val="FF3300"/>
                </a:solidFill>
              </a:rPr>
              <a:t> з болем</a:t>
            </a:r>
            <a:endParaRPr sz="18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sz="1800" b="1">
                <a:solidFill>
                  <a:srgbClr val="000099"/>
                </a:solidFill>
              </a:rPr>
              <a:t>створення спокою, обробка вазеліном (маззю) і накладення пов'язок,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1800" b="1" err="1">
                <a:solidFill>
                  <a:srgbClr val="000099"/>
                </a:solidFill>
              </a:rPr>
              <a:t>таблетовані</a:t>
            </a:r>
            <a:r>
              <a:rPr sz="1800" b="1">
                <a:solidFill>
                  <a:srgbClr val="000099"/>
                </a:solidFill>
              </a:rPr>
              <a:t> ненаркотичні анальгетики,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1800" b="1" err="1">
                <a:solidFill>
                  <a:srgbClr val="000099"/>
                </a:solidFill>
              </a:rPr>
              <a:t>парентеральне</a:t>
            </a:r>
            <a:r>
              <a:rPr sz="1800" b="1">
                <a:solidFill>
                  <a:srgbClr val="000099"/>
                </a:solidFill>
              </a:rPr>
              <a:t> введення ненаркотичних анальгетиків, седативних препаратів, нейролептиків,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1800" b="1">
                <a:solidFill>
                  <a:srgbClr val="000099"/>
                </a:solidFill>
              </a:rPr>
              <a:t>наркотичні анальгетики.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1800" b="1">
                <a:solidFill>
                  <a:srgbClr val="000099"/>
                </a:solidFill>
              </a:rPr>
              <a:t>                               </a:t>
            </a:r>
            <a:r>
              <a:rPr sz="1800" b="1" err="1">
                <a:solidFill>
                  <a:srgbClr val="FF3300"/>
                </a:solidFill>
              </a:rPr>
              <a:t>б)Лікування</a:t>
            </a:r>
            <a:r>
              <a:rPr sz="1800" b="1">
                <a:solidFill>
                  <a:srgbClr val="FF3300"/>
                </a:solidFill>
              </a:rPr>
              <a:t> опікового шоку</a:t>
            </a:r>
            <a:endParaRPr sz="1800" b="1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</a:pPr>
            <a:r>
              <a:rPr sz="1800" b="1">
                <a:solidFill>
                  <a:srgbClr val="000099"/>
                </a:solidFill>
              </a:rPr>
              <a:t>Порядок первинних маніпуляцій повинен бути наступним: 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1800" b="1">
                <a:solidFill>
                  <a:srgbClr val="000099"/>
                </a:solidFill>
              </a:rPr>
              <a:t>забезпечення прохідності дихальних шляхів, 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1800" b="1">
                <a:solidFill>
                  <a:srgbClr val="000099"/>
                </a:solidFill>
              </a:rPr>
              <a:t>катетеризація центральної вени і початок </a:t>
            </a:r>
            <a:r>
              <a:rPr sz="1800" b="1" err="1">
                <a:solidFill>
                  <a:srgbClr val="000099"/>
                </a:solidFill>
              </a:rPr>
              <a:t>инфузії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1800" b="1">
                <a:solidFill>
                  <a:srgbClr val="000099"/>
                </a:solidFill>
              </a:rPr>
              <a:t>накладення пов'язок на обпалені поверхні,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1800" b="1">
                <a:solidFill>
                  <a:srgbClr val="000099"/>
                </a:solidFill>
              </a:rPr>
              <a:t>катетеризація сечового міхура,</a:t>
            </a:r>
            <a:endParaRPr sz="1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sz="1800" b="1">
                <a:solidFill>
                  <a:srgbClr val="000099"/>
                </a:solidFill>
              </a:rPr>
              <a:t>введення зонда в шлунок.</a:t>
            </a:r>
            <a:endParaRPr sz="1800" b="1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Заголовок 5632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r>
              <a:rPr sz="4000" b="1"/>
              <a:t>Комплекс остаточних  лікувальних заходів</a:t>
            </a:r>
            <a:endParaRPr sz="4000" b="1"/>
          </a:p>
        </p:txBody>
      </p:sp>
      <p:sp>
        <p:nvSpPr>
          <p:cNvPr id="56323" name="Замещающий текст 56322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lnSpc>
                <a:spcPct val="80000"/>
              </a:lnSpc>
            </a:pPr>
            <a:r>
              <a:rPr sz="2800"/>
              <a:t>Боротьба з болем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Підтримка системної </a:t>
            </a:r>
            <a:r>
              <a:rPr sz="2800" err="1"/>
              <a:t>гемодинаміки</a:t>
            </a:r>
            <a:r>
              <a:rPr sz="2800"/>
              <a:t>: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Усунення </a:t>
            </a:r>
            <a:r>
              <a:rPr sz="2800" err="1"/>
              <a:t>гіповолемії</a:t>
            </a:r>
            <a:r>
              <a:rPr sz="2800"/>
              <a:t>,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Застосування </a:t>
            </a:r>
            <a:r>
              <a:rPr sz="2800" err="1"/>
              <a:t>вазопрессорів</a:t>
            </a:r>
            <a:r>
              <a:rPr sz="2800"/>
              <a:t>,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Поліпшення серцевої діяльності.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Поліпшення тканинної й органної перфузії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Корекція реологічних властивостей крові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Компенсація </a:t>
            </a:r>
            <a:r>
              <a:rPr sz="2800" err="1"/>
              <a:t>плазмовтрати</a:t>
            </a:r>
            <a:r>
              <a:rPr sz="2800"/>
              <a:t>.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Введення білкових розчинів</a:t>
            </a:r>
            <a:endParaRPr sz="2800"/>
          </a:p>
          <a:p>
            <a:pPr>
              <a:lnSpc>
                <a:spcPct val="80000"/>
              </a:lnSpc>
            </a:pPr>
            <a:r>
              <a:rPr sz="2800"/>
              <a:t>Корекція функції ушкоджених органів</a:t>
            </a:r>
            <a:endParaRPr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Заголовок 57345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ctr" anchorCtr="0"/>
          <a:p>
            <a:r>
              <a:rPr sz="4000" b="1">
                <a:solidFill>
                  <a:srgbClr val="FF3300"/>
                </a:solidFill>
              </a:rPr>
              <a:t>в) Лікування гострої токсемії</a:t>
            </a:r>
            <a:endParaRPr sz="4000" b="1">
              <a:solidFill>
                <a:srgbClr val="FF3300"/>
              </a:solidFill>
            </a:endParaRPr>
          </a:p>
        </p:txBody>
      </p:sp>
      <p:sp>
        <p:nvSpPr>
          <p:cNvPr id="57347" name="Замещающий текст 57346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sz="2800" err="1"/>
              <a:t>інфузійна</a:t>
            </a:r>
            <a:r>
              <a:rPr sz="2800"/>
              <a:t> терапія,</a:t>
            </a:r>
            <a:endParaRPr sz="2800"/>
          </a:p>
          <a:p>
            <a:r>
              <a:rPr sz="2800" err="1"/>
              <a:t>дезинтоксикаційна</a:t>
            </a:r>
            <a:r>
              <a:rPr sz="2800"/>
              <a:t> терапія,</a:t>
            </a:r>
            <a:endParaRPr sz="2800"/>
          </a:p>
          <a:p>
            <a:r>
              <a:rPr sz="2800"/>
              <a:t>лікування гострої ниркової недостатності,</a:t>
            </a:r>
            <a:endParaRPr sz="2800"/>
          </a:p>
          <a:p>
            <a:r>
              <a:rPr sz="2800"/>
              <a:t>корекція ацидозу.</a:t>
            </a:r>
            <a:endParaRPr sz="2800" b="1"/>
          </a:p>
          <a:p>
            <a:pPr>
              <a:buNone/>
            </a:pPr>
            <a:r>
              <a:rPr sz="2800" b="1">
                <a:solidFill>
                  <a:srgbClr val="FF9900"/>
                </a:solidFill>
              </a:rPr>
              <a:t>Наприклад, обсяг </a:t>
            </a:r>
            <a:r>
              <a:rPr sz="2800" b="1" err="1">
                <a:solidFill>
                  <a:srgbClr val="FF9900"/>
                </a:solidFill>
              </a:rPr>
              <a:t>инфузійної</a:t>
            </a:r>
            <a:r>
              <a:rPr sz="2800" b="1">
                <a:solidFill>
                  <a:srgbClr val="FF9900"/>
                </a:solidFill>
              </a:rPr>
              <a:t> терапії в 1 добу повинний бути рівним:</a:t>
            </a:r>
            <a:endParaRPr sz="2800" b="1">
              <a:solidFill>
                <a:srgbClr val="FF9900"/>
              </a:solidFill>
            </a:endParaRPr>
          </a:p>
          <a:p>
            <a:pPr>
              <a:buNone/>
            </a:pPr>
            <a:endParaRPr sz="2800" b="1">
              <a:solidFill>
                <a:srgbClr val="FF9900"/>
              </a:solidFill>
            </a:endParaRPr>
          </a:p>
          <a:p>
            <a:pPr>
              <a:buNone/>
            </a:pPr>
            <a:r>
              <a:rPr sz="2800" b="1"/>
              <a:t>    </a:t>
            </a:r>
            <a:r>
              <a:rPr sz="2800" b="1">
                <a:solidFill>
                  <a:srgbClr val="FFFF00"/>
                </a:solidFill>
              </a:rPr>
              <a:t>1 мл на  масу тіла (у кг) * площу опіків (11-1V ступеня в %) + 2000мл</a:t>
            </a:r>
            <a:r>
              <a:rPr sz="2800">
                <a:solidFill>
                  <a:srgbClr val="FFFF00"/>
                </a:solidFill>
              </a:rPr>
              <a:t>.</a:t>
            </a:r>
            <a:endParaRPr sz="2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Заголовок 58369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ctr" anchorCtr="0"/>
          <a:p>
            <a:r>
              <a:rPr sz="3200" b="1">
                <a:solidFill>
                  <a:srgbClr val="FFFF00"/>
                </a:solidFill>
              </a:rPr>
              <a:t>г) Попередження і лікування інфекційних ускладнень</a:t>
            </a:r>
            <a:endParaRPr sz="3200" b="1">
              <a:solidFill>
                <a:srgbClr val="FFFF00"/>
              </a:solidFill>
            </a:endParaRPr>
          </a:p>
        </p:txBody>
      </p:sp>
      <p:sp>
        <p:nvSpPr>
          <p:cNvPr id="58371" name="Замещающий текст 58370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sz="4800"/>
              <a:t>Антибактеріальна терапія</a:t>
            </a:r>
            <a:endParaRPr sz="4800"/>
          </a:p>
          <a:p>
            <a:r>
              <a:rPr sz="4800"/>
              <a:t>Стимуляція імунної системи.</a:t>
            </a:r>
            <a:endParaRPr sz="4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Заголовок 59393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anchor="ctr" anchorCtr="0"/>
          <a:p>
            <a:r>
              <a:rPr sz="4000" b="1">
                <a:solidFill>
                  <a:srgbClr val="FFFF00"/>
                </a:solidFill>
              </a:rPr>
              <a:t>ОСОБЛИВОСТІ ХІМІЧНИХ ОПІКІВ</a:t>
            </a:r>
            <a:r>
              <a:rPr sz="4000"/>
              <a:t> </a:t>
            </a:r>
            <a:endParaRPr sz="4000"/>
          </a:p>
        </p:txBody>
      </p:sp>
      <p:sp>
        <p:nvSpPr>
          <p:cNvPr id="59395" name="Замещающий текст 59394"/>
          <p:cNvSpPr>
            <a:spLocks noGrp="1"/>
          </p:cNvSpPr>
          <p:nvPr>
            <p:ph type="body" idx="1"/>
          </p:nvPr>
        </p:nvSpPr>
        <p:spPr>
          <a:solidFill>
            <a:srgbClr val="008000"/>
          </a:solidFill>
        </p:spPr>
        <p:txBody>
          <a:bodyPr/>
          <a:p>
            <a:pPr marL="609600" indent="-609600">
              <a:lnSpc>
                <a:spcPct val="80000"/>
              </a:lnSpc>
              <a:buNone/>
            </a:pPr>
            <a:r>
              <a:rPr sz="2000" b="1">
                <a:solidFill>
                  <a:srgbClr val="FF9900"/>
                </a:solidFill>
              </a:rPr>
              <a:t>ПАТОГЕНЕЗ</a:t>
            </a:r>
            <a:endParaRPr sz="2000">
              <a:solidFill>
                <a:srgbClr val="FF99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sz="2000">
                <a:solidFill>
                  <a:srgbClr val="FFFF00"/>
                </a:solidFill>
              </a:rPr>
              <a:t>При хімічних опіках крім місцевих і загальних симптомів, обумовлених ушкодженням покривних тканин, можливо і токсичне ураження внутрішніх органів (при опіках азотною кислотою, фенолом, солями ртуті, з'єднаннями фосфору, фосфорною кислотою). У першу чергу токсичній дії піддаються печінка і нирки. Вплив азотної кислоти веде до появи нітритів і нітратів, що сприяють утворенню метгемоглобіну</a:t>
            </a:r>
            <a:r>
              <a:rPr sz="2000"/>
              <a:t>.</a:t>
            </a:r>
            <a:endParaRPr sz="2000" b="1"/>
          </a:p>
          <a:p>
            <a:pPr marL="609600" indent="-609600">
              <a:lnSpc>
                <a:spcPct val="80000"/>
              </a:lnSpc>
              <a:buNone/>
            </a:pPr>
            <a:r>
              <a:rPr sz="2000" b="1">
                <a:solidFill>
                  <a:srgbClr val="FF9900"/>
                </a:solidFill>
              </a:rPr>
              <a:t>КЛІНІКА</a:t>
            </a:r>
            <a:endParaRPr sz="2000">
              <a:solidFill>
                <a:srgbClr val="FF9900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sz="2000"/>
              <a:t>При глибоких опіках кислотами картина, характерна для сухого некрозу.</a:t>
            </a:r>
            <a:endParaRPr sz="2000"/>
          </a:p>
          <a:p>
            <a:pPr marL="609600" indent="-609600">
              <a:lnSpc>
                <a:spcPct val="80000"/>
              </a:lnSpc>
            </a:pPr>
            <a:r>
              <a:rPr sz="2000"/>
              <a:t>Симптоми інтоксикації виражені незначно.</a:t>
            </a:r>
            <a:endParaRPr sz="2000"/>
          </a:p>
          <a:p>
            <a:pPr marL="609600" indent="-609600">
              <a:lnSpc>
                <a:spcPct val="80000"/>
              </a:lnSpc>
            </a:pPr>
            <a:r>
              <a:rPr sz="2000"/>
              <a:t>При глибоких опіках лугами струп сіро-зеленого кольору, пухкий, виступає над поверхнею шкіри. Навколо — виражена гіперемія і набряк. Звичайно спостерігаються симптоми інтоксикації.</a:t>
            </a:r>
            <a:endParaRPr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Заголовок 60417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 anchor="ctr" anchorCtr="0"/>
          <a:p>
            <a:pPr marL="838200" indent="-838200"/>
            <a:r>
              <a:rPr b="1">
                <a:solidFill>
                  <a:srgbClr val="FFFF00"/>
                </a:solidFill>
              </a:rPr>
              <a:t>ЛІКУВАННЯ</a:t>
            </a:r>
            <a:endParaRPr b="1">
              <a:solidFill>
                <a:srgbClr val="FFFF00"/>
              </a:solidFill>
            </a:endParaRPr>
          </a:p>
        </p:txBody>
      </p:sp>
      <p:sp>
        <p:nvSpPr>
          <p:cNvPr id="60419" name="Замещающий текст 60418"/>
          <p:cNvSpPr>
            <a:spLocks noGrp="1"/>
          </p:cNvSpPr>
          <p:nvPr>
            <p:ph type="body" idx="1"/>
          </p:nvPr>
        </p:nvSpPr>
        <p:spPr>
          <a:solidFill>
            <a:schemeClr val="accent1"/>
          </a:solidFill>
        </p:spPr>
        <p:txBody>
          <a:bodyPr/>
          <a:p>
            <a:pPr>
              <a:lnSpc>
                <a:spcPct val="90000"/>
              </a:lnSpc>
            </a:pPr>
            <a:r>
              <a:rPr>
                <a:solidFill>
                  <a:srgbClr val="FF9900"/>
                </a:solidFill>
              </a:rPr>
              <a:t>При наданні першої допомоги в найшвидшому видаленні з поверхні шкіри всіх слідів агента. Найбільш ефективне промивання водою протягом 10-15 хвилин.</a:t>
            </a:r>
            <a:endParaRPr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>
                <a:solidFill>
                  <a:srgbClr val="FF9900"/>
                </a:solidFill>
              </a:rPr>
              <a:t>Подальше лікування по загальних принципах лікування сухого (при опіках кислотами) або вологого (при опіках лугами) некрозів.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Заголовок 6144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 anchor="ctr" anchorCtr="0"/>
          <a:p>
            <a:r>
              <a:rPr sz="4000" b="1">
                <a:solidFill>
                  <a:srgbClr val="FF9900"/>
                </a:solidFill>
              </a:rPr>
              <a:t>ОСОБЛИВОСТІ ПРОМЕНЕВИХ ОПІКІВ</a:t>
            </a:r>
            <a:r>
              <a:rPr sz="4000"/>
              <a:t> </a:t>
            </a:r>
            <a:endParaRPr sz="4000"/>
          </a:p>
        </p:txBody>
      </p:sp>
      <p:sp>
        <p:nvSpPr>
          <p:cNvPr id="61443" name="Замещающий текст 61442"/>
          <p:cNvSpPr>
            <a:spLocks noGrp="1"/>
          </p:cNvSpPr>
          <p:nvPr>
            <p:ph type="body" idx="1"/>
          </p:nvPr>
        </p:nvSpPr>
        <p:spPr>
          <a:solidFill>
            <a:srgbClr val="008000"/>
          </a:solidFill>
        </p:spPr>
        <p:txBody>
          <a:bodyPr/>
          <a:p>
            <a:pPr>
              <a:lnSpc>
                <a:spcPct val="80000"/>
              </a:lnSpc>
              <a:buNone/>
            </a:pPr>
            <a:r>
              <a:rPr sz="2000" b="1"/>
              <a:t>     ПАТОГЕНЕЗ,КЛІНІКА</a:t>
            </a:r>
            <a:endParaRPr sz="2000"/>
          </a:p>
          <a:p>
            <a:pPr>
              <a:lnSpc>
                <a:spcPct val="80000"/>
              </a:lnSpc>
              <a:buNone/>
            </a:pPr>
            <a:r>
              <a:rPr sz="2000"/>
              <a:t>При розвитку променевих опіків розрізняють три фази:</a:t>
            </a:r>
            <a:endParaRPr sz="2000"/>
          </a:p>
          <a:p>
            <a:pPr>
              <a:lnSpc>
                <a:spcPct val="80000"/>
              </a:lnSpc>
            </a:pPr>
            <a:r>
              <a:rPr sz="2000">
                <a:solidFill>
                  <a:srgbClr val="FF9900"/>
                </a:solidFill>
              </a:rPr>
              <a:t>первинна реакція, </a:t>
            </a:r>
            <a:endParaRPr sz="20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sz="2000">
                <a:solidFill>
                  <a:srgbClr val="FF9900"/>
                </a:solidFill>
              </a:rPr>
              <a:t>латентний період, </a:t>
            </a:r>
            <a:endParaRPr sz="200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sz="2000">
                <a:solidFill>
                  <a:srgbClr val="FF9900"/>
                </a:solidFill>
              </a:rPr>
              <a:t>період некротичних змін.</a:t>
            </a:r>
            <a:endParaRPr sz="2000" b="1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sz="2000" b="1"/>
              <a:t>     ЛІКУВАННЯ</a:t>
            </a:r>
            <a:endParaRPr sz="2000"/>
          </a:p>
          <a:p>
            <a:pPr>
              <a:lnSpc>
                <a:spcPct val="80000"/>
              </a:lnSpc>
            </a:pPr>
            <a:r>
              <a:rPr sz="2000"/>
              <a:t>Особливості надання першої допомоги при потраплянні на шкіру радіоактивних речовин: їх змити струменем води.</a:t>
            </a:r>
            <a:endParaRPr sz="2000"/>
          </a:p>
          <a:p>
            <a:pPr>
              <a:lnSpc>
                <a:spcPct val="80000"/>
              </a:lnSpc>
            </a:pPr>
            <a:r>
              <a:rPr sz="2000"/>
              <a:t>Лікування наявного некрозу по загальних принципах (пов'язки з антисептиками, протеолітичними ферментами, водорозчинними мазями й ін.). До шкірної пластики прибігають рідко, у віддалений термін.</a:t>
            </a:r>
            <a:endParaRPr sz="2000"/>
          </a:p>
          <a:p>
            <a:pPr>
              <a:lnSpc>
                <a:spcPct val="80000"/>
              </a:lnSpc>
            </a:pPr>
            <a:r>
              <a:rPr sz="2000"/>
              <a:t>Корекція загальних симптомів в рамках лікування променевої хвороби в важких випадках трансплантації кісткового мозку.</a:t>
            </a: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Заголовок 76801"/>
          <p:cNvSpPr>
            <a:spLocks noGrp="1"/>
          </p:cNvSpPr>
          <p:nvPr>
            <p:ph type="ctrTitle"/>
          </p:nvPr>
        </p:nvSpPr>
        <p:spPr>
          <a:xfrm>
            <a:off x="2051050" y="2924175"/>
            <a:ext cx="5903913" cy="792163"/>
          </a:xfrm>
          <a:solidFill>
            <a:schemeClr val="accent1"/>
          </a:solidFill>
        </p:spPr>
        <p:txBody>
          <a:bodyPr anchor="b" anchorCtr="1"/>
          <a:p>
            <a:pPr defTabSz="914400">
              <a:buSzTx/>
              <a:buFontTx/>
              <a:buNone/>
            </a:pPr>
            <a:r>
              <a:rPr sz="6000" kern="1200" baseline="0">
                <a:solidFill>
                  <a:srgbClr val="FFFF00"/>
                </a:solidFill>
                <a:latin typeface="Arial" panose="020B0604020202020204" pitchFamily="34" charset="0"/>
              </a:rPr>
              <a:t>Дякую за увагу !</a:t>
            </a:r>
            <a:endParaRPr lang="ru-RU" altLang="x-none" sz="6000" kern="1200" baseline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76803" name="Изображение 76802" descr="IMG_24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4508500"/>
            <a:ext cx="360045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4" name="Изображение 76803" descr="IMG_24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60350"/>
            <a:ext cx="3546475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5" name="Изображение 76804" descr="IMG_24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60350"/>
            <a:ext cx="2887663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6806" name="Изображение 76805" descr="Хірургія ФРПО компютерний кла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4292600"/>
            <a:ext cx="3311525" cy="220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Заголовок 10241"/>
          <p:cNvSpPr>
            <a:spLocks noGrp="1"/>
          </p:cNvSpPr>
          <p:nvPr>
            <p:ph type="title"/>
          </p:nvPr>
        </p:nvSpPr>
        <p:spPr>
          <a:xfrm>
            <a:off x="3851275" y="188913"/>
            <a:ext cx="4967288" cy="1143000"/>
          </a:xfrm>
          <a:solidFill>
            <a:schemeClr val="accent1"/>
          </a:solidFill>
        </p:spPr>
        <p:txBody>
          <a:bodyPr anchor="ctr" anchorCtr="0"/>
          <a:p>
            <a:r>
              <a:rPr sz="4000" b="1"/>
              <a:t>(5) ПО ПЛОЩІ УРАЖЕННЯ</a:t>
            </a:r>
            <a:endParaRPr sz="4000" b="1"/>
          </a:p>
        </p:txBody>
      </p:sp>
      <p:sp>
        <p:nvSpPr>
          <p:cNvPr id="10245" name="Замещающее содержимое 10244"/>
          <p:cNvSpPr>
            <a:spLocks noGrp="1"/>
          </p:cNvSpPr>
          <p:nvPr>
            <p:ph sz="half" idx="1"/>
          </p:nvPr>
        </p:nvSpPr>
        <p:spPr>
          <a:xfrm>
            <a:off x="3563938" y="3760788"/>
            <a:ext cx="3898900" cy="3097212"/>
          </a:xfrm>
          <a:solidFill>
            <a:schemeClr val="accent1"/>
          </a:solidFill>
        </p:spPr>
        <p:txBody>
          <a:bodyPr/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b="1" i="1">
                <a:solidFill>
                  <a:srgbClr val="FF9900"/>
                </a:solidFill>
              </a:rPr>
              <a:t>Мал. 2. </a:t>
            </a:r>
            <a:r>
              <a:rPr i="1">
                <a:solidFill>
                  <a:srgbClr val="FF9900"/>
                </a:solidFill>
              </a:rPr>
              <a:t>Визначення площі опіку по методу </a:t>
            </a:r>
            <a:r>
              <a:rPr i="1" dirty="0" err="1">
                <a:solidFill>
                  <a:srgbClr val="FF9900"/>
                </a:solidFill>
              </a:rPr>
              <a:t>Уолеса</a:t>
            </a:r>
            <a:r>
              <a:rPr i="1">
                <a:solidFill>
                  <a:srgbClr val="FF9900"/>
                </a:solidFill>
              </a:rPr>
              <a:t> (правило «дев'яток»).</a:t>
            </a:r>
            <a:endParaRPr i="1">
              <a:solidFill>
                <a:srgbClr val="FF9900"/>
              </a:solidFill>
            </a:endParaRPr>
          </a:p>
        </p:txBody>
      </p:sp>
      <p:sp>
        <p:nvSpPr>
          <p:cNvPr id="10246" name="Замещающий текст 10245"/>
          <p:cNvSpPr>
            <a:spLocks noGrp="1"/>
          </p:cNvSpPr>
          <p:nvPr>
            <p:ph type="body" sz="half" idx="2"/>
          </p:nvPr>
        </p:nvSpPr>
        <p:spPr>
          <a:xfrm>
            <a:off x="3492500" y="1700213"/>
            <a:ext cx="4038600" cy="1871662"/>
          </a:xfrm>
        </p:spPr>
        <p:txBody>
          <a:bodyPr/>
          <a:p>
            <a:pPr algn="r"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sz="4400" b="1"/>
              <a:t> </a:t>
            </a:r>
            <a:r>
              <a:rPr sz="6000" b="1"/>
              <a:t>а) </a:t>
            </a:r>
            <a:r>
              <a:rPr sz="4400" b="1"/>
              <a:t>	Метод       </a:t>
            </a:r>
            <a:r>
              <a:rPr sz="4400" b="1">
                <a:solidFill>
                  <a:srgbClr val="FFFF00"/>
                </a:solidFill>
              </a:rPr>
              <a:t>А. </a:t>
            </a:r>
            <a:r>
              <a:rPr sz="4400" b="1" err="1">
                <a:solidFill>
                  <a:srgbClr val="FFFF00"/>
                </a:solidFill>
              </a:rPr>
              <a:t>Уолеса</a:t>
            </a:r>
            <a:endParaRPr sz="4400" b="1">
              <a:solidFill>
                <a:srgbClr val="FFFF00"/>
              </a:solidFill>
            </a:endParaRPr>
          </a:p>
        </p:txBody>
      </p:sp>
      <p:sp>
        <p:nvSpPr>
          <p:cNvPr id="10248" name="Прямоугольник 1024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en-US"/>
          </a:p>
        </p:txBody>
      </p:sp>
      <p:graphicFrame>
        <p:nvGraphicFramePr>
          <p:cNvPr id="10247" name="Объект 10246"/>
          <p:cNvGraphicFramePr/>
          <p:nvPr/>
        </p:nvGraphicFramePr>
        <p:xfrm>
          <a:off x="250825" y="188913"/>
          <a:ext cx="2808288" cy="666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108075" imgH="2724785" progId="Word.Picture.8">
                  <p:embed/>
                </p:oleObj>
              </mc:Choice>
              <mc:Fallback>
                <p:oleObj name="" r:id="rId1" imgW="1108075" imgH="2724785" progId="Word.Picture.8">
                  <p:embed/>
                  <p:pic>
                    <p:nvPicPr>
                      <p:cNvPr id="0" name="Изображение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0825" y="188913"/>
                        <a:ext cx="2808288" cy="6669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Заголовок 13313"/>
          <p:cNvSpPr>
            <a:spLocks noGrp="1"/>
          </p:cNvSpPr>
          <p:nvPr>
            <p:ph type="title"/>
          </p:nvPr>
        </p:nvSpPr>
        <p:spPr>
          <a:xfrm>
            <a:off x="755650" y="274638"/>
            <a:ext cx="7761288" cy="6583362"/>
          </a:xfrm>
          <a:solidFill>
            <a:srgbClr val="000099"/>
          </a:solidFill>
        </p:spPr>
        <p:txBody>
          <a:bodyPr anchor="ctr" anchorCtr="0"/>
          <a:p>
            <a:r>
              <a:rPr sz="3600" b="1">
                <a:solidFill>
                  <a:srgbClr val="FFFF00"/>
                </a:solidFill>
              </a:rPr>
              <a:t>б)	Метод І. І. </a:t>
            </a:r>
            <a:r>
              <a:rPr sz="3600" b="1" err="1">
                <a:solidFill>
                  <a:srgbClr val="FFFF00"/>
                </a:solidFill>
              </a:rPr>
              <a:t>Глумова</a:t>
            </a:r>
            <a:br>
              <a:rPr sz="3600">
                <a:solidFill>
                  <a:srgbClr val="FFFF00"/>
                </a:solidFill>
              </a:rPr>
            </a:br>
            <a:r>
              <a:rPr sz="3600">
                <a:solidFill>
                  <a:srgbClr val="FFFF00"/>
                </a:solidFill>
              </a:rPr>
              <a:t>Запропонований у 1953 р. і одержав назву </a:t>
            </a:r>
            <a:r>
              <a:rPr sz="3600" i="1">
                <a:solidFill>
                  <a:srgbClr val="FFFF00"/>
                </a:solidFill>
              </a:rPr>
              <a:t>«правило долоні». </a:t>
            </a:r>
            <a:r>
              <a:rPr sz="3600">
                <a:solidFill>
                  <a:srgbClr val="FFFF00"/>
                </a:solidFill>
              </a:rPr>
              <a:t>Відповідно до нього площа опіку порівнюється з площею долоні постраждалого, рівної 1% від усієї поверхні тіла.</a:t>
            </a:r>
            <a:br>
              <a:rPr sz="3600" b="1">
                <a:solidFill>
                  <a:srgbClr val="FFFF00"/>
                </a:solidFill>
              </a:rPr>
            </a:br>
            <a:r>
              <a:rPr sz="3600" b="1" err="1">
                <a:solidFill>
                  <a:srgbClr val="FFFF00"/>
                </a:solidFill>
              </a:rPr>
              <a:t>в)Метод</a:t>
            </a:r>
            <a:r>
              <a:rPr sz="3600" b="1">
                <a:solidFill>
                  <a:srgbClr val="FFFF00"/>
                </a:solidFill>
              </a:rPr>
              <a:t> Б. М. </a:t>
            </a:r>
            <a:r>
              <a:rPr sz="3600" b="1" err="1">
                <a:solidFill>
                  <a:srgbClr val="FFFF00"/>
                </a:solidFill>
              </a:rPr>
              <a:t>Постнікова</a:t>
            </a:r>
            <a:br>
              <a:rPr sz="3600">
                <a:solidFill>
                  <a:srgbClr val="FFFF00"/>
                </a:solidFill>
              </a:rPr>
            </a:br>
            <a:r>
              <a:rPr sz="3600">
                <a:solidFill>
                  <a:srgbClr val="FFFF00"/>
                </a:solidFill>
              </a:rPr>
              <a:t>У 1949 р. запропонував накладати на обпалену поверхню стерильну марлю або целофан, на які наносяться контури опіку</a:t>
            </a:r>
            <a:r>
              <a:rPr sz="4000"/>
              <a:t> 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Заголовок 14337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 anchor="ctr" anchorCtr="0"/>
          <a:p>
            <a:r>
              <a:rPr b="1"/>
              <a:t>г)	 Схеми </a:t>
            </a:r>
            <a:r>
              <a:rPr b="1" err="1"/>
              <a:t>Вілявіна</a:t>
            </a:r>
            <a:endParaRPr b="1"/>
          </a:p>
        </p:txBody>
      </p:sp>
      <p:graphicFrame>
        <p:nvGraphicFramePr>
          <p:cNvPr id="14347" name="Замещающее содержимое 14346"/>
          <p:cNvGraphicFramePr/>
          <p:nvPr>
            <p:ph sz="half" idx="1"/>
          </p:nvPr>
        </p:nvGraphicFramePr>
        <p:xfrm>
          <a:off x="1835150" y="2038350"/>
          <a:ext cx="12827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282065" imgH="3649980" progId="Word.Picture.8">
                  <p:embed/>
                </p:oleObj>
              </mc:Choice>
              <mc:Fallback>
                <p:oleObj name="" r:id="rId1" imgW="1282065" imgH="3649980" progId="Word.Picture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2">
                        <a:biLevel thresh="50000"/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1835150" y="2038350"/>
                        <a:ext cx="1282700" cy="3657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Прямоугольник 143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ru-RU" altLang="en-US"/>
          </a:p>
        </p:txBody>
      </p:sp>
      <p:graphicFrame>
        <p:nvGraphicFramePr>
          <p:cNvPr id="14342" name="Объект 14341"/>
          <p:cNvGraphicFramePr/>
          <p:nvPr/>
        </p:nvGraphicFramePr>
        <p:xfrm>
          <a:off x="5867400" y="1700213"/>
          <a:ext cx="2005013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1428115" imgH="3636645" progId="Word.Picture.8">
                  <p:embed/>
                </p:oleObj>
              </mc:Choice>
              <mc:Fallback>
                <p:oleObj name="" r:id="rId3" imgW="1428115" imgH="3636645" progId="Word.Picture.8">
                  <p:embed/>
                  <p:pic>
                    <p:nvPicPr>
                      <p:cNvPr id="0" name="Изображение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1700213"/>
                        <a:ext cx="2005013" cy="4968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0" name="Замещающее содержимое 14349"/>
          <p:cNvPicPr>
            <a:picLocks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547813" y="1700213"/>
            <a:ext cx="2160587" cy="4968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Заголовок 19457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 anchor="ctr" anchorCtr="0"/>
          <a:p>
            <a:r>
              <a:rPr sz="3200">
                <a:solidFill>
                  <a:srgbClr val="FFFF00"/>
                </a:solidFill>
              </a:rPr>
              <a:t>Таблиця 1(а)</a:t>
            </a:r>
            <a:r>
              <a:rPr sz="3200"/>
              <a:t> </a:t>
            </a:r>
            <a:r>
              <a:rPr sz="3200">
                <a:solidFill>
                  <a:srgbClr val="000099"/>
                </a:solidFill>
              </a:rPr>
              <a:t>Відносне вираження площі опіку до поверхні тіла</a:t>
            </a:r>
            <a:endParaRPr sz="3200">
              <a:solidFill>
                <a:srgbClr val="000099"/>
              </a:solidFill>
            </a:endParaRPr>
          </a:p>
        </p:txBody>
      </p:sp>
      <p:graphicFrame>
        <p:nvGraphicFramePr>
          <p:cNvPr id="19710" name="Таблица 19709"/>
          <p:cNvGraphicFramePr/>
          <p:nvPr/>
        </p:nvGraphicFramePr>
        <p:xfrm>
          <a:off x="395288" y="1773238"/>
          <a:ext cx="8518525" cy="4833938"/>
        </p:xfrm>
        <a:graphic>
          <a:graphicData uri="http://schemas.openxmlformats.org/drawingml/2006/table">
            <a:tbl>
              <a:tblPr/>
              <a:tblGrid>
                <a:gridCol w="1585913"/>
                <a:gridCol w="2011362"/>
                <a:gridCol w="2081213"/>
                <a:gridCol w="2840037"/>
              </a:tblGrid>
              <a:tr h="9366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Площі опіку в дм</a:t>
                      </a:r>
                      <a:r>
                        <a:rPr sz="2000" b="1" baseline="30000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Площа </a:t>
                      </a:r>
                      <a:r>
                        <a:rPr sz="20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в%</a:t>
                      </a: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до поверхні тіла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Площа опіку в дм</a:t>
                      </a:r>
                      <a:r>
                        <a:rPr sz="2000" b="1" baseline="30000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Площа </a:t>
                      </a:r>
                      <a:r>
                        <a:rPr sz="20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в%</a:t>
                      </a: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 до поверхні тіла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0,006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18,750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0,031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25,006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3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0,062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6000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37,500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3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50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0,312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8000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50,000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0,625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10000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62,500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83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500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3,125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12000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75,000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6,250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14000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87,500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27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12,500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16000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20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100,000</a:t>
                      </a:r>
                      <a:endParaRPr lang="ru-RU" altLang="en-US" sz="32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Заголовок 21505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  <a:solidFill>
            <a:srgbClr val="FF9900"/>
          </a:solidFill>
        </p:spPr>
        <p:txBody>
          <a:bodyPr anchor="ctr" anchorCtr="0"/>
          <a:p>
            <a:r>
              <a:rPr sz="3200">
                <a:solidFill>
                  <a:srgbClr val="FFFF00"/>
                </a:solidFill>
              </a:rPr>
              <a:t>Таблиця 1(б)</a:t>
            </a:r>
            <a:r>
              <a:rPr sz="3200">
                <a:solidFill>
                  <a:srgbClr val="000099"/>
                </a:solidFill>
              </a:rPr>
              <a:t> Визначення площі опіку по окремих </a:t>
            </a:r>
            <a:r>
              <a:rPr sz="3200" err="1">
                <a:solidFill>
                  <a:srgbClr val="000099"/>
                </a:solidFill>
              </a:rPr>
              <a:t>локалізаціях</a:t>
            </a:r>
            <a:endParaRPr sz="3200">
              <a:solidFill>
                <a:srgbClr val="000099"/>
              </a:solidFill>
            </a:endParaRPr>
          </a:p>
        </p:txBody>
      </p:sp>
      <p:graphicFrame>
        <p:nvGraphicFramePr>
          <p:cNvPr id="21818" name="Таблица 21817"/>
          <p:cNvGraphicFramePr/>
          <p:nvPr/>
        </p:nvGraphicFramePr>
        <p:xfrm>
          <a:off x="539750" y="1268413"/>
          <a:ext cx="8147050" cy="5589588"/>
        </p:xfrm>
        <a:graphic>
          <a:graphicData uri="http://schemas.openxmlformats.org/drawingml/2006/table">
            <a:tbl>
              <a:tblPr/>
              <a:tblGrid>
                <a:gridCol w="2205038"/>
                <a:gridCol w="3198812"/>
                <a:gridCol w="2743200"/>
              </a:tblGrid>
              <a:tr h="3159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Найменування ділянки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Площа в дм</a:t>
                      </a:r>
                      <a:r>
                        <a:rPr sz="1400" b="1" baseline="30000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У % до загальної площі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325"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Голова</a:t>
                      </a:r>
                      <a:endParaRPr lang="ru-RU" altLang="en-US" sz="1400" b="1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Обличчя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500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3,12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65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Волосиста частина голови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478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2,99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7500"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Тулуб</a:t>
                      </a:r>
                      <a:endParaRPr lang="ru-RU" altLang="en-US" sz="1400" b="1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Шия попереду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240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1,50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59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Груди і живіт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2900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18,00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Шия позаду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200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1,25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Спина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2560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16,00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7500"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Верхня кінцівка</a:t>
                      </a:r>
                      <a:endParaRPr lang="ru-RU" altLang="en-US" sz="1400" b="1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59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Плече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625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3,90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Передпліччя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450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2,80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Кисть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360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2,25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5912"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Нижня кінцівка</a:t>
                      </a:r>
                      <a:endParaRPr lang="ru-RU" altLang="en-US" sz="1400" b="1">
                        <a:effectLst/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just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Стегно із сідницею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1625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10,15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43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Гомілка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1000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6,25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59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Стопа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515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80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20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buChar char="n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Blip>
                          <a:blip r:embed="rId1"/>
                        </a:buBlip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sz="1400" b="1">
                          <a:solidFill>
                            <a:srgbClr val="FFFF00"/>
                          </a:solidFill>
                          <a:effectLst/>
                          <a:latin typeface="Times New Roman" panose="02020603050405020304" charset="0"/>
                          <a:cs typeface="Times New Roman" panose="02020603050405020304" charset="0"/>
                        </a:rPr>
                        <a:t>3,22</a:t>
                      </a:r>
                      <a:endParaRPr lang="ru-RU" altLang="en-US" sz="140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Заголовок 24577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 anchor="ctr" anchorCtr="0"/>
          <a:p>
            <a:r>
              <a:rPr sz="4000"/>
              <a:t> </a:t>
            </a:r>
            <a:r>
              <a:rPr sz="2800" b="1">
                <a:solidFill>
                  <a:schemeClr val="accent1"/>
                </a:solidFill>
              </a:rPr>
              <a:t>(6) ФОРМУЛА ПОЗНАЧЕННЯ ОПІКІВ ПО Ю.Ю.ДЖАНЕЛІДЗЕ</a:t>
            </a:r>
            <a:endParaRPr sz="2800" b="1">
              <a:solidFill>
                <a:schemeClr val="accent1"/>
              </a:solidFill>
            </a:endParaRPr>
          </a:p>
        </p:txBody>
      </p:sp>
      <p:sp>
        <p:nvSpPr>
          <p:cNvPr id="24579" name="Замещающий текст 2457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  <a:solidFill>
            <a:srgbClr val="000099"/>
          </a:solidFill>
        </p:spPr>
        <p:txBody>
          <a:bodyPr/>
          <a:p>
            <a:pPr>
              <a:lnSpc>
                <a:spcPct val="90000"/>
              </a:lnSpc>
              <a:buNone/>
            </a:pPr>
            <a:r>
              <a:rPr sz="2800" b="1"/>
              <a:t>Важкість ушкодження при опіку визначають три основні фактори</a:t>
            </a:r>
            <a:r>
              <a:rPr sz="2800"/>
              <a:t>:</a:t>
            </a:r>
            <a:endParaRPr sz="2800"/>
          </a:p>
          <a:p>
            <a:pPr>
              <a:lnSpc>
                <a:spcPct val="90000"/>
              </a:lnSpc>
            </a:pPr>
            <a:r>
              <a:rPr sz="2800"/>
              <a:t>   </a:t>
            </a:r>
            <a:r>
              <a:rPr sz="2800" i="1">
                <a:solidFill>
                  <a:srgbClr val="FFFF00"/>
                </a:solidFill>
              </a:rPr>
              <a:t>глибина (ступінь) опіку,</a:t>
            </a:r>
            <a:endParaRPr sz="2800" i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sz="2800" i="1">
                <a:solidFill>
                  <a:srgbClr val="FFFF00"/>
                </a:solidFill>
              </a:rPr>
              <a:t>   площа ураження (у %),</a:t>
            </a:r>
            <a:endParaRPr sz="2800" i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sz="2800" i="1">
                <a:solidFill>
                  <a:srgbClr val="FFFF00"/>
                </a:solidFill>
              </a:rPr>
              <a:t>   локалізація опіку.</a:t>
            </a:r>
            <a:endParaRPr sz="2800" i="1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sz="2800"/>
              <a:t>Наприклад, при термічному опіку голови і шиї </a:t>
            </a:r>
            <a:endParaRPr sz="2800"/>
          </a:p>
          <a:p>
            <a:pPr>
              <a:lnSpc>
                <a:spcPct val="90000"/>
              </a:lnSpc>
              <a:buNone/>
            </a:pPr>
            <a:r>
              <a:rPr sz="2800"/>
              <a:t>П-Ш ступеня з загальною площею опіку 10% (з них 5% — глибокий опік) діагноз може бути записаний так:		</a:t>
            </a:r>
            <a:endParaRPr sz="2800" b="1"/>
          </a:p>
          <a:p>
            <a:pPr>
              <a:lnSpc>
                <a:spcPct val="90000"/>
              </a:lnSpc>
            </a:pPr>
            <a:r>
              <a:rPr sz="2800" b="1">
                <a:solidFill>
                  <a:srgbClr val="FFFF00"/>
                </a:solidFill>
              </a:rPr>
              <a:t>термічний опік   -  10%(5%) / II-III голова, шия </a:t>
            </a:r>
            <a:r>
              <a:rPr lang="ru-RU" altLang="x-none" sz="2800" b="1">
                <a:solidFill>
                  <a:srgbClr val="FFFF00"/>
                </a:solidFill>
              </a:rPr>
              <a:t> </a:t>
            </a:r>
            <a:r>
              <a:rPr lang="en-US" altLang="x-none" sz="2800" b="1">
                <a:solidFill>
                  <a:srgbClr val="FFFF00"/>
                </a:solidFill>
              </a:rPr>
              <a:t>N</a:t>
            </a:r>
            <a:r>
              <a:rPr lang="ru-RU" altLang="x-none" sz="2800" b="1">
                <a:solidFill>
                  <a:srgbClr val="FFFF00"/>
                </a:solidFill>
              </a:rPr>
              <a:t> – 20-22</a:t>
            </a:r>
            <a:endParaRPr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очки">
  <a:themeElements>
    <a:clrScheme name="">
      <a:dk1>
        <a:srgbClr val="FFFFFF"/>
      </a:dk1>
      <a:lt1>
        <a:srgbClr val="666699"/>
      </a:lt1>
      <a:dk2>
        <a:srgbClr val="DFDEF6"/>
      </a:dk2>
      <a:lt2>
        <a:srgbClr val="5B5B89"/>
      </a:lt2>
      <a:accent1>
        <a:srgbClr val="6666FF"/>
      </a:accent1>
      <a:accent2>
        <a:srgbClr val="52527C"/>
      </a:accent2>
      <a:accent3>
        <a:srgbClr val="B9B9CA"/>
      </a:accent3>
      <a:accent4>
        <a:srgbClr val="DCDCDC"/>
      </a:accent4>
      <a:accent5>
        <a:srgbClr val="B9B9FF"/>
      </a:accent5>
      <a:accent6>
        <a:srgbClr val="49496F"/>
      </a:accent6>
      <a:hlink>
        <a:srgbClr val="9999FF"/>
      </a:hlink>
      <a:folHlink>
        <a:srgbClr val="CCCCFF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0008A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CDCDC"/>
        </a:accent4>
        <a:accent5>
          <a:srgbClr val="AACAFF"/>
        </a:accent5>
        <a:accent6>
          <a:srgbClr val="00006D"/>
        </a:accent6>
        <a:hlink>
          <a:srgbClr val="EAEAEA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DFDEF6"/>
        </a:dk2>
        <a:lt2>
          <a:srgbClr val="5B5B89"/>
        </a:lt2>
        <a:accent1>
          <a:srgbClr val="6666FF"/>
        </a:accent1>
        <a:accent2>
          <a:srgbClr val="52527C"/>
        </a:accent2>
        <a:accent3>
          <a:srgbClr val="B9B9CA"/>
        </a:accent3>
        <a:accent4>
          <a:srgbClr val="DCDCDC"/>
        </a:accent4>
        <a:accent5>
          <a:srgbClr val="B9B9FF"/>
        </a:accent5>
        <a:accent6>
          <a:srgbClr val="49496F"/>
        </a:accent6>
        <a:hlink>
          <a:srgbClr val="99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700000"/>
        </a:lt2>
        <a:accent1>
          <a:srgbClr val="BE7960"/>
        </a:accent1>
        <a:accent2>
          <a:srgbClr val="600000"/>
        </a:accent2>
        <a:accent3>
          <a:srgbClr val="C1AAAA"/>
        </a:accent3>
        <a:accent4>
          <a:srgbClr val="DCDCDC"/>
        </a:accent4>
        <a:accent5>
          <a:srgbClr val="DBBEB7"/>
        </a:accent5>
        <a:accent6>
          <a:srgbClr val="55000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2F2F2"/>
        </a:accent5>
        <a:accent6>
          <a:srgbClr val="AEA169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CCD5C7"/>
        </a:dk2>
        <a:lt2>
          <a:srgbClr val="5B5E52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CDCDC"/>
        </a:accent4>
        <a:accent5>
          <a:srgbClr val="C1CCD0"/>
        </a:accent5>
        <a:accent6>
          <a:srgbClr val="46483F"/>
        </a:accent6>
        <a:hlink>
          <a:srgbClr val="AAA854"/>
        </a:hlink>
        <a:folHlink>
          <a:srgbClr val="E1D0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4E5D31"/>
        </a:lt1>
        <a:dk2>
          <a:srgbClr val="FFFFCC"/>
        </a:dk2>
        <a:lt2>
          <a:srgbClr val="46532B"/>
        </a:lt2>
        <a:accent1>
          <a:srgbClr val="8F8C00"/>
        </a:accent1>
        <a:accent2>
          <a:srgbClr val="424F29"/>
        </a:accent2>
        <a:accent3>
          <a:srgbClr val="B3B6AD"/>
        </a:accent3>
        <a:accent4>
          <a:srgbClr val="DCDCDC"/>
        </a:accent4>
        <a:accent5>
          <a:srgbClr val="C6C5AA"/>
        </a:accent5>
        <a:accent6>
          <a:srgbClr val="3A4624"/>
        </a:accent6>
        <a:hlink>
          <a:srgbClr val="33CC33"/>
        </a:hlink>
        <a:folHlink>
          <a:srgbClr val="00A1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7673"/>
        </a:lt2>
        <a:accent1>
          <a:srgbClr val="33CCCC"/>
        </a:accent1>
        <a:accent2>
          <a:srgbClr val="006462"/>
        </a:accent2>
        <a:accent3>
          <a:srgbClr val="AAC1C1"/>
        </a:accent3>
        <a:accent4>
          <a:srgbClr val="DCDCDC"/>
        </a:accent4>
        <a:accent5>
          <a:srgbClr val="ADE2E2"/>
        </a:accent5>
        <a:accent6>
          <a:srgbClr val="005957"/>
        </a:accent6>
        <a:hlink>
          <a:srgbClr val="FFCC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AA6A4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2F2F2"/>
        </a:accent3>
        <a:accent4>
          <a:srgbClr val="000000"/>
        </a:accent4>
        <a:accent5>
          <a:srgbClr val="E2F4FF"/>
        </a:accent5>
        <a:accent6>
          <a:srgbClr val="9F9F9F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0</TotalTime>
  <Words>16923</Words>
  <Application>WPS Presentation</Application>
  <PresentationFormat>Экран</PresentationFormat>
  <Paragraphs>532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Точки</vt:lpstr>
      <vt:lpstr>Word.Picture.8</vt:lpstr>
      <vt:lpstr>Word.Picture.8</vt:lpstr>
      <vt:lpstr>Word.Picture.8</vt:lpstr>
      <vt:lpstr>ОПІКИ </vt:lpstr>
      <vt:lpstr>КЛАСИФІКАЦІЯ</vt:lpstr>
      <vt:lpstr>(4) ПО ГЛИБИНІ УРАЖЕННЯ </vt:lpstr>
      <vt:lpstr>(5) ПО ПЛОЩІ УРАЖЕННЯ</vt:lpstr>
      <vt:lpstr>б)	Метод І. І. Глумова Запропонований у 1953 р. і одержав назву «правило долоні». Відповідно до нього площа опіку порівнюється з площею долоні постраждалого, рівної 1% від усієї поверхні тіла. в)Метод Б. М. Постнікова У 1949 р. запропонував накладати на обпалену поверхню стерильну марлю або целофан, на які наносяться контури опіку </vt:lpstr>
      <vt:lpstr>г)	 Схеми Вілявіна</vt:lpstr>
      <vt:lpstr>Таблиця 1(а) Відносне вираження площі опіку до поверхні тіла</vt:lpstr>
      <vt:lpstr>Таблиця 1(б) Визначення площі опіку по окремих локалізаціях</vt:lpstr>
      <vt:lpstr> (6) ФОРМУЛА ПОЗНАЧЕННЯ ОПІКІВ ПО Ю.Ю.ДЖАНЕЛІДЗЕ</vt:lpstr>
      <vt:lpstr>2. КЛІНІКА І ДІАГНОСТИКА СТУПЕНЯ ОПІКУ </vt:lpstr>
      <vt:lpstr>(2) ДІАГНОСТИКА ГЛИБИНИ УРАЖЕННЯ </vt:lpstr>
      <vt:lpstr>PowerPoint 演示文稿</vt:lpstr>
      <vt:lpstr>Метод тетрациклінової флюорисценції</vt:lpstr>
      <vt:lpstr> Метод термометрії </vt:lpstr>
      <vt:lpstr>б)	Визначення больової чутливості</vt:lpstr>
      <vt:lpstr>в)	Застосування барвників</vt:lpstr>
      <vt:lpstr>г) 	Ферментний метод</vt:lpstr>
      <vt:lpstr>(3) ВИЗНАЧЕННЯ ПРОГНОЗУ </vt:lpstr>
      <vt:lpstr>4  .    ОПІКОВА ХВОРОБА</vt:lpstr>
      <vt:lpstr>(1) ОПІКОВИЙ ШОК </vt:lpstr>
      <vt:lpstr>б) Клініка</vt:lpstr>
      <vt:lpstr>(2) ГОСТРА ОПІКОВА ТОКСЕМІЯ</vt:lpstr>
      <vt:lpstr>(3) СЕПТИКОТОКСЕМІЯ </vt:lpstr>
      <vt:lpstr>4. ЛІКУВАННЯ ОПІКІВ</vt:lpstr>
      <vt:lpstr>(2) МІСЦЕВЕ ЛІКУВАННЯ ОПІКІВ</vt:lpstr>
      <vt:lpstr>в) Хірургічне лікування </vt:lpstr>
      <vt:lpstr> 3. Відстрочена шкірна пластика </vt:lpstr>
      <vt:lpstr>г) Шкірна пластика </vt:lpstr>
      <vt:lpstr>Пластика мігруючим (крокуючим) стеблом.</vt:lpstr>
      <vt:lpstr>(4) ЗАГАЛЬНЕ ЛІКУВАННЯ (ЛІКУВАННЯ ОПІКОВОЇ ХВОРОБИ </vt:lpstr>
      <vt:lpstr>Комплекс остаточних  лікувальних заходів</vt:lpstr>
      <vt:lpstr>в) Лікування гострої токсемії</vt:lpstr>
      <vt:lpstr>г) Попередження і лікування інфекційних ускладнень</vt:lpstr>
      <vt:lpstr>ОСОБЛИВОСТІ ХІМІЧНИХ ОПІКІВ </vt:lpstr>
      <vt:lpstr>ЛІКУВАННЯ</vt:lpstr>
      <vt:lpstr>ОСОБЛИВОСТІ ПРОМЕНЕВИХ ОПІКІВ </vt:lpstr>
      <vt:lpstr>Дякую за увагу !</vt:lpstr>
    </vt:vector>
  </TitlesOfParts>
  <Company>Tumba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ОПІКИ</dc:title>
  <dc:creator>Punba</dc:creator>
  <cp:lastModifiedBy>User</cp:lastModifiedBy>
  <cp:revision>37</cp:revision>
  <dcterms:created xsi:type="dcterms:W3CDTF">2006-04-13T17:17:00Z</dcterms:created>
  <dcterms:modified xsi:type="dcterms:W3CDTF">2023-10-26T12:28:01Z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3ECEEC18800D4CE7A19BB30BFF2216E6_13</vt:lpwstr>
  </property>
  <property fmtid="{D5CDD505-2E9C-101B-9397-08002B2CF9AE}" pid="3" name="KSOProductBuildVer">
    <vt:lpwstr>1049-12.2.0.13266</vt:lpwstr>
  </property>
</Properties>
</file>