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8" r:id="rId4"/>
    <p:sldId id="269" r:id="rId5"/>
    <p:sldId id="272" r:id="rId6"/>
    <p:sldId id="271" r:id="rId7"/>
    <p:sldId id="275" r:id="rId8"/>
    <p:sldId id="274" r:id="rId9"/>
    <p:sldId id="278" r:id="rId10"/>
    <p:sldId id="276" r:id="rId11"/>
    <p:sldId id="277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DB80B"/>
    <a:srgbClr val="FF9900"/>
    <a:srgbClr val="6C0CB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2220664"/>
          </a:xfrm>
        </p:spPr>
        <p:txBody>
          <a:bodyPr>
            <a:normAutofit/>
          </a:bodyPr>
          <a:lstStyle/>
          <a:p>
            <a:r>
              <a:rPr lang="uk-UA" u="sng" dirty="0" smtClean="0">
                <a:latin typeface="Arial Black" pitchFamily="34" charset="0"/>
              </a:rPr>
              <a:t>Соціологічні методи маркетингового дослідження</a:t>
            </a:r>
            <a:endParaRPr lang="uk-UA" b="1" u="sng" dirty="0">
              <a:ln w="6350"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Impact" pitchFamily="34" charset="0"/>
              </a:rPr>
              <a:t>Автор: доцент кафедри соціології, к.соц.н., Ратушна Таісія Олександрівна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>
                <a:latin typeface="Arial Black" pitchFamily="34" charset="0"/>
              </a:rPr>
              <a:t>Особливості та сучасні тенденції використання соціологічних методів у маркетингу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dirty="0" smtClean="0">
                <a:latin typeface="Arial Black" pitchFamily="34" charset="0"/>
              </a:rPr>
              <a:t>Використання проективних та зондувальних технік дослідження в маркетингу </a:t>
            </a:r>
            <a:endParaRPr lang="uk-UA" dirty="0" smtClean="0">
              <a:latin typeface="Arial Black" pitchFamily="34" charset="0"/>
            </a:endParaRPr>
          </a:p>
          <a:p>
            <a:pPr lvl="0"/>
            <a:r>
              <a:rPr lang="uk-UA" dirty="0" smtClean="0">
                <a:latin typeface="Arial Black" pitchFamily="34" charset="0"/>
              </a:rPr>
              <a:t>Дослідження медіа і </a:t>
            </a:r>
            <a:r>
              <a:rPr lang="uk-UA" dirty="0" err="1" smtClean="0">
                <a:latin typeface="Arial Black" pitchFamily="34" charset="0"/>
              </a:rPr>
              <a:t>медіаспоживання</a:t>
            </a:r>
            <a:r>
              <a:rPr lang="uk-UA" dirty="0" smtClean="0">
                <a:latin typeface="Arial Black" pitchFamily="34" charset="0"/>
              </a:rPr>
              <a:t>, </a:t>
            </a:r>
            <a:r>
              <a:rPr lang="uk-UA" dirty="0" err="1" smtClean="0">
                <a:latin typeface="Arial Black" pitchFamily="34" charset="0"/>
              </a:rPr>
              <a:t>медіапланування</a:t>
            </a:r>
            <a:endParaRPr lang="uk-UA" dirty="0" smtClean="0">
              <a:latin typeface="Arial Black" pitchFamily="34" charset="0"/>
            </a:endParaRPr>
          </a:p>
          <a:p>
            <a:pPr lvl="0"/>
            <a:r>
              <a:rPr lang="uk-UA" dirty="0" smtClean="0">
                <a:latin typeface="Arial Black" pitchFamily="34" charset="0"/>
              </a:rPr>
              <a:t>Можливості використання </a:t>
            </a:r>
            <a:r>
              <a:rPr lang="uk-UA" dirty="0" err="1" smtClean="0">
                <a:latin typeface="Arial Black" pitchFamily="34" charset="0"/>
              </a:rPr>
              <a:t>Big</a:t>
            </a:r>
            <a:r>
              <a:rPr lang="uk-UA" dirty="0" smtClean="0">
                <a:latin typeface="Arial Black" pitchFamily="34" charset="0"/>
              </a:rPr>
              <a:t> </a:t>
            </a:r>
            <a:r>
              <a:rPr lang="uk-UA" dirty="0" err="1" smtClean="0">
                <a:latin typeface="Arial Black" pitchFamily="34" charset="0"/>
              </a:rPr>
              <a:t>Data</a:t>
            </a:r>
            <a:r>
              <a:rPr lang="uk-UA" dirty="0" smtClean="0">
                <a:latin typeface="Arial Black" pitchFamily="34" charset="0"/>
              </a:rPr>
              <a:t> та </a:t>
            </a:r>
            <a:r>
              <a:rPr lang="uk-UA" dirty="0" err="1" smtClean="0">
                <a:latin typeface="Arial Black" pitchFamily="34" charset="0"/>
              </a:rPr>
              <a:t>інтернет-технологій</a:t>
            </a:r>
            <a:r>
              <a:rPr lang="uk-UA" dirty="0" smtClean="0">
                <a:latin typeface="Arial Black" pitchFamily="34" charset="0"/>
              </a:rPr>
              <a:t> в маркетингових дослідженнях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>
                <a:latin typeface="Arial Black" pitchFamily="34" charset="0"/>
              </a:rPr>
              <a:t>Особливості та сучасні тенденції використання соціологічних методів у маркетингу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dirty="0" smtClean="0">
                <a:latin typeface="Arial Black" pitchFamily="34" charset="0"/>
              </a:rPr>
              <a:t>Сучасні підходи та інструменти дослідження аудиторії</a:t>
            </a:r>
          </a:p>
          <a:p>
            <a:pPr lvl="0"/>
            <a:r>
              <a:rPr lang="uk-UA" dirty="0" smtClean="0">
                <a:latin typeface="Arial Black" pitchFamily="34" charset="0"/>
              </a:rPr>
              <a:t>Аналіз та моделювання споживацької поведінки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2996952"/>
            <a:ext cx="8229600" cy="1399032"/>
          </a:xfrm>
        </p:spPr>
        <p:txBody>
          <a:bodyPr/>
          <a:lstStyle/>
          <a:p>
            <a:pPr algn="ctr"/>
            <a:r>
              <a:rPr lang="uk-UA" dirty="0" smtClean="0">
                <a:latin typeface="Arial Black" pitchFamily="34" charset="0"/>
              </a:rPr>
              <a:t>Дякую за увагу!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Arial Black" pitchFamily="34" charset="0"/>
              </a:rPr>
              <a:t>Мета </a:t>
            </a:r>
            <a:r>
              <a:rPr lang="uk-UA" dirty="0" smtClean="0">
                <a:latin typeface="Arial Black" pitchFamily="34" charset="0"/>
              </a:rPr>
              <a:t>вивчення дисципліни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>
                <a:latin typeface="Arial Black" pitchFamily="34" charset="0"/>
              </a:rPr>
              <a:t>Набуття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теоретичних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знань</a:t>
            </a:r>
            <a:r>
              <a:rPr lang="ru-RU" dirty="0" smtClean="0">
                <a:latin typeface="Arial Black" pitchFamily="34" charset="0"/>
              </a:rPr>
              <a:t> та </a:t>
            </a:r>
            <a:r>
              <a:rPr lang="ru-RU" dirty="0" err="1" smtClean="0">
                <a:latin typeface="Arial Black" pitchFamily="34" charset="0"/>
              </a:rPr>
              <a:t>практичних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навичок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використання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соціологічних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методів</a:t>
            </a:r>
            <a:r>
              <a:rPr lang="ru-RU" dirty="0" smtClean="0">
                <a:latin typeface="Arial Black" pitchFamily="34" charset="0"/>
              </a:rPr>
              <a:t> для </a:t>
            </a:r>
            <a:r>
              <a:rPr lang="ru-RU" dirty="0" err="1" smtClean="0">
                <a:latin typeface="Arial Black" pitchFamily="34" charset="0"/>
              </a:rPr>
              <a:t>організації</a:t>
            </a:r>
            <a:r>
              <a:rPr lang="ru-RU" dirty="0" smtClean="0">
                <a:latin typeface="Arial Black" pitchFamily="34" charset="0"/>
              </a:rPr>
              <a:t> та </a:t>
            </a:r>
            <a:r>
              <a:rPr lang="ru-RU" dirty="0" err="1" smtClean="0">
                <a:latin typeface="Arial Black" pitchFamily="34" charset="0"/>
              </a:rPr>
              <a:t>проведення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досліджень</a:t>
            </a:r>
            <a:r>
              <a:rPr lang="ru-RU" dirty="0" smtClean="0">
                <a:latin typeface="Arial Black" pitchFamily="34" charset="0"/>
              </a:rPr>
              <a:t> за </a:t>
            </a:r>
            <a:r>
              <a:rPr lang="ru-RU" dirty="0" err="1" smtClean="0">
                <a:latin typeface="Arial Black" pitchFamily="34" charset="0"/>
              </a:rPr>
              <a:t>найважливішими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напрямками</a:t>
            </a:r>
            <a:r>
              <a:rPr lang="ru-RU" dirty="0" smtClean="0">
                <a:latin typeface="Arial Black" pitchFamily="34" charset="0"/>
              </a:rPr>
              <a:t> маркетингу.</a:t>
            </a:r>
            <a:endParaRPr lang="ru-RU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Arial Black" pitchFamily="34" charset="0"/>
              </a:rPr>
              <a:t>Про що цей курс?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>
                <a:latin typeface="Arial Black" pitchFamily="34" charset="0"/>
              </a:rPr>
              <a:t>Специфіка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маркетингових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досліджень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полягає</a:t>
            </a:r>
            <a:r>
              <a:rPr lang="ru-RU" dirty="0" smtClean="0">
                <a:latin typeface="Arial Black" pitchFamily="34" charset="0"/>
              </a:rPr>
              <a:t> в тому, </a:t>
            </a:r>
            <a:r>
              <a:rPr lang="ru-RU" dirty="0" err="1" smtClean="0">
                <a:latin typeface="Arial Black" pitchFamily="34" charset="0"/>
              </a:rPr>
              <a:t>що</a:t>
            </a:r>
            <a:r>
              <a:rPr lang="ru-RU" dirty="0" smtClean="0">
                <a:latin typeface="Arial Black" pitchFamily="34" charset="0"/>
              </a:rPr>
              <a:t> вони </a:t>
            </a:r>
            <a:r>
              <a:rPr lang="ru-RU" dirty="0" err="1" smtClean="0">
                <a:latin typeface="Arial Black" pitchFamily="34" charset="0"/>
              </a:rPr>
              <a:t>мають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суто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прагматичний</a:t>
            </a:r>
            <a:r>
              <a:rPr lang="ru-RU" dirty="0" smtClean="0">
                <a:latin typeface="Arial Black" pitchFamily="34" charset="0"/>
              </a:rPr>
              <a:t> характер. </a:t>
            </a:r>
            <a:r>
              <a:rPr lang="ru-RU" dirty="0" err="1" smtClean="0">
                <a:latin typeface="Arial Black" pitchFamily="34" charset="0"/>
              </a:rPr>
              <a:t>Тобто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надзвичайно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важливим</a:t>
            </a:r>
            <a:r>
              <a:rPr lang="ru-RU" dirty="0" smtClean="0">
                <a:latin typeface="Arial Black" pitchFamily="34" charset="0"/>
              </a:rPr>
              <a:t> моментом тут </a:t>
            </a:r>
            <a:r>
              <a:rPr lang="ru-RU" dirty="0" err="1" smtClean="0">
                <a:latin typeface="Arial Black" pitchFamily="34" charset="0"/>
              </a:rPr>
              <a:t>є</a:t>
            </a:r>
            <a:r>
              <a:rPr lang="ru-RU" dirty="0" smtClean="0">
                <a:latin typeface="Arial Black" pitchFamily="34" charset="0"/>
              </a:rPr>
              <a:t> те, </a:t>
            </a:r>
            <a:r>
              <a:rPr lang="ru-RU" dirty="0" err="1" smtClean="0">
                <a:latin typeface="Arial Black" pitchFamily="34" charset="0"/>
              </a:rPr>
              <a:t>що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дані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соціологічного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дослідження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мають</a:t>
            </a:r>
            <a:r>
              <a:rPr lang="ru-RU" dirty="0" smtClean="0">
                <a:latin typeface="Arial Black" pitchFamily="34" charset="0"/>
              </a:rPr>
              <a:t> бути </a:t>
            </a:r>
            <a:r>
              <a:rPr lang="ru-RU" dirty="0" err="1" smtClean="0">
                <a:latin typeface="Arial Black" pitchFamily="34" charset="0"/>
              </a:rPr>
              <a:t>використані</a:t>
            </a:r>
            <a:r>
              <a:rPr lang="ru-RU" dirty="0" smtClean="0">
                <a:latin typeface="Arial Black" pitchFamily="34" charset="0"/>
              </a:rPr>
              <a:t> в </a:t>
            </a:r>
            <a:r>
              <a:rPr lang="ru-RU" dirty="0" err="1" smtClean="0">
                <a:latin typeface="Arial Black" pitchFamily="34" charset="0"/>
              </a:rPr>
              <a:t>практичній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діяльності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огранізації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підприємства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чи</a:t>
            </a:r>
            <a:r>
              <a:rPr lang="ru-RU" dirty="0" smtClean="0">
                <a:latin typeface="Arial Black" pitchFamily="34" charset="0"/>
              </a:rPr>
              <a:t> установи. </a:t>
            </a:r>
            <a:endParaRPr lang="ru-RU" dirty="0" smtClean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Як </a:t>
            </a:r>
            <a:r>
              <a:rPr lang="ru-RU" dirty="0" smtClean="0">
                <a:latin typeface="Arial Black" pitchFamily="34" charset="0"/>
              </a:rPr>
              <a:t>правило запит на </a:t>
            </a:r>
            <a:r>
              <a:rPr lang="ru-RU" dirty="0" err="1" smtClean="0">
                <a:latin typeface="Arial Black" pitchFamily="34" charset="0"/>
              </a:rPr>
              <a:t>такі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дослідження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виникає</a:t>
            </a:r>
            <a:r>
              <a:rPr lang="ru-RU" dirty="0" smtClean="0">
                <a:latin typeface="Arial Black" pitchFamily="34" charset="0"/>
              </a:rPr>
              <a:t> в </a:t>
            </a:r>
            <a:r>
              <a:rPr lang="ru-RU" dirty="0" err="1" smtClean="0">
                <a:latin typeface="Arial Black" pitchFamily="34" charset="0"/>
              </a:rPr>
              <a:t>ситуації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невизначеності</a:t>
            </a:r>
            <a:r>
              <a:rPr lang="ru-RU" dirty="0" smtClean="0">
                <a:latin typeface="Arial Black" pitchFamily="34" charset="0"/>
              </a:rPr>
              <a:t>, коли </a:t>
            </a:r>
            <a:r>
              <a:rPr lang="ru-RU" dirty="0" err="1" smtClean="0">
                <a:latin typeface="Arial Black" pitchFamily="34" charset="0"/>
              </a:rPr>
              <a:t>саме</a:t>
            </a:r>
            <a:r>
              <a:rPr lang="ru-RU" dirty="0" smtClean="0">
                <a:latin typeface="Arial Black" pitchFamily="34" charset="0"/>
              </a:rPr>
              <a:t> за </a:t>
            </a:r>
            <a:r>
              <a:rPr lang="ru-RU" dirty="0" err="1" smtClean="0">
                <a:latin typeface="Arial Black" pitchFamily="34" charset="0"/>
              </a:rPr>
              <a:t>допомогою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соціологічних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методів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можна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заповнити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інформаційні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прогалини</a:t>
            </a:r>
            <a:r>
              <a:rPr lang="ru-RU" dirty="0" smtClean="0">
                <a:latin typeface="Arial Black" pitchFamily="34" charset="0"/>
              </a:rPr>
              <a:t> та </a:t>
            </a:r>
            <a:r>
              <a:rPr lang="ru-RU" dirty="0" err="1" smtClean="0">
                <a:latin typeface="Arial Black" pitchFamily="34" charset="0"/>
              </a:rPr>
              <a:t>прийняти</a:t>
            </a:r>
            <a:r>
              <a:rPr lang="ru-RU" dirty="0" smtClean="0">
                <a:latin typeface="Arial Black" pitchFamily="34" charset="0"/>
              </a:rPr>
              <a:t> на </a:t>
            </a:r>
            <a:r>
              <a:rPr lang="ru-RU" dirty="0" err="1" smtClean="0">
                <a:latin typeface="Arial Black" pitchFamily="34" charset="0"/>
              </a:rPr>
              <a:t>їх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основі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необхідне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управлінське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рішення</a:t>
            </a:r>
            <a:r>
              <a:rPr lang="ru-RU" dirty="0" smtClean="0">
                <a:latin typeface="Arial Black" pitchFamily="34" charset="0"/>
              </a:rPr>
              <a:t>.</a:t>
            </a:r>
            <a:r>
              <a:rPr lang="ru-RU" dirty="0" smtClean="0">
                <a:latin typeface="Arial Black" pitchFamily="34" charset="0"/>
              </a:rPr>
              <a:t> </a:t>
            </a:r>
            <a:endParaRPr lang="ru-RU" dirty="0" smtClean="0">
              <a:latin typeface="Arial Black" pitchFamily="34" charset="0"/>
            </a:endParaRPr>
          </a:p>
          <a:p>
            <a:r>
              <a:rPr lang="ru-RU" dirty="0" err="1" smtClean="0">
                <a:latin typeface="Arial Black" pitchFamily="34" charset="0"/>
              </a:rPr>
              <a:t>Відповідно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отримана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інформація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безпосередньо</a:t>
            </a:r>
            <a:r>
              <a:rPr lang="ru-RU" dirty="0" smtClean="0">
                <a:latin typeface="Arial Black" pitchFamily="34" charset="0"/>
              </a:rPr>
              <a:t> буде </a:t>
            </a:r>
            <a:r>
              <a:rPr lang="ru-RU" dirty="0" err="1" smtClean="0">
                <a:latin typeface="Arial Black" pitchFamily="34" charset="0"/>
              </a:rPr>
              <a:t>впливати</a:t>
            </a:r>
            <a:r>
              <a:rPr lang="ru-RU" dirty="0" smtClean="0">
                <a:latin typeface="Arial Black" pitchFamily="34" charset="0"/>
              </a:rPr>
              <a:t> на </a:t>
            </a:r>
            <a:r>
              <a:rPr lang="ru-RU" dirty="0" err="1" smtClean="0">
                <a:latin typeface="Arial Black" pitchFamily="34" charset="0"/>
              </a:rPr>
              <a:t>розвиток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організації</a:t>
            </a:r>
            <a:r>
              <a:rPr lang="ru-RU" dirty="0" smtClean="0">
                <a:latin typeface="Arial Black" pitchFamily="34" charset="0"/>
              </a:rPr>
              <a:t> та </a:t>
            </a:r>
            <a:r>
              <a:rPr lang="ru-RU" dirty="0" err="1" smtClean="0">
                <a:latin typeface="Arial Black" pitchFamily="34" charset="0"/>
              </a:rPr>
              <a:t>сприяти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зниженню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ризиків</a:t>
            </a:r>
            <a:r>
              <a:rPr lang="ru-RU" dirty="0" smtClean="0">
                <a:latin typeface="Arial Black" pitchFamily="34" charset="0"/>
              </a:rPr>
              <a:t> при </a:t>
            </a:r>
            <a:r>
              <a:rPr lang="ru-RU" dirty="0" err="1" smtClean="0">
                <a:latin typeface="Arial Black" pitchFamily="34" charset="0"/>
              </a:rPr>
              <a:t>прийнятті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рішень</a:t>
            </a:r>
            <a:r>
              <a:rPr lang="ru-RU" dirty="0" smtClean="0">
                <a:latin typeface="Arial Black" pitchFamily="34" charset="0"/>
              </a:rPr>
              <a:t>. </a:t>
            </a:r>
            <a:endParaRPr lang="ru-RU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Arial Black" pitchFamily="34" charset="0"/>
              </a:rPr>
              <a:t>Про що цей курс?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>
                <a:latin typeface="Arial Black" pitchFamily="34" charset="0"/>
              </a:rPr>
              <a:t>Даний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smtClean="0">
                <a:latin typeface="Arial Black" pitchFamily="34" charset="0"/>
              </a:rPr>
              <a:t>курс дозволить </a:t>
            </a:r>
            <a:r>
              <a:rPr lang="ru-RU" dirty="0" err="1" smtClean="0">
                <a:latin typeface="Arial Black" pitchFamily="34" charset="0"/>
              </a:rPr>
              <a:t>опанувати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методи</a:t>
            </a:r>
            <a:r>
              <a:rPr lang="ru-RU" dirty="0" smtClean="0">
                <a:latin typeface="Arial Black" pitchFamily="34" charset="0"/>
              </a:rPr>
              <a:t> та </a:t>
            </a:r>
            <a:r>
              <a:rPr lang="ru-RU" dirty="0" err="1" smtClean="0">
                <a:latin typeface="Arial Black" pitchFamily="34" charset="0"/>
              </a:rPr>
              <a:t>технології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соціологічного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дослідження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які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необхідні</a:t>
            </a:r>
            <a:r>
              <a:rPr lang="ru-RU" dirty="0" smtClean="0">
                <a:latin typeface="Arial Black" pitchFamily="34" charset="0"/>
              </a:rPr>
              <a:t> при </a:t>
            </a:r>
            <a:r>
              <a:rPr lang="ru-RU" dirty="0" err="1" smtClean="0">
                <a:latin typeface="Arial Black" pitchFamily="34" charset="0"/>
              </a:rPr>
              <a:t>аналізі</a:t>
            </a:r>
            <a:r>
              <a:rPr lang="ru-RU" dirty="0" smtClean="0">
                <a:latin typeface="Arial Black" pitchFamily="34" charset="0"/>
              </a:rPr>
              <a:t> таких </a:t>
            </a:r>
            <a:r>
              <a:rPr lang="ru-RU" dirty="0" err="1" smtClean="0">
                <a:latin typeface="Arial Black" pitchFamily="34" charset="0"/>
              </a:rPr>
              <a:t>найважливіших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аспектів</a:t>
            </a:r>
            <a:r>
              <a:rPr lang="ru-RU" dirty="0" smtClean="0">
                <a:latin typeface="Arial Black" pitchFamily="34" charset="0"/>
              </a:rPr>
              <a:t> маркетингу, як </a:t>
            </a:r>
            <a:r>
              <a:rPr lang="ru-RU" dirty="0" err="1" smtClean="0">
                <a:latin typeface="Arial Black" pitchFamily="34" charset="0"/>
              </a:rPr>
              <a:t>аналіз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конкурентів</a:t>
            </a:r>
            <a:r>
              <a:rPr lang="ru-RU" dirty="0" smtClean="0">
                <a:latin typeface="Arial Black" pitchFamily="34" charset="0"/>
              </a:rPr>
              <a:t>, ринку, товару, </a:t>
            </a:r>
            <a:r>
              <a:rPr lang="ru-RU" dirty="0" err="1" smtClean="0">
                <a:latin typeface="Arial Black" pitchFamily="34" charset="0"/>
              </a:rPr>
              <a:t>споживачів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ефективності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реклами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т.д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що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є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затребуваними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сьогодні</a:t>
            </a:r>
            <a:r>
              <a:rPr lang="ru-RU" dirty="0" smtClean="0">
                <a:latin typeface="Arial Black" pitchFamily="34" charset="0"/>
              </a:rPr>
              <a:t> на ринку.</a:t>
            </a:r>
            <a:endParaRPr lang="ru-RU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>
                <a:latin typeface="Arial Black" pitchFamily="34" charset="0"/>
              </a:rPr>
              <a:t>Засвоївши цей курс ви зможете: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uk-UA" dirty="0" smtClean="0">
                <a:latin typeface="Arial Black" pitchFamily="34" charset="0"/>
              </a:rPr>
              <a:t>Розуміти особливості та специфіку застосування в маркетингу різних методів збору соціологічної інформації.</a:t>
            </a:r>
            <a:endParaRPr lang="ru-RU" dirty="0" smtClean="0">
              <a:latin typeface="Arial Black" pitchFamily="34" charset="0"/>
            </a:endParaRPr>
          </a:p>
          <a:p>
            <a:pPr lvl="0"/>
            <a:r>
              <a:rPr lang="uk-UA" dirty="0" smtClean="0">
                <a:latin typeface="Arial Black" pitchFamily="34" charset="0"/>
              </a:rPr>
              <a:t>Обирати</a:t>
            </a:r>
            <a:r>
              <a:rPr lang="ru-RU" dirty="0" smtClean="0">
                <a:latin typeface="Arial Black" pitchFamily="34" charset="0"/>
              </a:rPr>
              <a:t> метод </a:t>
            </a:r>
            <a:r>
              <a:rPr lang="ru-RU" dirty="0" err="1" smtClean="0">
                <a:latin typeface="Arial Black" pitchFamily="34" charset="0"/>
              </a:rPr>
              <a:t>збору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соціологічної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інформації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відповідно</a:t>
            </a:r>
            <a:r>
              <a:rPr lang="ru-RU" dirty="0" smtClean="0">
                <a:latin typeface="Arial Black" pitchFamily="34" charset="0"/>
              </a:rPr>
              <a:t> до мети та </a:t>
            </a:r>
            <a:r>
              <a:rPr lang="ru-RU" dirty="0" err="1" smtClean="0">
                <a:latin typeface="Arial Black" pitchFamily="34" charset="0"/>
              </a:rPr>
              <a:t>завдань</a:t>
            </a:r>
            <a:r>
              <a:rPr lang="ru-RU" dirty="0" smtClean="0">
                <a:latin typeface="Arial Black" pitchFamily="34" charset="0"/>
              </a:rPr>
              <a:t> конкретного маркетингового </a:t>
            </a:r>
            <a:r>
              <a:rPr lang="ru-RU" dirty="0" err="1" smtClean="0">
                <a:latin typeface="Arial Black" pitchFamily="34" charset="0"/>
              </a:rPr>
              <a:t>дослідження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комбінувати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їх</a:t>
            </a:r>
            <a:r>
              <a:rPr lang="ru-RU" dirty="0" smtClean="0">
                <a:latin typeface="Arial Black" pitchFamily="34" charset="0"/>
              </a:rPr>
              <a:t>, за </a:t>
            </a:r>
            <a:r>
              <a:rPr lang="ru-RU" dirty="0" err="1" smtClean="0">
                <a:latin typeface="Arial Black" pitchFamily="34" charset="0"/>
              </a:rPr>
              <a:t>необхідності</a:t>
            </a:r>
            <a:r>
              <a:rPr lang="ru-RU" dirty="0" smtClean="0">
                <a:latin typeface="Arial Black" pitchFamily="34" charset="0"/>
              </a:rPr>
              <a:t>.</a:t>
            </a:r>
          </a:p>
          <a:p>
            <a:pPr lvl="0"/>
            <a:r>
              <a:rPr lang="uk-UA" dirty="0" smtClean="0">
                <a:latin typeface="Arial Black" pitchFamily="34" charset="0"/>
              </a:rPr>
              <a:t>Створювати дизайн власного дослідницького проекту для аналізу різних аспектів маркетингу підприємства чи організації</a:t>
            </a:r>
            <a:r>
              <a:rPr lang="ru-RU" dirty="0" smtClean="0">
                <a:latin typeface="Arial Black" pitchFamily="34" charset="0"/>
              </a:rPr>
              <a:t>.</a:t>
            </a:r>
            <a:endParaRPr lang="ru-RU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>
                <a:latin typeface="Arial Black" pitchFamily="34" charset="0"/>
              </a:rPr>
              <a:t>Засвоївши цей курс ви зможете: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uk-UA" dirty="0" smtClean="0">
                <a:latin typeface="Arial Black" pitchFamily="34" charset="0"/>
              </a:rPr>
              <a:t>Обробляти </a:t>
            </a:r>
            <a:r>
              <a:rPr lang="uk-UA" dirty="0" smtClean="0">
                <a:latin typeface="Arial Black" pitchFamily="34" charset="0"/>
              </a:rPr>
              <a:t>інформацію маркетингового дослідження (в тому числі з використанням спеціального програмного забезпечення) та аналізувати її з метою пошуку резервів удосконалення маркетингової діяльності підприємства.</a:t>
            </a:r>
            <a:endParaRPr lang="ru-RU" dirty="0" smtClean="0">
              <a:latin typeface="Arial Black" pitchFamily="34" charset="0"/>
            </a:endParaRPr>
          </a:p>
          <a:p>
            <a:pPr lvl="0"/>
            <a:r>
              <a:rPr lang="uk-UA" dirty="0" smtClean="0">
                <a:latin typeface="Arial Black" pitchFamily="34" charset="0"/>
              </a:rPr>
              <a:t>Організовувати та/або забезпечувати підтримку комунікації в процесі виконання групових завдань з розробки дизайну та інструментарію соціологічного дослідження для аналізу різних аспектів маркетингу підприємства чи організації.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>
                <a:latin typeface="Arial Black" pitchFamily="34" charset="0"/>
              </a:rPr>
              <a:t>Мета маркетингових досліджень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>
                <a:latin typeface="Arial Black" pitchFamily="34" charset="0"/>
              </a:rPr>
              <a:t>Маркетингові дослідження – це комплекс заходів, спрямованих на виявлення і встановлення тенденцій і закономірностей розвитку ринку, з метою зниження ступеня невизначеності та підвищення якості прийняття управлінських рішень.</a:t>
            </a:r>
            <a:endParaRPr lang="ru-RU" dirty="0" smtClean="0">
              <a:latin typeface="Arial Black" pitchFamily="34" charset="0"/>
            </a:endParaRPr>
          </a:p>
          <a:p>
            <a:r>
              <a:rPr lang="uk-UA" dirty="0" smtClean="0">
                <a:latin typeface="Arial Black" pitchFamily="34" charset="0"/>
              </a:rPr>
              <a:t>Головна мета маркетингових досліджень – достатня визначеність і уникнення ризику при прийнятті комерційних рішень.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800" dirty="0" smtClean="0">
                <a:latin typeface="Arial Black" pitchFamily="34" charset="0"/>
              </a:rPr>
              <a:t>Методи збору даних при проведенні маркетингових досліджень можна класифікувати на дві групи: кількісні і якісні.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latin typeface="Arial Black" pitchFamily="34" charset="0"/>
              </a:rPr>
              <a:t>Кількісні дослідження зазвичай ототожнюють з проведенням різних опитувань, заснованих на використанні структурованих питань закритого типу, на які відповідає велика кількість респондентів. Характерними особливостями таких досліджень є: чітко визначений формат зібраних даних та джерела їх отримання, обробка зібраних даних за допомогою упорядкованих процедур, в основному кількісних за своєю природою.</a:t>
            </a:r>
            <a:endParaRPr lang="ru-RU" sz="2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800" dirty="0" smtClean="0">
                <a:latin typeface="Arial Black" pitchFamily="34" charset="0"/>
              </a:rPr>
              <a:t>Методи збору даних при проведенні маркетингових досліджень можна класифікувати на дві групи: кількісні і якісні.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>
                <a:latin typeface="Arial Black" pitchFamily="34" charset="0"/>
              </a:rPr>
              <a:t>Якісні дослідження включають збір, аналіз і інтерпретацію даних шляхом спостереження за тим, що люди роблять і говорять. Спостереження і висновки носять якісний характер і здійснюються в </a:t>
            </a:r>
            <a:r>
              <a:rPr lang="uk-UA" sz="2800" dirty="0" err="1" smtClean="0">
                <a:latin typeface="Arial Black" pitchFamily="34" charset="0"/>
              </a:rPr>
              <a:t>нестандартизованій</a:t>
            </a:r>
            <a:r>
              <a:rPr lang="uk-UA" sz="2800" dirty="0" smtClean="0">
                <a:latin typeface="Arial Black" pitchFamily="34" charset="0"/>
              </a:rPr>
              <a:t> формі.</a:t>
            </a:r>
            <a:endParaRPr lang="ru-RU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</TotalTime>
  <Words>512</Words>
  <Application>Microsoft Office PowerPoint</Application>
  <PresentationFormat>Экран (4:3)</PresentationFormat>
  <Paragraphs>35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Соціологічні методи маркетингового дослідження</vt:lpstr>
      <vt:lpstr>Мета вивчення дисципліни</vt:lpstr>
      <vt:lpstr>Про що цей курс?</vt:lpstr>
      <vt:lpstr>Про що цей курс?</vt:lpstr>
      <vt:lpstr>Засвоївши цей курс ви зможете:</vt:lpstr>
      <vt:lpstr>Засвоївши цей курс ви зможете:</vt:lpstr>
      <vt:lpstr>Мета маркетингових досліджень</vt:lpstr>
      <vt:lpstr>Методи збору даних при проведенні маркетингових досліджень можна класифікувати на дві групи: кількісні і якісні.</vt:lpstr>
      <vt:lpstr>Методи збору даних при проведенні маркетингових досліджень можна класифікувати на дві групи: кількісні і якісні.</vt:lpstr>
      <vt:lpstr>Особливості та сучасні тенденції використання соціологічних методів у маркетингу</vt:lpstr>
      <vt:lpstr>Особливості та сучасні тенденції використання соціологічних методів у маркетингу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ЕМПІРИЧНІ ДОСЛІДЖЕННЯ В СОЦІОЛОГІЇ УПРАВЛІННЯ</dc:title>
  <dc:creator>Таисия</dc:creator>
  <cp:lastModifiedBy> </cp:lastModifiedBy>
  <cp:revision>16</cp:revision>
  <dcterms:created xsi:type="dcterms:W3CDTF">2016-01-21T19:55:15Z</dcterms:created>
  <dcterms:modified xsi:type="dcterms:W3CDTF">2020-09-02T21:25:11Z</dcterms:modified>
</cp:coreProperties>
</file>