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82" r:id="rId9"/>
    <p:sldId id="299" r:id="rId10"/>
    <p:sldId id="300" r:id="rId11"/>
    <p:sldId id="301" r:id="rId12"/>
    <p:sldId id="303" r:id="rId13"/>
    <p:sldId id="304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6832"/>
    <a:srgbClr val="05341A"/>
    <a:srgbClr val="5F512D"/>
    <a:srgbClr val="F968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972800" cy="1325245"/>
          </a:xfrm>
        </p:spPr>
        <p:txBody>
          <a:bodyPr/>
          <a:lstStyle/>
          <a:p>
            <a:r>
              <a:rPr lang="uk-UA" altLang="en-US" sz="16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ЗАПОРІЗЬКИЙ НАЦІОНАЛЬНИЙ УНІВЕРСИТЕТ</a:t>
            </a:r>
            <a:br>
              <a:rPr lang="uk-UA" altLang="en-US" sz="16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lang="uk-UA" altLang="en-US" sz="16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ФАКУЛЬТЕТ СОЦШАЛЬНОЇ ПЕДАГОГІКИ ТА ПСИХОЛОГІЇ</a:t>
            </a:r>
            <a:br>
              <a:rPr lang="uk-UA" altLang="en-US" sz="16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lang="uk-UA" altLang="en-US" sz="16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КАФЕДРАСОЦІАЛЬНОЇ ПЕДАГОГІКИ ТА СПЕЦІАЛЬНОЇ ОСВІТИ</a:t>
            </a:r>
            <a:br>
              <a:rPr lang="uk-UA" altLang="en-US" sz="28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</a:br>
            <a:endParaRPr lang="uk-UA" altLang="en-US" sz="280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sz="2400" b="1" u="sng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ctr">
              <a:buNone/>
            </a:pPr>
            <a:r>
              <a:rPr lang="en-US" sz="1600" b="1" u="sng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НАВЧАЛЬН</a:t>
            </a:r>
            <a:r>
              <a:rPr lang="uk-UA" altLang="en-US" sz="1600" b="1" u="sng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А</a:t>
            </a:r>
            <a:r>
              <a:rPr lang="en-US" sz="1600" b="1" u="sng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ДИСЦИПЛІ</a:t>
            </a:r>
            <a:r>
              <a:rPr lang="uk-UA" altLang="en-US" sz="1600" b="1" u="sng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НА</a:t>
            </a:r>
            <a:endParaRPr lang="uk-UA" altLang="en-US" sz="16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ctr">
              <a:buNone/>
            </a:pPr>
            <a:br>
              <a:rPr lang="uk-UA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lang="uk-UA" altLang="en-US" sz="24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ФОРМУВАННЯ СОЦІАЛЬНО-КОМУНІКАТИВНОЇ КОМПЕТЕНТНОСТІ МОЛОДІ З КОМБІНОВАНИМИ ПОРУШЕННЯМИ</a:t>
            </a:r>
          </a:p>
          <a:p>
            <a:pPr marL="0" lvl="8" indent="0" algn="ctr">
              <a:buNone/>
            </a:pPr>
            <a:r>
              <a:rPr lang="uk-UA" altLang="en-US" sz="2400">
                <a:solidFill>
                  <a:srgbClr val="F9680D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					    </a:t>
            </a:r>
            <a:r>
              <a:rPr lang="uk-UA" altLang="en-US" sz="16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/ТЕМА 7/</a:t>
            </a:r>
            <a:endParaRPr lang="uk-UA" altLang="en-US" sz="160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uk-UA" altLang="en-US" sz="2400">
                <a:solidFill>
                  <a:srgbClr val="F9680D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	</a:t>
            </a:r>
          </a:p>
          <a:p>
            <a:pPr marL="0" indent="0" algn="ctr">
              <a:buNone/>
            </a:pP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							</a:t>
            </a:r>
          </a:p>
          <a:p>
            <a:pPr marL="0" indent="0" algn="ctr">
              <a:buNone/>
            </a:pPr>
            <a:endParaRPr lang="uk-UA" altLang="en-US" sz="24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ctr">
              <a:buNone/>
            </a:pPr>
            <a:endParaRPr lang="uk-UA" altLang="en-US" sz="24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ctr">
              <a:buNone/>
            </a:pP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								</a:t>
            </a:r>
            <a:r>
              <a:rPr lang="uk-UA" altLang="en-US" sz="16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ВИКЛАДАЧ: НАТАЛЯ КВАША</a:t>
            </a:r>
            <a:endParaRPr lang="uk-UA" altLang="en-US" sz="16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  <a:p>
            <a:pPr marL="3657600" lvl="8" indent="0">
              <a:buNone/>
            </a:pPr>
            <a:r>
              <a:rPr lang="uk-UA" altLang="en-US" sz="24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					</a:t>
            </a:r>
            <a:endParaRPr lang="uk-UA" altLang="en-US" sz="160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972800" cy="893445"/>
          </a:xfrm>
        </p:spPr>
        <p:txBody>
          <a:bodyPr/>
          <a:lstStyle/>
          <a:p>
            <a:r>
              <a:rPr lang="uk-UA" altLang="en-US" sz="2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РОЗВИТОК НАВИЧОК ГРУПОВОЇ КОМУНІКАЦІЇ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 algn="just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З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алуч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ати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 дітей до участі в індивідуально-групових (2 - 4 дитини) та групових (до 8 дітей) заняттях. </a:t>
            </a:r>
          </a:p>
          <a:p>
            <a:pPr marL="0" indent="0" algn="just">
              <a:buNone/>
            </a:pPr>
            <a:endParaRPr lang="en-US" sz="2000">
              <a:latin typeface="Bookman Old Style" panose="02050604050505020204" charset="0"/>
              <a:cs typeface="Bookman Old Style" panose="02050604050505020204" charset="0"/>
            </a:endParaRPr>
          </a:p>
          <a:p>
            <a:pPr marL="0" indent="0" algn="just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Формування і р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озвиток  умінь, необхідних для спільної гри: </a:t>
            </a:r>
          </a:p>
          <a:p>
            <a:pPr marL="0" indent="0" algn="just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повторювати прості дії</a:t>
            </a:r>
          </a:p>
          <a:p>
            <a:pPr marL="0" indent="0" algn="just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виконувати дії по черзі </a:t>
            </a:r>
          </a:p>
          <a:p>
            <a:pPr marL="0" indent="0" algn="just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ділитися іграшками </a:t>
            </a:r>
          </a:p>
          <a:p>
            <a:pPr marL="0" indent="0" algn="just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бути готовим до спілкування з іншими дітьми.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С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творення позитивного настрою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 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від спілкування, підвищення комунікативної активності, відтворення набутих знань та умінь в процесі індивідуальних занять. </a:t>
            </a:r>
          </a:p>
          <a:p>
            <a:pPr marL="0" indent="0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Метою групової комунікаціє: </a:t>
            </a:r>
          </a:p>
          <a:p>
            <a:pPr marL="0" indent="0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діяти за інструкцією (візуальна, словесна)</a:t>
            </a:r>
          </a:p>
          <a:p>
            <a:pPr marL="0" indent="0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вчити обирати іграшки для гри</a:t>
            </a:r>
          </a:p>
          <a:p>
            <a:pPr marL="0" indent="0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уміння розподілити іграшки з іншою дитиною (парна взаємодія) </a:t>
            </a:r>
          </a:p>
          <a:p>
            <a:pPr marL="0" indent="0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брати участь в групових спільних діях</a:t>
            </a:r>
          </a:p>
          <a:p>
            <a:pPr marL="0" indent="0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виконувати інструкції дорослих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.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НАВЧАННЯ “ДОБРОМУ” ПРАВИЛУ (ДЛЯ БАТЬКІВ)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02895" y="1600200"/>
            <a:ext cx="2702560" cy="452628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uk-UA" altLang="en-US" sz="2800" b="1">
              <a:latin typeface="Bookman Old Style" panose="02050604050505020204" charset="0"/>
              <a:cs typeface="Bookman Old Style" panose="02050604050505020204" charset="0"/>
            </a:endParaRPr>
          </a:p>
          <a:p>
            <a:pPr marL="0" indent="0">
              <a:buNone/>
            </a:pPr>
            <a:r>
              <a:rPr lang="uk-UA" altLang="en-US" sz="24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Правило як засіб розвитку дитини а не інструмент його подавлення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25165" y="1600200"/>
            <a:ext cx="8357235" cy="483298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uk-UA" altLang="en-US" sz="20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1.</a:t>
            </a:r>
            <a:r>
              <a:rPr lang="uk-UA" altLang="en-US" sz="2000" b="1">
                <a:latin typeface="Bookman Old Style" panose="02050604050505020204" charset="0"/>
                <a:cs typeface="Bookman Old Style" panose="02050604050505020204" charset="0"/>
              </a:rPr>
              <a:t> </a:t>
            </a:r>
            <a:r>
              <a:rPr lang="uk-UA" altLang="en-US" sz="20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Тотальне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 - стосується всіх без виключення:</a:t>
            </a:r>
          </a:p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- я не дозволяю тобі грати ножицями</a:t>
            </a:r>
          </a:p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+ ножицями не грають</a:t>
            </a:r>
          </a:p>
          <a:p>
            <a:pPr marL="0" indent="0">
              <a:buNone/>
            </a:pPr>
            <a:endParaRPr lang="uk-UA" altLang="en-US" sz="2000">
              <a:latin typeface="Bookman Old Style" panose="02050604050505020204" charset="0"/>
              <a:cs typeface="Bookman Old Style" panose="02050604050505020204" charset="0"/>
            </a:endParaRPr>
          </a:p>
          <a:p>
            <a:pPr marL="0" indent="0">
              <a:buNone/>
            </a:pPr>
            <a:r>
              <a:rPr lang="uk-UA" altLang="en-US" sz="20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2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. </a:t>
            </a:r>
            <a:r>
              <a:rPr lang="uk-UA" altLang="en-US" sz="20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Емоційно-нейтральне:</a:t>
            </a:r>
          </a:p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- поки не навчишся малювати охайно, будеш це робити тільки у фартуху</a:t>
            </a:r>
          </a:p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+ малювати фарбами можна тільки у фартуху</a:t>
            </a:r>
          </a:p>
          <a:p>
            <a:pPr marL="0" indent="0">
              <a:buNone/>
            </a:pPr>
            <a:endParaRPr lang="uk-UA" altLang="en-US" sz="2000">
              <a:latin typeface="Bookman Old Style" panose="02050604050505020204" charset="0"/>
              <a:cs typeface="Bookman Old Style" panose="02050604050505020204" charset="0"/>
            </a:endParaRPr>
          </a:p>
          <a:p>
            <a:pPr marL="0" indent="0">
              <a:buNone/>
            </a:pPr>
            <a:r>
              <a:rPr lang="uk-UA" altLang="en-US" sz="20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3. Задає модель бажаної поведінк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и - формувати правило в стверджувальній формі уникаючі заперечення:</a:t>
            </a:r>
          </a:p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- тут не можна кричати</a:t>
            </a:r>
          </a:p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+ тут розмовляють тихим голосом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972800" cy="712470"/>
          </a:xfrm>
        </p:spPr>
        <p:txBody>
          <a:bodyPr/>
          <a:lstStyle/>
          <a:p>
            <a:r>
              <a:rPr lang="uk-UA" altLang="en-US" sz="32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ЯК ВВЕСТИ ПРАВИЛО?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987425"/>
            <a:ext cx="10972800" cy="5761355"/>
          </a:xfrm>
        </p:spPr>
        <p:txBody>
          <a:bodyPr/>
          <a:lstStyle/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1. У спокійній і поважній формі скласти для дитини правило, починаючи зі слів: </a:t>
            </a:r>
            <a:r>
              <a:rPr lang="uk-UA" altLang="en-US" sz="20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«У нас прийнято…</a:t>
            </a:r>
            <a:r>
              <a:rPr lang="uk-UA" altLang="en-US" sz="2000" b="1">
                <a:solidFill>
                  <a:schemeClr val="accent6">
                    <a:lumMod val="75000"/>
                  </a:schemeClr>
                </a:solidFill>
                <a:latin typeface="Bookman Old Style" panose="02050604050505020204" charset="0"/>
                <a:cs typeface="Bookman Old Style" panose="02050604050505020204" charset="0"/>
              </a:rPr>
              <a:t>»</a:t>
            </a:r>
            <a:r>
              <a:rPr lang="uk-UA" altLang="en-US" sz="2000">
                <a:solidFill>
                  <a:schemeClr val="accent6">
                    <a:lumMod val="75000"/>
                  </a:schemeClr>
                </a:solidFill>
                <a:latin typeface="Bookman Old Style" panose="02050604050505020204" charset="0"/>
                <a:cs typeface="Bookman Old Style" panose="02050604050505020204" charset="0"/>
              </a:rPr>
              <a:t> 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або </a:t>
            </a:r>
            <a:r>
              <a:rPr lang="uk-UA" altLang="en-US" sz="20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«У нас у сім'ї тепер буде таке правило»...</a:t>
            </a:r>
          </a:p>
          <a:p>
            <a:pPr marL="0" indent="0">
              <a:buNone/>
            </a:pPr>
            <a:r>
              <a:rPr lang="uk-UA" altLang="en-US" sz="2000" b="1" i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"У нас прийнято по суботах прибирати квартиру" або </a:t>
            </a:r>
          </a:p>
          <a:p>
            <a:pPr marL="0" indent="0">
              <a:buNone/>
            </a:pPr>
            <a:r>
              <a:rPr lang="uk-UA" altLang="en-US" sz="2000" b="1" i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"У нас прийнято тихо розмовляти, коли хтось працює за комп'ютером" </a:t>
            </a:r>
          </a:p>
          <a:p>
            <a:pPr marL="0" indent="0" algn="ctr">
              <a:buNone/>
            </a:pPr>
            <a:r>
              <a:rPr lang="uk-UA" altLang="en-US" sz="2000" b="1" i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...необхідно, щоб самі дорослі дотримувалися цих правил...</a:t>
            </a:r>
          </a:p>
          <a:p>
            <a:pPr marL="0" indent="0" algn="l">
              <a:buNone/>
            </a:pPr>
            <a:endParaRPr lang="uk-UA" altLang="en-US" sz="2000" b="1" i="1">
              <a:latin typeface="Bookman Old Style" panose="02050604050505020204" charset="0"/>
              <a:cs typeface="Bookman Old Style" panose="02050604050505020204" charset="0"/>
            </a:endParaRPr>
          </a:p>
          <a:p>
            <a:pPr marL="0" indent="0" algn="l">
              <a:buNone/>
            </a:pPr>
            <a:r>
              <a:rPr lang="uk-UA" altLang="en-US" sz="2000" i="1">
                <a:latin typeface="Bookman Old Style" panose="02050604050505020204" charset="0"/>
                <a:cs typeface="Bookman Old Style" panose="02050604050505020204" charset="0"/>
              </a:rPr>
              <a:t>2.</a:t>
            </a:r>
            <a:r>
              <a:rPr lang="uk-UA" altLang="en-US" sz="2000" b="1" i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«Ми з тобою останнім часом часто сваримося через лад у кімнаті, і мене це дуже засмучує. Щоб припинити ці сварки, у нас тепер буде таке правило...»</a:t>
            </a:r>
          </a:p>
          <a:p>
            <a:pPr marL="0" indent="0" algn="l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 	Якщо дитина висловлює невдоволення правилом, не потрібно його вмовляти і переконувати, можна 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  <a:sym typeface="+mn-ea"/>
              </a:rPr>
              <a:t>запропонувати їй винести це на обговорення на сімейній раді. </a:t>
            </a:r>
          </a:p>
          <a:p>
            <a:pPr marL="0" indent="0" algn="l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  <a:sym typeface="+mn-ea"/>
              </a:rPr>
              <a:t>	Д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уже важливо обговорити з дитиною, що вона може обирати і що вона сама вирішує в контексті цього правила</a:t>
            </a:r>
          </a:p>
          <a:p>
            <a:pPr marL="0" indent="0" algn="l">
              <a:buNone/>
            </a:pPr>
            <a:r>
              <a:rPr lang="uk-UA" altLang="en-US" sz="2000" b="1" i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"Ти можеш сам вирішити, з чого ти почнеш прибирання".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972800" cy="644525"/>
          </a:xfrm>
        </p:spPr>
        <p:txBody>
          <a:bodyPr/>
          <a:lstStyle/>
          <a:p>
            <a:r>
              <a:rPr lang="uk-UA" altLang="en-US" sz="32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ВАЖЛИВО: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9350"/>
            <a:ext cx="10972800" cy="4977130"/>
          </a:xfrm>
        </p:spPr>
        <p:txBody>
          <a:bodyPr/>
          <a:lstStyle/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1. Діти можуть </a:t>
            </a:r>
            <a:r>
              <a:rPr lang="uk-UA" altLang="en-US" sz="2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"перевіряти</a:t>
            </a:r>
            <a:r>
              <a:rPr lang="uk-UA" altLang="en-US" sz="2000" b="1">
                <a:latin typeface="Bookman Old Style" panose="02050604050505020204" charset="0"/>
                <a:cs typeface="Bookman Old Style" panose="02050604050505020204" charset="0"/>
              </a:rPr>
              <a:t>"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 правила, навмисно на очах у батьків робити навпаки - </a:t>
            </a:r>
            <a:r>
              <a:rPr lang="uk-UA" altLang="en-US" sz="2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“продавлювати”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 батьків. </a:t>
            </a:r>
          </a:p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	</a:t>
            </a:r>
            <a:r>
              <a:rPr lang="uk-UA" altLang="en-US" sz="2000" i="1">
                <a:latin typeface="Bookman Old Style" panose="02050604050505020204" charset="0"/>
                <a:cs typeface="Bookman Old Style" panose="02050604050505020204" charset="0"/>
              </a:rPr>
              <a:t>Необхідно спокійно і терпляче, щоразу, незмінно наполягати на дотриманні правила, за потребою використовуючи логічні чи природні наслідки.</a:t>
            </a:r>
          </a:p>
          <a:p>
            <a:pPr marL="0" indent="0">
              <a:buNone/>
            </a:pPr>
            <a:endParaRPr lang="uk-UA" altLang="en-US" sz="2000" i="1">
              <a:latin typeface="Bookman Old Style" panose="02050604050505020204" charset="0"/>
              <a:cs typeface="Bookman Old Style" panose="02050604050505020204" charset="0"/>
            </a:endParaRPr>
          </a:p>
          <a:p>
            <a:pPr marL="0" indent="0">
              <a:buNone/>
            </a:pPr>
            <a:r>
              <a:rPr lang="uk-UA" altLang="en-US" sz="2000" i="1">
                <a:latin typeface="Bookman Old Style" panose="02050604050505020204" charset="0"/>
                <a:cs typeface="Bookman Old Style" panose="02050604050505020204" charset="0"/>
              </a:rPr>
              <a:t>2. 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Не поспішати із запровадженням обмежень за всіма напрямами. Краще, якщо </a:t>
            </a:r>
            <a:r>
              <a:rPr lang="uk-UA" altLang="en-US" sz="2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правил небагато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, зате </a:t>
            </a:r>
            <a:r>
              <a:rPr lang="uk-UA" altLang="en-US" sz="2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вони справді працюють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.</a:t>
            </a:r>
          </a:p>
          <a:p>
            <a:pPr marL="0" indent="0">
              <a:buNone/>
            </a:pPr>
            <a:endParaRPr lang="uk-UA" altLang="en-US" sz="2000">
              <a:latin typeface="Bookman Old Style" panose="02050604050505020204" charset="0"/>
              <a:cs typeface="Bookman Old Style" panose="02050604050505020204" charset="0"/>
            </a:endParaRPr>
          </a:p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3. </a:t>
            </a:r>
            <a:r>
              <a:rPr lang="uk-UA" altLang="en-US" sz="2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Обмеження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 в правилах </a:t>
            </a:r>
            <a:r>
              <a:rPr lang="uk-UA" altLang="en-US" sz="2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можуть змінюватись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 з досягненням дитиною певного віку.</a:t>
            </a:r>
          </a:p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	</a:t>
            </a:r>
            <a:r>
              <a:rPr lang="uk-UA" altLang="en-US" sz="2000" i="1">
                <a:latin typeface="Bookman Old Style" panose="02050604050505020204" charset="0"/>
                <a:cs typeface="Bookman Old Style" panose="02050604050505020204" charset="0"/>
              </a:rPr>
              <a:t>Дитина 5 років лягає спати о 21.00, з віком 22.00</a:t>
            </a:r>
          </a:p>
          <a:p>
            <a:pPr marL="0" indent="0">
              <a:buNone/>
            </a:pPr>
            <a:endParaRPr lang="uk-UA" altLang="en-US" sz="2000" i="1">
              <a:latin typeface="Bookman Old Style" panose="02050604050505020204" charset="0"/>
              <a:cs typeface="Bookman Old Style" panose="0205060405050502020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360170" y="1600200"/>
            <a:ext cx="10043795" cy="4526280"/>
          </a:xfrm>
        </p:spPr>
        <p:txBody>
          <a:bodyPr/>
          <a:lstStyle/>
          <a:p>
            <a:pPr marL="0" indent="0" algn="ctr">
              <a:buNone/>
            </a:pPr>
            <a:endParaRPr lang="uk-UA" altLang="en-US" sz="5400" b="1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uk-UA" altLang="en-US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Дякую за увагу! :)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Т</a:t>
            </a:r>
            <a:r>
              <a:rPr lang="uk-UA" altLang="en-US" sz="280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ЕМА:</a:t>
            </a:r>
            <a:r>
              <a:rPr lang="en-US" sz="280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 </a:t>
            </a:r>
            <a:r>
              <a:rPr lang="uk-UA" altLang="en-US" sz="280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  КОРЕКЦІЙНІ ЗАХОДИ З ФОРМУВАННЯ ТА РОЗВИТКУ КОМУНІКАТИВНИХ НАВИЧОК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uk-UA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uk-UA" altLang="en-US" sz="2400" b="1" u="sng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ЗМІСТ:</a:t>
            </a:r>
            <a:endParaRPr lang="en-US" sz="24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Bookman Old Style" panose="02050604050505020204" charset="0"/>
              <a:cs typeface="Bookman Old Style" panose="02050604050505020204" charset="0"/>
            </a:endParaRPr>
          </a:p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1.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Керівна роль фахівця. </a:t>
            </a:r>
          </a:p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2.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Корекційна робота з формування  навичок (складові та очікуваний результат): розуміння мовлення </a:t>
            </a:r>
          </a:p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- 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імітаці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я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 </a:t>
            </a:r>
          </a:p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- 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вказівний жест </a:t>
            </a:r>
          </a:p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- 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розрізняння емоцій </a:t>
            </a:r>
          </a:p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- 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розвиток мовлення </a:t>
            </a:r>
          </a:p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- 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розвиток навичок гри </a:t>
            </a:r>
          </a:p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- 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розвиток навичок  групової комунікації. </a:t>
            </a:r>
          </a:p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3.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Навчання “доброму” правилу.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972800" cy="1072515"/>
          </a:xfrm>
        </p:spPr>
        <p:txBody>
          <a:bodyPr/>
          <a:lstStyle/>
          <a:p>
            <a:r>
              <a:rPr lang="uk-UA" altLang="en-US" sz="2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КЕРІВНА РОЛЬ ФАХІВЦЯ. НАВЧАННЯ </a:t>
            </a:r>
            <a:r>
              <a:rPr lang="uk-UA" altLang="en-US" sz="2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  <a:sym typeface="+mn-ea"/>
              </a:rPr>
              <a:t>ДИТИНИ ПРЯМІЙ ІНСТРУКЦІЇ.</a:t>
            </a:r>
            <a:br>
              <a:rPr lang="uk-UA" altLang="en-US" sz="2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</a:br>
            <a:endParaRPr lang="uk-UA" altLang="en-US" sz="24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Bookman Old Style" panose="02050604050505020204" charset="0"/>
              <a:cs typeface="Bookman Old Style" panose="0205060405050502020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784985"/>
          <a:ext cx="10972800" cy="3526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59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uk-UA" altLang="en-US">
                          <a:solidFill>
                            <a:schemeClr val="tx1"/>
                          </a:solidFill>
                          <a:latin typeface="Bookman Old Style" panose="02050604050505020204" charset="0"/>
                          <a:cs typeface="Bookman Old Style" panose="02050604050505020204" charset="0"/>
                        </a:rPr>
                        <a:t>ЗМІСТ РОБОТИ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uk-UA" altLang="en-US">
                          <a:solidFill>
                            <a:schemeClr val="tx1"/>
                          </a:solidFill>
                          <a:latin typeface="Bookman Old Style" panose="02050604050505020204" charset="0"/>
                          <a:cs typeface="Bookman Old Style" panose="02050604050505020204" charset="0"/>
                        </a:rPr>
                        <a:t>РЕЗУЛЬТАТ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4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>
                          <a:latin typeface="Bookman Old Style" panose="02050604050505020204" charset="0"/>
                          <a:cs typeface="Bookman Old Style" panose="02050604050505020204" charset="0"/>
                        </a:rPr>
                        <a:t>Інструкці</a:t>
                      </a:r>
                      <a:r>
                        <a:rPr lang="uk-UA" altLang="en-US">
                          <a:latin typeface="Bookman Old Style" panose="02050604050505020204" charset="0"/>
                          <a:cs typeface="Bookman Old Style" panose="02050604050505020204" charset="0"/>
                        </a:rPr>
                        <a:t>ю</a:t>
                      </a:r>
                      <a:r>
                        <a:rPr lang="en-US">
                          <a:latin typeface="Bookman Old Style" panose="02050604050505020204" charset="0"/>
                          <a:cs typeface="Bookman Old Style" panose="02050604050505020204" charset="0"/>
                        </a:rPr>
                        <a:t> нада</a:t>
                      </a:r>
                      <a:r>
                        <a:rPr lang="uk-UA" altLang="en-US">
                          <a:latin typeface="Bookman Old Style" panose="02050604050505020204" charset="0"/>
                          <a:cs typeface="Bookman Old Style" panose="02050604050505020204" charset="0"/>
                        </a:rPr>
                        <a:t>вати</a:t>
                      </a:r>
                      <a:r>
                        <a:rPr lang="en-US">
                          <a:latin typeface="Bookman Old Style" panose="02050604050505020204" charset="0"/>
                          <a:cs typeface="Bookman Old Style" panose="02050604050505020204" charset="0"/>
                        </a:rPr>
                        <a:t> один раз,чітко. </a:t>
                      </a:r>
                    </a:p>
                    <a:p>
                      <a:pPr>
                        <a:buNone/>
                      </a:pPr>
                      <a:r>
                        <a:rPr lang="en-US">
                          <a:latin typeface="Bookman Old Style" panose="02050604050505020204" charset="0"/>
                          <a:cs typeface="Bookman Old Style" panose="02050604050505020204" charset="0"/>
                        </a:rPr>
                        <a:t>Не   вживати  додаткові слова.  Максимальна кількість слів на початковому етапі 2 - 3, далі  можливо збільшити</a:t>
                      </a:r>
                      <a:r>
                        <a:rPr lang="uk-UA" altLang="en-US">
                          <a:latin typeface="Bookman Old Style" panose="02050604050505020204" charset="0"/>
                          <a:cs typeface="Bookman Old Style" panose="02050604050505020204" charset="0"/>
                        </a:rPr>
                        <a:t>.</a:t>
                      </a:r>
                      <a:endParaRPr lang="en-US">
                        <a:latin typeface="Bookman Old Style" panose="02050604050505020204" charset="0"/>
                        <a:cs typeface="Bookman Old Style" panose="02050604050505020204" charset="0"/>
                      </a:endParaRPr>
                    </a:p>
                    <a:p>
                      <a:pPr>
                        <a:buNone/>
                      </a:pPr>
                      <a:r>
                        <a:rPr lang="en-US">
                          <a:latin typeface="Bookman Old Style" panose="02050604050505020204" charset="0"/>
                          <a:cs typeface="Bookman Old Style" panose="02050604050505020204" charset="0"/>
                        </a:rPr>
                        <a:t>Дитині  нада</a:t>
                      </a:r>
                      <a:r>
                        <a:rPr lang="uk-UA" altLang="en-US">
                          <a:latin typeface="Bookman Old Style" panose="02050604050505020204" charset="0"/>
                          <a:cs typeface="Bookman Old Style" panose="02050604050505020204" charset="0"/>
                        </a:rPr>
                        <a:t>ва</a:t>
                      </a:r>
                      <a:r>
                        <a:rPr lang="en-US">
                          <a:latin typeface="Bookman Old Style" panose="02050604050505020204" charset="0"/>
                          <a:cs typeface="Bookman Old Style" panose="02050604050505020204" charset="0"/>
                        </a:rPr>
                        <a:t>ти час</a:t>
                      </a:r>
                      <a:r>
                        <a:rPr lang="uk-UA" altLang="en-US">
                          <a:latin typeface="Bookman Old Style" panose="02050604050505020204" charset="0"/>
                          <a:cs typeface="Bookman Old Style" panose="02050604050505020204" charset="0"/>
                        </a:rPr>
                        <a:t> на </a:t>
                      </a:r>
                      <a:r>
                        <a:rPr lang="en-US">
                          <a:latin typeface="Bookman Old Style" panose="02050604050505020204" charset="0"/>
                          <a:cs typeface="Bookman Old Style" panose="02050604050505020204" charset="0"/>
                        </a:rPr>
                        <a:t>сприйн</a:t>
                      </a:r>
                      <a:r>
                        <a:rPr lang="uk-UA" altLang="en-US">
                          <a:latin typeface="Bookman Old Style" panose="02050604050505020204" charset="0"/>
                          <a:cs typeface="Bookman Old Style" panose="02050604050505020204" charset="0"/>
                        </a:rPr>
                        <a:t>яття</a:t>
                      </a:r>
                      <a:r>
                        <a:rPr lang="en-US">
                          <a:latin typeface="Bookman Old Style" panose="02050604050505020204" charset="0"/>
                          <a:cs typeface="Bookman Old Style" panose="02050604050505020204" charset="0"/>
                        </a:rPr>
                        <a:t> і відпов</a:t>
                      </a:r>
                      <a:r>
                        <a:rPr lang="uk-UA" altLang="en-US">
                          <a:latin typeface="Bookman Old Style" panose="02050604050505020204" charset="0"/>
                          <a:cs typeface="Bookman Old Style" panose="02050604050505020204" charset="0"/>
                        </a:rPr>
                        <a:t>ідь</a:t>
                      </a:r>
                      <a:r>
                        <a:rPr lang="en-US">
                          <a:latin typeface="Bookman Old Style" panose="02050604050505020204" charset="0"/>
                          <a:cs typeface="Bookman Old Style" panose="02050604050505020204" charset="0"/>
                        </a:rPr>
                        <a:t> дією.</a:t>
                      </a:r>
                    </a:p>
                    <a:p>
                      <a:pPr>
                        <a:buNone/>
                      </a:pPr>
                      <a:r>
                        <a:rPr lang="uk-UA" altLang="en-US">
                          <a:latin typeface="Bookman Old Style" panose="02050604050505020204" charset="0"/>
                          <a:cs typeface="Bookman Old Style" panose="02050604050505020204" charset="0"/>
                        </a:rPr>
                        <a:t>Далі півтор </a:t>
                      </a:r>
                      <a:r>
                        <a:rPr lang="en-US">
                          <a:latin typeface="Bookman Old Style" panose="02050604050505020204" charset="0"/>
                          <a:cs typeface="Bookman Old Style" panose="02050604050505020204" charset="0"/>
                        </a:rPr>
                        <a:t> інструкці</a:t>
                      </a:r>
                      <a:r>
                        <a:rPr lang="uk-UA" altLang="en-US">
                          <a:latin typeface="Bookman Old Style" panose="02050604050505020204" charset="0"/>
                          <a:cs typeface="Bookman Old Style" panose="02050604050505020204" charset="0"/>
                        </a:rPr>
                        <a:t>ї (за необхідністю).</a:t>
                      </a:r>
                      <a:r>
                        <a:rPr lang="en-US">
                          <a:latin typeface="Bookman Old Style" panose="02050604050505020204" charset="0"/>
                          <a:cs typeface="Bookman Old Style" panose="02050604050505020204" charset="0"/>
                        </a:rPr>
                        <a:t> </a:t>
                      </a:r>
                    </a:p>
                    <a:p>
                      <a:pPr>
                        <a:buNone/>
                      </a:pPr>
                      <a:endParaRPr lang="uk-UA" altLang="en-US">
                        <a:latin typeface="Bookman Old Style" panose="02050604050505020204" charset="0"/>
                        <a:cs typeface="Bookman Old Style" panose="02050604050505020204" charset="0"/>
                      </a:endParaRPr>
                    </a:p>
                    <a:p>
                      <a:pPr>
                        <a:buNone/>
                      </a:pPr>
                      <a:r>
                        <a:rPr lang="uk-UA" altLang="en-US" b="1" i="1">
                          <a:latin typeface="Bookman Old Style" panose="02050604050505020204" charset="0"/>
                          <a:cs typeface="Bookman Old Style" panose="02050604050505020204" charset="0"/>
                        </a:rPr>
                        <a:t>Створювати ситуацію успіху дитини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uk-UA" altLang="en-US">
                          <a:latin typeface="Bookman Old Style" panose="02050604050505020204" charset="0"/>
                          <a:cs typeface="Bookman Old Style" panose="02050604050505020204" charset="0"/>
                        </a:rPr>
                        <a:t>Первинні навички  для оволодіння </a:t>
                      </a:r>
                      <a:r>
                        <a:rPr lang="uk-UA" altLang="en-US" sz="1800">
                          <a:latin typeface="Bookman Old Style" panose="02050604050505020204" charset="0"/>
                          <a:cs typeface="Bookman Old Style" panose="02050604050505020204" charset="0"/>
                          <a:sym typeface="+mn-ea"/>
                        </a:rPr>
                        <a:t>дитиною:</a:t>
                      </a:r>
                    </a:p>
                    <a:p>
                      <a:pPr>
                        <a:buNone/>
                      </a:pPr>
                      <a:r>
                        <a:rPr lang="uk-UA" altLang="en-US" sz="1800">
                          <a:latin typeface="Bookman Old Style" panose="02050604050505020204" charset="0"/>
                          <a:cs typeface="Bookman Old Style" panose="02050604050505020204" charset="0"/>
                          <a:sym typeface="+mn-ea"/>
                        </a:rPr>
                        <a:t>сидіти, не встаючи з місця, під час виконання завдання; </a:t>
                      </a:r>
                    </a:p>
                    <a:p>
                      <a:pPr>
                        <a:buNone/>
                      </a:pPr>
                      <a:endParaRPr lang="uk-UA" altLang="en-US" sz="1800">
                        <a:latin typeface="Bookman Old Style" panose="02050604050505020204" charset="0"/>
                        <a:cs typeface="Bookman Old Style" panose="02050604050505020204" charset="0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uk-UA" altLang="en-US" sz="1800">
                          <a:latin typeface="Bookman Old Style" panose="02050604050505020204" charset="0"/>
                          <a:cs typeface="Bookman Old Style" panose="02050604050505020204" charset="0"/>
                          <a:sym typeface="+mn-ea"/>
                        </a:rPr>
                        <a:t>підтримувати візуальний контакт (якщо у дитини аутизм - індивідуально, відповідно особливостей сприйняття дитини);  </a:t>
                      </a:r>
                    </a:p>
                    <a:p>
                      <a:pPr>
                        <a:buNone/>
                      </a:pPr>
                      <a:endParaRPr lang="uk-UA" altLang="en-US" sz="1800">
                        <a:latin typeface="Bookman Old Style" panose="02050604050505020204" charset="0"/>
                        <a:cs typeface="Bookman Old Style" panose="02050604050505020204" charset="0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uk-UA" altLang="en-US" sz="1800">
                          <a:latin typeface="Bookman Old Style" panose="02050604050505020204" charset="0"/>
                          <a:cs typeface="Bookman Old Style" panose="02050604050505020204" charset="0"/>
                          <a:sym typeface="+mn-ea"/>
                        </a:rPr>
                        <a:t>концентрувати увагу на предметі, дивитись на нього, наслідуючи інструкцію фахівця.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sz="2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ІМІТАЦІЯ - ФУНДАМЕНТ НАВЧАННЯ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3365"/>
            <a:ext cx="5089525" cy="4526280"/>
          </a:xfrm>
          <a:solidFill>
            <a:schemeClr val="bg1"/>
          </a:solidFill>
        </p:spPr>
        <p:txBody>
          <a:bodyPr/>
          <a:lstStyle/>
          <a:p>
            <a:pPr marL="0" indent="0" algn="just">
              <a:buNone/>
            </a:pPr>
            <a:r>
              <a:rPr lang="uk-UA" altLang="en-US" sz="2000">
                <a:latin typeface="Times New Roman" panose="02020603050405020304" charset="0"/>
                <a:cs typeface="Times New Roman" panose="02020603050405020304" charset="0"/>
              </a:rPr>
              <a:t>О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снова імітації - здатність імітувати новий рух, дію, реакцію (емоційну в тому числі), поведінку (комунікацію)  в цілому.</a:t>
            </a:r>
          </a:p>
          <a:p>
            <a:pPr marL="0" indent="0" algn="just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Здатність дитини імітувати виявляється у відтворенні нової моделі поведінки після, наприклад, фрази «зроби ось так», тобто  навчання відбувається за допомогою прямої інструкції.</a:t>
            </a:r>
          </a:p>
          <a:p>
            <a:pPr marL="0" indent="0" algn="just">
              <a:buNone/>
            </a:pPr>
            <a:endParaRPr lang="uk-UA" altLang="en-US" sz="2000">
              <a:latin typeface="Bookman Old Style" panose="02050604050505020204" charset="0"/>
              <a:cs typeface="Bookman Old Style" panose="02050604050505020204" charset="0"/>
            </a:endParaRPr>
          </a:p>
          <a:p>
            <a:pPr marL="0" indent="0" algn="just">
              <a:buNone/>
            </a:pPr>
            <a:r>
              <a:rPr lang="uk-UA" altLang="en-US" sz="2000" b="1" i="1">
                <a:latin typeface="Bookman Old Style" panose="02050604050505020204" charset="0"/>
                <a:cs typeface="Bookman Old Style" panose="02050604050505020204" charset="0"/>
                <a:sym typeface="+mn-ea"/>
              </a:rPr>
              <a:t>Не  уміння імітувати  виклакає складнощі у навчанні будь-якої навички. </a:t>
            </a:r>
            <a:endParaRPr lang="uk-UA" altLang="en-US" sz="2000" b="1" i="1">
              <a:latin typeface="Bookman Old Style" panose="02050604050505020204" charset="0"/>
              <a:cs typeface="Bookman Old Style" panose="02050604050505020204" charset="0"/>
            </a:endParaRPr>
          </a:p>
          <a:p>
            <a:pPr marL="0" indent="0" algn="just">
              <a:buNone/>
            </a:pPr>
            <a:endParaRPr lang="uk-UA" altLang="en-US" sz="2000" b="1" i="1">
              <a:latin typeface="Bookman Old Style" panose="02050604050505020204" charset="0"/>
              <a:cs typeface="Bookman Old Style" panose="0205060405050502020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855" y="1523365"/>
            <a:ext cx="5376545" cy="4603115"/>
          </a:xfrm>
          <a:solidFill>
            <a:schemeClr val="bg1"/>
          </a:solidFill>
        </p:spPr>
        <p:txBody>
          <a:bodyPr/>
          <a:lstStyle/>
          <a:p>
            <a:pPr marL="0" indent="0" algn="just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Розпочинати  з найпростіших рухів.  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П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оказувати і казати  "зроби так". </a:t>
            </a:r>
          </a:p>
          <a:p>
            <a:pPr marL="0" indent="0" algn="just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С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хвалювати та емоційно реагувати на успіх дитини. </a:t>
            </a:r>
          </a:p>
          <a:p>
            <a:pPr marL="0" indent="0" algn="just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Повторювати 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і закріплювати.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 </a:t>
            </a:r>
          </a:p>
          <a:p>
            <a:pPr marL="0" indent="0" algn="just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У разі засвоєння руху  видалити із списку.</a:t>
            </a:r>
          </a:p>
          <a:p>
            <a:pPr marL="0" indent="0" algn="just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Список доповнити іншим рухом.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ІМІТАЦІЯ З ПРЕДМЕТАМИ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65445" cy="452628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П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оєднувати  з  навчанням навичкам самообслуговування: </a:t>
            </a:r>
          </a:p>
          <a:p>
            <a:pPr marL="0" indent="0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зняти/одягти шарф, шапку, взути капці тощо (тобто з дією, яку дитина може виконати самостійно, або із незначною допомогою). </a:t>
            </a:r>
          </a:p>
          <a:p>
            <a:pPr marL="0" indent="0">
              <a:buNone/>
            </a:pPr>
            <a:endParaRPr lang="en-US" sz="2000">
              <a:latin typeface="Bookman Old Style" panose="02050604050505020204" charset="0"/>
              <a:cs typeface="Bookman Old Style" panose="02050604050505020204" charset="0"/>
            </a:endParaRPr>
          </a:p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В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икористовувати ігрові вправи з предметами. </a:t>
            </a:r>
          </a:p>
          <a:p>
            <a:pPr marL="0" indent="0">
              <a:buNone/>
            </a:pPr>
            <a:endParaRPr lang="uk-UA" altLang="en-US" sz="2000" b="1" i="1">
              <a:latin typeface="Bookman Old Style" panose="02050604050505020204" charset="0"/>
              <a:cs typeface="Bookman Old Style" panose="02050604050505020204" charset="0"/>
            </a:endParaRPr>
          </a:p>
          <a:p>
            <a:pPr marL="0" indent="0">
              <a:buNone/>
            </a:pPr>
            <a:r>
              <a:rPr lang="uk-UA" altLang="en-US" sz="2000" b="1" i="1">
                <a:latin typeface="Bookman Old Style" panose="02050604050505020204" charset="0"/>
                <a:cs typeface="Bookman Old Style" panose="02050604050505020204" charset="0"/>
              </a:rPr>
              <a:t>О</a:t>
            </a:r>
            <a:r>
              <a:rPr lang="en-US" sz="2000" b="1" i="1">
                <a:latin typeface="Bookman Old Style" panose="02050604050505020204" charset="0"/>
                <a:cs typeface="Bookman Old Style" panose="02050604050505020204" charset="0"/>
              </a:rPr>
              <a:t>пановану імітацію </a:t>
            </a:r>
            <a:r>
              <a:rPr lang="uk-UA" altLang="en-US" sz="2000" b="1" i="1">
                <a:latin typeface="Bookman Old Style" panose="02050604050505020204" charset="0"/>
                <a:cs typeface="Bookman Old Style" panose="02050604050505020204" charset="0"/>
              </a:rPr>
              <a:t>включати </a:t>
            </a:r>
            <a:r>
              <a:rPr lang="en-US" sz="2000" b="1" i="1">
                <a:latin typeface="Bookman Old Style" panose="02050604050505020204" charset="0"/>
                <a:cs typeface="Bookman Old Style" panose="02050604050505020204" charset="0"/>
              </a:rPr>
              <a:t>в різні заняття, реальне життя</a:t>
            </a:r>
            <a:endParaRPr lang="en-US" sz="2000" b="1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 algn="just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Тренувати імітацію простих ігрових дій (демонструвати та промовляти дію):</a:t>
            </a:r>
          </a:p>
          <a:p>
            <a:pPr marL="0" indent="0" algn="just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скочувати  м’яча з імпровізованої  гірки  «Я кочу і ти як я»</a:t>
            </a:r>
          </a:p>
          <a:p>
            <a:pPr marL="0" indent="0" algn="just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«Моя машина їде по дорозі і твоя» </a:t>
            </a:r>
          </a:p>
          <a:p>
            <a:pPr marL="0" indent="0" algn="just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«Я будую гараж і ти (ставити цеглини один на один). </a:t>
            </a:r>
          </a:p>
          <a:p>
            <a:pPr marL="0" indent="0">
              <a:buNone/>
            </a:pPr>
            <a:endParaRPr lang="en-US" sz="2000">
              <a:latin typeface="Bookman Old Style" panose="02050604050505020204" charset="0"/>
              <a:cs typeface="Bookman Old Style" panose="02050604050505020204" charset="0"/>
            </a:endParaRPr>
          </a:p>
          <a:p>
            <a:pPr marL="0" indent="0">
              <a:buNone/>
            </a:pPr>
            <a:endParaRPr lang="en-US" sz="2000" b="1" i="1">
              <a:latin typeface="Bookman Old Style" panose="02050604050505020204" charset="0"/>
              <a:cs typeface="Bookman Old Style" panose="02050604050505020204" charset="0"/>
            </a:endParaRPr>
          </a:p>
          <a:p>
            <a:pPr marL="0" indent="0">
              <a:buNone/>
            </a:pPr>
            <a:r>
              <a:rPr lang="uk-UA" altLang="en-US" sz="2000" b="1" i="1">
                <a:latin typeface="Bookman Old Style" panose="02050604050505020204" charset="0"/>
                <a:cs typeface="Bookman Old Style" panose="02050604050505020204" charset="0"/>
              </a:rPr>
              <a:t>Пі</a:t>
            </a:r>
            <a:r>
              <a:rPr lang="en-US" sz="2000" b="1" i="1">
                <a:latin typeface="Bookman Old Style" panose="02050604050505020204" charset="0"/>
                <a:cs typeface="Bookman Old Style" panose="02050604050505020204" charset="0"/>
              </a:rPr>
              <a:t>сля того, як  побудували гараж обов'язково пограти в нього з машинами</a:t>
            </a:r>
            <a:r>
              <a:rPr lang="uk-UA" altLang="en-US" sz="2000" b="1" i="1">
                <a:latin typeface="Bookman Old Style" panose="02050604050505020204" charset="0"/>
                <a:cs typeface="Bookman Old Style" panose="02050604050505020204" charset="0"/>
              </a:rPr>
              <a:t> :)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972800" cy="654685"/>
          </a:xfrm>
        </p:spPr>
        <p:txBody>
          <a:bodyPr/>
          <a:lstStyle/>
          <a:p>
            <a:r>
              <a:rPr lang="uk-UA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ВКАЗІВНИЙ ЖЕСТ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uk-UA" altLang="en-US" sz="1800">
                <a:latin typeface="Bookman Old Style" panose="02050604050505020204" charset="0"/>
                <a:cs typeface="Bookman Old Style" panose="02050604050505020204" charset="0"/>
              </a:rPr>
              <a:t>О</a:t>
            </a:r>
            <a:r>
              <a:rPr lang="en-US" sz="1800">
                <a:latin typeface="Bookman Old Style" panose="02050604050505020204" charset="0"/>
                <a:cs typeface="Bookman Old Style" panose="02050604050505020204" charset="0"/>
              </a:rPr>
              <a:t>брати іграшку (предмет), яка цікавить дитину.  </a:t>
            </a:r>
          </a:p>
          <a:p>
            <a:pPr marL="0" indent="0">
              <a:buNone/>
            </a:pPr>
            <a:r>
              <a:rPr lang="uk-UA" altLang="en-US" sz="1800">
                <a:latin typeface="Bookman Old Style" panose="02050604050505020204" charset="0"/>
                <a:cs typeface="Bookman Old Style" panose="02050604050505020204" charset="0"/>
              </a:rPr>
              <a:t>Фахівець </a:t>
            </a:r>
            <a:r>
              <a:rPr lang="en-US" sz="1800">
                <a:latin typeface="Bookman Old Style" panose="02050604050505020204" charset="0"/>
                <a:cs typeface="Bookman Old Style" panose="02050604050505020204" charset="0"/>
              </a:rPr>
              <a:t>показує пальцем на іграшку (предмет) і чекає коли дитина скопіює його дію. Після того, одразу дати дитині бажану іграшку (предмет) в руки. </a:t>
            </a:r>
          </a:p>
          <a:p>
            <a:pPr marL="0" indent="0">
              <a:buNone/>
            </a:pPr>
            <a:r>
              <a:rPr lang="en-US" sz="1800">
                <a:latin typeface="Bookman Old Style" panose="02050604050505020204" charset="0"/>
                <a:cs typeface="Bookman Old Style" panose="02050604050505020204" charset="0"/>
              </a:rPr>
              <a:t>Використовувати підказку «рука в руці»</a:t>
            </a:r>
            <a:r>
              <a:rPr lang="uk-UA" altLang="en-US" sz="1800">
                <a:latin typeface="Bookman Old Style" panose="02050604050505020204" charset="0"/>
                <a:cs typeface="Bookman Old Style" panose="02050604050505020204" charset="0"/>
              </a:rPr>
              <a:t>.</a:t>
            </a:r>
            <a:r>
              <a:rPr lang="en-US" sz="1800">
                <a:latin typeface="Bookman Old Style" panose="02050604050505020204" charset="0"/>
                <a:cs typeface="Bookman Old Style" panose="02050604050505020204" charset="0"/>
              </a:rPr>
              <a:t> </a:t>
            </a:r>
          </a:p>
          <a:p>
            <a:pPr marL="0" indent="0">
              <a:buNone/>
            </a:pPr>
            <a:r>
              <a:rPr lang="uk-UA" altLang="en-US" sz="1800">
                <a:latin typeface="Bookman Old Style" panose="02050604050505020204" charset="0"/>
                <a:cs typeface="Bookman Old Style" panose="02050604050505020204" charset="0"/>
              </a:rPr>
              <a:t>В</a:t>
            </a:r>
            <a:r>
              <a:rPr lang="en-US" sz="1800">
                <a:latin typeface="Bookman Old Style" panose="02050604050505020204" charset="0"/>
                <a:cs typeface="Bookman Old Style" panose="02050604050505020204" charset="0"/>
              </a:rPr>
              <a:t> підказці  робит</a:t>
            </a:r>
            <a:r>
              <a:rPr lang="uk-UA" altLang="en-US" sz="1800">
                <a:latin typeface="Bookman Old Style" panose="02050604050505020204" charset="0"/>
                <a:cs typeface="Bookman Old Style" panose="02050604050505020204" charset="0"/>
              </a:rPr>
              <a:t>и</a:t>
            </a:r>
            <a:r>
              <a:rPr lang="en-US" sz="1800">
                <a:latin typeface="Bookman Old Style" panose="02050604050505020204" charset="0"/>
                <a:cs typeface="Bookman Old Style" panose="02050604050505020204" charset="0"/>
              </a:rPr>
              <a:t> пауз</a:t>
            </a:r>
            <a:r>
              <a:rPr lang="uk-UA" altLang="en-US" sz="1800">
                <a:latin typeface="Bookman Old Style" panose="02050604050505020204" charset="0"/>
                <a:cs typeface="Bookman Old Style" panose="02050604050505020204" charset="0"/>
              </a:rPr>
              <a:t>у</a:t>
            </a:r>
            <a:r>
              <a:rPr lang="en-US" sz="1800">
                <a:latin typeface="Bookman Old Style" panose="02050604050505020204" charset="0"/>
                <a:cs typeface="Bookman Old Style" panose="02050604050505020204" charset="0"/>
              </a:rPr>
              <a:t>  щоб дитина намагалась відтвор</a:t>
            </a:r>
            <a:r>
              <a:rPr lang="uk-UA" altLang="en-US" sz="1800">
                <a:latin typeface="Bookman Old Style" panose="02050604050505020204" charset="0"/>
                <a:cs typeface="Bookman Old Style" panose="02050604050505020204" charset="0"/>
              </a:rPr>
              <a:t>ити</a:t>
            </a:r>
            <a:r>
              <a:rPr lang="en-US" sz="1800">
                <a:latin typeface="Bookman Old Style" panose="02050604050505020204" charset="0"/>
                <a:cs typeface="Bookman Old Style" panose="02050604050505020204" charset="0"/>
              </a:rPr>
              <a:t> жест самостійно. </a:t>
            </a:r>
          </a:p>
          <a:p>
            <a:pPr marL="0" indent="0">
              <a:buNone/>
            </a:pPr>
            <a:endParaRPr lang="en-US" sz="1800">
              <a:latin typeface="Bookman Old Style" panose="02050604050505020204" charset="0"/>
              <a:cs typeface="Bookman Old Style" panose="02050604050505020204" charset="0"/>
            </a:endParaRPr>
          </a:p>
          <a:p>
            <a:pPr marL="0" indent="0">
              <a:buNone/>
            </a:pPr>
            <a:r>
              <a:rPr lang="uk-UA" altLang="en-US" sz="1800" b="1" i="1">
                <a:latin typeface="Bookman Old Style" panose="02050604050505020204" charset="0"/>
                <a:cs typeface="Bookman Old Style" panose="02050604050505020204" charset="0"/>
              </a:rPr>
              <a:t>В п</a:t>
            </a:r>
            <a:r>
              <a:rPr lang="en-US" sz="1800" b="1" i="1">
                <a:latin typeface="Bookman Old Style" panose="02050604050505020204" charset="0"/>
                <a:cs typeface="Bookman Old Style" panose="02050604050505020204" charset="0"/>
              </a:rPr>
              <a:t>роцес</a:t>
            </a:r>
            <a:r>
              <a:rPr lang="uk-UA" altLang="en-US" sz="1800" b="1" i="1">
                <a:latin typeface="Bookman Old Style" panose="02050604050505020204" charset="0"/>
                <a:cs typeface="Bookman Old Style" panose="02050604050505020204" charset="0"/>
              </a:rPr>
              <a:t>і</a:t>
            </a:r>
            <a:r>
              <a:rPr lang="en-US" sz="1800" b="1" i="1">
                <a:latin typeface="Bookman Old Style" panose="02050604050505020204" charset="0"/>
                <a:cs typeface="Bookman Old Style" panose="02050604050505020204" charset="0"/>
              </a:rPr>
              <a:t> формування вказівного жесту </a:t>
            </a:r>
            <a:r>
              <a:rPr lang="uk-UA" altLang="en-US" sz="1800" b="1" i="1">
                <a:latin typeface="Bookman Old Style" panose="02050604050505020204" charset="0"/>
                <a:cs typeface="Bookman Old Style" panose="02050604050505020204" charset="0"/>
              </a:rPr>
              <a:t>памятати про вимоги до надання інструкції :)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1800">
                <a:latin typeface="Bookman Old Style" panose="02050604050505020204" charset="0"/>
                <a:cs typeface="Bookman Old Style" panose="02050604050505020204" charset="0"/>
              </a:rPr>
              <a:t>Закріплювати набуту навичку у різних сферах діяльності</a:t>
            </a:r>
            <a:r>
              <a:rPr lang="uk-UA" altLang="en-US" sz="1800">
                <a:latin typeface="Bookman Old Style" panose="02050604050505020204" charset="0"/>
                <a:cs typeface="Bookman Old Style" panose="02050604050505020204" charset="0"/>
              </a:rPr>
              <a:t> - “покажи”</a:t>
            </a:r>
            <a:r>
              <a:rPr lang="en-US" sz="1800">
                <a:latin typeface="Bookman Old Style" panose="02050604050505020204" charset="0"/>
                <a:cs typeface="Bookman Old Style" panose="02050604050505020204" charset="0"/>
              </a:rPr>
              <a:t>: </a:t>
            </a:r>
          </a:p>
          <a:p>
            <a:pPr marL="0" indent="0">
              <a:buNone/>
            </a:pPr>
            <a:r>
              <a:rPr lang="en-US" sz="1800">
                <a:latin typeface="Bookman Old Style" panose="02050604050505020204" charset="0"/>
                <a:cs typeface="Bookman Old Style" panose="02050604050505020204" charset="0"/>
              </a:rPr>
              <a:t>харчуванні (обрати те, що дитина хоче з’їсти - яблучко чи банан); </a:t>
            </a:r>
          </a:p>
          <a:p>
            <a:pPr marL="0" indent="0">
              <a:buNone/>
            </a:pPr>
            <a:r>
              <a:rPr lang="en-US" sz="1800">
                <a:latin typeface="Bookman Old Style" panose="02050604050505020204" charset="0"/>
                <a:cs typeface="Bookman Old Style" panose="02050604050505020204" charset="0"/>
              </a:rPr>
              <a:t>іграх (яку обрати саме зараз для гри)</a:t>
            </a:r>
            <a:r>
              <a:rPr lang="uk-UA" altLang="en-US" sz="1800">
                <a:latin typeface="Bookman Old Style" panose="02050604050505020204" charset="0"/>
                <a:cs typeface="Bookman Old Style" panose="02050604050505020204" charset="0"/>
              </a:rPr>
              <a:t>.</a:t>
            </a:r>
            <a:endParaRPr lang="en-US" sz="1800">
              <a:latin typeface="Bookman Old Style" panose="02050604050505020204" charset="0"/>
              <a:cs typeface="Bookman Old Style" panose="02050604050505020204" charset="0"/>
            </a:endParaRPr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endParaRPr lang="uk-UA" altLang="en-US" sz="1800" b="1">
              <a:latin typeface="Bookman Old Style" panose="02050604050505020204" charset="0"/>
              <a:cs typeface="Bookman Old Style" panose="02050604050505020204" charset="0"/>
              <a:sym typeface="+mn-ea"/>
            </a:endParaRPr>
          </a:p>
          <a:p>
            <a:pPr marL="0" indent="0">
              <a:buNone/>
            </a:pPr>
            <a:endParaRPr lang="uk-UA" altLang="en-US" sz="1800" b="1">
              <a:latin typeface="Bookman Old Style" panose="02050604050505020204" charset="0"/>
              <a:cs typeface="Bookman Old Style" panose="02050604050505020204" charset="0"/>
              <a:sym typeface="+mn-ea"/>
            </a:endParaRPr>
          </a:p>
          <a:p>
            <a:pPr marL="0" indent="0">
              <a:buNone/>
            </a:pPr>
            <a:r>
              <a:rPr lang="uk-UA" altLang="en-US" sz="1800" b="1" i="1">
                <a:latin typeface="Bookman Old Style" panose="02050604050505020204" charset="0"/>
                <a:cs typeface="Bookman Old Style" panose="02050604050505020204" charset="0"/>
                <a:sym typeface="+mn-ea"/>
              </a:rPr>
              <a:t>Якщо</a:t>
            </a:r>
            <a:r>
              <a:rPr lang="en-US" sz="1800" b="1" i="1">
                <a:latin typeface="Bookman Old Style" panose="02050604050505020204" charset="0"/>
                <a:cs typeface="Bookman Old Style" panose="02050604050505020204" charset="0"/>
                <a:sym typeface="+mn-ea"/>
              </a:rPr>
              <a:t> дитина після  </a:t>
            </a:r>
            <a:r>
              <a:rPr lang="uk-UA" altLang="en-US" sz="1800" b="1" i="1">
                <a:latin typeface="Bookman Old Style" panose="02050604050505020204" charset="0"/>
                <a:cs typeface="Bookman Old Style" panose="02050604050505020204" charset="0"/>
                <a:sym typeface="+mn-ea"/>
              </a:rPr>
              <a:t>“п</a:t>
            </a:r>
            <a:r>
              <a:rPr lang="en-US" sz="1800" b="1" i="1">
                <a:latin typeface="Bookman Old Style" panose="02050604050505020204" charset="0"/>
                <a:cs typeface="Bookman Old Style" panose="02050604050505020204" charset="0"/>
                <a:sym typeface="+mn-ea"/>
              </a:rPr>
              <a:t>окажи</a:t>
            </a:r>
            <a:r>
              <a:rPr lang="uk-UA" altLang="en-US" sz="1800" b="1" i="1">
                <a:latin typeface="Bookman Old Style" panose="02050604050505020204" charset="0"/>
                <a:cs typeface="Bookman Old Style" panose="02050604050505020204" charset="0"/>
                <a:sym typeface="+mn-ea"/>
              </a:rPr>
              <a:t>”</a:t>
            </a:r>
            <a:r>
              <a:rPr lang="en-US" sz="1800" b="1" i="1">
                <a:latin typeface="Bookman Old Style" panose="02050604050505020204" charset="0"/>
                <a:cs typeface="Bookman Old Style" panose="02050604050505020204" charset="0"/>
                <a:sym typeface="+mn-ea"/>
              </a:rPr>
              <a:t>  не показує вказівним жестом, а хоче взяти картку в руку та показати  її  тримачі у руці, необхідно призупинити </a:t>
            </a:r>
            <a:r>
              <a:rPr lang="uk-UA" altLang="en-US" sz="1800" b="1" i="1">
                <a:latin typeface="Bookman Old Style" panose="02050604050505020204" charset="0"/>
                <a:cs typeface="Bookman Old Style" panose="02050604050505020204" charset="0"/>
                <a:sym typeface="+mn-ea"/>
              </a:rPr>
              <a:t> -</a:t>
            </a:r>
            <a:r>
              <a:rPr lang="en-US" sz="1800" b="1" i="1">
                <a:latin typeface="Bookman Old Style" panose="02050604050505020204" charset="0"/>
                <a:cs typeface="Bookman Old Style" panose="02050604050505020204" charset="0"/>
                <a:sym typeface="+mn-ea"/>
              </a:rPr>
              <a:t> «ні, покажи».</a:t>
            </a:r>
            <a:endParaRPr lang="en-US" sz="1800" b="1" i="1">
              <a:latin typeface="Bookman Old Style" panose="02050604050505020204" charset="0"/>
              <a:cs typeface="Bookman Old Style" panose="02050604050505020204" charset="0"/>
            </a:endParaRPr>
          </a:p>
          <a:p>
            <a:pPr marL="0" indent="0">
              <a:buNone/>
            </a:pPr>
            <a:r>
              <a:rPr lang="en-US" sz="180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972800" cy="673100"/>
          </a:xfrm>
        </p:spPr>
        <p:txBody>
          <a:bodyPr/>
          <a:lstStyle/>
          <a:p>
            <a:r>
              <a:rPr lang="uk-UA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РОЗУМІННЯ МОВЛЕННЯ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1600">
                <a:latin typeface="Bookman Old Style" panose="02050604050505020204" charset="0"/>
                <a:cs typeface="Bookman Old Style" panose="02050604050505020204" charset="0"/>
              </a:rPr>
              <a:t>Розпочинаємо з простих інструкцій:</a:t>
            </a:r>
          </a:p>
          <a:p>
            <a:pPr marL="0" indent="0">
              <a:buNone/>
            </a:pPr>
            <a:r>
              <a:rPr lang="en-US" sz="1600">
                <a:latin typeface="Bookman Old Style" panose="02050604050505020204" charset="0"/>
                <a:cs typeface="Bookman Old Style" panose="02050604050505020204" charset="0"/>
              </a:rPr>
              <a:t>«підійди до мене»</a:t>
            </a:r>
          </a:p>
          <a:p>
            <a:pPr marL="0" indent="0">
              <a:buNone/>
            </a:pPr>
            <a:r>
              <a:rPr lang="en-US" sz="1600">
                <a:latin typeface="Bookman Old Style" panose="02050604050505020204" charset="0"/>
                <a:cs typeface="Bookman Old Style" panose="02050604050505020204" charset="0"/>
              </a:rPr>
              <a:t>«сідай на стілець»,</a:t>
            </a:r>
          </a:p>
          <a:p>
            <a:pPr marL="0" indent="0">
              <a:buNone/>
            </a:pPr>
            <a:r>
              <a:rPr lang="en-US" sz="1600">
                <a:latin typeface="Bookman Old Style" panose="02050604050505020204" charset="0"/>
                <a:cs typeface="Bookman Old Style" panose="02050604050505020204" charset="0"/>
              </a:rPr>
              <a:t>«відкрий (закрій) шафу», </a:t>
            </a:r>
            <a:r>
              <a:rPr lang="en-US" sz="1600">
                <a:latin typeface="Bookman Old Style" panose="02050604050505020204" charset="0"/>
                <a:cs typeface="Bookman Old Style" panose="02050604050505020204" charset="0"/>
                <a:sym typeface="+mn-ea"/>
              </a:rPr>
              <a:t>тощо. </a:t>
            </a:r>
            <a:endParaRPr lang="en-US" sz="1600">
              <a:latin typeface="Bookman Old Style" panose="02050604050505020204" charset="0"/>
              <a:cs typeface="Bookman Old Style" panose="02050604050505020204" charset="0"/>
            </a:endParaRPr>
          </a:p>
          <a:p>
            <a:pPr marL="0" indent="0">
              <a:buNone/>
            </a:pPr>
            <a:r>
              <a:rPr lang="uk-UA" altLang="en-US" sz="1600">
                <a:latin typeface="Bookman Old Style" panose="02050604050505020204" charset="0"/>
                <a:cs typeface="Bookman Old Style" panose="02050604050505020204" charset="0"/>
              </a:rPr>
              <a:t>В</a:t>
            </a:r>
            <a:r>
              <a:rPr lang="en-US" sz="1600">
                <a:latin typeface="Bookman Old Style" panose="02050604050505020204" charset="0"/>
                <a:cs typeface="Bookman Old Style" panose="02050604050505020204" charset="0"/>
              </a:rPr>
              <a:t>прави  виконувати в ході кожного зайняття, з акцентом на роботу в просторі. </a:t>
            </a:r>
          </a:p>
          <a:p>
            <a:pPr marL="0" indent="0">
              <a:buNone/>
            </a:pPr>
            <a:r>
              <a:rPr lang="en-US" sz="1600">
                <a:latin typeface="Bookman Old Style" panose="02050604050505020204" charset="0"/>
                <a:cs typeface="Bookman Old Style" panose="02050604050505020204" charset="0"/>
              </a:rPr>
              <a:t>Важливо слідкувати за своїми жестами, поглядами, положенням тіла задля того, щоб не давати дитині неусвідомлених підказок. </a:t>
            </a:r>
          </a:p>
          <a:p>
            <a:pPr marL="0" indent="0">
              <a:buNone/>
            </a:pPr>
            <a:endParaRPr lang="en-US" sz="1600"/>
          </a:p>
          <a:p>
            <a:pPr marL="0" indent="0">
              <a:buNone/>
            </a:pPr>
            <a:r>
              <a:rPr lang="en-US" sz="1600" b="1" i="1">
                <a:latin typeface="Bookman Old Style" panose="02050604050505020204" charset="0"/>
                <a:cs typeface="Bookman Old Style" panose="02050604050505020204" charset="0"/>
              </a:rPr>
              <a:t>Інструкція дитині говориться один раз. Саме від цього залежить розуміння зверненого мовлення дитиною. Успішним можна вважати той факт, що дитина виконує 8 - 10 простих інструкцій в просторі.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1600">
                <a:latin typeface="Bookman Old Style" panose="02050604050505020204" charset="0"/>
                <a:cs typeface="Bookman Old Style" panose="02050604050505020204" charset="0"/>
              </a:rPr>
              <a:t>Використовувати з дітьми у яких відсутнє мовлення, або значні порушення мовлення прості інструкції з візуальною підказкою. </a:t>
            </a:r>
          </a:p>
          <a:p>
            <a:pPr marL="0" indent="0">
              <a:buNone/>
            </a:pPr>
            <a:r>
              <a:rPr lang="en-US" sz="1600">
                <a:latin typeface="Bookman Old Style" panose="02050604050505020204" charset="0"/>
                <a:cs typeface="Bookman Old Style" panose="02050604050505020204" charset="0"/>
              </a:rPr>
              <a:t>Візуальною підказкою можуть бути предметні картки, світлини тощо. </a:t>
            </a:r>
          </a:p>
          <a:p>
            <a:pPr marL="0" indent="0">
              <a:buNone/>
            </a:pPr>
            <a:endParaRPr lang="en-US" sz="1600"/>
          </a:p>
          <a:p>
            <a:pPr marL="0" indent="0" algn="just">
              <a:buNone/>
            </a:pPr>
            <a:r>
              <a:rPr lang="en-US" sz="1600" b="1" i="1">
                <a:latin typeface="Bookman Old Style" panose="02050604050505020204" charset="0"/>
                <a:cs typeface="Bookman Old Style" panose="02050604050505020204" charset="0"/>
              </a:rPr>
              <a:t>Звертати увагу на звучання слів: на первинному етапі слова повинні різнитись по звучанню (не навчати стіл -  стілець, киця - лисиця тощо).</a:t>
            </a:r>
          </a:p>
          <a:p>
            <a:pPr marL="0" indent="0" algn="just">
              <a:buNone/>
            </a:pPr>
            <a:endParaRPr lang="en-US" sz="1600" b="1" i="1">
              <a:latin typeface="Bookman Old Style" panose="02050604050505020204" charset="0"/>
              <a:cs typeface="Bookman Old Style" panose="02050604050505020204" charset="0"/>
            </a:endParaRPr>
          </a:p>
          <a:p>
            <a:pPr marL="0" indent="0" algn="just">
              <a:buNone/>
            </a:pPr>
            <a:r>
              <a:rPr lang="uk-UA" altLang="en-US" sz="1600" b="1" i="1">
                <a:latin typeface="Bookman Old Style" panose="02050604050505020204" charset="0"/>
                <a:cs typeface="Bookman Old Style" panose="02050604050505020204" charset="0"/>
              </a:rPr>
              <a:t>З</a:t>
            </a:r>
            <a:r>
              <a:rPr lang="en-US" sz="1600" b="1" i="1">
                <a:latin typeface="Bookman Old Style" panose="02050604050505020204" charset="0"/>
                <a:cs typeface="Bookman Old Style" panose="02050604050505020204" charset="0"/>
              </a:rPr>
              <a:t>адля використання в роботі системи альтернативної та додаткової комунікації необхідне сертифіковане навчання методу PECS</a:t>
            </a:r>
            <a:r>
              <a:rPr lang="uk-UA" altLang="en-US" sz="1600" b="1" i="1">
                <a:latin typeface="Bookman Old Style" panose="02050604050505020204" charset="0"/>
                <a:cs typeface="Bookman Old Style" panose="02050604050505020204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85775"/>
            <a:ext cx="10972800" cy="654685"/>
          </a:xfrm>
        </p:spPr>
        <p:txBody>
          <a:bodyPr/>
          <a:lstStyle/>
          <a:p>
            <a:r>
              <a:rPr lang="uk-UA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РОЗРІЗНЕННЯ ЕМОЦІЙ</a:t>
            </a:r>
            <a:br>
              <a:rPr lang="uk-UA" alt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</a:br>
            <a:endParaRPr lang="uk-UA" altLang="en-US" sz="28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Bookman Old Style" panose="02050604050505020204" charset="0"/>
              <a:cs typeface="Bookman Old Style" panose="020506040505050202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8465" y="1600200"/>
            <a:ext cx="5433695" cy="4784090"/>
          </a:xfrm>
          <a:solidFill>
            <a:schemeClr val="bg1"/>
          </a:solidFill>
        </p:spPr>
        <p:txBody>
          <a:bodyPr/>
          <a:lstStyle/>
          <a:p>
            <a:pPr marL="0" indent="0" algn="l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На першому етапі  вчити дізнаватися і називати основні емоції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 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  <a:sym typeface="+mn-ea"/>
              </a:rPr>
              <a:t>на світлинах і піктограмах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:</a:t>
            </a:r>
          </a:p>
          <a:p>
            <a:pPr marL="0" indent="0" algn="l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радість</a:t>
            </a:r>
          </a:p>
          <a:p>
            <a:pPr marL="0" indent="0" algn="l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смуток</a:t>
            </a:r>
          </a:p>
          <a:p>
            <a:pPr marL="0" indent="0" algn="l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страх </a:t>
            </a:r>
          </a:p>
          <a:p>
            <a:pPr marL="0" indent="0" algn="l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гнів  </a:t>
            </a:r>
          </a:p>
          <a:p>
            <a:pPr marL="0" indent="0" algn="l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На другому етапі  зображення життєвих ситуацій, які викликають у дитини різні емоції, почуття емпатії. </a:t>
            </a:r>
          </a:p>
          <a:p>
            <a:pPr marL="0" indent="0" algn="l">
              <a:buNone/>
            </a:pPr>
            <a:r>
              <a:rPr lang="en-US" sz="2000" b="1" i="1">
                <a:latin typeface="Bookman Old Style" panose="02050604050505020204" charset="0"/>
                <a:cs typeface="Bookman Old Style" panose="02050604050505020204" charset="0"/>
              </a:rPr>
              <a:t>Дитина повинна засвоїти, яку емоцію повинна викликати та або інша ситуація.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8070" y="1600200"/>
            <a:ext cx="5731510" cy="478409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Підібрати  піктограми, світлини, картки, сюжетні малюнки з якісними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 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ілюстраціями. </a:t>
            </a:r>
          </a:p>
          <a:p>
            <a:pPr marL="0" indent="0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Уважно моделювати 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свій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 вираз обличчя, тон голосу і ефект дії, під час демонстрації  емоції. </a:t>
            </a:r>
          </a:p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В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икористовувати   навички розрізняти емоції до рівня саморегуляції: ти виглядаєш засмученим, хочеш  пограти у свою улюблену гру?</a:t>
            </a:r>
          </a:p>
          <a:p>
            <a:pPr marL="0" indent="0">
              <a:buNone/>
            </a:pPr>
            <a:r>
              <a:rPr lang="uk-UA" altLang="en-US" sz="2000" b="1" i="1">
                <a:latin typeface="Bookman Old Style" panose="02050604050505020204" charset="0"/>
                <a:cs typeface="Bookman Old Style" panose="02050604050505020204" charset="0"/>
              </a:rPr>
              <a:t>З</a:t>
            </a:r>
            <a:r>
              <a:rPr lang="en-US" sz="2000" b="1" i="1">
                <a:latin typeface="Bookman Old Style" panose="02050604050505020204" charset="0"/>
                <a:cs typeface="Bookman Old Style" panose="02050604050505020204" charset="0"/>
              </a:rPr>
              <a:t> дитиною  розмовляти, запитувати і   не вирішувати за неї коли пропонуємо вільний вибір.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972800" cy="779780"/>
          </a:xfrm>
        </p:spPr>
        <p:txBody>
          <a:bodyPr/>
          <a:lstStyle/>
          <a:p>
            <a:r>
              <a:rPr lang="uk-UA" altLang="en-US" sz="2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charset="0"/>
                <a:cs typeface="Bookman Old Style" panose="02050604050505020204" charset="0"/>
              </a:rPr>
              <a:t>РОЗВИТОК НАВИЧОК ГРИ - ПОКРОКОВЕ НАВЧАННЯ ІГРОВИМ ДІЯМ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pattFill prst="pct5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pPr marL="0" indent="0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Метод покрокового навчання ігровим діям - структурована гра, головна мета якої навчання дитини умінню ділитися, виконувати дії по черзі і взаємодіяти з іншими дітьми.</a:t>
            </a:r>
          </a:p>
          <a:p>
            <a:pPr marL="0" indent="0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Кожен крок гри  візуально познача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ти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 (предмет, картинка) і виставля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ти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 на дошці,  щоб 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дитина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 чітко бачила, в чому полягає наступна її </a:t>
            </a: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дія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. </a:t>
            </a:r>
          </a:p>
          <a:p>
            <a:pPr marL="0" indent="0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Поступово знижувати об'єм допомоги. </a:t>
            </a:r>
          </a:p>
          <a:p>
            <a:pPr marL="0" indent="0">
              <a:buNone/>
            </a:pPr>
            <a:r>
              <a:rPr lang="en-US" sz="2000" b="1" i="1">
                <a:latin typeface="Bookman Old Style" panose="02050604050505020204" charset="0"/>
                <a:cs typeface="Bookman Old Style" panose="02050604050505020204" charset="0"/>
              </a:rPr>
              <a:t>Дитина вчить необхідні для гри дії, з часом   починає і завершує гру без сторонньої допомоги.</a:t>
            </a:r>
          </a:p>
          <a:p>
            <a:pPr marL="0" indent="0">
              <a:buNone/>
            </a:pPr>
            <a:endParaRPr lang="en-US" sz="2000" b="1" i="1">
              <a:latin typeface="Bookman Old Style" panose="02050604050505020204" charset="0"/>
              <a:cs typeface="Bookman Old Style" panose="0205060405050502020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Обрати гру, яка подобається дитині або викликає зацікавленість, і  їй під силу.  </a:t>
            </a:r>
          </a:p>
          <a:p>
            <a:pPr marL="0" indent="0">
              <a:buNone/>
            </a:pPr>
            <a:r>
              <a:rPr lang="uk-UA" altLang="en-US" sz="2000">
                <a:latin typeface="Bookman Old Style" panose="02050604050505020204" charset="0"/>
                <a:cs typeface="Bookman Old Style" panose="02050604050505020204" charset="0"/>
              </a:rPr>
              <a:t>К</a:t>
            </a:r>
            <a:r>
              <a:rPr lang="en-US" sz="2000">
                <a:latin typeface="Bookman Old Style" panose="02050604050505020204" charset="0"/>
                <a:cs typeface="Bookman Old Style" panose="02050604050505020204" charset="0"/>
              </a:rPr>
              <a:t>раще всього підходять ті ігри, де є чітка мета і кінцівка, такі як:сортування різноколірних кубиків,  пазли, головоломки, лото з картинками тощо. </a:t>
            </a:r>
          </a:p>
          <a:p>
            <a:pPr marL="0" indent="0">
              <a:buNone/>
            </a:pPr>
            <a:r>
              <a:rPr lang="en-US" sz="2000">
                <a:latin typeface="Bookman Old Style" panose="02050604050505020204" charset="0"/>
                <a:cs typeface="Bookman Old Style" panose="02050604050505020204" charset="0"/>
                <a:sym typeface="+mn-ea"/>
              </a:rPr>
              <a:t>Можна робити кроки  по черзі дитиною «спочатку ти - потім я».</a:t>
            </a:r>
            <a:endParaRPr lang="en-US" sz="2000">
              <a:latin typeface="Bookman Old Style" panose="02050604050505020204" charset="0"/>
              <a:cs typeface="Bookman Old Style" panose="02050604050505020204" charset="0"/>
            </a:endParaRPr>
          </a:p>
          <a:p>
            <a:pPr marL="0" indent="0">
              <a:buNone/>
            </a:pPr>
            <a:endParaRPr lang="en-US" sz="2000">
              <a:latin typeface="Bookman Old Style" panose="02050604050505020204" charset="0"/>
              <a:cs typeface="Bookman Old Style" panose="02050604050505020204" charset="0"/>
            </a:endParaRPr>
          </a:p>
          <a:p>
            <a:pPr marL="0" indent="0">
              <a:buNone/>
            </a:pPr>
            <a:r>
              <a:rPr lang="en-US" sz="2000" b="1" i="1">
                <a:latin typeface="Bookman Old Style" panose="02050604050505020204" charset="0"/>
                <a:cs typeface="Bookman Old Style" panose="02050604050505020204" charset="0"/>
              </a:rPr>
              <a:t>Пам’ятаємо про чіткість інструкції для дитини, час гри не повинен бути довгим. </a:t>
            </a:r>
          </a:p>
          <a:p>
            <a:pPr marL="0" indent="0">
              <a:buNone/>
            </a:pPr>
            <a:endParaRPr lang="en-US" sz="2000" b="1" i="1">
              <a:latin typeface="Bookman Old Style" panose="02050604050505020204" charset="0"/>
              <a:cs typeface="Bookman Old Style" panose="0205060405050502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1502</Words>
  <Application>Microsoft Office PowerPoint</Application>
  <PresentationFormat>Широкий екран</PresentationFormat>
  <Paragraphs>164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8" baseType="lpstr">
      <vt:lpstr>Arial</vt:lpstr>
      <vt:lpstr>Bookman Old Style</vt:lpstr>
      <vt:lpstr>Times New Roman</vt:lpstr>
      <vt:lpstr>Default Design</vt:lpstr>
      <vt:lpstr>ЗАПОРІЗЬКИЙ НАЦІОНАЛЬНИЙ УНІВЕРСИТЕТ ФАКУЛЬТЕТ СОЦШАЛЬНОЇ ПЕДАГОГІКИ ТА ПСИХОЛОГІЇ КАФЕДРАСОЦІАЛЬНОЇ ПЕДАГОГІКИ ТА СПЕЦІАЛЬНОЇ ОСВІТИ </vt:lpstr>
      <vt:lpstr>ТЕМА:   КОРЕКЦІЙНІ ЗАХОДИ З ФОРМУВАННЯ ТА РОЗВИТКУ КОМУНІКАТИВНИХ НАВИЧОК</vt:lpstr>
      <vt:lpstr>КЕРІВНА РОЛЬ ФАХІВЦЯ. НАВЧАННЯ ДИТИНИ ПРЯМІЙ ІНСТРУКЦІЇ. </vt:lpstr>
      <vt:lpstr>ІМІТАЦІЯ - ФУНДАМЕНТ НАВЧАННЯ</vt:lpstr>
      <vt:lpstr>ІМІТАЦІЯ З ПРЕДМЕТАМИ</vt:lpstr>
      <vt:lpstr>ВКАЗІВНИЙ ЖЕСТ</vt:lpstr>
      <vt:lpstr>РОЗУМІННЯ МОВЛЕННЯ</vt:lpstr>
      <vt:lpstr>РОЗРІЗНЕННЯ ЕМОЦІЙ </vt:lpstr>
      <vt:lpstr>РОЗВИТОК НАВИЧОК ГРИ - ПОКРОКОВЕ НАВЧАННЯ ІГРОВИМ ДІЯМ</vt:lpstr>
      <vt:lpstr>РОЗВИТОК НАВИЧОК ГРУПОВОЇ КОМУНІКАЦІЇ</vt:lpstr>
      <vt:lpstr>НАВЧАННЯ “ДОБРОМУ” ПРАВИЛУ (ДЛЯ БАТЬКІВ)</vt:lpstr>
      <vt:lpstr>ЯК ВВЕСТИ ПРАВИЛО?</vt:lpstr>
      <vt:lpstr>ВАЖЛИВО: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ЗАПОРІЗЬКИЙ НАЦІОНАЛЬНИЙ УНІВЕРСИТЕТ ФАКУЛЬТЕТ СОЦШАЛЬНОЇ ПЕДАГОГІКИ ТА ПСИХОЛОГІЇ КАФЕДРАСОЦІАЛЬНОЇ ПЕДАГОГІКИ ТА СПЕЦІАЛЬНОЇ ОСВІТИ</dc:title>
  <dc:creator>Vladimir M</dc:creator>
  <cp:lastModifiedBy>Тетяна</cp:lastModifiedBy>
  <cp:revision>220</cp:revision>
  <dcterms:created xsi:type="dcterms:W3CDTF">2023-09-20T10:15:00Z</dcterms:created>
  <dcterms:modified xsi:type="dcterms:W3CDTF">2023-12-18T08:54:08Z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782CF9B8A2BC4B0F8C9C9F1576BE1B41</vt:lpwstr>
  </property>
  <property fmtid="{D5CDD505-2E9C-101B-9397-08002B2CF9AE}" pid="3" name="KSOProductBuildVer">
    <vt:lpwstr>1033-11.2.0.11341</vt:lpwstr>
  </property>
</Properties>
</file>