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6"/>
  </p:notesMasterIdLst>
  <p:sldIdLst>
    <p:sldId id="274" r:id="rId2"/>
    <p:sldId id="276" r:id="rId3"/>
    <p:sldId id="275" r:id="rId4"/>
    <p:sldId id="277" r:id="rId5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68" autoAdjust="0"/>
    <p:restoredTop sz="94900" autoAdjust="0"/>
  </p:normalViewPr>
  <p:slideViewPr>
    <p:cSldViewPr snapToGrid="0" showGuides="1">
      <p:cViewPr varScale="1">
        <p:scale>
          <a:sx n="78" d="100"/>
          <a:sy n="78" d="100"/>
        </p:scale>
        <p:origin x="1392" y="114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…….</a:t>
            </a: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278201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УКРАЇНСЬКО-ПОЛЬСЬКІ МОВНІ КОНТАКТИ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 Вибіркова дисципліна освітніх програм Польська мова та література, англійська мова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курсу – кандидат філологічних наук, доцент</a:t>
            </a:r>
            <a:r>
              <a:rPr lang="uk-UA" sz="2400" b="1" dirty="0"/>
              <a:t>                                          </a:t>
            </a:r>
            <a:r>
              <a:rPr lang="uk-UA" sz="2400" dirty="0"/>
              <a:t>І.Л.</a:t>
            </a:r>
            <a:r>
              <a:rPr lang="uk-UA" sz="2400" dirty="0" err="1"/>
              <a:t>Мацегора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студенти  освітнього рівня бакалавр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67250" y="89037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/>
              <a:t>курсу</a:t>
            </a:r>
            <a:r>
              <a:rPr lang="uk-UA" sz="2100" dirty="0"/>
              <a:t> – </a:t>
            </a:r>
            <a:r>
              <a:rPr lang="uk-UA" dirty="0"/>
              <a:t>ознайомлення студентів з основними ідеями та принципами порівняльного мовознавства, допомога в оволодінні лінгвістичною термінологією, підготовка до слухання систематичних курсів сучасних слов’янських мов.</a:t>
            </a:r>
            <a:endParaRPr lang="en-US" dirty="0"/>
          </a:p>
          <a:p>
            <a:pPr>
              <a:lnSpc>
                <a:spcPct val="80000"/>
              </a:lnSpc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/>
              <a:t>:</a:t>
            </a:r>
          </a:p>
          <a:p>
            <a:r>
              <a:rPr lang="uk-UA" dirty="0"/>
              <a:t>усвідомлювати природу й сутність мови, її зв’язок з мисленням, з суспільним розвитком;</a:t>
            </a:r>
          </a:p>
          <a:p>
            <a:r>
              <a:rPr lang="uk-UA" dirty="0"/>
              <a:t>розуміти функції мови та її територіальних і соціальних різновидів;</a:t>
            </a:r>
            <a:endParaRPr lang="en-US" dirty="0"/>
          </a:p>
          <a:p>
            <a:r>
              <a:rPr lang="uk-UA" dirty="0"/>
              <a:t>диференціювати внутрішні і зовнішні чинники розвитку мови;  </a:t>
            </a:r>
            <a:endParaRPr lang="en-US" dirty="0"/>
          </a:p>
          <a:p>
            <a:r>
              <a:rPr lang="uk-UA" dirty="0"/>
              <a:t>розуміти структуру мови у системних виявах її одиниць на різних рівнях з урахуванням діахронічних змін;</a:t>
            </a:r>
            <a:endParaRPr lang="en-US" dirty="0"/>
          </a:p>
          <a:p>
            <a:r>
              <a:rPr lang="uk-UA" dirty="0"/>
              <a:t>мати уявлення про генеалогічну та </a:t>
            </a:r>
            <a:r>
              <a:rPr lang="uk-UA" dirty="0" err="1"/>
              <a:t>типологійну</a:t>
            </a:r>
            <a:r>
              <a:rPr lang="uk-UA" dirty="0"/>
              <a:t> класифікації мов світу.</a:t>
            </a:r>
            <a:endParaRPr lang="en-US" dirty="0"/>
          </a:p>
          <a:p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2238" y="335270"/>
            <a:ext cx="710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noProof="0" dirty="0">
                <a:cs typeface="Arial" panose="020B0604020202020204" pitchFamily="34" charset="0"/>
              </a:rPr>
              <a:t>Порівняльна граматика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855133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курсу</a:t>
            </a:r>
            <a:r>
              <a:rPr lang="ru-RU" sz="2100" dirty="0"/>
              <a:t> – 150 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лекції</a:t>
            </a:r>
            <a:r>
              <a:rPr lang="ru-RU" sz="2100" dirty="0"/>
              <a:t> – 32 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практичні</a:t>
            </a:r>
            <a:r>
              <a:rPr lang="ru-RU" sz="2100" dirty="0"/>
              <a:t> </a:t>
            </a:r>
            <a:r>
              <a:rPr lang="ru-RU" sz="2100" dirty="0" err="1"/>
              <a:t>заняття</a:t>
            </a:r>
            <a:r>
              <a:rPr lang="ru-RU" sz="2100" dirty="0"/>
              <a:t> – 32 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самостійна</a:t>
            </a:r>
            <a:r>
              <a:rPr lang="ru-RU" sz="2100" dirty="0"/>
              <a:t> робота – 58 год.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0279" y="-338915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69292" y="4781557"/>
            <a:ext cx="6927434" cy="1393709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86102" y="3176848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72692" y="1554371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4273" y="4667251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695967" y="1068893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6793" y="1807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Мовознавство як наука. Типи мовознавства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15988" y="5120518"/>
            <a:ext cx="4246177" cy="12505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модуль 1 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Вступ до контрастивної лінгвістики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Основи порівняльної морфології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АКТУАЛЬНІ ПРОБЛЕМИ СУЧАСНОГО СИНТАКСИСУ</a:t>
            </a: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66793" y="2178492"/>
            <a:ext cx="627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2.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Мова як суспільне явище. Знаковий характер мови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66793" y="315956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3.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Методи лінгвістичних досліджень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66792" y="3528900"/>
            <a:ext cx="6264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4.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Частковонаукові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методи лінгвістичних досліджень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99978" y="1104901"/>
            <a:ext cx="256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83555" y="5138736"/>
            <a:ext cx="4185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Змістовий модуль 3 </a:t>
            </a:r>
          </a:p>
          <a:p>
            <a:r>
              <a:rPr lang="uk-UA" dirty="0">
                <a:solidFill>
                  <a:schemeClr val="bg1"/>
                </a:solidFill>
              </a:rPr>
              <a:t>Порівняльний синтаксис</a:t>
            </a:r>
            <a:endParaRPr lang="uk-UA" b="1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66793" y="4649174"/>
            <a:ext cx="7047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75173" y="4963197"/>
            <a:ext cx="625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5.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Мови світу. Їх вивчення. Класифікації мов світу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95810" y="5276314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6.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Звуки і фонеми. Функції фонем. </a:t>
            </a:r>
            <a:r>
              <a:rPr lang="uk-UA">
                <a:latin typeface="Arial" panose="020B0604020202020204" pitchFamily="34" charset="0"/>
                <a:cs typeface="Arial" panose="020B0604020202020204" pitchFamily="34" charset="0"/>
              </a:rPr>
              <a:t>Письмо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26431" y="5554235"/>
            <a:ext cx="6273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7.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Граматичний рівень мови та його підрівні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274</Words>
  <Application>Microsoft Office PowerPoint</Application>
  <PresentationFormat>Широкоэкранный</PresentationFormat>
  <Paragraphs>47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Іван Леонідович</cp:lastModifiedBy>
  <cp:revision>98</cp:revision>
  <cp:lastPrinted>2017-10-19T16:56:15Z</cp:lastPrinted>
  <dcterms:created xsi:type="dcterms:W3CDTF">2017-10-19T11:54:45Z</dcterms:created>
  <dcterms:modified xsi:type="dcterms:W3CDTF">2025-11-04T15:43:49Z</dcterms:modified>
</cp:coreProperties>
</file>