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0" r:id="rId1"/>
  </p:sldMasterIdLst>
  <p:notesMasterIdLst>
    <p:notesMasterId r:id="rId19"/>
  </p:notesMasterIdLst>
  <p:sldIdLst>
    <p:sldId id="256" r:id="rId2"/>
    <p:sldId id="257" r:id="rId3"/>
    <p:sldId id="283" r:id="rId4"/>
    <p:sldId id="281" r:id="rId5"/>
    <p:sldId id="284" r:id="rId6"/>
    <p:sldId id="260" r:id="rId7"/>
    <p:sldId id="267" r:id="rId8"/>
    <p:sldId id="266" r:id="rId9"/>
    <p:sldId id="285" r:id="rId10"/>
    <p:sldId id="265" r:id="rId11"/>
    <p:sldId id="270" r:id="rId12"/>
    <p:sldId id="269" r:id="rId13"/>
    <p:sldId id="287" r:id="rId14"/>
    <p:sldId id="268" r:id="rId15"/>
    <p:sldId id="286" r:id="rId16"/>
    <p:sldId id="279" r:id="rId17"/>
    <p:sldId id="274" r:id="rId1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5E4C73-A64E-434A-9B44-8FF28AFAEF53}" type="datetimeFigureOut">
              <a:rPr lang="uk-UA" smtClean="0"/>
              <a:t>23.10.2021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B0124A-B4C6-41AE-968E-D9EBBBB103E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9204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404D4-92B8-4BB1-BB12-926C5A525254}" type="datetimeFigureOut">
              <a:rPr lang="uk-UA" smtClean="0"/>
              <a:t>23.10.2021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A1CC085-833A-4BF5-9607-A185EE4CF2D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75891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404D4-92B8-4BB1-BB12-926C5A525254}" type="datetimeFigureOut">
              <a:rPr lang="uk-UA" smtClean="0"/>
              <a:t>23.10.2021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1CC085-833A-4BF5-9607-A185EE4CF2D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15786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404D4-92B8-4BB1-BB12-926C5A525254}" type="datetimeFigureOut">
              <a:rPr lang="uk-UA" smtClean="0"/>
              <a:t>23.10.2021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1CC085-833A-4BF5-9607-A185EE4CF2D1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7563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404D4-92B8-4BB1-BB12-926C5A525254}" type="datetimeFigureOut">
              <a:rPr lang="uk-UA" smtClean="0"/>
              <a:t>23.10.2021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1CC085-833A-4BF5-9607-A185EE4CF2D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193697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404D4-92B8-4BB1-BB12-926C5A525254}" type="datetimeFigureOut">
              <a:rPr lang="uk-UA" smtClean="0"/>
              <a:t>23.10.2021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1CC085-833A-4BF5-9607-A185EE4CF2D1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31242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404D4-92B8-4BB1-BB12-926C5A525254}" type="datetimeFigureOut">
              <a:rPr lang="uk-UA" smtClean="0"/>
              <a:t>23.10.2021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1CC085-833A-4BF5-9607-A185EE4CF2D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7958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404D4-92B8-4BB1-BB12-926C5A525254}" type="datetimeFigureOut">
              <a:rPr lang="uk-UA" smtClean="0"/>
              <a:t>23.10.2021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C085-833A-4BF5-9607-A185EE4CF2D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120582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404D4-92B8-4BB1-BB12-926C5A525254}" type="datetimeFigureOut">
              <a:rPr lang="uk-UA" smtClean="0"/>
              <a:t>23.10.2021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C085-833A-4BF5-9607-A185EE4CF2D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06168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404D4-92B8-4BB1-BB12-926C5A525254}" type="datetimeFigureOut">
              <a:rPr lang="uk-UA" smtClean="0"/>
              <a:t>23.10.2021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C085-833A-4BF5-9607-A185EE4CF2D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53904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404D4-92B8-4BB1-BB12-926C5A525254}" type="datetimeFigureOut">
              <a:rPr lang="uk-UA" smtClean="0"/>
              <a:t>23.10.2021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1CC085-833A-4BF5-9607-A185EE4CF2D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13824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404D4-92B8-4BB1-BB12-926C5A525254}" type="datetimeFigureOut">
              <a:rPr lang="uk-UA" smtClean="0"/>
              <a:t>23.10.2021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A1CC085-833A-4BF5-9607-A185EE4CF2D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4235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404D4-92B8-4BB1-BB12-926C5A525254}" type="datetimeFigureOut">
              <a:rPr lang="uk-UA" smtClean="0"/>
              <a:t>23.10.2021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A1CC085-833A-4BF5-9607-A185EE4CF2D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71499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404D4-92B8-4BB1-BB12-926C5A525254}" type="datetimeFigureOut">
              <a:rPr lang="uk-UA" smtClean="0"/>
              <a:t>23.10.2021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C085-833A-4BF5-9607-A185EE4CF2D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3296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404D4-92B8-4BB1-BB12-926C5A525254}" type="datetimeFigureOut">
              <a:rPr lang="uk-UA" smtClean="0"/>
              <a:t>23.10.2021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C085-833A-4BF5-9607-A185EE4CF2D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3272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404D4-92B8-4BB1-BB12-926C5A525254}" type="datetimeFigureOut">
              <a:rPr lang="uk-UA" smtClean="0"/>
              <a:t>23.10.2021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C085-833A-4BF5-9607-A185EE4CF2D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92913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404D4-92B8-4BB1-BB12-926C5A525254}" type="datetimeFigureOut">
              <a:rPr lang="uk-UA" smtClean="0"/>
              <a:t>23.10.2021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1CC085-833A-4BF5-9607-A185EE4CF2D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28723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404D4-92B8-4BB1-BB12-926C5A525254}" type="datetimeFigureOut">
              <a:rPr lang="uk-UA" smtClean="0"/>
              <a:t>23.10.2021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A1CC085-833A-4BF5-9607-A185EE4CF2D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5666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  <p:sldLayoutId id="2147483902" r:id="rId12"/>
    <p:sldLayoutId id="2147483903" r:id="rId13"/>
    <p:sldLayoutId id="2147483904" r:id="rId14"/>
    <p:sldLayoutId id="2147483905" r:id="rId15"/>
    <p:sldLayoutId id="21474839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72692" y="1637207"/>
            <a:ext cx="66640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 smtClean="0"/>
              <a:t>Тема: Міжнародна система безпеки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1912552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94509" y="224595"/>
            <a:ext cx="10224654" cy="60324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2800" dirty="0" smtClean="0"/>
              <a:t>Фактори ефективності системи міжнародної безпеки</a:t>
            </a:r>
          </a:p>
          <a:p>
            <a:pPr algn="just"/>
            <a:endParaRPr lang="uk-UA" dirty="0" smtClean="0"/>
          </a:p>
          <a:p>
            <a:pPr algn="just"/>
            <a:r>
              <a:rPr lang="uk-UA" sz="2000" dirty="0" smtClean="0"/>
              <a:t>Загалом ефективність будь-якої міжнародної системи безпеки залежить від кількох основних факторів: </a:t>
            </a:r>
          </a:p>
          <a:p>
            <a:pPr algn="just"/>
            <a:endParaRPr lang="uk-UA" sz="2000" dirty="0"/>
          </a:p>
          <a:p>
            <a:pPr marL="342900" indent="-342900" algn="just">
              <a:buAutoNum type="arabicParenR"/>
            </a:pPr>
            <a:r>
              <a:rPr lang="uk-UA" sz="2000" dirty="0" smtClean="0"/>
              <a:t>від стану і тенденцій розвитку сучасної геостратегічної ситуації, міжнародних реалій на регіональному та субрегіональному рівнях;</a:t>
            </a:r>
          </a:p>
          <a:p>
            <a:pPr marL="342900" indent="-342900" algn="just">
              <a:buAutoNum type="arabicParenR"/>
            </a:pPr>
            <a:endParaRPr lang="uk-UA" sz="2000" dirty="0" smtClean="0"/>
          </a:p>
          <a:p>
            <a:pPr marL="342900" indent="-342900" algn="just">
              <a:buAutoNum type="arabicParenR"/>
            </a:pPr>
            <a:r>
              <a:rPr lang="uk-UA" sz="2000" dirty="0" smtClean="0"/>
              <a:t>від внутрішнього становища держав і їхніх реальних можливостей на далеку перспективу; </a:t>
            </a:r>
          </a:p>
          <a:p>
            <a:pPr marL="342900" indent="-342900" algn="just">
              <a:buAutoNum type="arabicParenR"/>
            </a:pPr>
            <a:endParaRPr lang="uk-UA" sz="2000" dirty="0" smtClean="0"/>
          </a:p>
          <a:p>
            <a:pPr marL="342900" indent="-342900" algn="just">
              <a:buAutoNum type="arabicParenR"/>
            </a:pPr>
            <a:r>
              <a:rPr lang="uk-UA" sz="2000" dirty="0" smtClean="0"/>
              <a:t>від характеру сучасних загроз, які найбільш істотно впливають на стабільність держав на регіональному й субрегіональному рівнях; </a:t>
            </a:r>
          </a:p>
          <a:p>
            <a:pPr marL="342900" indent="-342900" algn="just">
              <a:buAutoNum type="arabicParenR"/>
            </a:pPr>
            <a:endParaRPr lang="uk-UA" sz="2000" dirty="0" smtClean="0"/>
          </a:p>
          <a:p>
            <a:pPr marL="342900" indent="-342900" algn="just">
              <a:buAutoNum type="arabicParenR"/>
            </a:pPr>
            <a:r>
              <a:rPr lang="uk-UA" sz="2000" dirty="0" smtClean="0"/>
              <a:t>від ефективності вже створених систем безпеки та їхньої спроможності змінюватися з урахуванням нових завдань; </a:t>
            </a:r>
          </a:p>
          <a:p>
            <a:pPr marL="342900" indent="-342900" algn="just">
              <a:buAutoNum type="arabicParenR"/>
            </a:pPr>
            <a:endParaRPr lang="uk-UA" sz="2000" dirty="0" smtClean="0"/>
          </a:p>
          <a:p>
            <a:pPr marL="342900" indent="-342900" algn="just">
              <a:buAutoNum type="arabicParenR"/>
            </a:pPr>
            <a:r>
              <a:rPr lang="uk-UA" sz="2000" dirty="0" smtClean="0"/>
              <a:t>від реальних можливостей створення нових систем безпеки і характеру їхньої взаємодії з уже чинними.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38925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199" y="193963"/>
            <a:ext cx="11111346" cy="6370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endParaRPr lang="uk-UA" sz="2000" dirty="0" smtClean="0"/>
          </a:p>
          <a:p>
            <a:pPr algn="ctr"/>
            <a:r>
              <a:rPr lang="uk-UA" sz="2400" b="1" i="1" dirty="0" err="1" smtClean="0"/>
              <a:t>Світосистема</a:t>
            </a:r>
            <a:r>
              <a:rPr lang="uk-UA" sz="2400" b="1" i="1" dirty="0" smtClean="0"/>
              <a:t> (світовий порядок)  та система міжнародної безпеки</a:t>
            </a:r>
          </a:p>
          <a:p>
            <a:pPr algn="just"/>
            <a:endParaRPr lang="uk-UA" sz="2400" b="1" i="1" dirty="0"/>
          </a:p>
          <a:p>
            <a:pPr algn="just"/>
            <a:endParaRPr lang="uk-UA" sz="2000" dirty="0" smtClean="0"/>
          </a:p>
          <a:p>
            <a:pPr algn="just"/>
            <a:r>
              <a:rPr lang="uk-UA" sz="2000" dirty="0" smtClean="0"/>
              <a:t>У </a:t>
            </a:r>
            <a:r>
              <a:rPr lang="uk-UA" sz="2000" dirty="0"/>
              <a:t>ХХ ст. світовий порядок </a:t>
            </a:r>
            <a:r>
              <a:rPr lang="uk-UA" sz="2000" b="1" i="1" dirty="0"/>
              <a:t>тричі докорінно змінювався</a:t>
            </a:r>
            <a:r>
              <a:rPr lang="uk-UA" sz="2000" dirty="0"/>
              <a:t>. </a:t>
            </a:r>
            <a:endParaRPr lang="uk-UA" sz="2000" dirty="0" smtClean="0"/>
          </a:p>
          <a:p>
            <a:pPr algn="just"/>
            <a:endParaRPr lang="uk-UA" sz="2000" dirty="0"/>
          </a:p>
          <a:p>
            <a:pPr algn="just"/>
            <a:r>
              <a:rPr lang="uk-UA" sz="2000" i="1" dirty="0" smtClean="0"/>
              <a:t>Перші </a:t>
            </a:r>
            <a:r>
              <a:rPr lang="uk-UA" sz="2000" i="1" dirty="0"/>
              <a:t>два рази зміни були наслідком світових війн. Третя зміна відбувала після завершення «холодної війни» та розпаду СРСР. </a:t>
            </a:r>
            <a:endParaRPr lang="uk-UA" sz="2000" i="1" dirty="0" smtClean="0"/>
          </a:p>
          <a:p>
            <a:pPr algn="just"/>
            <a:endParaRPr lang="uk-UA" sz="2000" i="1" dirty="0"/>
          </a:p>
          <a:p>
            <a:pPr algn="just"/>
            <a:r>
              <a:rPr lang="uk-UA" sz="2000" b="1" i="1" dirty="0" smtClean="0"/>
              <a:t>Після </a:t>
            </a:r>
            <a:r>
              <a:rPr lang="uk-UA" sz="2000" b="1" i="1" dirty="0"/>
              <a:t>Першої світової війни розпалися чотири імперії </a:t>
            </a:r>
            <a:r>
              <a:rPr lang="uk-UA" sz="2000" dirty="0"/>
              <a:t>– </a:t>
            </a:r>
            <a:r>
              <a:rPr lang="uk-UA" sz="2000" i="1" dirty="0"/>
              <a:t>Російська, Австро-Угорська, Османська та Німецька. </a:t>
            </a:r>
            <a:endParaRPr lang="uk-UA" sz="2000" i="1" dirty="0" smtClean="0"/>
          </a:p>
          <a:p>
            <a:pPr algn="just"/>
            <a:endParaRPr lang="uk-UA" sz="2000" i="1" dirty="0"/>
          </a:p>
          <a:p>
            <a:pPr algn="just"/>
            <a:r>
              <a:rPr lang="uk-UA" sz="2000" b="1" i="1" dirty="0" smtClean="0"/>
              <a:t>Друга </a:t>
            </a:r>
            <a:r>
              <a:rPr lang="uk-UA" sz="2000" b="1" i="1" dirty="0"/>
              <a:t>світова війна теж змінила становище багатьох країн: </a:t>
            </a:r>
            <a:r>
              <a:rPr lang="uk-UA" sz="2000" i="1" dirty="0"/>
              <a:t>одні країни здобули незалежність (наприклад, В'єтнам Ефіопія, Ліван, Сирія); </a:t>
            </a:r>
            <a:r>
              <a:rPr lang="uk-UA" sz="2000" i="1" dirty="0" smtClean="0"/>
              <a:t>інші країни </a:t>
            </a:r>
            <a:r>
              <a:rPr lang="uk-UA" sz="2000" i="1" dirty="0"/>
              <a:t>посилили свої позиції в світі (США, СРСР), а позиції </a:t>
            </a:r>
            <a:r>
              <a:rPr lang="uk-UA" sz="2000" i="1" dirty="0" smtClean="0"/>
              <a:t>деяких країн навпаки </a:t>
            </a:r>
            <a:r>
              <a:rPr lang="uk-UA" sz="2000" i="1" dirty="0"/>
              <a:t>послабшали (Великобританія, Франція).</a:t>
            </a:r>
            <a:r>
              <a:rPr lang="uk-UA" sz="2000" dirty="0"/>
              <a:t> </a:t>
            </a:r>
            <a:r>
              <a:rPr lang="uk-UA" sz="2000" i="1" dirty="0"/>
              <a:t>Крім того сформувалася біполярна </a:t>
            </a:r>
            <a:r>
              <a:rPr lang="uk-UA" sz="2000" i="1" dirty="0" err="1"/>
              <a:t>світосистема</a:t>
            </a:r>
            <a:r>
              <a:rPr lang="uk-UA" sz="2000" i="1" dirty="0"/>
              <a:t> </a:t>
            </a:r>
            <a:r>
              <a:rPr lang="uk-UA" sz="2000" dirty="0"/>
              <a:t>- «соціалістична» та «капіталістична» блокова система. </a:t>
            </a:r>
            <a:r>
              <a:rPr lang="uk-UA" sz="2000" i="1" dirty="0"/>
              <a:t>Ця система мала свої сильні і слабкі сторони. </a:t>
            </a:r>
            <a:endParaRPr lang="uk-UA" sz="2000" i="1" dirty="0" smtClean="0"/>
          </a:p>
          <a:p>
            <a:pPr algn="just"/>
            <a:r>
              <a:rPr lang="uk-UA" sz="2000" i="1" dirty="0" smtClean="0"/>
              <a:t>Біполярна система</a:t>
            </a:r>
            <a:r>
              <a:rPr lang="uk-UA" sz="2000" i="1" dirty="0"/>
              <a:t> </a:t>
            </a:r>
            <a:r>
              <a:rPr lang="uk-UA" sz="2000" i="1" dirty="0" smtClean="0"/>
              <a:t>була зруйнована в результаті розпаду  Радянського Союзу. Це зумовило </a:t>
            </a:r>
            <a:r>
              <a:rPr lang="uk-UA" sz="2000" b="1" i="1" dirty="0" smtClean="0"/>
              <a:t>третю в ХХ ст. зміну світового порядку</a:t>
            </a:r>
            <a:r>
              <a:rPr lang="uk-UA" sz="2000" i="1" dirty="0" smtClean="0"/>
              <a:t>.</a:t>
            </a:r>
            <a:endParaRPr lang="uk-UA" sz="2400" i="1" dirty="0"/>
          </a:p>
        </p:txBody>
      </p:sp>
    </p:spTree>
    <p:extLst>
      <p:ext uri="{BB962C8B-B14F-4D97-AF65-F5344CB8AC3E}">
        <p14:creationId xmlns:p14="http://schemas.microsoft.com/office/powerpoint/2010/main" val="347276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9600" y="475129"/>
            <a:ext cx="11333018" cy="60631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2400" b="1" i="1" dirty="0" err="1" smtClean="0"/>
              <a:t>Однополярна</a:t>
            </a:r>
            <a:r>
              <a:rPr lang="uk-UA" sz="2400" b="1" i="1" dirty="0" smtClean="0"/>
              <a:t> модель </a:t>
            </a:r>
            <a:r>
              <a:rPr lang="uk-UA" sz="2400" b="1" i="1" dirty="0" err="1" smtClean="0"/>
              <a:t>світосистеми</a:t>
            </a:r>
            <a:r>
              <a:rPr lang="uk-UA" sz="2400" b="1" i="1" dirty="0" smtClean="0"/>
              <a:t>.</a:t>
            </a:r>
          </a:p>
          <a:p>
            <a:pPr algn="ctr"/>
            <a:endParaRPr lang="uk-UA" sz="2400" b="1" i="1" dirty="0"/>
          </a:p>
          <a:p>
            <a:pPr algn="just"/>
            <a:r>
              <a:rPr lang="uk-UA" sz="2000" dirty="0">
                <a:latin typeface="Cambria" panose="02040503050406030204" pitchFamily="18" charset="0"/>
              </a:rPr>
              <a:t>Після розпаду СРСР США залишилися однією наддержавою, яка, на думку прихильників цієї моделі, несе на собі вантаж світового лідера, </a:t>
            </a:r>
            <a:r>
              <a:rPr lang="uk-UA" sz="2000" dirty="0" smtClean="0">
                <a:latin typeface="Cambria" panose="02040503050406030204" pitchFamily="18" charset="0"/>
              </a:rPr>
              <a:t>забезпечує демократію </a:t>
            </a:r>
            <a:r>
              <a:rPr lang="uk-UA" sz="2000" dirty="0">
                <a:latin typeface="Cambria" panose="02040503050406030204" pitchFamily="18" charset="0"/>
              </a:rPr>
              <a:t>в світі</a:t>
            </a:r>
            <a:r>
              <a:rPr lang="uk-UA" sz="2000" dirty="0" smtClean="0">
                <a:latin typeface="Cambria" panose="02040503050406030204" pitchFamily="18" charset="0"/>
              </a:rPr>
              <a:t>.</a:t>
            </a:r>
          </a:p>
          <a:p>
            <a:pPr algn="just"/>
            <a:endParaRPr lang="uk-UA" sz="2000" dirty="0">
              <a:latin typeface="Cambria" panose="02040503050406030204" pitchFamily="18" charset="0"/>
            </a:endParaRPr>
          </a:p>
          <a:p>
            <a:pPr algn="just"/>
            <a:r>
              <a:rPr lang="uk-UA" sz="2000" dirty="0" err="1">
                <a:latin typeface="Cambria" panose="02040503050406030204" pitchFamily="18" charset="0"/>
              </a:rPr>
              <a:t>Однополярна</a:t>
            </a:r>
            <a:r>
              <a:rPr lang="uk-UA" sz="2000" dirty="0">
                <a:latin typeface="Cambria" panose="02040503050406030204" pitchFamily="18" charset="0"/>
              </a:rPr>
              <a:t> модель передбачає посилення системи </a:t>
            </a:r>
            <a:r>
              <a:rPr lang="uk-UA" sz="2000" dirty="0" smtClean="0">
                <a:latin typeface="Cambria" panose="02040503050406030204" pitchFamily="18" charset="0"/>
              </a:rPr>
              <a:t>військово-політичних союзів</a:t>
            </a:r>
            <a:r>
              <a:rPr lang="uk-UA" sz="2000" dirty="0">
                <a:latin typeface="Cambria" panose="02040503050406030204" pitchFamily="18" charset="0"/>
              </a:rPr>
              <a:t>, де провідною країною є США. Так, НАТО має забезпечувати стабільність у трансатлантичній підсистемі міжнародних відносин, </a:t>
            </a:r>
            <a:r>
              <a:rPr lang="uk-UA" sz="2000" dirty="0" smtClean="0">
                <a:latin typeface="Cambria" panose="02040503050406030204" pitchFamily="18" charset="0"/>
              </a:rPr>
              <a:t>гармонізувати відносини </a:t>
            </a:r>
            <a:r>
              <a:rPr lang="uk-UA" sz="2000" dirty="0">
                <a:latin typeface="Cambria" panose="02040503050406030204" pitchFamily="18" charset="0"/>
              </a:rPr>
              <a:t>між США та європейськими державами у стратегічній сфері, забезпечувати американську військову присутність в Європі та </a:t>
            </a:r>
            <a:r>
              <a:rPr lang="uk-UA" sz="2000" dirty="0" smtClean="0">
                <a:latin typeface="Cambria" panose="02040503050406030204" pitchFamily="18" charset="0"/>
              </a:rPr>
              <a:t>гарантувати недопущення </a:t>
            </a:r>
            <a:r>
              <a:rPr lang="uk-UA" sz="2000" dirty="0">
                <a:latin typeface="Cambria" panose="02040503050406030204" pitchFamily="18" charset="0"/>
              </a:rPr>
              <a:t>конфліктів на цьому континенті. Членство у НАТО слугує свого роду індикатором належності до західної, «демократичної» цивілізації. </a:t>
            </a:r>
            <a:r>
              <a:rPr lang="uk-UA" sz="2000" dirty="0" smtClean="0">
                <a:latin typeface="Cambria" panose="02040503050406030204" pitchFamily="18" charset="0"/>
              </a:rPr>
              <a:t>Ті ж </a:t>
            </a:r>
            <a:r>
              <a:rPr lang="uk-UA" sz="2000" dirty="0">
                <a:latin typeface="Cambria" panose="02040503050406030204" pitchFamily="18" charset="0"/>
              </a:rPr>
              <a:t>країни, які не є членами НАТО та не мають шансів увійти в цю </a:t>
            </a:r>
            <a:r>
              <a:rPr lang="uk-UA" sz="2000" dirty="0" smtClean="0">
                <a:latin typeface="Cambria" panose="02040503050406030204" pitchFamily="18" charset="0"/>
              </a:rPr>
              <a:t>організацію, відносяться </a:t>
            </a:r>
            <a:r>
              <a:rPr lang="uk-UA" sz="2000" dirty="0">
                <a:latin typeface="Cambria" panose="02040503050406030204" pitchFamily="18" charset="0"/>
              </a:rPr>
              <a:t>до «чужинців», навіть до ворогів</a:t>
            </a:r>
            <a:r>
              <a:rPr lang="uk-UA" sz="2000" dirty="0" smtClean="0">
                <a:latin typeface="Cambria" panose="02040503050406030204" pitchFamily="18" charset="0"/>
              </a:rPr>
              <a:t>.</a:t>
            </a:r>
          </a:p>
          <a:p>
            <a:pPr algn="just"/>
            <a:endParaRPr lang="uk-UA" sz="2000" dirty="0">
              <a:latin typeface="Cambria" panose="02040503050406030204" pitchFamily="18" charset="0"/>
            </a:endParaRPr>
          </a:p>
          <a:p>
            <a:pPr algn="just"/>
            <a:r>
              <a:rPr lang="uk-UA" sz="2000" dirty="0" err="1" smtClean="0">
                <a:latin typeface="Cambria" panose="02040503050406030204" pitchFamily="18" charset="0"/>
              </a:rPr>
              <a:t>Однополярна</a:t>
            </a:r>
            <a:r>
              <a:rPr lang="uk-UA" sz="2000" dirty="0" smtClean="0">
                <a:latin typeface="Cambria" panose="02040503050406030204" pitchFamily="18" charset="0"/>
              </a:rPr>
              <a:t> </a:t>
            </a:r>
            <a:r>
              <a:rPr lang="uk-UA" sz="2000" dirty="0">
                <a:latin typeface="Cambria" panose="02040503050406030204" pitchFamily="18" charset="0"/>
              </a:rPr>
              <a:t>модель </a:t>
            </a:r>
            <a:r>
              <a:rPr lang="uk-UA" sz="2000" dirty="0" smtClean="0">
                <a:latin typeface="Cambria" panose="02040503050406030204" pitchFamily="18" charset="0"/>
              </a:rPr>
              <a:t>не </a:t>
            </a:r>
            <a:r>
              <a:rPr lang="uk-UA" sz="2000" dirty="0">
                <a:latin typeface="Cambria" panose="02040503050406030204" pitchFamily="18" charset="0"/>
              </a:rPr>
              <a:t>бездоганна, навіть деякі вчені США вказують на те, що США не мають необхідних ресурсів для виконання функцій світового лідера. </a:t>
            </a:r>
            <a:r>
              <a:rPr lang="uk-UA" sz="2000" dirty="0" smtClean="0">
                <a:latin typeface="Cambria" panose="02040503050406030204" pitchFamily="18" charset="0"/>
              </a:rPr>
              <a:t>Інші </a:t>
            </a:r>
            <a:r>
              <a:rPr lang="uk-UA" sz="2000" dirty="0">
                <a:latin typeface="Cambria" panose="02040503050406030204" pitchFamily="18" charset="0"/>
              </a:rPr>
              <a:t>центри сили — ЄС, Японія, Китай — також висловлюють своє неприйняття американського лідерства (у відкритій або завуальованій формі).</a:t>
            </a:r>
          </a:p>
          <a:p>
            <a:pPr algn="just"/>
            <a:r>
              <a:rPr lang="uk-UA" sz="2000" dirty="0">
                <a:latin typeface="Cambria" panose="02040503050406030204" pitchFamily="18" charset="0"/>
              </a:rPr>
              <a:t>Крім того, головний інструмент здійснення американського лідерства </a:t>
            </a:r>
            <a:r>
              <a:rPr lang="uk-UA" sz="2000" dirty="0" smtClean="0">
                <a:latin typeface="Cambria" panose="02040503050406030204" pitchFamily="18" charset="0"/>
              </a:rPr>
              <a:t>— військово-політичні </a:t>
            </a:r>
            <a:r>
              <a:rPr lang="uk-UA" sz="2000" dirty="0">
                <a:latin typeface="Cambria" panose="02040503050406030204" pitchFamily="18" charset="0"/>
              </a:rPr>
              <a:t>альянси — погано пристосований для розв’язання сучасних проблем.</a:t>
            </a:r>
          </a:p>
        </p:txBody>
      </p:sp>
    </p:spTree>
    <p:extLst>
      <p:ext uri="{BB962C8B-B14F-4D97-AF65-F5344CB8AC3E}">
        <p14:creationId xmlns:p14="http://schemas.microsoft.com/office/powerpoint/2010/main" val="3052767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2836" y="1237128"/>
            <a:ext cx="10626437" cy="45858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2800" b="1" i="1" dirty="0" smtClean="0">
                <a:solidFill>
                  <a:srgbClr val="333333"/>
                </a:solidFill>
                <a:latin typeface="Cambria" panose="02040503050406030204" pitchFamily="18" charset="0"/>
              </a:rPr>
              <a:t>Біполярна модель </a:t>
            </a:r>
            <a:r>
              <a:rPr lang="uk-UA" sz="2800" b="1" i="1" dirty="0" err="1" smtClean="0">
                <a:solidFill>
                  <a:srgbClr val="333333"/>
                </a:solidFill>
                <a:latin typeface="Cambria" panose="02040503050406030204" pitchFamily="18" charset="0"/>
              </a:rPr>
              <a:t>світосистеми</a:t>
            </a:r>
            <a:endParaRPr lang="uk-UA" sz="2800" b="1" i="1" dirty="0" smtClean="0">
              <a:solidFill>
                <a:srgbClr val="333333"/>
              </a:solidFill>
              <a:latin typeface="Cambria" panose="02040503050406030204" pitchFamily="18" charset="0"/>
            </a:endParaRPr>
          </a:p>
          <a:p>
            <a:pPr algn="ctr"/>
            <a:endParaRPr lang="uk-UA" sz="2400" b="1" dirty="0">
              <a:solidFill>
                <a:srgbClr val="333333"/>
              </a:solidFill>
              <a:latin typeface="Cambria" panose="02040503050406030204" pitchFamily="18" charset="0"/>
            </a:endParaRPr>
          </a:p>
          <a:p>
            <a:pPr algn="just"/>
            <a:r>
              <a:rPr lang="uk-UA" sz="2000" b="1" dirty="0" smtClean="0">
                <a:solidFill>
                  <a:srgbClr val="333333"/>
                </a:solidFill>
                <a:latin typeface="Cambria" panose="02040503050406030204" pitchFamily="18" charset="0"/>
              </a:rPr>
              <a:t>Біполярна </a:t>
            </a:r>
            <a:r>
              <a:rPr lang="uk-UA" sz="2000" b="1" dirty="0">
                <a:solidFill>
                  <a:srgbClr val="333333"/>
                </a:solidFill>
                <a:latin typeface="Cambria" panose="02040503050406030204" pitchFamily="18" charset="0"/>
              </a:rPr>
              <a:t>система</a:t>
            </a:r>
            <a:r>
              <a:rPr lang="uk-UA" sz="2000" i="1" dirty="0">
                <a:solidFill>
                  <a:srgbClr val="333333"/>
                </a:solidFill>
                <a:latin typeface="Cambria" panose="02040503050406030204" pitchFamily="18" charset="0"/>
              </a:rPr>
              <a:t> </a:t>
            </a:r>
            <a:r>
              <a:rPr lang="uk-UA" sz="2000" dirty="0">
                <a:solidFill>
                  <a:srgbClr val="333333"/>
                </a:solidFill>
                <a:latin typeface="Cambria" panose="02040503050406030204" pitchFamily="18" charset="0"/>
              </a:rPr>
              <a:t>визначається наявністю двох наддержав, могутність і вплив яких ділить міжнародну систему на дві відносно відмежовані підсистеми. </a:t>
            </a:r>
            <a:r>
              <a:rPr lang="uk-UA" sz="2000" dirty="0">
                <a:latin typeface="Cambria" panose="02040503050406030204" pitchFamily="18" charset="0"/>
              </a:rPr>
              <a:t/>
            </a:r>
            <a:br>
              <a:rPr lang="uk-UA" sz="2000" dirty="0">
                <a:latin typeface="Cambria" panose="02040503050406030204" pitchFamily="18" charset="0"/>
              </a:rPr>
            </a:br>
            <a:r>
              <a:rPr lang="uk-UA" sz="2000" dirty="0">
                <a:latin typeface="Cambria" panose="02040503050406030204" pitchFamily="18" charset="0"/>
              </a:rPr>
              <a:t/>
            </a:r>
            <a:br>
              <a:rPr lang="uk-UA" sz="2000" dirty="0">
                <a:latin typeface="Cambria" panose="02040503050406030204" pitchFamily="18" charset="0"/>
              </a:rPr>
            </a:br>
            <a:r>
              <a:rPr lang="uk-UA" sz="2000" dirty="0">
                <a:solidFill>
                  <a:srgbClr val="333333"/>
                </a:solidFill>
                <a:latin typeface="Cambria" panose="02040503050406030204" pitchFamily="18" charset="0"/>
              </a:rPr>
              <a:t>Біполярній системі притаманна </a:t>
            </a:r>
            <a:r>
              <a:rPr lang="uk-UA" sz="2000" dirty="0" err="1">
                <a:solidFill>
                  <a:srgbClr val="333333"/>
                </a:solidFill>
                <a:latin typeface="Cambria" panose="02040503050406030204" pitchFamily="18" charset="0"/>
              </a:rPr>
              <a:t>конфронтативність</a:t>
            </a:r>
            <a:r>
              <a:rPr lang="uk-UA" sz="2000" dirty="0">
                <a:solidFill>
                  <a:srgbClr val="333333"/>
                </a:solidFill>
                <a:latin typeface="Cambria" panose="02040503050406030204" pitchFamily="18" charset="0"/>
              </a:rPr>
              <a:t>, яка зумовлюється як об'єктивними, так і суб'єктивними передумовами. Об'єктивною передумовою конфронтації є наявність двох приблизно однаково могутніх наддержав, а суб'єктивною — їх політика, яка переважно протилежно спрямована. </a:t>
            </a:r>
            <a:r>
              <a:rPr lang="uk-UA" sz="2000" dirty="0" smtClean="0">
                <a:solidFill>
                  <a:srgbClr val="333333"/>
                </a:solidFill>
                <a:latin typeface="Cambria" panose="02040503050406030204" pitchFamily="18" charset="0"/>
              </a:rPr>
              <a:t>Через </a:t>
            </a:r>
            <a:r>
              <a:rPr lang="uk-UA" sz="2000" dirty="0">
                <a:solidFill>
                  <a:srgbClr val="333333"/>
                </a:solidFill>
                <a:latin typeface="Cambria" panose="02040503050406030204" pitchFamily="18" charset="0"/>
              </a:rPr>
              <a:t>це біполярна система характеризується як відвертими, так і прихованими формами конфронтації, що виявляється у майже постійній напруженості та численних локальних конфліктах. У всесвітній історії періоди біполярного протистояння виникали досить часто, починаючи зі стародавнього світу. </a:t>
            </a:r>
            <a:r>
              <a:rPr lang="uk-UA" sz="2000" dirty="0" smtClean="0">
                <a:solidFill>
                  <a:srgbClr val="333333"/>
                </a:solidFill>
                <a:latin typeface="Cambria" panose="02040503050406030204" pitchFamily="18" charset="0"/>
              </a:rPr>
              <a:t>Така модель була в </a:t>
            </a:r>
            <a:r>
              <a:rPr lang="uk-UA" sz="2000" dirty="0">
                <a:solidFill>
                  <a:srgbClr val="333333"/>
                </a:solidFill>
                <a:latin typeface="Cambria" panose="02040503050406030204" pitchFamily="18" charset="0"/>
              </a:rPr>
              <a:t>50—90-х роках </a:t>
            </a:r>
            <a:r>
              <a:rPr lang="en-US" sz="2000" dirty="0">
                <a:solidFill>
                  <a:srgbClr val="333333"/>
                </a:solidFill>
                <a:latin typeface="Cambria" panose="02040503050406030204" pitchFamily="18" charset="0"/>
              </a:rPr>
              <a:t>XX </a:t>
            </a:r>
            <a:r>
              <a:rPr lang="uk-UA" sz="2000" dirty="0">
                <a:solidFill>
                  <a:srgbClr val="333333"/>
                </a:solidFill>
                <a:latin typeface="Cambria" panose="02040503050406030204" pitchFamily="18" charset="0"/>
              </a:rPr>
              <a:t>ст., коли сторонами, що </a:t>
            </a:r>
            <a:r>
              <a:rPr lang="uk-UA" sz="2000" dirty="0" err="1">
                <a:solidFill>
                  <a:srgbClr val="333333"/>
                </a:solidFill>
                <a:latin typeface="Cambria" panose="02040503050406030204" pitchFamily="18" charset="0"/>
              </a:rPr>
              <a:t>конфронтували</a:t>
            </a:r>
            <a:r>
              <a:rPr lang="uk-UA" sz="2000" dirty="0">
                <a:solidFill>
                  <a:srgbClr val="333333"/>
                </a:solidFill>
                <a:latin typeface="Cambria" panose="02040503050406030204" pitchFamily="18" charset="0"/>
              </a:rPr>
              <a:t> між собою, були США та СРСР.</a:t>
            </a:r>
            <a:endParaRPr lang="uk-UA" sz="20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8608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2618" y="1219201"/>
            <a:ext cx="11416146" cy="50783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2400" b="1" i="1" dirty="0">
                <a:latin typeface="Cambria" panose="02040503050406030204" pitchFamily="18" charset="0"/>
              </a:rPr>
              <a:t>Багатополярна </a:t>
            </a:r>
            <a:r>
              <a:rPr lang="uk-UA" sz="2400" b="1" i="1" dirty="0" smtClean="0">
                <a:latin typeface="Cambria" panose="02040503050406030204" pitchFamily="18" charset="0"/>
              </a:rPr>
              <a:t>модель </a:t>
            </a:r>
            <a:r>
              <a:rPr lang="uk-UA" sz="2400" b="1" i="1" dirty="0" err="1" smtClean="0">
                <a:latin typeface="Cambria" panose="02040503050406030204" pitchFamily="18" charset="0"/>
              </a:rPr>
              <a:t>світосистеми</a:t>
            </a:r>
            <a:endParaRPr lang="uk-UA" sz="2400" b="1" i="1" dirty="0" smtClean="0">
              <a:latin typeface="Cambria" panose="02040503050406030204" pitchFamily="18" charset="0"/>
            </a:endParaRPr>
          </a:p>
          <a:p>
            <a:pPr algn="just"/>
            <a:endParaRPr lang="uk-UA" sz="2000" dirty="0">
              <a:latin typeface="Cambria" panose="02040503050406030204" pitchFamily="18" charset="0"/>
            </a:endParaRPr>
          </a:p>
          <a:p>
            <a:pPr algn="just"/>
            <a:r>
              <a:rPr lang="uk-UA" sz="2000" dirty="0">
                <a:latin typeface="Cambria" panose="02040503050406030204" pitchFamily="18" charset="0"/>
              </a:rPr>
              <a:t>Деякі дослідники, котрі за своїми переконаннями належать до </a:t>
            </a:r>
            <a:r>
              <a:rPr lang="uk-UA" sz="2000" dirty="0" smtClean="0">
                <a:latin typeface="Cambria" panose="02040503050406030204" pitchFamily="18" charset="0"/>
              </a:rPr>
              <a:t>реалістів, </a:t>
            </a:r>
            <a:r>
              <a:rPr lang="uk-UA" sz="2000" dirty="0">
                <a:latin typeface="Cambria" panose="02040503050406030204" pitchFamily="18" charset="0"/>
              </a:rPr>
              <a:t>в</a:t>
            </a:r>
            <a:r>
              <a:rPr lang="uk-UA" sz="2000" dirty="0" smtClean="0">
                <a:latin typeface="Cambria" panose="02040503050406030204" pitchFamily="18" charset="0"/>
              </a:rPr>
              <a:t>важають</a:t>
            </a:r>
            <a:r>
              <a:rPr lang="uk-UA" sz="2000" dirty="0">
                <a:latin typeface="Cambria" panose="02040503050406030204" pitchFamily="18" charset="0"/>
              </a:rPr>
              <a:t>, що у період після закінчення «холодної війни» </a:t>
            </a:r>
            <a:r>
              <a:rPr lang="uk-UA" sz="2000" dirty="0" smtClean="0">
                <a:latin typeface="Cambria" panose="02040503050406030204" pitchFamily="18" charset="0"/>
              </a:rPr>
              <a:t>склалася не одно-</a:t>
            </a:r>
            <a:r>
              <a:rPr lang="uk-UA" sz="2000" dirty="0">
                <a:latin typeface="Cambria" panose="02040503050406030204" pitchFamily="18" charset="0"/>
              </a:rPr>
              <a:t>, а багатополярна система міжнародних відносин.</a:t>
            </a:r>
          </a:p>
          <a:p>
            <a:pPr algn="just"/>
            <a:r>
              <a:rPr lang="uk-UA" sz="2000" dirty="0" smtClean="0">
                <a:latin typeface="Cambria" panose="02040503050406030204" pitchFamily="18" charset="0"/>
              </a:rPr>
              <a:t>Вони стверджують, що лідерство </a:t>
            </a:r>
            <a:r>
              <a:rPr lang="uk-UA" sz="2000" dirty="0">
                <a:latin typeface="Cambria" panose="02040503050406030204" pitchFamily="18" charset="0"/>
              </a:rPr>
              <a:t>США багато у чому є міфічним, ілюзорним, оскільки </a:t>
            </a:r>
            <a:r>
              <a:rPr lang="uk-UA" sz="2000" dirty="0" smtClean="0">
                <a:latin typeface="Cambria" panose="02040503050406030204" pitchFamily="18" charset="0"/>
              </a:rPr>
              <a:t>такі </a:t>
            </a:r>
            <a:r>
              <a:rPr lang="en-US" sz="2000" dirty="0" smtClean="0">
                <a:latin typeface="Cambria" panose="02040503050406030204" pitchFamily="18" charset="0"/>
              </a:rPr>
              <a:t>á</a:t>
            </a:r>
            <a:r>
              <a:rPr lang="uk-UA" sz="2000" dirty="0" err="1">
                <a:latin typeface="Cambria" panose="02040503050406030204" pitchFamily="18" charset="0"/>
              </a:rPr>
              <a:t>ктори</a:t>
            </a:r>
            <a:r>
              <a:rPr lang="uk-UA" sz="2000" dirty="0">
                <a:latin typeface="Cambria" panose="02040503050406030204" pitchFamily="18" charset="0"/>
              </a:rPr>
              <a:t>, як ЄС, Японія, Китай, Росія, Індія, визнають силу США, але </a:t>
            </a:r>
            <a:r>
              <a:rPr lang="uk-UA" sz="2000" dirty="0" smtClean="0">
                <a:latin typeface="Cambria" panose="02040503050406030204" pitchFamily="18" charset="0"/>
              </a:rPr>
              <a:t>проводять свій </a:t>
            </a:r>
            <a:r>
              <a:rPr lang="uk-UA" sz="2000" dirty="0">
                <a:latin typeface="Cambria" panose="02040503050406030204" pitchFamily="18" charset="0"/>
              </a:rPr>
              <a:t>курс у міжнародних справах, котрий не збігається з </a:t>
            </a:r>
            <a:r>
              <a:rPr lang="uk-UA" sz="2000" dirty="0" smtClean="0">
                <a:latin typeface="Cambria" panose="02040503050406030204" pitchFamily="18" charset="0"/>
              </a:rPr>
              <a:t>американськими інтересами</a:t>
            </a:r>
            <a:r>
              <a:rPr lang="uk-UA" sz="2000" dirty="0">
                <a:latin typeface="Cambria" panose="02040503050406030204" pitchFamily="18" charset="0"/>
              </a:rPr>
              <a:t>. </a:t>
            </a:r>
            <a:endParaRPr lang="uk-UA" sz="2000" dirty="0" smtClean="0">
              <a:latin typeface="Cambria" panose="02040503050406030204" pitchFamily="18" charset="0"/>
            </a:endParaRPr>
          </a:p>
          <a:p>
            <a:pPr algn="just"/>
            <a:endParaRPr lang="uk-UA" sz="2000" dirty="0">
              <a:latin typeface="Cambria" panose="02040503050406030204" pitchFamily="18" charset="0"/>
            </a:endParaRPr>
          </a:p>
          <a:p>
            <a:pPr algn="just"/>
            <a:r>
              <a:rPr lang="uk-UA" sz="2000" dirty="0" smtClean="0">
                <a:latin typeface="Cambria" panose="02040503050406030204" pitchFamily="18" charset="0"/>
              </a:rPr>
              <a:t>Зростанню </a:t>
            </a:r>
            <a:r>
              <a:rPr lang="uk-UA" sz="2000" dirty="0">
                <a:latin typeface="Cambria" panose="02040503050406030204" pitchFamily="18" charset="0"/>
              </a:rPr>
              <a:t>впливу цих країн та інших центрів сприяють </a:t>
            </a:r>
            <a:r>
              <a:rPr lang="uk-UA" sz="2000" dirty="0" smtClean="0">
                <a:latin typeface="Cambria" panose="02040503050406030204" pitchFamily="18" charset="0"/>
              </a:rPr>
              <a:t>факти, пов’язані </a:t>
            </a:r>
            <a:r>
              <a:rPr lang="uk-UA" sz="2000" dirty="0">
                <a:latin typeface="Cambria" panose="02040503050406030204" pitchFamily="18" charset="0"/>
              </a:rPr>
              <a:t>з тим, що змінилася природа сили у міжнародних відносинах. </a:t>
            </a:r>
            <a:endParaRPr lang="uk-UA" sz="2000" dirty="0" smtClean="0">
              <a:latin typeface="Cambria" panose="02040503050406030204" pitchFamily="18" charset="0"/>
            </a:endParaRPr>
          </a:p>
          <a:p>
            <a:pPr algn="just"/>
            <a:r>
              <a:rPr lang="uk-UA" sz="2000" dirty="0" smtClean="0">
                <a:latin typeface="Cambria" panose="02040503050406030204" pitchFamily="18" charset="0"/>
              </a:rPr>
              <a:t>На передній </a:t>
            </a:r>
            <a:r>
              <a:rPr lang="uk-UA" sz="2000" dirty="0">
                <a:latin typeface="Cambria" panose="02040503050406030204" pitchFamily="18" charset="0"/>
              </a:rPr>
              <a:t>план виходять не військові, а економічні, науково-технічні, інформаційні та культурні складові цього феномену, а за цими показниками </a:t>
            </a:r>
            <a:r>
              <a:rPr lang="uk-UA" sz="2000" dirty="0" smtClean="0">
                <a:latin typeface="Cambria" panose="02040503050406030204" pitchFamily="18" charset="0"/>
              </a:rPr>
              <a:t>США не </a:t>
            </a:r>
            <a:r>
              <a:rPr lang="uk-UA" sz="2000" dirty="0">
                <a:latin typeface="Cambria" panose="02040503050406030204" pitchFamily="18" charset="0"/>
              </a:rPr>
              <a:t>завжди є лідером. Так, за економічним та науково-технічним </a:t>
            </a:r>
            <a:r>
              <a:rPr lang="uk-UA" sz="2000" dirty="0" smtClean="0">
                <a:latin typeface="Cambria" panose="02040503050406030204" pitchFamily="18" charset="0"/>
              </a:rPr>
              <a:t>показниками потенціали </a:t>
            </a:r>
            <a:r>
              <a:rPr lang="uk-UA" sz="2000" dirty="0">
                <a:latin typeface="Cambria" panose="02040503050406030204" pitchFamily="18" charset="0"/>
              </a:rPr>
              <a:t>ЄС, Японії відносно однакові з США. Китай здійснює широкомасштабну програму модернізації своїх збройних сил; за оцінками </a:t>
            </a:r>
            <a:r>
              <a:rPr lang="uk-UA" sz="2000" dirty="0" smtClean="0">
                <a:latin typeface="Cambria" panose="02040503050406030204" pitchFamily="18" charset="0"/>
              </a:rPr>
              <a:t>фахівців, у 2021 </a:t>
            </a:r>
            <a:r>
              <a:rPr lang="uk-UA" sz="2000" dirty="0">
                <a:latin typeface="Cambria" panose="02040503050406030204" pitchFamily="18" charset="0"/>
              </a:rPr>
              <a:t>р. він стане однією з провідних військових країн </a:t>
            </a:r>
            <a:r>
              <a:rPr lang="uk-UA" sz="2000" dirty="0" smtClean="0">
                <a:latin typeface="Cambria" panose="02040503050406030204" pitchFamily="18" charset="0"/>
              </a:rPr>
              <a:t>світу.</a:t>
            </a:r>
            <a:endParaRPr lang="uk-UA" sz="20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011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7309" y="1430815"/>
            <a:ext cx="11263746" cy="43704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lang="uk-UA" dirty="0" smtClean="0"/>
          </a:p>
          <a:p>
            <a:pPr algn="just"/>
            <a:r>
              <a:rPr lang="uk-UA" sz="2000" dirty="0" smtClean="0">
                <a:latin typeface="Cambria" panose="02040503050406030204" pitchFamily="18" charset="0"/>
              </a:rPr>
              <a:t>Деякі </a:t>
            </a:r>
            <a:r>
              <a:rPr lang="uk-UA" sz="2000" dirty="0">
                <a:latin typeface="Cambria" panose="02040503050406030204" pitchFamily="18" charset="0"/>
              </a:rPr>
              <a:t>фахівці </a:t>
            </a:r>
            <a:r>
              <a:rPr lang="uk-UA" sz="2000" b="1" i="1" dirty="0">
                <a:latin typeface="Cambria" panose="02040503050406030204" pitchFamily="18" charset="0"/>
              </a:rPr>
              <a:t>пропонують як найкращу модель міжнародної безпеки </a:t>
            </a:r>
            <a:r>
              <a:rPr lang="uk-UA" sz="2000" b="1" i="1" dirty="0" smtClean="0">
                <a:latin typeface="Cambria" panose="02040503050406030204" pitchFamily="18" charset="0"/>
              </a:rPr>
              <a:t>союз декількох </a:t>
            </a:r>
            <a:r>
              <a:rPr lang="uk-UA" sz="2000" b="1" i="1" dirty="0">
                <a:latin typeface="Cambria" panose="02040503050406030204" pitchFamily="18" charset="0"/>
              </a:rPr>
              <a:t>великих держав,</a:t>
            </a:r>
            <a:r>
              <a:rPr lang="uk-UA" sz="2000" dirty="0">
                <a:latin typeface="Cambria" panose="02040503050406030204" pitchFamily="18" charset="0"/>
              </a:rPr>
              <a:t> котрі могли б узяти на себе відповідальність як </a:t>
            </a:r>
            <a:r>
              <a:rPr lang="uk-UA" sz="2000" dirty="0" smtClean="0">
                <a:latin typeface="Cambria" panose="02040503050406030204" pitchFamily="18" charset="0"/>
              </a:rPr>
              <a:t>за підтримання </a:t>
            </a:r>
            <a:r>
              <a:rPr lang="uk-UA" sz="2000" dirty="0">
                <a:latin typeface="Cambria" panose="02040503050406030204" pitchFamily="18" charset="0"/>
              </a:rPr>
              <a:t>стабільності у світі, так і за попередження, запобігання та врегулювання локальних конфліктів. Позитивний аспект цієї моделі </a:t>
            </a:r>
            <a:r>
              <a:rPr lang="uk-UA" sz="2000" dirty="0" smtClean="0">
                <a:latin typeface="Cambria" panose="02040503050406030204" pitchFamily="18" charset="0"/>
              </a:rPr>
              <a:t>полягає у </a:t>
            </a:r>
            <a:r>
              <a:rPr lang="uk-UA" sz="2000" dirty="0">
                <a:latin typeface="Cambria" panose="02040503050406030204" pitchFamily="18" charset="0"/>
              </a:rPr>
              <a:t>кращій керованості та ефективності, оскільки в рамках такого об’єднання</a:t>
            </a:r>
          </a:p>
          <a:p>
            <a:pPr algn="just"/>
            <a:r>
              <a:rPr lang="uk-UA" sz="2000" dirty="0">
                <a:latin typeface="Cambria" panose="02040503050406030204" pitchFamily="18" charset="0"/>
              </a:rPr>
              <a:t>простіше знаходити розуміння та ухвалювати рішення, ніж в організаціях, </a:t>
            </a:r>
            <a:r>
              <a:rPr lang="uk-UA" sz="2000" dirty="0" smtClean="0">
                <a:latin typeface="Cambria" panose="02040503050406030204" pitchFamily="18" charset="0"/>
              </a:rPr>
              <a:t>які налічують </a:t>
            </a:r>
            <a:r>
              <a:rPr lang="uk-UA" sz="2000" dirty="0">
                <a:latin typeface="Cambria" panose="02040503050406030204" pitchFamily="18" charset="0"/>
              </a:rPr>
              <a:t>десятки країн.</a:t>
            </a:r>
          </a:p>
          <a:p>
            <a:pPr algn="just"/>
            <a:endParaRPr lang="uk-UA" sz="2000" dirty="0" smtClean="0">
              <a:latin typeface="Cambria" panose="02040503050406030204" pitchFamily="18" charset="0"/>
            </a:endParaRPr>
          </a:p>
          <a:p>
            <a:pPr algn="just"/>
            <a:r>
              <a:rPr lang="uk-UA" sz="2000" dirty="0" smtClean="0">
                <a:latin typeface="Cambria" panose="02040503050406030204" pitchFamily="18" charset="0"/>
              </a:rPr>
              <a:t>Критики </a:t>
            </a:r>
            <a:r>
              <a:rPr lang="uk-UA" sz="2000" dirty="0">
                <a:latin typeface="Cambria" panose="02040503050406030204" pitchFamily="18" charset="0"/>
              </a:rPr>
              <a:t>цієї моделі вказують на дискримінаційне ставлення до малих </a:t>
            </a:r>
            <a:r>
              <a:rPr lang="uk-UA" sz="2000" dirty="0" smtClean="0">
                <a:latin typeface="Cambria" panose="02040503050406030204" pitchFamily="18" charset="0"/>
              </a:rPr>
              <a:t>та середніх </a:t>
            </a:r>
            <a:r>
              <a:rPr lang="uk-UA" sz="2000" dirty="0">
                <a:latin typeface="Cambria" panose="02040503050406030204" pitchFamily="18" charset="0"/>
              </a:rPr>
              <a:t>держав. Система безпеки, створена на засадах диктату </a:t>
            </a:r>
            <a:r>
              <a:rPr lang="uk-UA" sz="2000" dirty="0" smtClean="0">
                <a:latin typeface="Cambria" panose="02040503050406030204" pitchFamily="18" charset="0"/>
              </a:rPr>
              <a:t>декількох розвинених </a:t>
            </a:r>
            <a:r>
              <a:rPr lang="uk-UA" sz="2000" dirty="0">
                <a:latin typeface="Cambria" panose="02040503050406030204" pitchFamily="18" charset="0"/>
              </a:rPr>
              <a:t>країн, не </a:t>
            </a:r>
            <a:r>
              <a:rPr lang="uk-UA" sz="2000" dirty="0" smtClean="0">
                <a:latin typeface="Cambria" panose="02040503050406030204" pitchFamily="18" charset="0"/>
              </a:rPr>
              <a:t>буде легітимною </a:t>
            </a:r>
            <a:r>
              <a:rPr lang="uk-UA" sz="2000" dirty="0">
                <a:latin typeface="Cambria" panose="02040503050406030204" pitchFamily="18" charset="0"/>
              </a:rPr>
              <a:t>і не матиме підтримки більшої кількості світового співтовариства. Ефективність такої моделі також може </a:t>
            </a:r>
            <a:r>
              <a:rPr lang="uk-UA" sz="2000" dirty="0" smtClean="0">
                <a:latin typeface="Cambria" panose="02040503050406030204" pitchFamily="18" charset="0"/>
              </a:rPr>
              <a:t>бути підірвана </a:t>
            </a:r>
            <a:r>
              <a:rPr lang="uk-UA" sz="2000" dirty="0">
                <a:latin typeface="Cambria" panose="02040503050406030204" pitchFamily="18" charset="0"/>
              </a:rPr>
              <a:t>змаганням між великими країнами або виходом із союзу одного </a:t>
            </a:r>
            <a:r>
              <a:rPr lang="uk-UA" sz="2000" dirty="0" smtClean="0">
                <a:latin typeface="Cambria" panose="02040503050406030204" pitchFamily="18" charset="0"/>
              </a:rPr>
              <a:t>чи декількох </a:t>
            </a:r>
            <a:r>
              <a:rPr lang="uk-UA" sz="2000" dirty="0">
                <a:latin typeface="Cambria" panose="02040503050406030204" pitchFamily="18" charset="0"/>
              </a:rPr>
              <a:t>членів.</a:t>
            </a:r>
          </a:p>
        </p:txBody>
      </p:sp>
    </p:spTree>
    <p:extLst>
      <p:ext uri="{BB962C8B-B14F-4D97-AF65-F5344CB8AC3E}">
        <p14:creationId xmlns:p14="http://schemas.microsoft.com/office/powerpoint/2010/main" val="38090780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Прямоугольник 1"/>
          <p:cNvSpPr>
            <a:spLocks noChangeArrowheads="1"/>
          </p:cNvSpPr>
          <p:nvPr/>
        </p:nvSpPr>
        <p:spPr bwMode="auto">
          <a:xfrm>
            <a:off x="139988" y="2001729"/>
            <a:ext cx="5831321" cy="403187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uk-UA" altLang="uk-UA" sz="1600" i="1" dirty="0" smtClean="0"/>
              <a:t>До </a:t>
            </a:r>
            <a:r>
              <a:rPr lang="uk-UA" altLang="uk-UA" sz="1600" b="1" dirty="0"/>
              <a:t>негативних наслідків </a:t>
            </a:r>
            <a:r>
              <a:rPr lang="uk-UA" altLang="uk-UA" sz="1600" i="1" dirty="0"/>
              <a:t>глобалізації відносять:</a:t>
            </a:r>
          </a:p>
          <a:p>
            <a:pPr marL="285750" indent="-285750" algn="just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uk-UA" altLang="uk-UA" sz="1600" dirty="0" smtClean="0"/>
              <a:t>збідніння </a:t>
            </a:r>
            <a:r>
              <a:rPr lang="uk-UA" altLang="uk-UA" sz="1600" dirty="0"/>
              <a:t>населення в країнах периферії, збільшення розриву між багатими і бідними країнами, а в окремих країнах між заможними і незаможними громадянами; </a:t>
            </a:r>
          </a:p>
          <a:p>
            <a:pPr marL="285750" indent="-285750" algn="just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uk-UA" altLang="uk-UA" sz="1600" dirty="0" smtClean="0"/>
              <a:t>негативний </a:t>
            </a:r>
            <a:r>
              <a:rPr lang="uk-UA" altLang="uk-UA" sz="1600" dirty="0"/>
              <a:t>вплив на навколишнє середовище, сферу зайнятості;</a:t>
            </a:r>
          </a:p>
          <a:p>
            <a:pPr marL="285750" indent="-285750" algn="just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uk-UA" altLang="uk-UA" sz="1600" dirty="0" smtClean="0"/>
              <a:t>існування </a:t>
            </a:r>
            <a:r>
              <a:rPr lang="uk-UA" altLang="uk-UA" sz="1600" dirty="0"/>
              <a:t>монополії розвинених країн на світовому ринку, використання протекціоністських заходів та протидія встановленню справедливих цін на товари і сировину; </a:t>
            </a:r>
          </a:p>
          <a:p>
            <a:pPr marL="285750" indent="-285750" algn="just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uk-UA" altLang="uk-UA" sz="1600" dirty="0" smtClean="0"/>
              <a:t>відсутність </a:t>
            </a:r>
            <a:r>
              <a:rPr lang="uk-UA" altLang="uk-UA" sz="1600" dirty="0"/>
              <a:t>єдиних правил, що регулюють відносини між країнами, існування подвійних стандартів; </a:t>
            </a:r>
          </a:p>
          <a:p>
            <a:pPr marL="285750" indent="-285750" algn="just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uk-UA" altLang="uk-UA" sz="1600" dirty="0" smtClean="0"/>
              <a:t>зростання </a:t>
            </a:r>
            <a:r>
              <a:rPr lang="uk-UA" altLang="uk-UA" sz="1600" dirty="0"/>
              <a:t>зовнішньої заборгованості країн периферії; </a:t>
            </a:r>
          </a:p>
          <a:p>
            <a:pPr marL="285750" indent="-285750" algn="just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uk-UA" altLang="uk-UA" sz="1600" dirty="0" smtClean="0"/>
              <a:t>глобалізація </a:t>
            </a:r>
            <a:r>
              <a:rPr lang="uk-UA" altLang="uk-UA" sz="1600" dirty="0"/>
              <a:t>веде до зменшення витрат на соціальні потреби; експлуатації іноземним капіталом дешевої робочої сили в країнах менш розвинених  і </a:t>
            </a:r>
            <a:r>
              <a:rPr lang="uk-UA" altLang="uk-UA" sz="1600" dirty="0" err="1"/>
              <a:t>т.п</a:t>
            </a:r>
            <a:r>
              <a:rPr lang="uk-UA" altLang="uk-UA" sz="1600" dirty="0"/>
              <a:t>. </a:t>
            </a:r>
            <a:endParaRPr lang="uk-UA" altLang="uk-UA" sz="1600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5985163" y="2001729"/>
            <a:ext cx="6220691" cy="403187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uk-UA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позитивних наслідків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глобалізації відносять: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uk-UA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формування політичної демократії;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сприяння економічному і соціальному прогресу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uk-UA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формування єдиного взаємопов’язаного світу, що стимулює розвиток ринкової економіки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uk-UA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сприяння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науково-технічному прогресу – інформаційна глобалізація забезпечує доступ країн, що розвиваються до нових технологій, підвищення продуктивності праці внаслідок раціоналізації виробництва та розповсюдження передової технології;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позитивні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тенденції в світовій торгівлі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uk-UA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поглиблення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спеціалізації та міжнародного розподілу праці за рахунок конкуренції та розширення ринку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uk-UA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загальне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підвищення добробуту в світі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uk-UA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53842" y="443345"/>
            <a:ext cx="12052012" cy="12926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2400" b="1" i="1" dirty="0"/>
              <a:t>Глобалізація </a:t>
            </a:r>
            <a:r>
              <a:rPr lang="uk-UA" sz="2400" b="1" i="1" dirty="0" smtClean="0"/>
              <a:t> та міжнародна безпека.</a:t>
            </a:r>
          </a:p>
          <a:p>
            <a:endParaRPr lang="uk-UA" dirty="0"/>
          </a:p>
          <a:p>
            <a:pPr algn="just"/>
            <a:r>
              <a:rPr lang="uk-UA" i="1" dirty="0" smtClean="0"/>
              <a:t>Глобалізація</a:t>
            </a:r>
            <a:r>
              <a:rPr lang="uk-UA" dirty="0" smtClean="0"/>
              <a:t> — </a:t>
            </a:r>
            <a:r>
              <a:rPr lang="uk-UA" dirty="0"/>
              <a:t>складний, багатогранний процес, який охоплює всі аспекти суспільного </a:t>
            </a:r>
            <a:r>
              <a:rPr lang="uk-UA" dirty="0" smtClean="0"/>
              <a:t>розвитку (економічний</a:t>
            </a:r>
            <a:r>
              <a:rPr lang="uk-UA" dirty="0"/>
              <a:t>, політичний, соціальний) та втілюється у зростаючій взаємозалежності країн світу </a:t>
            </a:r>
          </a:p>
        </p:txBody>
      </p:sp>
    </p:spTree>
    <p:extLst>
      <p:ext uri="{BB962C8B-B14F-4D97-AF65-F5344CB8AC3E}">
        <p14:creationId xmlns:p14="http://schemas.microsoft.com/office/powerpoint/2010/main" val="5054446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8145" y="716144"/>
            <a:ext cx="10612581" cy="509787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uk-UA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endParaRPr lang="uk-UA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uk-UA" sz="2400" dirty="0"/>
              <a:t>Найбільша вразливість країн в </a:t>
            </a:r>
            <a:r>
              <a:rPr lang="uk-UA" sz="2400" dirty="0" err="1"/>
              <a:t>безпековому</a:t>
            </a:r>
            <a:r>
              <a:rPr lang="uk-UA" sz="2400" dirty="0"/>
              <a:t> плані в умовах глобалізації пов’язана з однією з основних її особливостей – </a:t>
            </a:r>
            <a:r>
              <a:rPr lang="uk-UA" sz="2400" i="1" dirty="0"/>
              <a:t>відкритістю (відкритістю кордонів, інформаційного поля, ринку тощо).</a:t>
            </a:r>
            <a:r>
              <a:rPr lang="uk-UA" sz="2400" dirty="0"/>
              <a:t> </a:t>
            </a:r>
            <a:endParaRPr lang="uk-UA" sz="2400" dirty="0" smtClean="0"/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uk-UA" sz="2400" dirty="0" smtClean="0"/>
              <a:t>Деякі </a:t>
            </a:r>
            <a:r>
              <a:rPr lang="uk-UA" sz="2400" dirty="0"/>
              <a:t>країни це можуть використовувати </a:t>
            </a:r>
            <a:r>
              <a:rPr lang="uk-UA" sz="2400" dirty="0" smtClean="0"/>
              <a:t>цю відкритість для </a:t>
            </a:r>
            <a:r>
              <a:rPr lang="uk-UA" sz="2400" dirty="0"/>
              <a:t>здійснення впливу на інші країни (явного та скритого</a:t>
            </a:r>
            <a:r>
              <a:rPr lang="uk-UA" sz="2400" dirty="0" smtClean="0"/>
              <a:t>).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endParaRPr lang="uk-UA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endParaRPr lang="uk-UA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36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0945" y="127613"/>
            <a:ext cx="11679382" cy="387798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2400" b="1" dirty="0" smtClean="0"/>
              <a:t>1</a:t>
            </a:r>
            <a:r>
              <a:rPr lang="uk-UA" dirty="0" smtClean="0"/>
              <a:t>.</a:t>
            </a:r>
          </a:p>
          <a:p>
            <a:pPr algn="just"/>
            <a:r>
              <a:rPr lang="uk-UA" dirty="0" smtClean="0">
                <a:latin typeface="Cambria" panose="02040503050406030204" pitchFamily="18" charset="0"/>
              </a:rPr>
              <a:t>У </a:t>
            </a:r>
            <a:r>
              <a:rPr lang="uk-UA" dirty="0">
                <a:latin typeface="Cambria" panose="02040503050406030204" pitchFamily="18" charset="0"/>
              </a:rPr>
              <a:t>найзагальнішому вигляді розуміння міжнародної безпеки було сформульовано під час створення Організації Об’єднаних Націй, у першій </a:t>
            </a:r>
            <a:r>
              <a:rPr lang="uk-UA" dirty="0" smtClean="0">
                <a:latin typeface="Cambria" panose="02040503050406030204" pitchFamily="18" charset="0"/>
              </a:rPr>
              <a:t>статті Статуту </a:t>
            </a:r>
            <a:r>
              <a:rPr lang="uk-UA" dirty="0">
                <a:latin typeface="Cambria" panose="02040503050406030204" pitchFamily="18" charset="0"/>
              </a:rPr>
              <a:t>цієї організації, де визначено її головне завдання: </a:t>
            </a:r>
            <a:r>
              <a:rPr lang="uk-UA" dirty="0" smtClean="0">
                <a:latin typeface="Cambria" panose="02040503050406030204" pitchFamily="18" charset="0"/>
              </a:rPr>
              <a:t>«</a:t>
            </a:r>
            <a:r>
              <a:rPr lang="uk-UA" dirty="0">
                <a:latin typeface="Cambria" panose="02040503050406030204" pitchFamily="18" charset="0"/>
              </a:rPr>
              <a:t>П</a:t>
            </a:r>
            <a:r>
              <a:rPr lang="uk-UA" dirty="0" smtClean="0">
                <a:latin typeface="Cambria" panose="02040503050406030204" pitchFamily="18" charset="0"/>
              </a:rPr>
              <a:t>ідтримувати міжнародний </a:t>
            </a:r>
            <a:r>
              <a:rPr lang="uk-UA" dirty="0">
                <a:latin typeface="Cambria" panose="02040503050406030204" pitchFamily="18" charset="0"/>
              </a:rPr>
              <a:t>мир і безпеку та з цією метою вживати ефективних </a:t>
            </a:r>
            <a:r>
              <a:rPr lang="uk-UA" dirty="0" smtClean="0">
                <a:latin typeface="Cambria" panose="02040503050406030204" pitchFamily="18" charset="0"/>
              </a:rPr>
              <a:t>колективних заходів </a:t>
            </a:r>
            <a:r>
              <a:rPr lang="uk-UA" dirty="0">
                <a:latin typeface="Cambria" panose="02040503050406030204" pitchFamily="18" charset="0"/>
              </a:rPr>
              <a:t>для запобігання і усунення загрози миру та придушення актів </a:t>
            </a:r>
            <a:r>
              <a:rPr lang="uk-UA" dirty="0" smtClean="0">
                <a:latin typeface="Cambria" panose="02040503050406030204" pitchFamily="18" charset="0"/>
              </a:rPr>
              <a:t>агресії або </a:t>
            </a:r>
            <a:r>
              <a:rPr lang="uk-UA" dirty="0">
                <a:latin typeface="Cambria" panose="02040503050406030204" pitchFamily="18" charset="0"/>
              </a:rPr>
              <a:t>інших порушень миру і проводити мирними засобами згідно з принципами справедливості та міжнародного права, улагоджувати чи </a:t>
            </a:r>
            <a:r>
              <a:rPr lang="uk-UA" dirty="0" smtClean="0">
                <a:latin typeface="Cambria" panose="02040503050406030204" pitchFamily="18" charset="0"/>
              </a:rPr>
              <a:t>розв’язувати міжнародні </a:t>
            </a:r>
            <a:r>
              <a:rPr lang="uk-UA" dirty="0">
                <a:latin typeface="Cambria" panose="02040503050406030204" pitchFamily="18" charset="0"/>
              </a:rPr>
              <a:t>спори або ситуації, які можуть призвести до порушення миру</a:t>
            </a:r>
            <a:r>
              <a:rPr lang="uk-UA" dirty="0" smtClean="0">
                <a:latin typeface="Cambria" panose="02040503050406030204" pitchFamily="18" charset="0"/>
              </a:rPr>
              <a:t>»</a:t>
            </a:r>
          </a:p>
          <a:p>
            <a:pPr algn="just"/>
            <a:endParaRPr lang="uk-UA" dirty="0" smtClean="0"/>
          </a:p>
          <a:p>
            <a:pPr algn="just"/>
            <a:r>
              <a:rPr lang="uk-UA" sz="2000" b="1" dirty="0" smtClean="0"/>
              <a:t> </a:t>
            </a:r>
            <a:r>
              <a:rPr lang="uk-UA" sz="2400" b="1" dirty="0" smtClean="0">
                <a:latin typeface="Cambria" panose="02040503050406030204" pitchFamily="18" charset="0"/>
                <a:ea typeface="BatangChe" panose="02030609000101010101" pitchFamily="49" charset="-127"/>
              </a:rPr>
              <a:t>Міжнародна безпека </a:t>
            </a:r>
            <a:r>
              <a:rPr lang="uk-UA" sz="2400" dirty="0" smtClean="0">
                <a:latin typeface="Cambria" panose="02040503050406030204" pitchFamily="18" charset="0"/>
                <a:ea typeface="BatangChe" panose="02030609000101010101" pitchFamily="49" charset="-127"/>
              </a:rPr>
              <a:t>— </a:t>
            </a:r>
            <a:r>
              <a:rPr lang="ru-RU" sz="2400" dirty="0" err="1">
                <a:latin typeface="Cambria" panose="02040503050406030204" pitchFamily="18" charset="0"/>
                <a:ea typeface="BatangChe" panose="02030609000101010101" pitchFamily="49" charset="-127"/>
              </a:rPr>
              <a:t>це</a:t>
            </a:r>
            <a:r>
              <a:rPr lang="ru-RU" sz="2400" dirty="0">
                <a:latin typeface="Cambria" panose="02040503050406030204" pitchFamily="18" charset="0"/>
                <a:ea typeface="BatangChe" panose="02030609000101010101" pitchFamily="49" charset="-127"/>
              </a:rPr>
              <a:t> система </a:t>
            </a:r>
            <a:r>
              <a:rPr lang="ru-RU" sz="2400" dirty="0" err="1">
                <a:latin typeface="Cambria" panose="02040503050406030204" pitchFamily="18" charset="0"/>
                <a:ea typeface="BatangChe" panose="02030609000101010101" pitchFamily="49" charset="-127"/>
              </a:rPr>
              <a:t>міжнародних</a:t>
            </a:r>
            <a:r>
              <a:rPr lang="ru-RU" sz="2400" dirty="0">
                <a:latin typeface="Cambria" panose="02040503050406030204" pitchFamily="18" charset="0"/>
                <a:ea typeface="BatangChe" panose="02030609000101010101" pitchFamily="49" charset="-127"/>
              </a:rPr>
              <a:t> </a:t>
            </a:r>
            <a:r>
              <a:rPr lang="ru-RU" sz="2400" dirty="0" err="1">
                <a:latin typeface="Cambria" panose="02040503050406030204" pitchFamily="18" charset="0"/>
                <a:ea typeface="BatangChe" panose="02030609000101010101" pitchFamily="49" charset="-127"/>
              </a:rPr>
              <a:t>відносин</a:t>
            </a:r>
            <a:r>
              <a:rPr lang="ru-RU" sz="2400" dirty="0">
                <a:latin typeface="Cambria" panose="02040503050406030204" pitchFamily="18" charset="0"/>
                <a:ea typeface="BatangChe" panose="02030609000101010101" pitchFamily="49" charset="-127"/>
              </a:rPr>
              <a:t>, заснована на </a:t>
            </a:r>
            <a:r>
              <a:rPr lang="ru-RU" sz="2400" dirty="0" err="1">
                <a:latin typeface="Cambria" panose="02040503050406030204" pitchFamily="18" charset="0"/>
                <a:ea typeface="BatangChe" panose="02030609000101010101" pitchFamily="49" charset="-127"/>
              </a:rPr>
              <a:t>додержанні</a:t>
            </a:r>
            <a:r>
              <a:rPr lang="ru-RU" sz="2400" dirty="0">
                <a:latin typeface="Cambria" panose="02040503050406030204" pitchFamily="18" charset="0"/>
                <a:ea typeface="BatangChe" panose="02030609000101010101" pitchFamily="49" charset="-127"/>
              </a:rPr>
              <a:t> </a:t>
            </a:r>
            <a:r>
              <a:rPr lang="ru-RU" sz="2400" dirty="0" err="1">
                <a:latin typeface="Cambria" panose="02040503050406030204" pitchFamily="18" charset="0"/>
                <a:ea typeface="BatangChe" panose="02030609000101010101" pitchFamily="49" charset="-127"/>
              </a:rPr>
              <a:t>усіма</a:t>
            </a:r>
            <a:r>
              <a:rPr lang="ru-RU" sz="2400" dirty="0">
                <a:latin typeface="Cambria" panose="02040503050406030204" pitchFamily="18" charset="0"/>
                <a:ea typeface="BatangChe" panose="02030609000101010101" pitchFamily="49" charset="-127"/>
              </a:rPr>
              <a:t> </a:t>
            </a:r>
            <a:r>
              <a:rPr lang="ru-RU" sz="2400" dirty="0" err="1">
                <a:latin typeface="Cambria" panose="02040503050406030204" pitchFamily="18" charset="0"/>
                <a:ea typeface="BatangChe" panose="02030609000101010101" pitchFamily="49" charset="-127"/>
              </a:rPr>
              <a:t>країнами</a:t>
            </a:r>
            <a:r>
              <a:rPr lang="ru-RU" sz="2400" dirty="0">
                <a:latin typeface="Cambria" panose="02040503050406030204" pitchFamily="18" charset="0"/>
                <a:ea typeface="BatangChe" panose="02030609000101010101" pitchFamily="49" charset="-127"/>
              </a:rPr>
              <a:t> </a:t>
            </a:r>
            <a:r>
              <a:rPr lang="ru-RU" sz="2400" dirty="0" err="1">
                <a:latin typeface="Cambria" panose="02040503050406030204" pitchFamily="18" charset="0"/>
                <a:ea typeface="BatangChe" panose="02030609000101010101" pitchFamily="49" charset="-127"/>
              </a:rPr>
              <a:t>загальновизнаних</a:t>
            </a:r>
            <a:r>
              <a:rPr lang="ru-RU" sz="2400" dirty="0">
                <a:latin typeface="Cambria" panose="02040503050406030204" pitchFamily="18" charset="0"/>
                <a:ea typeface="BatangChe" panose="02030609000101010101" pitchFamily="49" charset="-127"/>
              </a:rPr>
              <a:t> </a:t>
            </a:r>
            <a:r>
              <a:rPr lang="ru-RU" sz="2400" dirty="0" err="1">
                <a:latin typeface="Cambria" panose="02040503050406030204" pitchFamily="18" charset="0"/>
                <a:ea typeface="BatangChe" panose="02030609000101010101" pitchFamily="49" charset="-127"/>
              </a:rPr>
              <a:t>принципів</a:t>
            </a:r>
            <a:r>
              <a:rPr lang="ru-RU" sz="2400" dirty="0">
                <a:latin typeface="Cambria" panose="02040503050406030204" pitchFamily="18" charset="0"/>
                <a:ea typeface="BatangChe" panose="02030609000101010101" pitchFamily="49" charset="-127"/>
              </a:rPr>
              <a:t> та </a:t>
            </a:r>
            <a:r>
              <a:rPr lang="ru-RU" sz="2400" dirty="0" smtClean="0">
                <a:latin typeface="Cambria" panose="02040503050406030204" pitchFamily="18" charset="0"/>
                <a:ea typeface="BatangChe" panose="02030609000101010101" pitchFamily="49" charset="-127"/>
              </a:rPr>
              <a:t>норм </a:t>
            </a:r>
            <a:r>
              <a:rPr lang="ru-RU" sz="2400" dirty="0" err="1" smtClean="0">
                <a:latin typeface="Cambria" panose="02040503050406030204" pitchFamily="18" charset="0"/>
                <a:ea typeface="BatangChe" panose="02030609000101010101" pitchFamily="49" charset="-127"/>
              </a:rPr>
              <a:t>міжнародного</a:t>
            </a:r>
            <a:r>
              <a:rPr lang="ru-RU" sz="2400" dirty="0" smtClean="0">
                <a:latin typeface="Cambria" panose="02040503050406030204" pitchFamily="18" charset="0"/>
                <a:ea typeface="BatangChe" panose="02030609000101010101" pitchFamily="49" charset="-127"/>
              </a:rPr>
              <a:t> </a:t>
            </a:r>
            <a:r>
              <a:rPr lang="ru-RU" sz="2400" dirty="0">
                <a:latin typeface="Cambria" panose="02040503050406030204" pitchFamily="18" charset="0"/>
                <a:ea typeface="BatangChe" panose="02030609000101010101" pitchFamily="49" charset="-127"/>
              </a:rPr>
              <a:t>права, </a:t>
            </a:r>
            <a:r>
              <a:rPr lang="ru-RU" sz="2400" dirty="0" err="1">
                <a:latin typeface="Cambria" panose="02040503050406030204" pitchFamily="18" charset="0"/>
                <a:ea typeface="BatangChe" panose="02030609000101010101" pitchFamily="49" charset="-127"/>
              </a:rPr>
              <a:t>що</a:t>
            </a:r>
            <a:r>
              <a:rPr lang="ru-RU" sz="2400" dirty="0">
                <a:latin typeface="Cambria" panose="02040503050406030204" pitchFamily="18" charset="0"/>
                <a:ea typeface="BatangChe" panose="02030609000101010101" pitchFamily="49" charset="-127"/>
              </a:rPr>
              <a:t> </a:t>
            </a:r>
            <a:r>
              <a:rPr lang="ru-RU" sz="2400" dirty="0" err="1">
                <a:latin typeface="Cambria" panose="02040503050406030204" pitchFamily="18" charset="0"/>
                <a:ea typeface="BatangChe" panose="02030609000101010101" pitchFamily="49" charset="-127"/>
              </a:rPr>
              <a:t>виключає</a:t>
            </a:r>
            <a:r>
              <a:rPr lang="ru-RU" sz="2400" dirty="0">
                <a:latin typeface="Cambria" panose="02040503050406030204" pitchFamily="18" charset="0"/>
                <a:ea typeface="BatangChe" panose="02030609000101010101" pitchFamily="49" charset="-127"/>
              </a:rPr>
              <a:t> </a:t>
            </a:r>
            <a:r>
              <a:rPr lang="ru-RU" sz="2400" dirty="0" err="1">
                <a:latin typeface="Cambria" panose="02040503050406030204" pitchFamily="18" charset="0"/>
                <a:ea typeface="BatangChe" panose="02030609000101010101" pitchFamily="49" charset="-127"/>
              </a:rPr>
              <a:t>вирішення</a:t>
            </a:r>
            <a:r>
              <a:rPr lang="ru-RU" sz="2400" dirty="0">
                <a:latin typeface="Cambria" panose="02040503050406030204" pitchFamily="18" charset="0"/>
                <a:ea typeface="BatangChe" panose="02030609000101010101" pitchFamily="49" charset="-127"/>
              </a:rPr>
              <a:t> </a:t>
            </a:r>
            <a:r>
              <a:rPr lang="ru-RU" sz="2400" dirty="0" err="1">
                <a:latin typeface="Cambria" panose="02040503050406030204" pitchFamily="18" charset="0"/>
                <a:ea typeface="BatangChe" panose="02030609000101010101" pitchFamily="49" charset="-127"/>
              </a:rPr>
              <a:t>спірних</a:t>
            </a:r>
            <a:r>
              <a:rPr lang="ru-RU" sz="2400" dirty="0">
                <a:latin typeface="Cambria" panose="02040503050406030204" pitchFamily="18" charset="0"/>
                <a:ea typeface="BatangChe" panose="02030609000101010101" pitchFamily="49" charset="-127"/>
              </a:rPr>
              <a:t> </a:t>
            </a:r>
            <a:r>
              <a:rPr lang="ru-RU" sz="2400" dirty="0" err="1">
                <a:latin typeface="Cambria" panose="02040503050406030204" pitchFamily="18" charset="0"/>
                <a:ea typeface="BatangChe" panose="02030609000101010101" pitchFamily="49" charset="-127"/>
              </a:rPr>
              <a:t>питань</a:t>
            </a:r>
            <a:r>
              <a:rPr lang="ru-RU" sz="2400" dirty="0">
                <a:latin typeface="Cambria" panose="02040503050406030204" pitchFamily="18" charset="0"/>
                <a:ea typeface="BatangChe" panose="02030609000101010101" pitchFamily="49" charset="-127"/>
              </a:rPr>
              <a:t> та </a:t>
            </a:r>
            <a:r>
              <a:rPr lang="ru-RU" sz="2400" dirty="0" err="1" smtClean="0">
                <a:latin typeface="Cambria" panose="02040503050406030204" pitchFamily="18" charset="0"/>
                <a:ea typeface="BatangChe" panose="02030609000101010101" pitchFamily="49" charset="-127"/>
              </a:rPr>
              <a:t>розбіжностей</a:t>
            </a:r>
            <a:r>
              <a:rPr lang="ru-RU" sz="2400" dirty="0" smtClean="0">
                <a:latin typeface="Cambria" panose="02040503050406030204" pitchFamily="18" charset="0"/>
                <a:ea typeface="BatangChe" panose="02030609000101010101" pitchFamily="49" charset="-127"/>
              </a:rPr>
              <a:t> </a:t>
            </a:r>
            <a:r>
              <a:rPr lang="ru-RU" sz="2400" dirty="0" err="1" smtClean="0">
                <a:latin typeface="Cambria" panose="02040503050406030204" pitchFamily="18" charset="0"/>
                <a:ea typeface="BatangChe" panose="02030609000101010101" pitchFamily="49" charset="-127"/>
              </a:rPr>
              <a:t>між</a:t>
            </a:r>
            <a:r>
              <a:rPr lang="ru-RU" sz="2400" dirty="0" smtClean="0">
                <a:latin typeface="Cambria" panose="02040503050406030204" pitchFamily="18" charset="0"/>
                <a:ea typeface="BatangChe" panose="02030609000101010101" pitchFamily="49" charset="-127"/>
              </a:rPr>
              <a:t> </a:t>
            </a:r>
            <a:r>
              <a:rPr lang="ru-RU" sz="2400" dirty="0">
                <a:latin typeface="Cambria" panose="02040503050406030204" pitchFamily="18" charset="0"/>
                <a:ea typeface="BatangChe" panose="02030609000101010101" pitchFamily="49" charset="-127"/>
              </a:rPr>
              <a:t>ними за </a:t>
            </a:r>
            <a:r>
              <a:rPr lang="ru-RU" sz="2400" dirty="0" err="1">
                <a:latin typeface="Cambria" panose="02040503050406030204" pitchFamily="18" charset="0"/>
                <a:ea typeface="BatangChe" panose="02030609000101010101" pitchFamily="49" charset="-127"/>
              </a:rPr>
              <a:t>допомогою</a:t>
            </a:r>
            <a:r>
              <a:rPr lang="ru-RU" sz="2400" dirty="0">
                <a:latin typeface="Cambria" panose="02040503050406030204" pitchFamily="18" charset="0"/>
                <a:ea typeface="BatangChe" panose="02030609000101010101" pitchFamily="49" charset="-127"/>
              </a:rPr>
              <a:t> </a:t>
            </a:r>
            <a:r>
              <a:rPr lang="ru-RU" sz="2400" dirty="0" err="1">
                <a:latin typeface="Cambria" panose="02040503050406030204" pitchFamily="18" charset="0"/>
                <a:ea typeface="BatangChe" panose="02030609000101010101" pitchFamily="49" charset="-127"/>
              </a:rPr>
              <a:t>сили</a:t>
            </a:r>
            <a:r>
              <a:rPr lang="ru-RU" sz="2400" dirty="0">
                <a:latin typeface="Cambria" panose="02040503050406030204" pitchFamily="18" charset="0"/>
                <a:ea typeface="BatangChe" panose="02030609000101010101" pitchFamily="49" charset="-127"/>
              </a:rPr>
              <a:t> </a:t>
            </a:r>
            <a:r>
              <a:rPr lang="ru-RU" sz="2400" dirty="0" err="1">
                <a:latin typeface="Cambria" panose="02040503050406030204" pitchFamily="18" charset="0"/>
                <a:ea typeface="BatangChe" panose="02030609000101010101" pitchFamily="49" charset="-127"/>
              </a:rPr>
              <a:t>або</a:t>
            </a:r>
            <a:r>
              <a:rPr lang="ru-RU" sz="2400" dirty="0">
                <a:latin typeface="Cambria" panose="02040503050406030204" pitchFamily="18" charset="0"/>
                <a:ea typeface="BatangChe" panose="02030609000101010101" pitchFamily="49" charset="-127"/>
              </a:rPr>
              <a:t> погрози</a:t>
            </a:r>
            <a:r>
              <a:rPr lang="uk-UA" sz="2400" dirty="0" smtClean="0">
                <a:latin typeface="Cambria" panose="02040503050406030204" pitchFamily="18" charset="0"/>
                <a:ea typeface="BatangChe" panose="02030609000101010101" pitchFamily="49" charset="-127"/>
              </a:rPr>
              <a:t>. </a:t>
            </a:r>
            <a:endParaRPr lang="uk-UA" sz="2400" dirty="0">
              <a:latin typeface="Cambria" panose="02040503050406030204" pitchFamily="18" charset="0"/>
              <a:ea typeface="BatangChe" panose="02030609000101010101" pitchFamily="49" charset="-127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0945" y="4771165"/>
            <a:ext cx="11679382" cy="13234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latin typeface="Cambria" panose="02040503050406030204" pitchFamily="18" charset="0"/>
              </a:rPr>
              <a:t>Міжнародну безпеку розуміють в </a:t>
            </a:r>
            <a:r>
              <a:rPr lang="uk-UA" sz="2000" b="1" i="1" dirty="0" smtClean="0">
                <a:latin typeface="Cambria" panose="02040503050406030204" pitchFamily="18" charset="0"/>
              </a:rPr>
              <a:t>широкому </a:t>
            </a:r>
            <a:r>
              <a:rPr lang="uk-UA" sz="2000" b="1" i="1" dirty="0">
                <a:latin typeface="Cambria" panose="02040503050406030204" pitchFamily="18" charset="0"/>
              </a:rPr>
              <a:t>сенсі слова</a:t>
            </a:r>
            <a:r>
              <a:rPr lang="uk-UA" sz="2000" dirty="0">
                <a:latin typeface="Cambria" panose="02040503050406030204" pitchFamily="18" charset="0"/>
              </a:rPr>
              <a:t>, яка включає в себе </a:t>
            </a:r>
            <a:r>
              <a:rPr lang="uk-UA" sz="2000" i="1" dirty="0">
                <a:latin typeface="Cambria" panose="02040503050406030204" pitchFamily="18" charset="0"/>
              </a:rPr>
              <a:t>комплекс політичних, економічних, гуманітарних, інформаційних, екологічних та інших аспектів безпеки. </a:t>
            </a:r>
            <a:endParaRPr lang="uk-UA" sz="2000" i="1" dirty="0" smtClean="0">
              <a:latin typeface="Cambria" panose="02040503050406030204" pitchFamily="18" charset="0"/>
            </a:endParaRPr>
          </a:p>
          <a:p>
            <a:pPr algn="just"/>
            <a:endParaRPr lang="uk-UA" sz="2000" dirty="0">
              <a:latin typeface="Cambria" panose="02040503050406030204" pitchFamily="18" charset="0"/>
            </a:endParaRPr>
          </a:p>
          <a:p>
            <a:pPr algn="just"/>
            <a:r>
              <a:rPr lang="uk-UA" sz="2000" dirty="0" smtClean="0">
                <a:latin typeface="Cambria" panose="02040503050406030204" pitchFamily="18" charset="0"/>
              </a:rPr>
              <a:t>Міжнародна </a:t>
            </a:r>
            <a:r>
              <a:rPr lang="uk-UA" sz="2000" dirty="0">
                <a:latin typeface="Cambria" panose="02040503050406030204" pitchFamily="18" charset="0"/>
              </a:rPr>
              <a:t>безпека </a:t>
            </a:r>
            <a:r>
              <a:rPr lang="uk-UA" sz="2000" b="1" i="1" dirty="0">
                <a:latin typeface="Cambria" panose="02040503050406030204" pitchFamily="18" charset="0"/>
              </a:rPr>
              <a:t>у вузькому сенсі </a:t>
            </a:r>
            <a:r>
              <a:rPr lang="uk-UA" sz="2000" dirty="0">
                <a:latin typeface="Cambria" panose="02040503050406030204" pitchFamily="18" charset="0"/>
              </a:rPr>
              <a:t>включає в себе тільки її військово-політичні аспекти.</a:t>
            </a:r>
          </a:p>
        </p:txBody>
      </p:sp>
    </p:spTree>
    <p:extLst>
      <p:ext uri="{BB962C8B-B14F-4D97-AF65-F5344CB8AC3E}">
        <p14:creationId xmlns:p14="http://schemas.microsoft.com/office/powerpoint/2010/main" val="2277186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746" y="376674"/>
            <a:ext cx="10335490" cy="409342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2000" dirty="0"/>
              <a:t>Міжнародну безпеку </a:t>
            </a:r>
            <a:r>
              <a:rPr lang="uk-UA" sz="2000" b="1" i="1" dirty="0"/>
              <a:t>класифікують:</a:t>
            </a:r>
            <a:r>
              <a:rPr lang="uk-UA" sz="2000" dirty="0"/>
              <a:t> </a:t>
            </a:r>
            <a:endParaRPr lang="uk-UA" sz="2000" dirty="0" smtClean="0"/>
          </a:p>
          <a:p>
            <a:pPr algn="just"/>
            <a:endParaRPr lang="uk-UA" sz="2000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000" dirty="0" smtClean="0"/>
              <a:t>за </a:t>
            </a:r>
            <a:r>
              <a:rPr lang="uk-UA" sz="2000" dirty="0"/>
              <a:t>масштабами забезпечення: безпека національна та регіональна</a:t>
            </a:r>
            <a:r>
              <a:rPr lang="uk-UA" sz="2000" dirty="0" smtClean="0"/>
              <a:t>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uk-UA" sz="2000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000" dirty="0" smtClean="0"/>
              <a:t>сферами </a:t>
            </a:r>
            <a:r>
              <a:rPr lang="uk-UA" sz="2000" dirty="0"/>
              <a:t>забезпечення: безпека у військовій, політичній, економічній, гуманітарних сферах; </a:t>
            </a:r>
            <a:endParaRPr lang="uk-UA" sz="2000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uk-UA" sz="20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000" dirty="0" smtClean="0"/>
              <a:t>суб’єктивністю</a:t>
            </a:r>
            <a:r>
              <a:rPr lang="uk-UA" sz="2000" dirty="0"/>
              <a:t>: безпека людини, суспільства, держави</a:t>
            </a:r>
            <a:r>
              <a:rPr lang="uk-UA" sz="2000" dirty="0" smtClean="0"/>
              <a:t>.</a:t>
            </a:r>
          </a:p>
          <a:p>
            <a:pPr algn="just"/>
            <a:endParaRPr lang="uk-UA" sz="2000" dirty="0" smtClean="0"/>
          </a:p>
          <a:p>
            <a:pPr algn="just"/>
            <a:endParaRPr lang="uk-UA" sz="2000" dirty="0"/>
          </a:p>
          <a:p>
            <a:pPr algn="just"/>
            <a:r>
              <a:rPr lang="uk-UA" sz="2000" dirty="0" smtClean="0"/>
              <a:t>Проте </a:t>
            </a:r>
            <a:r>
              <a:rPr lang="uk-UA" sz="2000" dirty="0"/>
              <a:t>найбільш дослідженими </a:t>
            </a:r>
            <a:r>
              <a:rPr lang="uk-UA" sz="2000" dirty="0" smtClean="0"/>
              <a:t>є два </a:t>
            </a:r>
            <a:r>
              <a:rPr lang="uk-UA" sz="2000" dirty="0"/>
              <a:t>види міжнародної безпеки: </a:t>
            </a:r>
            <a:endParaRPr lang="uk-UA" sz="2000" dirty="0" smtClean="0"/>
          </a:p>
          <a:p>
            <a:pPr algn="just"/>
            <a:endParaRPr lang="uk-UA" sz="2000" dirty="0" smtClean="0"/>
          </a:p>
          <a:p>
            <a:pPr algn="just"/>
            <a:r>
              <a:rPr lang="uk-UA" sz="2000" b="1" i="1" dirty="0" smtClean="0"/>
              <a:t>Глобальна (універсальна) безпека та регіональна безпека. </a:t>
            </a:r>
            <a:endParaRPr lang="uk-UA" sz="2000" b="1" i="1" dirty="0"/>
          </a:p>
        </p:txBody>
      </p:sp>
    </p:spTree>
    <p:extLst>
      <p:ext uri="{BB962C8B-B14F-4D97-AF65-F5344CB8AC3E}">
        <p14:creationId xmlns:p14="http://schemas.microsoft.com/office/powerpoint/2010/main" val="590216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418" y="0"/>
            <a:ext cx="11540836" cy="28623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b="1" i="1" dirty="0"/>
              <a:t>глобальна </a:t>
            </a:r>
            <a:r>
              <a:rPr lang="ru-RU" b="1" i="1" dirty="0" err="1"/>
              <a:t>міжнародна</a:t>
            </a:r>
            <a:r>
              <a:rPr lang="ru-RU" b="1" i="1" dirty="0"/>
              <a:t> </a:t>
            </a:r>
            <a:r>
              <a:rPr lang="ru-RU" b="1" i="1" dirty="0" err="1"/>
              <a:t>безпека</a:t>
            </a:r>
            <a:r>
              <a:rPr lang="ru-RU" b="1" i="1" dirty="0"/>
              <a:t> </a:t>
            </a:r>
            <a:r>
              <a:rPr lang="ru-RU" dirty="0" err="1"/>
              <a:t>створюється</a:t>
            </a:r>
            <a:r>
              <a:rPr lang="ru-RU" dirty="0"/>
              <a:t> для </a:t>
            </a:r>
            <a:r>
              <a:rPr lang="ru-RU" dirty="0" err="1"/>
              <a:t>світового</a:t>
            </a:r>
            <a:r>
              <a:rPr lang="ru-RU" dirty="0"/>
              <a:t> </a:t>
            </a:r>
            <a:r>
              <a:rPr lang="ru-RU" dirty="0" err="1"/>
              <a:t>співтовариства</a:t>
            </a:r>
            <a:r>
              <a:rPr lang="ru-RU" dirty="0"/>
              <a:t> </a:t>
            </a:r>
            <a:r>
              <a:rPr lang="ru-RU" dirty="0" smtClean="0"/>
              <a:t>в </a:t>
            </a:r>
            <a:r>
              <a:rPr lang="ru-RU" dirty="0" err="1"/>
              <a:t>цілому</a:t>
            </a:r>
            <a:r>
              <a:rPr lang="ru-RU" dirty="0"/>
              <a:t>. Вона заснована на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договорів</a:t>
            </a:r>
            <a:r>
              <a:rPr lang="ru-RU" dirty="0"/>
              <a:t>, </a:t>
            </a:r>
            <a:r>
              <a:rPr lang="ru-RU" dirty="0" err="1"/>
              <a:t>спрямованих</a:t>
            </a:r>
            <a:r>
              <a:rPr lang="ru-RU" dirty="0"/>
              <a:t> на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 для </a:t>
            </a:r>
            <a:r>
              <a:rPr lang="ru-RU" dirty="0" err="1"/>
              <a:t>всіх</a:t>
            </a:r>
            <a:r>
              <a:rPr lang="ru-RU" dirty="0"/>
              <a:t> без </a:t>
            </a:r>
            <a:r>
              <a:rPr lang="ru-RU" dirty="0" err="1"/>
              <a:t>винятку</a:t>
            </a:r>
            <a:r>
              <a:rPr lang="ru-RU" dirty="0"/>
              <a:t> </a:t>
            </a:r>
            <a:r>
              <a:rPr lang="ru-RU" dirty="0" err="1"/>
              <a:t>суб’єктів</a:t>
            </a:r>
            <a:r>
              <a:rPr lang="ru-RU" dirty="0"/>
              <a:t> </a:t>
            </a:r>
            <a:r>
              <a:rPr lang="ru-RU" dirty="0" err="1"/>
              <a:t>міжнародного</a:t>
            </a:r>
            <a:r>
              <a:rPr lang="ru-RU" dirty="0"/>
              <a:t> права. </a:t>
            </a:r>
            <a:endParaRPr lang="ru-RU" dirty="0" smtClean="0"/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Глобальна система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міжнародної</a:t>
            </a:r>
            <a:r>
              <a:rPr lang="ru-RU" dirty="0" smtClean="0"/>
              <a:t> </a:t>
            </a:r>
            <a:r>
              <a:rPr lang="ru-RU" dirty="0" err="1" smtClean="0"/>
              <a:t>безпеки</a:t>
            </a:r>
            <a:r>
              <a:rPr lang="ru-RU" dirty="0" smtClean="0"/>
              <a:t> сформована в рамках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Об'єднаних</a:t>
            </a:r>
            <a:r>
              <a:rPr lang="ru-RU" dirty="0" smtClean="0"/>
              <a:t> </a:t>
            </a:r>
            <a:r>
              <a:rPr lang="ru-RU" dirty="0" err="1" smtClean="0"/>
              <a:t>Націй</a:t>
            </a:r>
            <a:r>
              <a:rPr lang="ru-RU" dirty="0" smtClean="0"/>
              <a:t>. </a:t>
            </a:r>
            <a:r>
              <a:rPr lang="ru-RU" dirty="0" err="1" smtClean="0"/>
              <a:t>Головним</a:t>
            </a:r>
            <a:r>
              <a:rPr lang="ru-RU" dirty="0" smtClean="0"/>
              <a:t> органом такого </a:t>
            </a:r>
            <a:r>
              <a:rPr lang="ru-RU" dirty="0" err="1" smtClean="0"/>
              <a:t>забезпечення</a:t>
            </a:r>
            <a:r>
              <a:rPr lang="ru-RU" dirty="0" smtClean="0"/>
              <a:t> є Рада </a:t>
            </a:r>
            <a:r>
              <a:rPr lang="ru-RU" dirty="0" err="1" smtClean="0"/>
              <a:t>Безпеки</a:t>
            </a:r>
            <a:r>
              <a:rPr lang="ru-RU" dirty="0" smtClean="0"/>
              <a:t> ООН.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єдиний</a:t>
            </a:r>
            <a:r>
              <a:rPr lang="ru-RU" dirty="0" smtClean="0"/>
              <a:t> орган в </a:t>
            </a:r>
            <a:r>
              <a:rPr lang="ru-RU" dirty="0" err="1" smtClean="0"/>
              <a:t>світі</a:t>
            </a:r>
            <a:r>
              <a:rPr lang="ru-RU" dirty="0" smtClean="0"/>
              <a:t>, </a:t>
            </a:r>
            <a:r>
              <a:rPr lang="ru-RU" dirty="0" err="1" smtClean="0"/>
              <a:t>якому</a:t>
            </a:r>
            <a:r>
              <a:rPr lang="ru-RU" dirty="0" smtClean="0"/>
              <a:t> на </a:t>
            </a:r>
            <a:r>
              <a:rPr lang="ru-RU" dirty="0" err="1" smtClean="0"/>
              <a:t>підставі</a:t>
            </a:r>
            <a:r>
              <a:rPr lang="ru-RU" dirty="0" smtClean="0"/>
              <a:t> Статуту ООН </a:t>
            </a:r>
            <a:r>
              <a:rPr lang="ru-RU" dirty="0" err="1" smtClean="0"/>
              <a:t>надано</a:t>
            </a:r>
            <a:r>
              <a:rPr lang="ru-RU" dirty="0" smtClean="0"/>
              <a:t> право </a:t>
            </a:r>
            <a:r>
              <a:rPr lang="ru-RU" dirty="0" err="1" smtClean="0"/>
              <a:t>визначати</a:t>
            </a:r>
            <a:r>
              <a:rPr lang="ru-RU" dirty="0" smtClean="0"/>
              <a:t>,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існує</a:t>
            </a:r>
            <a:r>
              <a:rPr lang="ru-RU" dirty="0" smtClean="0"/>
              <a:t> в </a:t>
            </a:r>
            <a:r>
              <a:rPr lang="ru-RU" dirty="0" err="1" smtClean="0"/>
              <a:t>світі</a:t>
            </a:r>
            <a:r>
              <a:rPr lang="ru-RU" dirty="0" smtClean="0"/>
              <a:t> </a:t>
            </a:r>
            <a:r>
              <a:rPr lang="ru-RU" dirty="0" err="1" smtClean="0"/>
              <a:t>загроза</a:t>
            </a:r>
            <a:r>
              <a:rPr lang="ru-RU" dirty="0" smtClean="0"/>
              <a:t> </a:t>
            </a:r>
            <a:r>
              <a:rPr lang="ru-RU" dirty="0" err="1" smtClean="0"/>
              <a:t>агресії</a:t>
            </a:r>
            <a:r>
              <a:rPr lang="ru-RU" dirty="0" smtClean="0"/>
              <a:t>,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</a:t>
            </a:r>
            <a:r>
              <a:rPr lang="ru-RU" dirty="0" err="1" smtClean="0"/>
              <a:t>така</a:t>
            </a:r>
            <a:r>
              <a:rPr lang="ru-RU" dirty="0" smtClean="0"/>
              <a:t> на </a:t>
            </a:r>
            <a:r>
              <a:rPr lang="ru-RU" dirty="0" err="1" smtClean="0"/>
              <a:t>практиці</a:t>
            </a:r>
            <a:r>
              <a:rPr lang="ru-RU" dirty="0" smtClean="0"/>
              <a:t>, і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вжити</a:t>
            </a:r>
            <a:r>
              <a:rPr lang="ru-RU" dirty="0" smtClean="0"/>
              <a:t> для того, </a:t>
            </a:r>
            <a:r>
              <a:rPr lang="ru-RU" dirty="0" err="1" smtClean="0"/>
              <a:t>щоби</a:t>
            </a:r>
            <a:r>
              <a:rPr lang="ru-RU" dirty="0" smtClean="0"/>
              <a:t> </a:t>
            </a:r>
            <a:r>
              <a:rPr lang="ru-RU" dirty="0" err="1" smtClean="0"/>
              <a:t>зберегти</a:t>
            </a:r>
            <a:r>
              <a:rPr lang="ru-RU" dirty="0" smtClean="0"/>
              <a:t> мир і </a:t>
            </a:r>
            <a:r>
              <a:rPr lang="ru-RU" dirty="0" err="1" smtClean="0"/>
              <a:t>забезпечити</a:t>
            </a:r>
            <a:r>
              <a:rPr lang="ru-RU" dirty="0" smtClean="0"/>
              <a:t> в </a:t>
            </a:r>
            <a:r>
              <a:rPr lang="ru-RU" dirty="0" err="1" smtClean="0"/>
              <a:t>повному</a:t>
            </a:r>
            <a:r>
              <a:rPr lang="ru-RU" dirty="0" smtClean="0"/>
              <a:t> </a:t>
            </a:r>
            <a:r>
              <a:rPr lang="ru-RU" dirty="0" err="1" smtClean="0"/>
              <a:t>обсязі</a:t>
            </a:r>
            <a:r>
              <a:rPr lang="ru-RU" dirty="0" smtClean="0"/>
              <a:t> </a:t>
            </a:r>
            <a:r>
              <a:rPr lang="ru-RU" dirty="0" err="1" smtClean="0"/>
              <a:t>міжнародну</a:t>
            </a:r>
            <a:r>
              <a:rPr lang="ru-RU" dirty="0" smtClean="0"/>
              <a:t> </a:t>
            </a:r>
            <a:r>
              <a:rPr lang="ru-RU" dirty="0" err="1" smtClean="0"/>
              <a:t>безпеку</a:t>
            </a:r>
            <a:r>
              <a:rPr lang="ru-RU" dirty="0" smtClean="0"/>
              <a:t> </a:t>
            </a:r>
            <a:r>
              <a:rPr lang="ru-RU" dirty="0" err="1" smtClean="0"/>
              <a:t>членів</a:t>
            </a:r>
            <a:r>
              <a:rPr lang="ru-RU" dirty="0" smtClean="0"/>
              <a:t> </a:t>
            </a:r>
            <a:r>
              <a:rPr lang="ru-RU" dirty="0" err="1" smtClean="0"/>
              <a:t>міжнародної</a:t>
            </a:r>
            <a:r>
              <a:rPr lang="ru-RU" dirty="0" smtClean="0"/>
              <a:t> </a:t>
            </a:r>
            <a:r>
              <a:rPr lang="ru-RU" dirty="0" err="1" smtClean="0"/>
              <a:t>спільноти</a:t>
            </a:r>
            <a:r>
              <a:rPr lang="ru-RU" dirty="0" smtClean="0"/>
              <a:t>.</a:t>
            </a:r>
          </a:p>
          <a:p>
            <a:pPr algn="just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5418" y="2887682"/>
            <a:ext cx="11540836" cy="397031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b="1" i="1" dirty="0"/>
              <a:t>Р</a:t>
            </a:r>
            <a:r>
              <a:rPr lang="uk-UA" b="1" i="1" dirty="0" smtClean="0"/>
              <a:t>егіональна безпека </a:t>
            </a:r>
            <a:r>
              <a:rPr lang="uk-UA" dirty="0"/>
              <a:t>— безпека в окремому регіоні. </a:t>
            </a:r>
            <a:endParaRPr lang="uk-UA" dirty="0" smtClean="0"/>
          </a:p>
          <a:p>
            <a:pPr algn="just"/>
            <a:endParaRPr lang="uk-UA" dirty="0"/>
          </a:p>
          <a:p>
            <a:pPr algn="just"/>
            <a:r>
              <a:rPr lang="uk-UA" dirty="0" smtClean="0"/>
              <a:t>Нині </a:t>
            </a:r>
            <a:r>
              <a:rPr lang="uk-UA" dirty="0"/>
              <a:t>існує декілька регіональних систем колективної безпеки, причому регіони їх функціонування досить часто пересікаються. </a:t>
            </a:r>
            <a:endParaRPr lang="uk-UA" dirty="0" smtClean="0"/>
          </a:p>
          <a:p>
            <a:pPr algn="just"/>
            <a:endParaRPr lang="uk-UA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dirty="0" smtClean="0"/>
              <a:t>Організація </a:t>
            </a:r>
            <a:r>
              <a:rPr lang="uk-UA" dirty="0"/>
              <a:t>з безпеки та співробітництва у Європі (ОБСЄ</a:t>
            </a:r>
            <a:r>
              <a:rPr lang="uk-UA" dirty="0" smtClean="0"/>
              <a:t>);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dirty="0" smtClean="0"/>
              <a:t>Організація </a:t>
            </a:r>
            <a:r>
              <a:rPr lang="uk-UA" dirty="0"/>
              <a:t>Північноатлантичного договору (НАТО</a:t>
            </a:r>
            <a:r>
              <a:rPr lang="uk-UA" dirty="0" smtClean="0"/>
              <a:t>);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dirty="0" smtClean="0"/>
              <a:t>Система </a:t>
            </a:r>
            <a:r>
              <a:rPr lang="uk-UA" dirty="0"/>
              <a:t>колективної безпеки </a:t>
            </a:r>
            <a:r>
              <a:rPr lang="uk-UA" dirty="0" smtClean="0"/>
              <a:t>СНД;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dirty="0" smtClean="0"/>
              <a:t>Шанхайська організація </a:t>
            </a:r>
            <a:r>
              <a:rPr lang="uk-UA" dirty="0"/>
              <a:t>співробітництва (</a:t>
            </a:r>
            <a:r>
              <a:rPr lang="uk-UA" dirty="0" smtClean="0"/>
              <a:t>ШОС) </a:t>
            </a:r>
            <a:r>
              <a:rPr lang="uk-UA" dirty="0"/>
              <a:t>учасниками якої є: Казахстан, Киргизстан, Таджикистан, Узбекистан, Китай і Росія.</a:t>
            </a:r>
            <a:endParaRPr lang="uk-UA" dirty="0" smtClean="0"/>
          </a:p>
          <a:p>
            <a:pPr algn="just"/>
            <a:endParaRPr lang="uk-UA" dirty="0"/>
          </a:p>
          <a:p>
            <a:pPr algn="just"/>
            <a:r>
              <a:rPr lang="uk-UA" dirty="0" smtClean="0"/>
              <a:t>Певні </a:t>
            </a:r>
            <a:r>
              <a:rPr lang="uk-UA" dirty="0"/>
              <a:t>заходи колективної безпеки розроблені і в рамках Ліги арабських держав (ЛАД), Об’єднання американських держав (ОАД) та Організацією африканської єдності (ОАЄ), але особливою ефективністю вони не відзначаються </a:t>
            </a:r>
          </a:p>
        </p:txBody>
      </p:sp>
    </p:spTree>
    <p:extLst>
      <p:ext uri="{BB962C8B-B14F-4D97-AF65-F5344CB8AC3E}">
        <p14:creationId xmlns:p14="http://schemas.microsoft.com/office/powerpoint/2010/main" val="2239217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7417" y="183216"/>
            <a:ext cx="11000509" cy="470898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000" b="1" i="1" dirty="0" err="1"/>
              <a:t>Колективна</a:t>
            </a:r>
            <a:r>
              <a:rPr lang="ru-RU" sz="2000" b="1" i="1" dirty="0"/>
              <a:t> </a:t>
            </a:r>
            <a:r>
              <a:rPr lang="ru-RU" sz="2000" b="1" i="1" dirty="0" err="1"/>
              <a:t>європейська</a:t>
            </a:r>
            <a:r>
              <a:rPr lang="ru-RU" sz="2000" b="1" i="1" dirty="0"/>
              <a:t> </a:t>
            </a:r>
            <a:r>
              <a:rPr lang="ru-RU" sz="2000" b="1" i="1" dirty="0" err="1"/>
              <a:t>безпека</a:t>
            </a:r>
            <a:r>
              <a:rPr lang="ru-RU" sz="2000" b="1" i="1" dirty="0"/>
              <a:t> в рамках ОБСЄ</a:t>
            </a:r>
            <a:r>
              <a:rPr lang="ru-RU" sz="2000" dirty="0"/>
              <a:t> почала </a:t>
            </a:r>
            <a:r>
              <a:rPr lang="ru-RU" sz="2000" dirty="0" err="1"/>
              <a:t>формуватися</a:t>
            </a:r>
            <a:r>
              <a:rPr lang="ru-RU" sz="2000" dirty="0"/>
              <a:t> в 1975 </a:t>
            </a:r>
            <a:r>
              <a:rPr lang="ru-RU" sz="2000" dirty="0" err="1"/>
              <a:t>році</a:t>
            </a:r>
            <a:r>
              <a:rPr lang="ru-RU" sz="2000" dirty="0"/>
              <a:t>, коли 33 </a:t>
            </a:r>
            <a:r>
              <a:rPr lang="ru-RU" sz="2000" dirty="0" err="1"/>
              <a:t>європейські</a:t>
            </a:r>
            <a:r>
              <a:rPr lang="ru-RU" sz="2000" dirty="0"/>
              <a:t> </a:t>
            </a:r>
            <a:r>
              <a:rPr lang="ru-RU" sz="2000" dirty="0" err="1"/>
              <a:t>держави</a:t>
            </a:r>
            <a:r>
              <a:rPr lang="ru-RU" sz="2000" dirty="0"/>
              <a:t>, а </a:t>
            </a:r>
            <a:r>
              <a:rPr lang="ru-RU" sz="2000" dirty="0" err="1"/>
              <a:t>також</a:t>
            </a:r>
            <a:r>
              <a:rPr lang="ru-RU" sz="2000" dirty="0"/>
              <a:t> США і Канада на </a:t>
            </a:r>
            <a:r>
              <a:rPr lang="ru-RU" sz="2000" dirty="0" err="1"/>
              <a:t>вищому</a:t>
            </a:r>
            <a:r>
              <a:rPr lang="ru-RU" sz="2000" dirty="0"/>
              <a:t> </a:t>
            </a:r>
            <a:r>
              <a:rPr lang="ru-RU" sz="2000" dirty="0" err="1"/>
              <a:t>рівні</a:t>
            </a:r>
            <a:r>
              <a:rPr lang="ru-RU" sz="2000" dirty="0"/>
              <a:t> </a:t>
            </a:r>
            <a:r>
              <a:rPr lang="ru-RU" sz="2000" dirty="0" err="1"/>
              <a:t>підписали</a:t>
            </a:r>
            <a:r>
              <a:rPr lang="ru-RU" sz="2000" dirty="0"/>
              <a:t> </a:t>
            </a:r>
            <a:r>
              <a:rPr lang="ru-RU" sz="2000" dirty="0" err="1"/>
              <a:t>Заключний</a:t>
            </a:r>
            <a:r>
              <a:rPr lang="ru-RU" sz="2000" dirty="0"/>
              <a:t> акт </a:t>
            </a:r>
            <a:r>
              <a:rPr lang="ru-RU" sz="2000" dirty="0" err="1"/>
              <a:t>Наради</a:t>
            </a:r>
            <a:r>
              <a:rPr lang="ru-RU" sz="2000" dirty="0"/>
              <a:t> з </a:t>
            </a:r>
            <a:r>
              <a:rPr lang="ru-RU" sz="2000" dirty="0" err="1"/>
              <a:t>безпеки</a:t>
            </a:r>
            <a:r>
              <a:rPr lang="ru-RU" sz="2000" dirty="0"/>
              <a:t> та </a:t>
            </a:r>
            <a:r>
              <a:rPr lang="ru-RU" sz="2000" dirty="0" err="1"/>
              <a:t>співробітництва</a:t>
            </a:r>
            <a:r>
              <a:rPr lang="ru-RU" sz="2000" dirty="0"/>
              <a:t> в </a:t>
            </a:r>
            <a:r>
              <a:rPr lang="ru-RU" sz="2000" dirty="0" err="1" smtClean="0"/>
              <a:t>Європі</a:t>
            </a:r>
            <a:r>
              <a:rPr lang="ru-RU" sz="2000" dirty="0" smtClean="0"/>
              <a:t> </a:t>
            </a:r>
            <a:r>
              <a:rPr lang="ru-RU" sz="2000" dirty="0"/>
              <a:t>(НБСЄ). </a:t>
            </a:r>
            <a:endParaRPr lang="ru-RU" sz="2000" dirty="0" smtClean="0"/>
          </a:p>
          <a:p>
            <a:pPr algn="just"/>
            <a:endParaRPr lang="ru-RU" sz="2000" dirty="0"/>
          </a:p>
          <a:p>
            <a:pPr algn="just"/>
            <a:r>
              <a:rPr lang="ru-RU" sz="2000" dirty="0" smtClean="0"/>
              <a:t>Для </a:t>
            </a:r>
            <a:r>
              <a:rPr lang="ru-RU" sz="2000" dirty="0" err="1"/>
              <a:t>європейського</a:t>
            </a:r>
            <a:r>
              <a:rPr lang="ru-RU" sz="2000" dirty="0"/>
              <a:t> континенту </a:t>
            </a:r>
            <a:r>
              <a:rPr lang="ru-RU" sz="2000" dirty="0" err="1"/>
              <a:t>підписання</a:t>
            </a:r>
            <a:r>
              <a:rPr lang="ru-RU" sz="2000" dirty="0"/>
              <a:t> </a:t>
            </a:r>
            <a:r>
              <a:rPr lang="ru-RU" sz="2000" dirty="0" err="1"/>
              <a:t>цього</a:t>
            </a:r>
            <a:r>
              <a:rPr lang="ru-RU" sz="2000" dirty="0"/>
              <a:t> акту стало </a:t>
            </a:r>
            <a:r>
              <a:rPr lang="ru-RU" sz="2000" dirty="0" err="1"/>
              <a:t>надзвичайно</a:t>
            </a:r>
            <a:r>
              <a:rPr lang="ru-RU" sz="2000" dirty="0"/>
              <a:t> </a:t>
            </a:r>
            <a:r>
              <a:rPr lang="ru-RU" sz="2000" dirty="0" err="1"/>
              <a:t>важливою</a:t>
            </a:r>
            <a:r>
              <a:rPr lang="ru-RU" sz="2000" dirty="0"/>
              <a:t> </a:t>
            </a:r>
            <a:r>
              <a:rPr lang="ru-RU" sz="2000" dirty="0" err="1"/>
              <a:t>подією</a:t>
            </a:r>
            <a:r>
              <a:rPr lang="ru-RU" sz="2000" dirty="0"/>
              <a:t>, яка </a:t>
            </a:r>
            <a:r>
              <a:rPr lang="ru-RU" sz="2000" dirty="0" err="1"/>
              <a:t>поклала</a:t>
            </a:r>
            <a:r>
              <a:rPr lang="ru-RU" sz="2000" dirty="0"/>
              <a:t> початок </a:t>
            </a:r>
            <a:r>
              <a:rPr lang="ru-RU" sz="2000" dirty="0" err="1"/>
              <a:t>сучасному</a:t>
            </a:r>
            <a:r>
              <a:rPr lang="ru-RU" sz="2000" dirty="0"/>
              <a:t> </a:t>
            </a:r>
            <a:r>
              <a:rPr lang="ru-RU" sz="2000" dirty="0" err="1"/>
              <a:t>розподілу</a:t>
            </a:r>
            <a:r>
              <a:rPr lang="ru-RU" sz="2000" dirty="0"/>
              <a:t> сил </a:t>
            </a:r>
            <a:r>
              <a:rPr lang="ru-RU" sz="2000" dirty="0" err="1"/>
              <a:t>безпеки</a:t>
            </a:r>
            <a:r>
              <a:rPr lang="ru-RU" sz="2000" dirty="0"/>
              <a:t> не </a:t>
            </a:r>
            <a:r>
              <a:rPr lang="ru-RU" sz="2000" dirty="0" err="1"/>
              <a:t>лише</a:t>
            </a:r>
            <a:r>
              <a:rPr lang="ru-RU" sz="2000" dirty="0"/>
              <a:t> в </a:t>
            </a:r>
            <a:r>
              <a:rPr lang="ru-RU" sz="2000" dirty="0" err="1"/>
              <a:t>Європі</a:t>
            </a:r>
            <a:r>
              <a:rPr lang="ru-RU" sz="2000" dirty="0"/>
              <a:t>, а й у </a:t>
            </a:r>
            <a:r>
              <a:rPr lang="ru-RU" sz="2000" dirty="0" err="1"/>
              <a:t>світі</a:t>
            </a:r>
            <a:r>
              <a:rPr lang="ru-RU" sz="2000" dirty="0"/>
              <a:t>. </a:t>
            </a:r>
            <a:endParaRPr lang="ru-RU" sz="2000" dirty="0" smtClean="0"/>
          </a:p>
          <a:p>
            <a:pPr algn="just"/>
            <a:endParaRPr lang="ru-RU" sz="2000" dirty="0"/>
          </a:p>
          <a:p>
            <a:pPr algn="just"/>
            <a:r>
              <a:rPr lang="ru-RU" sz="2000" dirty="0" err="1" smtClean="0"/>
              <a:t>По-перше</a:t>
            </a:r>
            <a:r>
              <a:rPr lang="ru-RU" sz="2000" dirty="0"/>
              <a:t>, в ХХ ст. </a:t>
            </a:r>
            <a:r>
              <a:rPr lang="ru-RU" sz="2000" dirty="0" err="1"/>
              <a:t>Європа</a:t>
            </a:r>
            <a:r>
              <a:rPr lang="ru-RU" sz="2000" dirty="0"/>
              <a:t> </a:t>
            </a:r>
            <a:r>
              <a:rPr lang="ru-RU" sz="2000" dirty="0" err="1"/>
              <a:t>була</a:t>
            </a:r>
            <a:r>
              <a:rPr lang="ru-RU" sz="2000" dirty="0"/>
              <a:t> </a:t>
            </a:r>
            <a:r>
              <a:rPr lang="ru-RU" sz="2000" dirty="0" err="1"/>
              <a:t>осередком</a:t>
            </a:r>
            <a:r>
              <a:rPr lang="ru-RU" sz="2000" dirty="0"/>
              <a:t> </a:t>
            </a:r>
            <a:r>
              <a:rPr lang="ru-RU" sz="2000" dirty="0" err="1"/>
              <a:t>двох</a:t>
            </a:r>
            <a:r>
              <a:rPr lang="ru-RU" sz="2000" dirty="0"/>
              <a:t> </a:t>
            </a:r>
            <a:r>
              <a:rPr lang="ru-RU" sz="2000" dirty="0" err="1"/>
              <a:t>світових</a:t>
            </a:r>
            <a:r>
              <a:rPr lang="ru-RU" sz="2000" dirty="0"/>
              <a:t> </a:t>
            </a:r>
            <a:r>
              <a:rPr lang="ru-RU" sz="2000" dirty="0" err="1"/>
              <a:t>війн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забрали </a:t>
            </a:r>
            <a:r>
              <a:rPr lang="ru-RU" sz="2000" dirty="0" err="1"/>
              <a:t>життя</a:t>
            </a:r>
            <a:r>
              <a:rPr lang="ru-RU" sz="2000" dirty="0"/>
              <a:t> </a:t>
            </a:r>
            <a:r>
              <a:rPr lang="ru-RU" sz="2000" dirty="0" err="1"/>
              <a:t>понад</a:t>
            </a:r>
            <a:r>
              <a:rPr lang="ru-RU" sz="2000" dirty="0"/>
              <a:t> 55 </a:t>
            </a:r>
            <a:r>
              <a:rPr lang="ru-RU" sz="2000" dirty="0" err="1"/>
              <a:t>мільйонів</a:t>
            </a:r>
            <a:r>
              <a:rPr lang="ru-RU" sz="2000" dirty="0"/>
              <a:t> людей. </a:t>
            </a:r>
            <a:endParaRPr lang="ru-RU" sz="2000" dirty="0" smtClean="0"/>
          </a:p>
          <a:p>
            <a:pPr algn="just"/>
            <a:endParaRPr lang="ru-RU" sz="2000" dirty="0"/>
          </a:p>
          <a:p>
            <a:pPr algn="just"/>
            <a:r>
              <a:rPr lang="ru-RU" sz="2000" dirty="0" err="1" smtClean="0"/>
              <a:t>По-друге</a:t>
            </a:r>
            <a:r>
              <a:rPr lang="ru-RU" sz="2000" dirty="0"/>
              <a:t>, </a:t>
            </a:r>
            <a:r>
              <a:rPr lang="ru-RU" sz="2000" dirty="0" err="1"/>
              <a:t>незважаючи</a:t>
            </a:r>
            <a:r>
              <a:rPr lang="ru-RU" sz="2000" dirty="0"/>
              <a:t> на </a:t>
            </a:r>
            <a:r>
              <a:rPr lang="ru-RU" sz="2000" dirty="0" err="1"/>
              <a:t>політичний</a:t>
            </a:r>
            <a:r>
              <a:rPr lang="ru-RU" sz="2000" dirty="0"/>
              <a:t>, </a:t>
            </a:r>
            <a:r>
              <a:rPr lang="ru-RU" sz="2000" dirty="0" err="1"/>
              <a:t>економічний</a:t>
            </a:r>
            <a:r>
              <a:rPr lang="ru-RU" sz="2000" dirty="0"/>
              <a:t> та </a:t>
            </a:r>
            <a:r>
              <a:rPr lang="ru-RU" sz="2000" dirty="0" err="1"/>
              <a:t>соціокультурний</a:t>
            </a:r>
            <a:r>
              <a:rPr lang="ru-RU" sz="2000" dirty="0"/>
              <a:t> </a:t>
            </a:r>
            <a:r>
              <a:rPr lang="ru-RU" sz="2000" dirty="0" err="1"/>
              <a:t>розвиток</a:t>
            </a:r>
            <a:r>
              <a:rPr lang="ru-RU" sz="2000" dirty="0"/>
              <a:t> </a:t>
            </a:r>
            <a:r>
              <a:rPr lang="ru-RU" sz="2000" dirty="0" err="1"/>
              <a:t>Європи</a:t>
            </a:r>
            <a:r>
              <a:rPr lang="ru-RU" sz="2000" dirty="0"/>
              <a:t>, вона на той момент </a:t>
            </a:r>
            <a:r>
              <a:rPr lang="ru-RU" sz="2000" dirty="0" err="1"/>
              <a:t>залишалася</a:t>
            </a:r>
            <a:r>
              <a:rPr lang="ru-RU" sz="2000" dirty="0"/>
              <a:t> </a:t>
            </a:r>
            <a:r>
              <a:rPr lang="ru-RU" sz="2000" dirty="0" err="1"/>
              <a:t>дуже</a:t>
            </a:r>
            <a:r>
              <a:rPr lang="ru-RU" sz="2000" dirty="0"/>
              <a:t> </a:t>
            </a:r>
            <a:r>
              <a:rPr lang="ru-RU" sz="2000" dirty="0" err="1"/>
              <a:t>нестабільним</a:t>
            </a:r>
            <a:r>
              <a:rPr lang="ru-RU" sz="2000" dirty="0"/>
              <a:t> </a:t>
            </a:r>
            <a:r>
              <a:rPr lang="ru-RU" sz="2000" dirty="0" err="1"/>
              <a:t>регіоном</a:t>
            </a:r>
            <a:r>
              <a:rPr lang="ru-RU" sz="2000" dirty="0"/>
              <a:t>, де один </a:t>
            </a:r>
            <a:r>
              <a:rPr lang="ru-RU" sz="2000" dirty="0" err="1"/>
              <a:t>проти</a:t>
            </a:r>
            <a:r>
              <a:rPr lang="ru-RU" sz="2000" dirty="0"/>
              <a:t> одного вели </a:t>
            </a:r>
            <a:r>
              <a:rPr lang="ru-RU" sz="2000" dirty="0" err="1"/>
              <a:t>боротьбу</a:t>
            </a:r>
            <a:r>
              <a:rPr lang="ru-RU" sz="2000" dirty="0"/>
              <a:t> два </a:t>
            </a:r>
            <a:r>
              <a:rPr lang="ru-RU" sz="2000" dirty="0" err="1"/>
              <a:t>могутніх</a:t>
            </a:r>
            <a:r>
              <a:rPr lang="ru-RU" sz="2000" dirty="0"/>
              <a:t> </a:t>
            </a:r>
            <a:r>
              <a:rPr lang="ru-RU" sz="2000" dirty="0" err="1"/>
              <a:t>військово-політичних</a:t>
            </a:r>
            <a:r>
              <a:rPr lang="ru-RU" sz="2000" dirty="0"/>
              <a:t> блоки — </a:t>
            </a:r>
            <a:r>
              <a:rPr lang="ru-RU" sz="2000" dirty="0" err="1"/>
              <a:t>Організація</a:t>
            </a:r>
            <a:r>
              <a:rPr lang="ru-RU" sz="2000" dirty="0"/>
              <a:t> </a:t>
            </a:r>
            <a:r>
              <a:rPr lang="ru-RU" sz="2000" dirty="0" err="1"/>
              <a:t>Варшавського</a:t>
            </a:r>
            <a:r>
              <a:rPr lang="ru-RU" sz="2000" dirty="0"/>
              <a:t> договору (ОВД) і НАТО.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765629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2616" y="679593"/>
            <a:ext cx="11540837" cy="584775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/>
              <a:t>Першою організацією колективної безпеки в новітній історії була </a:t>
            </a:r>
            <a:r>
              <a:rPr lang="uk-UA" sz="2000" b="1" i="1" dirty="0" smtClean="0"/>
              <a:t>Ліга Націй</a:t>
            </a:r>
            <a:r>
              <a:rPr lang="uk-UA" sz="2800" dirty="0" smtClean="0"/>
              <a:t>,</a:t>
            </a:r>
            <a:r>
              <a:rPr lang="uk-UA" sz="2000" dirty="0" smtClean="0"/>
              <a:t> яка була створена після Першої світової війни. </a:t>
            </a:r>
          </a:p>
          <a:p>
            <a:pPr algn="just"/>
            <a:endParaRPr lang="uk-UA" sz="2000" dirty="0"/>
          </a:p>
          <a:p>
            <a:pPr algn="just"/>
            <a:r>
              <a:rPr lang="uk-UA" sz="2000" dirty="0" smtClean="0"/>
              <a:t>Її члени взяли на себе зобов’язання захищати один одного у разі нападу будь-якої іншої держави. </a:t>
            </a:r>
          </a:p>
          <a:p>
            <a:pPr algn="just"/>
            <a:endParaRPr lang="uk-UA" sz="2000" dirty="0"/>
          </a:p>
          <a:p>
            <a:pPr algn="just"/>
            <a:r>
              <a:rPr lang="uk-UA" sz="2000" dirty="0" smtClean="0"/>
              <a:t>На принципах колективної безпеки діє й нинішня універсальна організація - </a:t>
            </a:r>
            <a:r>
              <a:rPr lang="uk-UA" sz="2000" b="1" i="1" dirty="0" smtClean="0"/>
              <a:t>ООН</a:t>
            </a:r>
            <a:r>
              <a:rPr lang="uk-UA" sz="2000" dirty="0" smtClean="0"/>
              <a:t>. </a:t>
            </a:r>
          </a:p>
          <a:p>
            <a:pPr algn="just"/>
            <a:endParaRPr lang="uk-UA" sz="2000" dirty="0"/>
          </a:p>
          <a:p>
            <a:pPr algn="just"/>
            <a:r>
              <a:rPr lang="uk-UA" sz="2000" dirty="0" smtClean="0"/>
              <a:t>Головною метою ООН як такої міжнародної організації є підтримання міжнародного миру та безпеки і здійснення для цього ефективних колективних заходів. </a:t>
            </a:r>
          </a:p>
          <a:p>
            <a:pPr algn="just"/>
            <a:endParaRPr lang="uk-UA" sz="2000" dirty="0" smtClean="0"/>
          </a:p>
          <a:p>
            <a:pPr algn="just"/>
            <a:r>
              <a:rPr lang="uk-UA" sz="2000" dirty="0" smtClean="0"/>
              <a:t>Система колективних заходів охоплює: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dirty="0" smtClean="0"/>
              <a:t>заборону погрози силою або її застосування у відносинах між країнами;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dirty="0" smtClean="0"/>
              <a:t>мирне розв’язання міжнародних суперечок;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dirty="0" smtClean="0"/>
              <a:t>засоби роззброєння;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dirty="0" smtClean="0"/>
              <a:t>засоби забезпечення безпеки у перехідний період;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dirty="0" smtClean="0"/>
              <a:t>засоби з використання регіональних організацій безпеки;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dirty="0" smtClean="0"/>
              <a:t>тимчасові засоби, спрямовані на те, щоб покласти край порушенням миру; примусові засоби без застосування збройних сил та примусові засоби із застосуванням збройних сил. </a:t>
            </a:r>
          </a:p>
        </p:txBody>
      </p:sp>
    </p:spTree>
    <p:extLst>
      <p:ext uri="{BB962C8B-B14F-4D97-AF65-F5344CB8AC3E}">
        <p14:creationId xmlns:p14="http://schemas.microsoft.com/office/powerpoint/2010/main" val="2165604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37855" y="0"/>
            <a:ext cx="98090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76 </a:t>
            </a:r>
            <a:r>
              <a:rPr lang="ru-RU" sz="2800" dirty="0" err="1" smtClean="0"/>
              <a:t>років</a:t>
            </a:r>
            <a:r>
              <a:rPr lang="ru-RU" sz="2800" dirty="0" smtClean="0"/>
              <a:t> ООН: </a:t>
            </a:r>
            <a:r>
              <a:rPr lang="ru-RU" sz="2800" dirty="0" err="1" smtClean="0"/>
              <a:t>чи</a:t>
            </a:r>
            <a:r>
              <a:rPr lang="ru-RU" sz="2800" dirty="0" smtClean="0"/>
              <a:t> є </a:t>
            </a:r>
            <a:r>
              <a:rPr lang="ru-RU" sz="2800" dirty="0" err="1" smtClean="0"/>
              <a:t>організація</a:t>
            </a:r>
            <a:r>
              <a:rPr lang="ru-RU" sz="2800" dirty="0" smtClean="0"/>
              <a:t> все </a:t>
            </a:r>
            <a:r>
              <a:rPr lang="ru-RU" sz="2800" dirty="0" err="1" smtClean="0"/>
              <a:t>ще</a:t>
            </a:r>
            <a:r>
              <a:rPr lang="ru-RU" sz="2800" dirty="0" smtClean="0"/>
              <a:t> </a:t>
            </a:r>
            <a:r>
              <a:rPr lang="ru-RU" sz="2800" dirty="0" err="1" smtClean="0"/>
              <a:t>ефективною</a:t>
            </a:r>
            <a:r>
              <a:rPr lang="ru-RU" sz="2800" dirty="0" smtClean="0"/>
              <a:t>? </a:t>
            </a:r>
            <a:endParaRPr lang="uk-UA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40873" y="523220"/>
            <a:ext cx="885305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24 жовтня 1945 року почала працювати Організація Об’єднаних Націй (ООН), яка прийшла на зміну Ліги Націй і яку називали найбільшою надією на майбутній мир.</a:t>
            </a:r>
            <a:endParaRPr lang="uk-UA" dirty="0"/>
          </a:p>
        </p:txBody>
      </p:sp>
      <p:pic>
        <p:nvPicPr>
          <p:cNvPr id="4" name="Рисунок 3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437" y="1504385"/>
            <a:ext cx="6249272" cy="458216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2427715"/>
            <a:ext cx="2992582" cy="258532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/>
              <a:t>«В </a:t>
            </a:r>
            <a:r>
              <a:rPr lang="ru-RU" dirty="0" err="1"/>
              <a:t>деяких</a:t>
            </a:r>
            <a:r>
              <a:rPr lang="ru-RU" dirty="0"/>
              <a:t> аспектах ООН є </a:t>
            </a:r>
            <a:r>
              <a:rPr lang="ru-RU" dirty="0" err="1"/>
              <a:t>ефективною</a:t>
            </a:r>
            <a:r>
              <a:rPr lang="ru-RU" dirty="0"/>
              <a:t>, в </a:t>
            </a:r>
            <a:r>
              <a:rPr lang="ru-RU" dirty="0" err="1"/>
              <a:t>деяких</a:t>
            </a:r>
            <a:r>
              <a:rPr lang="ru-RU" dirty="0"/>
              <a:t> – абсолютно </a:t>
            </a:r>
            <a:r>
              <a:rPr lang="ru-RU" dirty="0" err="1"/>
              <a:t>неефективною</a:t>
            </a:r>
            <a:r>
              <a:rPr lang="ru-RU" dirty="0"/>
              <a:t>, а в </a:t>
            </a:r>
            <a:r>
              <a:rPr lang="ru-RU" dirty="0" err="1"/>
              <a:t>інших</a:t>
            </a:r>
            <a:r>
              <a:rPr lang="ru-RU" dirty="0"/>
              <a:t> – стала </a:t>
            </a:r>
            <a:r>
              <a:rPr lang="ru-RU" dirty="0" err="1"/>
              <a:t>пасивною</a:t>
            </a:r>
            <a:r>
              <a:rPr lang="ru-RU" dirty="0"/>
              <a:t>» (</a:t>
            </a:r>
            <a:r>
              <a:rPr lang="ru-RU" dirty="0" err="1"/>
              <a:t>Ілія</a:t>
            </a:r>
            <a:r>
              <a:rPr lang="ru-RU" dirty="0"/>
              <a:t> Куса, </a:t>
            </a:r>
            <a:r>
              <a:rPr lang="ru-RU" dirty="0" err="1"/>
              <a:t>експерт</a:t>
            </a:r>
            <a:r>
              <a:rPr lang="ru-RU" dirty="0"/>
              <a:t> з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</a:t>
            </a:r>
            <a:r>
              <a:rPr lang="ru-RU" dirty="0" err="1"/>
              <a:t>інституту</a:t>
            </a:r>
            <a:r>
              <a:rPr lang="ru-RU" dirty="0"/>
              <a:t> </a:t>
            </a:r>
            <a:r>
              <a:rPr lang="ru-RU" dirty="0" err="1"/>
              <a:t>майбутнього</a:t>
            </a:r>
            <a:r>
              <a:rPr lang="ru-RU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949166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2836" y="0"/>
            <a:ext cx="10723418" cy="618630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2800" dirty="0" smtClean="0"/>
              <a:t>Принципи міжнародної безпеки:</a:t>
            </a:r>
          </a:p>
          <a:p>
            <a:pPr algn="ctr"/>
            <a:endParaRPr lang="uk-UA" sz="2800" dirty="0" smtClean="0"/>
          </a:p>
          <a:p>
            <a:pPr algn="just"/>
            <a:r>
              <a:rPr lang="uk-UA" sz="2000" dirty="0" smtClean="0"/>
              <a:t>– </a:t>
            </a:r>
            <a:r>
              <a:rPr lang="uk-UA" sz="2000" dirty="0"/>
              <a:t>утвердження мирного співіснування як універсального принципу міждержавних відносин;</a:t>
            </a:r>
          </a:p>
          <a:p>
            <a:pPr algn="just"/>
            <a:r>
              <a:rPr lang="uk-UA" sz="2000" dirty="0"/>
              <a:t>– забезпечення рівної безпеки для всіх держав;</a:t>
            </a:r>
          </a:p>
          <a:p>
            <a:pPr algn="just"/>
            <a:r>
              <a:rPr lang="uk-UA" sz="2000" dirty="0"/>
              <a:t>– створення дієвих гарантій у військовій, політичній, економічній </a:t>
            </a:r>
            <a:r>
              <a:rPr lang="uk-UA" sz="2000" dirty="0" smtClean="0"/>
              <a:t>та гуманітарній </a:t>
            </a:r>
            <a:r>
              <a:rPr lang="uk-UA" sz="2000" dirty="0"/>
              <a:t>сферах;</a:t>
            </a:r>
          </a:p>
          <a:p>
            <a:pPr algn="just"/>
            <a:r>
              <a:rPr lang="uk-UA" sz="2000" dirty="0"/>
              <a:t>– недопущення гонки озброєнь у космосі, припинення всіх </a:t>
            </a:r>
            <a:r>
              <a:rPr lang="uk-UA" sz="2000" dirty="0" smtClean="0"/>
              <a:t>випробувань ядерної </a:t>
            </a:r>
            <a:r>
              <a:rPr lang="uk-UA" sz="2000" dirty="0"/>
              <a:t>зброї та її повна ліквідація;</a:t>
            </a:r>
          </a:p>
          <a:p>
            <a:pPr algn="just"/>
            <a:r>
              <a:rPr lang="uk-UA" sz="2000" dirty="0"/>
              <a:t>– безумовна повага суверенних прав кожного народу;</a:t>
            </a:r>
          </a:p>
          <a:p>
            <a:pPr algn="just"/>
            <a:r>
              <a:rPr lang="uk-UA" sz="2000" dirty="0"/>
              <a:t>– справедливе політичне врегулювання міжнародної кризи та регіональних конфліктів;</a:t>
            </a:r>
          </a:p>
          <a:p>
            <a:pPr algn="just"/>
            <a:r>
              <a:rPr lang="uk-UA" sz="2000" dirty="0"/>
              <a:t>– зміцнення довіри між державами;</a:t>
            </a:r>
          </a:p>
          <a:p>
            <a:pPr algn="just"/>
            <a:r>
              <a:rPr lang="uk-UA" sz="2000" dirty="0"/>
              <a:t>– вироблення ефективних методів запобігання міжнародному тероризму;</a:t>
            </a:r>
          </a:p>
          <a:p>
            <a:pPr algn="just"/>
            <a:r>
              <a:rPr lang="uk-UA" sz="2000" dirty="0"/>
              <a:t>– викорінення геноциду, апартеїду, проповіді фашизму;</a:t>
            </a:r>
          </a:p>
          <a:p>
            <a:pPr algn="just"/>
            <a:r>
              <a:rPr lang="uk-UA" sz="2000" dirty="0"/>
              <a:t>– виключення з міжнародної практики всіх форм дискримінації, </a:t>
            </a:r>
            <a:r>
              <a:rPr lang="uk-UA" sz="2000" dirty="0" smtClean="0"/>
              <a:t>відмова від </a:t>
            </a:r>
            <a:r>
              <a:rPr lang="uk-UA" sz="2000" dirty="0"/>
              <a:t>економічних блокад та санкцій (без рекомендацій світового товариства);</a:t>
            </a:r>
          </a:p>
          <a:p>
            <a:pPr algn="just"/>
            <a:r>
              <a:rPr lang="uk-UA" sz="2000" dirty="0"/>
              <a:t>– встановлення нового економічного порядку, який забезпечує </a:t>
            </a:r>
            <a:r>
              <a:rPr lang="uk-UA" sz="2000" dirty="0" smtClean="0"/>
              <a:t>рівну економічну </a:t>
            </a:r>
            <a:r>
              <a:rPr lang="uk-UA" sz="2000" dirty="0"/>
              <a:t>безпеку всіх держав.</a:t>
            </a:r>
          </a:p>
        </p:txBody>
      </p:sp>
    </p:spTree>
    <p:extLst>
      <p:ext uri="{BB962C8B-B14F-4D97-AF65-F5344CB8AC3E}">
        <p14:creationId xmlns:p14="http://schemas.microsoft.com/office/powerpoint/2010/main" val="3321045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34836" y="536087"/>
            <a:ext cx="9725891" cy="40934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uk-UA" sz="2000" dirty="0"/>
              <a:t>Головними способами забезпечення міжнародної безпеки є</a:t>
            </a:r>
            <a:r>
              <a:rPr lang="uk-UA" sz="2000" dirty="0" smtClean="0"/>
              <a:t>:</a:t>
            </a:r>
          </a:p>
          <a:p>
            <a:endParaRPr lang="uk-UA" sz="2000" dirty="0"/>
          </a:p>
          <a:p>
            <a:r>
              <a:rPr lang="uk-UA" sz="2000" dirty="0"/>
              <a:t>– двосторонні договори про забезпечення взаємної безпеки між зацікавленими країнами</a:t>
            </a:r>
            <a:r>
              <a:rPr lang="uk-UA" sz="2000" dirty="0" smtClean="0"/>
              <a:t>;</a:t>
            </a:r>
          </a:p>
          <a:p>
            <a:endParaRPr lang="uk-UA" sz="2000" dirty="0"/>
          </a:p>
          <a:p>
            <a:r>
              <a:rPr lang="uk-UA" sz="2000" dirty="0"/>
              <a:t>– об’єднання держав в багатосторонні союзи</a:t>
            </a:r>
            <a:r>
              <a:rPr lang="uk-UA" sz="2000" dirty="0" smtClean="0"/>
              <a:t>;</a:t>
            </a:r>
          </a:p>
          <a:p>
            <a:endParaRPr lang="uk-UA" sz="2000" dirty="0"/>
          </a:p>
          <a:p>
            <a:r>
              <a:rPr lang="uk-UA" sz="2000" dirty="0"/>
              <a:t>– створення та участь у всесвітніх міжнародних організаціях, регіональних інститутах та структурах для підтримання міжнародної безпеки</a:t>
            </a:r>
            <a:r>
              <a:rPr lang="uk-UA" sz="2000" dirty="0" smtClean="0"/>
              <a:t>;</a:t>
            </a:r>
          </a:p>
          <a:p>
            <a:endParaRPr lang="uk-UA" sz="2000" dirty="0"/>
          </a:p>
          <a:p>
            <a:r>
              <a:rPr lang="uk-UA" sz="2000" dirty="0"/>
              <a:t>– демілітаризація, демократизація та гуманізація міжнародного політичного порядку, встановлення верховенства права в міжнародних відносинах</a:t>
            </a:r>
          </a:p>
        </p:txBody>
      </p:sp>
    </p:spTree>
    <p:extLst>
      <p:ext uri="{BB962C8B-B14F-4D97-AF65-F5344CB8AC3E}">
        <p14:creationId xmlns:p14="http://schemas.microsoft.com/office/powerpoint/2010/main" val="622799632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228</TotalTime>
  <Words>1875</Words>
  <Application>Microsoft Office PowerPoint</Application>
  <PresentationFormat>Широкоэкранный</PresentationFormat>
  <Paragraphs>154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6" baseType="lpstr">
      <vt:lpstr>BatangChe</vt:lpstr>
      <vt:lpstr>Arial</vt:lpstr>
      <vt:lpstr>Calibri</vt:lpstr>
      <vt:lpstr>Cambria</vt:lpstr>
      <vt:lpstr>Century Gothic</vt:lpstr>
      <vt:lpstr>Times New Roman</vt:lpstr>
      <vt:lpstr>Wingdings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28</cp:revision>
  <dcterms:created xsi:type="dcterms:W3CDTF">2021-10-15T15:04:42Z</dcterms:created>
  <dcterms:modified xsi:type="dcterms:W3CDTF">2021-10-23T11:13:51Z</dcterms:modified>
</cp:coreProperties>
</file>