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sldIdLst>
    <p:sldId id="256" r:id="rId4"/>
    <p:sldId id="257" r:id="rId5"/>
    <p:sldId id="258" r:id="rId6"/>
    <p:sldId id="259" r:id="rId7"/>
    <p:sldId id="260" r:id="rId8"/>
    <p:sldId id="274" r:id="rId9"/>
    <p:sldId id="263" r:id="rId10"/>
    <p:sldId id="261" r:id="rId11"/>
    <p:sldId id="266" r:id="rId12"/>
    <p:sldId id="276" r:id="rId13"/>
    <p:sldId id="273" r:id="rId14"/>
  </p:sldIdLst>
  <p:sldSz cx="9144000" cy="6858000" type="screen4x3"/>
  <p:notesSz cx="7559675" cy="106918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136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27"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28"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ru-RU" sz="32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3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3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32"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33"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35" name="PlaceHolder 2"/>
          <p:cNvSpPr>
            <a:spLocks noGrp="1"/>
          </p:cNvSpPr>
          <p:nvPr>
            <p:ph type="body"/>
          </p:nvPr>
        </p:nvSpPr>
        <p:spPr>
          <a:xfrm>
            <a:off x="457200" y="1604520"/>
            <a:ext cx="2649600" cy="1896840"/>
          </a:xfrm>
          <a:prstGeom prst="rect">
            <a:avLst/>
          </a:prstGeom>
        </p:spPr>
        <p:txBody>
          <a:bodyPr lIns="0" tIns="0" rIns="0" bIns="0">
            <a:normAutofit fontScale="88000"/>
          </a:bodyPr>
          <a:lstStyle/>
          <a:p>
            <a:endParaRPr lang="ru-RU" sz="3200" b="0" strike="noStrike" spc="-1">
              <a:solidFill>
                <a:srgbClr val="000000"/>
              </a:solidFill>
              <a:latin typeface="Calibri"/>
            </a:endParaRPr>
          </a:p>
        </p:txBody>
      </p:sp>
      <p:sp>
        <p:nvSpPr>
          <p:cNvPr id="36" name="PlaceHolder 3"/>
          <p:cNvSpPr>
            <a:spLocks noGrp="1"/>
          </p:cNvSpPr>
          <p:nvPr>
            <p:ph type="body"/>
          </p:nvPr>
        </p:nvSpPr>
        <p:spPr>
          <a:xfrm>
            <a:off x="3239640" y="1604520"/>
            <a:ext cx="2649600" cy="1896840"/>
          </a:xfrm>
          <a:prstGeom prst="rect">
            <a:avLst/>
          </a:prstGeom>
        </p:spPr>
        <p:txBody>
          <a:bodyPr lIns="0" tIns="0" rIns="0" bIns="0">
            <a:normAutofit fontScale="88000"/>
          </a:bodyPr>
          <a:lstStyle/>
          <a:p>
            <a:endParaRPr lang="ru-RU" sz="3200" b="0" strike="noStrike" spc="-1">
              <a:solidFill>
                <a:srgbClr val="000000"/>
              </a:solidFill>
              <a:latin typeface="Calibri"/>
            </a:endParaRPr>
          </a:p>
        </p:txBody>
      </p:sp>
      <p:sp>
        <p:nvSpPr>
          <p:cNvPr id="37" name="PlaceHolder 4"/>
          <p:cNvSpPr>
            <a:spLocks noGrp="1"/>
          </p:cNvSpPr>
          <p:nvPr>
            <p:ph type="body"/>
          </p:nvPr>
        </p:nvSpPr>
        <p:spPr>
          <a:xfrm>
            <a:off x="6022080" y="1604520"/>
            <a:ext cx="2649600" cy="1896840"/>
          </a:xfrm>
          <a:prstGeom prst="rect">
            <a:avLst/>
          </a:prstGeom>
        </p:spPr>
        <p:txBody>
          <a:bodyPr lIns="0" tIns="0" rIns="0" bIns="0">
            <a:normAutofit fontScale="88000"/>
          </a:bodyPr>
          <a:lstStyle/>
          <a:p>
            <a:endParaRPr lang="ru-RU" sz="3200" b="0" strike="noStrike" spc="-1">
              <a:solidFill>
                <a:srgbClr val="000000"/>
              </a:solidFill>
              <a:latin typeface="Calibri"/>
            </a:endParaRPr>
          </a:p>
        </p:txBody>
      </p:sp>
      <p:sp>
        <p:nvSpPr>
          <p:cNvPr id="38" name="PlaceHolder 5"/>
          <p:cNvSpPr>
            <a:spLocks noGrp="1"/>
          </p:cNvSpPr>
          <p:nvPr>
            <p:ph type="body"/>
          </p:nvPr>
        </p:nvSpPr>
        <p:spPr>
          <a:xfrm>
            <a:off x="457200" y="3682080"/>
            <a:ext cx="2649600" cy="1896840"/>
          </a:xfrm>
          <a:prstGeom prst="rect">
            <a:avLst/>
          </a:prstGeom>
        </p:spPr>
        <p:txBody>
          <a:bodyPr lIns="0" tIns="0" rIns="0" bIns="0">
            <a:normAutofit fontScale="88000"/>
          </a:bodyPr>
          <a:lstStyle/>
          <a:p>
            <a:endParaRPr lang="ru-RU" sz="3200" b="0" strike="noStrike" spc="-1">
              <a:solidFill>
                <a:srgbClr val="000000"/>
              </a:solidFill>
              <a:latin typeface="Calibri"/>
            </a:endParaRPr>
          </a:p>
        </p:txBody>
      </p:sp>
      <p:sp>
        <p:nvSpPr>
          <p:cNvPr id="39" name="PlaceHolder 6"/>
          <p:cNvSpPr>
            <a:spLocks noGrp="1"/>
          </p:cNvSpPr>
          <p:nvPr>
            <p:ph type="body"/>
          </p:nvPr>
        </p:nvSpPr>
        <p:spPr>
          <a:xfrm>
            <a:off x="3239640" y="3682080"/>
            <a:ext cx="2649600" cy="1896840"/>
          </a:xfrm>
          <a:prstGeom prst="rect">
            <a:avLst/>
          </a:prstGeom>
        </p:spPr>
        <p:txBody>
          <a:bodyPr lIns="0" tIns="0" rIns="0" bIns="0">
            <a:normAutofit fontScale="88000"/>
          </a:bodyPr>
          <a:lstStyle/>
          <a:p>
            <a:endParaRPr lang="ru-RU" sz="3200" b="0" strike="noStrike" spc="-1">
              <a:solidFill>
                <a:srgbClr val="000000"/>
              </a:solidFill>
              <a:latin typeface="Calibri"/>
            </a:endParaRPr>
          </a:p>
        </p:txBody>
      </p:sp>
      <p:sp>
        <p:nvSpPr>
          <p:cNvPr id="40" name="PlaceHolder 7"/>
          <p:cNvSpPr>
            <a:spLocks noGrp="1"/>
          </p:cNvSpPr>
          <p:nvPr>
            <p:ph type="body"/>
          </p:nvPr>
        </p:nvSpPr>
        <p:spPr>
          <a:xfrm>
            <a:off x="6022080" y="3682080"/>
            <a:ext cx="2649600" cy="1896840"/>
          </a:xfrm>
          <a:prstGeom prst="rect">
            <a:avLst/>
          </a:prstGeom>
        </p:spPr>
        <p:txBody>
          <a:bodyPr lIns="0" tIns="0" rIns="0" bIns="0">
            <a:normAutofit fontScale="88000"/>
          </a:bodyPr>
          <a:lstStyle/>
          <a:p>
            <a:endParaRPr lang="ru-RU" sz="32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47" name="PlaceHolder 2"/>
          <p:cNvSpPr>
            <a:spLocks noGrp="1"/>
          </p:cNvSpPr>
          <p:nvPr>
            <p:ph type="subTitle"/>
          </p:nvPr>
        </p:nvSpPr>
        <p:spPr>
          <a:xfrm>
            <a:off x="457200" y="1604520"/>
            <a:ext cx="8229240" cy="3977280"/>
          </a:xfrm>
          <a:prstGeom prst="rect">
            <a:avLst/>
          </a:prstGeom>
        </p:spPr>
        <p:txBody>
          <a:bodyPr lIns="0" tIns="0" rIns="0" bIns="0" anchor="ctr">
            <a:spAutoFit/>
          </a:bodyPr>
          <a:lstStyle/>
          <a:p>
            <a:pPr algn="ctr"/>
            <a:endParaRPr lang="ru-RU"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49"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ru-RU" sz="32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51"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52"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ru-RU" sz="32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457200" y="274680"/>
            <a:ext cx="8229240" cy="5297760"/>
          </a:xfrm>
          <a:prstGeom prst="rect">
            <a:avLst/>
          </a:prstGeom>
        </p:spPr>
        <p:txBody>
          <a:bodyPr lIns="0" tIns="0" rIns="0" bIns="0" anchor="ctr">
            <a:spAutoFit/>
          </a:bodyPr>
          <a:lstStyle/>
          <a:p>
            <a:pPr algn="ctr"/>
            <a:endParaRPr lang="ru-RU"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56"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57"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58"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6" name="PlaceHolder 2"/>
          <p:cNvSpPr>
            <a:spLocks noGrp="1"/>
          </p:cNvSpPr>
          <p:nvPr>
            <p:ph type="subTitle"/>
          </p:nvPr>
        </p:nvSpPr>
        <p:spPr>
          <a:xfrm>
            <a:off x="457200" y="1604520"/>
            <a:ext cx="8229240" cy="3977280"/>
          </a:xfrm>
          <a:prstGeom prst="rect">
            <a:avLst/>
          </a:prstGeom>
        </p:spPr>
        <p:txBody>
          <a:bodyPr lIns="0" tIns="0" rIns="0" bIns="0" anchor="ctr">
            <a:spAutoFit/>
          </a:bodyPr>
          <a:lstStyle/>
          <a:p>
            <a:pPr algn="ctr"/>
            <a:endParaRPr lang="ru-RU"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60"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6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62"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64"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65"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66"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ru-RU" sz="32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68"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69"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ru-RU" sz="32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71"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72"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73"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74"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76" name="PlaceHolder 2"/>
          <p:cNvSpPr>
            <a:spLocks noGrp="1"/>
          </p:cNvSpPr>
          <p:nvPr>
            <p:ph type="body"/>
          </p:nvPr>
        </p:nvSpPr>
        <p:spPr>
          <a:xfrm>
            <a:off x="457200" y="1604520"/>
            <a:ext cx="2649600" cy="1896840"/>
          </a:xfrm>
          <a:prstGeom prst="rect">
            <a:avLst/>
          </a:prstGeom>
        </p:spPr>
        <p:txBody>
          <a:bodyPr lIns="0" tIns="0" rIns="0" bIns="0">
            <a:normAutofit fontScale="88000"/>
          </a:bodyPr>
          <a:lstStyle/>
          <a:p>
            <a:endParaRPr lang="ru-RU" sz="3200" b="0" strike="noStrike" spc="-1">
              <a:solidFill>
                <a:srgbClr val="000000"/>
              </a:solidFill>
              <a:latin typeface="Calibri"/>
            </a:endParaRPr>
          </a:p>
        </p:txBody>
      </p:sp>
      <p:sp>
        <p:nvSpPr>
          <p:cNvPr id="77" name="PlaceHolder 3"/>
          <p:cNvSpPr>
            <a:spLocks noGrp="1"/>
          </p:cNvSpPr>
          <p:nvPr>
            <p:ph type="body"/>
          </p:nvPr>
        </p:nvSpPr>
        <p:spPr>
          <a:xfrm>
            <a:off x="3239640" y="1604520"/>
            <a:ext cx="2649600" cy="1896840"/>
          </a:xfrm>
          <a:prstGeom prst="rect">
            <a:avLst/>
          </a:prstGeom>
        </p:spPr>
        <p:txBody>
          <a:bodyPr lIns="0" tIns="0" rIns="0" bIns="0">
            <a:normAutofit fontScale="88000"/>
          </a:bodyPr>
          <a:lstStyle/>
          <a:p>
            <a:endParaRPr lang="ru-RU" sz="3200" b="0" strike="noStrike" spc="-1">
              <a:solidFill>
                <a:srgbClr val="000000"/>
              </a:solidFill>
              <a:latin typeface="Calibri"/>
            </a:endParaRPr>
          </a:p>
        </p:txBody>
      </p:sp>
      <p:sp>
        <p:nvSpPr>
          <p:cNvPr id="78" name="PlaceHolder 4"/>
          <p:cNvSpPr>
            <a:spLocks noGrp="1"/>
          </p:cNvSpPr>
          <p:nvPr>
            <p:ph type="body"/>
          </p:nvPr>
        </p:nvSpPr>
        <p:spPr>
          <a:xfrm>
            <a:off x="6022080" y="1604520"/>
            <a:ext cx="2649600" cy="1896840"/>
          </a:xfrm>
          <a:prstGeom prst="rect">
            <a:avLst/>
          </a:prstGeom>
        </p:spPr>
        <p:txBody>
          <a:bodyPr lIns="0" tIns="0" rIns="0" bIns="0">
            <a:normAutofit fontScale="88000"/>
          </a:bodyPr>
          <a:lstStyle/>
          <a:p>
            <a:endParaRPr lang="ru-RU" sz="3200" b="0" strike="noStrike" spc="-1">
              <a:solidFill>
                <a:srgbClr val="000000"/>
              </a:solidFill>
              <a:latin typeface="Calibri"/>
            </a:endParaRPr>
          </a:p>
        </p:txBody>
      </p:sp>
      <p:sp>
        <p:nvSpPr>
          <p:cNvPr id="79" name="PlaceHolder 5"/>
          <p:cNvSpPr>
            <a:spLocks noGrp="1"/>
          </p:cNvSpPr>
          <p:nvPr>
            <p:ph type="body"/>
          </p:nvPr>
        </p:nvSpPr>
        <p:spPr>
          <a:xfrm>
            <a:off x="457200" y="3682080"/>
            <a:ext cx="2649600" cy="1896840"/>
          </a:xfrm>
          <a:prstGeom prst="rect">
            <a:avLst/>
          </a:prstGeom>
        </p:spPr>
        <p:txBody>
          <a:bodyPr lIns="0" tIns="0" rIns="0" bIns="0">
            <a:normAutofit fontScale="88000"/>
          </a:bodyPr>
          <a:lstStyle/>
          <a:p>
            <a:endParaRPr lang="ru-RU" sz="3200" b="0" strike="noStrike" spc="-1">
              <a:solidFill>
                <a:srgbClr val="000000"/>
              </a:solidFill>
              <a:latin typeface="Calibri"/>
            </a:endParaRPr>
          </a:p>
        </p:txBody>
      </p:sp>
      <p:sp>
        <p:nvSpPr>
          <p:cNvPr id="80" name="PlaceHolder 6"/>
          <p:cNvSpPr>
            <a:spLocks noGrp="1"/>
          </p:cNvSpPr>
          <p:nvPr>
            <p:ph type="body"/>
          </p:nvPr>
        </p:nvSpPr>
        <p:spPr>
          <a:xfrm>
            <a:off x="3239640" y="3682080"/>
            <a:ext cx="2649600" cy="1896840"/>
          </a:xfrm>
          <a:prstGeom prst="rect">
            <a:avLst/>
          </a:prstGeom>
        </p:spPr>
        <p:txBody>
          <a:bodyPr lIns="0" tIns="0" rIns="0" bIns="0">
            <a:normAutofit fontScale="88000"/>
          </a:bodyPr>
          <a:lstStyle/>
          <a:p>
            <a:endParaRPr lang="ru-RU" sz="3200" b="0" strike="noStrike" spc="-1">
              <a:solidFill>
                <a:srgbClr val="000000"/>
              </a:solidFill>
              <a:latin typeface="Calibri"/>
            </a:endParaRPr>
          </a:p>
        </p:txBody>
      </p:sp>
      <p:sp>
        <p:nvSpPr>
          <p:cNvPr id="81" name="PlaceHolder 7"/>
          <p:cNvSpPr>
            <a:spLocks noGrp="1"/>
          </p:cNvSpPr>
          <p:nvPr>
            <p:ph type="body"/>
          </p:nvPr>
        </p:nvSpPr>
        <p:spPr>
          <a:xfrm>
            <a:off x="6022080" y="3682080"/>
            <a:ext cx="2649600" cy="1896840"/>
          </a:xfrm>
          <a:prstGeom prst="rect">
            <a:avLst/>
          </a:prstGeom>
        </p:spPr>
        <p:txBody>
          <a:bodyPr lIns="0" tIns="0" rIns="0" bIns="0">
            <a:normAutofit fontScale="88000"/>
          </a:bodyPr>
          <a:lstStyle/>
          <a:p>
            <a:endParaRPr lang="ru-RU" sz="3200" b="0" strike="noStrike" spc="-1">
              <a:solidFill>
                <a:srgbClr val="000000"/>
              </a:solidFill>
              <a:latin typeface="Calibri"/>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7"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88" name="PlaceHolder 2"/>
          <p:cNvSpPr>
            <a:spLocks noGrp="1"/>
          </p:cNvSpPr>
          <p:nvPr>
            <p:ph type="subTitle"/>
          </p:nvPr>
        </p:nvSpPr>
        <p:spPr>
          <a:xfrm>
            <a:off x="457200" y="1604520"/>
            <a:ext cx="8229240" cy="3977280"/>
          </a:xfrm>
          <a:prstGeom prst="rect">
            <a:avLst/>
          </a:prstGeom>
        </p:spPr>
        <p:txBody>
          <a:bodyPr lIns="0" tIns="0" rIns="0" bIns="0" anchor="ctr">
            <a:spAutoFit/>
          </a:bodyPr>
          <a:lstStyle/>
          <a:p>
            <a:pPr algn="ctr"/>
            <a:endParaRPr lang="ru-RU"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9"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90"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ru-RU" sz="3200" b="0" strike="noStrike" spc="-1">
              <a:solidFill>
                <a:srgbClr val="000000"/>
              </a:solidFill>
              <a:latin typeface="Calibri"/>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92"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9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ru-RU" sz="3200" b="0" strike="noStrike" spc="-1">
              <a:solidFill>
                <a:srgbClr val="000000"/>
              </a:solidFill>
              <a:latin typeface="Calibri"/>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4"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8"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ru-RU" sz="3200" b="0" strike="noStrike" spc="-1">
              <a:solidFill>
                <a:srgbClr val="000000"/>
              </a:solidFill>
              <a:latin typeface="Calibri"/>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5" name="PlaceHolder 1"/>
          <p:cNvSpPr>
            <a:spLocks noGrp="1"/>
          </p:cNvSpPr>
          <p:nvPr>
            <p:ph type="subTitle"/>
          </p:nvPr>
        </p:nvSpPr>
        <p:spPr>
          <a:xfrm>
            <a:off x="457200" y="274680"/>
            <a:ext cx="8229240" cy="5297760"/>
          </a:xfrm>
          <a:prstGeom prst="rect">
            <a:avLst/>
          </a:prstGeom>
        </p:spPr>
        <p:txBody>
          <a:bodyPr lIns="0" tIns="0" rIns="0" bIns="0" anchor="ctr">
            <a:spAutoFit/>
          </a:bodyPr>
          <a:lstStyle/>
          <a:p>
            <a:pPr algn="ctr"/>
            <a:endParaRPr lang="ru-RU"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9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9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9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101"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102"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103"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105"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106"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107"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ru-RU" sz="3200" b="0" strike="noStrike" spc="-1">
              <a:solidFill>
                <a:srgbClr val="000000"/>
              </a:solidFill>
              <a:latin typeface="Calibri"/>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109"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110"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ru-RU" sz="3200" b="0" strike="noStrike" spc="-1">
              <a:solidFill>
                <a:srgbClr val="000000"/>
              </a:solidFill>
              <a:latin typeface="Calibri"/>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11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113"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11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115"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6"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117" name="PlaceHolder 2"/>
          <p:cNvSpPr>
            <a:spLocks noGrp="1"/>
          </p:cNvSpPr>
          <p:nvPr>
            <p:ph type="body"/>
          </p:nvPr>
        </p:nvSpPr>
        <p:spPr>
          <a:xfrm>
            <a:off x="457200" y="1604520"/>
            <a:ext cx="2649600" cy="1896840"/>
          </a:xfrm>
          <a:prstGeom prst="rect">
            <a:avLst/>
          </a:prstGeom>
        </p:spPr>
        <p:txBody>
          <a:bodyPr lIns="0" tIns="0" rIns="0" bIns="0">
            <a:normAutofit fontScale="88000"/>
          </a:bodyPr>
          <a:lstStyle/>
          <a:p>
            <a:endParaRPr lang="ru-RU" sz="3200" b="0" strike="noStrike" spc="-1">
              <a:solidFill>
                <a:srgbClr val="000000"/>
              </a:solidFill>
              <a:latin typeface="Calibri"/>
            </a:endParaRPr>
          </a:p>
        </p:txBody>
      </p:sp>
      <p:sp>
        <p:nvSpPr>
          <p:cNvPr id="118" name="PlaceHolder 3"/>
          <p:cNvSpPr>
            <a:spLocks noGrp="1"/>
          </p:cNvSpPr>
          <p:nvPr>
            <p:ph type="body"/>
          </p:nvPr>
        </p:nvSpPr>
        <p:spPr>
          <a:xfrm>
            <a:off x="3239640" y="1604520"/>
            <a:ext cx="2649600" cy="1896840"/>
          </a:xfrm>
          <a:prstGeom prst="rect">
            <a:avLst/>
          </a:prstGeom>
        </p:spPr>
        <p:txBody>
          <a:bodyPr lIns="0" tIns="0" rIns="0" bIns="0">
            <a:normAutofit fontScale="88000"/>
          </a:bodyPr>
          <a:lstStyle/>
          <a:p>
            <a:endParaRPr lang="ru-RU" sz="3200" b="0" strike="noStrike" spc="-1">
              <a:solidFill>
                <a:srgbClr val="000000"/>
              </a:solidFill>
              <a:latin typeface="Calibri"/>
            </a:endParaRPr>
          </a:p>
        </p:txBody>
      </p:sp>
      <p:sp>
        <p:nvSpPr>
          <p:cNvPr id="119" name="PlaceHolder 4"/>
          <p:cNvSpPr>
            <a:spLocks noGrp="1"/>
          </p:cNvSpPr>
          <p:nvPr>
            <p:ph type="body"/>
          </p:nvPr>
        </p:nvSpPr>
        <p:spPr>
          <a:xfrm>
            <a:off x="6022080" y="1604520"/>
            <a:ext cx="2649600" cy="1896840"/>
          </a:xfrm>
          <a:prstGeom prst="rect">
            <a:avLst/>
          </a:prstGeom>
        </p:spPr>
        <p:txBody>
          <a:bodyPr lIns="0" tIns="0" rIns="0" bIns="0">
            <a:normAutofit fontScale="88000"/>
          </a:bodyPr>
          <a:lstStyle/>
          <a:p>
            <a:endParaRPr lang="ru-RU" sz="3200" b="0" strike="noStrike" spc="-1">
              <a:solidFill>
                <a:srgbClr val="000000"/>
              </a:solidFill>
              <a:latin typeface="Calibri"/>
            </a:endParaRPr>
          </a:p>
        </p:txBody>
      </p:sp>
      <p:sp>
        <p:nvSpPr>
          <p:cNvPr id="120" name="PlaceHolder 5"/>
          <p:cNvSpPr>
            <a:spLocks noGrp="1"/>
          </p:cNvSpPr>
          <p:nvPr>
            <p:ph type="body"/>
          </p:nvPr>
        </p:nvSpPr>
        <p:spPr>
          <a:xfrm>
            <a:off x="457200" y="3682080"/>
            <a:ext cx="2649600" cy="1896840"/>
          </a:xfrm>
          <a:prstGeom prst="rect">
            <a:avLst/>
          </a:prstGeom>
        </p:spPr>
        <p:txBody>
          <a:bodyPr lIns="0" tIns="0" rIns="0" bIns="0">
            <a:normAutofit fontScale="88000"/>
          </a:bodyPr>
          <a:lstStyle/>
          <a:p>
            <a:endParaRPr lang="ru-RU" sz="3200" b="0" strike="noStrike" spc="-1">
              <a:solidFill>
                <a:srgbClr val="000000"/>
              </a:solidFill>
              <a:latin typeface="Calibri"/>
            </a:endParaRPr>
          </a:p>
        </p:txBody>
      </p:sp>
      <p:sp>
        <p:nvSpPr>
          <p:cNvPr id="121" name="PlaceHolder 6"/>
          <p:cNvSpPr>
            <a:spLocks noGrp="1"/>
          </p:cNvSpPr>
          <p:nvPr>
            <p:ph type="body"/>
          </p:nvPr>
        </p:nvSpPr>
        <p:spPr>
          <a:xfrm>
            <a:off x="3239640" y="3682080"/>
            <a:ext cx="2649600" cy="1896840"/>
          </a:xfrm>
          <a:prstGeom prst="rect">
            <a:avLst/>
          </a:prstGeom>
        </p:spPr>
        <p:txBody>
          <a:bodyPr lIns="0" tIns="0" rIns="0" bIns="0">
            <a:normAutofit fontScale="88000"/>
          </a:bodyPr>
          <a:lstStyle/>
          <a:p>
            <a:endParaRPr lang="ru-RU" sz="3200" b="0" strike="noStrike" spc="-1">
              <a:solidFill>
                <a:srgbClr val="000000"/>
              </a:solidFill>
              <a:latin typeface="Calibri"/>
            </a:endParaRPr>
          </a:p>
        </p:txBody>
      </p:sp>
      <p:sp>
        <p:nvSpPr>
          <p:cNvPr id="122" name="PlaceHolder 7"/>
          <p:cNvSpPr>
            <a:spLocks noGrp="1"/>
          </p:cNvSpPr>
          <p:nvPr>
            <p:ph type="body"/>
          </p:nvPr>
        </p:nvSpPr>
        <p:spPr>
          <a:xfrm>
            <a:off x="6022080" y="3682080"/>
            <a:ext cx="2649600" cy="1896840"/>
          </a:xfrm>
          <a:prstGeom prst="rect">
            <a:avLst/>
          </a:prstGeom>
        </p:spPr>
        <p:txBody>
          <a:bodyPr lIns="0" tIns="0" rIns="0" bIns="0">
            <a:normAutofit fontScale="88000"/>
          </a:bodyPr>
          <a:lstStyle/>
          <a:p>
            <a:endParaRPr lang="ru-RU" sz="32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10"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11"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ru-RU" sz="32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4680"/>
            <a:ext cx="8229240" cy="5297760"/>
          </a:xfrm>
          <a:prstGeom prst="rect">
            <a:avLst/>
          </a:prstGeom>
        </p:spPr>
        <p:txBody>
          <a:bodyPr lIns="0" tIns="0" rIns="0" bIns="0" anchor="ctr">
            <a:spAutoFit/>
          </a:bodyPr>
          <a:lstStyle/>
          <a:p>
            <a:pPr algn="ctr"/>
            <a:endParaRPr lang="ru-RU"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15"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16"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17"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19"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20"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21"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680"/>
            <a:ext cx="8229240" cy="1142640"/>
          </a:xfrm>
          <a:prstGeom prst="rect">
            <a:avLst/>
          </a:prstGeom>
        </p:spPr>
        <p:txBody>
          <a:bodyPr lIns="0" tIns="0" rIns="0" bIns="0" anchor="ctr">
            <a:spAutoFit/>
          </a:bodyPr>
          <a:lstStyle/>
          <a:p>
            <a:endParaRPr lang="ru-RU" sz="1800" b="0" strike="noStrike" spc="-1">
              <a:solidFill>
                <a:srgbClr val="000000"/>
              </a:solidFill>
              <a:latin typeface="Calibri"/>
            </a:endParaRPr>
          </a:p>
        </p:txBody>
      </p:sp>
      <p:sp>
        <p:nvSpPr>
          <p:cNvPr id="23"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24"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ru-RU" sz="3200" b="0" strike="noStrike" spc="-1">
              <a:solidFill>
                <a:srgbClr val="000000"/>
              </a:solidFill>
              <a:latin typeface="Calibri"/>
            </a:endParaRPr>
          </a:p>
        </p:txBody>
      </p:sp>
      <p:sp>
        <p:nvSpPr>
          <p:cNvPr id="25"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ru-RU" sz="32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dt"/>
          </p:nvPr>
        </p:nvSpPr>
        <p:spPr>
          <a:xfrm>
            <a:off x="457200" y="6356520"/>
            <a:ext cx="2133360" cy="364680"/>
          </a:xfrm>
          <a:prstGeom prst="rect">
            <a:avLst/>
          </a:prstGeom>
        </p:spPr>
        <p:txBody>
          <a:bodyPr anchor="ctr">
            <a:noAutofit/>
          </a:bodyPr>
          <a:lstStyle/>
          <a:p>
            <a:pPr>
              <a:lnSpc>
                <a:spcPct val="100000"/>
              </a:lnSpc>
            </a:pPr>
            <a:fld id="{A832E34E-B520-4671-ACDF-2EB806AA0642}" type="datetime">
              <a:rPr lang="ru-RU" sz="1200" b="0" strike="noStrike" spc="-1">
                <a:solidFill>
                  <a:srgbClr val="8B8B8B"/>
                </a:solidFill>
                <a:latin typeface="Calibri"/>
              </a:rPr>
              <a:t>07.10.2024</a:t>
            </a:fld>
            <a:endParaRPr lang="ru-RU" sz="1200" b="0" strike="noStrike" spc="-1">
              <a:latin typeface="Times New Roman"/>
            </a:endParaRPr>
          </a:p>
        </p:txBody>
      </p:sp>
      <p:sp>
        <p:nvSpPr>
          <p:cNvPr id="6" name="PlaceHolder 2"/>
          <p:cNvSpPr>
            <a:spLocks noGrp="1"/>
          </p:cNvSpPr>
          <p:nvPr>
            <p:ph type="ftr"/>
          </p:nvPr>
        </p:nvSpPr>
        <p:spPr>
          <a:xfrm>
            <a:off x="3124080" y="6356520"/>
            <a:ext cx="2895120" cy="364680"/>
          </a:xfrm>
          <a:prstGeom prst="rect">
            <a:avLst/>
          </a:prstGeom>
        </p:spPr>
        <p:txBody>
          <a:bodyPr anchor="ctr">
            <a:noAutofit/>
          </a:bodyPr>
          <a:lstStyle/>
          <a:p>
            <a:endParaRPr lang="ru-RU" sz="2400" b="0" strike="noStrike" spc="-1">
              <a:latin typeface="Times New Roman"/>
            </a:endParaRPr>
          </a:p>
        </p:txBody>
      </p:sp>
      <p:sp>
        <p:nvSpPr>
          <p:cNvPr id="2" name="PlaceHolder 3"/>
          <p:cNvSpPr>
            <a:spLocks noGrp="1"/>
          </p:cNvSpPr>
          <p:nvPr>
            <p:ph type="sldNum"/>
          </p:nvPr>
        </p:nvSpPr>
        <p:spPr>
          <a:xfrm>
            <a:off x="6553080" y="6356520"/>
            <a:ext cx="2133360" cy="364680"/>
          </a:xfrm>
          <a:prstGeom prst="rect">
            <a:avLst/>
          </a:prstGeom>
        </p:spPr>
        <p:txBody>
          <a:bodyPr anchor="ctr">
            <a:noAutofit/>
          </a:bodyPr>
          <a:lstStyle/>
          <a:p>
            <a:pPr algn="r">
              <a:lnSpc>
                <a:spcPct val="100000"/>
              </a:lnSpc>
            </a:pPr>
            <a:fld id="{BCCD5F29-0D45-4B07-B935-B7009825C47B}" type="slidenum">
              <a:rPr lang="ru-RU" sz="1200" b="0" strike="noStrike" spc="-1">
                <a:solidFill>
                  <a:srgbClr val="8B8B8B"/>
                </a:solidFill>
                <a:latin typeface="Calibri"/>
              </a:rPr>
              <a:t>‹#›</a:t>
            </a:fld>
            <a:endParaRPr lang="ru-RU" sz="1200" b="0" strike="noStrike" spc="-1">
              <a:latin typeface="Times New Roman"/>
            </a:endParaRPr>
          </a:p>
        </p:txBody>
      </p:sp>
      <p:sp>
        <p:nvSpPr>
          <p:cNvPr id="3" name="PlaceHolder 4"/>
          <p:cNvSpPr>
            <a:spLocks noGrp="1"/>
          </p:cNvSpPr>
          <p:nvPr>
            <p:ph type="title"/>
          </p:nvPr>
        </p:nvSpPr>
        <p:spPr>
          <a:xfrm>
            <a:off x="457200" y="273600"/>
            <a:ext cx="8229240" cy="1144800"/>
          </a:xfrm>
          <a:prstGeom prst="rect">
            <a:avLst/>
          </a:prstGeom>
        </p:spPr>
        <p:txBody>
          <a:bodyPr lIns="0" tIns="0" rIns="0" bIns="0" anchor="ctr">
            <a:noAutofit/>
          </a:bodyPr>
          <a:lstStyle/>
          <a:p>
            <a:r>
              <a:rPr lang="ru-RU" sz="1800" b="0" strike="noStrike" spc="-1">
                <a:solidFill>
                  <a:srgbClr val="000000"/>
                </a:solidFill>
                <a:latin typeface="Calibri"/>
              </a:rPr>
              <a:t>Для правки текста заглавия щёлкните мышью</a:t>
            </a:r>
          </a:p>
        </p:txBody>
      </p:sp>
      <p:sp>
        <p:nvSpPr>
          <p:cNvPr id="4" name="PlaceHolder 5"/>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ru-RU" sz="3200" b="0" strike="noStrike" spc="-1">
                <a:solidFill>
                  <a:srgbClr val="000000"/>
                </a:solidFill>
                <a:latin typeface="Calibri"/>
              </a:rPr>
              <a:t>Для правки структуры щёлкните мышью</a:t>
            </a:r>
          </a:p>
          <a:p>
            <a:pPr marL="864000" lvl="1" indent="-324000">
              <a:spcBef>
                <a:spcPts val="1134"/>
              </a:spcBef>
              <a:buClr>
                <a:srgbClr val="000000"/>
              </a:buClr>
              <a:buSzPct val="75000"/>
              <a:buFont typeface="Symbol" charset="2"/>
              <a:buChar char=""/>
            </a:pPr>
            <a:r>
              <a:rPr lang="ru-RU" sz="2400" b="0" strike="noStrike" spc="-1">
                <a:solidFill>
                  <a:srgbClr val="000000"/>
                </a:solidFill>
                <a:latin typeface="Calibri"/>
              </a:rPr>
              <a:t>Второй уровень структуры</a:t>
            </a:r>
          </a:p>
          <a:p>
            <a:pPr marL="1296000" lvl="2" indent="-288000">
              <a:spcBef>
                <a:spcPts val="850"/>
              </a:spcBef>
              <a:buClr>
                <a:srgbClr val="000000"/>
              </a:buClr>
              <a:buSzPct val="45000"/>
              <a:buFont typeface="Wingdings" charset="2"/>
              <a:buChar char=""/>
            </a:pPr>
            <a:r>
              <a:rPr lang="ru-RU" sz="2000" b="0" strike="noStrike" spc="-1">
                <a:solidFill>
                  <a:srgbClr val="000000"/>
                </a:solidFill>
                <a:latin typeface="Calibri"/>
              </a:rPr>
              <a:t>Третий уровень структуры</a:t>
            </a:r>
          </a:p>
          <a:p>
            <a:pPr marL="1728000" lvl="3" indent="-216000">
              <a:spcBef>
                <a:spcPts val="567"/>
              </a:spcBef>
              <a:buClr>
                <a:srgbClr val="000000"/>
              </a:buClr>
              <a:buSzPct val="75000"/>
              <a:buFont typeface="Symbol" charset="2"/>
              <a:buChar char=""/>
            </a:pPr>
            <a:r>
              <a:rPr lang="ru-RU" sz="2000" b="0" strike="noStrike" spc="-1">
                <a:solidFill>
                  <a:srgbClr val="000000"/>
                </a:solidFill>
                <a:latin typeface="Calibri"/>
              </a:rPr>
              <a:t>Четвёртый уровень структуры</a:t>
            </a:r>
          </a:p>
          <a:p>
            <a:pPr marL="2160000" lvl="4" indent="-216000">
              <a:spcBef>
                <a:spcPts val="283"/>
              </a:spcBef>
              <a:buClr>
                <a:srgbClr val="000000"/>
              </a:buClr>
              <a:buSzPct val="45000"/>
              <a:buFont typeface="Wingdings" charset="2"/>
              <a:buChar char=""/>
            </a:pPr>
            <a:r>
              <a:rPr lang="ru-RU" sz="2000" b="0" strike="noStrike" spc="-1">
                <a:solidFill>
                  <a:srgbClr val="000000"/>
                </a:solidFill>
                <a:latin typeface="Calibri"/>
              </a:rPr>
              <a:t>Пятый уровень структуры</a:t>
            </a:r>
          </a:p>
          <a:p>
            <a:pPr marL="2592000" lvl="5" indent="-216000">
              <a:spcBef>
                <a:spcPts val="283"/>
              </a:spcBef>
              <a:buClr>
                <a:srgbClr val="000000"/>
              </a:buClr>
              <a:buSzPct val="45000"/>
              <a:buFont typeface="Wingdings" charset="2"/>
              <a:buChar char=""/>
            </a:pPr>
            <a:r>
              <a:rPr lang="ru-RU" sz="2000" b="0" strike="noStrike" spc="-1">
                <a:solidFill>
                  <a:srgbClr val="000000"/>
                </a:solidFill>
                <a:latin typeface="Calibri"/>
              </a:rPr>
              <a:t>Шестой уровень структуры</a:t>
            </a:r>
          </a:p>
          <a:p>
            <a:pPr marL="3024000" lvl="6" indent="-216000">
              <a:spcBef>
                <a:spcPts val="283"/>
              </a:spcBef>
              <a:buClr>
                <a:srgbClr val="000000"/>
              </a:buClr>
              <a:buSzPct val="45000"/>
              <a:buFont typeface="Wingdings" charset="2"/>
              <a:buChar char=""/>
            </a:pPr>
            <a:r>
              <a:rPr lang="ru-RU" sz="2000" b="0" strike="noStrike" spc="-1">
                <a:solidFill>
                  <a:srgbClr val="000000"/>
                </a:solidFill>
                <a:latin typeface="Calibri"/>
              </a:rPr>
              <a:t>Седьмой уровень структуры</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457200" y="274680"/>
            <a:ext cx="8229240" cy="1142640"/>
          </a:xfrm>
          <a:prstGeom prst="rect">
            <a:avLst/>
          </a:prstGeom>
        </p:spPr>
        <p:txBody>
          <a:bodyPr anchor="ctr">
            <a:noAutofit/>
          </a:bodyPr>
          <a:lstStyle/>
          <a:p>
            <a:pPr algn="ctr">
              <a:lnSpc>
                <a:spcPct val="100000"/>
              </a:lnSpc>
            </a:pPr>
            <a:r>
              <a:rPr lang="ru-RU" sz="4400" b="0" strike="noStrike" spc="-1">
                <a:solidFill>
                  <a:srgbClr val="000000"/>
                </a:solidFill>
                <a:latin typeface="Calibri"/>
              </a:rPr>
              <a:t>Образец заголовка</a:t>
            </a:r>
          </a:p>
        </p:txBody>
      </p:sp>
      <p:sp>
        <p:nvSpPr>
          <p:cNvPr id="42" name="PlaceHolder 2"/>
          <p:cNvSpPr>
            <a:spLocks noGrp="1"/>
          </p:cNvSpPr>
          <p:nvPr>
            <p:ph type="body"/>
          </p:nvPr>
        </p:nvSpPr>
        <p:spPr>
          <a:xfrm>
            <a:off x="457200" y="1600200"/>
            <a:ext cx="8229240" cy="4525560"/>
          </a:xfrm>
          <a:prstGeom prst="rect">
            <a:avLst/>
          </a:prstGeom>
        </p:spPr>
        <p:txBody>
          <a:bodyPr>
            <a:noAutofit/>
          </a:bodyPr>
          <a:lstStyle/>
          <a:p>
            <a:pPr marL="343080" indent="-342720">
              <a:lnSpc>
                <a:spcPct val="100000"/>
              </a:lnSpc>
              <a:spcBef>
                <a:spcPts val="641"/>
              </a:spcBef>
              <a:buClr>
                <a:srgbClr val="000000"/>
              </a:buClr>
              <a:buFont typeface="Arial"/>
              <a:buChar char="•"/>
            </a:pPr>
            <a:r>
              <a:rPr lang="ru-RU" sz="3200" b="0" strike="noStrike" spc="-1">
                <a:solidFill>
                  <a:srgbClr val="000000"/>
                </a:solidFill>
                <a:latin typeface="Calibri"/>
              </a:rPr>
              <a:t>Образец текста</a:t>
            </a:r>
          </a:p>
          <a:p>
            <a:pPr marL="743040" lvl="1" indent="-285480">
              <a:lnSpc>
                <a:spcPct val="100000"/>
              </a:lnSpc>
              <a:spcBef>
                <a:spcPts val="561"/>
              </a:spcBef>
              <a:buClr>
                <a:srgbClr val="000000"/>
              </a:buClr>
              <a:buFont typeface="Arial"/>
              <a:buChar char="–"/>
            </a:pPr>
            <a:r>
              <a:rPr lang="ru-RU" sz="2800" b="0" strike="noStrike" spc="-1">
                <a:solidFill>
                  <a:srgbClr val="000000"/>
                </a:solidFill>
                <a:latin typeface="Calibri"/>
              </a:rPr>
              <a:t>Второй уровень</a:t>
            </a:r>
          </a:p>
          <a:p>
            <a:pPr marL="1143000" lvl="2" indent="-228240">
              <a:lnSpc>
                <a:spcPct val="100000"/>
              </a:lnSpc>
              <a:spcBef>
                <a:spcPts val="479"/>
              </a:spcBef>
              <a:buClr>
                <a:srgbClr val="000000"/>
              </a:buClr>
              <a:buFont typeface="Arial"/>
              <a:buChar char="•"/>
            </a:pPr>
            <a:r>
              <a:rPr lang="ru-RU" sz="2400" b="0" strike="noStrike" spc="-1">
                <a:solidFill>
                  <a:srgbClr val="000000"/>
                </a:solidFill>
                <a:latin typeface="Calibri"/>
              </a:rPr>
              <a:t>Третий уровень</a:t>
            </a:r>
          </a:p>
          <a:p>
            <a:pPr marL="1600200" lvl="3" indent="-228240">
              <a:lnSpc>
                <a:spcPct val="100000"/>
              </a:lnSpc>
              <a:spcBef>
                <a:spcPts val="400"/>
              </a:spcBef>
              <a:buClr>
                <a:srgbClr val="000000"/>
              </a:buClr>
              <a:buFont typeface="Arial"/>
              <a:buChar char="–"/>
            </a:pPr>
            <a:r>
              <a:rPr lang="ru-RU" sz="2000" b="0" strike="noStrike" spc="-1">
                <a:solidFill>
                  <a:srgbClr val="000000"/>
                </a:solidFill>
                <a:latin typeface="Calibri"/>
              </a:rPr>
              <a:t>Четвертый уровень</a:t>
            </a:r>
          </a:p>
          <a:p>
            <a:pPr marL="2057400" lvl="4" indent="-228240">
              <a:lnSpc>
                <a:spcPct val="100000"/>
              </a:lnSpc>
              <a:spcBef>
                <a:spcPts val="400"/>
              </a:spcBef>
              <a:buClr>
                <a:srgbClr val="000000"/>
              </a:buClr>
              <a:buFont typeface="Arial"/>
              <a:buChar char="»"/>
            </a:pPr>
            <a:r>
              <a:rPr lang="ru-RU" sz="2000" b="0" strike="noStrike" spc="-1">
                <a:solidFill>
                  <a:srgbClr val="000000"/>
                </a:solidFill>
                <a:latin typeface="Calibri"/>
              </a:rPr>
              <a:t>Пятый уровень</a:t>
            </a:r>
          </a:p>
        </p:txBody>
      </p:sp>
      <p:sp>
        <p:nvSpPr>
          <p:cNvPr id="43" name="PlaceHolder 3"/>
          <p:cNvSpPr>
            <a:spLocks noGrp="1"/>
          </p:cNvSpPr>
          <p:nvPr>
            <p:ph type="dt"/>
          </p:nvPr>
        </p:nvSpPr>
        <p:spPr>
          <a:xfrm>
            <a:off x="457200" y="6356520"/>
            <a:ext cx="2133360" cy="364680"/>
          </a:xfrm>
          <a:prstGeom prst="rect">
            <a:avLst/>
          </a:prstGeom>
        </p:spPr>
        <p:txBody>
          <a:bodyPr anchor="ctr">
            <a:noAutofit/>
          </a:bodyPr>
          <a:lstStyle/>
          <a:p>
            <a:pPr>
              <a:lnSpc>
                <a:spcPct val="100000"/>
              </a:lnSpc>
            </a:pPr>
            <a:fld id="{290C9895-7B07-475B-B08B-C813D59412B7}" type="datetime">
              <a:rPr lang="ru-RU" sz="1200" b="0" strike="noStrike" spc="-1">
                <a:solidFill>
                  <a:srgbClr val="8B8B8B"/>
                </a:solidFill>
                <a:latin typeface="Calibri"/>
              </a:rPr>
              <a:t>07.10.2024</a:t>
            </a:fld>
            <a:endParaRPr lang="ru-RU" sz="1200" b="0" strike="noStrike" spc="-1">
              <a:latin typeface="Times New Roman"/>
            </a:endParaRPr>
          </a:p>
        </p:txBody>
      </p:sp>
      <p:sp>
        <p:nvSpPr>
          <p:cNvPr id="44" name="PlaceHolder 4"/>
          <p:cNvSpPr>
            <a:spLocks noGrp="1"/>
          </p:cNvSpPr>
          <p:nvPr>
            <p:ph type="ftr"/>
          </p:nvPr>
        </p:nvSpPr>
        <p:spPr>
          <a:xfrm>
            <a:off x="3124080" y="6356520"/>
            <a:ext cx="2895120" cy="364680"/>
          </a:xfrm>
          <a:prstGeom prst="rect">
            <a:avLst/>
          </a:prstGeom>
        </p:spPr>
        <p:txBody>
          <a:bodyPr anchor="ctr">
            <a:noAutofit/>
          </a:bodyPr>
          <a:lstStyle/>
          <a:p>
            <a:endParaRPr lang="ru-RU" sz="2400" b="0" strike="noStrike" spc="-1">
              <a:latin typeface="Times New Roman"/>
            </a:endParaRPr>
          </a:p>
        </p:txBody>
      </p:sp>
      <p:sp>
        <p:nvSpPr>
          <p:cNvPr id="45" name="PlaceHolder 5"/>
          <p:cNvSpPr>
            <a:spLocks noGrp="1"/>
          </p:cNvSpPr>
          <p:nvPr>
            <p:ph type="sldNum"/>
          </p:nvPr>
        </p:nvSpPr>
        <p:spPr>
          <a:xfrm>
            <a:off x="6553080" y="6356520"/>
            <a:ext cx="2133360" cy="364680"/>
          </a:xfrm>
          <a:prstGeom prst="rect">
            <a:avLst/>
          </a:prstGeom>
        </p:spPr>
        <p:txBody>
          <a:bodyPr anchor="ctr">
            <a:noAutofit/>
          </a:bodyPr>
          <a:lstStyle/>
          <a:p>
            <a:pPr algn="r">
              <a:lnSpc>
                <a:spcPct val="100000"/>
              </a:lnSpc>
            </a:pPr>
            <a:fld id="{518AB349-EF33-4308-ACA5-FE1307C9DBB7}" type="slidenum">
              <a:rPr lang="ru-RU" sz="1200" b="0" strike="noStrike" spc="-1">
                <a:solidFill>
                  <a:srgbClr val="8B8B8B"/>
                </a:solidFill>
                <a:latin typeface="Calibri"/>
              </a:rPr>
              <a:t>‹#›</a:t>
            </a:fld>
            <a:endParaRPr lang="ru-RU"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457200" y="274680"/>
            <a:ext cx="8229240" cy="1142640"/>
          </a:xfrm>
          <a:prstGeom prst="rect">
            <a:avLst/>
          </a:prstGeom>
        </p:spPr>
        <p:txBody>
          <a:bodyPr anchor="ctr">
            <a:noAutofit/>
          </a:bodyPr>
          <a:lstStyle/>
          <a:p>
            <a:pPr algn="ctr">
              <a:lnSpc>
                <a:spcPct val="100000"/>
              </a:lnSpc>
            </a:pPr>
            <a:r>
              <a:rPr lang="ru-RU" sz="4400" b="0" strike="noStrike" spc="-1">
                <a:solidFill>
                  <a:srgbClr val="000000"/>
                </a:solidFill>
                <a:latin typeface="Calibri"/>
              </a:rPr>
              <a:t>Образец заголовка</a:t>
            </a:r>
          </a:p>
        </p:txBody>
      </p:sp>
      <p:sp>
        <p:nvSpPr>
          <p:cNvPr id="83" name="PlaceHolder 2"/>
          <p:cNvSpPr>
            <a:spLocks noGrp="1"/>
          </p:cNvSpPr>
          <p:nvPr>
            <p:ph type="dt"/>
          </p:nvPr>
        </p:nvSpPr>
        <p:spPr>
          <a:xfrm>
            <a:off x="457200" y="6356520"/>
            <a:ext cx="2133360" cy="364680"/>
          </a:xfrm>
          <a:prstGeom prst="rect">
            <a:avLst/>
          </a:prstGeom>
        </p:spPr>
        <p:txBody>
          <a:bodyPr anchor="ctr">
            <a:noAutofit/>
          </a:bodyPr>
          <a:lstStyle/>
          <a:p>
            <a:pPr>
              <a:lnSpc>
                <a:spcPct val="100000"/>
              </a:lnSpc>
            </a:pPr>
            <a:fld id="{9A01792D-7B6F-4A10-8CAC-4ADF8F5EC3E6}" type="datetime">
              <a:rPr lang="ru-RU" sz="1200" b="0" strike="noStrike" spc="-1">
                <a:solidFill>
                  <a:srgbClr val="8B8B8B"/>
                </a:solidFill>
                <a:latin typeface="Calibri"/>
              </a:rPr>
              <a:t>07.10.2024</a:t>
            </a:fld>
            <a:endParaRPr lang="ru-RU" sz="1200" b="0" strike="noStrike" spc="-1">
              <a:latin typeface="Times New Roman"/>
            </a:endParaRPr>
          </a:p>
        </p:txBody>
      </p:sp>
      <p:sp>
        <p:nvSpPr>
          <p:cNvPr id="84" name="PlaceHolder 3"/>
          <p:cNvSpPr>
            <a:spLocks noGrp="1"/>
          </p:cNvSpPr>
          <p:nvPr>
            <p:ph type="ftr"/>
          </p:nvPr>
        </p:nvSpPr>
        <p:spPr>
          <a:xfrm>
            <a:off x="3124080" y="6356520"/>
            <a:ext cx="2895120" cy="364680"/>
          </a:xfrm>
          <a:prstGeom prst="rect">
            <a:avLst/>
          </a:prstGeom>
        </p:spPr>
        <p:txBody>
          <a:bodyPr anchor="ctr">
            <a:noAutofit/>
          </a:bodyPr>
          <a:lstStyle/>
          <a:p>
            <a:endParaRPr lang="ru-RU" sz="2400" b="0" strike="noStrike" spc="-1">
              <a:latin typeface="Times New Roman"/>
            </a:endParaRPr>
          </a:p>
        </p:txBody>
      </p:sp>
      <p:sp>
        <p:nvSpPr>
          <p:cNvPr id="85" name="PlaceHolder 4"/>
          <p:cNvSpPr>
            <a:spLocks noGrp="1"/>
          </p:cNvSpPr>
          <p:nvPr>
            <p:ph type="sldNum"/>
          </p:nvPr>
        </p:nvSpPr>
        <p:spPr>
          <a:xfrm>
            <a:off x="6553080" y="6356520"/>
            <a:ext cx="2133360" cy="364680"/>
          </a:xfrm>
          <a:prstGeom prst="rect">
            <a:avLst/>
          </a:prstGeom>
        </p:spPr>
        <p:txBody>
          <a:bodyPr anchor="ctr">
            <a:noAutofit/>
          </a:bodyPr>
          <a:lstStyle/>
          <a:p>
            <a:pPr algn="r">
              <a:lnSpc>
                <a:spcPct val="100000"/>
              </a:lnSpc>
            </a:pPr>
            <a:fld id="{876DC993-A7C4-44D8-891E-527A185E1A41}" type="slidenum">
              <a:rPr lang="ru-RU" sz="1200" b="0" strike="noStrike" spc="-1">
                <a:solidFill>
                  <a:srgbClr val="8B8B8B"/>
                </a:solidFill>
                <a:latin typeface="Calibri"/>
              </a:rPr>
              <a:t>‹#›</a:t>
            </a:fld>
            <a:endParaRPr lang="ru-RU" sz="1200" b="0" strike="noStrike" spc="-1">
              <a:latin typeface="Times New Roman"/>
            </a:endParaRPr>
          </a:p>
        </p:txBody>
      </p:sp>
      <p:sp>
        <p:nvSpPr>
          <p:cNvPr id="86" name="PlaceHolder 5"/>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ru-RU" sz="3200" b="0" strike="noStrike" spc="-1">
                <a:solidFill>
                  <a:srgbClr val="000000"/>
                </a:solidFill>
                <a:latin typeface="Calibri"/>
              </a:rPr>
              <a:t>Для правки структуры щёлкните мышью</a:t>
            </a:r>
          </a:p>
          <a:p>
            <a:pPr marL="864000" lvl="1" indent="-324000">
              <a:spcBef>
                <a:spcPts val="1134"/>
              </a:spcBef>
              <a:buClr>
                <a:srgbClr val="000000"/>
              </a:buClr>
              <a:buSzPct val="75000"/>
              <a:buFont typeface="Symbol" charset="2"/>
              <a:buChar char=""/>
            </a:pPr>
            <a:r>
              <a:rPr lang="ru-RU" sz="2400" b="0" strike="noStrike" spc="-1">
                <a:solidFill>
                  <a:srgbClr val="000000"/>
                </a:solidFill>
                <a:latin typeface="Calibri"/>
              </a:rPr>
              <a:t>Второй уровень структуры</a:t>
            </a:r>
          </a:p>
          <a:p>
            <a:pPr marL="1296000" lvl="2" indent="-288000">
              <a:spcBef>
                <a:spcPts val="850"/>
              </a:spcBef>
              <a:buClr>
                <a:srgbClr val="000000"/>
              </a:buClr>
              <a:buSzPct val="45000"/>
              <a:buFont typeface="Wingdings" charset="2"/>
              <a:buChar char=""/>
            </a:pPr>
            <a:r>
              <a:rPr lang="ru-RU" sz="2000" b="0" strike="noStrike" spc="-1">
                <a:solidFill>
                  <a:srgbClr val="000000"/>
                </a:solidFill>
                <a:latin typeface="Calibri"/>
              </a:rPr>
              <a:t>Третий уровень структуры</a:t>
            </a:r>
          </a:p>
          <a:p>
            <a:pPr marL="1728000" lvl="3" indent="-216000">
              <a:spcBef>
                <a:spcPts val="567"/>
              </a:spcBef>
              <a:buClr>
                <a:srgbClr val="000000"/>
              </a:buClr>
              <a:buSzPct val="75000"/>
              <a:buFont typeface="Symbol" charset="2"/>
              <a:buChar char=""/>
            </a:pPr>
            <a:r>
              <a:rPr lang="ru-RU" sz="2000" b="0" strike="noStrike" spc="-1">
                <a:solidFill>
                  <a:srgbClr val="000000"/>
                </a:solidFill>
                <a:latin typeface="Calibri"/>
              </a:rPr>
              <a:t>Четвёртый уровень структуры</a:t>
            </a:r>
          </a:p>
          <a:p>
            <a:pPr marL="2160000" lvl="4" indent="-216000">
              <a:spcBef>
                <a:spcPts val="283"/>
              </a:spcBef>
              <a:buClr>
                <a:srgbClr val="000000"/>
              </a:buClr>
              <a:buSzPct val="45000"/>
              <a:buFont typeface="Wingdings" charset="2"/>
              <a:buChar char=""/>
            </a:pPr>
            <a:r>
              <a:rPr lang="ru-RU" sz="2000" b="0" strike="noStrike" spc="-1">
                <a:solidFill>
                  <a:srgbClr val="000000"/>
                </a:solidFill>
                <a:latin typeface="Calibri"/>
              </a:rPr>
              <a:t>Пятый уровень структуры</a:t>
            </a:r>
          </a:p>
          <a:p>
            <a:pPr marL="2592000" lvl="5" indent="-216000">
              <a:spcBef>
                <a:spcPts val="283"/>
              </a:spcBef>
              <a:buClr>
                <a:srgbClr val="000000"/>
              </a:buClr>
              <a:buSzPct val="45000"/>
              <a:buFont typeface="Wingdings" charset="2"/>
              <a:buChar char=""/>
            </a:pPr>
            <a:r>
              <a:rPr lang="ru-RU" sz="2000" b="0" strike="noStrike" spc="-1">
                <a:solidFill>
                  <a:srgbClr val="000000"/>
                </a:solidFill>
                <a:latin typeface="Calibri"/>
              </a:rPr>
              <a:t>Шестой уровень структуры</a:t>
            </a:r>
          </a:p>
          <a:p>
            <a:pPr marL="3024000" lvl="6" indent="-216000">
              <a:spcBef>
                <a:spcPts val="283"/>
              </a:spcBef>
              <a:buClr>
                <a:srgbClr val="000000"/>
              </a:buClr>
              <a:buSzPct val="45000"/>
              <a:buFont typeface="Wingdings" charset="2"/>
              <a:buChar char=""/>
            </a:pPr>
            <a:r>
              <a:rPr lang="ru-RU" sz="2000" b="0" strike="noStrike" spc="-1">
                <a:solidFill>
                  <a:srgbClr val="000000"/>
                </a:solidFill>
                <a:latin typeface="Calibri"/>
              </a:rPr>
              <a:t>Седьмой уровень структуры</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8" Type="http://schemas.openxmlformats.org/officeDocument/2006/relationships/hyperlink" Target="https://www.youtube.com/watch?v=Q8xfrhD2ps4" TargetMode="External"/><Relationship Id="rId3" Type="http://schemas.openxmlformats.org/officeDocument/2006/relationships/hyperlink" Target="https://www.youtube.com/watch?v=13l0YEx9JTQ" TargetMode="External"/><Relationship Id="rId7" Type="http://schemas.openxmlformats.org/officeDocument/2006/relationships/hyperlink" Target="https://www.youtube.com/watch?v=vBxDnoqjkxA" TargetMode="External"/><Relationship Id="rId2" Type="http://schemas.openxmlformats.org/officeDocument/2006/relationships/hyperlink" Target="https://www.youtube.com/watch?v=AopuEohkeeY" TargetMode="External"/><Relationship Id="rId1" Type="http://schemas.openxmlformats.org/officeDocument/2006/relationships/slideLayout" Target="../slideLayouts/slideLayout29.xml"/><Relationship Id="rId6" Type="http://schemas.openxmlformats.org/officeDocument/2006/relationships/hyperlink" Target="https://www.youtube.com/watch?v=xnM2hTXd1vE" TargetMode="External"/><Relationship Id="rId11" Type="http://schemas.openxmlformats.org/officeDocument/2006/relationships/hyperlink" Target="https://www.youtube.com/watch?v=uMxdSkKcO7U" TargetMode="External"/><Relationship Id="rId5" Type="http://schemas.openxmlformats.org/officeDocument/2006/relationships/hyperlink" Target="https://www.youtube.com/watch?v=sFuijvrzqYE" TargetMode="External"/><Relationship Id="rId10" Type="http://schemas.openxmlformats.org/officeDocument/2006/relationships/hyperlink" Target="https://www.youtube.com/watch?v=njQgrPixU48" TargetMode="External"/><Relationship Id="rId4" Type="http://schemas.openxmlformats.org/officeDocument/2006/relationships/hyperlink" Target="https://www.youtube.com/watch?v=zPh_3yrlMsk" TargetMode="External"/><Relationship Id="rId9" Type="http://schemas.openxmlformats.org/officeDocument/2006/relationships/hyperlink" Target="NUL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CustomShape 1"/>
          <p:cNvSpPr/>
          <p:nvPr/>
        </p:nvSpPr>
        <p:spPr>
          <a:xfrm>
            <a:off x="214200" y="357120"/>
            <a:ext cx="8715240" cy="5753968"/>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uk-UA" sz="4400" b="1" spc="-1" dirty="0" err="1" smtClean="0">
                <a:solidFill>
                  <a:srgbClr val="FF0000"/>
                </a:solidFill>
                <a:latin typeface="Calibri"/>
              </a:rPr>
              <a:t>Практич</a:t>
            </a:r>
            <a:r>
              <a:rPr lang="ru-RU" sz="4400" b="1" strike="noStrike" spc="-1" dirty="0" smtClean="0">
                <a:solidFill>
                  <a:srgbClr val="FF0000"/>
                </a:solidFill>
                <a:latin typeface="Calibri"/>
              </a:rPr>
              <a:t>не </a:t>
            </a:r>
            <a:r>
              <a:rPr lang="ru-RU" sz="4400" b="1" strike="noStrike" spc="-1" dirty="0" err="1">
                <a:solidFill>
                  <a:srgbClr val="FF0000"/>
                </a:solidFill>
                <a:latin typeface="Calibri"/>
              </a:rPr>
              <a:t>заняття</a:t>
            </a:r>
            <a:r>
              <a:rPr lang="ru-RU" sz="4400" b="1" strike="noStrike" spc="-1" dirty="0">
                <a:solidFill>
                  <a:srgbClr val="FF0000"/>
                </a:solidFill>
                <a:latin typeface="Calibri"/>
              </a:rPr>
              <a:t> № </a:t>
            </a:r>
            <a:r>
              <a:rPr lang="uk-UA" sz="4400" b="1" strike="noStrike" spc="-1" dirty="0" smtClean="0">
                <a:solidFill>
                  <a:srgbClr val="FF0000"/>
                </a:solidFill>
                <a:latin typeface="Calibri"/>
              </a:rPr>
              <a:t>7</a:t>
            </a:r>
            <a:endParaRPr lang="ru-RU" sz="4400" b="0" strike="noStrike" spc="-1" dirty="0">
              <a:latin typeface="Arial"/>
            </a:endParaRPr>
          </a:p>
          <a:p>
            <a:pPr algn="ctr">
              <a:lnSpc>
                <a:spcPct val="100000"/>
              </a:lnSpc>
            </a:pPr>
            <a:r>
              <a:rPr lang="ru-RU" sz="4400" b="1" dirty="0" err="1">
                <a:solidFill>
                  <a:srgbClr val="7030A0"/>
                </a:solidFill>
              </a:rPr>
              <a:t>Лікарська</a:t>
            </a:r>
            <a:r>
              <a:rPr lang="ru-RU" sz="4400" b="1" dirty="0">
                <a:solidFill>
                  <a:srgbClr val="7030A0"/>
                </a:solidFill>
              </a:rPr>
              <a:t> </a:t>
            </a:r>
            <a:r>
              <a:rPr lang="ru-RU" sz="4400" b="1" dirty="0" err="1">
                <a:solidFill>
                  <a:srgbClr val="7030A0"/>
                </a:solidFill>
              </a:rPr>
              <a:t>рослинна</a:t>
            </a:r>
            <a:r>
              <a:rPr lang="ru-RU" sz="4400" b="1" dirty="0">
                <a:solidFill>
                  <a:srgbClr val="7030A0"/>
                </a:solidFill>
              </a:rPr>
              <a:t> </a:t>
            </a:r>
            <a:r>
              <a:rPr lang="ru-RU" sz="4400" b="1" dirty="0" err="1">
                <a:solidFill>
                  <a:srgbClr val="7030A0"/>
                </a:solidFill>
              </a:rPr>
              <a:t>сировина</a:t>
            </a:r>
            <a:r>
              <a:rPr lang="ru-RU" sz="4400" b="1" dirty="0">
                <a:solidFill>
                  <a:srgbClr val="7030A0"/>
                </a:solidFill>
              </a:rPr>
              <a:t>, яка </a:t>
            </a:r>
            <a:r>
              <a:rPr lang="ru-RU" sz="4400" b="1" dirty="0" err="1">
                <a:solidFill>
                  <a:srgbClr val="7030A0"/>
                </a:solidFill>
              </a:rPr>
              <a:t>містить</a:t>
            </a:r>
            <a:r>
              <a:rPr lang="ru-RU" sz="4400" b="1" dirty="0">
                <a:solidFill>
                  <a:srgbClr val="7030A0"/>
                </a:solidFill>
              </a:rPr>
              <a:t> </a:t>
            </a:r>
            <a:r>
              <a:rPr lang="ru-RU" sz="4400" b="1" dirty="0" err="1">
                <a:solidFill>
                  <a:srgbClr val="7030A0"/>
                </a:solidFill>
              </a:rPr>
              <a:t>азотовмісні</a:t>
            </a:r>
            <a:r>
              <a:rPr lang="ru-RU" sz="4400" b="1" dirty="0">
                <a:solidFill>
                  <a:srgbClr val="7030A0"/>
                </a:solidFill>
              </a:rPr>
              <a:t> </a:t>
            </a:r>
            <a:r>
              <a:rPr lang="ru-RU" sz="4400" b="1" dirty="0" err="1" smtClean="0">
                <a:solidFill>
                  <a:srgbClr val="7030A0"/>
                </a:solidFill>
              </a:rPr>
              <a:t>речовини</a:t>
            </a:r>
            <a:endParaRPr lang="ru-RU" sz="4400" b="1" dirty="0" smtClean="0">
              <a:solidFill>
                <a:srgbClr val="7030A0"/>
              </a:solidFill>
            </a:endParaRPr>
          </a:p>
          <a:p>
            <a:pPr algn="ctr">
              <a:lnSpc>
                <a:spcPct val="100000"/>
              </a:lnSpc>
            </a:pPr>
            <a:r>
              <a:rPr lang="ru-RU" sz="4400" b="1" strike="noStrike" spc="-1" dirty="0" smtClean="0">
                <a:solidFill>
                  <a:srgbClr val="7030A0"/>
                </a:solidFill>
                <a:latin typeface="Calibri"/>
              </a:rPr>
              <a:t>(</a:t>
            </a:r>
            <a:r>
              <a:rPr lang="ru-RU" sz="4400" b="1" strike="noStrike" spc="-1" dirty="0">
                <a:solidFill>
                  <a:srgbClr val="7030A0"/>
                </a:solidFill>
                <a:latin typeface="Calibri"/>
              </a:rPr>
              <a:t>АЛКАЛОЇДИ</a:t>
            </a:r>
            <a:r>
              <a:rPr lang="ru-RU" sz="4400" b="1" strike="noStrike" spc="-1" dirty="0" smtClean="0">
                <a:solidFill>
                  <a:srgbClr val="7030A0"/>
                </a:solidFill>
                <a:latin typeface="Calibri"/>
              </a:rPr>
              <a:t>)</a:t>
            </a:r>
            <a:endParaRPr lang="ru-RU" sz="4400" b="0" strike="noStrike" spc="-1" dirty="0">
              <a:latin typeface="Arial"/>
            </a:endParaRPr>
          </a:p>
          <a:p>
            <a:pPr algn="just">
              <a:lnSpc>
                <a:spcPct val="100000"/>
              </a:lnSpc>
            </a:pPr>
            <a:r>
              <a:rPr lang="ru-RU" sz="2800" b="1" strike="noStrike" spc="-1" dirty="0">
                <a:solidFill>
                  <a:srgbClr val="000000"/>
                </a:solidFill>
                <a:latin typeface="Calibri"/>
              </a:rPr>
              <a:t>МЕТА ЗАНЯТТЯ: </a:t>
            </a:r>
            <a:endParaRPr lang="ru-RU" sz="2800" b="0" strike="noStrike" spc="-1" dirty="0">
              <a:latin typeface="Arial"/>
            </a:endParaRPr>
          </a:p>
          <a:p>
            <a:pPr algn="just">
              <a:lnSpc>
                <a:spcPct val="100000"/>
              </a:lnSpc>
            </a:pPr>
            <a:r>
              <a:rPr lang="ru-RU" sz="2400" b="1" strike="noStrike" spc="-1" dirty="0" err="1">
                <a:solidFill>
                  <a:srgbClr val="7030A0"/>
                </a:solidFill>
                <a:latin typeface="Calibri"/>
              </a:rPr>
              <a:t>Навчитися</a:t>
            </a:r>
            <a:r>
              <a:rPr lang="ru-RU" sz="2400" b="1" strike="noStrike" spc="-1" dirty="0">
                <a:solidFill>
                  <a:srgbClr val="7030A0"/>
                </a:solidFill>
                <a:latin typeface="Calibri"/>
              </a:rPr>
              <a:t> правилам </a:t>
            </a:r>
            <a:r>
              <a:rPr lang="ru-RU" sz="2400" b="1" strike="noStrike" spc="-1" dirty="0" err="1">
                <a:solidFill>
                  <a:srgbClr val="7030A0"/>
                </a:solidFill>
                <a:latin typeface="Calibri"/>
              </a:rPr>
              <a:t>роботи</a:t>
            </a:r>
            <a:r>
              <a:rPr lang="ru-RU" sz="2400" b="1" strike="noStrike" spc="-1" dirty="0">
                <a:solidFill>
                  <a:srgbClr val="7030A0"/>
                </a:solidFill>
                <a:latin typeface="Calibri"/>
              </a:rPr>
              <a:t> з </a:t>
            </a:r>
            <a:r>
              <a:rPr lang="ru-RU" sz="2400" b="1" strike="noStrike" spc="-1" dirty="0" err="1" smtClean="0">
                <a:solidFill>
                  <a:srgbClr val="7030A0"/>
                </a:solidFill>
                <a:latin typeface="Calibri"/>
              </a:rPr>
              <a:t>отруйними</a:t>
            </a:r>
            <a:r>
              <a:rPr lang="ru-RU" sz="2400" b="1" strike="noStrike" spc="-1" dirty="0" smtClean="0">
                <a:solidFill>
                  <a:srgbClr val="7030A0"/>
                </a:solidFill>
                <a:latin typeface="Calibri"/>
              </a:rPr>
              <a:t> </a:t>
            </a:r>
            <a:r>
              <a:rPr lang="ru-RU" sz="2400" b="1" strike="noStrike" spc="-1" dirty="0" err="1">
                <a:solidFill>
                  <a:srgbClr val="7030A0"/>
                </a:solidFill>
                <a:latin typeface="Calibri"/>
              </a:rPr>
              <a:t>речовинами</a:t>
            </a:r>
            <a:r>
              <a:rPr lang="ru-RU" sz="2400" b="1" strike="noStrike" spc="-1" dirty="0">
                <a:solidFill>
                  <a:srgbClr val="7030A0"/>
                </a:solidFill>
                <a:latin typeface="Calibri"/>
              </a:rPr>
              <a:t>, </a:t>
            </a:r>
            <a:r>
              <a:rPr lang="ru-RU" sz="2400" b="1" strike="noStrike" spc="-1" dirty="0" err="1">
                <a:solidFill>
                  <a:srgbClr val="7030A0"/>
                </a:solidFill>
                <a:latin typeface="Calibri"/>
              </a:rPr>
              <a:t>навчитися</a:t>
            </a:r>
            <a:r>
              <a:rPr lang="ru-RU" sz="2400" b="1" strike="noStrike" spc="-1" dirty="0">
                <a:solidFill>
                  <a:srgbClr val="7030A0"/>
                </a:solidFill>
                <a:latin typeface="Calibri"/>
              </a:rPr>
              <a:t> </a:t>
            </a:r>
            <a:r>
              <a:rPr lang="ru-RU" sz="2400" b="1" strike="noStrike" spc="-1" dirty="0" err="1">
                <a:solidFill>
                  <a:srgbClr val="7030A0"/>
                </a:solidFill>
                <a:latin typeface="Calibri"/>
              </a:rPr>
              <a:t>проводити</a:t>
            </a:r>
            <a:r>
              <a:rPr lang="ru-RU" sz="2400" b="1" strike="noStrike" spc="-1" dirty="0">
                <a:solidFill>
                  <a:srgbClr val="7030A0"/>
                </a:solidFill>
                <a:latin typeface="Calibri"/>
              </a:rPr>
              <a:t> </a:t>
            </a:r>
            <a:r>
              <a:rPr lang="ru-RU" sz="2400" b="1" strike="noStrike" spc="-1" dirty="0" err="1">
                <a:solidFill>
                  <a:srgbClr val="7030A0"/>
                </a:solidFill>
                <a:latin typeface="Calibri"/>
              </a:rPr>
              <a:t>експрес-аналіз</a:t>
            </a:r>
            <a:r>
              <a:rPr lang="ru-RU" sz="2400" b="1" strike="noStrike" spc="-1" dirty="0">
                <a:solidFill>
                  <a:srgbClr val="7030A0"/>
                </a:solidFill>
                <a:latin typeface="Calibri"/>
              </a:rPr>
              <a:t> </a:t>
            </a:r>
            <a:r>
              <a:rPr lang="ru-RU" sz="2400" b="1" strike="noStrike" spc="-1" dirty="0" err="1">
                <a:solidFill>
                  <a:srgbClr val="7030A0"/>
                </a:solidFill>
                <a:latin typeface="Calibri"/>
              </a:rPr>
              <a:t>вмісту</a:t>
            </a:r>
            <a:r>
              <a:rPr lang="ru-RU" sz="2400" b="1" strike="noStrike" spc="-1" dirty="0">
                <a:solidFill>
                  <a:srgbClr val="7030A0"/>
                </a:solidFill>
                <a:latin typeface="Calibri"/>
              </a:rPr>
              <a:t> </a:t>
            </a:r>
            <a:r>
              <a:rPr lang="ru-RU" sz="2400" b="1" strike="noStrike" spc="-1" dirty="0" err="1">
                <a:solidFill>
                  <a:srgbClr val="7030A0"/>
                </a:solidFill>
                <a:latin typeface="Calibri"/>
              </a:rPr>
              <a:t>алкалоїдів</a:t>
            </a:r>
            <a:r>
              <a:rPr lang="ru-RU" sz="2400" b="1" strike="noStrike" spc="-1" dirty="0">
                <a:solidFill>
                  <a:srgbClr val="7030A0"/>
                </a:solidFill>
                <a:latin typeface="Calibri"/>
              </a:rPr>
              <a:t> у </a:t>
            </a:r>
            <a:r>
              <a:rPr lang="ru-RU" sz="2400" b="1" strike="noStrike" spc="-1" dirty="0" err="1">
                <a:solidFill>
                  <a:srgbClr val="7030A0"/>
                </a:solidFill>
                <a:latin typeface="Calibri"/>
              </a:rPr>
              <a:t>свіжій</a:t>
            </a:r>
            <a:r>
              <a:rPr lang="ru-RU" sz="2400" b="1" strike="noStrike" spc="-1" dirty="0">
                <a:solidFill>
                  <a:srgbClr val="7030A0"/>
                </a:solidFill>
                <a:latin typeface="Calibri"/>
              </a:rPr>
              <a:t> </a:t>
            </a:r>
            <a:r>
              <a:rPr lang="ru-RU" sz="2400" b="1" strike="noStrike" spc="-1" dirty="0" err="1">
                <a:solidFill>
                  <a:srgbClr val="7030A0"/>
                </a:solidFill>
                <a:latin typeface="Calibri"/>
              </a:rPr>
              <a:t>лікарській</a:t>
            </a:r>
            <a:r>
              <a:rPr lang="ru-RU" sz="2400" b="1" strike="noStrike" spc="-1" dirty="0">
                <a:solidFill>
                  <a:srgbClr val="7030A0"/>
                </a:solidFill>
                <a:latin typeface="Calibri"/>
              </a:rPr>
              <a:t> </a:t>
            </a:r>
            <a:r>
              <a:rPr lang="ru-RU" sz="2400" b="1" strike="noStrike" spc="-1" dirty="0" err="1">
                <a:solidFill>
                  <a:srgbClr val="7030A0"/>
                </a:solidFill>
                <a:latin typeface="Calibri"/>
              </a:rPr>
              <a:t>рослинній</a:t>
            </a:r>
            <a:r>
              <a:rPr lang="ru-RU" sz="2400" b="1" strike="noStrike" spc="-1" dirty="0">
                <a:solidFill>
                  <a:srgbClr val="7030A0"/>
                </a:solidFill>
                <a:latin typeface="Calibri"/>
              </a:rPr>
              <a:t> </a:t>
            </a:r>
            <a:r>
              <a:rPr lang="ru-RU" sz="2400" b="1" strike="noStrike" spc="-1" dirty="0" err="1">
                <a:solidFill>
                  <a:srgbClr val="7030A0"/>
                </a:solidFill>
                <a:latin typeface="Calibri"/>
              </a:rPr>
              <a:t>сировині</a:t>
            </a:r>
            <a:r>
              <a:rPr lang="ru-RU" sz="2400" b="1" strike="noStrike" spc="-1" dirty="0">
                <a:solidFill>
                  <a:srgbClr val="7030A0"/>
                </a:solidFill>
                <a:latin typeface="Calibri"/>
              </a:rPr>
              <a:t> (ЛРС), </a:t>
            </a:r>
            <a:r>
              <a:rPr lang="ru-RU" sz="2400" b="1" strike="noStrike" spc="-1" dirty="0" err="1">
                <a:solidFill>
                  <a:srgbClr val="7030A0"/>
                </a:solidFill>
                <a:latin typeface="Calibri"/>
              </a:rPr>
              <a:t>навчитись</a:t>
            </a:r>
            <a:r>
              <a:rPr lang="ru-RU" sz="2400" b="1" strike="noStrike" spc="-1" dirty="0">
                <a:solidFill>
                  <a:srgbClr val="7030A0"/>
                </a:solidFill>
                <a:latin typeface="Calibri"/>
              </a:rPr>
              <a:t> </a:t>
            </a:r>
            <a:r>
              <a:rPr lang="ru-RU" sz="2400" b="1" strike="noStrike" spc="-1" dirty="0" err="1">
                <a:solidFill>
                  <a:srgbClr val="7030A0"/>
                </a:solidFill>
                <a:latin typeface="Calibri"/>
              </a:rPr>
              <a:t>проводити</a:t>
            </a:r>
            <a:r>
              <a:rPr lang="ru-RU" sz="2400" b="1" strike="noStrike" spc="-1" dirty="0">
                <a:solidFill>
                  <a:srgbClr val="7030A0"/>
                </a:solidFill>
                <a:latin typeface="Calibri"/>
              </a:rPr>
              <a:t> </a:t>
            </a:r>
            <a:r>
              <a:rPr lang="ru-RU" sz="2400" b="1" strike="noStrike" spc="-1" dirty="0" err="1">
                <a:solidFill>
                  <a:srgbClr val="7030A0"/>
                </a:solidFill>
                <a:latin typeface="Calibri"/>
              </a:rPr>
              <a:t>якісний</a:t>
            </a:r>
            <a:r>
              <a:rPr lang="ru-RU" sz="2400" b="1" strike="noStrike" spc="-1" dirty="0">
                <a:solidFill>
                  <a:srgbClr val="7030A0"/>
                </a:solidFill>
                <a:latin typeface="Calibri"/>
              </a:rPr>
              <a:t> </a:t>
            </a:r>
            <a:r>
              <a:rPr lang="ru-RU" sz="2400" b="1" strike="noStrike" spc="-1" dirty="0" err="1" smtClean="0">
                <a:solidFill>
                  <a:srgbClr val="7030A0"/>
                </a:solidFill>
                <a:latin typeface="Calibri"/>
              </a:rPr>
              <a:t>аналіз</a:t>
            </a:r>
            <a:r>
              <a:rPr lang="ru-RU" sz="2400" b="1" strike="noStrike" spc="-1" dirty="0" smtClean="0">
                <a:solidFill>
                  <a:srgbClr val="7030A0"/>
                </a:solidFill>
                <a:latin typeface="Calibri"/>
              </a:rPr>
              <a:t> </a:t>
            </a:r>
            <a:r>
              <a:rPr lang="ru-RU" sz="2400" b="1" strike="noStrike" spc="-1" dirty="0">
                <a:solidFill>
                  <a:srgbClr val="7030A0"/>
                </a:solidFill>
                <a:latin typeface="Calibri"/>
              </a:rPr>
              <a:t>ЛРС на </a:t>
            </a:r>
            <a:r>
              <a:rPr lang="ru-RU" sz="2400" b="1" strike="noStrike" spc="-1" dirty="0" err="1">
                <a:solidFill>
                  <a:srgbClr val="7030A0"/>
                </a:solidFill>
                <a:latin typeface="Calibri"/>
              </a:rPr>
              <a:t>вміст</a:t>
            </a:r>
            <a:r>
              <a:rPr lang="ru-RU" sz="2400" b="1" strike="noStrike" spc="-1" dirty="0">
                <a:solidFill>
                  <a:srgbClr val="7030A0"/>
                </a:solidFill>
                <a:latin typeface="Calibri"/>
              </a:rPr>
              <a:t> </a:t>
            </a:r>
            <a:r>
              <a:rPr lang="ru-RU" sz="2400" b="1" strike="noStrike" spc="-1" dirty="0" err="1">
                <a:solidFill>
                  <a:srgbClr val="7030A0"/>
                </a:solidFill>
                <a:latin typeface="Calibri"/>
              </a:rPr>
              <a:t>алкалоїдів</a:t>
            </a:r>
            <a:r>
              <a:rPr lang="ru-RU" sz="2400" b="1" strike="noStrike" spc="-1" dirty="0">
                <a:solidFill>
                  <a:srgbClr val="7030A0"/>
                </a:solidFill>
                <a:latin typeface="Calibri"/>
              </a:rPr>
              <a:t>, </a:t>
            </a:r>
            <a:r>
              <a:rPr lang="ru-RU" sz="2400" b="1" strike="noStrike" spc="-1" dirty="0" err="1">
                <a:solidFill>
                  <a:srgbClr val="7030A0"/>
                </a:solidFill>
                <a:latin typeface="Calibri"/>
              </a:rPr>
              <a:t>ознайомитися</a:t>
            </a:r>
            <a:r>
              <a:rPr lang="ru-RU" sz="2400" b="1" strike="noStrike" spc="-1" dirty="0">
                <a:solidFill>
                  <a:srgbClr val="7030A0"/>
                </a:solidFill>
                <a:latin typeface="Calibri"/>
              </a:rPr>
              <a:t> з ЛР, </a:t>
            </a:r>
            <a:r>
              <a:rPr lang="ru-RU" sz="2400" b="1" strike="noStrike" spc="-1" dirty="0" err="1">
                <a:solidFill>
                  <a:srgbClr val="7030A0"/>
                </a:solidFill>
                <a:latin typeface="Calibri"/>
              </a:rPr>
              <a:t>які</a:t>
            </a:r>
            <a:r>
              <a:rPr lang="ru-RU" sz="2400" b="1" strike="noStrike" spc="-1" dirty="0">
                <a:solidFill>
                  <a:srgbClr val="7030A0"/>
                </a:solidFill>
                <a:latin typeface="Calibri"/>
              </a:rPr>
              <a:t> </a:t>
            </a:r>
            <a:r>
              <a:rPr lang="ru-RU" sz="2400" b="1" strike="noStrike" spc="-1" dirty="0" err="1">
                <a:solidFill>
                  <a:srgbClr val="7030A0"/>
                </a:solidFill>
                <a:latin typeface="Calibri"/>
              </a:rPr>
              <a:t>ростуть</a:t>
            </a:r>
            <a:r>
              <a:rPr lang="ru-RU" sz="2400" b="1" strike="noStrike" spc="-1" dirty="0">
                <a:solidFill>
                  <a:srgbClr val="7030A0"/>
                </a:solidFill>
                <a:latin typeface="Calibri"/>
              </a:rPr>
              <a:t> на </a:t>
            </a:r>
            <a:r>
              <a:rPr lang="ru-RU" sz="2400" b="1" strike="noStrike" spc="-1" dirty="0" err="1">
                <a:solidFill>
                  <a:srgbClr val="7030A0"/>
                </a:solidFill>
                <a:latin typeface="Calibri"/>
              </a:rPr>
              <a:t>території</a:t>
            </a:r>
            <a:r>
              <a:rPr lang="ru-RU" sz="2400" b="1" strike="noStrike" spc="-1" dirty="0">
                <a:solidFill>
                  <a:srgbClr val="7030A0"/>
                </a:solidFill>
                <a:latin typeface="Calibri"/>
              </a:rPr>
              <a:t> </a:t>
            </a:r>
            <a:r>
              <a:rPr lang="ru-RU" sz="2400" b="1" strike="noStrike" spc="-1" dirty="0" err="1">
                <a:solidFill>
                  <a:srgbClr val="7030A0"/>
                </a:solidFill>
                <a:latin typeface="Calibri"/>
              </a:rPr>
              <a:t>України</a:t>
            </a:r>
            <a:r>
              <a:rPr lang="ru-RU" sz="2400" b="1" strike="noStrike" spc="-1" dirty="0">
                <a:solidFill>
                  <a:srgbClr val="7030A0"/>
                </a:solidFill>
                <a:latin typeface="Calibri"/>
              </a:rPr>
              <a:t>.</a:t>
            </a:r>
            <a:endParaRPr lang="ru-RU" sz="24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nvPr>
        </p:nvGraphicFramePr>
        <p:xfrm>
          <a:off x="645008" y="2032095"/>
          <a:ext cx="7853983" cy="4143418"/>
        </p:xfrm>
        <a:graphic>
          <a:graphicData uri="http://schemas.openxmlformats.org/drawingml/2006/table">
            <a:tbl>
              <a:tblPr firstRow="1" firstCol="1" lastRow="1" lastCol="1" bandRow="1" bandCol="1">
                <a:tableStyleId>{5C22544A-7EE6-4342-B048-85BDC9FD1C3A}</a:tableStyleId>
              </a:tblPr>
              <a:tblGrid>
                <a:gridCol w="392400">
                  <a:extLst>
                    <a:ext uri="{9D8B030D-6E8A-4147-A177-3AD203B41FA5}">
                      <a16:colId xmlns:a16="http://schemas.microsoft.com/office/drawing/2014/main" val="1416421200"/>
                    </a:ext>
                  </a:extLst>
                </a:gridCol>
                <a:gridCol w="1083367">
                  <a:extLst>
                    <a:ext uri="{9D8B030D-6E8A-4147-A177-3AD203B41FA5}">
                      <a16:colId xmlns:a16="http://schemas.microsoft.com/office/drawing/2014/main" val="109714421"/>
                    </a:ext>
                  </a:extLst>
                </a:gridCol>
                <a:gridCol w="1693294">
                  <a:extLst>
                    <a:ext uri="{9D8B030D-6E8A-4147-A177-3AD203B41FA5}">
                      <a16:colId xmlns:a16="http://schemas.microsoft.com/office/drawing/2014/main" val="1412040001"/>
                    </a:ext>
                  </a:extLst>
                </a:gridCol>
                <a:gridCol w="858163">
                  <a:extLst>
                    <a:ext uri="{9D8B030D-6E8A-4147-A177-3AD203B41FA5}">
                      <a16:colId xmlns:a16="http://schemas.microsoft.com/office/drawing/2014/main" val="4124012925"/>
                    </a:ext>
                  </a:extLst>
                </a:gridCol>
                <a:gridCol w="1016830">
                  <a:extLst>
                    <a:ext uri="{9D8B030D-6E8A-4147-A177-3AD203B41FA5}">
                      <a16:colId xmlns:a16="http://schemas.microsoft.com/office/drawing/2014/main" val="3851536987"/>
                    </a:ext>
                  </a:extLst>
                </a:gridCol>
                <a:gridCol w="1246298">
                  <a:extLst>
                    <a:ext uri="{9D8B030D-6E8A-4147-A177-3AD203B41FA5}">
                      <a16:colId xmlns:a16="http://schemas.microsoft.com/office/drawing/2014/main" val="2684234342"/>
                    </a:ext>
                  </a:extLst>
                </a:gridCol>
                <a:gridCol w="1563631">
                  <a:extLst>
                    <a:ext uri="{9D8B030D-6E8A-4147-A177-3AD203B41FA5}">
                      <a16:colId xmlns:a16="http://schemas.microsoft.com/office/drawing/2014/main" val="315579223"/>
                    </a:ext>
                  </a:extLst>
                </a:gridCol>
              </a:tblGrid>
              <a:tr h="2085523">
                <a:tc>
                  <a:txBody>
                    <a:bodyPr/>
                    <a:lstStyle/>
                    <a:p>
                      <a:pPr algn="ctr">
                        <a:lnSpc>
                          <a:spcPct val="107000"/>
                        </a:lnSpc>
                        <a:spcAft>
                          <a:spcPts val="0"/>
                        </a:spcAft>
                      </a:pPr>
                      <a:r>
                        <a:rPr lang="en-US" sz="1200" dirty="0">
                          <a:effectLst/>
                        </a:rPr>
                        <a:t>№</a:t>
                      </a:r>
                      <a:endParaRPr lang="ru-RU" sz="1200" dirty="0">
                        <a:effectLst/>
                        <a:latin typeface="Times New Roman" panose="02020603050405020304" pitchFamily="18" charset="0"/>
                        <a:ea typeface="MS Mincho" panose="02020609040205080304" pitchFamily="49" charset="-128"/>
                      </a:endParaRPr>
                    </a:p>
                  </a:txBody>
                  <a:tcPr marL="68580" marR="68580" marT="0" marB="0"/>
                </a:tc>
                <a:tc>
                  <a:txBody>
                    <a:bodyPr/>
                    <a:lstStyle/>
                    <a:p>
                      <a:pPr algn="ctr">
                        <a:lnSpc>
                          <a:spcPct val="107000"/>
                        </a:lnSpc>
                        <a:spcAft>
                          <a:spcPts val="0"/>
                        </a:spcAft>
                      </a:pPr>
                      <a:r>
                        <a:rPr lang="ru-RU" sz="1200" dirty="0" err="1">
                          <a:effectLst/>
                        </a:rPr>
                        <a:t>Рослина</a:t>
                      </a:r>
                      <a:endParaRPr lang="ru-RU" sz="1200" dirty="0">
                        <a:effectLst/>
                      </a:endParaRPr>
                    </a:p>
                    <a:p>
                      <a:pPr algn="ctr">
                        <a:lnSpc>
                          <a:spcPct val="107000"/>
                        </a:lnSpc>
                        <a:spcAft>
                          <a:spcPts val="0"/>
                        </a:spcAft>
                      </a:pPr>
                      <a:r>
                        <a:rPr lang="ru-RU" sz="1200" dirty="0">
                          <a:effectLst/>
                        </a:rPr>
                        <a:t>(</a:t>
                      </a:r>
                      <a:r>
                        <a:rPr lang="ru-RU" sz="1200" dirty="0" err="1">
                          <a:effectLst/>
                        </a:rPr>
                        <a:t>укр</a:t>
                      </a:r>
                      <a:r>
                        <a:rPr lang="ru-RU" sz="1200" dirty="0">
                          <a:effectLst/>
                        </a:rPr>
                        <a:t>., лат. </a:t>
                      </a:r>
                      <a:r>
                        <a:rPr lang="ru-RU" sz="1200" dirty="0" err="1">
                          <a:effectLst/>
                        </a:rPr>
                        <a:t>назва</a:t>
                      </a:r>
                      <a:r>
                        <a:rPr lang="ru-RU" sz="1200" dirty="0">
                          <a:effectLst/>
                        </a:rPr>
                        <a:t>, родина)</a:t>
                      </a:r>
                      <a:endParaRPr lang="ru-RU" sz="1200" dirty="0">
                        <a:effectLst/>
                        <a:latin typeface="Times New Roman" panose="02020603050405020304" pitchFamily="18" charset="0"/>
                        <a:ea typeface="MS Mincho" panose="02020609040205080304" pitchFamily="49" charset="-128"/>
                      </a:endParaRPr>
                    </a:p>
                  </a:txBody>
                  <a:tcPr marL="68580" marR="68580" marT="0" marB="0"/>
                </a:tc>
                <a:tc>
                  <a:txBody>
                    <a:bodyPr/>
                    <a:lstStyle/>
                    <a:p>
                      <a:pPr algn="ctr">
                        <a:lnSpc>
                          <a:spcPct val="107000"/>
                        </a:lnSpc>
                        <a:spcAft>
                          <a:spcPts val="0"/>
                        </a:spcAft>
                      </a:pPr>
                      <a:r>
                        <a:rPr lang="ru-RU" sz="1200" dirty="0" err="1">
                          <a:effectLst/>
                        </a:rPr>
                        <a:t>Сировина</a:t>
                      </a:r>
                      <a:endParaRPr lang="ru-RU" sz="1200" dirty="0">
                        <a:effectLst/>
                      </a:endParaRPr>
                    </a:p>
                    <a:p>
                      <a:pPr algn="ctr">
                        <a:lnSpc>
                          <a:spcPct val="107000"/>
                        </a:lnSpc>
                        <a:spcAft>
                          <a:spcPts val="0"/>
                        </a:spcAft>
                      </a:pPr>
                      <a:r>
                        <a:rPr lang="ru-RU" sz="1200" dirty="0">
                          <a:effectLst/>
                        </a:rPr>
                        <a:t>(</a:t>
                      </a:r>
                      <a:r>
                        <a:rPr lang="ru-RU" sz="1200" dirty="0" err="1">
                          <a:effectLst/>
                        </a:rPr>
                        <a:t>листя</a:t>
                      </a:r>
                      <a:r>
                        <a:rPr lang="ru-RU" sz="1200" dirty="0">
                          <a:effectLst/>
                        </a:rPr>
                        <a:t>, </a:t>
                      </a:r>
                      <a:r>
                        <a:rPr lang="ru-RU" sz="1200" dirty="0" err="1">
                          <a:effectLst/>
                        </a:rPr>
                        <a:t>пагони</a:t>
                      </a:r>
                      <a:r>
                        <a:rPr lang="ru-RU" sz="1200" dirty="0">
                          <a:effectLst/>
                        </a:rPr>
                        <a:t>, </a:t>
                      </a:r>
                      <a:r>
                        <a:rPr lang="ru-RU" sz="1200" dirty="0" err="1">
                          <a:effectLst/>
                        </a:rPr>
                        <a:t>корені</a:t>
                      </a:r>
                      <a:r>
                        <a:rPr lang="ru-RU" sz="1200" dirty="0">
                          <a:effectLst/>
                        </a:rPr>
                        <a:t>, </a:t>
                      </a:r>
                      <a:r>
                        <a:rPr lang="ru-RU" sz="1200" dirty="0" err="1">
                          <a:effectLst/>
                        </a:rPr>
                        <a:t>кореневища</a:t>
                      </a:r>
                      <a:r>
                        <a:rPr lang="ru-RU" sz="1200" dirty="0">
                          <a:effectLst/>
                        </a:rPr>
                        <a:t>, </a:t>
                      </a:r>
                      <a:r>
                        <a:rPr lang="ru-RU" sz="1200" dirty="0" err="1">
                          <a:effectLst/>
                        </a:rPr>
                        <a:t>квітки</a:t>
                      </a:r>
                      <a:r>
                        <a:rPr lang="ru-RU" sz="1200" dirty="0">
                          <a:effectLst/>
                        </a:rPr>
                        <a:t>, плоди </a:t>
                      </a:r>
                      <a:r>
                        <a:rPr lang="ru-RU" sz="1200" dirty="0" err="1">
                          <a:effectLst/>
                        </a:rPr>
                        <a:t>тощо</a:t>
                      </a:r>
                      <a:r>
                        <a:rPr lang="ru-RU" sz="1200" dirty="0">
                          <a:effectLst/>
                        </a:rPr>
                        <a:t>)</a:t>
                      </a:r>
                      <a:endParaRPr lang="ru-RU" sz="1200" dirty="0">
                        <a:effectLst/>
                        <a:latin typeface="Times New Roman" panose="02020603050405020304" pitchFamily="18" charset="0"/>
                        <a:ea typeface="MS Mincho" panose="02020609040205080304" pitchFamily="49" charset="-128"/>
                      </a:endParaRPr>
                    </a:p>
                  </a:txBody>
                  <a:tcPr marL="68580" marR="68580" marT="0" marB="0"/>
                </a:tc>
                <a:tc>
                  <a:txBody>
                    <a:bodyPr/>
                    <a:lstStyle/>
                    <a:p>
                      <a:pPr algn="ctr">
                        <a:lnSpc>
                          <a:spcPct val="107000"/>
                        </a:lnSpc>
                        <a:spcAft>
                          <a:spcPts val="0"/>
                        </a:spcAft>
                      </a:pPr>
                      <a:r>
                        <a:rPr lang="en-US" sz="1200" dirty="0" err="1">
                          <a:effectLst/>
                        </a:rPr>
                        <a:t>Хімічний</a:t>
                      </a:r>
                      <a:r>
                        <a:rPr lang="en-US" sz="1200" dirty="0">
                          <a:effectLst/>
                        </a:rPr>
                        <a:t> </a:t>
                      </a:r>
                      <a:r>
                        <a:rPr lang="en-US" sz="1200" dirty="0" err="1">
                          <a:effectLst/>
                        </a:rPr>
                        <a:t>склад</a:t>
                      </a:r>
                      <a:endParaRPr lang="ru-RU" sz="1200" dirty="0">
                        <a:effectLst/>
                        <a:latin typeface="Times New Roman" panose="02020603050405020304" pitchFamily="18" charset="0"/>
                        <a:ea typeface="MS Mincho" panose="02020609040205080304" pitchFamily="49" charset="-128"/>
                      </a:endParaRPr>
                    </a:p>
                  </a:txBody>
                  <a:tcPr marL="68580" marR="68580" marT="0" marB="0"/>
                </a:tc>
                <a:tc>
                  <a:txBody>
                    <a:bodyPr/>
                    <a:lstStyle/>
                    <a:p>
                      <a:pPr algn="ctr">
                        <a:lnSpc>
                          <a:spcPct val="107000"/>
                        </a:lnSpc>
                        <a:spcAft>
                          <a:spcPts val="0"/>
                        </a:spcAft>
                      </a:pPr>
                      <a:r>
                        <a:rPr lang="en-US" sz="1200" dirty="0" err="1">
                          <a:effectLst/>
                        </a:rPr>
                        <a:t>Діючі</a:t>
                      </a:r>
                      <a:r>
                        <a:rPr lang="en-US" sz="1200" dirty="0">
                          <a:effectLst/>
                        </a:rPr>
                        <a:t> </a:t>
                      </a:r>
                      <a:r>
                        <a:rPr lang="en-US" sz="1200" dirty="0" err="1">
                          <a:effectLst/>
                        </a:rPr>
                        <a:t>речовини</a:t>
                      </a:r>
                      <a:endParaRPr lang="ru-RU" sz="1200" dirty="0">
                        <a:effectLst/>
                        <a:latin typeface="Times New Roman" panose="02020603050405020304" pitchFamily="18" charset="0"/>
                        <a:ea typeface="MS Mincho" panose="02020609040205080304" pitchFamily="49" charset="-128"/>
                      </a:endParaRPr>
                    </a:p>
                  </a:txBody>
                  <a:tcPr marL="68580" marR="68580" marT="0" marB="0"/>
                </a:tc>
                <a:tc>
                  <a:txBody>
                    <a:bodyPr/>
                    <a:lstStyle/>
                    <a:p>
                      <a:pPr algn="ctr">
                        <a:lnSpc>
                          <a:spcPct val="107000"/>
                        </a:lnSpc>
                        <a:spcAft>
                          <a:spcPts val="0"/>
                        </a:spcAft>
                      </a:pPr>
                      <a:r>
                        <a:rPr lang="en-US" sz="1200" dirty="0" err="1">
                          <a:effectLst/>
                        </a:rPr>
                        <a:t>Фарма-кологічна</a:t>
                      </a:r>
                      <a:r>
                        <a:rPr lang="en-US" sz="1200" dirty="0">
                          <a:effectLst/>
                        </a:rPr>
                        <a:t> </a:t>
                      </a:r>
                      <a:r>
                        <a:rPr lang="en-US" sz="1200" dirty="0" err="1">
                          <a:effectLst/>
                        </a:rPr>
                        <a:t>дія</a:t>
                      </a:r>
                      <a:endParaRPr lang="ru-RU" sz="1200" dirty="0">
                        <a:effectLst/>
                        <a:latin typeface="Times New Roman" panose="02020603050405020304" pitchFamily="18" charset="0"/>
                        <a:ea typeface="MS Mincho" panose="02020609040205080304" pitchFamily="49" charset="-128"/>
                      </a:endParaRPr>
                    </a:p>
                  </a:txBody>
                  <a:tcPr marL="68580" marR="68580" marT="0" marB="0"/>
                </a:tc>
                <a:tc>
                  <a:txBody>
                    <a:bodyPr/>
                    <a:lstStyle/>
                    <a:p>
                      <a:pPr algn="ctr">
                        <a:lnSpc>
                          <a:spcPct val="107000"/>
                        </a:lnSpc>
                        <a:spcAft>
                          <a:spcPts val="0"/>
                        </a:spcAft>
                      </a:pPr>
                      <a:r>
                        <a:rPr lang="ru-RU" sz="1200" dirty="0" err="1">
                          <a:effectLst/>
                        </a:rPr>
                        <a:t>Назва</a:t>
                      </a:r>
                      <a:r>
                        <a:rPr lang="ru-RU" sz="1200" dirty="0">
                          <a:effectLst/>
                        </a:rPr>
                        <a:t> </a:t>
                      </a:r>
                      <a:r>
                        <a:rPr lang="ru-RU" sz="1200" dirty="0" err="1">
                          <a:effectLst/>
                        </a:rPr>
                        <a:t>субстанції</a:t>
                      </a:r>
                      <a:r>
                        <a:rPr lang="ru-RU" sz="1200" dirty="0">
                          <a:effectLst/>
                        </a:rPr>
                        <a:t> </a:t>
                      </a:r>
                      <a:r>
                        <a:rPr lang="ru-RU" sz="1200" dirty="0" err="1">
                          <a:effectLst/>
                        </a:rPr>
                        <a:t>або</a:t>
                      </a:r>
                      <a:r>
                        <a:rPr lang="ru-RU" sz="1200" dirty="0">
                          <a:effectLst/>
                        </a:rPr>
                        <a:t> </a:t>
                      </a:r>
                      <a:r>
                        <a:rPr lang="ru-RU" sz="1200" dirty="0" err="1">
                          <a:effectLst/>
                        </a:rPr>
                        <a:t>лікарського</a:t>
                      </a:r>
                      <a:r>
                        <a:rPr lang="ru-RU" sz="1200" dirty="0">
                          <a:effectLst/>
                        </a:rPr>
                        <a:t> препарату</a:t>
                      </a:r>
                      <a:endParaRPr lang="ru-RU" sz="1200" dirty="0">
                        <a:effectLst/>
                        <a:latin typeface="Times New Roman" panose="02020603050405020304" pitchFamily="18" charset="0"/>
                        <a:ea typeface="MS Mincho" panose="02020609040205080304" pitchFamily="49" charset="-128"/>
                      </a:endParaRPr>
                    </a:p>
                  </a:txBody>
                  <a:tcPr marL="68580" marR="68580" marT="0" marB="0"/>
                </a:tc>
                <a:extLst>
                  <a:ext uri="{0D108BD9-81ED-4DB2-BD59-A6C34878D82A}">
                    <a16:rowId xmlns:a16="http://schemas.microsoft.com/office/drawing/2014/main" val="4143688896"/>
                  </a:ext>
                </a:extLst>
              </a:tr>
              <a:tr h="402207">
                <a:tc>
                  <a:txBody>
                    <a:bodyPr/>
                    <a:lstStyle/>
                    <a:p>
                      <a:pPr algn="ctr">
                        <a:lnSpc>
                          <a:spcPct val="107000"/>
                        </a:lnSpc>
                        <a:spcAft>
                          <a:spcPts val="0"/>
                        </a:spcAft>
                      </a:pPr>
                      <a:r>
                        <a:rPr lang="en-US" sz="1200">
                          <a:effectLst/>
                        </a:rPr>
                        <a:t>1</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dirty="0">
                          <a:effectLst/>
                        </a:rPr>
                        <a:t> </a:t>
                      </a:r>
                      <a:endParaRPr lang="ru-RU" sz="1200" dirty="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extLst>
                  <a:ext uri="{0D108BD9-81ED-4DB2-BD59-A6C34878D82A}">
                    <a16:rowId xmlns:a16="http://schemas.microsoft.com/office/drawing/2014/main" val="2179565612"/>
                  </a:ext>
                </a:extLst>
              </a:tr>
              <a:tr h="402207">
                <a:tc>
                  <a:txBody>
                    <a:bodyPr/>
                    <a:lstStyle/>
                    <a:p>
                      <a:pPr algn="ctr">
                        <a:lnSpc>
                          <a:spcPct val="107000"/>
                        </a:lnSpc>
                        <a:spcAft>
                          <a:spcPts val="0"/>
                        </a:spcAft>
                      </a:pPr>
                      <a:r>
                        <a:rPr lang="en-US" sz="1200">
                          <a:effectLst/>
                        </a:rPr>
                        <a:t>2</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dirty="0">
                          <a:effectLst/>
                        </a:rPr>
                        <a:t> </a:t>
                      </a:r>
                      <a:endParaRPr lang="ru-RU" sz="1200" dirty="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extLst>
                  <a:ext uri="{0D108BD9-81ED-4DB2-BD59-A6C34878D82A}">
                    <a16:rowId xmlns:a16="http://schemas.microsoft.com/office/drawing/2014/main" val="1329756631"/>
                  </a:ext>
                </a:extLst>
              </a:tr>
              <a:tr h="402207">
                <a:tc>
                  <a:txBody>
                    <a:bodyPr/>
                    <a:lstStyle/>
                    <a:p>
                      <a:pPr algn="ctr">
                        <a:lnSpc>
                          <a:spcPct val="107000"/>
                        </a:lnSpc>
                        <a:spcAft>
                          <a:spcPts val="0"/>
                        </a:spcAft>
                      </a:pPr>
                      <a:r>
                        <a:rPr lang="en-US" sz="1200">
                          <a:effectLst/>
                        </a:rPr>
                        <a:t>3</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dirty="0">
                          <a:effectLst/>
                        </a:rPr>
                        <a:t> </a:t>
                      </a:r>
                      <a:endParaRPr lang="ru-RU" sz="1200" dirty="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dirty="0">
                          <a:effectLst/>
                        </a:rPr>
                        <a:t> </a:t>
                      </a:r>
                      <a:endParaRPr lang="ru-RU" sz="1200" dirty="0">
                        <a:effectLst/>
                        <a:latin typeface="Times New Roman" panose="02020603050405020304" pitchFamily="18" charset="0"/>
                        <a:ea typeface="MS Mincho" panose="02020609040205080304" pitchFamily="49" charset="-128"/>
                      </a:endParaRPr>
                    </a:p>
                  </a:txBody>
                  <a:tcPr marL="68580" marR="68580" marT="0" marB="0"/>
                </a:tc>
                <a:extLst>
                  <a:ext uri="{0D108BD9-81ED-4DB2-BD59-A6C34878D82A}">
                    <a16:rowId xmlns:a16="http://schemas.microsoft.com/office/drawing/2014/main" val="3056041004"/>
                  </a:ext>
                </a:extLst>
              </a:tr>
              <a:tr h="425637">
                <a:tc>
                  <a:txBody>
                    <a:bodyPr/>
                    <a:lstStyle/>
                    <a:p>
                      <a:pPr algn="ctr">
                        <a:lnSpc>
                          <a:spcPct val="107000"/>
                        </a:lnSpc>
                        <a:spcAft>
                          <a:spcPts val="0"/>
                        </a:spcAft>
                      </a:pPr>
                      <a:r>
                        <a:rPr lang="en-US" sz="1200">
                          <a:effectLst/>
                        </a:rPr>
                        <a:t>4</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dirty="0">
                          <a:effectLst/>
                        </a:rPr>
                        <a:t> </a:t>
                      </a:r>
                      <a:endParaRPr lang="ru-RU" sz="1200" dirty="0">
                        <a:effectLst/>
                        <a:latin typeface="Times New Roman" panose="02020603050405020304" pitchFamily="18" charset="0"/>
                        <a:ea typeface="MS Mincho" panose="02020609040205080304" pitchFamily="49" charset="-128"/>
                      </a:endParaRPr>
                    </a:p>
                  </a:txBody>
                  <a:tcPr marL="68580" marR="68580" marT="0" marB="0"/>
                </a:tc>
                <a:extLst>
                  <a:ext uri="{0D108BD9-81ED-4DB2-BD59-A6C34878D82A}">
                    <a16:rowId xmlns:a16="http://schemas.microsoft.com/office/drawing/2014/main" val="2536993778"/>
                  </a:ext>
                </a:extLst>
              </a:tr>
              <a:tr h="425637">
                <a:tc>
                  <a:txBody>
                    <a:bodyPr/>
                    <a:lstStyle/>
                    <a:p>
                      <a:pPr algn="ctr">
                        <a:lnSpc>
                          <a:spcPct val="107000"/>
                        </a:lnSpc>
                        <a:spcAft>
                          <a:spcPts val="0"/>
                        </a:spcAft>
                      </a:pPr>
                      <a:r>
                        <a:rPr lang="en-US" sz="1200">
                          <a:effectLst/>
                        </a:rPr>
                        <a:t>5</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a:effectLst/>
                        </a:rPr>
                        <a:t> </a:t>
                      </a:r>
                      <a:endParaRPr lang="ru-RU" sz="1200">
                        <a:effectLst/>
                        <a:latin typeface="Times New Roman" panose="02020603050405020304" pitchFamily="18" charset="0"/>
                        <a:ea typeface="MS Mincho" panose="02020609040205080304" pitchFamily="49" charset="-128"/>
                      </a:endParaRPr>
                    </a:p>
                  </a:txBody>
                  <a:tcPr marL="68580" marR="68580" marT="0" marB="0"/>
                </a:tc>
                <a:tc>
                  <a:txBody>
                    <a:bodyPr/>
                    <a:lstStyle/>
                    <a:p>
                      <a:pPr>
                        <a:lnSpc>
                          <a:spcPct val="107000"/>
                        </a:lnSpc>
                        <a:spcAft>
                          <a:spcPts val="0"/>
                        </a:spcAft>
                      </a:pPr>
                      <a:r>
                        <a:rPr lang="en-US" sz="1200" dirty="0">
                          <a:effectLst/>
                        </a:rPr>
                        <a:t> </a:t>
                      </a:r>
                      <a:endParaRPr lang="ru-RU" sz="1200" dirty="0">
                        <a:effectLst/>
                        <a:latin typeface="Times New Roman" panose="02020603050405020304" pitchFamily="18" charset="0"/>
                        <a:ea typeface="MS Mincho" panose="02020609040205080304" pitchFamily="49" charset="-128"/>
                      </a:endParaRPr>
                    </a:p>
                  </a:txBody>
                  <a:tcPr marL="68580" marR="68580" marT="0" marB="0"/>
                </a:tc>
                <a:extLst>
                  <a:ext uri="{0D108BD9-81ED-4DB2-BD59-A6C34878D82A}">
                    <a16:rowId xmlns:a16="http://schemas.microsoft.com/office/drawing/2014/main" val="2697796010"/>
                  </a:ext>
                </a:extLst>
              </a:tr>
            </a:tbl>
          </a:graphicData>
        </a:graphic>
      </p:graphicFrame>
      <p:sp>
        <p:nvSpPr>
          <p:cNvPr id="3" name="Rectangle 1"/>
          <p:cNvSpPr>
            <a:spLocks noChangeArrowheads="1"/>
          </p:cNvSpPr>
          <p:nvPr/>
        </p:nvSpPr>
        <p:spPr bwMode="auto">
          <a:xfrm>
            <a:off x="397566" y="186037"/>
            <a:ext cx="8229600" cy="163121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altLang="zh-CN" sz="1600" b="1"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ЗАВДАННЯ. </a:t>
            </a:r>
            <a:r>
              <a:rPr kumimoji="0" lang="ru-RU" altLang="zh-CN" sz="1600" b="0" i="0" u="none" strike="noStrike" cap="none" normalizeH="0" baseline="0" dirty="0" err="1"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Використовуючи</a:t>
            </a:r>
            <a:r>
              <a:rPr kumimoji="0" lang="ru-RU" altLang="zh-CN" sz="16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ru-RU" altLang="zh-CN" sz="1600" b="0" i="0" u="none" strike="noStrike" cap="none" normalizeH="0" baseline="0" dirty="0" err="1"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матеріали</a:t>
            </a:r>
            <a:r>
              <a:rPr kumimoji="0" lang="ru-RU" altLang="zh-CN" sz="16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ru-RU" altLang="zh-CN" sz="1600" b="0" i="0" u="none" strike="noStrike" cap="none" normalizeH="0" baseline="0" dirty="0" err="1"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лекції</a:t>
            </a:r>
            <a:r>
              <a:rPr kumimoji="0" lang="ru-RU" altLang="zh-CN" sz="16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ru-RU" altLang="zh-CN" sz="1600" b="0" i="0" u="none" strike="noStrike" cap="none" normalizeH="0" baseline="0" dirty="0" err="1"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основної</a:t>
            </a:r>
            <a:r>
              <a:rPr kumimoji="0" lang="ru-RU" altLang="zh-CN" sz="16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та </a:t>
            </a:r>
            <a:r>
              <a:rPr kumimoji="0" lang="ru-RU" altLang="zh-CN" sz="1600" b="0" i="0" u="none" strike="noStrike" cap="none" normalizeH="0" baseline="0" dirty="0" err="1"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додаткової</a:t>
            </a:r>
            <a:r>
              <a:rPr kumimoji="0" lang="ru-RU" altLang="zh-CN" sz="16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ru-RU" altLang="zh-CN" sz="1600" b="0" i="0" u="none" strike="noStrike" cap="none" normalizeH="0" baseline="0" dirty="0" err="1"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рекомендованої</a:t>
            </a:r>
            <a:r>
              <a:rPr kumimoji="0" lang="ru-RU" altLang="zh-CN" sz="16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ru-RU" altLang="zh-CN" sz="1600" b="0" i="0" u="none" strike="noStrike" cap="none" normalizeH="0" baseline="0" dirty="0" err="1"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літератури</a:t>
            </a:r>
            <a:r>
              <a:rPr kumimoji="0" lang="ru-RU" altLang="zh-CN" sz="16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ru-RU" altLang="zh-CN" sz="1600" b="0" i="0" u="none" strike="noStrike" cap="none" normalizeH="0" baseline="0" dirty="0" err="1"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заповніть</a:t>
            </a:r>
            <a:r>
              <a:rPr kumimoji="0" lang="ru-RU" altLang="zh-CN" sz="16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ru-RU" altLang="zh-CN" sz="1600" b="0" i="0" u="none" strike="noStrike" cap="none" normalizeH="0" baseline="0" dirty="0" err="1"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таблицю</a:t>
            </a:r>
            <a:r>
              <a:rPr kumimoji="0" lang="ru-RU" altLang="zh-CN" sz="1600" b="0"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a:t>
            </a:r>
            <a:endParaRPr kumimoji="0" lang="ru-RU" altLang="zh-CN" sz="1000" b="0" i="0" u="none" strike="noStrike" cap="none" normalizeH="0" baseline="0" dirty="0" smtClean="0">
              <a:ln>
                <a:noFill/>
              </a:ln>
              <a:solidFill>
                <a:schemeClr val="tx1"/>
              </a:solidFill>
              <a:effectLst/>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altLang="zh-CN" sz="1600" b="1" i="0" u="none" strike="noStrike" cap="none" normalizeH="0" baseline="0" dirty="0" err="1"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Таблиця</a:t>
            </a:r>
            <a:r>
              <a:rPr kumimoji="0" lang="ru-RU" altLang="zh-CN" sz="1600" b="1" i="0"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ru-RU" altLang="zh-CN" b="1" i="0" u="none" strike="noStrike" cap="none" normalizeH="0" baseline="0" dirty="0" err="1" smtClean="0">
                <a:ln>
                  <a:noFill/>
                </a:ln>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Фармакологічна</a:t>
            </a:r>
            <a:r>
              <a:rPr kumimoji="0" lang="ru-RU" altLang="zh-CN" b="1" i="0" u="none" strike="noStrike" cap="none" normalizeH="0" baseline="0" dirty="0" smtClean="0">
                <a:ln>
                  <a:noFill/>
                </a:ln>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ru-RU" altLang="zh-CN" b="1" i="0" u="none" strike="noStrike" cap="none" normalizeH="0" baseline="0" dirty="0" err="1" smtClean="0">
                <a:ln>
                  <a:noFill/>
                </a:ln>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дія</a:t>
            </a:r>
            <a:r>
              <a:rPr kumimoji="0" lang="ru-RU" altLang="zh-CN" b="1" i="0" u="none" strike="noStrike" cap="none" normalizeH="0" baseline="0" dirty="0" smtClean="0">
                <a:ln>
                  <a:noFill/>
                </a:ln>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та </a:t>
            </a:r>
            <a:r>
              <a:rPr kumimoji="0" lang="ru-RU" altLang="zh-CN" b="1" i="0" u="none" strike="noStrike" cap="none" normalizeH="0" baseline="0" dirty="0" err="1" smtClean="0">
                <a:ln>
                  <a:noFill/>
                </a:ln>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використання</a:t>
            </a:r>
            <a:r>
              <a:rPr kumimoji="0" lang="ru-RU" altLang="zh-CN" b="1" i="0" u="none" strike="noStrike" cap="none" normalizeH="0" baseline="0" dirty="0" smtClean="0">
                <a:ln>
                  <a:noFill/>
                </a:ln>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ru-RU" altLang="zh-CN" b="1" i="0" u="none" strike="noStrike" cap="none" normalizeH="0" baseline="0" dirty="0" err="1" smtClean="0">
                <a:ln>
                  <a:noFill/>
                </a:ln>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лікарської</a:t>
            </a:r>
            <a:r>
              <a:rPr kumimoji="0" lang="ru-RU" altLang="zh-CN" b="1" i="0" u="none" strike="noStrike" cap="none" normalizeH="0" baseline="0" dirty="0" smtClean="0">
                <a:ln>
                  <a:noFill/>
                </a:ln>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ru-RU" altLang="zh-CN" b="1" i="0" u="none" strike="noStrike" cap="none" normalizeH="0" baseline="0" dirty="0" err="1" smtClean="0">
                <a:ln>
                  <a:noFill/>
                </a:ln>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рослинної</a:t>
            </a:r>
            <a:r>
              <a:rPr kumimoji="0" lang="ru-RU" altLang="zh-CN" b="1" i="0" u="none" strike="noStrike" cap="none" normalizeH="0" baseline="0" dirty="0" smtClean="0">
                <a:ln>
                  <a:noFill/>
                </a:ln>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ru-RU" altLang="zh-CN" b="1" i="0" u="none" strike="noStrike" cap="none" normalizeH="0" baseline="0" dirty="0" err="1" smtClean="0">
                <a:ln>
                  <a:noFill/>
                </a:ln>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сировини</a:t>
            </a:r>
            <a:r>
              <a:rPr kumimoji="0" lang="ru-RU" altLang="zh-CN" b="1" i="0" u="none" strike="noStrike" cap="none" normalizeH="0" baseline="0" dirty="0" smtClean="0">
                <a:ln>
                  <a:noFill/>
                </a:ln>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ru-RU" altLang="zh-CN" b="1" i="0" u="none" strike="noStrike" cap="none" normalizeH="0" baseline="0" dirty="0" err="1" smtClean="0">
                <a:ln>
                  <a:noFill/>
                </a:ln>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що</a:t>
            </a:r>
            <a:r>
              <a:rPr kumimoji="0" lang="ru-RU" altLang="zh-CN" b="1" i="0" u="none" strike="noStrike" cap="none" normalizeH="0" baseline="0" dirty="0" smtClean="0">
                <a:ln>
                  <a:noFill/>
                </a:ln>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ru-RU" altLang="zh-CN" b="1" i="0" u="none" strike="noStrike" cap="none" normalizeH="0" baseline="0" dirty="0" err="1" smtClean="0">
                <a:ln>
                  <a:noFill/>
                </a:ln>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містить</a:t>
            </a:r>
            <a:r>
              <a:rPr kumimoji="0" lang="ru-RU" altLang="zh-CN" b="1" i="0" u="none" strike="noStrike" cap="none" normalizeH="0" baseline="0" dirty="0" smtClean="0">
                <a:ln>
                  <a:noFill/>
                </a:ln>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uk-UA" altLang="zh-CN" b="1" i="0" u="none" strike="noStrike" cap="none" normalizeH="0" baseline="0" dirty="0" smtClean="0">
                <a:ln>
                  <a:noFill/>
                </a:ln>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алкалоїди</a:t>
            </a:r>
            <a:endParaRPr kumimoji="0" lang="ru-RU" altLang="zh-CN" sz="1050" b="0" i="0" u="none" strike="noStrike" cap="none" normalizeH="0" baseline="0" dirty="0" smtClean="0">
              <a:ln>
                <a:noFill/>
              </a:ln>
              <a:solidFill>
                <a:srgbClr val="FF0000"/>
              </a:solidFill>
              <a:effectLst/>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en-US" altLang="zh-CN" sz="1600" b="1" i="1"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a:t>
            </a:r>
            <a:r>
              <a:rPr kumimoji="0" lang="en-US" altLang="zh-CN" sz="1600" b="1" i="1" u="sng" strike="noStrike" cap="none" normalizeH="0" baseline="0" dirty="0" err="1"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описати</a:t>
            </a:r>
            <a:r>
              <a:rPr kumimoji="0" lang="en-US" altLang="zh-CN" sz="1600" b="1" i="1" u="sng"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en-US" altLang="zh-CN" sz="1600" b="1" i="1" u="sng" strike="noStrike" cap="none" normalizeH="0" baseline="0" dirty="0" err="1"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не</a:t>
            </a:r>
            <a:r>
              <a:rPr kumimoji="0" lang="en-US" altLang="zh-CN" sz="1600" b="1" i="1" u="sng"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en-US" altLang="zh-CN" sz="1600" b="1" i="1" u="sng" strike="noStrike" cap="none" normalizeH="0" baseline="0" dirty="0" err="1"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менше</a:t>
            </a:r>
            <a:r>
              <a:rPr kumimoji="0" lang="en-US" altLang="zh-CN" sz="1600" b="1" i="1" u="sng"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5 </a:t>
            </a:r>
            <a:r>
              <a:rPr kumimoji="0" lang="en-US" altLang="zh-CN" sz="1600" b="1" i="1" u="sng" strike="noStrike" cap="none" normalizeH="0" baseline="0" dirty="0" err="1"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рослин</a:t>
            </a:r>
            <a:r>
              <a:rPr kumimoji="0" lang="en-US" altLang="zh-CN" sz="1600" b="1" i="1"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a:t>
            </a:r>
            <a:endParaRPr kumimoji="0" lang="ru-RU" altLang="zh-CN" sz="1000" b="0" i="0" u="none" strike="noStrike" cap="none" normalizeH="0" baseline="0" dirty="0" smtClean="0">
              <a:ln>
                <a:noFill/>
              </a:ln>
              <a:solidFill>
                <a:schemeClr val="tx1"/>
              </a:solidFill>
              <a:effectLst/>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altLang="zh-CN" sz="1600" b="1" i="1" u="none" strike="noStrike" cap="none" normalizeH="0" baseline="0" dirty="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Зробіть висновки. </a:t>
            </a:r>
            <a:endParaRPr kumimoji="0" lang="uk-UA" altLang="zh-CN" sz="2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282007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TextShape 1"/>
          <p:cNvSpPr txBox="1"/>
          <p:nvPr/>
        </p:nvSpPr>
        <p:spPr>
          <a:xfrm>
            <a:off x="457200" y="274680"/>
            <a:ext cx="8229240" cy="1142640"/>
          </a:xfrm>
          <a:prstGeom prst="rect">
            <a:avLst/>
          </a:prstGeom>
          <a:noFill/>
          <a:ln>
            <a:noFill/>
          </a:ln>
        </p:spPr>
        <p:txBody>
          <a:bodyPr anchor="ctr">
            <a:noAutofit/>
          </a:bodyPr>
          <a:lstStyle/>
          <a:p>
            <a:pPr algn="ctr">
              <a:lnSpc>
                <a:spcPct val="100000"/>
              </a:lnSpc>
            </a:pPr>
            <a:r>
              <a:rPr lang="ru-RU" sz="4400" b="0" strike="noStrike" spc="-1" dirty="0">
                <a:solidFill>
                  <a:srgbClr val="000000"/>
                </a:solidFill>
                <a:latin typeface="Calibri"/>
              </a:rPr>
              <a:t>ПЕРЕГЛЯНЬТЕ ВІДЕО </a:t>
            </a:r>
            <a:r>
              <a:rPr lang="ru-RU" sz="3600" b="0" strike="noStrike" spc="-1" dirty="0">
                <a:solidFill>
                  <a:srgbClr val="000000"/>
                </a:solidFill>
                <a:latin typeface="Calibri"/>
              </a:rPr>
              <a:t>(особливо рекомендовано </a:t>
            </a:r>
            <a:r>
              <a:rPr lang="ru-RU" sz="3600" b="0" strike="noStrike" spc="-1" dirty="0" err="1">
                <a:solidFill>
                  <a:srgbClr val="000000"/>
                </a:solidFill>
                <a:latin typeface="Calibri"/>
              </a:rPr>
              <a:t>останні</a:t>
            </a:r>
            <a:r>
              <a:rPr lang="ru-RU" sz="3600" b="0" strike="noStrike" spc="-1" dirty="0">
                <a:solidFill>
                  <a:srgbClr val="000000"/>
                </a:solidFill>
                <a:latin typeface="Calibri"/>
              </a:rPr>
              <a:t> </a:t>
            </a:r>
            <a:r>
              <a:rPr lang="ru-RU" sz="3600" b="0" strike="noStrike" spc="-1" dirty="0" smtClean="0">
                <a:solidFill>
                  <a:srgbClr val="000000"/>
                </a:solidFill>
                <a:latin typeface="Calibri"/>
              </a:rPr>
              <a:t>3 </a:t>
            </a:r>
            <a:r>
              <a:rPr lang="ru-RU" sz="3600" b="0" strike="noStrike" spc="-1" dirty="0" err="1">
                <a:solidFill>
                  <a:srgbClr val="000000"/>
                </a:solidFill>
                <a:latin typeface="Calibri"/>
              </a:rPr>
              <a:t>посилання</a:t>
            </a:r>
            <a:r>
              <a:rPr lang="ru-RU" sz="3600" b="0" strike="noStrike" spc="-1" dirty="0">
                <a:solidFill>
                  <a:srgbClr val="000000"/>
                </a:solidFill>
                <a:latin typeface="Calibri"/>
              </a:rPr>
              <a:t>)</a:t>
            </a:r>
          </a:p>
        </p:txBody>
      </p:sp>
      <p:sp>
        <p:nvSpPr>
          <p:cNvPr id="155" name="CustomShape 2"/>
          <p:cNvSpPr/>
          <p:nvPr/>
        </p:nvSpPr>
        <p:spPr>
          <a:xfrm>
            <a:off x="1285920" y="1928880"/>
            <a:ext cx="6643440" cy="4245863"/>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ru-RU" sz="1800" b="0" u="sng" strike="noStrike" spc="-1" dirty="0">
                <a:solidFill>
                  <a:srgbClr val="0000FF"/>
                </a:solidFill>
                <a:uFillTx/>
                <a:latin typeface="Calibri"/>
                <a:hlinkClick r:id="rId2"/>
              </a:rPr>
              <a:t>https://</a:t>
            </a:r>
            <a:r>
              <a:rPr lang="ru-RU" sz="1800" b="0" u="sng" strike="noStrike" spc="-1" dirty="0" smtClean="0">
                <a:solidFill>
                  <a:srgbClr val="0000FF"/>
                </a:solidFill>
                <a:uFillTx/>
                <a:latin typeface="Calibri"/>
                <a:hlinkClick r:id="rId2"/>
              </a:rPr>
              <a:t>www.youtube.com/watch?v=AopuEohkeeY</a:t>
            </a:r>
            <a:endParaRPr lang="ru-RU" sz="1800" b="0" strike="noStrike" spc="-1" dirty="0">
              <a:latin typeface="Arial"/>
            </a:endParaRPr>
          </a:p>
          <a:p>
            <a:pPr>
              <a:lnSpc>
                <a:spcPct val="100000"/>
              </a:lnSpc>
            </a:pPr>
            <a:r>
              <a:rPr lang="ru-RU" sz="1800" b="0" u="sng" strike="noStrike" spc="-1" dirty="0">
                <a:solidFill>
                  <a:srgbClr val="0000FF"/>
                </a:solidFill>
                <a:uFillTx/>
                <a:latin typeface="Calibri"/>
                <a:hlinkClick r:id="rId3"/>
              </a:rPr>
              <a:t>https://</a:t>
            </a:r>
            <a:r>
              <a:rPr lang="ru-RU" sz="1800" b="0" u="sng" strike="noStrike" spc="-1" dirty="0" smtClean="0">
                <a:solidFill>
                  <a:srgbClr val="0000FF"/>
                </a:solidFill>
                <a:uFillTx/>
                <a:latin typeface="Calibri"/>
                <a:hlinkClick r:id="rId3"/>
              </a:rPr>
              <a:t>www.youtube.com/watch?v=13l0YEx9JTQ</a:t>
            </a:r>
            <a:endParaRPr lang="uk-UA" sz="1800" b="0" strike="noStrike" spc="-1" dirty="0" smtClean="0">
              <a:latin typeface="Arial"/>
            </a:endParaRPr>
          </a:p>
          <a:p>
            <a:pPr>
              <a:lnSpc>
                <a:spcPct val="100000"/>
              </a:lnSpc>
            </a:pPr>
            <a:r>
              <a:rPr lang="en-US" spc="-1" dirty="0">
                <a:hlinkClick r:id="rId4"/>
              </a:rPr>
              <a:t>https://</a:t>
            </a:r>
            <a:r>
              <a:rPr lang="en-US" spc="-1" dirty="0" smtClean="0">
                <a:hlinkClick r:id="rId4"/>
              </a:rPr>
              <a:t>www.youtube.com/watch?v=zPh_3yrlMsk</a:t>
            </a:r>
            <a:endParaRPr lang="uk-UA" spc="-1" dirty="0" smtClean="0"/>
          </a:p>
          <a:p>
            <a:pPr>
              <a:lnSpc>
                <a:spcPct val="100000"/>
              </a:lnSpc>
            </a:pPr>
            <a:endParaRPr lang="uk-UA" spc="-1" dirty="0"/>
          </a:p>
          <a:p>
            <a:pPr>
              <a:lnSpc>
                <a:spcPct val="100000"/>
              </a:lnSpc>
            </a:pPr>
            <a:r>
              <a:rPr lang="en-US" spc="-1" dirty="0">
                <a:hlinkClick r:id="rId5"/>
              </a:rPr>
              <a:t>https://</a:t>
            </a:r>
            <a:r>
              <a:rPr lang="en-US" spc="-1" dirty="0" smtClean="0">
                <a:hlinkClick r:id="rId5"/>
              </a:rPr>
              <a:t>www.youtube.com/watch?v=sFuijvrzqYE</a:t>
            </a:r>
            <a:endParaRPr lang="uk-UA" spc="-1" dirty="0" smtClean="0"/>
          </a:p>
          <a:p>
            <a:pPr>
              <a:lnSpc>
                <a:spcPct val="100000"/>
              </a:lnSpc>
            </a:pPr>
            <a:r>
              <a:rPr lang="en-US" spc="-1" dirty="0">
                <a:hlinkClick r:id="rId6"/>
              </a:rPr>
              <a:t>https://</a:t>
            </a:r>
            <a:r>
              <a:rPr lang="en-US" spc="-1" dirty="0" smtClean="0">
                <a:hlinkClick r:id="rId6"/>
              </a:rPr>
              <a:t>www.youtube.com/watch?v=xnM2hTXd1vE</a:t>
            </a:r>
            <a:endParaRPr lang="uk-UA" spc="-1" dirty="0" smtClean="0"/>
          </a:p>
          <a:p>
            <a:pPr>
              <a:lnSpc>
                <a:spcPct val="100000"/>
              </a:lnSpc>
            </a:pPr>
            <a:endParaRPr lang="en-US" sz="1800" b="0" strike="noStrike" spc="-1" dirty="0" smtClean="0">
              <a:latin typeface="Arial"/>
            </a:endParaRPr>
          </a:p>
          <a:p>
            <a:pPr>
              <a:lnSpc>
                <a:spcPct val="100000"/>
              </a:lnSpc>
            </a:pPr>
            <a:r>
              <a:rPr lang="uk-UA" b="1" i="1" spc="-1" dirty="0">
                <a:solidFill>
                  <a:srgbClr val="FF0000"/>
                </a:solidFill>
              </a:rPr>
              <a:t>Виділення </a:t>
            </a:r>
            <a:r>
              <a:rPr lang="uk-UA" b="1" i="1" spc="-1" dirty="0" smtClean="0">
                <a:solidFill>
                  <a:srgbClr val="FF0000"/>
                </a:solidFill>
              </a:rPr>
              <a:t>та </a:t>
            </a:r>
            <a:r>
              <a:rPr lang="uk-UA" b="1" i="1" spc="-1" dirty="0">
                <a:solidFill>
                  <a:srgbClr val="FF0000"/>
                </a:solidFill>
              </a:rPr>
              <a:t>ідентифікація </a:t>
            </a:r>
            <a:r>
              <a:rPr lang="uk-UA" b="1" i="1" spc="-1" dirty="0" smtClean="0">
                <a:solidFill>
                  <a:srgbClr val="FF0000"/>
                </a:solidFill>
              </a:rPr>
              <a:t>/ хроматографія:</a:t>
            </a:r>
            <a:endParaRPr lang="uk-UA" sz="1800" b="0" strike="noStrike" spc="-1" dirty="0" smtClean="0">
              <a:latin typeface="Arial"/>
            </a:endParaRPr>
          </a:p>
          <a:p>
            <a:pPr>
              <a:lnSpc>
                <a:spcPct val="100000"/>
              </a:lnSpc>
            </a:pPr>
            <a:r>
              <a:rPr lang="en-US" spc="-1" dirty="0">
                <a:hlinkClick r:id="rId7"/>
              </a:rPr>
              <a:t>https://</a:t>
            </a:r>
            <a:r>
              <a:rPr lang="en-US" spc="-1" dirty="0" smtClean="0">
                <a:hlinkClick r:id="rId7"/>
              </a:rPr>
              <a:t>www.youtube.com/watch?v=vBxDnoqjkxA</a:t>
            </a:r>
            <a:endParaRPr lang="en-US" spc="-1" dirty="0" smtClean="0"/>
          </a:p>
          <a:p>
            <a:pPr>
              <a:lnSpc>
                <a:spcPct val="100000"/>
              </a:lnSpc>
            </a:pPr>
            <a:endParaRPr lang="uk-UA" spc="-1" dirty="0">
              <a:latin typeface="Arial"/>
            </a:endParaRPr>
          </a:p>
          <a:p>
            <a:pPr>
              <a:lnSpc>
                <a:spcPct val="100000"/>
              </a:lnSpc>
            </a:pPr>
            <a:r>
              <a:rPr lang="uk-UA" sz="1800" b="1" i="1" strike="noStrike" spc="-1" dirty="0" smtClean="0">
                <a:solidFill>
                  <a:srgbClr val="FF0000"/>
                </a:solidFill>
                <a:latin typeface="Arial"/>
              </a:rPr>
              <a:t>Виділення та ідентифікація:</a:t>
            </a:r>
            <a:endParaRPr lang="ru-RU" sz="1800" b="1" i="1" strike="noStrike" spc="-1" dirty="0">
              <a:solidFill>
                <a:srgbClr val="FF0000"/>
              </a:solidFill>
              <a:latin typeface="Arial"/>
            </a:endParaRPr>
          </a:p>
          <a:p>
            <a:pPr>
              <a:lnSpc>
                <a:spcPct val="100000"/>
              </a:lnSpc>
            </a:pPr>
            <a:r>
              <a:rPr lang="ru-RU" sz="1800" b="0" u="sng" strike="noStrike" spc="-1" dirty="0">
                <a:solidFill>
                  <a:srgbClr val="0000FF"/>
                </a:solidFill>
                <a:uFillTx/>
                <a:latin typeface="Calibri"/>
                <a:hlinkClick r:id="rId8"/>
              </a:rPr>
              <a:t>https://www.youtube.com/watch?v=Q8xfrhD2ps4</a:t>
            </a:r>
            <a:endParaRPr lang="ru-RU" sz="1800" b="0" strike="noStrike" spc="-1" dirty="0">
              <a:latin typeface="Arial"/>
            </a:endParaRPr>
          </a:p>
          <a:p>
            <a:pPr>
              <a:lnSpc>
                <a:spcPct val="100000"/>
              </a:lnSpc>
            </a:pPr>
            <a:r>
              <a:rPr lang="ru-RU" sz="1800" b="0" u="sng" strike="noStrike" spc="-1" dirty="0">
                <a:solidFill>
                  <a:srgbClr val="0000FF"/>
                </a:solidFill>
                <a:uFillTx/>
                <a:latin typeface="Calibri"/>
                <a:hlinkClick r:id="rId9" invalidUrl="https:///"/>
              </a:rPr>
              <a:t>https://</a:t>
            </a:r>
            <a:r>
              <a:rPr lang="ru-RU" sz="1800" b="0" u="sng" strike="noStrike" spc="-1" dirty="0">
                <a:solidFill>
                  <a:srgbClr val="0000FF"/>
                </a:solidFill>
                <a:uFillTx/>
                <a:latin typeface="Calibri"/>
                <a:hlinkClick r:id="rId10"/>
              </a:rPr>
              <a:t>www.youtube.com/watch?v=njQgrPixU48</a:t>
            </a:r>
            <a:endParaRPr lang="ru-RU" sz="1800" b="0" strike="noStrike" spc="-1" dirty="0">
              <a:latin typeface="Arial"/>
            </a:endParaRPr>
          </a:p>
          <a:p>
            <a:pPr>
              <a:lnSpc>
                <a:spcPct val="100000"/>
              </a:lnSpc>
            </a:pPr>
            <a:r>
              <a:rPr lang="en-US" spc="-1" dirty="0" smtClean="0">
                <a:solidFill>
                  <a:srgbClr val="000000"/>
                </a:solidFill>
                <a:latin typeface="Calibri"/>
                <a:hlinkClick r:id="rId11"/>
              </a:rPr>
              <a:t>https</a:t>
            </a:r>
            <a:r>
              <a:rPr lang="en-US" spc="-1" dirty="0">
                <a:solidFill>
                  <a:srgbClr val="000000"/>
                </a:solidFill>
                <a:latin typeface="Calibri"/>
                <a:hlinkClick r:id="rId11"/>
              </a:rPr>
              <a:t>://</a:t>
            </a:r>
            <a:r>
              <a:rPr lang="en-US" spc="-1" dirty="0" smtClean="0">
                <a:solidFill>
                  <a:srgbClr val="000000"/>
                </a:solidFill>
                <a:latin typeface="Calibri"/>
                <a:hlinkClick r:id="rId11"/>
              </a:rPr>
              <a:t>www.youtube.com/watch?v=uMxdSkKcO7U</a:t>
            </a:r>
            <a:endParaRPr lang="uk-UA" spc="-1" dirty="0" smtClean="0">
              <a:solidFill>
                <a:srgbClr val="000000"/>
              </a:solidFill>
              <a:latin typeface="Calibri"/>
            </a:endParaRPr>
          </a:p>
          <a:p>
            <a:pPr>
              <a:lnSpc>
                <a:spcPct val="100000"/>
              </a:lnSpc>
            </a:pPr>
            <a:endParaRPr lang="ru-RU" sz="18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TextShape 1"/>
          <p:cNvSpPr txBox="1"/>
          <p:nvPr/>
        </p:nvSpPr>
        <p:spPr>
          <a:xfrm>
            <a:off x="457200" y="0"/>
            <a:ext cx="8229240" cy="713880"/>
          </a:xfrm>
          <a:prstGeom prst="rect">
            <a:avLst/>
          </a:prstGeom>
          <a:noFill/>
          <a:ln>
            <a:noFill/>
          </a:ln>
        </p:spPr>
        <p:txBody>
          <a:bodyPr anchor="ctr">
            <a:normAutofit/>
          </a:bodyPr>
          <a:lstStyle/>
          <a:p>
            <a:pPr algn="ctr">
              <a:lnSpc>
                <a:spcPct val="100000"/>
              </a:lnSpc>
            </a:pPr>
            <a:r>
              <a:rPr lang="ru-RU" sz="4000" b="1" i="1" strike="noStrike" spc="-1">
                <a:solidFill>
                  <a:srgbClr val="FF0000"/>
                </a:solidFill>
                <a:latin typeface="Calibri"/>
              </a:rPr>
              <a:t>Питання для самопідготовки</a:t>
            </a:r>
            <a:endParaRPr lang="ru-RU" sz="4000" b="0" strike="noStrike" spc="-1">
              <a:solidFill>
                <a:srgbClr val="000000"/>
              </a:solidFill>
              <a:latin typeface="Calibri"/>
            </a:endParaRPr>
          </a:p>
        </p:txBody>
      </p:sp>
      <p:sp>
        <p:nvSpPr>
          <p:cNvPr id="125" name="TextShape 2"/>
          <p:cNvSpPr txBox="1"/>
          <p:nvPr/>
        </p:nvSpPr>
        <p:spPr>
          <a:xfrm>
            <a:off x="214200" y="642960"/>
            <a:ext cx="8715240" cy="5786280"/>
          </a:xfrm>
          <a:prstGeom prst="rect">
            <a:avLst/>
          </a:prstGeom>
          <a:noFill/>
          <a:ln>
            <a:noFill/>
          </a:ln>
        </p:spPr>
        <p:txBody>
          <a:bodyPr>
            <a:noAutofit/>
          </a:bodyPr>
          <a:lstStyle/>
          <a:p>
            <a:pPr marL="343080" indent="-342720" algn="just">
              <a:lnSpc>
                <a:spcPct val="100000"/>
              </a:lnSpc>
              <a:spcBef>
                <a:spcPts val="360"/>
              </a:spcBef>
              <a:buClr>
                <a:srgbClr val="000000"/>
              </a:buClr>
              <a:buFont typeface="Arial"/>
              <a:buAutoNum type="arabicPeriod"/>
            </a:pPr>
            <a:r>
              <a:rPr lang="ru-RU" sz="1800" b="1" i="1" strike="noStrike" spc="-1">
                <a:solidFill>
                  <a:srgbClr val="000000"/>
                </a:solidFill>
                <a:latin typeface="Calibri"/>
              </a:rPr>
              <a:t>Поняття про алкалоїди.Історія розвитку вчення про алкалоїди. Праці вітчизняних вчених по вивченню алкалоїдів.  </a:t>
            </a:r>
            <a:endParaRPr lang="ru-RU" sz="1800" b="0" strike="noStrike" spc="-1">
              <a:solidFill>
                <a:srgbClr val="000000"/>
              </a:solidFill>
              <a:latin typeface="Calibri"/>
            </a:endParaRPr>
          </a:p>
          <a:p>
            <a:pPr marL="343080" indent="-342720" algn="just">
              <a:lnSpc>
                <a:spcPct val="100000"/>
              </a:lnSpc>
              <a:spcBef>
                <a:spcPts val="360"/>
              </a:spcBef>
              <a:buClr>
                <a:srgbClr val="000000"/>
              </a:buClr>
              <a:buFont typeface="Arial"/>
              <a:buAutoNum type="arabicPeriod"/>
            </a:pPr>
            <a:r>
              <a:rPr lang="ru-RU" sz="1800" b="1" i="1" strike="noStrike" spc="-1">
                <a:solidFill>
                  <a:srgbClr val="000000"/>
                </a:solidFill>
                <a:latin typeface="Calibri"/>
              </a:rPr>
              <a:t>Сучасна класифікація алкалоїдів. Формули основних гетероциклів.   </a:t>
            </a:r>
            <a:endParaRPr lang="ru-RU" sz="1800" b="0" strike="noStrike" spc="-1">
              <a:solidFill>
                <a:srgbClr val="000000"/>
              </a:solidFill>
              <a:latin typeface="Calibri"/>
            </a:endParaRPr>
          </a:p>
          <a:p>
            <a:pPr marL="343080" indent="-342720" algn="just">
              <a:lnSpc>
                <a:spcPct val="100000"/>
              </a:lnSpc>
              <a:spcBef>
                <a:spcPts val="360"/>
              </a:spcBef>
              <a:buClr>
                <a:srgbClr val="000000"/>
              </a:buClr>
              <a:buFont typeface="Arial"/>
              <a:buAutoNum type="arabicPeriod"/>
            </a:pPr>
            <a:r>
              <a:rPr lang="ru-RU" sz="1800" b="1" i="1" strike="noStrike" spc="-1">
                <a:solidFill>
                  <a:srgbClr val="000000"/>
                </a:solidFill>
                <a:latin typeface="Calibri"/>
              </a:rPr>
              <a:t>Фізико – хімічні  властивості алкалоїдів.  </a:t>
            </a:r>
            <a:endParaRPr lang="ru-RU" sz="1800" b="0" strike="noStrike" spc="-1">
              <a:solidFill>
                <a:srgbClr val="000000"/>
              </a:solidFill>
              <a:latin typeface="Calibri"/>
            </a:endParaRPr>
          </a:p>
          <a:p>
            <a:pPr marL="343080" indent="-342720" algn="just">
              <a:lnSpc>
                <a:spcPct val="100000"/>
              </a:lnSpc>
              <a:spcBef>
                <a:spcPts val="360"/>
              </a:spcBef>
              <a:buClr>
                <a:srgbClr val="000000"/>
              </a:buClr>
              <a:buFont typeface="Arial"/>
              <a:buAutoNum type="arabicPeriod"/>
            </a:pPr>
            <a:r>
              <a:rPr lang="ru-RU" sz="1800" b="1" i="1" strike="noStrike" spc="-1">
                <a:solidFill>
                  <a:srgbClr val="000000"/>
                </a:solidFill>
                <a:latin typeface="Calibri"/>
              </a:rPr>
              <a:t>Виділення алкалоїдів з ЛРС. Класичні методи виділення алкалоїдів з ЛРС (Стас – Отто, Орєхова – Фроме, Юрошевського).  </a:t>
            </a:r>
            <a:endParaRPr lang="ru-RU" sz="1800" b="0" strike="noStrike" spc="-1">
              <a:solidFill>
                <a:srgbClr val="000000"/>
              </a:solidFill>
              <a:latin typeface="Calibri"/>
            </a:endParaRPr>
          </a:p>
          <a:p>
            <a:pPr marL="343080" indent="-342720" algn="just">
              <a:lnSpc>
                <a:spcPct val="100000"/>
              </a:lnSpc>
              <a:spcBef>
                <a:spcPts val="360"/>
              </a:spcBef>
              <a:buClr>
                <a:srgbClr val="000000"/>
              </a:buClr>
              <a:buFont typeface="Arial"/>
              <a:buAutoNum type="arabicPeriod"/>
            </a:pPr>
            <a:r>
              <a:rPr lang="ru-RU" sz="1800" b="1" i="1" strike="noStrike" spc="-1">
                <a:solidFill>
                  <a:srgbClr val="000000"/>
                </a:solidFill>
                <a:latin typeface="Calibri"/>
              </a:rPr>
              <a:t>Методи знаходження та ідентифікації алкалоїдів в ЛРС:  a. загальні якісні реакції на алкалоїди(склад реактивів, характер осадів);  b. специфічні якісні реакції на алкалоїди;  c. експрес-метод виявлення алкалоїдів, переваги та недоліки;  d. хроматографічний аналіз алкалоїдів (види хроматографії, системи  розчинників, проявники).  </a:t>
            </a:r>
            <a:endParaRPr lang="ru-RU" sz="1800" b="0" strike="noStrike" spc="-1">
              <a:solidFill>
                <a:srgbClr val="000000"/>
              </a:solidFill>
              <a:latin typeface="Calibri"/>
            </a:endParaRPr>
          </a:p>
          <a:p>
            <a:pPr marL="343080" indent="-342720" algn="just">
              <a:lnSpc>
                <a:spcPct val="100000"/>
              </a:lnSpc>
              <a:spcBef>
                <a:spcPts val="360"/>
              </a:spcBef>
              <a:buClr>
                <a:srgbClr val="000000"/>
              </a:buClr>
              <a:buFont typeface="Arial"/>
              <a:buAutoNum type="arabicPeriod"/>
            </a:pPr>
            <a:r>
              <a:rPr lang="ru-RU" sz="1800" b="1" i="1" strike="noStrike" spc="-1">
                <a:solidFill>
                  <a:srgbClr val="000000"/>
                </a:solidFill>
                <a:latin typeface="Calibri"/>
              </a:rPr>
              <a:t>Методи кількісного визначення алкалоїдів:  </a:t>
            </a:r>
            <a:endParaRPr lang="ru-RU" sz="1800" b="0" strike="noStrike" spc="-1">
              <a:solidFill>
                <a:srgbClr val="000000"/>
              </a:solidFill>
              <a:latin typeface="Calibri"/>
            </a:endParaRPr>
          </a:p>
          <a:p>
            <a:pPr marL="343080" indent="-342720" algn="just">
              <a:lnSpc>
                <a:spcPct val="100000"/>
              </a:lnSpc>
              <a:spcBef>
                <a:spcPts val="360"/>
              </a:spcBef>
              <a:buClr>
                <a:srgbClr val="000000"/>
              </a:buClr>
              <a:buFont typeface="Arial"/>
              <a:buAutoNum type="arabicPeriod"/>
            </a:pPr>
            <a:r>
              <a:rPr lang="ru-RU" sz="1800" b="1" i="1" strike="noStrike" spc="-1">
                <a:solidFill>
                  <a:srgbClr val="000000"/>
                </a:solidFill>
                <a:latin typeface="Calibri"/>
              </a:rPr>
              <a:t>Поширення алкалоїдів в рослинному світі, локалізація за органами і тканинами.  </a:t>
            </a:r>
            <a:endParaRPr lang="ru-RU" sz="1800" b="0" strike="noStrike" spc="-1">
              <a:solidFill>
                <a:srgbClr val="000000"/>
              </a:solidFill>
              <a:latin typeface="Calibri"/>
            </a:endParaRPr>
          </a:p>
          <a:p>
            <a:pPr marL="343080" indent="-342720" algn="just">
              <a:lnSpc>
                <a:spcPct val="100000"/>
              </a:lnSpc>
              <a:spcBef>
                <a:spcPts val="360"/>
              </a:spcBef>
              <a:buClr>
                <a:srgbClr val="000000"/>
              </a:buClr>
              <a:buFont typeface="Arial"/>
              <a:buAutoNum type="arabicPeriod"/>
            </a:pPr>
            <a:r>
              <a:rPr lang="ru-RU" sz="1800" b="1" i="1" strike="noStrike" spc="-1">
                <a:solidFill>
                  <a:srgbClr val="000000"/>
                </a:solidFill>
                <a:latin typeface="Calibri"/>
              </a:rPr>
              <a:t>Роль алкалоїдів в життєдіяльності рослинного організму. Вплив онтогенетичних факторів та умов навколишнього середовища на накопичення алкалоїдів у рослинах.  </a:t>
            </a:r>
            <a:endParaRPr lang="ru-RU" sz="1800" b="0" strike="noStrike" spc="-1">
              <a:solidFill>
                <a:srgbClr val="000000"/>
              </a:solidFill>
              <a:latin typeface="Calibri"/>
            </a:endParaRPr>
          </a:p>
          <a:p>
            <a:pPr marL="343080" indent="-342720" algn="just">
              <a:lnSpc>
                <a:spcPct val="100000"/>
              </a:lnSpc>
              <a:spcBef>
                <a:spcPts val="360"/>
              </a:spcBef>
              <a:buClr>
                <a:srgbClr val="000000"/>
              </a:buClr>
              <a:buFont typeface="Arial"/>
              <a:buAutoNum type="arabicPeriod"/>
            </a:pPr>
            <a:r>
              <a:rPr lang="ru-RU" sz="1800" b="1" i="1" strike="noStrike" spc="-1">
                <a:solidFill>
                  <a:srgbClr val="000000"/>
                </a:solidFill>
                <a:latin typeface="Calibri"/>
              </a:rPr>
              <a:t>Біогенез алкалоїдів.  </a:t>
            </a:r>
            <a:endParaRPr lang="ru-RU" sz="1800" b="0" strike="noStrike" spc="-1">
              <a:solidFill>
                <a:srgbClr val="000000"/>
              </a:solidFill>
              <a:latin typeface="Calibri"/>
            </a:endParaRPr>
          </a:p>
          <a:p>
            <a:pPr marL="343080" indent="-342720" algn="just">
              <a:lnSpc>
                <a:spcPct val="100000"/>
              </a:lnSpc>
              <a:spcBef>
                <a:spcPts val="360"/>
              </a:spcBef>
              <a:buClr>
                <a:srgbClr val="000000"/>
              </a:buClr>
              <a:buFont typeface="Arial"/>
              <a:buAutoNum type="arabicPeriod"/>
            </a:pPr>
            <a:r>
              <a:rPr lang="ru-RU" sz="1800" b="1" i="1" strike="noStrike" spc="-1">
                <a:solidFill>
                  <a:srgbClr val="000000"/>
                </a:solidFill>
                <a:latin typeface="Calibri"/>
              </a:rPr>
              <a:t>Шляхи використання лікарської рослинної сировини, яка містить алкалоїди.</a:t>
            </a:r>
            <a:endParaRPr lang="ru-RU" sz="1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CustomShape 1"/>
          <p:cNvSpPr/>
          <p:nvPr/>
        </p:nvSpPr>
        <p:spPr>
          <a:xfrm>
            <a:off x="214200" y="1214280"/>
            <a:ext cx="8429400" cy="2040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just">
              <a:lnSpc>
                <a:spcPct val="100000"/>
              </a:lnSpc>
            </a:pPr>
            <a:r>
              <a:rPr lang="ru-RU" sz="2800" b="1" i="1" strike="noStrike" spc="-1">
                <a:solidFill>
                  <a:srgbClr val="FF0000"/>
                </a:solidFill>
                <a:latin typeface="Calibri"/>
              </a:rPr>
              <a:t>Методи виділення алкалоїдів з рослинної сировини:    </a:t>
            </a:r>
            <a:r>
              <a:rPr lang="ru-RU" sz="2400" b="1" strike="noStrike" spc="-1">
                <a:solidFill>
                  <a:srgbClr val="000000"/>
                </a:solidFill>
                <a:latin typeface="Calibri"/>
              </a:rPr>
              <a:t> екстракція у вигляді солей (вода, спирт, тартратна кислота); </a:t>
            </a:r>
            <a:endParaRPr lang="ru-RU" sz="2400" b="0" strike="noStrike" spc="-1">
              <a:latin typeface="Arial"/>
            </a:endParaRPr>
          </a:p>
          <a:p>
            <a:pPr indent="-216000" algn="just">
              <a:lnSpc>
                <a:spcPct val="100000"/>
              </a:lnSpc>
              <a:buClr>
                <a:srgbClr val="000000"/>
              </a:buClr>
              <a:buFont typeface="Wingdings" charset="2"/>
              <a:buChar char=""/>
            </a:pPr>
            <a:r>
              <a:rPr lang="ru-RU" sz="2400" b="1" strike="noStrike" spc="-1">
                <a:solidFill>
                  <a:srgbClr val="000000"/>
                </a:solidFill>
                <a:latin typeface="Calibri"/>
              </a:rPr>
              <a:t> екстракція у вигляді основ (NH4OH, NaHCO3);     </a:t>
            </a:r>
            <a:endParaRPr lang="ru-RU" sz="2400" b="0" strike="noStrike" spc="-1">
              <a:latin typeface="Arial"/>
            </a:endParaRPr>
          </a:p>
          <a:p>
            <a:pPr indent="-216000" algn="just">
              <a:lnSpc>
                <a:spcPct val="100000"/>
              </a:lnSpc>
              <a:buClr>
                <a:srgbClr val="000000"/>
              </a:buClr>
              <a:buFont typeface="Wingdings" charset="2"/>
              <a:buChar char=""/>
            </a:pPr>
            <a:r>
              <a:rPr lang="ru-RU" sz="2400" b="1" strike="noStrike" spc="-1">
                <a:solidFill>
                  <a:srgbClr val="000000"/>
                </a:solidFill>
                <a:latin typeface="Calibri"/>
              </a:rPr>
              <a:t> відгонка основ алкалоїдів з водяною парою (для яких температура кипіння менша 100 ºС). </a:t>
            </a:r>
            <a:endParaRPr lang="ru-RU" sz="2400" b="0" strike="noStrike" spc="-1">
              <a:latin typeface="Arial"/>
            </a:endParaRPr>
          </a:p>
        </p:txBody>
      </p:sp>
      <p:sp>
        <p:nvSpPr>
          <p:cNvPr id="127" name="CustomShape 2"/>
          <p:cNvSpPr/>
          <p:nvPr/>
        </p:nvSpPr>
        <p:spPr>
          <a:xfrm>
            <a:off x="1500120" y="3071880"/>
            <a:ext cx="6286320" cy="7138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ru-RU" sz="3600" b="1" strike="noStrike" spc="-1" dirty="0" err="1">
                <a:solidFill>
                  <a:srgbClr val="7030A0"/>
                </a:solidFill>
                <a:latin typeface="Times New Roman"/>
              </a:rPr>
              <a:t>Класичні</a:t>
            </a:r>
            <a:r>
              <a:rPr lang="ru-RU" sz="3600" b="1" strike="noStrike" spc="-1" dirty="0">
                <a:solidFill>
                  <a:srgbClr val="7030A0"/>
                </a:solidFill>
                <a:latin typeface="Times New Roman"/>
              </a:rPr>
              <a:t> </a:t>
            </a:r>
            <a:r>
              <a:rPr lang="ru-RU" sz="3600" b="1" strike="noStrike" spc="-1" dirty="0" err="1">
                <a:solidFill>
                  <a:srgbClr val="7030A0"/>
                </a:solidFill>
                <a:latin typeface="Times New Roman"/>
              </a:rPr>
              <a:t>методи</a:t>
            </a:r>
            <a:r>
              <a:rPr lang="ru-RU" sz="3600" b="1" strike="noStrike" spc="-1" dirty="0">
                <a:solidFill>
                  <a:srgbClr val="7030A0"/>
                </a:solidFill>
                <a:latin typeface="Times New Roman"/>
              </a:rPr>
              <a:t> </a:t>
            </a:r>
            <a:r>
              <a:rPr lang="ru-RU" sz="3600" b="1" strike="noStrike" spc="-1" dirty="0" err="1">
                <a:solidFill>
                  <a:srgbClr val="7030A0"/>
                </a:solidFill>
                <a:latin typeface="Times New Roman"/>
              </a:rPr>
              <a:t>виділення</a:t>
            </a:r>
            <a:r>
              <a:rPr lang="ru-RU" sz="3600" b="1" strike="noStrike" spc="-1" dirty="0">
                <a:solidFill>
                  <a:srgbClr val="7030A0"/>
                </a:solidFill>
                <a:latin typeface="Times New Roman"/>
              </a:rPr>
              <a:t>:</a:t>
            </a:r>
            <a:endParaRPr lang="ru-RU" sz="3600" b="0" strike="noStrike" spc="-1" dirty="0">
              <a:latin typeface="Arial"/>
            </a:endParaRPr>
          </a:p>
        </p:txBody>
      </p:sp>
      <p:sp>
        <p:nvSpPr>
          <p:cNvPr id="128" name="CustomShape 3"/>
          <p:cNvSpPr/>
          <p:nvPr/>
        </p:nvSpPr>
        <p:spPr>
          <a:xfrm>
            <a:off x="1428840" y="3786120"/>
            <a:ext cx="285480" cy="785520"/>
          </a:xfrm>
          <a:prstGeom prst="downArrow">
            <a:avLst>
              <a:gd name="adj1" fmla="val 50000"/>
              <a:gd name="adj2" fmla="val 50000"/>
            </a:avLst>
          </a:prstGeom>
          <a:ln>
            <a:round/>
          </a:ln>
        </p:spPr>
        <p:style>
          <a:lnRef idx="2">
            <a:schemeClr val="accent1">
              <a:shade val="50000"/>
            </a:schemeClr>
          </a:lnRef>
          <a:fillRef idx="1">
            <a:schemeClr val="accent1"/>
          </a:fillRef>
          <a:effectRef idx="0">
            <a:schemeClr val="accent1"/>
          </a:effectRef>
          <a:fontRef idx="minor"/>
        </p:style>
      </p:sp>
      <p:sp>
        <p:nvSpPr>
          <p:cNvPr id="129" name="CustomShape 4"/>
          <p:cNvSpPr/>
          <p:nvPr/>
        </p:nvSpPr>
        <p:spPr>
          <a:xfrm>
            <a:off x="4071960" y="3714840"/>
            <a:ext cx="285480" cy="856800"/>
          </a:xfrm>
          <a:prstGeom prst="downArrow">
            <a:avLst>
              <a:gd name="adj1" fmla="val 50000"/>
              <a:gd name="adj2" fmla="val 50000"/>
            </a:avLst>
          </a:prstGeom>
          <a:ln>
            <a:round/>
          </a:ln>
        </p:spPr>
        <p:style>
          <a:lnRef idx="2">
            <a:schemeClr val="accent1">
              <a:shade val="50000"/>
            </a:schemeClr>
          </a:lnRef>
          <a:fillRef idx="1">
            <a:schemeClr val="accent1"/>
          </a:fillRef>
          <a:effectRef idx="0">
            <a:schemeClr val="accent1"/>
          </a:effectRef>
          <a:fontRef idx="minor"/>
        </p:style>
      </p:sp>
      <p:sp>
        <p:nvSpPr>
          <p:cNvPr id="130" name="CustomShape 5"/>
          <p:cNvSpPr/>
          <p:nvPr/>
        </p:nvSpPr>
        <p:spPr>
          <a:xfrm>
            <a:off x="6572160" y="3786120"/>
            <a:ext cx="285480" cy="856800"/>
          </a:xfrm>
          <a:prstGeom prst="downArrow">
            <a:avLst>
              <a:gd name="adj1" fmla="val 50000"/>
              <a:gd name="adj2" fmla="val 50000"/>
            </a:avLst>
          </a:prstGeom>
          <a:ln>
            <a:round/>
          </a:ln>
        </p:spPr>
        <p:style>
          <a:lnRef idx="2">
            <a:schemeClr val="accent1">
              <a:shade val="50000"/>
            </a:schemeClr>
          </a:lnRef>
          <a:fillRef idx="1">
            <a:schemeClr val="accent1"/>
          </a:fillRef>
          <a:effectRef idx="0">
            <a:schemeClr val="accent1"/>
          </a:effectRef>
          <a:fontRef idx="minor"/>
        </p:style>
      </p:sp>
      <p:sp>
        <p:nvSpPr>
          <p:cNvPr id="131" name="CustomShape 6"/>
          <p:cNvSpPr/>
          <p:nvPr/>
        </p:nvSpPr>
        <p:spPr>
          <a:xfrm>
            <a:off x="214200" y="4643280"/>
            <a:ext cx="2214360" cy="1223640"/>
          </a:xfrm>
          <a:prstGeom prst="rect">
            <a:avLst/>
          </a:prstGeom>
          <a:solidFill>
            <a:schemeClr val="accent5">
              <a:lumMod val="60000"/>
              <a:lumOff val="40000"/>
            </a:schemeClr>
          </a:solidFill>
          <a:ln>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ru-RU" sz="3200" b="1" strike="noStrike" spc="-1">
                <a:solidFill>
                  <a:srgbClr val="000000"/>
                </a:solidFill>
                <a:latin typeface="Times New Roman"/>
              </a:rPr>
              <a:t>Стас – </a:t>
            </a:r>
            <a:endParaRPr lang="ru-RU" sz="3200" b="0" strike="noStrike" spc="-1">
              <a:latin typeface="Arial"/>
            </a:endParaRPr>
          </a:p>
          <a:p>
            <a:pPr algn="ctr">
              <a:lnSpc>
                <a:spcPct val="100000"/>
              </a:lnSpc>
            </a:pPr>
            <a:r>
              <a:rPr lang="ru-RU" sz="3200" b="1" strike="noStrike" spc="-1">
                <a:solidFill>
                  <a:srgbClr val="000000"/>
                </a:solidFill>
                <a:latin typeface="Times New Roman"/>
              </a:rPr>
              <a:t>Отто</a:t>
            </a:r>
            <a:endParaRPr lang="ru-RU" sz="3200" b="0" strike="noStrike" spc="-1">
              <a:latin typeface="Arial"/>
            </a:endParaRPr>
          </a:p>
        </p:txBody>
      </p:sp>
      <p:sp>
        <p:nvSpPr>
          <p:cNvPr id="132" name="CustomShape 7"/>
          <p:cNvSpPr/>
          <p:nvPr/>
        </p:nvSpPr>
        <p:spPr>
          <a:xfrm>
            <a:off x="2928960" y="4643280"/>
            <a:ext cx="2448000" cy="1223640"/>
          </a:xfrm>
          <a:prstGeom prst="rect">
            <a:avLst/>
          </a:prstGeom>
          <a:solidFill>
            <a:schemeClr val="accent5">
              <a:lumMod val="60000"/>
              <a:lumOff val="40000"/>
            </a:schemeClr>
          </a:solidFill>
          <a:ln>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ru-RU" sz="3200" b="1" strike="noStrike" spc="-1">
                <a:solidFill>
                  <a:srgbClr val="000000"/>
                </a:solidFill>
                <a:latin typeface="Times New Roman"/>
              </a:rPr>
              <a:t>Орєхова – Фроме</a:t>
            </a:r>
            <a:endParaRPr lang="ru-RU" sz="3200" b="0" strike="noStrike" spc="-1">
              <a:latin typeface="Arial"/>
            </a:endParaRPr>
          </a:p>
        </p:txBody>
      </p:sp>
      <p:sp>
        <p:nvSpPr>
          <p:cNvPr id="133" name="CustomShape 8"/>
          <p:cNvSpPr/>
          <p:nvPr/>
        </p:nvSpPr>
        <p:spPr>
          <a:xfrm>
            <a:off x="5643720" y="4643280"/>
            <a:ext cx="3285720" cy="1223640"/>
          </a:xfrm>
          <a:prstGeom prst="rect">
            <a:avLst/>
          </a:prstGeom>
          <a:solidFill>
            <a:schemeClr val="accent5">
              <a:lumMod val="60000"/>
              <a:lumOff val="40000"/>
            </a:schemeClr>
          </a:solidFill>
          <a:ln>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ru-RU" sz="3200" b="1" strike="noStrike" spc="-1">
                <a:solidFill>
                  <a:srgbClr val="000000"/>
                </a:solidFill>
                <a:latin typeface="Times New Roman"/>
              </a:rPr>
              <a:t>Юрошевського</a:t>
            </a:r>
            <a:endParaRPr lang="ru-RU" sz="3200" b="0" strike="noStrike" spc="-1">
              <a:latin typeface="Arial"/>
            </a:endParaRPr>
          </a:p>
        </p:txBody>
      </p:sp>
      <p:sp>
        <p:nvSpPr>
          <p:cNvPr id="134" name="CustomShape 9"/>
          <p:cNvSpPr/>
          <p:nvPr/>
        </p:nvSpPr>
        <p:spPr>
          <a:xfrm>
            <a:off x="142920" y="0"/>
            <a:ext cx="8857800" cy="1439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100000"/>
              </a:lnSpc>
            </a:pPr>
            <a:r>
              <a:rPr lang="ru-RU" sz="2800" b="1" i="1" strike="noStrike" spc="-1" dirty="0">
                <a:solidFill>
                  <a:srgbClr val="FF0000"/>
                </a:solidFill>
                <a:latin typeface="Calibri"/>
              </a:rPr>
              <a:t>ЗАВДАННЯ 1. </a:t>
            </a:r>
            <a:r>
              <a:rPr lang="ru-RU" sz="2200" b="1" i="1" strike="noStrike" spc="-1" dirty="0" err="1">
                <a:solidFill>
                  <a:srgbClr val="FF0000"/>
                </a:solidFill>
                <a:latin typeface="Calibri"/>
              </a:rPr>
              <a:t>Виконати</a:t>
            </a:r>
            <a:r>
              <a:rPr lang="ru-RU" sz="2200" b="1" i="1" strike="noStrike" spc="-1" dirty="0">
                <a:solidFill>
                  <a:srgbClr val="FF0000"/>
                </a:solidFill>
                <a:latin typeface="Calibri"/>
              </a:rPr>
              <a:t> </a:t>
            </a:r>
            <a:r>
              <a:rPr lang="ru-RU" sz="2200" b="1" i="1" strike="noStrike" spc="-1" dirty="0" err="1" smtClean="0">
                <a:solidFill>
                  <a:srgbClr val="FF0000"/>
                </a:solidFill>
                <a:latin typeface="Calibri"/>
              </a:rPr>
              <a:t>практичну</a:t>
            </a:r>
            <a:r>
              <a:rPr lang="ru-RU" sz="2200" b="1" i="1" strike="noStrike" spc="-1" dirty="0" smtClean="0">
                <a:solidFill>
                  <a:srgbClr val="FF0000"/>
                </a:solidFill>
                <a:latin typeface="Calibri"/>
              </a:rPr>
              <a:t> </a:t>
            </a:r>
            <a:r>
              <a:rPr lang="ru-RU" sz="2200" b="1" i="1" strike="noStrike" spc="-1" dirty="0">
                <a:solidFill>
                  <a:srgbClr val="FF0000"/>
                </a:solidFill>
                <a:latin typeface="Calibri"/>
              </a:rPr>
              <a:t>роботу: провести </a:t>
            </a:r>
            <a:r>
              <a:rPr lang="ru-RU" sz="2200" b="1" i="1" strike="noStrike" spc="-1" dirty="0" err="1">
                <a:solidFill>
                  <a:srgbClr val="FF0000"/>
                </a:solidFill>
                <a:latin typeface="Calibri"/>
              </a:rPr>
              <a:t>виділення</a:t>
            </a:r>
            <a:r>
              <a:rPr lang="ru-RU" sz="2200" b="1" i="1" strike="noStrike" spc="-1" dirty="0">
                <a:solidFill>
                  <a:srgbClr val="FF0000"/>
                </a:solidFill>
                <a:latin typeface="Calibri"/>
              </a:rPr>
              <a:t> </a:t>
            </a:r>
            <a:r>
              <a:rPr lang="ru-RU" sz="2200" b="1" i="1" strike="noStrike" spc="-1" dirty="0" err="1">
                <a:solidFill>
                  <a:srgbClr val="FF0000"/>
                </a:solidFill>
                <a:latin typeface="Calibri"/>
              </a:rPr>
              <a:t>алкалоїдів</a:t>
            </a:r>
            <a:r>
              <a:rPr lang="ru-RU" sz="2200" b="1" i="1" strike="noStrike" spc="-1" dirty="0">
                <a:solidFill>
                  <a:srgbClr val="FF0000"/>
                </a:solidFill>
                <a:latin typeface="Calibri"/>
              </a:rPr>
              <a:t> з ЛРС </a:t>
            </a:r>
            <a:r>
              <a:rPr lang="ru-RU" sz="2200" b="1" i="1" strike="noStrike" spc="-1" dirty="0" err="1">
                <a:solidFill>
                  <a:srgbClr val="FF0000"/>
                </a:solidFill>
                <a:latin typeface="Calibri"/>
              </a:rPr>
              <a:t>експрес</a:t>
            </a:r>
            <a:r>
              <a:rPr lang="ru-RU" sz="2200" b="1" i="1" strike="noStrike" spc="-1" dirty="0">
                <a:solidFill>
                  <a:srgbClr val="FF0000"/>
                </a:solidFill>
                <a:latin typeface="Calibri"/>
              </a:rPr>
              <a:t>-методом та </a:t>
            </a:r>
            <a:r>
              <a:rPr lang="ru-RU" sz="2200" b="1" i="1" strike="noStrike" spc="-1" dirty="0" err="1">
                <a:solidFill>
                  <a:srgbClr val="FF0000"/>
                </a:solidFill>
                <a:latin typeface="Calibri"/>
              </a:rPr>
              <a:t>виконати</a:t>
            </a:r>
            <a:r>
              <a:rPr lang="ru-RU" sz="2200" b="1" i="1" strike="noStrike" spc="-1" dirty="0">
                <a:solidFill>
                  <a:srgbClr val="FF0000"/>
                </a:solidFill>
                <a:latin typeface="Calibri"/>
              </a:rPr>
              <a:t> </a:t>
            </a:r>
            <a:r>
              <a:rPr lang="ru-RU" sz="2200" b="1" i="1" strike="noStrike" spc="-1" dirty="0" err="1">
                <a:solidFill>
                  <a:srgbClr val="FF0000"/>
                </a:solidFill>
                <a:latin typeface="Calibri"/>
              </a:rPr>
              <a:t>якісні</a:t>
            </a:r>
            <a:r>
              <a:rPr lang="ru-RU" sz="2200" b="1" i="1" strike="noStrike" spc="-1" dirty="0">
                <a:solidFill>
                  <a:srgbClr val="FF0000"/>
                </a:solidFill>
                <a:latin typeface="Calibri"/>
              </a:rPr>
              <a:t> </a:t>
            </a:r>
            <a:r>
              <a:rPr lang="ru-RU" sz="2200" b="1" i="1" strike="noStrike" spc="-1" dirty="0" err="1">
                <a:solidFill>
                  <a:srgbClr val="FF0000"/>
                </a:solidFill>
                <a:latin typeface="Calibri"/>
              </a:rPr>
              <a:t>реакції</a:t>
            </a:r>
            <a:r>
              <a:rPr lang="ru-RU" sz="2200" b="1" i="1" strike="noStrike" spc="-1" dirty="0">
                <a:solidFill>
                  <a:srgbClr val="FF0000"/>
                </a:solidFill>
                <a:latin typeface="Calibri"/>
              </a:rPr>
              <a:t> (</a:t>
            </a:r>
            <a:r>
              <a:rPr lang="ru-RU" sz="2200" b="1" i="1" strike="noStrike" spc="-1" dirty="0">
                <a:solidFill>
                  <a:srgbClr val="000000"/>
                </a:solidFill>
                <a:latin typeface="Calibri"/>
              </a:rPr>
              <a:t>див. метод. </a:t>
            </a:r>
            <a:r>
              <a:rPr lang="ru-RU" sz="2200" b="1" i="1" strike="noStrike" spc="-1" dirty="0" err="1">
                <a:solidFill>
                  <a:srgbClr val="000000"/>
                </a:solidFill>
                <a:latin typeface="Calibri"/>
              </a:rPr>
              <a:t>вказівки</a:t>
            </a:r>
            <a:r>
              <a:rPr lang="ru-RU" sz="2200" b="1" i="1" strike="noStrike" spc="-1" dirty="0">
                <a:solidFill>
                  <a:srgbClr val="FF0000"/>
                </a:solidFill>
                <a:latin typeface="Calibri"/>
              </a:rPr>
              <a:t>).  </a:t>
            </a:r>
            <a:r>
              <a:rPr lang="ru-RU" sz="2000" b="1" i="1" strike="noStrike" spc="-1" dirty="0" err="1">
                <a:latin typeface="Calibri"/>
              </a:rPr>
              <a:t>Заповніть</a:t>
            </a:r>
            <a:r>
              <a:rPr lang="ru-RU" sz="2000" b="1" i="1" strike="noStrike" spc="-1" dirty="0">
                <a:latin typeface="Calibri"/>
              </a:rPr>
              <a:t> табл. </a:t>
            </a:r>
            <a:r>
              <a:rPr lang="ru-RU" sz="2000" b="1" i="1" strike="noStrike" spc="-1" dirty="0" err="1">
                <a:latin typeface="Calibri"/>
              </a:rPr>
              <a:t>Завд</a:t>
            </a:r>
            <a:r>
              <a:rPr lang="ru-RU" sz="2000" b="1" i="1" strike="noStrike" spc="-1" dirty="0">
                <a:latin typeface="Calibri"/>
              </a:rPr>
              <a:t>. 3 (</a:t>
            </a:r>
            <a:r>
              <a:rPr lang="ru-RU" sz="2000" b="1" i="1" strike="noStrike" spc="-1" dirty="0" err="1">
                <a:latin typeface="Calibri"/>
              </a:rPr>
              <a:t>якісні</a:t>
            </a:r>
            <a:r>
              <a:rPr lang="ru-RU" sz="2000" b="1" i="1" strike="noStrike" spc="-1" dirty="0">
                <a:latin typeface="Calibri"/>
              </a:rPr>
              <a:t> </a:t>
            </a:r>
            <a:r>
              <a:rPr lang="ru-RU" sz="2000" b="1" i="1" strike="noStrike" spc="-1" dirty="0" err="1">
                <a:latin typeface="Calibri"/>
              </a:rPr>
              <a:t>реакції</a:t>
            </a:r>
            <a:r>
              <a:rPr lang="ru-RU" sz="2000" b="1" i="1" strike="noStrike" spc="-1" dirty="0">
                <a:latin typeface="Calibri"/>
              </a:rPr>
              <a:t>)</a:t>
            </a:r>
            <a:endParaRPr lang="ru-RU" sz="20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CustomShape 1"/>
          <p:cNvSpPr/>
          <p:nvPr/>
        </p:nvSpPr>
        <p:spPr>
          <a:xfrm>
            <a:off x="214200" y="500040"/>
            <a:ext cx="8715240" cy="4522861"/>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just">
              <a:lnSpc>
                <a:spcPct val="100000"/>
              </a:lnSpc>
            </a:pPr>
            <a:r>
              <a:rPr lang="ru-RU" sz="2400" b="1" strike="noStrike" spc="-1" dirty="0">
                <a:solidFill>
                  <a:srgbClr val="FF0000"/>
                </a:solidFill>
                <a:latin typeface="Calibri"/>
              </a:rPr>
              <a:t>ЗАВДАННЯ 2. </a:t>
            </a:r>
            <a:r>
              <a:rPr lang="ru-RU" sz="2400" b="1" i="1" strike="noStrike" spc="-1" dirty="0" err="1">
                <a:latin typeface="Calibri"/>
              </a:rPr>
              <a:t>Використовуючи</a:t>
            </a:r>
            <a:r>
              <a:rPr lang="ru-RU" sz="2400" b="1" i="1" strike="noStrike" spc="-1" dirty="0">
                <a:latin typeface="Calibri"/>
              </a:rPr>
              <a:t> </a:t>
            </a:r>
            <a:r>
              <a:rPr lang="ru-RU" sz="2400" b="1" i="1" strike="noStrike" spc="-1" dirty="0" err="1">
                <a:latin typeface="Calibri"/>
              </a:rPr>
              <a:t>матеріали</a:t>
            </a:r>
            <a:r>
              <a:rPr lang="ru-RU" sz="2400" b="1" i="1" strike="noStrike" spc="-1" dirty="0">
                <a:latin typeface="Calibri"/>
              </a:rPr>
              <a:t> </a:t>
            </a:r>
            <a:r>
              <a:rPr lang="ru-RU" sz="2400" b="1" i="1" strike="noStrike" spc="-1" dirty="0" err="1">
                <a:latin typeface="Calibri"/>
              </a:rPr>
              <a:t>лекції</a:t>
            </a:r>
            <a:r>
              <a:rPr lang="ru-RU" sz="2400" b="1" i="1" strike="noStrike" spc="-1" dirty="0">
                <a:latin typeface="Calibri"/>
              </a:rPr>
              <a:t>, </a:t>
            </a:r>
            <a:r>
              <a:rPr lang="ru-RU" sz="2400" b="1" i="1" strike="noStrike" spc="-1" dirty="0" err="1">
                <a:latin typeface="Calibri"/>
              </a:rPr>
              <a:t>основної</a:t>
            </a:r>
            <a:r>
              <a:rPr lang="ru-RU" sz="2400" b="1" i="1" strike="noStrike" spc="-1" dirty="0">
                <a:latin typeface="Calibri"/>
              </a:rPr>
              <a:t> та </a:t>
            </a:r>
            <a:r>
              <a:rPr lang="ru-RU" sz="2400" b="1" i="1" strike="noStrike" spc="-1" dirty="0" err="1">
                <a:latin typeface="Calibri"/>
              </a:rPr>
              <a:t>додаткової</a:t>
            </a:r>
            <a:r>
              <a:rPr lang="ru-RU" sz="2400" b="1" i="1" strike="noStrike" spc="-1" dirty="0">
                <a:latin typeface="Calibri"/>
              </a:rPr>
              <a:t> </a:t>
            </a:r>
            <a:r>
              <a:rPr lang="ru-RU" sz="2400" b="1" i="1" strike="noStrike" spc="-1" dirty="0" err="1">
                <a:latin typeface="Calibri"/>
              </a:rPr>
              <a:t>рекомендованої</a:t>
            </a:r>
            <a:r>
              <a:rPr lang="ru-RU" sz="2400" b="1" i="1" strike="noStrike" spc="-1" dirty="0">
                <a:latin typeface="Calibri"/>
              </a:rPr>
              <a:t> </a:t>
            </a:r>
            <a:r>
              <a:rPr lang="ru-RU" sz="2400" b="1" i="1" strike="noStrike" spc="-1" dirty="0" err="1">
                <a:latin typeface="Calibri"/>
              </a:rPr>
              <a:t>літератури</a:t>
            </a:r>
            <a:r>
              <a:rPr lang="ru-RU" sz="2400" b="1" i="1" strike="noStrike" spc="-1" dirty="0">
                <a:latin typeface="Calibri"/>
              </a:rPr>
              <a:t>, </a:t>
            </a:r>
            <a:r>
              <a:rPr lang="ru-RU" sz="2400" b="1" i="1" strike="noStrike" spc="-1" dirty="0" err="1">
                <a:latin typeface="Calibri"/>
              </a:rPr>
              <a:t>складіть</a:t>
            </a:r>
            <a:r>
              <a:rPr lang="ru-RU" sz="2400" b="1" i="1" strike="noStrike" spc="-1" dirty="0">
                <a:latin typeface="Calibri"/>
              </a:rPr>
              <a:t> </a:t>
            </a:r>
            <a:r>
              <a:rPr lang="ru-RU" sz="2400" b="1" i="1" strike="noStrike" spc="-1" dirty="0" err="1">
                <a:latin typeface="Calibri"/>
              </a:rPr>
              <a:t>загальну</a:t>
            </a:r>
            <a:r>
              <a:rPr lang="ru-RU" sz="2400" b="1" i="1" strike="noStrike" spc="-1" dirty="0">
                <a:latin typeface="Calibri"/>
              </a:rPr>
              <a:t> схему </a:t>
            </a:r>
            <a:r>
              <a:rPr lang="ru-RU" sz="2400" b="1" i="1" strike="noStrike" spc="-1" dirty="0" err="1">
                <a:latin typeface="Calibri"/>
              </a:rPr>
              <a:t>метаболізму</a:t>
            </a:r>
            <a:r>
              <a:rPr lang="ru-RU" sz="2400" b="1" i="1" strike="noStrike" spc="-1" dirty="0">
                <a:latin typeface="Calibri"/>
              </a:rPr>
              <a:t> </a:t>
            </a:r>
            <a:r>
              <a:rPr lang="ru-RU" sz="2400" b="1" i="1" strike="noStrike" spc="-1" dirty="0" err="1">
                <a:latin typeface="Calibri"/>
              </a:rPr>
              <a:t>утворення</a:t>
            </a:r>
            <a:r>
              <a:rPr lang="ru-RU" sz="2400" b="1" i="1" strike="noStrike" spc="-1" dirty="0">
                <a:latin typeface="Calibri"/>
              </a:rPr>
              <a:t> </a:t>
            </a:r>
            <a:r>
              <a:rPr lang="ru-RU" sz="2400" b="1" i="1" strike="noStrike" spc="-1" dirty="0" err="1">
                <a:latin typeface="Calibri"/>
              </a:rPr>
              <a:t>алкалоїдів</a:t>
            </a:r>
            <a:r>
              <a:rPr lang="ru-RU" sz="2400" b="1" i="1" strike="noStrike" spc="-1" dirty="0">
                <a:latin typeface="Calibri"/>
              </a:rPr>
              <a:t> </a:t>
            </a:r>
            <a:r>
              <a:rPr lang="ru-RU" sz="2400" b="1" i="1" strike="noStrike" spc="-1" dirty="0" err="1">
                <a:latin typeface="Calibri"/>
              </a:rPr>
              <a:t>із</a:t>
            </a:r>
            <a:r>
              <a:rPr lang="ru-RU" sz="2400" b="1" i="1" strike="noStrike" spc="-1" dirty="0">
                <a:latin typeface="Calibri"/>
              </a:rPr>
              <a:t> </a:t>
            </a:r>
            <a:r>
              <a:rPr lang="ru-RU" sz="2400" b="1" i="1" strike="noStrike" spc="-1" dirty="0" err="1">
                <a:latin typeface="Calibri"/>
              </a:rPr>
              <a:t>зазначенням</a:t>
            </a:r>
            <a:r>
              <a:rPr lang="ru-RU" sz="2400" b="1" i="1" strike="noStrike" spc="-1" dirty="0">
                <a:latin typeface="Calibri"/>
              </a:rPr>
              <a:t> </a:t>
            </a:r>
            <a:r>
              <a:rPr lang="ru-RU" sz="2400" b="1" i="1" strike="noStrike" spc="-1" dirty="0" err="1">
                <a:latin typeface="Calibri"/>
              </a:rPr>
              <a:t>проміжних</a:t>
            </a:r>
            <a:r>
              <a:rPr lang="ru-RU" sz="2400" b="1" i="1" strike="noStrike" spc="-1" dirty="0">
                <a:latin typeface="Calibri"/>
              </a:rPr>
              <a:t> </a:t>
            </a:r>
            <a:r>
              <a:rPr lang="ru-RU" sz="2400" b="1" i="1" strike="noStrike" spc="-1" dirty="0" err="1">
                <a:latin typeface="Calibri"/>
              </a:rPr>
              <a:t>продуктів</a:t>
            </a:r>
            <a:r>
              <a:rPr lang="ru-RU" sz="2400" b="1" i="1" strike="noStrike" spc="-1" dirty="0">
                <a:latin typeface="Calibri"/>
              </a:rPr>
              <a:t> (</a:t>
            </a:r>
            <a:r>
              <a:rPr lang="ru-RU" sz="2400" b="1" i="1" strike="noStrike" spc="-1" dirty="0" err="1">
                <a:latin typeface="Calibri"/>
              </a:rPr>
              <a:t>запишіть</a:t>
            </a:r>
            <a:r>
              <a:rPr lang="ru-RU" sz="2400" b="1" i="1" strike="noStrike" spc="-1" dirty="0">
                <a:latin typeface="Calibri"/>
              </a:rPr>
              <a:t> схему з методички та </a:t>
            </a:r>
            <a:r>
              <a:rPr lang="ru-RU" sz="2400" b="1" i="1" strike="noStrike" spc="-1" dirty="0" err="1">
                <a:latin typeface="Calibri"/>
              </a:rPr>
              <a:t>лекції</a:t>
            </a:r>
            <a:r>
              <a:rPr lang="ru-RU" sz="2400" b="1" i="1" strike="noStrike" spc="-1" dirty="0">
                <a:latin typeface="Calibri"/>
              </a:rPr>
              <a:t>)</a:t>
            </a:r>
            <a:endParaRPr lang="ru-RU" sz="2400" b="0" strike="noStrike" spc="-1" dirty="0">
              <a:latin typeface="Arial"/>
            </a:endParaRPr>
          </a:p>
          <a:p>
            <a:pPr algn="just">
              <a:lnSpc>
                <a:spcPct val="100000"/>
              </a:lnSpc>
            </a:pPr>
            <a:endParaRPr lang="ru-RU" sz="2400" b="0" strike="noStrike" spc="-1" dirty="0">
              <a:latin typeface="Arial"/>
            </a:endParaRPr>
          </a:p>
          <a:p>
            <a:pPr algn="just">
              <a:lnSpc>
                <a:spcPct val="100000"/>
              </a:lnSpc>
            </a:pPr>
            <a:endParaRPr lang="ru-RU" sz="2400" b="0" strike="noStrike" spc="-1" dirty="0">
              <a:latin typeface="Arial"/>
            </a:endParaRPr>
          </a:p>
          <a:p>
            <a:pPr algn="just">
              <a:lnSpc>
                <a:spcPct val="100000"/>
              </a:lnSpc>
            </a:pPr>
            <a:r>
              <a:rPr lang="ru-RU" sz="2400" b="1" i="1" strike="noStrike" spc="-1" dirty="0" err="1">
                <a:solidFill>
                  <a:srgbClr val="FF0000"/>
                </a:solidFill>
                <a:latin typeface="Calibri"/>
              </a:rPr>
              <a:t>Завдання</a:t>
            </a:r>
            <a:r>
              <a:rPr lang="ru-RU" sz="2400" b="1" i="1" strike="noStrike" spc="-1" dirty="0">
                <a:solidFill>
                  <a:srgbClr val="FF0000"/>
                </a:solidFill>
                <a:latin typeface="Calibri"/>
              </a:rPr>
              <a:t> 4. </a:t>
            </a:r>
            <a:r>
              <a:rPr lang="ru-RU" sz="2400" b="1" i="1" strike="noStrike" spc="-1" dirty="0" err="1">
                <a:latin typeface="Calibri"/>
              </a:rPr>
              <a:t>Занесіть</a:t>
            </a:r>
            <a:r>
              <a:rPr lang="ru-RU" sz="2400" b="1" i="1" strike="noStrike" spc="-1" dirty="0">
                <a:latin typeface="Calibri"/>
              </a:rPr>
              <a:t> до протоколу схему: </a:t>
            </a:r>
            <a:r>
              <a:rPr lang="ru-RU" sz="2400" b="1" i="1" strike="noStrike" spc="-1" dirty="0" err="1">
                <a:latin typeface="Calibri"/>
              </a:rPr>
              <a:t>етапи</a:t>
            </a:r>
            <a:r>
              <a:rPr lang="ru-RU" sz="2400" b="1" i="1" strike="noStrike" spc="-1" dirty="0">
                <a:latin typeface="Calibri"/>
              </a:rPr>
              <a:t> </a:t>
            </a:r>
            <a:r>
              <a:rPr lang="ru-RU" sz="2400" b="1" i="1" strike="noStrike" spc="-1" dirty="0" err="1">
                <a:latin typeface="Calibri"/>
              </a:rPr>
              <a:t>кількісного</a:t>
            </a:r>
            <a:r>
              <a:rPr lang="ru-RU" sz="2400" b="1" i="1" strike="noStrike" spc="-1" dirty="0">
                <a:latin typeface="Calibri"/>
              </a:rPr>
              <a:t> </a:t>
            </a:r>
            <a:r>
              <a:rPr lang="ru-RU" sz="2400" b="1" i="1" strike="noStrike" spc="-1" dirty="0" err="1">
                <a:latin typeface="Calibri"/>
              </a:rPr>
              <a:t>визначення</a:t>
            </a:r>
            <a:r>
              <a:rPr lang="ru-RU" sz="2400" b="1" i="1" strike="noStrike" spc="-1" dirty="0">
                <a:latin typeface="Calibri"/>
              </a:rPr>
              <a:t> </a:t>
            </a:r>
            <a:r>
              <a:rPr lang="ru-RU" sz="2400" b="1" i="1" strike="noStrike" spc="-1" dirty="0" err="1">
                <a:latin typeface="Calibri"/>
              </a:rPr>
              <a:t>алкалоїдів</a:t>
            </a:r>
            <a:r>
              <a:rPr lang="ru-RU" sz="2400" b="1" i="1" strike="noStrike" spc="-1" dirty="0">
                <a:latin typeface="Calibri"/>
              </a:rPr>
              <a:t> в </a:t>
            </a:r>
            <a:r>
              <a:rPr lang="ru-RU" sz="2400" b="1" i="1" strike="noStrike" spc="-1" dirty="0" err="1">
                <a:latin typeface="Calibri"/>
              </a:rPr>
              <a:t>листі</a:t>
            </a:r>
            <a:r>
              <a:rPr lang="ru-RU" sz="2400" b="1" i="1" strike="noStrike" spc="-1" dirty="0">
                <a:latin typeface="Calibri"/>
              </a:rPr>
              <a:t> красавки. </a:t>
            </a:r>
            <a:r>
              <a:rPr lang="ru-RU" sz="2400" b="1" i="1" strike="noStrike" spc="-1" dirty="0" err="1">
                <a:latin typeface="Calibri"/>
              </a:rPr>
              <a:t>Ознайомтесь</a:t>
            </a:r>
            <a:r>
              <a:rPr lang="ru-RU" sz="2400" b="1" i="1" strike="noStrike" spc="-1" dirty="0">
                <a:latin typeface="Calibri"/>
              </a:rPr>
              <a:t> з методикою </a:t>
            </a:r>
            <a:r>
              <a:rPr lang="ru-RU" sz="2400" b="1" i="1" strike="noStrike" spc="-1" dirty="0" err="1">
                <a:latin typeface="Calibri"/>
              </a:rPr>
              <a:t>більш</a:t>
            </a:r>
            <a:r>
              <a:rPr lang="ru-RU" sz="2400" b="1" i="1" strike="noStrike" spc="-1" dirty="0">
                <a:latin typeface="Calibri"/>
              </a:rPr>
              <a:t> детально в ДФ 11, </a:t>
            </a:r>
            <a:r>
              <a:rPr lang="ru-RU" sz="2400" b="1" i="1" strike="noStrike" spc="-1" dirty="0" err="1">
                <a:latin typeface="Calibri"/>
              </a:rPr>
              <a:t>вип</a:t>
            </a:r>
            <a:r>
              <a:rPr lang="ru-RU" sz="2400" b="1" i="1" strike="noStrike" spc="-1" dirty="0">
                <a:latin typeface="Calibri"/>
              </a:rPr>
              <a:t>. 2, </a:t>
            </a:r>
            <a:r>
              <a:rPr lang="ru-RU" sz="2400" b="1" i="1" strike="noStrike" spc="-1" dirty="0" err="1">
                <a:latin typeface="Calibri"/>
              </a:rPr>
              <a:t>стаття</a:t>
            </a:r>
            <a:r>
              <a:rPr lang="ru-RU" sz="2400" b="1" i="1" strike="noStrike" spc="-1" dirty="0">
                <a:latin typeface="Calibri"/>
              </a:rPr>
              <a:t> 13, ст. 251-253, «</a:t>
            </a:r>
            <a:r>
              <a:rPr lang="ru-RU" sz="2400" b="1" i="1" strike="noStrike" spc="-1" dirty="0" err="1" smtClean="0">
                <a:latin typeface="Calibri"/>
              </a:rPr>
              <a:t>Кількісне</a:t>
            </a:r>
            <a:r>
              <a:rPr lang="ru-RU" sz="2400" b="1" i="1" strike="noStrike" spc="-1" dirty="0" smtClean="0">
                <a:latin typeface="Calibri"/>
              </a:rPr>
              <a:t> </a:t>
            </a:r>
            <a:r>
              <a:rPr lang="ru-RU" sz="2400" b="1" i="1" strike="noStrike" spc="-1" dirty="0" err="1" smtClean="0">
                <a:latin typeface="Calibri"/>
              </a:rPr>
              <a:t>визначення</a:t>
            </a:r>
            <a:r>
              <a:rPr lang="ru-RU" sz="2400" b="1" i="1" strike="noStrike" spc="-1" dirty="0" smtClean="0">
                <a:latin typeface="Calibri"/>
              </a:rPr>
              <a:t>».</a:t>
            </a:r>
            <a:endParaRPr lang="ru-RU" sz="2400" b="0" strike="noStrike" spc="-1" dirty="0">
              <a:latin typeface="Arial"/>
            </a:endParaRPr>
          </a:p>
          <a:p>
            <a:pPr algn="just">
              <a:lnSpc>
                <a:spcPct val="100000"/>
              </a:lnSpc>
            </a:pPr>
            <a:endParaRPr lang="ru-RU" sz="2400" b="0" strike="noStrike" spc="-1" dirty="0">
              <a:latin typeface="Arial"/>
            </a:endParaRPr>
          </a:p>
          <a:p>
            <a:pPr algn="just">
              <a:lnSpc>
                <a:spcPct val="100000"/>
              </a:lnSpc>
            </a:pPr>
            <a:endParaRPr lang="ru-RU" sz="24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CustomShape 1"/>
          <p:cNvSpPr/>
          <p:nvPr/>
        </p:nvSpPr>
        <p:spPr>
          <a:xfrm>
            <a:off x="142200" y="185760"/>
            <a:ext cx="8857800" cy="5790240"/>
          </a:xfrm>
          <a:prstGeom prst="rect">
            <a:avLst/>
          </a:prstGeom>
          <a:noFill/>
          <a:ln w="9360">
            <a:noFill/>
          </a:ln>
        </p:spPr>
        <p:style>
          <a:lnRef idx="0">
            <a:scrgbClr r="0" g="0" b="0"/>
          </a:lnRef>
          <a:fillRef idx="0">
            <a:scrgbClr r="0" g="0" b="0"/>
          </a:fillRef>
          <a:effectRef idx="0">
            <a:scrgbClr r="0" g="0" b="0"/>
          </a:effectRef>
          <a:fontRef idx="minor"/>
        </p:style>
        <p:txBody>
          <a:bodyPr anchor="ctr">
            <a:spAutoFit/>
          </a:bodyPr>
          <a:lstStyle/>
          <a:p>
            <a:pPr algn="ctr">
              <a:lnSpc>
                <a:spcPct val="100000"/>
              </a:lnSpc>
            </a:pPr>
            <a:r>
              <a:rPr lang="ru-RU" sz="1800" b="1" strike="noStrike" spc="-1" dirty="0">
                <a:solidFill>
                  <a:srgbClr val="000000"/>
                </a:solidFill>
                <a:latin typeface="Times New Roman"/>
                <a:ea typeface="Times New Roman"/>
              </a:rPr>
              <a:t>ЧАСТИНА  2 лабораторного </a:t>
            </a:r>
            <a:r>
              <a:rPr lang="ru-RU" sz="1800" b="1" strike="noStrike" spc="-1" dirty="0" err="1">
                <a:solidFill>
                  <a:srgbClr val="000000"/>
                </a:solidFill>
                <a:latin typeface="Times New Roman"/>
                <a:ea typeface="Times New Roman"/>
              </a:rPr>
              <a:t>заняття</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додаток</a:t>
            </a:r>
            <a:r>
              <a:rPr lang="ru-RU" sz="1800" b="1" strike="noStrike" spc="-1" dirty="0">
                <a:solidFill>
                  <a:srgbClr val="000000"/>
                </a:solidFill>
                <a:latin typeface="Times New Roman"/>
                <a:ea typeface="Times New Roman"/>
              </a:rPr>
              <a:t>)</a:t>
            </a:r>
            <a:endParaRPr lang="ru-RU" sz="1800" b="0" strike="noStrike" spc="-1" dirty="0">
              <a:latin typeface="Arial"/>
            </a:endParaRPr>
          </a:p>
          <a:p>
            <a:pPr algn="just">
              <a:lnSpc>
                <a:spcPct val="100000"/>
              </a:lnSpc>
            </a:pPr>
            <a:r>
              <a:rPr lang="ru-RU" sz="2400" b="1" strike="noStrike" spc="-1" dirty="0" err="1">
                <a:solidFill>
                  <a:srgbClr val="FF0000"/>
                </a:solidFill>
                <a:latin typeface="Times New Roman"/>
                <a:ea typeface="Times New Roman"/>
              </a:rPr>
              <a:t>Хроматографічне</a:t>
            </a:r>
            <a:r>
              <a:rPr lang="ru-RU" sz="2400" b="1" strike="noStrike" spc="-1" dirty="0">
                <a:solidFill>
                  <a:srgbClr val="FF0000"/>
                </a:solidFill>
                <a:latin typeface="Times New Roman"/>
                <a:ea typeface="Times New Roman"/>
              </a:rPr>
              <a:t> </a:t>
            </a:r>
            <a:r>
              <a:rPr lang="ru-RU" sz="2400" b="1" strike="noStrike" spc="-1" dirty="0" err="1">
                <a:solidFill>
                  <a:srgbClr val="FF0000"/>
                </a:solidFill>
                <a:latin typeface="Times New Roman"/>
                <a:ea typeface="Times New Roman"/>
              </a:rPr>
              <a:t>дослідження</a:t>
            </a:r>
            <a:r>
              <a:rPr lang="ru-RU" sz="2400" b="1" strike="noStrike" spc="-1" dirty="0">
                <a:solidFill>
                  <a:srgbClr val="FF0000"/>
                </a:solidFill>
                <a:latin typeface="Times New Roman"/>
                <a:ea typeface="Times New Roman"/>
              </a:rPr>
              <a:t> </a:t>
            </a:r>
            <a:r>
              <a:rPr lang="ru-RU" sz="2400" b="1" strike="noStrike" spc="-1" dirty="0" err="1">
                <a:solidFill>
                  <a:srgbClr val="FF0000"/>
                </a:solidFill>
                <a:latin typeface="Times New Roman"/>
                <a:ea typeface="Times New Roman"/>
              </a:rPr>
              <a:t>алкалоїдів</a:t>
            </a:r>
            <a:r>
              <a:rPr lang="ru-RU" sz="2400" b="1" strike="noStrike" spc="-1" dirty="0">
                <a:solidFill>
                  <a:srgbClr val="FF0000"/>
                </a:solidFill>
                <a:latin typeface="Times New Roman"/>
                <a:ea typeface="Times New Roman"/>
              </a:rPr>
              <a:t> на </a:t>
            </a:r>
            <a:r>
              <a:rPr lang="ru-RU" sz="2400" b="1" strike="noStrike" spc="-1" dirty="0" err="1">
                <a:solidFill>
                  <a:srgbClr val="FF0000"/>
                </a:solidFill>
                <a:latin typeface="Times New Roman"/>
                <a:ea typeface="Times New Roman"/>
              </a:rPr>
              <a:t>папері</a:t>
            </a:r>
            <a:r>
              <a:rPr lang="ru-RU" sz="2400" b="1" strike="noStrike" spc="-1" dirty="0">
                <a:solidFill>
                  <a:srgbClr val="FF0000"/>
                </a:solidFill>
                <a:latin typeface="Times New Roman"/>
                <a:ea typeface="Times New Roman"/>
              </a:rPr>
              <a:t>.</a:t>
            </a:r>
            <a:endParaRPr lang="ru-RU" sz="2400" b="0" strike="noStrike" spc="-1" dirty="0">
              <a:latin typeface="Arial"/>
            </a:endParaRPr>
          </a:p>
          <a:p>
            <a:pPr algn="just">
              <a:lnSpc>
                <a:spcPct val="100000"/>
              </a:lnSpc>
            </a:pPr>
            <a:r>
              <a:rPr lang="ru-RU" sz="1800" b="1" strike="noStrike" spc="-1" dirty="0">
                <a:solidFill>
                  <a:srgbClr val="000000"/>
                </a:solidFill>
                <a:latin typeface="Times New Roman"/>
                <a:ea typeface="Times New Roman"/>
              </a:rPr>
              <a:t>На </a:t>
            </a:r>
            <a:r>
              <a:rPr lang="ru-RU" sz="1800" b="1" strike="noStrike" spc="-1" dirty="0" err="1">
                <a:solidFill>
                  <a:srgbClr val="000000"/>
                </a:solidFill>
                <a:latin typeface="Times New Roman"/>
                <a:ea typeface="Times New Roman"/>
              </a:rPr>
              <a:t>смужку</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хроматографічного</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паперу</a:t>
            </a:r>
            <a:r>
              <a:rPr lang="ru-RU" sz="1800" b="1" strike="noStrike" spc="-1" dirty="0">
                <a:solidFill>
                  <a:srgbClr val="000000"/>
                </a:solidFill>
                <a:latin typeface="Times New Roman"/>
                <a:ea typeface="Times New Roman"/>
              </a:rPr>
              <a:t> на </a:t>
            </a:r>
            <a:r>
              <a:rPr lang="ru-RU" sz="1800" b="1" strike="noStrike" spc="-1" dirty="0" err="1">
                <a:solidFill>
                  <a:srgbClr val="000000"/>
                </a:solidFill>
                <a:latin typeface="Times New Roman"/>
                <a:ea typeface="Times New Roman"/>
              </a:rPr>
              <a:t>стартову</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лінію</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що</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знаходиться</a:t>
            </a:r>
            <a:r>
              <a:rPr lang="ru-RU" sz="1800" b="1" strike="noStrike" spc="-1" dirty="0">
                <a:solidFill>
                  <a:srgbClr val="000000"/>
                </a:solidFill>
                <a:latin typeface="Times New Roman"/>
                <a:ea typeface="Times New Roman"/>
              </a:rPr>
              <a:t> на </a:t>
            </a:r>
            <a:r>
              <a:rPr lang="ru-RU" sz="1800" b="1" strike="noStrike" spc="-1" dirty="0" err="1">
                <a:solidFill>
                  <a:srgbClr val="000000"/>
                </a:solidFill>
                <a:latin typeface="Times New Roman"/>
                <a:ea typeface="Times New Roman"/>
              </a:rPr>
              <a:t>відстані</a:t>
            </a:r>
            <a:r>
              <a:rPr lang="ru-RU" sz="1800" b="1" strike="noStrike" spc="-1" dirty="0">
                <a:solidFill>
                  <a:srgbClr val="000000"/>
                </a:solidFill>
                <a:latin typeface="Times New Roman"/>
                <a:ea typeface="Times New Roman"/>
              </a:rPr>
              <a:t> 2-3 см </a:t>
            </a:r>
            <a:r>
              <a:rPr lang="ru-RU" sz="1800" b="1" strike="noStrike" spc="-1" dirty="0" err="1">
                <a:solidFill>
                  <a:srgbClr val="000000"/>
                </a:solidFill>
                <a:latin typeface="Times New Roman"/>
                <a:ea typeface="Times New Roman"/>
              </a:rPr>
              <a:t>від</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нижнього</a:t>
            </a:r>
            <a:r>
              <a:rPr lang="ru-RU" sz="1800" b="1" strike="noStrike" spc="-1" dirty="0">
                <a:solidFill>
                  <a:srgbClr val="000000"/>
                </a:solidFill>
                <a:latin typeface="Times New Roman"/>
                <a:ea typeface="Times New Roman"/>
              </a:rPr>
              <a:t> краю, </a:t>
            </a:r>
            <a:r>
              <a:rPr lang="ru-RU" sz="1800" b="1" strike="noStrike" spc="-1" dirty="0" err="1">
                <a:solidFill>
                  <a:srgbClr val="000000"/>
                </a:solidFill>
                <a:latin typeface="Times New Roman"/>
                <a:ea typeface="Times New Roman"/>
              </a:rPr>
              <a:t>капіляром</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або</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спеціальною</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піпеткою</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наносять</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близько</a:t>
            </a:r>
            <a:r>
              <a:rPr lang="ru-RU" sz="1800" b="1" strike="noStrike" spc="-1" dirty="0">
                <a:solidFill>
                  <a:srgbClr val="000000"/>
                </a:solidFill>
                <a:latin typeface="Times New Roman"/>
                <a:ea typeface="Times New Roman"/>
              </a:rPr>
              <a:t> 0,1 мл </a:t>
            </a:r>
            <a:r>
              <a:rPr lang="ru-RU" sz="1800" b="1" strike="noStrike" spc="-1" dirty="0" err="1">
                <a:solidFill>
                  <a:srgbClr val="000000"/>
                </a:solidFill>
                <a:latin typeface="Times New Roman"/>
                <a:ea typeface="Times New Roman"/>
              </a:rPr>
              <a:t>отриманого</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витягу</a:t>
            </a:r>
            <a:r>
              <a:rPr lang="ru-RU" sz="1800" b="1" strike="noStrike" spc="-1" dirty="0">
                <a:solidFill>
                  <a:srgbClr val="000000"/>
                </a:solidFill>
                <a:latin typeface="Times New Roman"/>
                <a:ea typeface="Times New Roman"/>
              </a:rPr>
              <a:t> та </a:t>
            </a:r>
            <a:r>
              <a:rPr lang="ru-RU" sz="1800" b="1" strike="noStrike" spc="-1" dirty="0" err="1">
                <a:solidFill>
                  <a:srgbClr val="000000"/>
                </a:solidFill>
                <a:latin typeface="Times New Roman"/>
                <a:ea typeface="Times New Roman"/>
              </a:rPr>
              <a:t>розчини</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свідків</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цитізін</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метилцитізін</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пахікарпін</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тощо</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Відстань</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від</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бічного</a:t>
            </a:r>
            <a:r>
              <a:rPr lang="ru-RU" sz="1800" b="1" strike="noStrike" spc="-1" dirty="0">
                <a:solidFill>
                  <a:srgbClr val="000000"/>
                </a:solidFill>
                <a:latin typeface="Times New Roman"/>
                <a:ea typeface="Times New Roman"/>
              </a:rPr>
              <a:t> краю </a:t>
            </a:r>
            <a:r>
              <a:rPr lang="ru-RU" sz="1800" b="1" strike="noStrike" spc="-1" dirty="0" err="1">
                <a:solidFill>
                  <a:srgbClr val="000000"/>
                </a:solidFill>
                <a:latin typeface="Times New Roman"/>
                <a:ea typeface="Times New Roman"/>
              </a:rPr>
              <a:t>смужки</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хроматографічного</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паперу</a:t>
            </a:r>
            <a:r>
              <a:rPr lang="ru-RU" sz="1800" b="1" strike="noStrike" spc="-1" dirty="0">
                <a:solidFill>
                  <a:srgbClr val="000000"/>
                </a:solidFill>
                <a:latin typeface="Times New Roman"/>
                <a:ea typeface="Times New Roman"/>
              </a:rPr>
              <a:t> і </a:t>
            </a:r>
            <a:r>
              <a:rPr lang="ru-RU" sz="1800" b="1" strike="noStrike" spc="-1" dirty="0" err="1">
                <a:solidFill>
                  <a:srgbClr val="000000"/>
                </a:solidFill>
                <a:latin typeface="Times New Roman"/>
                <a:ea typeface="Times New Roman"/>
              </a:rPr>
              <a:t>між</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плямами</a:t>
            </a:r>
            <a:r>
              <a:rPr lang="ru-RU" sz="1800" b="1" strike="noStrike" spc="-1" dirty="0">
                <a:solidFill>
                  <a:srgbClr val="000000"/>
                </a:solidFill>
                <a:latin typeface="Times New Roman"/>
                <a:ea typeface="Times New Roman"/>
              </a:rPr>
              <a:t> — 2 см. </a:t>
            </a:r>
            <a:r>
              <a:rPr lang="ru-RU" sz="1800" b="1" strike="noStrike" spc="-1" dirty="0" err="1">
                <a:solidFill>
                  <a:srgbClr val="000000"/>
                </a:solidFill>
                <a:latin typeface="Times New Roman"/>
                <a:ea typeface="Times New Roman"/>
              </a:rPr>
              <a:t>Діаметр</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плям</a:t>
            </a:r>
            <a:r>
              <a:rPr lang="ru-RU" sz="1800" b="1" strike="noStrike" spc="-1" dirty="0">
                <a:solidFill>
                  <a:srgbClr val="000000"/>
                </a:solidFill>
                <a:latin typeface="Times New Roman"/>
                <a:ea typeface="Times New Roman"/>
              </a:rPr>
              <a:t> не повинен </a:t>
            </a:r>
            <a:r>
              <a:rPr lang="ru-RU" sz="1800" b="1" strike="noStrike" spc="-1" dirty="0" err="1">
                <a:solidFill>
                  <a:srgbClr val="000000"/>
                </a:solidFill>
                <a:latin typeface="Times New Roman"/>
                <a:ea typeface="Times New Roman"/>
              </a:rPr>
              <a:t>перевищувати</a:t>
            </a:r>
            <a:r>
              <a:rPr lang="ru-RU" sz="1800" b="1" strike="noStrike" spc="-1" dirty="0">
                <a:solidFill>
                  <a:srgbClr val="000000"/>
                </a:solidFill>
                <a:latin typeface="Times New Roman"/>
                <a:ea typeface="Times New Roman"/>
              </a:rPr>
              <a:t> 5 мм. </a:t>
            </a:r>
            <a:endParaRPr lang="ru-RU" sz="1800" b="0" strike="noStrike" spc="-1" dirty="0">
              <a:latin typeface="Arial"/>
            </a:endParaRPr>
          </a:p>
          <a:p>
            <a:pPr algn="just">
              <a:lnSpc>
                <a:spcPct val="100000"/>
              </a:lnSpc>
            </a:pPr>
            <a:r>
              <a:rPr lang="ru-RU" sz="1800" b="1" strike="noStrike" spc="-1" dirty="0" err="1">
                <a:solidFill>
                  <a:srgbClr val="000000"/>
                </a:solidFill>
                <a:latin typeface="Times New Roman"/>
                <a:ea typeface="Times New Roman"/>
              </a:rPr>
              <a:t>Смужку</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хроматографічного</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паперу</a:t>
            </a:r>
            <a:r>
              <a:rPr lang="ru-RU" sz="1800" b="1" strike="noStrike" spc="-1" dirty="0">
                <a:solidFill>
                  <a:srgbClr val="000000"/>
                </a:solidFill>
                <a:latin typeface="Times New Roman"/>
                <a:ea typeface="Times New Roman"/>
              </a:rPr>
              <a:t> з </a:t>
            </a:r>
            <a:r>
              <a:rPr lang="ru-RU" sz="1800" b="1" strike="noStrike" spc="-1" dirty="0" err="1">
                <a:solidFill>
                  <a:srgbClr val="000000"/>
                </a:solidFill>
                <a:latin typeface="Times New Roman"/>
                <a:ea typeface="Times New Roman"/>
              </a:rPr>
              <a:t>нанесеними</a:t>
            </a:r>
            <a:r>
              <a:rPr lang="ru-RU" sz="1800" b="1" strike="noStrike" spc="-1" dirty="0">
                <a:solidFill>
                  <a:srgbClr val="000000"/>
                </a:solidFill>
                <a:latin typeface="Times New Roman"/>
                <a:ea typeface="Times New Roman"/>
              </a:rPr>
              <a:t> на </a:t>
            </a:r>
            <a:r>
              <a:rPr lang="ru-RU" sz="1800" b="1" strike="noStrike" spc="-1" dirty="0" err="1">
                <a:solidFill>
                  <a:srgbClr val="000000"/>
                </a:solidFill>
                <a:latin typeface="Times New Roman"/>
                <a:ea typeface="Times New Roman"/>
              </a:rPr>
              <a:t>неї</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розчинами</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після</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висушування</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поміщають</a:t>
            </a:r>
            <a:r>
              <a:rPr lang="ru-RU" sz="1800" b="1" strike="noStrike" spc="-1" dirty="0">
                <a:solidFill>
                  <a:srgbClr val="000000"/>
                </a:solidFill>
                <a:latin typeface="Times New Roman"/>
                <a:ea typeface="Times New Roman"/>
              </a:rPr>
              <a:t> у </a:t>
            </a:r>
            <a:r>
              <a:rPr lang="ru-RU" sz="1800" b="1" strike="noStrike" spc="-1" dirty="0" err="1">
                <a:solidFill>
                  <a:srgbClr val="000000"/>
                </a:solidFill>
                <a:latin typeface="Times New Roman"/>
                <a:ea typeface="Times New Roman"/>
              </a:rPr>
              <a:t>хроматографічну</a:t>
            </a:r>
            <a:r>
              <a:rPr lang="ru-RU" sz="1800" b="1" strike="noStrike" spc="-1" dirty="0">
                <a:solidFill>
                  <a:srgbClr val="000000"/>
                </a:solidFill>
                <a:latin typeface="Times New Roman"/>
                <a:ea typeface="Times New Roman"/>
              </a:rPr>
              <a:t> камеру, у </a:t>
            </a:r>
            <a:r>
              <a:rPr lang="ru-RU" sz="1800" b="1" strike="noStrike" spc="-1" dirty="0" err="1">
                <a:solidFill>
                  <a:srgbClr val="000000"/>
                </a:solidFill>
                <a:latin typeface="Times New Roman"/>
                <a:ea typeface="Times New Roman"/>
              </a:rPr>
              <a:t>котру</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попередньо</a:t>
            </a:r>
            <a:r>
              <a:rPr lang="ru-RU" sz="1800" b="1" strike="noStrike" spc="-1" dirty="0">
                <a:solidFill>
                  <a:srgbClr val="000000"/>
                </a:solidFill>
                <a:latin typeface="Times New Roman"/>
                <a:ea typeface="Times New Roman"/>
              </a:rPr>
              <a:t> (за </a:t>
            </a:r>
            <a:r>
              <a:rPr lang="ru-RU" sz="1800" b="1" strike="noStrike" spc="-1" dirty="0" err="1">
                <a:solidFill>
                  <a:srgbClr val="000000"/>
                </a:solidFill>
                <a:latin typeface="Times New Roman"/>
                <a:ea typeface="Times New Roman"/>
              </a:rPr>
              <a:t>добу</a:t>
            </a:r>
            <a:r>
              <a:rPr lang="ru-RU" sz="1800" b="1" strike="noStrike" spc="-1" dirty="0">
                <a:solidFill>
                  <a:srgbClr val="000000"/>
                </a:solidFill>
                <a:latin typeface="Times New Roman"/>
                <a:ea typeface="Times New Roman"/>
              </a:rPr>
              <a:t>) налита </a:t>
            </a:r>
            <a:r>
              <a:rPr lang="ru-RU" sz="1800" b="1" strike="noStrike" spc="-1" dirty="0" err="1">
                <a:solidFill>
                  <a:srgbClr val="000000"/>
                </a:solidFill>
                <a:latin typeface="Times New Roman"/>
                <a:ea typeface="Times New Roman"/>
              </a:rPr>
              <a:t>розділювальна</a:t>
            </a:r>
            <a:r>
              <a:rPr lang="ru-RU" sz="1800" b="1" strike="noStrike" spc="-1" dirty="0">
                <a:solidFill>
                  <a:srgbClr val="000000"/>
                </a:solidFill>
                <a:latin typeface="Times New Roman"/>
                <a:ea typeface="Times New Roman"/>
              </a:rPr>
              <a:t> система: н-бутанол — </a:t>
            </a:r>
            <a:r>
              <a:rPr lang="ru-RU" sz="1800" b="1" strike="noStrike" spc="-1" dirty="0" err="1">
                <a:solidFill>
                  <a:srgbClr val="000000"/>
                </a:solidFill>
                <a:latin typeface="Times New Roman"/>
                <a:ea typeface="Times New Roman"/>
              </a:rPr>
              <a:t>оцтова</a:t>
            </a:r>
            <a:r>
              <a:rPr lang="ru-RU" sz="1800" b="1" strike="noStrike" spc="-1" dirty="0">
                <a:solidFill>
                  <a:srgbClr val="000000"/>
                </a:solidFill>
                <a:latin typeface="Times New Roman"/>
                <a:ea typeface="Times New Roman"/>
              </a:rPr>
              <a:t> кислота — вода у </a:t>
            </a:r>
            <a:r>
              <a:rPr lang="ru-RU" sz="1800" b="1" strike="noStrike" spc="-1" dirty="0" err="1">
                <a:solidFill>
                  <a:srgbClr val="000000"/>
                </a:solidFill>
                <a:latin typeface="Times New Roman"/>
                <a:ea typeface="Times New Roman"/>
              </a:rPr>
              <a:t>співвідношенні</a:t>
            </a:r>
            <a:r>
              <a:rPr lang="ru-RU" sz="1800" b="1" strike="noStrike" spc="-1" dirty="0">
                <a:solidFill>
                  <a:srgbClr val="000000"/>
                </a:solidFill>
                <a:latin typeface="Times New Roman"/>
                <a:ea typeface="Times New Roman"/>
              </a:rPr>
              <a:t> 5 : 1 : 4. </a:t>
            </a:r>
            <a:r>
              <a:rPr lang="ru-RU" sz="1800" b="1" strike="noStrike" spc="-1" dirty="0" err="1">
                <a:solidFill>
                  <a:srgbClr val="000000"/>
                </a:solidFill>
                <a:latin typeface="Times New Roman"/>
                <a:ea typeface="Times New Roman"/>
              </a:rPr>
              <a:t>Нижній</a:t>
            </a:r>
            <a:r>
              <a:rPr lang="ru-RU" sz="1800" b="1" strike="noStrike" spc="-1" dirty="0">
                <a:solidFill>
                  <a:srgbClr val="000000"/>
                </a:solidFill>
                <a:latin typeface="Times New Roman"/>
                <a:ea typeface="Times New Roman"/>
              </a:rPr>
              <a:t> край </a:t>
            </a:r>
            <a:r>
              <a:rPr lang="ru-RU" sz="1800" b="1" strike="noStrike" spc="-1" dirty="0" err="1">
                <a:solidFill>
                  <a:srgbClr val="000000"/>
                </a:solidFill>
                <a:latin typeface="Times New Roman"/>
                <a:ea typeface="Times New Roman"/>
              </a:rPr>
              <a:t>хроматограми</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занурюють</a:t>
            </a:r>
            <a:r>
              <a:rPr lang="ru-RU" sz="1800" b="1" strike="noStrike" spc="-1" dirty="0">
                <a:solidFill>
                  <a:srgbClr val="000000"/>
                </a:solidFill>
                <a:latin typeface="Times New Roman"/>
                <a:ea typeface="Times New Roman"/>
              </a:rPr>
              <a:t> у </a:t>
            </a:r>
            <a:r>
              <a:rPr lang="ru-RU" sz="1800" b="1" strike="noStrike" spc="-1" dirty="0" err="1">
                <a:solidFill>
                  <a:srgbClr val="000000"/>
                </a:solidFill>
                <a:latin typeface="Times New Roman"/>
                <a:ea typeface="Times New Roman"/>
              </a:rPr>
              <a:t>рідину</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приблизно</a:t>
            </a:r>
            <a:r>
              <a:rPr lang="ru-RU" sz="1800" b="1" strike="noStrike" spc="-1" dirty="0">
                <a:solidFill>
                  <a:srgbClr val="000000"/>
                </a:solidFill>
                <a:latin typeface="Times New Roman"/>
                <a:ea typeface="Times New Roman"/>
              </a:rPr>
              <a:t> на 3-5 мм (</a:t>
            </a:r>
            <a:r>
              <a:rPr lang="ru-RU" sz="1800" b="1" strike="noStrike" spc="-1" dirty="0" err="1">
                <a:solidFill>
                  <a:srgbClr val="000000"/>
                </a:solidFill>
                <a:latin typeface="Times New Roman"/>
                <a:ea typeface="Times New Roman"/>
              </a:rPr>
              <a:t>експозиція</a:t>
            </a:r>
            <a:r>
              <a:rPr lang="ru-RU" sz="1800" b="1" strike="noStrike" spc="-1" dirty="0">
                <a:solidFill>
                  <a:srgbClr val="000000"/>
                </a:solidFill>
                <a:latin typeface="Times New Roman"/>
                <a:ea typeface="Times New Roman"/>
              </a:rPr>
              <a:t> — 14-15 годин). </a:t>
            </a:r>
            <a:endParaRPr lang="ru-RU" sz="1800" b="0" strike="noStrike" spc="-1" dirty="0">
              <a:latin typeface="Arial"/>
            </a:endParaRPr>
          </a:p>
          <a:p>
            <a:pPr algn="just">
              <a:lnSpc>
                <a:spcPct val="100000"/>
              </a:lnSpc>
            </a:pPr>
            <a:r>
              <a:rPr lang="ru-RU" sz="1800" b="1" strike="noStrike" spc="-1" dirty="0" err="1">
                <a:solidFill>
                  <a:srgbClr val="000000"/>
                </a:solidFill>
                <a:latin typeface="Times New Roman"/>
                <a:ea typeface="Times New Roman"/>
              </a:rPr>
              <a:t>Після</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висушування</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хроматограму</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переглядають</a:t>
            </a:r>
            <a:r>
              <a:rPr lang="ru-RU" sz="1800" b="1" strike="noStrike" spc="-1" dirty="0">
                <a:solidFill>
                  <a:srgbClr val="000000"/>
                </a:solidFill>
                <a:latin typeface="Times New Roman"/>
                <a:ea typeface="Times New Roman"/>
              </a:rPr>
              <a:t> в УФ-</a:t>
            </a:r>
            <a:r>
              <a:rPr lang="ru-RU" sz="1800" b="1" strike="noStrike" spc="-1" dirty="0" err="1">
                <a:solidFill>
                  <a:srgbClr val="000000"/>
                </a:solidFill>
                <a:latin typeface="Times New Roman"/>
                <a:ea typeface="Times New Roman"/>
              </a:rPr>
              <a:t>світлі</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звичайно</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алкалоїди</a:t>
            </a:r>
            <a:r>
              <a:rPr lang="ru-RU" sz="1800" b="1" strike="noStrike" spc="-1" dirty="0">
                <a:solidFill>
                  <a:srgbClr val="000000"/>
                </a:solidFill>
                <a:latin typeface="Times New Roman"/>
                <a:ea typeface="Times New Roman"/>
              </a:rPr>
              <a:t> в УФ-</a:t>
            </a:r>
            <a:r>
              <a:rPr lang="ru-RU" sz="1800" b="1" strike="noStrike" spc="-1" dirty="0" err="1">
                <a:solidFill>
                  <a:srgbClr val="000000"/>
                </a:solidFill>
                <a:latin typeface="Times New Roman"/>
                <a:ea typeface="Times New Roman"/>
              </a:rPr>
              <a:t>світлі</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флуоресціюють</a:t>
            </a:r>
            <a:r>
              <a:rPr lang="ru-RU" sz="1800" b="1" strike="noStrike" spc="-1" dirty="0">
                <a:solidFill>
                  <a:srgbClr val="000000"/>
                </a:solidFill>
                <a:latin typeface="Times New Roman"/>
                <a:ea typeface="Times New Roman"/>
              </a:rPr>
              <a:t> </a:t>
            </a:r>
            <a:r>
              <a:rPr lang="ru-RU" sz="1800" b="1" strike="noStrike" spc="-1" dirty="0" err="1">
                <a:solidFill>
                  <a:srgbClr val="00B0F0"/>
                </a:solidFill>
                <a:latin typeface="Times New Roman"/>
                <a:ea typeface="Times New Roman"/>
              </a:rPr>
              <a:t>блакитним</a:t>
            </a:r>
            <a:r>
              <a:rPr lang="ru-RU" sz="1800" b="1" strike="noStrike" spc="-1" dirty="0">
                <a:solidFill>
                  <a:srgbClr val="000000"/>
                </a:solidFill>
                <a:latin typeface="Times New Roman"/>
                <a:ea typeface="Times New Roman"/>
              </a:rPr>
              <a:t>, </a:t>
            </a:r>
            <a:r>
              <a:rPr lang="ru-RU" sz="1800" b="1" strike="noStrike" spc="-1" dirty="0">
                <a:solidFill>
                  <a:srgbClr val="00B050"/>
                </a:solidFill>
                <a:latin typeface="Times New Roman"/>
                <a:ea typeface="Times New Roman"/>
              </a:rPr>
              <a:t>зеленим</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або</a:t>
            </a:r>
            <a:r>
              <a:rPr lang="ru-RU" sz="1800" b="1" strike="noStrike" spc="-1" dirty="0">
                <a:solidFill>
                  <a:srgbClr val="000000"/>
                </a:solidFill>
                <a:latin typeface="Times New Roman"/>
                <a:ea typeface="Times New Roman"/>
              </a:rPr>
              <a:t> </a:t>
            </a:r>
            <a:r>
              <a:rPr lang="ru-RU" sz="1800" b="1" strike="noStrike" spc="-1" dirty="0" err="1">
                <a:solidFill>
                  <a:srgbClr val="FFFF00"/>
                </a:solidFill>
                <a:latin typeface="Times New Roman"/>
                <a:ea typeface="Times New Roman"/>
              </a:rPr>
              <a:t>жовтим</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кольором</a:t>
            </a:r>
            <a:r>
              <a:rPr lang="ru-RU" sz="1800" b="1" strike="noStrike" spc="-1" dirty="0">
                <a:solidFill>
                  <a:srgbClr val="000000"/>
                </a:solidFill>
                <a:latin typeface="Times New Roman"/>
                <a:ea typeface="Times New Roman"/>
              </a:rPr>
              <a:t>) та </a:t>
            </a:r>
            <a:r>
              <a:rPr lang="ru-RU" sz="1800" b="1" strike="noStrike" spc="-1" dirty="0" err="1">
                <a:solidFill>
                  <a:srgbClr val="000000"/>
                </a:solidFill>
                <a:latin typeface="Times New Roman"/>
                <a:ea typeface="Times New Roman"/>
              </a:rPr>
              <a:t>потім</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обробляють</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обприскують</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із</a:t>
            </a:r>
            <a:r>
              <a:rPr lang="ru-RU" sz="1800" b="1" strike="noStrike" spc="-1" dirty="0">
                <a:solidFill>
                  <a:srgbClr val="000000"/>
                </a:solidFill>
                <a:latin typeface="Times New Roman"/>
                <a:ea typeface="Times New Roman"/>
              </a:rPr>
              <a:t> пульверизатора) реактивом </a:t>
            </a:r>
            <a:r>
              <a:rPr lang="ru-RU" sz="1800" b="1" strike="noStrike" spc="-1" dirty="0" err="1">
                <a:solidFill>
                  <a:srgbClr val="000000"/>
                </a:solidFill>
                <a:latin typeface="Times New Roman"/>
                <a:ea typeface="Times New Roman"/>
              </a:rPr>
              <a:t>Драгендорфа</a:t>
            </a:r>
            <a:r>
              <a:rPr lang="ru-RU" sz="1800" b="1" strike="noStrike" spc="-1" dirty="0">
                <a:solidFill>
                  <a:srgbClr val="000000"/>
                </a:solidFill>
                <a:latin typeface="Times New Roman"/>
                <a:ea typeface="Times New Roman"/>
              </a:rPr>
              <a:t>. На </a:t>
            </a:r>
            <a:r>
              <a:rPr lang="ru-RU" sz="1800" b="1" strike="noStrike" spc="-1" dirty="0" err="1">
                <a:solidFill>
                  <a:srgbClr val="000000"/>
                </a:solidFill>
                <a:latin typeface="Times New Roman"/>
                <a:ea typeface="Times New Roman"/>
              </a:rPr>
              <a:t>жовтому</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тлі</a:t>
            </a:r>
            <a:r>
              <a:rPr lang="ru-RU" sz="1800" b="1" strike="noStrike" spc="-1" dirty="0">
                <a:solidFill>
                  <a:srgbClr val="000000"/>
                </a:solidFill>
                <a:latin typeface="Times New Roman"/>
                <a:ea typeface="Times New Roman"/>
              </a:rPr>
              <a:t> при денному </a:t>
            </a:r>
            <a:r>
              <a:rPr lang="ru-RU" sz="1800" b="1" strike="noStrike" spc="-1" dirty="0" err="1">
                <a:solidFill>
                  <a:srgbClr val="000000"/>
                </a:solidFill>
                <a:latin typeface="Times New Roman"/>
                <a:ea typeface="Times New Roman"/>
              </a:rPr>
              <a:t>світлі</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виявляються</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оранжеві</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або</a:t>
            </a:r>
            <a:r>
              <a:rPr lang="ru-RU" sz="1800" b="1" strike="noStrike" spc="-1" dirty="0">
                <a:solidFill>
                  <a:srgbClr val="000000"/>
                </a:solidFill>
                <a:latin typeface="Times New Roman"/>
                <a:ea typeface="Times New Roman"/>
              </a:rPr>
              <a:t> оранжево-</a:t>
            </a:r>
            <a:r>
              <a:rPr lang="ru-RU" sz="1800" b="1" strike="noStrike" spc="-1" dirty="0" err="1">
                <a:solidFill>
                  <a:srgbClr val="000000"/>
                </a:solidFill>
                <a:latin typeface="Times New Roman"/>
                <a:ea typeface="Times New Roman"/>
              </a:rPr>
              <a:t>червоні</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плями</a:t>
            </a:r>
            <a:r>
              <a:rPr lang="ru-RU" sz="1800" b="1" strike="noStrike" spc="-1" dirty="0">
                <a:solidFill>
                  <a:srgbClr val="000000"/>
                </a:solidFill>
                <a:latin typeface="Times New Roman"/>
                <a:ea typeface="Times New Roman"/>
              </a:rPr>
              <a:t> (</a:t>
            </a:r>
            <a:r>
              <a:rPr lang="ru-RU" sz="1800" b="1" strike="noStrike" spc="-1" dirty="0" err="1">
                <a:solidFill>
                  <a:srgbClr val="000000"/>
                </a:solidFill>
                <a:latin typeface="Times New Roman"/>
                <a:ea typeface="Times New Roman"/>
              </a:rPr>
              <a:t>алкалоїди</a:t>
            </a:r>
            <a:r>
              <a:rPr lang="ru-RU" sz="1800" b="1" strike="noStrike" spc="-1" dirty="0">
                <a:solidFill>
                  <a:srgbClr val="000000"/>
                </a:solidFill>
                <a:latin typeface="Times New Roman"/>
                <a:ea typeface="Times New Roman"/>
              </a:rPr>
              <a:t>). </a:t>
            </a:r>
            <a:endParaRPr lang="ru-RU" sz="1800" b="0" strike="noStrike" spc="-1" dirty="0">
              <a:latin typeface="Arial"/>
            </a:endParaRPr>
          </a:p>
          <a:p>
            <a:pPr algn="just">
              <a:lnSpc>
                <a:spcPct val="100000"/>
              </a:lnSpc>
            </a:pPr>
            <a:endParaRPr lang="ru-RU" sz="1800" b="0" strike="noStrike" spc="-1" dirty="0">
              <a:latin typeface="Arial"/>
            </a:endParaRPr>
          </a:p>
          <a:p>
            <a:pPr algn="just">
              <a:lnSpc>
                <a:spcPct val="100000"/>
              </a:lnSpc>
            </a:pPr>
            <a:r>
              <a:rPr lang="ru-RU" sz="2200" b="1" strike="noStrike" spc="-1" dirty="0" err="1">
                <a:solidFill>
                  <a:srgbClr val="000000"/>
                </a:solidFill>
                <a:latin typeface="Times New Roman"/>
                <a:ea typeface="Times New Roman"/>
              </a:rPr>
              <a:t>Розрахуйте</a:t>
            </a:r>
            <a:r>
              <a:rPr lang="ru-RU" sz="2200" b="1" strike="noStrike" spc="-1" dirty="0">
                <a:solidFill>
                  <a:srgbClr val="000000"/>
                </a:solidFill>
                <a:latin typeface="Times New Roman"/>
                <a:ea typeface="Times New Roman"/>
              </a:rPr>
              <a:t> </a:t>
            </a:r>
            <a:r>
              <a:rPr lang="ru-RU" sz="2200" b="1" i="1" strike="noStrike" spc="-1" dirty="0" err="1">
                <a:solidFill>
                  <a:srgbClr val="000000"/>
                </a:solidFill>
                <a:latin typeface="Times New Roman"/>
                <a:ea typeface="Times New Roman"/>
              </a:rPr>
              <a:t>Rf</a:t>
            </a:r>
            <a:r>
              <a:rPr lang="ru-RU" sz="2200" b="1" strike="noStrike" spc="-1" dirty="0">
                <a:solidFill>
                  <a:srgbClr val="000000"/>
                </a:solidFill>
                <a:latin typeface="Times New Roman"/>
                <a:ea typeface="Times New Roman"/>
              </a:rPr>
              <a:t> для </a:t>
            </a:r>
            <a:r>
              <a:rPr lang="ru-RU" sz="2200" b="1" strike="noStrike" spc="-1" dirty="0" err="1">
                <a:solidFill>
                  <a:srgbClr val="000000"/>
                </a:solidFill>
                <a:latin typeface="Times New Roman"/>
                <a:ea typeface="Times New Roman"/>
              </a:rPr>
              <a:t>кожної</a:t>
            </a:r>
            <a:r>
              <a:rPr lang="ru-RU" sz="2200" b="1" strike="noStrike" spc="-1" dirty="0">
                <a:solidFill>
                  <a:srgbClr val="000000"/>
                </a:solidFill>
                <a:latin typeface="Times New Roman"/>
                <a:ea typeface="Times New Roman"/>
              </a:rPr>
              <a:t> </a:t>
            </a:r>
            <a:r>
              <a:rPr lang="ru-RU" sz="2200" b="1" strike="noStrike" spc="-1" dirty="0" err="1">
                <a:solidFill>
                  <a:srgbClr val="000000"/>
                </a:solidFill>
                <a:latin typeface="Times New Roman"/>
                <a:ea typeface="Times New Roman"/>
              </a:rPr>
              <a:t>плями</a:t>
            </a:r>
            <a:r>
              <a:rPr lang="ru-RU" sz="2200" b="1" strike="noStrike" spc="-1" dirty="0">
                <a:solidFill>
                  <a:srgbClr val="000000"/>
                </a:solidFill>
                <a:latin typeface="Times New Roman"/>
                <a:ea typeface="Times New Roman"/>
              </a:rPr>
              <a:t> (для </a:t>
            </a:r>
            <a:r>
              <a:rPr lang="ru-RU" sz="2200" b="1" strike="noStrike" spc="-1" dirty="0" err="1">
                <a:solidFill>
                  <a:srgbClr val="000000"/>
                </a:solidFill>
                <a:latin typeface="Times New Roman"/>
                <a:ea typeface="Times New Roman"/>
              </a:rPr>
              <a:t>однієї</a:t>
            </a:r>
            <a:r>
              <a:rPr lang="ru-RU" sz="2200" b="1" strike="noStrike" spc="-1" dirty="0">
                <a:solidFill>
                  <a:srgbClr val="000000"/>
                </a:solidFill>
                <a:latin typeface="Times New Roman"/>
                <a:ea typeface="Times New Roman"/>
              </a:rPr>
              <a:t> з </a:t>
            </a:r>
            <a:r>
              <a:rPr lang="ru-RU" sz="2200" b="1" strike="noStrike" spc="-1" dirty="0" err="1">
                <a:solidFill>
                  <a:srgbClr val="000000"/>
                </a:solidFill>
                <a:latin typeface="Times New Roman"/>
                <a:ea typeface="Times New Roman"/>
              </a:rPr>
              <a:t>представлених</a:t>
            </a:r>
            <a:r>
              <a:rPr lang="ru-RU" sz="2200" b="1" strike="noStrike" spc="-1" dirty="0">
                <a:solidFill>
                  <a:srgbClr val="000000"/>
                </a:solidFill>
                <a:latin typeface="Times New Roman"/>
                <a:ea typeface="Times New Roman"/>
              </a:rPr>
              <a:t> </a:t>
            </a:r>
            <a:r>
              <a:rPr lang="ru-RU" sz="2200" b="1" strike="noStrike" spc="-1" dirty="0" err="1">
                <a:solidFill>
                  <a:srgbClr val="000000"/>
                </a:solidFill>
                <a:latin typeface="Times New Roman"/>
                <a:ea typeface="Times New Roman"/>
              </a:rPr>
              <a:t>нижче</a:t>
            </a:r>
            <a:r>
              <a:rPr lang="ru-RU" sz="2200" b="1" strike="noStrike" spc="-1" dirty="0">
                <a:solidFill>
                  <a:srgbClr val="000000"/>
                </a:solidFill>
                <a:latin typeface="Times New Roman"/>
                <a:ea typeface="Times New Roman"/>
              </a:rPr>
              <a:t> </a:t>
            </a:r>
            <a:r>
              <a:rPr lang="ru-RU" sz="2200" b="1" strike="noStrike" spc="-1" dirty="0" err="1">
                <a:solidFill>
                  <a:srgbClr val="000000"/>
                </a:solidFill>
                <a:latin typeface="Times New Roman"/>
                <a:ea typeface="Times New Roman"/>
              </a:rPr>
              <a:t>хроматограм</a:t>
            </a:r>
            <a:r>
              <a:rPr lang="ru-RU" sz="2200" b="1" strike="noStrike" spc="-1" dirty="0">
                <a:solidFill>
                  <a:srgbClr val="000000"/>
                </a:solidFill>
                <a:latin typeface="Times New Roman"/>
                <a:ea typeface="Times New Roman"/>
              </a:rPr>
              <a:t>). </a:t>
            </a:r>
            <a:endParaRPr lang="ru-RU" sz="22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rotWithShape="1">
          <a:blip r:embed="rId2"/>
          <a:srcRect l="25510" t="32481" r="3893" b="40625"/>
          <a:stretch/>
        </p:blipFill>
        <p:spPr>
          <a:xfrm>
            <a:off x="0" y="180107"/>
            <a:ext cx="6982691" cy="1759529"/>
          </a:xfrm>
          <a:prstGeom prst="rect">
            <a:avLst/>
          </a:prstGeom>
        </p:spPr>
      </p:pic>
      <p:sp>
        <p:nvSpPr>
          <p:cNvPr id="3" name="Прямоугольник 2"/>
          <p:cNvSpPr/>
          <p:nvPr/>
        </p:nvSpPr>
        <p:spPr>
          <a:xfrm>
            <a:off x="6871856" y="180107"/>
            <a:ext cx="2272144" cy="1908215"/>
          </a:xfrm>
          <a:prstGeom prst="rect">
            <a:avLst/>
          </a:prstGeom>
        </p:spPr>
        <p:txBody>
          <a:bodyPr wrap="square">
            <a:spAutoFit/>
          </a:bodyPr>
          <a:lstStyle/>
          <a:p>
            <a:r>
              <a:rPr lang="ru-RU" b="1" i="1" dirty="0" err="1" smtClean="0">
                <a:solidFill>
                  <a:srgbClr val="FF0000"/>
                </a:solidFill>
                <a:effectLst>
                  <a:outerShdw blurRad="38100" dist="38100" dir="2700000" algn="tl">
                    <a:srgbClr val="000000">
                      <a:alpha val="43137"/>
                    </a:srgbClr>
                  </a:outerShdw>
                </a:effectLst>
              </a:rPr>
              <a:t>Кругова</a:t>
            </a:r>
            <a:r>
              <a:rPr lang="ru-RU" b="1" i="1" dirty="0" smtClean="0">
                <a:solidFill>
                  <a:srgbClr val="FF0000"/>
                </a:solidFill>
                <a:effectLst>
                  <a:outerShdw blurRad="38100" dist="38100" dir="2700000" algn="tl">
                    <a:srgbClr val="000000">
                      <a:alpha val="43137"/>
                    </a:srgbClr>
                  </a:outerShdw>
                </a:effectLst>
              </a:rPr>
              <a:t> </a:t>
            </a:r>
            <a:r>
              <a:rPr lang="ru-RU" b="1" i="1" dirty="0" err="1" smtClean="0">
                <a:solidFill>
                  <a:srgbClr val="FF0000"/>
                </a:solidFill>
                <a:effectLst>
                  <a:outerShdw blurRad="38100" dist="38100" dir="2700000" algn="tl">
                    <a:srgbClr val="000000">
                      <a:alpha val="43137"/>
                    </a:srgbClr>
                  </a:outerShdw>
                </a:effectLst>
              </a:rPr>
              <a:t>хроматографія</a:t>
            </a:r>
            <a:r>
              <a:rPr lang="ru-RU" b="1" i="1" dirty="0" smtClean="0">
                <a:solidFill>
                  <a:srgbClr val="FF0000"/>
                </a:solidFill>
                <a:effectLst>
                  <a:outerShdw blurRad="38100" dist="38100" dir="2700000" algn="tl">
                    <a:srgbClr val="000000">
                      <a:alpha val="43137"/>
                    </a:srgbClr>
                  </a:outerShdw>
                </a:effectLst>
              </a:rPr>
              <a:t>: </a:t>
            </a:r>
            <a:r>
              <a:rPr lang="ru-RU" sz="1600" b="1" dirty="0" smtClean="0"/>
              <a:t>а) </a:t>
            </a:r>
            <a:r>
              <a:rPr lang="ru-RU" sz="1600" b="1" dirty="0" err="1" smtClean="0"/>
              <a:t>вигляд</a:t>
            </a:r>
            <a:r>
              <a:rPr lang="ru-RU" sz="1600" b="1" dirty="0" smtClean="0"/>
              <a:t> </a:t>
            </a:r>
            <a:r>
              <a:rPr lang="ru-RU" sz="1600" b="1" dirty="0" err="1" smtClean="0"/>
              <a:t>приладу</a:t>
            </a:r>
            <a:r>
              <a:rPr lang="ru-RU" sz="1600" b="1" dirty="0" smtClean="0"/>
              <a:t> </a:t>
            </a:r>
            <a:r>
              <a:rPr lang="ru-RU" sz="1600" b="1" dirty="0" err="1" smtClean="0"/>
              <a:t>збоку</a:t>
            </a:r>
            <a:r>
              <a:rPr lang="ru-RU" sz="1600" b="1" dirty="0" smtClean="0"/>
              <a:t>; </a:t>
            </a:r>
          </a:p>
          <a:p>
            <a:r>
              <a:rPr lang="ru-RU" sz="1600" b="1" dirty="0" smtClean="0"/>
              <a:t>б) </a:t>
            </a:r>
            <a:r>
              <a:rPr lang="ru-RU" sz="1600" b="1" dirty="0" err="1" smtClean="0"/>
              <a:t>вигляд</a:t>
            </a:r>
            <a:r>
              <a:rPr lang="ru-RU" sz="1600" b="1" dirty="0" smtClean="0"/>
              <a:t> </a:t>
            </a:r>
            <a:r>
              <a:rPr lang="ru-RU" sz="1600" b="1" dirty="0" err="1" smtClean="0"/>
              <a:t>хроматограми</a:t>
            </a:r>
            <a:r>
              <a:rPr lang="ru-RU" sz="1600" b="1" dirty="0" smtClean="0"/>
              <a:t> </a:t>
            </a:r>
            <a:r>
              <a:rPr lang="ru-RU" sz="1600" b="1" dirty="0" err="1" smtClean="0"/>
              <a:t>зверху</a:t>
            </a:r>
            <a:r>
              <a:rPr lang="ru-RU" sz="1600" b="1" dirty="0" smtClean="0"/>
              <a:t>. </a:t>
            </a:r>
            <a:endParaRPr lang="ru-RU" sz="1600" b="1" dirty="0"/>
          </a:p>
        </p:txBody>
      </p:sp>
      <p:pic>
        <p:nvPicPr>
          <p:cNvPr id="6" name="Рисунок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15786" y="2282286"/>
            <a:ext cx="3751117" cy="4447347"/>
          </a:xfrm>
          <a:prstGeom prst="rect">
            <a:avLst/>
          </a:prstGeom>
        </p:spPr>
      </p:pic>
      <p:sp>
        <p:nvSpPr>
          <p:cNvPr id="9" name="Прямоугольник 8"/>
          <p:cNvSpPr/>
          <p:nvPr/>
        </p:nvSpPr>
        <p:spPr>
          <a:xfrm>
            <a:off x="5578135" y="3798516"/>
            <a:ext cx="2098844" cy="923330"/>
          </a:xfrm>
          <a:prstGeom prst="rect">
            <a:avLst/>
          </a:prstGeom>
        </p:spPr>
        <p:txBody>
          <a:bodyPr wrap="none">
            <a:spAutoFit/>
          </a:bodyPr>
          <a:lstStyle/>
          <a:p>
            <a:r>
              <a:rPr lang="ru-RU" b="1" i="1" dirty="0" err="1" smtClean="0">
                <a:solidFill>
                  <a:srgbClr val="FF0000"/>
                </a:solidFill>
                <a:effectLst>
                  <a:outerShdw blurRad="38100" dist="38100" dir="2700000" algn="tl">
                    <a:srgbClr val="000000">
                      <a:alpha val="43137"/>
                    </a:srgbClr>
                  </a:outerShdw>
                </a:effectLst>
              </a:rPr>
              <a:t>Визхідна</a:t>
            </a:r>
            <a:r>
              <a:rPr lang="ru-RU" b="1" i="1" dirty="0" smtClean="0">
                <a:solidFill>
                  <a:srgbClr val="FF0000"/>
                </a:solidFill>
                <a:effectLst>
                  <a:outerShdw blurRad="38100" dist="38100" dir="2700000" algn="tl">
                    <a:srgbClr val="000000">
                      <a:alpha val="43137"/>
                    </a:srgbClr>
                  </a:outerShdw>
                </a:effectLst>
              </a:rPr>
              <a:t> </a:t>
            </a:r>
          </a:p>
          <a:p>
            <a:r>
              <a:rPr lang="ru-RU" b="1" i="1" dirty="0" err="1" smtClean="0">
                <a:solidFill>
                  <a:srgbClr val="FF0000"/>
                </a:solidFill>
                <a:effectLst>
                  <a:outerShdw blurRad="38100" dist="38100" dir="2700000" algn="tl">
                    <a:srgbClr val="000000">
                      <a:alpha val="43137"/>
                    </a:srgbClr>
                  </a:outerShdw>
                </a:effectLst>
              </a:rPr>
              <a:t>паперова</a:t>
            </a:r>
            <a:r>
              <a:rPr lang="ru-RU" b="1" i="1" dirty="0" smtClean="0">
                <a:solidFill>
                  <a:srgbClr val="FF0000"/>
                </a:solidFill>
                <a:effectLst>
                  <a:outerShdw blurRad="38100" dist="38100" dir="2700000" algn="tl">
                    <a:srgbClr val="000000">
                      <a:alpha val="43137"/>
                    </a:srgbClr>
                  </a:outerShdw>
                </a:effectLst>
              </a:rPr>
              <a:t> </a:t>
            </a:r>
          </a:p>
          <a:p>
            <a:r>
              <a:rPr lang="ru-RU" b="1" i="1" dirty="0" err="1" smtClean="0">
                <a:solidFill>
                  <a:srgbClr val="FF0000"/>
                </a:solidFill>
                <a:effectLst>
                  <a:outerShdw blurRad="38100" dist="38100" dir="2700000" algn="tl">
                    <a:srgbClr val="000000">
                      <a:alpha val="43137"/>
                    </a:srgbClr>
                  </a:outerShdw>
                </a:effectLst>
              </a:rPr>
              <a:t>хроматографія</a:t>
            </a:r>
            <a:r>
              <a:rPr lang="ru-RU" b="1" i="1" dirty="0" smtClean="0">
                <a:solidFill>
                  <a:srgbClr val="FF0000"/>
                </a:solidFill>
                <a:effectLst>
                  <a:outerShdw blurRad="38100" dist="38100" dir="2700000" algn="tl">
                    <a:srgbClr val="000000">
                      <a:alpha val="43137"/>
                    </a:srgbClr>
                  </a:outerShdw>
                </a:effectLst>
              </a:rPr>
              <a:t> </a:t>
            </a:r>
            <a:endParaRPr lang="ru-RU" dirty="0"/>
          </a:p>
        </p:txBody>
      </p:sp>
    </p:spTree>
    <p:extLst>
      <p:ext uri="{BB962C8B-B14F-4D97-AF65-F5344CB8AC3E}">
        <p14:creationId xmlns:p14="http://schemas.microsoft.com/office/powerpoint/2010/main" val="1622306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CustomShape 1"/>
          <p:cNvSpPr/>
          <p:nvPr/>
        </p:nvSpPr>
        <p:spPr>
          <a:xfrm>
            <a:off x="155520" y="-144360"/>
            <a:ext cx="304560" cy="304560"/>
          </a:xfrm>
          <a:prstGeom prst="rect">
            <a:avLst/>
          </a:prstGeom>
          <a:noFill/>
          <a:ln>
            <a:noFill/>
          </a:ln>
        </p:spPr>
        <p:style>
          <a:lnRef idx="0">
            <a:scrgbClr r="0" g="0" b="0"/>
          </a:lnRef>
          <a:fillRef idx="0">
            <a:scrgbClr r="0" g="0" b="0"/>
          </a:fillRef>
          <a:effectRef idx="0">
            <a:scrgbClr r="0" g="0" b="0"/>
          </a:effectRef>
          <a:fontRef idx="minor"/>
        </p:style>
      </p:sp>
      <p:sp>
        <p:nvSpPr>
          <p:cNvPr id="142" name="CustomShape 2"/>
          <p:cNvSpPr/>
          <p:nvPr/>
        </p:nvSpPr>
        <p:spPr>
          <a:xfrm>
            <a:off x="0" y="3714840"/>
            <a:ext cx="9143640" cy="2676202"/>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just">
              <a:lnSpc>
                <a:spcPct val="100000"/>
              </a:lnSpc>
            </a:pPr>
            <a:r>
              <a:rPr lang="ru-RU" sz="1400" b="1" i="1" strike="noStrike" spc="-1" dirty="0" smtClean="0">
                <a:solidFill>
                  <a:srgbClr val="FF0000"/>
                </a:solidFill>
                <a:effectLst>
                  <a:outerShdw blurRad="38100" dist="38100" dir="2700000" algn="tl">
                    <a:srgbClr val="000000">
                      <a:alpha val="43137"/>
                    </a:srgbClr>
                  </a:outerShdw>
                </a:effectLst>
                <a:latin typeface="Calibri"/>
              </a:rPr>
              <a:t>Величина </a:t>
            </a:r>
            <a:r>
              <a:rPr lang="en-US" sz="1400" b="1" i="1" strike="noStrike" spc="-1" dirty="0" err="1" smtClean="0">
                <a:solidFill>
                  <a:srgbClr val="FF0000"/>
                </a:solidFill>
                <a:effectLst>
                  <a:outerShdw blurRad="38100" dist="38100" dir="2700000" algn="tl">
                    <a:srgbClr val="000000">
                      <a:alpha val="43137"/>
                    </a:srgbClr>
                  </a:outerShdw>
                </a:effectLst>
                <a:latin typeface="Calibri"/>
              </a:rPr>
              <a:t>Rf</a:t>
            </a:r>
            <a:r>
              <a:rPr lang="en-US" sz="1400" b="1" strike="noStrike" spc="-1" dirty="0" smtClean="0">
                <a:solidFill>
                  <a:srgbClr val="000000"/>
                </a:solidFill>
                <a:effectLst>
                  <a:outerShdw blurRad="38100" dist="38100" dir="2700000" algn="tl">
                    <a:srgbClr val="000000">
                      <a:alpha val="43137"/>
                    </a:srgbClr>
                  </a:outerShdw>
                </a:effectLst>
                <a:latin typeface="Calibri"/>
              </a:rPr>
              <a:t> </a:t>
            </a:r>
            <a:r>
              <a:rPr lang="en-US" sz="1400" b="1" strike="noStrike" spc="-1" dirty="0" smtClean="0">
                <a:solidFill>
                  <a:srgbClr val="000000"/>
                </a:solidFill>
                <a:latin typeface="Calibri"/>
              </a:rPr>
              <a:t>(</a:t>
            </a:r>
            <a:r>
              <a:rPr lang="ru-RU" sz="1400" b="1" strike="noStrike" spc="-1" dirty="0" smtClean="0">
                <a:solidFill>
                  <a:srgbClr val="000000"/>
                </a:solidFill>
                <a:latin typeface="Calibri"/>
              </a:rPr>
              <a:t>звана </a:t>
            </a:r>
            <a:r>
              <a:rPr lang="ru-RU" sz="1400" b="1" i="1" strike="noStrike" spc="-1" dirty="0" err="1" smtClean="0">
                <a:solidFill>
                  <a:srgbClr val="000000"/>
                </a:solidFill>
                <a:latin typeface="Calibri"/>
              </a:rPr>
              <a:t>відносною</a:t>
            </a:r>
            <a:r>
              <a:rPr lang="ru-RU" sz="1400" b="1" i="1" strike="noStrike" spc="-1" dirty="0" smtClean="0">
                <a:solidFill>
                  <a:srgbClr val="000000"/>
                </a:solidFill>
                <a:latin typeface="Calibri"/>
              </a:rPr>
              <a:t> </a:t>
            </a:r>
            <a:r>
              <a:rPr lang="ru-RU" sz="1400" b="1" i="1" strike="noStrike" spc="-1" dirty="0" err="1" smtClean="0">
                <a:solidFill>
                  <a:srgbClr val="000000"/>
                </a:solidFill>
                <a:latin typeface="Calibri"/>
              </a:rPr>
              <a:t>рухливістю</a:t>
            </a:r>
            <a:r>
              <a:rPr lang="ru-RU" sz="1400" b="1" i="1" strike="noStrike" spc="-1" dirty="0" smtClean="0">
                <a:solidFill>
                  <a:srgbClr val="000000"/>
                </a:solidFill>
                <a:latin typeface="Calibri"/>
              </a:rPr>
              <a:t>, </a:t>
            </a:r>
            <a:r>
              <a:rPr lang="ru-RU" sz="1400" b="1" i="1" strike="noStrike" spc="-1" dirty="0" err="1" smtClean="0">
                <a:solidFill>
                  <a:srgbClr val="000000"/>
                </a:solidFill>
                <a:latin typeface="Calibri"/>
              </a:rPr>
              <a:t>відносною</a:t>
            </a:r>
            <a:r>
              <a:rPr lang="ru-RU" sz="1400" b="1" i="1" strike="noStrike" spc="-1" dirty="0" smtClean="0">
                <a:solidFill>
                  <a:srgbClr val="000000"/>
                </a:solidFill>
                <a:latin typeface="Calibri"/>
              </a:rPr>
              <a:t> </a:t>
            </a:r>
            <a:r>
              <a:rPr lang="ru-RU" sz="1400" b="1" i="1" strike="noStrike" spc="-1" dirty="0" err="1" smtClean="0">
                <a:solidFill>
                  <a:srgbClr val="000000"/>
                </a:solidFill>
                <a:latin typeface="Calibri"/>
              </a:rPr>
              <a:t>швидкістю</a:t>
            </a:r>
            <a:r>
              <a:rPr lang="ru-RU" sz="1400" b="1" i="1" strike="noStrike" spc="-1" dirty="0" smtClean="0">
                <a:solidFill>
                  <a:srgbClr val="000000"/>
                </a:solidFill>
                <a:latin typeface="Calibri"/>
              </a:rPr>
              <a:t> </a:t>
            </a:r>
            <a:r>
              <a:rPr lang="ru-RU" sz="1400" b="1" i="1" strike="noStrike" spc="-1" dirty="0" err="1" smtClean="0">
                <a:solidFill>
                  <a:srgbClr val="000000"/>
                </a:solidFill>
                <a:latin typeface="Calibri"/>
              </a:rPr>
              <a:t>переміщення</a:t>
            </a:r>
            <a:r>
              <a:rPr lang="ru-RU" sz="1400" b="1" i="1" strike="noStrike" spc="-1" dirty="0" smtClean="0">
                <a:solidFill>
                  <a:srgbClr val="000000"/>
                </a:solidFill>
                <a:latin typeface="Calibri"/>
              </a:rPr>
              <a:t> </a:t>
            </a:r>
            <a:r>
              <a:rPr lang="ru-RU" sz="1400" b="1" i="1" strike="noStrike" spc="-1" dirty="0" err="1" smtClean="0">
                <a:solidFill>
                  <a:srgbClr val="000000"/>
                </a:solidFill>
                <a:latin typeface="Calibri"/>
              </a:rPr>
              <a:t>речовини</a:t>
            </a:r>
            <a:r>
              <a:rPr lang="ru-RU" sz="1400" b="1" i="1" strike="noStrike" spc="-1" dirty="0" smtClean="0">
                <a:solidFill>
                  <a:srgbClr val="000000"/>
                </a:solidFill>
                <a:latin typeface="Calibri"/>
              </a:rPr>
              <a:t>, фактором </a:t>
            </a:r>
            <a:r>
              <a:rPr lang="ru-RU" sz="1400" b="1" i="1" strike="noStrike" spc="-1" dirty="0" err="1" smtClean="0">
                <a:solidFill>
                  <a:srgbClr val="000000"/>
                </a:solidFill>
                <a:latin typeface="Calibri"/>
              </a:rPr>
              <a:t>утримування</a:t>
            </a:r>
            <a:r>
              <a:rPr lang="ru-RU" sz="1400" b="1" i="1" strike="noStrike" spc="-1" dirty="0" smtClean="0">
                <a:solidFill>
                  <a:srgbClr val="000000"/>
                </a:solidFill>
                <a:latin typeface="Calibri"/>
              </a:rPr>
              <a:t>, </a:t>
            </a:r>
            <a:r>
              <a:rPr lang="ru-RU" sz="1400" b="1" i="1" strike="noStrike" spc="-1" dirty="0" err="1" smtClean="0">
                <a:solidFill>
                  <a:srgbClr val="000000"/>
                </a:solidFill>
                <a:latin typeface="Calibri"/>
              </a:rPr>
              <a:t>хроматографічної</a:t>
            </a:r>
            <a:r>
              <a:rPr lang="ru-RU" sz="1400" b="1" i="1" strike="noStrike" spc="-1" dirty="0" smtClean="0">
                <a:solidFill>
                  <a:srgbClr val="000000"/>
                </a:solidFill>
                <a:latin typeface="Calibri"/>
              </a:rPr>
              <a:t> </a:t>
            </a:r>
            <a:r>
              <a:rPr lang="ru-RU" sz="1400" b="1" i="1" strike="noStrike" spc="-1" dirty="0" err="1" smtClean="0">
                <a:solidFill>
                  <a:srgbClr val="000000"/>
                </a:solidFill>
                <a:latin typeface="Calibri"/>
              </a:rPr>
              <a:t>рухливістю</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характеризує</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положення</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зони</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речовини</a:t>
            </a:r>
            <a:r>
              <a:rPr lang="ru-RU" sz="1400" b="1" strike="noStrike" spc="-1" dirty="0" smtClean="0">
                <a:solidFill>
                  <a:srgbClr val="000000"/>
                </a:solidFill>
                <a:latin typeface="Calibri"/>
              </a:rPr>
              <a:t> на </a:t>
            </a:r>
            <a:r>
              <a:rPr lang="ru-RU" sz="1400" b="1" strike="noStrike" spc="-1" dirty="0" err="1" smtClean="0">
                <a:solidFill>
                  <a:srgbClr val="000000"/>
                </a:solidFill>
                <a:latin typeface="Calibri"/>
              </a:rPr>
              <a:t>хроматограмі</a:t>
            </a:r>
            <a:r>
              <a:rPr lang="ru-RU" sz="1400" b="1" strike="noStrike" spc="-1" dirty="0" smtClean="0">
                <a:solidFill>
                  <a:srgbClr val="000000"/>
                </a:solidFill>
                <a:latin typeface="Calibri"/>
              </a:rPr>
              <a:t>. Для </a:t>
            </a:r>
            <a:r>
              <a:rPr lang="ru-RU" sz="1400" b="1" strike="noStrike" spc="-1" dirty="0" err="1" smtClean="0">
                <a:solidFill>
                  <a:srgbClr val="000000"/>
                </a:solidFill>
                <a:latin typeface="Calibri"/>
              </a:rPr>
              <a:t>даної</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сполуки</a:t>
            </a:r>
            <a:r>
              <a:rPr lang="ru-RU" sz="1400" b="1" strike="noStrike" spc="-1" dirty="0" smtClean="0">
                <a:solidFill>
                  <a:srgbClr val="000000"/>
                </a:solidFill>
                <a:latin typeface="Calibri"/>
              </a:rPr>
              <a:t> в </a:t>
            </a:r>
            <a:r>
              <a:rPr lang="ru-RU" sz="1400" b="1" strike="noStrike" spc="-1" dirty="0" err="1" smtClean="0">
                <a:solidFill>
                  <a:srgbClr val="000000"/>
                </a:solidFill>
                <a:latin typeface="Calibri"/>
              </a:rPr>
              <a:t>даній</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системі</a:t>
            </a:r>
            <a:r>
              <a:rPr lang="ru-RU" sz="1400" b="1" strike="noStrike" spc="-1" dirty="0" smtClean="0">
                <a:solidFill>
                  <a:srgbClr val="000000"/>
                </a:solidFill>
                <a:latin typeface="Calibri"/>
              </a:rPr>
              <a:t> </a:t>
            </a:r>
            <a:r>
              <a:rPr lang="en-US" sz="1400" b="1" strike="noStrike" spc="-1" dirty="0" err="1" smtClean="0">
                <a:solidFill>
                  <a:srgbClr val="FF0000"/>
                </a:solidFill>
                <a:effectLst>
                  <a:outerShdw blurRad="38100" dist="38100" dir="2700000" algn="tl">
                    <a:srgbClr val="000000">
                      <a:alpha val="43137"/>
                    </a:srgbClr>
                  </a:outerShdw>
                </a:effectLst>
                <a:latin typeface="Calibri"/>
              </a:rPr>
              <a:t>Rf</a:t>
            </a:r>
            <a:r>
              <a:rPr lang="en-US" sz="1400" b="1" strike="noStrike" spc="-1" dirty="0" smtClean="0">
                <a:solidFill>
                  <a:srgbClr val="FF0000"/>
                </a:solidFill>
                <a:effectLst>
                  <a:outerShdw blurRad="38100" dist="38100" dir="2700000" algn="tl">
                    <a:srgbClr val="000000">
                      <a:alpha val="43137"/>
                    </a:srgbClr>
                  </a:outerShdw>
                </a:effectLst>
                <a:latin typeface="Calibri"/>
              </a:rPr>
              <a:t> </a:t>
            </a:r>
            <a:r>
              <a:rPr lang="ru-RU" sz="1400" b="1" strike="noStrike" spc="-1" dirty="0" smtClean="0">
                <a:solidFill>
                  <a:srgbClr val="FF0000"/>
                </a:solidFill>
                <a:effectLst>
                  <a:outerShdw blurRad="38100" dist="38100" dir="2700000" algn="tl">
                    <a:srgbClr val="000000">
                      <a:alpha val="43137"/>
                    </a:srgbClr>
                  </a:outerShdw>
                </a:effectLst>
                <a:latin typeface="Calibri"/>
              </a:rPr>
              <a:t>є величиною </a:t>
            </a:r>
            <a:r>
              <a:rPr lang="ru-RU" sz="1400" b="1" strike="noStrike" spc="-1" dirty="0" err="1" smtClean="0">
                <a:solidFill>
                  <a:srgbClr val="FF0000"/>
                </a:solidFill>
                <a:effectLst>
                  <a:outerShdw blurRad="38100" dist="38100" dir="2700000" algn="tl">
                    <a:srgbClr val="000000">
                      <a:alpha val="43137"/>
                    </a:srgbClr>
                  </a:outerShdw>
                </a:effectLst>
                <a:latin typeface="Calibri"/>
              </a:rPr>
              <a:t>постійною</a:t>
            </a:r>
            <a:r>
              <a:rPr lang="ru-RU" sz="1400" b="1" strike="noStrike" spc="-1" dirty="0" smtClean="0">
                <a:solidFill>
                  <a:srgbClr val="FF0000"/>
                </a:solidFill>
                <a:effectLst>
                  <a:outerShdw blurRad="38100" dist="38100" dir="2700000" algn="tl">
                    <a:srgbClr val="000000">
                      <a:alpha val="43137"/>
                    </a:srgbClr>
                  </a:outerShdw>
                </a:effectLst>
                <a:latin typeface="Calibri"/>
              </a:rPr>
              <a:t> </a:t>
            </a:r>
            <a:r>
              <a:rPr lang="ru-RU" sz="1400" b="1" strike="noStrike" spc="-1" dirty="0" smtClean="0">
                <a:solidFill>
                  <a:srgbClr val="000000"/>
                </a:solidFill>
                <a:latin typeface="Calibri"/>
              </a:rPr>
              <a:t>і </a:t>
            </a:r>
            <a:r>
              <a:rPr lang="ru-RU" sz="1400" b="1" strike="noStrike" spc="-1" dirty="0" err="1" smtClean="0">
                <a:solidFill>
                  <a:srgbClr val="000000"/>
                </a:solidFill>
                <a:latin typeface="Calibri"/>
              </a:rPr>
              <a:t>її</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можна</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використовувати</a:t>
            </a:r>
            <a:r>
              <a:rPr lang="ru-RU" sz="1400" b="1" strike="noStrike" spc="-1" dirty="0" smtClean="0">
                <a:solidFill>
                  <a:srgbClr val="000000"/>
                </a:solidFill>
                <a:latin typeface="Calibri"/>
              </a:rPr>
              <a:t> </a:t>
            </a:r>
            <a:r>
              <a:rPr lang="ru-RU" sz="1400" b="1" strike="noStrike" spc="-1" dirty="0" smtClean="0">
                <a:solidFill>
                  <a:srgbClr val="FF0000"/>
                </a:solidFill>
                <a:latin typeface="Calibri"/>
              </a:rPr>
              <a:t>для </a:t>
            </a:r>
            <a:r>
              <a:rPr lang="ru-RU" sz="1400" b="1" strike="noStrike" spc="-1" dirty="0" err="1" smtClean="0">
                <a:solidFill>
                  <a:srgbClr val="FF0000"/>
                </a:solidFill>
                <a:latin typeface="Calibri"/>
              </a:rPr>
              <a:t>ідентифікації</a:t>
            </a:r>
            <a:r>
              <a:rPr lang="ru-RU" sz="1400" b="1" strike="noStrike" spc="-1" dirty="0" smtClean="0">
                <a:solidFill>
                  <a:srgbClr val="FF0000"/>
                </a:solidFill>
                <a:latin typeface="Calibri"/>
              </a:rPr>
              <a:t> </a:t>
            </a:r>
            <a:r>
              <a:rPr lang="ru-RU" sz="1400" b="1" strike="noStrike" spc="-1" dirty="0" err="1" smtClean="0">
                <a:solidFill>
                  <a:srgbClr val="FF0000"/>
                </a:solidFill>
                <a:latin typeface="Calibri"/>
              </a:rPr>
              <a:t>компонентів</a:t>
            </a:r>
            <a:r>
              <a:rPr lang="ru-RU" sz="1400" b="1" strike="noStrike" spc="-1" dirty="0" smtClean="0">
                <a:solidFill>
                  <a:srgbClr val="FF0000"/>
                </a:solidFill>
                <a:latin typeface="Calibri"/>
              </a:rPr>
              <a:t> </a:t>
            </a:r>
            <a:r>
              <a:rPr lang="ru-RU" sz="1400" b="1" strike="noStrike" spc="-1" dirty="0" err="1" smtClean="0">
                <a:solidFill>
                  <a:srgbClr val="FF0000"/>
                </a:solidFill>
                <a:latin typeface="Calibri"/>
              </a:rPr>
              <a:t>суміші</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Слід</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зазначити</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що</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збіг</a:t>
            </a:r>
            <a:r>
              <a:rPr lang="ru-RU" sz="1400" b="1" strike="noStrike" spc="-1" dirty="0" smtClean="0">
                <a:solidFill>
                  <a:srgbClr val="000000"/>
                </a:solidFill>
                <a:latin typeface="Calibri"/>
              </a:rPr>
              <a:t> </a:t>
            </a:r>
            <a:r>
              <a:rPr lang="en-US" sz="1400" b="1" strike="noStrike" spc="-1" dirty="0" err="1" smtClean="0">
                <a:solidFill>
                  <a:srgbClr val="000000"/>
                </a:solidFill>
                <a:latin typeface="Calibri"/>
              </a:rPr>
              <a:t>Rf</a:t>
            </a:r>
            <a:r>
              <a:rPr lang="en-US" sz="1400" b="1" strike="noStrike" spc="-1" dirty="0" smtClean="0">
                <a:solidFill>
                  <a:srgbClr val="000000"/>
                </a:solidFill>
                <a:latin typeface="Calibri"/>
              </a:rPr>
              <a:t> </a:t>
            </a:r>
            <a:r>
              <a:rPr lang="ru-RU" sz="1400" b="1" strike="noStrike" spc="-1" dirty="0" err="1" smtClean="0">
                <a:solidFill>
                  <a:srgbClr val="000000"/>
                </a:solidFill>
                <a:latin typeface="Calibri"/>
              </a:rPr>
              <a:t>двох</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речовин</a:t>
            </a:r>
            <a:r>
              <a:rPr lang="ru-RU" sz="1400" b="1" strike="noStrike" spc="-1" dirty="0" smtClean="0">
                <a:solidFill>
                  <a:srgbClr val="000000"/>
                </a:solidFill>
                <a:latin typeface="Calibri"/>
              </a:rPr>
              <a:t> є </a:t>
            </a:r>
            <a:r>
              <a:rPr lang="ru-RU" sz="1400" b="1" strike="noStrike" spc="-1" dirty="0" err="1" smtClean="0">
                <a:solidFill>
                  <a:srgbClr val="000000"/>
                </a:solidFill>
                <a:latin typeface="Calibri"/>
              </a:rPr>
              <a:t>необхідною</a:t>
            </a:r>
            <a:r>
              <a:rPr lang="ru-RU" sz="1400" b="1" strike="noStrike" spc="-1" dirty="0" smtClean="0">
                <a:solidFill>
                  <a:srgbClr val="000000"/>
                </a:solidFill>
                <a:latin typeface="Calibri"/>
              </a:rPr>
              <a:t>, але не </a:t>
            </a:r>
            <a:r>
              <a:rPr lang="ru-RU" sz="1400" b="1" strike="noStrike" spc="-1" dirty="0" err="1" smtClean="0">
                <a:solidFill>
                  <a:srgbClr val="000000"/>
                </a:solidFill>
                <a:latin typeface="Calibri"/>
              </a:rPr>
              <a:t>достатньою</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умовою</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визнання</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їх</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ідентичними</a:t>
            </a:r>
            <a:r>
              <a:rPr lang="ru-RU" sz="1400" b="1" strike="noStrike" spc="-1" dirty="0" smtClean="0">
                <a:solidFill>
                  <a:srgbClr val="000000"/>
                </a:solidFill>
                <a:latin typeface="Calibri"/>
              </a:rPr>
              <a:t>. Для </a:t>
            </a:r>
            <a:r>
              <a:rPr lang="ru-RU" sz="1400" b="1" strike="noStrike" spc="-1" dirty="0" err="1" smtClean="0">
                <a:solidFill>
                  <a:srgbClr val="000000"/>
                </a:solidFill>
                <a:latin typeface="Calibri"/>
              </a:rPr>
              <a:t>більшої</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достовірності</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слід</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враховувати</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поведінку</a:t>
            </a:r>
            <a:r>
              <a:rPr lang="ru-RU" sz="1400" b="1" strike="noStrike" spc="-1" dirty="0" smtClean="0">
                <a:solidFill>
                  <a:srgbClr val="000000"/>
                </a:solidFill>
                <a:latin typeface="Calibri"/>
              </a:rPr>
              <a:t> зон </a:t>
            </a:r>
            <a:r>
              <a:rPr lang="ru-RU" sz="1400" b="1" strike="noStrike" spc="-1" dirty="0" err="1" smtClean="0">
                <a:solidFill>
                  <a:srgbClr val="000000"/>
                </a:solidFill>
                <a:latin typeface="Calibri"/>
              </a:rPr>
              <a:t>компонентів</a:t>
            </a:r>
            <a:r>
              <a:rPr lang="ru-RU" sz="1400" b="1" strike="noStrike" spc="-1" dirty="0" smtClean="0">
                <a:solidFill>
                  <a:srgbClr val="000000"/>
                </a:solidFill>
                <a:latin typeface="Calibri"/>
              </a:rPr>
              <a:t> з </a:t>
            </a:r>
            <a:r>
              <a:rPr lang="ru-RU" sz="1400" b="1" strike="noStrike" spc="-1" dirty="0" err="1" smtClean="0">
                <a:solidFill>
                  <a:srgbClr val="000000"/>
                </a:solidFill>
                <a:latin typeface="Calibri"/>
              </a:rPr>
              <a:t>однаковими</a:t>
            </a:r>
            <a:r>
              <a:rPr lang="ru-RU" sz="1400" b="1" strike="noStrike" spc="-1" dirty="0" smtClean="0">
                <a:solidFill>
                  <a:srgbClr val="000000"/>
                </a:solidFill>
                <a:latin typeface="Calibri"/>
              </a:rPr>
              <a:t> </a:t>
            </a:r>
            <a:r>
              <a:rPr lang="en-US" sz="1400" b="1" strike="noStrike" spc="-1" dirty="0" err="1" smtClean="0">
                <a:solidFill>
                  <a:srgbClr val="000000"/>
                </a:solidFill>
                <a:latin typeface="Calibri"/>
              </a:rPr>
              <a:t>Rf</a:t>
            </a:r>
            <a:r>
              <a:rPr lang="en-US" sz="1400" b="1" strike="noStrike" spc="-1" dirty="0" smtClean="0">
                <a:solidFill>
                  <a:srgbClr val="000000"/>
                </a:solidFill>
                <a:latin typeface="Calibri"/>
              </a:rPr>
              <a:t> </a:t>
            </a:r>
            <a:r>
              <a:rPr lang="ru-RU" sz="1400" b="1" strike="noStrike" spc="-1" dirty="0" smtClean="0">
                <a:solidFill>
                  <a:srgbClr val="000000"/>
                </a:solidFill>
                <a:latin typeface="Calibri"/>
              </a:rPr>
              <a:t>при </a:t>
            </a:r>
            <a:r>
              <a:rPr lang="ru-RU" sz="1400" b="1" strike="noStrike" spc="-1" dirty="0" err="1" smtClean="0">
                <a:solidFill>
                  <a:srgbClr val="000000"/>
                </a:solidFill>
                <a:latin typeface="Calibri"/>
              </a:rPr>
              <a:t>прояві</a:t>
            </a:r>
            <a:r>
              <a:rPr lang="ru-RU" sz="1400" b="1" strike="noStrike" spc="-1" dirty="0" smtClean="0">
                <a:solidFill>
                  <a:srgbClr val="000000"/>
                </a:solidFill>
                <a:latin typeface="Calibri"/>
              </a:rPr>
              <a:t>, а </a:t>
            </a:r>
            <a:r>
              <a:rPr lang="ru-RU" sz="1400" b="1" strike="noStrike" spc="-1" dirty="0" err="1" smtClean="0">
                <a:solidFill>
                  <a:srgbClr val="000000"/>
                </a:solidFill>
                <a:latin typeface="Calibri"/>
              </a:rPr>
              <a:t>також</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застосовувати</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речовини</a:t>
            </a:r>
            <a:r>
              <a:rPr lang="ru-RU" sz="1400" b="1" strike="noStrike" spc="-1" dirty="0" smtClean="0">
                <a:solidFill>
                  <a:srgbClr val="000000"/>
                </a:solidFill>
                <a:latin typeface="Calibri"/>
              </a:rPr>
              <a:t>-«</a:t>
            </a:r>
            <a:r>
              <a:rPr lang="ru-RU" sz="1400" b="1" strike="noStrike" spc="-1" dirty="0" err="1" smtClean="0">
                <a:solidFill>
                  <a:srgbClr val="000000"/>
                </a:solidFill>
                <a:latin typeface="Calibri"/>
              </a:rPr>
              <a:t>свідки</a:t>
            </a:r>
            <a:r>
              <a:rPr lang="ru-RU" sz="1400" b="1" strike="noStrike" spc="-1" dirty="0" smtClean="0">
                <a:solidFill>
                  <a:srgbClr val="000000"/>
                </a:solidFill>
                <a:latin typeface="Calibri"/>
              </a:rPr>
              <a:t>». </a:t>
            </a:r>
            <a:r>
              <a:rPr lang="ru-RU" sz="1400" b="1" i="1" strike="noStrike" spc="-1" dirty="0" err="1" smtClean="0">
                <a:solidFill>
                  <a:srgbClr val="FF0000"/>
                </a:solidFill>
                <a:effectLst>
                  <a:outerShdw blurRad="38100" dist="38100" dir="2700000" algn="tl">
                    <a:srgbClr val="000000">
                      <a:alpha val="43137"/>
                    </a:srgbClr>
                  </a:outerShdw>
                </a:effectLst>
                <a:latin typeface="Calibri"/>
              </a:rPr>
              <a:t>Речовини</a:t>
            </a:r>
            <a:r>
              <a:rPr lang="ru-RU" sz="1400" b="1" i="1" strike="noStrike" spc="-1" dirty="0" smtClean="0">
                <a:solidFill>
                  <a:srgbClr val="FF0000"/>
                </a:solidFill>
                <a:effectLst>
                  <a:outerShdw blurRad="38100" dist="38100" dir="2700000" algn="tl">
                    <a:srgbClr val="000000">
                      <a:alpha val="43137"/>
                    </a:srgbClr>
                  </a:outerShdw>
                </a:effectLst>
                <a:latin typeface="Calibri"/>
              </a:rPr>
              <a:t>-«</a:t>
            </a:r>
            <a:r>
              <a:rPr lang="ru-RU" sz="1400" b="1" i="1" strike="noStrike" spc="-1" dirty="0" err="1" smtClean="0">
                <a:solidFill>
                  <a:srgbClr val="FF0000"/>
                </a:solidFill>
                <a:effectLst>
                  <a:outerShdw blurRad="38100" dist="38100" dir="2700000" algn="tl">
                    <a:srgbClr val="000000">
                      <a:alpha val="43137"/>
                    </a:srgbClr>
                  </a:outerShdw>
                </a:effectLst>
                <a:latin typeface="Calibri"/>
              </a:rPr>
              <a:t>свідки</a:t>
            </a:r>
            <a:r>
              <a:rPr lang="ru-RU" sz="1400" b="1" i="1" strike="noStrike" spc="-1" dirty="0" smtClean="0">
                <a:solidFill>
                  <a:srgbClr val="FF0000"/>
                </a:solidFill>
                <a:effectLst>
                  <a:outerShdw blurRad="38100" dist="38100" dir="2700000" algn="tl">
                    <a:srgbClr val="000000">
                      <a:alpha val="43137"/>
                    </a:srgbClr>
                  </a:outerShdw>
                </a:effectLst>
                <a:latin typeface="Calibri"/>
              </a:rPr>
              <a:t>» </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це</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стандартні</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речовини</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які</a:t>
            </a:r>
            <a:r>
              <a:rPr lang="ru-RU" sz="1400" b="1" strike="noStrike" spc="-1" dirty="0" smtClean="0">
                <a:solidFill>
                  <a:srgbClr val="000000"/>
                </a:solidFill>
                <a:latin typeface="Calibri"/>
              </a:rPr>
              <a:t>, за </a:t>
            </a:r>
            <a:r>
              <a:rPr lang="ru-RU" sz="1400" b="1" strike="noStrike" spc="-1" dirty="0" err="1" smtClean="0">
                <a:solidFill>
                  <a:srgbClr val="000000"/>
                </a:solidFill>
                <a:latin typeface="Calibri"/>
              </a:rPr>
              <a:t>припущенням</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дослідника</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присутні</a:t>
            </a:r>
            <a:r>
              <a:rPr lang="ru-RU" sz="1400" b="1" strike="noStrike" spc="-1" dirty="0" smtClean="0">
                <a:solidFill>
                  <a:srgbClr val="000000"/>
                </a:solidFill>
                <a:latin typeface="Calibri"/>
              </a:rPr>
              <a:t> в </a:t>
            </a:r>
            <a:r>
              <a:rPr lang="ru-RU" sz="1400" b="1" strike="noStrike" spc="-1" dirty="0" err="1" smtClean="0">
                <a:solidFill>
                  <a:srgbClr val="000000"/>
                </a:solidFill>
                <a:latin typeface="Calibri"/>
              </a:rPr>
              <a:t>аналізованій</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суміші</a:t>
            </a:r>
            <a:r>
              <a:rPr lang="ru-RU" sz="1400" b="1" strike="noStrike" spc="-1" dirty="0" smtClean="0">
                <a:solidFill>
                  <a:srgbClr val="000000"/>
                </a:solidFill>
                <a:latin typeface="Calibri"/>
              </a:rPr>
              <a:t>. При </a:t>
            </a:r>
            <a:r>
              <a:rPr lang="ru-RU" sz="1400" b="1" strike="noStrike" spc="-1" dirty="0" err="1" smtClean="0">
                <a:solidFill>
                  <a:srgbClr val="000000"/>
                </a:solidFill>
                <a:latin typeface="Calibri"/>
              </a:rPr>
              <a:t>ідентифікації</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компонентів</a:t>
            </a:r>
            <a:r>
              <a:rPr lang="ru-RU" sz="1400" b="1" strike="noStrike" spc="-1" dirty="0" smtClean="0">
                <a:solidFill>
                  <a:srgbClr val="000000"/>
                </a:solidFill>
                <a:latin typeface="Calibri"/>
              </a:rPr>
              <a:t> з </a:t>
            </a:r>
            <a:r>
              <a:rPr lang="ru-RU" sz="1400" b="1" strike="noStrike" spc="-1" dirty="0" err="1" smtClean="0">
                <a:solidFill>
                  <a:srgbClr val="000000"/>
                </a:solidFill>
                <a:latin typeface="Calibri"/>
              </a:rPr>
              <a:t>використанням</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свідків</a:t>
            </a:r>
            <a:r>
              <a:rPr lang="ru-RU" sz="1400" b="1" strike="noStrike" spc="-1" dirty="0" smtClean="0">
                <a:solidFill>
                  <a:srgbClr val="000000"/>
                </a:solidFill>
                <a:latin typeface="Calibri"/>
              </a:rPr>
              <a:t> на одну пластину </a:t>
            </a:r>
            <a:r>
              <a:rPr lang="ru-RU" sz="1400" b="1" strike="noStrike" spc="-1" dirty="0" err="1" smtClean="0">
                <a:solidFill>
                  <a:srgbClr val="000000"/>
                </a:solidFill>
                <a:latin typeface="Calibri"/>
              </a:rPr>
              <a:t>наносять</a:t>
            </a:r>
            <a:r>
              <a:rPr lang="ru-RU" sz="1400" b="1" strike="noStrike" spc="-1" dirty="0" smtClean="0">
                <a:solidFill>
                  <a:srgbClr val="000000"/>
                </a:solidFill>
                <a:latin typeface="Calibri"/>
              </a:rPr>
              <a:t> пробу </a:t>
            </a:r>
            <a:r>
              <a:rPr lang="ru-RU" sz="1400" b="1" strike="noStrike" spc="-1" dirty="0" err="1" smtClean="0">
                <a:solidFill>
                  <a:srgbClr val="000000"/>
                </a:solidFill>
                <a:latin typeface="Calibri"/>
              </a:rPr>
              <a:t>речовини-свідка</a:t>
            </a:r>
            <a:r>
              <a:rPr lang="ru-RU" sz="1400" b="1" strike="noStrike" spc="-1" dirty="0" smtClean="0">
                <a:solidFill>
                  <a:srgbClr val="000000"/>
                </a:solidFill>
                <a:latin typeface="Calibri"/>
              </a:rPr>
              <a:t> і </a:t>
            </a:r>
            <a:r>
              <a:rPr lang="ru-RU" sz="1400" b="1" strike="noStrike" spc="-1" dirty="0" err="1" smtClean="0">
                <a:solidFill>
                  <a:srgbClr val="000000"/>
                </a:solidFill>
                <a:latin typeface="Calibri"/>
              </a:rPr>
              <a:t>аналізовану</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суміш</a:t>
            </a:r>
            <a:r>
              <a:rPr lang="ru-RU" sz="1400" b="1" strike="noStrike" spc="-1" dirty="0" smtClean="0">
                <a:solidFill>
                  <a:srgbClr val="000000"/>
                </a:solidFill>
                <a:latin typeface="Calibri"/>
              </a:rPr>
              <a:t>.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Якщо</a:t>
            </a:r>
            <a:r>
              <a:rPr lang="ru-RU" sz="1400" b="1" u="sng" strike="noStrike" spc="-1" dirty="0" smtClean="0">
                <a:solidFill>
                  <a:srgbClr val="000000"/>
                </a:solidFill>
                <a:effectLst>
                  <a:outerShdw blurRad="38100" dist="38100" dir="2700000" algn="tl">
                    <a:srgbClr val="000000">
                      <a:alpha val="43137"/>
                    </a:srgbClr>
                  </a:outerShdw>
                </a:effectLst>
                <a:latin typeface="Calibri"/>
              </a:rPr>
              <a:t>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значення</a:t>
            </a:r>
            <a:r>
              <a:rPr lang="ru-RU" sz="1400" b="1" u="sng" strike="noStrike" spc="-1" dirty="0" smtClean="0">
                <a:solidFill>
                  <a:srgbClr val="000000"/>
                </a:solidFill>
                <a:effectLst>
                  <a:outerShdw blurRad="38100" dist="38100" dir="2700000" algn="tl">
                    <a:srgbClr val="000000">
                      <a:alpha val="43137"/>
                    </a:srgbClr>
                  </a:outerShdw>
                </a:effectLst>
                <a:latin typeface="Calibri"/>
              </a:rPr>
              <a:t> </a:t>
            </a:r>
            <a:r>
              <a:rPr lang="en-US" sz="1400" b="1" u="sng" strike="noStrike" spc="-1" dirty="0" err="1" smtClean="0">
                <a:solidFill>
                  <a:srgbClr val="000000"/>
                </a:solidFill>
                <a:effectLst>
                  <a:outerShdw blurRad="38100" dist="38100" dir="2700000" algn="tl">
                    <a:srgbClr val="000000">
                      <a:alpha val="43137"/>
                    </a:srgbClr>
                  </a:outerShdw>
                </a:effectLst>
                <a:latin typeface="Calibri"/>
              </a:rPr>
              <a:t>Rf</a:t>
            </a:r>
            <a:r>
              <a:rPr lang="en-US" sz="1400" b="1" u="sng" strike="noStrike" spc="-1" dirty="0" smtClean="0">
                <a:solidFill>
                  <a:srgbClr val="000000"/>
                </a:solidFill>
                <a:effectLst>
                  <a:outerShdw blurRad="38100" dist="38100" dir="2700000" algn="tl">
                    <a:srgbClr val="000000">
                      <a:alpha val="43137"/>
                    </a:srgbClr>
                  </a:outerShdw>
                </a:effectLst>
                <a:latin typeface="Calibri"/>
              </a:rPr>
              <a:t>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свідка</a:t>
            </a:r>
            <a:r>
              <a:rPr lang="ru-RU" sz="1400" b="1" u="sng" strike="noStrike" spc="-1" dirty="0" smtClean="0">
                <a:solidFill>
                  <a:srgbClr val="000000"/>
                </a:solidFill>
                <a:effectLst>
                  <a:outerShdw blurRad="38100" dist="38100" dir="2700000" algn="tl">
                    <a:srgbClr val="000000">
                      <a:alpha val="43137"/>
                    </a:srgbClr>
                  </a:outerShdw>
                </a:effectLst>
                <a:latin typeface="Calibri"/>
              </a:rPr>
              <a:t>»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збігається</a:t>
            </a:r>
            <a:r>
              <a:rPr lang="ru-RU" sz="1400" b="1" u="sng" strike="noStrike" spc="-1" dirty="0" smtClean="0">
                <a:solidFill>
                  <a:srgbClr val="000000"/>
                </a:solidFill>
                <a:effectLst>
                  <a:outerShdw blurRad="38100" dist="38100" dir="2700000" algn="tl">
                    <a:srgbClr val="000000">
                      <a:alpha val="43137"/>
                    </a:srgbClr>
                  </a:outerShdw>
                </a:effectLst>
                <a:latin typeface="Calibri"/>
              </a:rPr>
              <a:t>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зі</a:t>
            </a:r>
            <a:r>
              <a:rPr lang="ru-RU" sz="1400" b="1" u="sng" strike="noStrike" spc="-1" dirty="0" smtClean="0">
                <a:solidFill>
                  <a:srgbClr val="000000"/>
                </a:solidFill>
                <a:effectLst>
                  <a:outerShdw blurRad="38100" dist="38100" dir="2700000" algn="tl">
                    <a:srgbClr val="000000">
                      <a:alpha val="43137"/>
                    </a:srgbClr>
                  </a:outerShdw>
                </a:effectLst>
                <a:latin typeface="Calibri"/>
              </a:rPr>
              <a:t>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значенням</a:t>
            </a:r>
            <a:r>
              <a:rPr lang="ru-RU" sz="1400" b="1" u="sng" strike="noStrike" spc="-1" dirty="0" smtClean="0">
                <a:solidFill>
                  <a:srgbClr val="000000"/>
                </a:solidFill>
                <a:effectLst>
                  <a:outerShdw blurRad="38100" dist="38100" dir="2700000" algn="tl">
                    <a:srgbClr val="000000">
                      <a:alpha val="43137"/>
                    </a:srgbClr>
                  </a:outerShdw>
                </a:effectLst>
                <a:latin typeface="Calibri"/>
              </a:rPr>
              <a:t> </a:t>
            </a:r>
            <a:r>
              <a:rPr lang="en-US" sz="1400" b="1" u="sng" strike="noStrike" spc="-1" dirty="0" err="1" smtClean="0">
                <a:solidFill>
                  <a:srgbClr val="000000"/>
                </a:solidFill>
                <a:effectLst>
                  <a:outerShdw blurRad="38100" dist="38100" dir="2700000" algn="tl">
                    <a:srgbClr val="000000">
                      <a:alpha val="43137"/>
                    </a:srgbClr>
                  </a:outerShdw>
                </a:effectLst>
                <a:latin typeface="Calibri"/>
              </a:rPr>
              <a:t>Rf</a:t>
            </a:r>
            <a:r>
              <a:rPr lang="en-US" sz="1400" b="1" u="sng" strike="noStrike" spc="-1" dirty="0" smtClean="0">
                <a:solidFill>
                  <a:srgbClr val="000000"/>
                </a:solidFill>
                <a:effectLst>
                  <a:outerShdw blurRad="38100" dist="38100" dir="2700000" algn="tl">
                    <a:srgbClr val="000000">
                      <a:alpha val="43137"/>
                    </a:srgbClr>
                  </a:outerShdw>
                </a:effectLst>
                <a:latin typeface="Calibri"/>
              </a:rPr>
              <a:t> </a:t>
            </a:r>
            <a:r>
              <a:rPr lang="ru-RU" sz="1400" b="1" u="sng" strike="noStrike" spc="-1" dirty="0" smtClean="0">
                <a:solidFill>
                  <a:srgbClr val="000000"/>
                </a:solidFill>
                <a:effectLst>
                  <a:outerShdw blurRad="38100" dist="38100" dir="2700000" algn="tl">
                    <a:srgbClr val="000000">
                      <a:alpha val="43137"/>
                    </a:srgbClr>
                  </a:outerShdw>
                </a:effectLst>
                <a:latin typeface="Calibri"/>
              </a:rPr>
              <a:t>одного з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компонентів</a:t>
            </a:r>
            <a:r>
              <a:rPr lang="ru-RU" sz="1400" b="1" u="sng" strike="noStrike" spc="-1" dirty="0" smtClean="0">
                <a:solidFill>
                  <a:srgbClr val="000000"/>
                </a:solidFill>
                <a:effectLst>
                  <a:outerShdw blurRad="38100" dist="38100" dir="2700000" algn="tl">
                    <a:srgbClr val="000000">
                      <a:alpha val="43137"/>
                    </a:srgbClr>
                  </a:outerShdw>
                </a:effectLst>
                <a:latin typeface="Calibri"/>
              </a:rPr>
              <a:t>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суміші</a:t>
            </a:r>
            <a:r>
              <a:rPr lang="ru-RU" sz="1400" b="1" u="sng" strike="noStrike" spc="-1" dirty="0" smtClean="0">
                <a:solidFill>
                  <a:srgbClr val="000000"/>
                </a:solidFill>
                <a:effectLst>
                  <a:outerShdw blurRad="38100" dist="38100" dir="2700000" algn="tl">
                    <a:srgbClr val="000000">
                      <a:alpha val="43137"/>
                    </a:srgbClr>
                  </a:outerShdw>
                </a:effectLst>
                <a:latin typeface="Calibri"/>
              </a:rPr>
              <a:t> і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ці</a:t>
            </a:r>
            <a:r>
              <a:rPr lang="ru-RU" sz="1400" b="1" u="sng" strike="noStrike" spc="-1" dirty="0" smtClean="0">
                <a:solidFill>
                  <a:srgbClr val="000000"/>
                </a:solidFill>
                <a:effectLst>
                  <a:outerShdw blurRad="38100" dist="38100" dir="2700000" algn="tl">
                    <a:srgbClr val="000000">
                      <a:alpha val="43137"/>
                    </a:srgbClr>
                  </a:outerShdw>
                </a:effectLst>
                <a:latin typeface="Calibri"/>
              </a:rPr>
              <a:t>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речовини</a:t>
            </a:r>
            <a:r>
              <a:rPr lang="ru-RU" sz="1400" b="1" u="sng" strike="noStrike" spc="-1" dirty="0" smtClean="0">
                <a:solidFill>
                  <a:srgbClr val="000000"/>
                </a:solidFill>
                <a:effectLst>
                  <a:outerShdw blurRad="38100" dist="38100" dir="2700000" algn="tl">
                    <a:srgbClr val="000000">
                      <a:alpha val="43137"/>
                    </a:srgbClr>
                  </a:outerShdw>
                </a:effectLst>
                <a:latin typeface="Calibri"/>
              </a:rPr>
              <a:t>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однаково</a:t>
            </a:r>
            <a:r>
              <a:rPr lang="ru-RU" sz="1400" b="1" u="sng" strike="noStrike" spc="-1" dirty="0" smtClean="0">
                <a:solidFill>
                  <a:srgbClr val="000000"/>
                </a:solidFill>
                <a:effectLst>
                  <a:outerShdw blurRad="38100" dist="38100" dir="2700000" algn="tl">
                    <a:srgbClr val="000000">
                      <a:alpha val="43137"/>
                    </a:srgbClr>
                  </a:outerShdw>
                </a:effectLst>
                <a:latin typeface="Calibri"/>
              </a:rPr>
              <a:t>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поводяться</a:t>
            </a:r>
            <a:r>
              <a:rPr lang="ru-RU" sz="1400" b="1" u="sng" strike="noStrike" spc="-1" dirty="0" smtClean="0">
                <a:solidFill>
                  <a:srgbClr val="000000"/>
                </a:solidFill>
                <a:effectLst>
                  <a:outerShdw blurRad="38100" dist="38100" dir="2700000" algn="tl">
                    <a:srgbClr val="000000">
                      <a:alpha val="43137"/>
                    </a:srgbClr>
                  </a:outerShdw>
                </a:effectLst>
                <a:latin typeface="Calibri"/>
              </a:rPr>
              <a:t> при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прояві</a:t>
            </a:r>
            <a:r>
              <a:rPr lang="ru-RU" sz="1400" b="1" u="sng" strike="noStrike" spc="-1" dirty="0" smtClean="0">
                <a:solidFill>
                  <a:srgbClr val="000000"/>
                </a:solidFill>
                <a:effectLst>
                  <a:outerShdw blurRad="38100" dist="38100" dir="2700000" algn="tl">
                    <a:srgbClr val="000000">
                      <a:alpha val="43137"/>
                    </a:srgbClr>
                  </a:outerShdw>
                </a:effectLst>
                <a:latin typeface="Calibri"/>
              </a:rPr>
              <a:t>, то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можна</a:t>
            </a:r>
            <a:r>
              <a:rPr lang="ru-RU" sz="1400" b="1" u="sng" strike="noStrike" spc="-1" dirty="0" smtClean="0">
                <a:solidFill>
                  <a:srgbClr val="000000"/>
                </a:solidFill>
                <a:effectLst>
                  <a:outerShdw blurRad="38100" dist="38100" dir="2700000" algn="tl">
                    <a:srgbClr val="000000">
                      <a:alpha val="43137"/>
                    </a:srgbClr>
                  </a:outerShdw>
                </a:effectLst>
                <a:latin typeface="Calibri"/>
              </a:rPr>
              <a:t> з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певною</a:t>
            </a:r>
            <a:r>
              <a:rPr lang="ru-RU" sz="1400" b="1" u="sng" strike="noStrike" spc="-1" dirty="0" smtClean="0">
                <a:solidFill>
                  <a:srgbClr val="000000"/>
                </a:solidFill>
                <a:effectLst>
                  <a:outerShdw blurRad="38100" dist="38100" dir="2700000" algn="tl">
                    <a:srgbClr val="000000">
                      <a:alpha val="43137"/>
                    </a:srgbClr>
                  </a:outerShdw>
                </a:effectLst>
                <a:latin typeface="Calibri"/>
              </a:rPr>
              <a:t>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часткою</a:t>
            </a:r>
            <a:r>
              <a:rPr lang="ru-RU" sz="1400" b="1" u="sng" strike="noStrike" spc="-1" dirty="0" smtClean="0">
                <a:solidFill>
                  <a:srgbClr val="000000"/>
                </a:solidFill>
                <a:effectLst>
                  <a:outerShdw blurRad="38100" dist="38100" dir="2700000" algn="tl">
                    <a:srgbClr val="000000">
                      <a:alpha val="43137"/>
                    </a:srgbClr>
                  </a:outerShdw>
                </a:effectLst>
                <a:latin typeface="Calibri"/>
              </a:rPr>
              <a:t>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впевненості</a:t>
            </a:r>
            <a:r>
              <a:rPr lang="ru-RU" sz="1400" b="1" u="sng" strike="noStrike" spc="-1" dirty="0" smtClean="0">
                <a:solidFill>
                  <a:srgbClr val="000000"/>
                </a:solidFill>
                <a:effectLst>
                  <a:outerShdw blurRad="38100" dist="38100" dir="2700000" algn="tl">
                    <a:srgbClr val="000000">
                      <a:alpha val="43137"/>
                    </a:srgbClr>
                  </a:outerShdw>
                </a:effectLst>
                <a:latin typeface="Calibri"/>
              </a:rPr>
              <a:t>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говорити</a:t>
            </a:r>
            <a:r>
              <a:rPr lang="ru-RU" sz="1400" b="1" u="sng" strike="noStrike" spc="-1" dirty="0" smtClean="0">
                <a:solidFill>
                  <a:srgbClr val="000000"/>
                </a:solidFill>
                <a:effectLst>
                  <a:outerShdw blurRad="38100" dist="38100" dir="2700000" algn="tl">
                    <a:srgbClr val="000000">
                      <a:alpha val="43137"/>
                    </a:srgbClr>
                  </a:outerShdw>
                </a:effectLst>
                <a:latin typeface="Calibri"/>
              </a:rPr>
              <a:t> про те,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що</a:t>
            </a:r>
            <a:r>
              <a:rPr lang="ru-RU" sz="1400" b="1" u="sng" strike="noStrike" spc="-1" dirty="0" smtClean="0">
                <a:solidFill>
                  <a:srgbClr val="000000"/>
                </a:solidFill>
                <a:effectLst>
                  <a:outerShdw blurRad="38100" dist="38100" dir="2700000" algn="tl">
                    <a:srgbClr val="000000">
                      <a:alpha val="43137"/>
                    </a:srgbClr>
                  </a:outerShdw>
                </a:effectLst>
                <a:latin typeface="Calibri"/>
              </a:rPr>
              <a:t>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визначений</a:t>
            </a:r>
            <a:r>
              <a:rPr lang="ru-RU" sz="1400" b="1" u="sng" strike="noStrike" spc="-1" dirty="0" smtClean="0">
                <a:solidFill>
                  <a:srgbClr val="000000"/>
                </a:solidFill>
                <a:effectLst>
                  <a:outerShdw blurRad="38100" dist="38100" dir="2700000" algn="tl">
                    <a:srgbClr val="000000">
                      <a:alpha val="43137"/>
                    </a:srgbClr>
                  </a:outerShdw>
                </a:effectLst>
                <a:latin typeface="Calibri"/>
              </a:rPr>
              <a:t> компонент і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свідок</a:t>
            </a:r>
            <a:r>
              <a:rPr lang="ru-RU" sz="1400" b="1" u="sng" strike="noStrike" spc="-1" dirty="0" smtClean="0">
                <a:solidFill>
                  <a:srgbClr val="000000"/>
                </a:solidFill>
                <a:effectLst>
                  <a:outerShdw blurRad="38100" dist="38100" dir="2700000" algn="tl">
                    <a:srgbClr val="000000">
                      <a:alpha val="43137"/>
                    </a:srgbClr>
                  </a:outerShdw>
                </a:effectLst>
                <a:latin typeface="Calibri"/>
              </a:rPr>
              <a:t>» -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це</a:t>
            </a:r>
            <a:r>
              <a:rPr lang="ru-RU" sz="1400" b="1" u="sng" strike="noStrike" spc="-1" dirty="0" smtClean="0">
                <a:solidFill>
                  <a:srgbClr val="000000"/>
                </a:solidFill>
                <a:effectLst>
                  <a:outerShdw blurRad="38100" dist="38100" dir="2700000" algn="tl">
                    <a:srgbClr val="000000">
                      <a:alpha val="43137"/>
                    </a:srgbClr>
                  </a:outerShdw>
                </a:effectLst>
                <a:latin typeface="Calibri"/>
              </a:rPr>
              <a:t> одна і та ж </a:t>
            </a:r>
            <a:r>
              <a:rPr lang="ru-RU" sz="1400" b="1" u="sng" strike="noStrike" spc="-1" dirty="0" err="1" smtClean="0">
                <a:solidFill>
                  <a:srgbClr val="000000"/>
                </a:solidFill>
                <a:effectLst>
                  <a:outerShdw blurRad="38100" dist="38100" dir="2700000" algn="tl">
                    <a:srgbClr val="000000">
                      <a:alpha val="43137"/>
                    </a:srgbClr>
                  </a:outerShdw>
                </a:effectLst>
                <a:latin typeface="Calibri"/>
              </a:rPr>
              <a:t>речовина</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Однак</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навіть</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ідентичність</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хроматографічної</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поведінки</a:t>
            </a:r>
            <a:r>
              <a:rPr lang="ru-RU" sz="1400" b="1" strike="noStrike" spc="-1" dirty="0" smtClean="0">
                <a:solidFill>
                  <a:srgbClr val="000000"/>
                </a:solidFill>
                <a:latin typeface="Calibri"/>
              </a:rPr>
              <a:t> компонента </a:t>
            </a:r>
            <a:r>
              <a:rPr lang="ru-RU" sz="1400" b="1" strike="noStrike" spc="-1" dirty="0" err="1" smtClean="0">
                <a:solidFill>
                  <a:srgbClr val="000000"/>
                </a:solidFill>
                <a:latin typeface="Calibri"/>
              </a:rPr>
              <a:t>суміші</a:t>
            </a:r>
            <a:r>
              <a:rPr lang="ru-RU" sz="1400" b="1" strike="noStrike" spc="-1" dirty="0" smtClean="0">
                <a:solidFill>
                  <a:srgbClr val="000000"/>
                </a:solidFill>
                <a:latin typeface="Calibri"/>
              </a:rPr>
              <a:t> та </a:t>
            </a:r>
            <a:r>
              <a:rPr lang="ru-RU" sz="1400" b="1" strike="noStrike" spc="-1" dirty="0" err="1" smtClean="0">
                <a:solidFill>
                  <a:srgbClr val="000000"/>
                </a:solidFill>
                <a:latin typeface="Calibri"/>
              </a:rPr>
              <a:t>речовини</a:t>
            </a:r>
            <a:r>
              <a:rPr lang="ru-RU" sz="1400" b="1" strike="noStrike" spc="-1" dirty="0" smtClean="0">
                <a:solidFill>
                  <a:srgbClr val="000000"/>
                </a:solidFill>
                <a:latin typeface="Calibri"/>
              </a:rPr>
              <a:t>-«</a:t>
            </a:r>
            <a:r>
              <a:rPr lang="ru-RU" sz="1400" b="1" strike="noStrike" spc="-1" dirty="0" err="1" smtClean="0">
                <a:solidFill>
                  <a:srgbClr val="000000"/>
                </a:solidFill>
                <a:latin typeface="Calibri"/>
              </a:rPr>
              <a:t>свідка</a:t>
            </a:r>
            <a:r>
              <a:rPr lang="ru-RU" sz="1400" b="1" strike="noStrike" spc="-1" dirty="0" smtClean="0">
                <a:solidFill>
                  <a:srgbClr val="000000"/>
                </a:solidFill>
                <a:latin typeface="Calibri"/>
              </a:rPr>
              <a:t>» на </a:t>
            </a:r>
            <a:r>
              <a:rPr lang="ru-RU" sz="1400" b="1" strike="noStrike" spc="-1" dirty="0" err="1" smtClean="0">
                <a:solidFill>
                  <a:srgbClr val="000000"/>
                </a:solidFill>
                <a:latin typeface="Calibri"/>
              </a:rPr>
              <a:t>різних</a:t>
            </a:r>
            <a:r>
              <a:rPr lang="ru-RU" sz="1400" b="1" strike="noStrike" spc="-1" dirty="0" smtClean="0">
                <a:solidFill>
                  <a:srgbClr val="000000"/>
                </a:solidFill>
                <a:latin typeface="Calibri"/>
              </a:rPr>
              <a:t> сорбентах та в </a:t>
            </a:r>
            <a:r>
              <a:rPr lang="ru-RU" sz="1400" b="1" strike="noStrike" spc="-1" dirty="0" err="1" smtClean="0">
                <a:solidFill>
                  <a:srgbClr val="000000"/>
                </a:solidFill>
                <a:latin typeface="Calibri"/>
              </a:rPr>
              <a:t>різних</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елюентах</a:t>
            </a:r>
            <a:r>
              <a:rPr lang="ru-RU" sz="1400" b="1" strike="noStrike" spc="-1" dirty="0" smtClean="0">
                <a:solidFill>
                  <a:srgbClr val="000000"/>
                </a:solidFill>
                <a:latin typeface="Calibri"/>
              </a:rPr>
              <a:t> не </a:t>
            </a:r>
            <a:r>
              <a:rPr lang="ru-RU" sz="1400" b="1" strike="noStrike" spc="-1" dirty="0" err="1" smtClean="0">
                <a:solidFill>
                  <a:srgbClr val="000000"/>
                </a:solidFill>
                <a:latin typeface="Calibri"/>
              </a:rPr>
              <a:t>можна</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розглядати</a:t>
            </a:r>
            <a:r>
              <a:rPr lang="ru-RU" sz="1400" b="1" strike="noStrike" spc="-1" dirty="0" smtClean="0">
                <a:solidFill>
                  <a:srgbClr val="000000"/>
                </a:solidFill>
                <a:latin typeface="Calibri"/>
              </a:rPr>
              <a:t> як </a:t>
            </a:r>
            <a:r>
              <a:rPr lang="ru-RU" sz="1400" b="1" strike="noStrike" spc="-1" dirty="0" err="1" smtClean="0">
                <a:solidFill>
                  <a:srgbClr val="000000"/>
                </a:solidFill>
                <a:latin typeface="Calibri"/>
              </a:rPr>
              <a:t>абсолютний</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доказ</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ідентичності</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досліджуваних</a:t>
            </a:r>
            <a:r>
              <a:rPr lang="ru-RU" sz="1400" b="1" strike="noStrike" spc="-1" dirty="0" smtClean="0">
                <a:solidFill>
                  <a:srgbClr val="000000"/>
                </a:solidFill>
                <a:latin typeface="Calibri"/>
              </a:rPr>
              <a:t> </a:t>
            </a:r>
            <a:r>
              <a:rPr lang="ru-RU" sz="1400" b="1" strike="noStrike" spc="-1" dirty="0" err="1" smtClean="0">
                <a:solidFill>
                  <a:srgbClr val="000000"/>
                </a:solidFill>
                <a:latin typeface="Calibri"/>
              </a:rPr>
              <a:t>речовин</a:t>
            </a:r>
            <a:r>
              <a:rPr lang="ru-RU" sz="1400" b="1" strike="noStrike" spc="-1" dirty="0" smtClean="0">
                <a:solidFill>
                  <a:srgbClr val="000000"/>
                </a:solidFill>
                <a:latin typeface="Calibri"/>
              </a:rPr>
              <a:t>.</a:t>
            </a:r>
            <a:endParaRPr lang="ru-RU" sz="1400" b="0" strike="noStrike" spc="-1" dirty="0">
              <a:latin typeface="Arial"/>
            </a:endParaRPr>
          </a:p>
        </p:txBody>
      </p:sp>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0036" y="160200"/>
            <a:ext cx="7132522" cy="3398487"/>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403558" y="2166826"/>
            <a:ext cx="4572000" cy="3416320"/>
          </a:xfrm>
          <a:prstGeom prst="rect">
            <a:avLst/>
          </a:prstGeom>
        </p:spPr>
        <p:txBody>
          <a:bodyPr>
            <a:spAutoFit/>
          </a:bodyPr>
          <a:lstStyle/>
          <a:p>
            <a:pPr algn="ctr"/>
            <a:r>
              <a:rPr lang="uk-UA" sz="2400" b="1" i="1" dirty="0">
                <a:solidFill>
                  <a:srgbClr val="FF0000"/>
                </a:solidFill>
                <a:effectLst>
                  <a:outerShdw blurRad="38100" dist="38100" dir="2700000" algn="tl">
                    <a:srgbClr val="000000">
                      <a:alpha val="43137"/>
                    </a:srgbClr>
                  </a:outerShdw>
                </a:effectLst>
                <a:latin typeface="Tahoma" panose="020B0604030504040204" pitchFamily="34" charset="0"/>
              </a:rPr>
              <a:t>Схема </a:t>
            </a:r>
            <a:r>
              <a:rPr lang="uk-UA" sz="2400" b="1" i="1" dirty="0" err="1">
                <a:solidFill>
                  <a:srgbClr val="FF0000"/>
                </a:solidFill>
                <a:effectLst>
                  <a:outerShdw blurRad="38100" dist="38100" dir="2700000" algn="tl">
                    <a:srgbClr val="000000">
                      <a:alpha val="43137"/>
                    </a:srgbClr>
                  </a:outerShdw>
                </a:effectLst>
                <a:latin typeface="Tahoma" panose="020B0604030504040204" pitchFamily="34" charset="0"/>
              </a:rPr>
              <a:t>хроматограми</a:t>
            </a:r>
            <a:r>
              <a:rPr lang="uk-UA" sz="2400" b="1" i="1" dirty="0">
                <a:solidFill>
                  <a:srgbClr val="FF0000"/>
                </a:solidFill>
                <a:effectLst>
                  <a:outerShdw blurRad="38100" dist="38100" dir="2700000" algn="tl">
                    <a:srgbClr val="000000">
                      <a:alpha val="43137"/>
                    </a:srgbClr>
                  </a:outerShdw>
                </a:effectLst>
                <a:latin typeface="Tahoma" panose="020B0604030504040204" pitchFamily="34" charset="0"/>
              </a:rPr>
              <a:t> </a:t>
            </a:r>
            <a:r>
              <a:rPr lang="uk-UA" sz="2400" b="1" i="1" dirty="0" smtClean="0">
                <a:solidFill>
                  <a:srgbClr val="FF0000"/>
                </a:solidFill>
                <a:effectLst>
                  <a:outerShdw blurRad="38100" dist="38100" dir="2700000" algn="tl">
                    <a:srgbClr val="000000">
                      <a:alpha val="43137"/>
                    </a:srgbClr>
                  </a:outerShdw>
                </a:effectLst>
                <a:latin typeface="Tahoma" panose="020B0604030504040204" pitchFamily="34" charset="0"/>
              </a:rPr>
              <a:t>алкалоїдів </a:t>
            </a:r>
            <a:r>
              <a:rPr lang="uk-UA" sz="2400" b="1" i="1" dirty="0">
                <a:solidFill>
                  <a:srgbClr val="FF0000"/>
                </a:solidFill>
                <a:effectLst>
                  <a:outerShdw blurRad="38100" dist="38100" dir="2700000" algn="tl">
                    <a:srgbClr val="000000">
                      <a:alpha val="43137"/>
                    </a:srgbClr>
                  </a:outerShdw>
                </a:effectLst>
                <a:latin typeface="Tahoma" panose="020B0604030504040204" pitchFamily="34" charset="0"/>
              </a:rPr>
              <a:t>трави та насіння </a:t>
            </a:r>
            <a:r>
              <a:rPr lang="uk-UA" sz="2400" b="1" i="1" dirty="0" err="1" smtClean="0">
                <a:solidFill>
                  <a:srgbClr val="FF0000"/>
                </a:solidFill>
                <a:effectLst>
                  <a:outerShdw blurRad="38100" dist="38100" dir="2700000" algn="tl">
                    <a:srgbClr val="000000">
                      <a:alpha val="43137"/>
                    </a:srgbClr>
                  </a:outerShdw>
                </a:effectLst>
                <a:latin typeface="Tahoma" panose="020B0604030504040204" pitchFamily="34" charset="0"/>
              </a:rPr>
              <a:t>термопсису</a:t>
            </a:r>
            <a:r>
              <a:rPr lang="uk-UA" sz="2400" b="1" i="1" dirty="0" smtClean="0">
                <a:solidFill>
                  <a:srgbClr val="FF0000"/>
                </a:solidFill>
                <a:effectLst>
                  <a:outerShdw blurRad="38100" dist="38100" dir="2700000" algn="tl">
                    <a:srgbClr val="000000">
                      <a:alpha val="43137"/>
                    </a:srgbClr>
                  </a:outerShdw>
                </a:effectLst>
                <a:latin typeface="Tahoma" panose="020B0604030504040204" pitchFamily="34" charset="0"/>
              </a:rPr>
              <a:t> </a:t>
            </a:r>
            <a:r>
              <a:rPr lang="uk-UA" sz="2400" b="1" i="1" dirty="0" err="1">
                <a:solidFill>
                  <a:srgbClr val="FF0000"/>
                </a:solidFill>
                <a:effectLst>
                  <a:outerShdw blurRad="38100" dist="38100" dir="2700000" algn="tl">
                    <a:srgbClr val="000000">
                      <a:alpha val="43137"/>
                    </a:srgbClr>
                  </a:outerShdw>
                </a:effectLst>
                <a:latin typeface="Tahoma" panose="020B0604030504040204" pitchFamily="34" charset="0"/>
              </a:rPr>
              <a:t>лантетовидного</a:t>
            </a:r>
            <a:r>
              <a:rPr lang="uk-UA" sz="2400" b="1" i="1" dirty="0">
                <a:solidFill>
                  <a:srgbClr val="FF0000"/>
                </a:solidFill>
                <a:effectLst>
                  <a:outerShdw blurRad="38100" dist="38100" dir="2700000" algn="tl">
                    <a:srgbClr val="000000">
                      <a:alpha val="43137"/>
                    </a:srgbClr>
                  </a:outerShdw>
                </a:effectLst>
                <a:latin typeface="Tahoma" panose="020B0604030504040204" pitchFamily="34" charset="0"/>
              </a:rPr>
              <a:t>: </a:t>
            </a:r>
            <a:endParaRPr lang="uk-UA" sz="2400" b="1" i="1" dirty="0" smtClean="0">
              <a:solidFill>
                <a:srgbClr val="FF0000"/>
              </a:solidFill>
              <a:effectLst>
                <a:outerShdw blurRad="38100" dist="38100" dir="2700000" algn="tl">
                  <a:srgbClr val="000000">
                    <a:alpha val="43137"/>
                  </a:srgbClr>
                </a:outerShdw>
              </a:effectLst>
              <a:latin typeface="Tahoma" panose="020B0604030504040204" pitchFamily="34" charset="0"/>
            </a:endParaRPr>
          </a:p>
          <a:p>
            <a:r>
              <a:rPr lang="uk-UA" sz="2000" b="1" dirty="0" smtClean="0">
                <a:solidFill>
                  <a:srgbClr val="000000"/>
                </a:solidFill>
                <a:latin typeface="Tahoma" panose="020B0604030504040204" pitchFamily="34" charset="0"/>
              </a:rPr>
              <a:t>1 </a:t>
            </a:r>
            <a:r>
              <a:rPr lang="uk-UA" sz="2000" b="1" dirty="0">
                <a:solidFill>
                  <a:srgbClr val="000000"/>
                </a:solidFill>
                <a:latin typeface="Tahoma" panose="020B0604030504040204" pitchFamily="34" charset="0"/>
              </a:rPr>
              <a:t>- </a:t>
            </a:r>
            <a:r>
              <a:rPr lang="uk-UA" sz="2000" b="1" dirty="0" smtClean="0">
                <a:solidFill>
                  <a:srgbClr val="000000"/>
                </a:solidFill>
                <a:latin typeface="Tahoma" panose="020B0604030504040204" pitchFamily="34" charset="0"/>
              </a:rPr>
              <a:t>витяг </a:t>
            </a:r>
            <a:r>
              <a:rPr lang="uk-UA" sz="2000" b="1" dirty="0">
                <a:solidFill>
                  <a:srgbClr val="000000"/>
                </a:solidFill>
                <a:latin typeface="Tahoma" panose="020B0604030504040204" pitchFamily="34" charset="0"/>
              </a:rPr>
              <a:t>В з </a:t>
            </a:r>
            <a:r>
              <a:rPr lang="uk-UA" sz="2000" b="1" dirty="0" smtClean="0">
                <a:solidFill>
                  <a:srgbClr val="000000"/>
                </a:solidFill>
                <a:latin typeface="Tahoma" panose="020B0604030504040204" pitchFamily="34" charset="0"/>
              </a:rPr>
              <a:t>трави </a:t>
            </a:r>
            <a:r>
              <a:rPr lang="uk-UA" sz="2000" b="1" dirty="0" err="1">
                <a:solidFill>
                  <a:srgbClr val="000000"/>
                </a:solidFill>
                <a:latin typeface="Tahoma" panose="020B0604030504040204" pitchFamily="34" charset="0"/>
              </a:rPr>
              <a:t>термопсису</a:t>
            </a:r>
            <a:r>
              <a:rPr lang="uk-UA" sz="2000" b="1" dirty="0">
                <a:solidFill>
                  <a:srgbClr val="000000"/>
                </a:solidFill>
                <a:latin typeface="Tahoma" panose="020B0604030504040204" pitchFamily="34" charset="0"/>
              </a:rPr>
              <a:t>; </a:t>
            </a:r>
            <a:endParaRPr lang="uk-UA" sz="2000" b="1" dirty="0" smtClean="0">
              <a:solidFill>
                <a:srgbClr val="000000"/>
              </a:solidFill>
              <a:latin typeface="Tahoma" panose="020B0604030504040204" pitchFamily="34" charset="0"/>
            </a:endParaRPr>
          </a:p>
          <a:p>
            <a:r>
              <a:rPr lang="uk-UA" sz="2000" b="1" dirty="0" smtClean="0">
                <a:solidFill>
                  <a:srgbClr val="000000"/>
                </a:solidFill>
                <a:latin typeface="Tahoma" panose="020B0604030504040204" pitchFamily="34" charset="0"/>
              </a:rPr>
              <a:t>2 </a:t>
            </a:r>
            <a:r>
              <a:rPr lang="uk-UA" sz="2000" b="1" dirty="0">
                <a:solidFill>
                  <a:srgbClr val="000000"/>
                </a:solidFill>
                <a:latin typeface="Tahoma" panose="020B0604030504040204" pitchFamily="34" charset="0"/>
              </a:rPr>
              <a:t>- витяг В з насіння </a:t>
            </a:r>
            <a:r>
              <a:rPr lang="uk-UA" sz="2000" b="1" dirty="0" err="1">
                <a:solidFill>
                  <a:srgbClr val="000000"/>
                </a:solidFill>
                <a:latin typeface="Tahoma" panose="020B0604030504040204" pitchFamily="34" charset="0"/>
              </a:rPr>
              <a:t>термопсису</a:t>
            </a:r>
            <a:r>
              <a:rPr lang="uk-UA" sz="2000" b="1" dirty="0">
                <a:solidFill>
                  <a:srgbClr val="000000"/>
                </a:solidFill>
                <a:latin typeface="Tahoma" panose="020B0604030504040204" pitchFamily="34" charset="0"/>
              </a:rPr>
              <a:t>; </a:t>
            </a:r>
            <a:endParaRPr lang="uk-UA" sz="2000" b="1" dirty="0" smtClean="0">
              <a:solidFill>
                <a:srgbClr val="000000"/>
              </a:solidFill>
              <a:latin typeface="Tahoma" panose="020B0604030504040204" pitchFamily="34" charset="0"/>
            </a:endParaRPr>
          </a:p>
          <a:p>
            <a:r>
              <a:rPr lang="uk-UA" sz="2000" b="1" dirty="0" smtClean="0">
                <a:solidFill>
                  <a:srgbClr val="000000"/>
                </a:solidFill>
                <a:latin typeface="Tahoma" panose="020B0604030504040204" pitchFamily="34" charset="0"/>
              </a:rPr>
              <a:t>3 </a:t>
            </a:r>
            <a:r>
              <a:rPr lang="uk-UA" sz="2000" b="1" dirty="0">
                <a:solidFill>
                  <a:srgbClr val="000000"/>
                </a:solidFill>
                <a:latin typeface="Tahoma" panose="020B0604030504040204" pitchFamily="34" charset="0"/>
              </a:rPr>
              <a:t>- </a:t>
            </a:r>
            <a:r>
              <a:rPr lang="uk-UA" sz="2000" b="1" dirty="0" err="1">
                <a:solidFill>
                  <a:srgbClr val="000000"/>
                </a:solidFill>
                <a:latin typeface="Tahoma" panose="020B0604030504040204" pitchFamily="34" charset="0"/>
              </a:rPr>
              <a:t>цитизин</a:t>
            </a:r>
            <a:r>
              <a:rPr lang="uk-UA" sz="2000" b="1" dirty="0">
                <a:solidFill>
                  <a:srgbClr val="000000"/>
                </a:solidFill>
                <a:latin typeface="Tahoma" panose="020B0604030504040204" pitchFamily="34" charset="0"/>
              </a:rPr>
              <a:t>; </a:t>
            </a:r>
            <a:endParaRPr lang="uk-UA" sz="2000" b="1" dirty="0" smtClean="0">
              <a:solidFill>
                <a:srgbClr val="000000"/>
              </a:solidFill>
              <a:latin typeface="Tahoma" panose="020B0604030504040204" pitchFamily="34" charset="0"/>
            </a:endParaRPr>
          </a:p>
          <a:p>
            <a:r>
              <a:rPr lang="uk-UA" sz="2000" b="1" dirty="0" smtClean="0">
                <a:solidFill>
                  <a:srgbClr val="000000"/>
                </a:solidFill>
                <a:latin typeface="Tahoma" panose="020B0604030504040204" pitchFamily="34" charset="0"/>
              </a:rPr>
              <a:t>4 </a:t>
            </a:r>
            <a:r>
              <a:rPr lang="uk-UA" sz="2000" b="1" dirty="0">
                <a:solidFill>
                  <a:srgbClr val="000000"/>
                </a:solidFill>
                <a:latin typeface="Tahoma" panose="020B0604030504040204" pitchFamily="34" charset="0"/>
              </a:rPr>
              <a:t>- </a:t>
            </a:r>
            <a:r>
              <a:rPr lang="uk-UA" sz="2000" b="1" dirty="0" err="1" smtClean="0">
                <a:solidFill>
                  <a:srgbClr val="000000"/>
                </a:solidFill>
                <a:latin typeface="Tahoma" panose="020B0604030504040204" pitchFamily="34" charset="0"/>
              </a:rPr>
              <a:t>метилцитизин</a:t>
            </a:r>
            <a:r>
              <a:rPr lang="uk-UA" sz="2000" b="1" dirty="0">
                <a:solidFill>
                  <a:srgbClr val="000000"/>
                </a:solidFill>
                <a:latin typeface="Tahoma" panose="020B0604030504040204" pitchFamily="34" charset="0"/>
              </a:rPr>
              <a:t>; </a:t>
            </a:r>
            <a:endParaRPr lang="uk-UA" sz="2000" b="1" dirty="0" smtClean="0">
              <a:solidFill>
                <a:srgbClr val="000000"/>
              </a:solidFill>
              <a:latin typeface="Tahoma" panose="020B0604030504040204" pitchFamily="34" charset="0"/>
            </a:endParaRPr>
          </a:p>
          <a:p>
            <a:r>
              <a:rPr lang="uk-UA" sz="2000" b="1" dirty="0" smtClean="0">
                <a:solidFill>
                  <a:srgbClr val="000000"/>
                </a:solidFill>
                <a:latin typeface="Tahoma" panose="020B0604030504040204" pitchFamily="34" charset="0"/>
              </a:rPr>
              <a:t>5 </a:t>
            </a:r>
            <a:r>
              <a:rPr lang="uk-UA" sz="2000" b="1" dirty="0">
                <a:solidFill>
                  <a:srgbClr val="000000"/>
                </a:solidFill>
                <a:latin typeface="Tahoma" panose="020B0604030504040204" pitchFamily="34" charset="0"/>
              </a:rPr>
              <a:t>- пахікарпін </a:t>
            </a:r>
            <a:endParaRPr lang="ru-RU" sz="2000" dirty="0"/>
          </a:p>
        </p:txBody>
      </p:sp>
      <p:pic>
        <p:nvPicPr>
          <p:cNvPr id="3" name="Рисунок 2"/>
          <p:cNvPicPr>
            <a:picLocks noChangeAspect="1"/>
          </p:cNvPicPr>
          <p:nvPr/>
        </p:nvPicPr>
        <p:blipFill rotWithShape="1">
          <a:blip r:embed="rId2">
            <a:extLst>
              <a:ext uri="{28A0092B-C50C-407E-A947-70E740481C1C}">
                <a14:useLocalDpi xmlns:a14="http://schemas.microsoft.com/office/drawing/2010/main" val="0"/>
              </a:ext>
            </a:extLst>
          </a:blip>
          <a:srcRect b="29123"/>
          <a:stretch/>
        </p:blipFill>
        <p:spPr>
          <a:xfrm>
            <a:off x="180384" y="224589"/>
            <a:ext cx="4094837" cy="6384758"/>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CustomShape 1"/>
          <p:cNvSpPr/>
          <p:nvPr/>
        </p:nvSpPr>
        <p:spPr>
          <a:xfrm>
            <a:off x="214200" y="156960"/>
            <a:ext cx="8715240" cy="6249960"/>
          </a:xfrm>
          <a:prstGeom prst="rect">
            <a:avLst/>
          </a:prstGeom>
          <a:noFill/>
          <a:ln w="9360">
            <a:noFill/>
          </a:ln>
        </p:spPr>
        <p:style>
          <a:lnRef idx="0">
            <a:scrgbClr r="0" g="0" b="0"/>
          </a:lnRef>
          <a:fillRef idx="0">
            <a:scrgbClr r="0" g="0" b="0"/>
          </a:fillRef>
          <a:effectRef idx="0">
            <a:scrgbClr r="0" g="0" b="0"/>
          </a:effectRef>
          <a:fontRef idx="minor"/>
        </p:style>
        <p:txBody>
          <a:bodyPr anchor="ctr">
            <a:spAutoFit/>
          </a:bodyPr>
          <a:lstStyle/>
          <a:p>
            <a:pPr algn="ctr">
              <a:lnSpc>
                <a:spcPct val="100000"/>
              </a:lnSpc>
            </a:pPr>
            <a:r>
              <a:rPr lang="ru-RU" sz="2000" b="1" strike="noStrike" spc="-1">
                <a:solidFill>
                  <a:srgbClr val="FF0000"/>
                </a:solidFill>
                <a:latin typeface="Times New Roman"/>
                <a:ea typeface="Times New Roman"/>
              </a:rPr>
              <a:t>Ідентифікація алкалоїдів у сухій та свіжій лікарській рослинній сировині</a:t>
            </a:r>
            <a:endParaRPr lang="ru-RU" sz="2000" b="0" strike="noStrike" spc="-1">
              <a:latin typeface="Arial"/>
            </a:endParaRPr>
          </a:p>
          <a:p>
            <a:pPr algn="just">
              <a:lnSpc>
                <a:spcPct val="100000"/>
              </a:lnSpc>
            </a:pPr>
            <a:r>
              <a:rPr lang="ru-RU" sz="1400" b="1" strike="noStrike" spc="-1">
                <a:solidFill>
                  <a:srgbClr val="000000"/>
                </a:solidFill>
                <a:latin typeface="Times New Roman"/>
                <a:ea typeface="Times New Roman"/>
              </a:rPr>
              <a:t>В живій рослині алкалоїди містяться у вигляді розчину в клітинному соці; при висушуванні рослинного матеріалу вони утворюють не розрізнювані у звичайному світловому мікроскопі згустки або адсорбуються різними клітинними структурами. Виявити їх можна за допомогою реактивів, які осаджують алкалоїди або специфічними для кожного алкалоїду реакціями забарвлення. Паралельно проводять контрольні досліди на матеріалі, з якого алкалоїди попередньо вимивають підкисленим спиртом: зрізи поміщають на 5-7 діб у бюкс із 5% розчином винної кислоти у спирті; через 2-3 доби розчинник замінюють на свіжий.</a:t>
            </a:r>
            <a:endParaRPr lang="ru-RU" sz="1400" b="0" strike="noStrike" spc="-1">
              <a:latin typeface="Arial"/>
            </a:endParaRPr>
          </a:p>
          <a:p>
            <a:pPr algn="just">
              <a:lnSpc>
                <a:spcPct val="100000"/>
              </a:lnSpc>
            </a:pPr>
            <a:r>
              <a:rPr lang="ru-RU" sz="1400" b="1" i="1" strike="noStrike" spc="-1">
                <a:solidFill>
                  <a:srgbClr val="7030A0"/>
                </a:solidFill>
                <a:latin typeface="Times New Roman"/>
                <a:ea typeface="Times New Roman"/>
              </a:rPr>
              <a:t>Сировина:</a:t>
            </a:r>
            <a:r>
              <a:rPr lang="ru-RU" sz="1400" b="1" i="1" strike="noStrike" spc="-1">
                <a:solidFill>
                  <a:srgbClr val="000000"/>
                </a:solidFill>
                <a:latin typeface="Times New Roman"/>
                <a:ea typeface="Times New Roman"/>
              </a:rPr>
              <a:t> </a:t>
            </a:r>
            <a:r>
              <a:rPr lang="ru-RU" sz="1400" b="1" strike="noStrike" spc="-1">
                <a:solidFill>
                  <a:srgbClr val="000000"/>
                </a:solidFill>
                <a:latin typeface="Times New Roman"/>
                <a:ea typeface="Times New Roman"/>
              </a:rPr>
              <a:t>чистотіл звичайний, барвінок, термопсис ланцетоподібний, пасльон, рицина звичайна,  пізньоцвіт осінній, перець гіркий, барбарис, дурман звичайний, листя чаю, кора гранату, насіння кави, кора хінного дерева, мак, раувольфія зміїна, беладонна, блекота, софора товстоплідна,  плаун баранець тощо. </a:t>
            </a:r>
            <a:endParaRPr lang="ru-RU" sz="1400" b="0" strike="noStrike" spc="-1">
              <a:latin typeface="Arial"/>
            </a:endParaRPr>
          </a:p>
          <a:p>
            <a:pPr algn="just">
              <a:lnSpc>
                <a:spcPct val="100000"/>
              </a:lnSpc>
            </a:pPr>
            <a:r>
              <a:rPr lang="ru-RU" sz="1600" b="1" i="1" strike="noStrike" spc="-1">
                <a:solidFill>
                  <a:srgbClr val="FF0000"/>
                </a:solidFill>
                <a:latin typeface="Times New Roman"/>
                <a:ea typeface="Times New Roman"/>
              </a:rPr>
              <a:t>Реакції в свіжій рослинній сировині.</a:t>
            </a:r>
            <a:endParaRPr lang="ru-RU" sz="1600" b="0" strike="noStrike" spc="-1">
              <a:latin typeface="Arial"/>
            </a:endParaRPr>
          </a:p>
          <a:p>
            <a:pPr algn="just">
              <a:lnSpc>
                <a:spcPct val="100000"/>
              </a:lnSpc>
              <a:buClr>
                <a:srgbClr val="000000"/>
              </a:buClr>
              <a:buFont typeface="Wingdings" charset="2"/>
              <a:buChar char=""/>
            </a:pPr>
            <a:r>
              <a:rPr lang="ru-RU" sz="1400" b="1" strike="noStrike" spc="-1">
                <a:solidFill>
                  <a:srgbClr val="000000"/>
                </a:solidFill>
                <a:latin typeface="Times New Roman"/>
                <a:ea typeface="Times New Roman"/>
              </a:rPr>
              <a:t>- Реактиви, які осаджують алкалоїди в тканинах рослин — розчин пікринової кислоти, реактив Драгендорфа, реактив Майера, розчин рейнекату амонію (NH</a:t>
            </a:r>
            <a:r>
              <a:rPr lang="ru-RU" sz="1400" b="1" strike="noStrike" spc="-1" baseline="-30000">
                <a:solidFill>
                  <a:srgbClr val="000000"/>
                </a:solidFill>
                <a:latin typeface="Times New Roman"/>
                <a:ea typeface="Times New Roman"/>
              </a:rPr>
              <a:t>4</a:t>
            </a:r>
            <a:r>
              <a:rPr lang="ru-RU" sz="1400" b="1" strike="noStrike" spc="-1">
                <a:solidFill>
                  <a:srgbClr val="000000"/>
                </a:solidFill>
                <a:latin typeface="Times New Roman"/>
                <a:ea typeface="Times New Roman"/>
              </a:rPr>
              <a:t>[Cr(NH</a:t>
            </a:r>
            <a:r>
              <a:rPr lang="ru-RU" sz="1400" b="1" strike="noStrike" spc="-1" baseline="-30000">
                <a:solidFill>
                  <a:srgbClr val="000000"/>
                </a:solidFill>
                <a:latin typeface="Times New Roman"/>
                <a:ea typeface="Times New Roman"/>
              </a:rPr>
              <a:t>3</a:t>
            </a:r>
            <a:r>
              <a:rPr lang="ru-RU" sz="1400" b="1" strike="noStrike" spc="-1">
                <a:solidFill>
                  <a:srgbClr val="000000"/>
                </a:solidFill>
                <a:latin typeface="Times New Roman"/>
                <a:ea typeface="Times New Roman"/>
              </a:rPr>
              <a:t>)</a:t>
            </a:r>
            <a:r>
              <a:rPr lang="ru-RU" sz="1400" b="1" strike="noStrike" spc="-1" baseline="-30000">
                <a:solidFill>
                  <a:srgbClr val="000000"/>
                </a:solidFill>
                <a:latin typeface="Times New Roman"/>
                <a:ea typeface="Times New Roman"/>
              </a:rPr>
              <a:t>2</a:t>
            </a:r>
            <a:r>
              <a:rPr lang="ru-RU" sz="1400" b="1" strike="noStrike" spc="-1">
                <a:solidFill>
                  <a:srgbClr val="000000"/>
                </a:solidFill>
                <a:latin typeface="Times New Roman"/>
                <a:ea typeface="Times New Roman"/>
              </a:rPr>
              <a:t>(SCN)</a:t>
            </a:r>
            <a:r>
              <a:rPr lang="ru-RU" sz="1400" b="1" strike="noStrike" spc="-1" baseline="-30000">
                <a:solidFill>
                  <a:srgbClr val="000000"/>
                </a:solidFill>
                <a:latin typeface="Times New Roman"/>
                <a:ea typeface="Times New Roman"/>
              </a:rPr>
              <a:t>4</a:t>
            </a:r>
            <a:r>
              <a:rPr lang="ru-RU" sz="1400" b="1" strike="noStrike" spc="-1">
                <a:solidFill>
                  <a:srgbClr val="000000"/>
                </a:solidFill>
                <a:latin typeface="Times New Roman"/>
                <a:ea typeface="Times New Roman"/>
              </a:rPr>
              <a:t>]·H</a:t>
            </a:r>
            <a:r>
              <a:rPr lang="ru-RU" sz="1400" b="1" strike="noStrike" spc="-1" baseline="-30000">
                <a:solidFill>
                  <a:srgbClr val="000000"/>
                </a:solidFill>
                <a:latin typeface="Times New Roman"/>
                <a:ea typeface="Times New Roman"/>
              </a:rPr>
              <a:t>2</a:t>
            </a:r>
            <a:r>
              <a:rPr lang="ru-RU" sz="1400" b="1" strike="noStrike" spc="-1">
                <a:solidFill>
                  <a:srgbClr val="000000"/>
                </a:solidFill>
                <a:latin typeface="Times New Roman"/>
                <a:ea typeface="Times New Roman"/>
              </a:rPr>
              <a:t>O).</a:t>
            </a:r>
            <a:endParaRPr lang="ru-RU" sz="1400" b="0" strike="noStrike" spc="-1">
              <a:latin typeface="Arial"/>
            </a:endParaRPr>
          </a:p>
          <a:p>
            <a:pPr algn="just">
              <a:lnSpc>
                <a:spcPct val="100000"/>
              </a:lnSpc>
              <a:buClr>
                <a:srgbClr val="000000"/>
              </a:buClr>
              <a:buFont typeface="Wingdings" charset="2"/>
              <a:buChar char=""/>
            </a:pPr>
            <a:r>
              <a:rPr lang="ru-RU" sz="1400" b="1" strike="noStrike" spc="-1">
                <a:solidFill>
                  <a:srgbClr val="000000"/>
                </a:solidFill>
                <a:latin typeface="Times New Roman"/>
                <a:ea typeface="Times New Roman"/>
              </a:rPr>
              <a:t>- Реакції осадження алкалоїдів проводять на предметному склі: в краплину реактиву поміщають зріз свіжої рослинної сировини. Результат реакції спостерігають під мікроскопом.</a:t>
            </a:r>
            <a:endParaRPr lang="ru-RU" sz="1400" b="0" strike="noStrike" spc="-1">
              <a:latin typeface="Arial"/>
            </a:endParaRPr>
          </a:p>
          <a:p>
            <a:pPr algn="just">
              <a:lnSpc>
                <a:spcPct val="100000"/>
              </a:lnSpc>
              <a:buClr>
                <a:srgbClr val="000000"/>
              </a:buClr>
              <a:buFont typeface="Wingdings" charset="2"/>
              <a:buChar char=""/>
            </a:pPr>
            <a:r>
              <a:rPr lang="ru-RU" sz="1400" b="1" strike="noStrike" spc="-1">
                <a:solidFill>
                  <a:srgbClr val="000000"/>
                </a:solidFill>
                <a:latin typeface="Times New Roman"/>
                <a:ea typeface="Times New Roman"/>
              </a:rPr>
              <a:t>- Осади алкалоїдів спостерігають у вигляді скупчень дрібних голочок (пікрати) або дрібнозернистих включень сірого чи жовто-сірого кольору. За допомогою осадових реакцій можна встановити локалізацію алкалоїдів у тканинах рослин. </a:t>
            </a:r>
            <a:endParaRPr lang="ru-RU" sz="1400" b="0" strike="noStrike" spc="-1">
              <a:latin typeface="Arial"/>
            </a:endParaRPr>
          </a:p>
          <a:p>
            <a:pPr algn="just">
              <a:lnSpc>
                <a:spcPct val="100000"/>
              </a:lnSpc>
            </a:pPr>
            <a:r>
              <a:rPr lang="ru-RU" sz="1600" b="1" i="1" strike="noStrike" spc="-1">
                <a:solidFill>
                  <a:srgbClr val="FF0000"/>
                </a:solidFill>
                <a:latin typeface="Times New Roman"/>
                <a:ea typeface="Times New Roman"/>
              </a:rPr>
              <a:t>Реакції в сухій рослинній сировині.</a:t>
            </a:r>
            <a:endParaRPr lang="ru-RU" sz="1600" b="0" strike="noStrike" spc="-1">
              <a:latin typeface="Arial"/>
            </a:endParaRPr>
          </a:p>
          <a:p>
            <a:pPr algn="just">
              <a:lnSpc>
                <a:spcPct val="100000"/>
              </a:lnSpc>
              <a:buClr>
                <a:srgbClr val="000000"/>
              </a:buClr>
              <a:buFont typeface="Wingdings" charset="2"/>
              <a:buChar char=""/>
            </a:pPr>
            <a:r>
              <a:rPr lang="ru-RU" sz="1400" b="1" strike="noStrike" spc="-1">
                <a:solidFill>
                  <a:srgbClr val="000000"/>
                </a:solidFill>
                <a:latin typeface="Times New Roman"/>
                <a:ea typeface="Times New Roman"/>
              </a:rPr>
              <a:t>- Зіскоб або порошок досліджуваної сировини поміщають на предметне скло, додають 2-3 краплини 5% оцтової кислоти, накривають покривним склом та злегка підігрівають (не доводити до кипіння). </a:t>
            </a:r>
            <a:endParaRPr lang="ru-RU" sz="1400" b="0" strike="noStrike" spc="-1">
              <a:latin typeface="Arial"/>
            </a:endParaRPr>
          </a:p>
          <a:p>
            <a:pPr algn="just">
              <a:lnSpc>
                <a:spcPct val="100000"/>
              </a:lnSpc>
              <a:buClr>
                <a:srgbClr val="000000"/>
              </a:buClr>
              <a:buFont typeface="Wingdings" charset="2"/>
              <a:buChar char=""/>
            </a:pPr>
            <a:r>
              <a:rPr lang="ru-RU" sz="1400" b="1" strike="noStrike" spc="-1">
                <a:solidFill>
                  <a:srgbClr val="000000"/>
                </a:solidFill>
                <a:latin typeface="Times New Roman"/>
                <a:ea typeface="Times New Roman"/>
              </a:rPr>
              <a:t>- Через 2-3 хв. Поруч кладуть друге покривне скло так, щоб під нього засмоктувалась рідина.</a:t>
            </a:r>
            <a:endParaRPr lang="ru-RU" sz="1400" b="0" strike="noStrike" spc="-1">
              <a:latin typeface="Arial"/>
            </a:endParaRPr>
          </a:p>
          <a:p>
            <a:pPr algn="just">
              <a:lnSpc>
                <a:spcPct val="100000"/>
              </a:lnSpc>
              <a:buClr>
                <a:srgbClr val="000000"/>
              </a:buClr>
              <a:buFont typeface="Wingdings" charset="2"/>
              <a:buChar char=""/>
            </a:pPr>
            <a:r>
              <a:rPr lang="ru-RU" sz="1400" b="1" strike="noStrike" spc="-1">
                <a:solidFill>
                  <a:srgbClr val="000000"/>
                </a:solidFill>
                <a:latin typeface="Times New Roman"/>
                <a:ea typeface="Times New Roman"/>
              </a:rPr>
              <a:t>- Після цього знімають перше покривне скло разом з порошком і наносять краплину реактиву на алкалоїди (реактив Вагнера, Майера, Драгендорфа), який потрапляє під покривне скло та викликає осадження алкалоїдів.</a:t>
            </a:r>
            <a:endParaRPr lang="ru-RU" sz="1400" b="0" strike="noStrike" spc="-1">
              <a:latin typeface="Arial"/>
            </a:endParaRPr>
          </a:p>
          <a:p>
            <a:pPr algn="just">
              <a:lnSpc>
                <a:spcPct val="100000"/>
              </a:lnSpc>
              <a:buClr>
                <a:srgbClr val="000000"/>
              </a:buClr>
              <a:buFont typeface="Wingdings" charset="2"/>
              <a:buChar char=""/>
            </a:pPr>
            <a:r>
              <a:rPr lang="ru-RU" sz="1400" b="1" strike="noStrike" spc="-1">
                <a:solidFill>
                  <a:srgbClr val="000000"/>
                </a:solidFill>
                <a:latin typeface="Times New Roman"/>
                <a:ea typeface="Times New Roman"/>
              </a:rPr>
              <a:t>- На межі зіткнення рідин утворюється помутніння (дивіться в лупу на чорному фоні).</a:t>
            </a:r>
            <a:r>
              <a:rPr lang="ru-RU" sz="1000" b="1" strike="noStrike" spc="-1">
                <a:solidFill>
                  <a:srgbClr val="000000"/>
                </a:solidFill>
                <a:latin typeface="Times New Roman"/>
                <a:ea typeface="Times New Roman"/>
              </a:rPr>
              <a:t> </a:t>
            </a:r>
            <a:endParaRPr lang="ru-RU" sz="10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1041</TotalTime>
  <Words>1133</Words>
  <Application>Microsoft Office PowerPoint</Application>
  <PresentationFormat>Экран (4:3)</PresentationFormat>
  <Paragraphs>123</Paragraphs>
  <Slides>11</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3</vt:i4>
      </vt:variant>
      <vt:variant>
        <vt:lpstr>Заголовки слайдов</vt:lpstr>
      </vt:variant>
      <vt:variant>
        <vt:i4>11</vt:i4>
      </vt:variant>
    </vt:vector>
  </HeadingPairs>
  <TitlesOfParts>
    <vt:vector size="22" baseType="lpstr">
      <vt:lpstr>MS Mincho</vt:lpstr>
      <vt:lpstr>Arial</vt:lpstr>
      <vt:lpstr>Calibri</vt:lpstr>
      <vt:lpstr>DejaVu Sans</vt:lpstr>
      <vt:lpstr>Symbol</vt:lpstr>
      <vt:lpstr>Tahoma</vt:lpstr>
      <vt:lpstr>Times New Roman</vt:lpstr>
      <vt:lpstr>Wingdings</vt:lpstr>
      <vt:lpstr>Office Theme</vt:lpstr>
      <vt:lpstr>Office Theme</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РОСЛИНИ В МЕДИЦИНІ</dc:title>
  <dc:subject/>
  <dc:creator>hp</dc:creator>
  <dc:description/>
  <cp:lastModifiedBy>User</cp:lastModifiedBy>
  <cp:revision>176</cp:revision>
  <dcterms:created xsi:type="dcterms:W3CDTF">2018-09-16T21:40:10Z</dcterms:created>
  <dcterms:modified xsi:type="dcterms:W3CDTF">2024-10-07T08:17:22Z</dcterms:modified>
  <dc:language>ru-RU</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Экран (4:3)</vt:lpwstr>
  </property>
  <property fmtid="{D5CDD505-2E9C-101B-9397-08002B2CF9AE}" pid="9" name="ScaleCrop">
    <vt:bool>false</vt:bool>
  </property>
  <property fmtid="{D5CDD505-2E9C-101B-9397-08002B2CF9AE}" pid="10" name="ShareDoc">
    <vt:bool>false</vt:bool>
  </property>
  <property fmtid="{D5CDD505-2E9C-101B-9397-08002B2CF9AE}" pid="11" name="Slides">
    <vt:i4>18</vt:i4>
  </property>
</Properties>
</file>