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68" autoAdjust="0"/>
    <p:restoredTop sz="94660"/>
  </p:normalViewPr>
  <p:slideViewPr>
    <p:cSldViewPr snapToGrid="0">
      <p:cViewPr varScale="1">
        <p:scale>
          <a:sx n="88" d="100"/>
          <a:sy n="88" d="100"/>
        </p:scale>
        <p:origin x="42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D533-04B4-4925-9C0D-0E9831F26549}" type="datetimeFigureOut">
              <a:rPr lang="uk-UA" smtClean="0"/>
              <a:t>15.11.2022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94CEAFC-4F0F-48BD-97F9-AAEC08C834D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31893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D533-04B4-4925-9C0D-0E9831F26549}" type="datetimeFigureOut">
              <a:rPr lang="uk-UA" smtClean="0"/>
              <a:t>15.11.2022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94CEAFC-4F0F-48BD-97F9-AAEC08C834D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03002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D533-04B4-4925-9C0D-0E9831F26549}" type="datetimeFigureOut">
              <a:rPr lang="uk-UA" smtClean="0"/>
              <a:t>15.11.2022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94CEAFC-4F0F-48BD-97F9-AAEC08C834D7}" type="slidenum">
              <a:rPr lang="uk-UA" smtClean="0"/>
              <a:t>‹#›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76445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D533-04B4-4925-9C0D-0E9831F26549}" type="datetimeFigureOut">
              <a:rPr lang="uk-UA" smtClean="0"/>
              <a:t>15.11.2022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94CEAFC-4F0F-48BD-97F9-AAEC08C834D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851533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D533-04B4-4925-9C0D-0E9831F26549}" type="datetimeFigureOut">
              <a:rPr lang="uk-UA" smtClean="0"/>
              <a:t>15.11.2022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94CEAFC-4F0F-48BD-97F9-AAEC08C834D7}" type="slidenum">
              <a:rPr lang="uk-UA" smtClean="0"/>
              <a:t>‹#›</a:t>
            </a:fld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858032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D533-04B4-4925-9C0D-0E9831F26549}" type="datetimeFigureOut">
              <a:rPr lang="uk-UA" smtClean="0"/>
              <a:t>15.11.2022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94CEAFC-4F0F-48BD-97F9-AAEC08C834D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628810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D533-04B4-4925-9C0D-0E9831F26549}" type="datetimeFigureOut">
              <a:rPr lang="uk-UA" smtClean="0"/>
              <a:t>15.11.2022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CEAFC-4F0F-48BD-97F9-AAEC08C834D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51918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D533-04B4-4925-9C0D-0E9831F26549}" type="datetimeFigureOut">
              <a:rPr lang="uk-UA" smtClean="0"/>
              <a:t>15.11.2022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CEAFC-4F0F-48BD-97F9-AAEC08C834D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81905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D533-04B4-4925-9C0D-0E9831F26549}" type="datetimeFigureOut">
              <a:rPr lang="uk-UA" smtClean="0"/>
              <a:t>15.11.2022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CEAFC-4F0F-48BD-97F9-AAEC08C834D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84275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D533-04B4-4925-9C0D-0E9831F26549}" type="datetimeFigureOut">
              <a:rPr lang="uk-UA" smtClean="0"/>
              <a:t>15.11.2022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94CEAFC-4F0F-48BD-97F9-AAEC08C834D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49241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D533-04B4-4925-9C0D-0E9831F26549}" type="datetimeFigureOut">
              <a:rPr lang="uk-UA" smtClean="0"/>
              <a:t>15.11.2022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94CEAFC-4F0F-48BD-97F9-AAEC08C834D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32743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D533-04B4-4925-9C0D-0E9831F26549}" type="datetimeFigureOut">
              <a:rPr lang="uk-UA" smtClean="0"/>
              <a:t>15.11.2022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94CEAFC-4F0F-48BD-97F9-AAEC08C834D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10399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D533-04B4-4925-9C0D-0E9831F26549}" type="datetimeFigureOut">
              <a:rPr lang="uk-UA" smtClean="0"/>
              <a:t>15.11.2022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CEAFC-4F0F-48BD-97F9-AAEC08C834D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13042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D533-04B4-4925-9C0D-0E9831F26549}" type="datetimeFigureOut">
              <a:rPr lang="uk-UA" smtClean="0"/>
              <a:t>15.11.2022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CEAFC-4F0F-48BD-97F9-AAEC08C834D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92845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D533-04B4-4925-9C0D-0E9831F26549}" type="datetimeFigureOut">
              <a:rPr lang="uk-UA" smtClean="0"/>
              <a:t>15.11.2022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CEAFC-4F0F-48BD-97F9-AAEC08C834D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38551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D533-04B4-4925-9C0D-0E9831F26549}" type="datetimeFigureOut">
              <a:rPr lang="uk-UA" smtClean="0"/>
              <a:t>15.11.2022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94CEAFC-4F0F-48BD-97F9-AAEC08C834D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8320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ED533-04B4-4925-9C0D-0E9831F26549}" type="datetimeFigureOut">
              <a:rPr lang="uk-UA" smtClean="0"/>
              <a:t>15.11.2022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94CEAFC-4F0F-48BD-97F9-AAEC08C834D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20403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29969" y="834081"/>
            <a:ext cx="8915399" cy="2262781"/>
          </a:xfrm>
        </p:spPr>
        <p:txBody>
          <a:bodyPr>
            <a:noAutofit/>
          </a:bodyPr>
          <a:lstStyle/>
          <a:p>
            <a:pPr algn="ctr"/>
            <a:r>
              <a:rPr lang="ru-RU" sz="4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 ЗА ВИБОРОМ СТУДЕНТА: </a:t>
            </a:r>
            <a:br>
              <a:rPr lang="ru-RU" sz="4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b="1" dirty="0">
                <a:solidFill>
                  <a:schemeClr val="tx1"/>
                </a:solidFill>
              </a:rPr>
              <a:t>Інформаційне управління підтримки прийняття рішень в економіці</a:t>
            </a:r>
            <a:endParaRPr lang="uk-UA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6320" y="3769726"/>
            <a:ext cx="6400800" cy="2295676"/>
          </a:xfrm>
        </p:spPr>
        <p:txBody>
          <a:bodyPr>
            <a:normAutofit fontScale="25000" lnSpcReduction="20000"/>
          </a:bodyPr>
          <a:lstStyle/>
          <a:p>
            <a:pPr>
              <a:spcBef>
                <a:spcPts val="0"/>
              </a:spcBef>
            </a:pPr>
            <a:r>
              <a:rPr lang="uk-UA" sz="8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Розробник </a:t>
            </a:r>
            <a:r>
              <a:rPr lang="uk-UA" sz="8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дисципліни, лектор:</a:t>
            </a:r>
          </a:p>
          <a:p>
            <a:pPr>
              <a:spcBef>
                <a:spcPts val="0"/>
              </a:spcBef>
            </a:pPr>
            <a:r>
              <a:rPr lang="uk-UA" sz="8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Хорошун Вікторія Василівна</a:t>
            </a:r>
            <a:endParaRPr lang="uk-UA" sz="80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uk-UA" sz="8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к. е. н</a:t>
            </a:r>
            <a:r>
              <a:rPr lang="uk-UA" sz="8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uk-UA" sz="8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доцент, </a:t>
            </a:r>
            <a:endParaRPr lang="uk-UA" sz="80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uk-UA" sz="8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доцент </a:t>
            </a:r>
            <a:r>
              <a:rPr lang="uk-UA" sz="8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кафедри інформаційної економіки, підприємництва та </a:t>
            </a:r>
            <a:r>
              <a:rPr lang="uk-UA" sz="8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фінансів,</a:t>
            </a:r>
            <a:endParaRPr lang="uk-UA" sz="80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uk-UA" sz="8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Інженерний </a:t>
            </a:r>
            <a:r>
              <a:rPr lang="uk-UA" sz="8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навчально-науковий </a:t>
            </a:r>
            <a:r>
              <a:rPr lang="uk-UA" sz="8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інститут</a:t>
            </a:r>
          </a:p>
          <a:p>
            <a:pPr>
              <a:spcBef>
                <a:spcPts val="0"/>
              </a:spcBef>
            </a:pPr>
            <a:r>
              <a:rPr lang="uk-UA" sz="8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Запорізького </a:t>
            </a:r>
            <a:r>
              <a:rPr lang="uk-UA" sz="8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національного університету</a:t>
            </a:r>
          </a:p>
          <a:p>
            <a:endParaRPr lang="uk-UA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4139" y="3609975"/>
            <a:ext cx="2038350" cy="324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402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47490"/>
          </a:xfrm>
        </p:spPr>
        <p:txBody>
          <a:bodyPr/>
          <a:lstStyle/>
          <a:p>
            <a:r>
              <a:rPr lang="uk-UA" dirty="0" smtClean="0"/>
              <a:t>Актуальність дисципліни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31970" y="1371599"/>
            <a:ext cx="6072641" cy="4920343"/>
          </a:xfrm>
        </p:spPr>
        <p:txBody>
          <a:bodyPr>
            <a:normAutofit/>
          </a:bodyPr>
          <a:lstStyle/>
          <a:p>
            <a:pPr marL="87313" indent="376238"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сучасних умовах фахівці з економіки мають володіти якісно новими знаннями з систем підтримки прийняття рішень та методів прийняття управлінських рішень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підтримки прийняття рішень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можна розробляти для різних функціональних областей (маркетинг, планування, управління фінансами, інвестиції тощо), в яких надається підтримка прийняття рішення, для періодів управління (тактичний, операційний, стратегічний) на відповідних рівнях управління (підприємство, філія, цех, дільниця, бригада, робоче місце) тощо.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системами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підтримки прийняття рішень розуміють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«інтерактивну прикладну систему, що забезпечує кінцевим користувачам, які приймають рішення, легкий та зручний доступ до даних або моделей з метою прийняття рішень у складних різних ситуаціях з різних галузей людської діяльності».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171" y="1515156"/>
            <a:ext cx="3995058" cy="263503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4719" y="4150194"/>
            <a:ext cx="4667250" cy="2219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9300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9829" y="624110"/>
            <a:ext cx="10154783" cy="128089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Фрагмент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структурно-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логічної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схеми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освітньо-професійної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магістрів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Інформаційна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економіка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(кластер 3)</a:t>
            </a:r>
            <a:b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2801" y="1687286"/>
            <a:ext cx="11180670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355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43449" y="333631"/>
            <a:ext cx="9861163" cy="617837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Метою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викладання навчальної дисципліни «Інформаційне управління підтримки прийняття рішень в економіці» є формування системи знань з методології та інструментарію побудови сучасних економіко-математичних методів і моделей та застосування комп‘ютерних інтелектуальних технологій для вибору кращих, у певному сенсі, альтернатив і пошуку ефективних рішень.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 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завданнями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викладання дисципліни «Інформаційне управління підтримки прийняття рішень в економіці» є: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сформувати навички використання інформації в інтелектуальних системах прийняття рішень;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 типові моделі подання знань;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визначати функції вибору та здійснення операцій над ними;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ознайомитися з принципами використання інструментарію нечітких множин, нейронних мереж та генетичних алгоритмів у розробці інтелектуальних систем прийняття рішень,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грамотно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здійснювати постановки цілей покладання та розв’язування конкретних прикладних задач щодо прийняття виважених рішень, використовуючи відповідні математичні моделі та інструментарій штучного інтелекту;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приймати рішення за допомогою різних методів і засобів, зокрема: дерев рішень, нечіткої теорії очікуваної корисності, нечіткого логічного висновку, генетичних алгоритмів, інструментарію теорії ігор, інструментарію теорії корисності, використовуючи різні критерії, з урахуванням інформаційної ситуації.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698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9972" y="402772"/>
            <a:ext cx="10916783" cy="1295400"/>
          </a:xfrm>
        </p:spPr>
        <p:txBody>
          <a:bodyPr>
            <a:noAutofit/>
          </a:bodyPr>
          <a:lstStyle/>
          <a:p>
            <a:pPr algn="ctr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вивчення навчальної дисципліни студент повинен набути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таких</a:t>
            </a:r>
            <a:b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 навчання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(знання, уміння тощо) та 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компетентностей</a:t>
            </a: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компетентності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0012" y="1948264"/>
            <a:ext cx="7109959" cy="3777622"/>
          </a:xfrm>
        </p:spPr>
        <p:txBody>
          <a:bodyPr/>
          <a:lstStyle/>
          <a:p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ЗК1.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Здатність критично мислити та генерувати нові ідеї (креативність).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ЗК2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Здатність до абстрактного мислення, аналізу, синтезу 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встановлення взаємозв’язків між економічними явищами та процесами.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ЗК4.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Здатність спілкуватися з представниками інших професійних груп різного рівня (з експертами з інших галузей знань/видів економічної діяльності), вести професійну комунікацію.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ЗК5.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Здатність працювати у команді.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ЗК8.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Здатність проводити дослідження на відповідному рівні та презентувати результати.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79971" y="3013256"/>
            <a:ext cx="3394662" cy="2712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23235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Спеціальні (фахові, предметні) компетентності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692876"/>
            <a:ext cx="8915400" cy="4218346"/>
          </a:xfrm>
        </p:spPr>
        <p:txBody>
          <a:bodyPr>
            <a:normAutofit fontScale="62500" lnSpcReduction="20000"/>
          </a:bodyPr>
          <a:lstStyle/>
          <a:p>
            <a:r>
              <a:rPr lang="uk-UA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СК1.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Здатність застосовувати науковий, аналітичний, методичний інструментарій для обґрунтування стратегії розвитку економічних суб’єктів та пов’язаних з цим управлінських рішень.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СК3.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Здатність збирати, аналізувати та обробляти статистичні дані, науково-аналітичні матеріали, які необхідні для розв’язання комплексних економічних проблем і завдань, робити на їх основі обґрунтовані висновки.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СК6.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Здатність формулювати професійні задачі в сфері економіки та розв’язувати їх, обираючи належні напрями і відповідні методи для їх розв’язання, беручи до уваги наявні ресурси.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СК7.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Здатність обґрунтовувати управлінські рішення щодо ефективного розвитку суб’єктів господарювання.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СК8.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Здатність оцінювати можливі ризики, соціально-економічні наслідки управлінських рішень. 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СК10.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Здатність до розробки сценаріїв і стратегій розвитку соціально-економічних систем.</a:t>
            </a:r>
            <a:endParaRPr lang="uk-UA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СК12</a:t>
            </a:r>
            <a:r>
              <a:rPr lang="uk-UA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визначати потреби економічних агентів у нових цифрових сервісах, створювати та керувати проєктами інформатизації бізнес-процесів, перевіряти та інтерпретувати отримані результати</a:t>
            </a:r>
            <a:r>
              <a:rPr lang="uk-UA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171" y="5172075"/>
            <a:ext cx="2492148" cy="16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0060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22776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Програмні результати навчання: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87294" y="1346886"/>
            <a:ext cx="9922947" cy="5350476"/>
          </a:xfrm>
        </p:spPr>
        <p:txBody>
          <a:bodyPr>
            <a:noAutofit/>
          </a:bodyPr>
          <a:lstStyle/>
          <a:p>
            <a: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ПРН2.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Розробляти, обґрунтовувати і приймати ефективні рішення з питань розвитку соціально-економічних систем та управління суб’єктами економічної діяльності. 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ПРН7.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Обирати ефективні методи управління економічною діяльністю, обґрунтовувати пропоновані рішення на основі релевантних даних та наукових і прикладних досліджень.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ПРН8.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Збирати, обробляти та аналізувати статистичні дані, науково-аналітичні матеріали, необхідні для вирішення комплексних економічних завдань.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ПРН9.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Приймати ефективні рішення за невизначених умов і вимог, що потребують застосування нових підходів, методів та інструментарію соціально-економічних досліджень.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ПРН11.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Визначати та критично оцінювати стан і тенденції соціально-економічного розвитку, формувати та аналізувати моделі економічних систем та процесів.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ПРН12.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Обґрунтовувати управлінські рішення щодо ефективного розвитку суб’єктів господарювання, враховуючи цілі, ресурси, обмеження та ризики.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ПРН13.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Оцінювати можливі ризики, соціально-економічні наслідки управлінських рішень.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ПРН14.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Розробляти сценарії і стратегії розвитку соціально-економічних систем.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ПРН16. 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Проєктувати структури даних, створювати та застосовувати інформаційні моделі з урахуванням особливостей програмно-апаратних рішень центрів обробки даних і ресурсних обмежень економічних </a:t>
            </a:r>
            <a:r>
              <a:rPr lang="uk-U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агентів.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3833632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324</TotalTime>
  <Words>375</Words>
  <Application>Microsoft Office PowerPoint</Application>
  <PresentationFormat>Широкоэкранный</PresentationFormat>
  <Paragraphs>41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Times New Roman</vt:lpstr>
      <vt:lpstr>Wingdings 3</vt:lpstr>
      <vt:lpstr>Легкий дым</vt:lpstr>
      <vt:lpstr>ДИСЦИПЛІНА ЗА ВИБОРОМ СТУДЕНТА:  Інформаційне управління підтримки прийняття рішень в економіці</vt:lpstr>
      <vt:lpstr>Актуальність дисципліни</vt:lpstr>
      <vt:lpstr>Фрагмент структурно-логічної схеми освітньо-професійної програми підготовки магістрів «Інформаційна економіка» (кластер 3) </vt:lpstr>
      <vt:lpstr>Презентация PowerPoint</vt:lpstr>
      <vt:lpstr>У результаті вивчення навчальної дисципліни студент повинен набути таких  результатів навчання (знання, уміння тощо) та компетентностей: Загальні компетентності:</vt:lpstr>
      <vt:lpstr>Спеціальні (фахові, предметні) компетентності </vt:lpstr>
      <vt:lpstr>Програмні результати навчання: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ДИСЦИПЛІНА ЗА ВИБОРОМ СТУДЕНТА:  Математичні методи економічного аналізу ринкових процесів</dc:title>
  <dc:creator>User</dc:creator>
  <cp:lastModifiedBy>soloduhin.s@outlook.com</cp:lastModifiedBy>
  <cp:revision>33</cp:revision>
  <dcterms:created xsi:type="dcterms:W3CDTF">2020-12-25T08:50:23Z</dcterms:created>
  <dcterms:modified xsi:type="dcterms:W3CDTF">2022-11-15T11:39:10Z</dcterms:modified>
</cp:coreProperties>
</file>