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9" r:id="rId4"/>
    <p:sldId id="256" r:id="rId5"/>
    <p:sldId id="258" r:id="rId6"/>
    <p:sldId id="260" r:id="rId7"/>
    <p:sldId id="266" r:id="rId8"/>
    <p:sldId id="267" r:id="rId9"/>
    <p:sldId id="268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2F2"/>
    <a:srgbClr val="EBC7EB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9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5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7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5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9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3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7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2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9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2CA10B-D78F-476B-8213-0DE6348786C5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8E2C74-5D88-4D6F-8A98-EEF0169F3D1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69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94%D0%B5%D1%80%D0%B6%D0%B0%D0%B2%D0%BD%D0%B0+%D0%BF%D0%BE%D0%BB%D1%96%D1%82%D0%B8%D0%BA%D0%B0+%D0%BF%D1%96%D0%B4%D1%82%D1%80%D0%B8%D0%BC%D0%BA%D0%B8+%D0%BF%D1%96%D0%B4%D0%BF%D1%80%D0%B8%D1%94%D0%BC%D0%BD%D0%B8%D1%86%D1%82%D0%B2%D0%B0&amp;rlz=1C1GCEA_enUA888UA888&amp;sxsrf=ALeKk02xhZ1V5P0W0275Le7xTh--EgHxDA:1583845720033&amp;source=lnms&amp;tbm=isch&amp;sa=X&amp;ved=2ahUKEwi42JWM_Y_oAhUBxYsKHTtsCBAQ_AUoAnoECAsQBA&amp;biw=1920&amp;bih=969#imgrc=21sRd_PhAW05oM" TargetMode="External"/><Relationship Id="rId2" Type="http://schemas.openxmlformats.org/officeDocument/2006/relationships/hyperlink" Target="https://moodle.znu.edu.ua/pluginfile.php?file=/297933/mod_resource/content/2/10_Osnovi_pidpriyemniytstv%d0%b0_%d0%ba%d0%be%d0%bd%d1%81%d0%bf%d0%b5%d0%ba%d1%82_%d0%bb%d0%b5%d0%ba%d1%86%d1%96%d0%b9__%20(1)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1181100"/>
            <a:ext cx="10515600" cy="115728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 тему «</a:t>
            </a:r>
            <a:r>
              <a:rPr lang="ru-RU" b="1" u="sng" dirty="0" err="1" smtClean="0">
                <a:solidFill>
                  <a:schemeClr val="bg2">
                    <a:lumMod val="10000"/>
                  </a:schemeClr>
                </a:solidFill>
              </a:rPr>
              <a:t>Державне</a:t>
            </a: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bg2">
                    <a:lumMod val="10000"/>
                  </a:schemeClr>
                </a:solidFill>
              </a:rPr>
              <a:t>регулювання</a:t>
            </a: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b="1" u="sng" dirty="0" err="1" smtClean="0">
                <a:solidFill>
                  <a:schemeClr val="bg2">
                    <a:lumMod val="10000"/>
                  </a:schemeClr>
                </a:solidFill>
              </a:rPr>
              <a:t>підприємницької</a:t>
            </a: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bg2">
                    <a:lumMod val="10000"/>
                  </a:schemeClr>
                </a:solidFill>
              </a:rPr>
              <a:t>діяльності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8950" y="3238499"/>
            <a:ext cx="4514850" cy="2938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Роботу виконала: </a:t>
            </a:r>
          </a:p>
          <a:p>
            <a:pPr marL="0" indent="0">
              <a:buNone/>
            </a:pPr>
            <a:r>
              <a:rPr lang="uk-UA" dirty="0" smtClean="0"/>
              <a:t>Учениця Запорізького Національного Університету </a:t>
            </a:r>
          </a:p>
          <a:p>
            <a:pPr marL="0" indent="0">
              <a:buNone/>
            </a:pPr>
            <a:r>
              <a:rPr lang="uk-UA" dirty="0" smtClean="0"/>
              <a:t>Кисельова Наталія </a:t>
            </a:r>
          </a:p>
          <a:p>
            <a:pPr marL="0" indent="0">
              <a:buNone/>
            </a:pPr>
            <a:r>
              <a:rPr lang="uk-UA" dirty="0" smtClean="0"/>
              <a:t>Групи 60729-феб</a:t>
            </a:r>
          </a:p>
          <a:p>
            <a:pPr marL="0" indent="0">
              <a:buNone/>
            </a:pPr>
            <a:r>
              <a:rPr lang="uk-UA" dirty="0" smtClean="0"/>
              <a:t>Викладач: </a:t>
            </a:r>
            <a:r>
              <a:rPr lang="uk-UA" dirty="0" err="1" smtClean="0"/>
              <a:t>Сейсебаєва</a:t>
            </a:r>
            <a:r>
              <a:rPr lang="uk-UA" dirty="0" smtClean="0"/>
              <a:t> Н.Г.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err="1">
                <a:solidFill>
                  <a:schemeClr val="bg2">
                    <a:lumMod val="10000"/>
                  </a:schemeClr>
                </a:solidFill>
              </a:rPr>
              <a:t>Державна</a:t>
            </a:r>
            <a:r>
              <a:rPr lang="ru-RU" b="1" i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bg2">
                    <a:lumMod val="10000"/>
                  </a:schemeClr>
                </a:solidFill>
              </a:rPr>
              <a:t>реєстрація</a:t>
            </a:r>
            <a:r>
              <a:rPr lang="ru-RU" b="1" i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bg2">
                    <a:lumMod val="10000"/>
                  </a:schemeClr>
                </a:solidFill>
              </a:rPr>
              <a:t>суб’єктів</a:t>
            </a:r>
            <a:r>
              <a:rPr lang="ru-RU" b="1" i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bg2">
                    <a:lumMod val="10000"/>
                  </a:schemeClr>
                </a:solidFill>
              </a:rPr>
              <a:t>підприємницької</a:t>
            </a:r>
            <a:r>
              <a:rPr lang="ru-RU" b="1" i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bg2">
                    <a:lumMod val="10000"/>
                  </a:schemeClr>
                </a:solidFill>
              </a:rPr>
              <a:t>діяльності</a:t>
            </a:r>
            <a:r>
              <a:rPr lang="ru-RU" b="1" i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b="1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905" y="2950634"/>
            <a:ext cx="10058400" cy="4023360"/>
          </a:xfrm>
        </p:spPr>
        <p:txBody>
          <a:bodyPr/>
          <a:lstStyle/>
          <a:p>
            <a:r>
              <a:rPr lang="ru-RU" sz="3200" dirty="0" err="1"/>
              <a:t>Державна</a:t>
            </a:r>
            <a:r>
              <a:rPr lang="ru-RU" sz="3200" dirty="0"/>
              <a:t> </a:t>
            </a:r>
            <a:r>
              <a:rPr lang="ru-RU" sz="3200" dirty="0" err="1"/>
              <a:t>реєстрація</a:t>
            </a:r>
            <a:r>
              <a:rPr lang="ru-RU" sz="3200" dirty="0"/>
              <a:t> </a:t>
            </a:r>
            <a:r>
              <a:rPr lang="ru-RU" sz="3200" dirty="0" err="1"/>
              <a:t>суб'єктів</a:t>
            </a:r>
            <a:r>
              <a:rPr lang="ru-RU" sz="3200" dirty="0"/>
              <a:t> </a:t>
            </a:r>
            <a:r>
              <a:rPr lang="ru-RU" sz="3200" dirty="0" err="1"/>
              <a:t>господарювання</a:t>
            </a:r>
            <a:r>
              <a:rPr lang="ru-RU" sz="3200" dirty="0"/>
              <a:t> проводиться у </a:t>
            </a:r>
            <a:r>
              <a:rPr lang="ru-RU" sz="3200" dirty="0" err="1"/>
              <a:t>виконавчому</a:t>
            </a:r>
            <a:r>
              <a:rPr lang="ru-RU" sz="3200" dirty="0"/>
              <a:t> </a:t>
            </a:r>
            <a:r>
              <a:rPr lang="ru-RU" sz="3200" dirty="0" err="1"/>
              <a:t>комітеті</a:t>
            </a:r>
            <a:r>
              <a:rPr lang="ru-RU" sz="3200" dirty="0"/>
              <a:t> </a:t>
            </a:r>
            <a:r>
              <a:rPr lang="ru-RU" sz="3200" dirty="0" err="1"/>
              <a:t>міської</a:t>
            </a:r>
            <a:r>
              <a:rPr lang="ru-RU" sz="3200" dirty="0"/>
              <a:t>, </a:t>
            </a:r>
            <a:r>
              <a:rPr lang="ru-RU" sz="3200" dirty="0" err="1"/>
              <a:t>районної</a:t>
            </a:r>
            <a:r>
              <a:rPr lang="ru-RU" sz="3200" dirty="0"/>
              <a:t> у </a:t>
            </a:r>
            <a:r>
              <a:rPr lang="ru-RU" sz="3200" dirty="0" err="1"/>
              <a:t>місті</a:t>
            </a:r>
            <a:r>
              <a:rPr lang="ru-RU" sz="3200" dirty="0"/>
              <a:t> ради </a:t>
            </a:r>
            <a:r>
              <a:rPr lang="ru-RU" sz="3200" dirty="0" err="1"/>
              <a:t>або</a:t>
            </a:r>
            <a:r>
              <a:rPr lang="ru-RU" sz="3200" dirty="0"/>
              <a:t> в </a:t>
            </a:r>
            <a:r>
              <a:rPr lang="ru-RU" sz="3200" dirty="0" err="1"/>
              <a:t>районній</a:t>
            </a:r>
            <a:r>
              <a:rPr lang="ru-RU" sz="3200" dirty="0"/>
              <a:t> </a:t>
            </a:r>
            <a:r>
              <a:rPr lang="ru-RU" sz="3200" dirty="0" err="1"/>
              <a:t>державній</a:t>
            </a:r>
            <a:r>
              <a:rPr lang="ru-RU" sz="3200" dirty="0"/>
              <a:t> </a:t>
            </a:r>
            <a:r>
              <a:rPr lang="ru-RU" sz="3200" dirty="0" err="1"/>
              <a:t>адміністрації</a:t>
            </a:r>
            <a:r>
              <a:rPr lang="ru-RU" sz="3200" dirty="0"/>
              <a:t> за </a:t>
            </a:r>
            <a:r>
              <a:rPr lang="ru-RU" sz="3200" dirty="0" err="1"/>
              <a:t>місцезнаходженням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місцем</a:t>
            </a:r>
            <a:r>
              <a:rPr lang="ru-RU" sz="3200" dirty="0"/>
              <a:t> </a:t>
            </a:r>
            <a:r>
              <a:rPr lang="ru-RU" sz="3200" dirty="0" err="1"/>
              <a:t>проживання</a:t>
            </a:r>
            <a:r>
              <a:rPr lang="ru-RU" sz="3200" dirty="0"/>
              <a:t> </a:t>
            </a:r>
            <a:r>
              <a:rPr lang="ru-RU" sz="3200" dirty="0" err="1"/>
              <a:t>даного</a:t>
            </a:r>
            <a:r>
              <a:rPr lang="ru-RU" sz="3200" dirty="0"/>
              <a:t> </a:t>
            </a:r>
            <a:r>
              <a:rPr lang="ru-RU" sz="3200" dirty="0" err="1"/>
              <a:t>суб'єкта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інше</a:t>
            </a:r>
            <a:r>
              <a:rPr lang="ru-RU" sz="3200" dirty="0"/>
              <a:t> не </a:t>
            </a:r>
            <a:r>
              <a:rPr lang="ru-RU" sz="3200" dirty="0" err="1"/>
              <a:t>передбачено</a:t>
            </a:r>
            <a:r>
              <a:rPr lang="ru-RU" sz="3200" dirty="0"/>
              <a:t> законом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56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sz="3600" b="1" u="sng" dirty="0" err="1">
                <a:solidFill>
                  <a:schemeClr val="bg2">
                    <a:lumMod val="10000"/>
                  </a:schemeClr>
                </a:solidFill>
              </a:rPr>
              <a:t>державної</a:t>
            </a:r>
            <a:r>
              <a:rPr lang="ru-RU" sz="36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bg2">
                    <a:lumMod val="10000"/>
                  </a:schemeClr>
                </a:solidFill>
              </a:rPr>
              <a:t>реєстрації</a:t>
            </a:r>
            <a:r>
              <a:rPr lang="ru-RU" sz="36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bg2">
                    <a:lumMod val="10000"/>
                  </a:schemeClr>
                </a:solidFill>
              </a:rPr>
              <a:t>суб'єкта</a:t>
            </a:r>
            <a:r>
              <a:rPr lang="ru-RU" sz="36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bg2">
                    <a:lumMod val="10000"/>
                  </a:schemeClr>
                </a:solidFill>
              </a:rPr>
              <a:t>господарювання</a:t>
            </a:r>
            <a:r>
              <a:rPr lang="ru-RU" sz="36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bg2">
                    <a:lumMod val="10000"/>
                  </a:schemeClr>
                </a:solidFill>
              </a:rPr>
              <a:t>подаються</a:t>
            </a:r>
            <a:r>
              <a:rPr lang="ru-RU" sz="36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bg2">
                    <a:lumMod val="10000"/>
                  </a:schemeClr>
                </a:solidFill>
              </a:rPr>
              <a:t>такі</a:t>
            </a:r>
            <a:r>
              <a:rPr lang="ru-RU" sz="36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bg2">
                    <a:lumMod val="10000"/>
                  </a:schemeClr>
                </a:solidFill>
              </a:rPr>
              <a:t>документи</a:t>
            </a:r>
            <a:r>
              <a:rPr lang="ru-RU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(</a:t>
            </a:r>
            <a:r>
              <a:rPr lang="ru-RU" dirty="0" err="1"/>
              <a:t>власників</a:t>
            </a:r>
            <a:r>
              <a:rPr lang="ru-RU" dirty="0"/>
              <a:t>) майна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уповноваженого</a:t>
            </a:r>
            <a:r>
              <a:rPr lang="ru-RU" dirty="0"/>
              <a:t> ним (ними) органу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законом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установчі</a:t>
            </a:r>
            <a:r>
              <a:rPr lang="ru-RU" dirty="0" smtClean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законом для </a:t>
            </a:r>
            <a:r>
              <a:rPr lang="ru-RU" dirty="0" err="1"/>
              <a:t>відповідного</a:t>
            </a:r>
            <a:r>
              <a:rPr lang="ru-RU" dirty="0"/>
              <a:t> виду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/>
              <a:t>- </a:t>
            </a:r>
            <a:r>
              <a:rPr lang="ru-RU" dirty="0" err="1"/>
              <a:t>рішення</a:t>
            </a:r>
            <a:r>
              <a:rPr lang="ru-RU" dirty="0"/>
              <a:t> Антимонопольного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про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реорганізацію</a:t>
            </a:r>
            <a:r>
              <a:rPr lang="ru-RU" dirty="0"/>
              <a:t> (</a:t>
            </a:r>
            <a:r>
              <a:rPr lang="ru-RU" dirty="0" err="1"/>
              <a:t>злиття</a:t>
            </a:r>
            <a:r>
              <a:rPr lang="ru-RU" dirty="0"/>
              <a:t>, </a:t>
            </a:r>
            <a:r>
              <a:rPr lang="ru-RU" dirty="0" err="1"/>
              <a:t>приєднання</a:t>
            </a:r>
            <a:r>
              <a:rPr lang="ru-RU" dirty="0"/>
              <a:t>)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законом</a:t>
            </a:r>
            <a:r>
              <a:rPr lang="ru-RU" dirty="0" smtClean="0"/>
              <a:t>;</a:t>
            </a:r>
          </a:p>
          <a:p>
            <a:r>
              <a:rPr lang="ru-RU" dirty="0"/>
              <a:t>- документ (</a:t>
            </a:r>
            <a:r>
              <a:rPr lang="ru-RU" dirty="0" err="1"/>
              <a:t>документи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</a:t>
            </a:r>
            <a:r>
              <a:rPr lang="ru-RU" dirty="0" err="1"/>
              <a:t>сплату</a:t>
            </a:r>
            <a:r>
              <a:rPr lang="ru-RU" dirty="0"/>
              <a:t> </a:t>
            </a:r>
            <a:r>
              <a:rPr lang="ru-RU" dirty="0" err="1"/>
              <a:t>засновником</a:t>
            </a:r>
            <a:r>
              <a:rPr lang="ru-RU" dirty="0"/>
              <a:t> (</a:t>
            </a:r>
            <a:r>
              <a:rPr lang="ru-RU" dirty="0" err="1"/>
              <a:t>засновниками</a:t>
            </a:r>
            <a:r>
              <a:rPr lang="ru-RU" dirty="0"/>
              <a:t>) </a:t>
            </a:r>
            <a:r>
              <a:rPr lang="ru-RU" dirty="0" err="1"/>
              <a:t>внеску</a:t>
            </a:r>
            <a:r>
              <a:rPr lang="ru-RU" dirty="0"/>
              <a:t> до статутного фонду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в </a:t>
            </a:r>
            <a:r>
              <a:rPr lang="ru-RU" dirty="0" err="1"/>
              <a:t>розмірі</a:t>
            </a:r>
            <a:r>
              <a:rPr lang="ru-RU" dirty="0"/>
              <a:t>, </a:t>
            </a:r>
            <a:r>
              <a:rPr lang="ru-RU" dirty="0" err="1"/>
              <a:t>встановленому</a:t>
            </a:r>
            <a:r>
              <a:rPr lang="ru-RU" dirty="0"/>
              <a:t> законом</a:t>
            </a:r>
            <a:r>
              <a:rPr lang="ru-RU" dirty="0" smtClean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реєстраційна</a:t>
            </a:r>
            <a:r>
              <a:rPr lang="ru-RU" dirty="0"/>
              <a:t> </a:t>
            </a:r>
            <a:r>
              <a:rPr lang="ru-RU" dirty="0" err="1"/>
              <a:t>картка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 smtClean="0"/>
              <a:t>;</a:t>
            </a:r>
          </a:p>
          <a:p>
            <a:r>
              <a:rPr lang="ru-RU" dirty="0"/>
              <a:t>-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</a:t>
            </a:r>
            <a:r>
              <a:rPr lang="ru-RU" dirty="0" err="1"/>
              <a:t>сплату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реєстрацію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83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err="1">
                <a:solidFill>
                  <a:schemeClr val="bg2">
                    <a:lumMod val="10000"/>
                  </a:schemeClr>
                </a:solidFill>
              </a:rPr>
              <a:t>Установчі</a:t>
            </a:r>
            <a:r>
              <a:rPr lang="ru-RU" sz="36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u="sng" dirty="0" err="1">
                <a:solidFill>
                  <a:schemeClr val="bg2">
                    <a:lumMod val="10000"/>
                  </a:schemeClr>
                </a:solidFill>
              </a:rPr>
              <a:t>документи</a:t>
            </a:r>
            <a:r>
              <a:rPr lang="ru-RU" dirty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err="1"/>
              <a:t>Установчими</a:t>
            </a:r>
            <a:r>
              <a:rPr lang="ru-RU" b="1" u="sng" dirty="0"/>
              <a:t> документами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є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засновницький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а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законом, статут (</a:t>
            </a:r>
            <a:r>
              <a:rPr lang="ru-RU" dirty="0" err="1"/>
              <a:t>положення</a:t>
            </a:r>
            <a:r>
              <a:rPr lang="ru-RU" dirty="0"/>
              <a:t>)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.</a:t>
            </a:r>
          </a:p>
          <a:p>
            <a:r>
              <a:rPr lang="ru-RU" b="1" u="sng" dirty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b="1" u="sng" dirty="0" err="1">
                <a:solidFill>
                  <a:schemeClr val="bg2">
                    <a:lumMod val="10000"/>
                  </a:schemeClr>
                </a:solidFill>
              </a:rPr>
              <a:t>установчих</a:t>
            </a:r>
            <a:r>
              <a:rPr lang="ru-RU" b="1" u="sng" dirty="0">
                <a:solidFill>
                  <a:schemeClr val="bg2">
                    <a:lumMod val="10000"/>
                  </a:schemeClr>
                </a:solidFill>
              </a:rPr>
              <a:t> документах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найменування</a:t>
            </a:r>
            <a:r>
              <a:rPr lang="ru-RU" dirty="0"/>
              <a:t> та </a:t>
            </a:r>
            <a:r>
              <a:rPr lang="ru-RU" dirty="0" err="1"/>
              <a:t>місцезнаходження</a:t>
            </a:r>
            <a:r>
              <a:rPr lang="ru-RU" dirty="0"/>
              <a:t>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мета і предмет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склад і </a:t>
            </a:r>
            <a:r>
              <a:rPr lang="ru-RU" dirty="0" err="1"/>
              <a:t>компетенція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порядок </a:t>
            </a:r>
            <a:r>
              <a:rPr lang="ru-RU" dirty="0" err="1"/>
              <a:t>прийняття</a:t>
            </a:r>
            <a:r>
              <a:rPr lang="ru-RU" dirty="0"/>
              <a:t> ними </a:t>
            </a:r>
            <a:r>
              <a:rPr lang="ru-RU" dirty="0" err="1"/>
              <a:t>рішень</a:t>
            </a:r>
            <a:r>
              <a:rPr lang="ru-RU" dirty="0"/>
              <a:t>, порядок </a:t>
            </a:r>
            <a:r>
              <a:rPr lang="ru-RU" dirty="0" err="1"/>
              <a:t>формування</a:t>
            </a:r>
            <a:r>
              <a:rPr lang="ru-RU" dirty="0"/>
              <a:t> майна,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прибутків</a:t>
            </a:r>
            <a:r>
              <a:rPr lang="ru-RU" dirty="0"/>
              <a:t> та </a:t>
            </a:r>
            <a:r>
              <a:rPr lang="ru-RU" dirty="0" err="1"/>
              <a:t>збитків</a:t>
            </a:r>
            <a:r>
              <a:rPr lang="ru-RU" dirty="0"/>
              <a:t>,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реорганізації</a:t>
            </a:r>
            <a:r>
              <a:rPr lang="ru-RU" dirty="0"/>
              <a:t> та </a:t>
            </a:r>
            <a:r>
              <a:rPr lang="ru-RU" dirty="0" err="1"/>
              <a:t>ліквідації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не </a:t>
            </a:r>
            <a:r>
              <a:rPr lang="ru-RU" dirty="0" err="1"/>
              <a:t>передбачено</a:t>
            </a:r>
            <a:r>
              <a:rPr lang="ru-RU" dirty="0"/>
              <a:t> законом.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28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35" y="1467135"/>
            <a:ext cx="5022082" cy="3643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20" y="354843"/>
            <a:ext cx="3936679" cy="55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1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4" y="1760562"/>
            <a:ext cx="8952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2">
                    <a:lumMod val="10000"/>
                  </a:schemeClr>
                </a:solidFill>
              </a:rPr>
              <a:t>Статут</a:t>
            </a:r>
            <a:r>
              <a:rPr lang="ru-RU" sz="2400" dirty="0"/>
              <a:t> </a:t>
            </a:r>
            <a:r>
              <a:rPr lang="ru-RU" sz="2400" dirty="0" err="1"/>
              <a:t>суб'єкта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повинен </a:t>
            </a:r>
            <a:r>
              <a:rPr lang="ru-RU" sz="2400" dirty="0" err="1"/>
              <a:t>містити</a:t>
            </a:r>
            <a:r>
              <a:rPr lang="ru-RU" sz="2400" dirty="0"/>
              <a:t> </a:t>
            </a:r>
            <a:r>
              <a:rPr lang="ru-RU" sz="2400" dirty="0" err="1"/>
              <a:t>відомості</a:t>
            </a:r>
            <a:r>
              <a:rPr lang="ru-RU" sz="2400" dirty="0"/>
              <a:t> про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найменування</a:t>
            </a:r>
            <a:r>
              <a:rPr lang="ru-RU" sz="2400" dirty="0"/>
              <a:t> і </a:t>
            </a:r>
            <a:r>
              <a:rPr lang="ru-RU" sz="2400" dirty="0" err="1"/>
              <a:t>місцезнаходження</a:t>
            </a:r>
            <a:r>
              <a:rPr lang="ru-RU" sz="2400" dirty="0"/>
              <a:t>, мету і предмет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розмір</a:t>
            </a:r>
            <a:r>
              <a:rPr lang="ru-RU" sz="2400" dirty="0"/>
              <a:t> і порядок </a:t>
            </a:r>
            <a:r>
              <a:rPr lang="ru-RU" sz="2400" dirty="0" err="1"/>
              <a:t>утворення</a:t>
            </a:r>
            <a:r>
              <a:rPr lang="ru-RU" sz="2400" dirty="0"/>
              <a:t> статутного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фондів</a:t>
            </a:r>
            <a:r>
              <a:rPr lang="ru-RU" sz="2400" dirty="0"/>
              <a:t>, порядок </a:t>
            </a:r>
            <a:r>
              <a:rPr lang="ru-RU" sz="2400" dirty="0" err="1"/>
              <a:t>розподілу</a:t>
            </a:r>
            <a:r>
              <a:rPr lang="ru-RU" sz="2400" dirty="0"/>
              <a:t> </a:t>
            </a:r>
            <a:r>
              <a:rPr lang="ru-RU" sz="2400" dirty="0" err="1"/>
              <a:t>прибутків</a:t>
            </a:r>
            <a:r>
              <a:rPr lang="ru-RU" sz="2400" dirty="0"/>
              <a:t> і </a:t>
            </a:r>
            <a:r>
              <a:rPr lang="ru-RU" sz="2400" dirty="0" err="1"/>
              <a:t>збитків</a:t>
            </a:r>
            <a:r>
              <a:rPr lang="ru-RU" sz="2400" dirty="0"/>
              <a:t>, про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і контролю,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компетенцію</a:t>
            </a:r>
            <a:r>
              <a:rPr lang="ru-RU" sz="2400" dirty="0"/>
              <a:t>, про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реорганізації</a:t>
            </a:r>
            <a:r>
              <a:rPr lang="ru-RU" sz="2400" dirty="0"/>
              <a:t> та </a:t>
            </a:r>
            <a:r>
              <a:rPr lang="ru-RU" sz="2400" dirty="0" err="1"/>
              <a:t>ліквідації</a:t>
            </a:r>
            <a:r>
              <a:rPr lang="ru-RU" sz="2400" dirty="0"/>
              <a:t> </a:t>
            </a:r>
            <a:r>
              <a:rPr lang="ru-RU" sz="2400" dirty="0" err="1"/>
              <a:t>суб'єкта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відомості</a:t>
            </a:r>
            <a:r>
              <a:rPr lang="ru-RU" sz="2400" dirty="0"/>
              <a:t>, </a:t>
            </a:r>
            <a:r>
              <a:rPr lang="ru-RU" sz="2400" dirty="0" err="1"/>
              <a:t>пов'язані</a:t>
            </a:r>
            <a:r>
              <a:rPr lang="ru-RU" sz="2400" dirty="0"/>
              <a:t> з 25 </a:t>
            </a:r>
            <a:r>
              <a:rPr lang="ru-RU" sz="2400" dirty="0" err="1"/>
              <a:t>особливостями</a:t>
            </a:r>
            <a:r>
              <a:rPr lang="ru-RU" sz="2400" dirty="0"/>
              <a:t> </a:t>
            </a:r>
            <a:r>
              <a:rPr lang="ru-RU" sz="2400" dirty="0" err="1"/>
              <a:t>організаційної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суб'єкта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</a:t>
            </a:r>
            <a:r>
              <a:rPr lang="ru-RU" sz="2400" dirty="0" err="1"/>
              <a:t>передбачені</a:t>
            </a:r>
            <a:r>
              <a:rPr lang="ru-RU" sz="2400" dirty="0"/>
              <a:t> </a:t>
            </a:r>
            <a:r>
              <a:rPr lang="ru-RU" sz="2400" dirty="0" err="1"/>
              <a:t>законодавством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81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764" y="1842449"/>
            <a:ext cx="66055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err="1">
                <a:solidFill>
                  <a:schemeClr val="bg2">
                    <a:lumMod val="10000"/>
                  </a:schemeClr>
                </a:solidFill>
              </a:rPr>
              <a:t>Ліквідація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 err="1"/>
              <a:t>підприємства</a:t>
            </a:r>
            <a:r>
              <a:rPr lang="ru-RU" sz="2800" dirty="0"/>
              <a:t> </a:t>
            </a:r>
            <a:r>
              <a:rPr lang="ru-RU" sz="2800" dirty="0" err="1"/>
              <a:t>провадиться</a:t>
            </a:r>
            <a:r>
              <a:rPr lang="ru-RU" sz="2800" dirty="0"/>
              <a:t> за </a:t>
            </a:r>
            <a:r>
              <a:rPr lang="ru-RU" sz="2800" dirty="0" err="1"/>
              <a:t>рішенням</a:t>
            </a:r>
            <a:r>
              <a:rPr lang="ru-RU" sz="2800" dirty="0"/>
              <a:t> </a:t>
            </a:r>
            <a:r>
              <a:rPr lang="ru-RU" sz="2800" dirty="0" err="1"/>
              <a:t>підприємців-учасників</a:t>
            </a:r>
            <a:r>
              <a:rPr lang="ru-RU" sz="2800" dirty="0"/>
              <a:t>, а </a:t>
            </a:r>
            <a:r>
              <a:rPr lang="ru-RU" sz="2800" dirty="0" err="1"/>
              <a:t>ліквідація</a:t>
            </a:r>
            <a:r>
              <a:rPr lang="ru-RU" sz="2800" dirty="0"/>
              <a:t> державного (</a:t>
            </a:r>
            <a:r>
              <a:rPr lang="ru-RU" sz="2800" dirty="0" err="1"/>
              <a:t>комунального</a:t>
            </a:r>
            <a:r>
              <a:rPr lang="ru-RU" sz="2800" dirty="0"/>
              <a:t>) </a:t>
            </a:r>
            <a:r>
              <a:rPr lang="ru-RU" sz="2800" dirty="0" err="1"/>
              <a:t>об'єднання</a:t>
            </a:r>
            <a:r>
              <a:rPr lang="ru-RU" sz="2800" dirty="0"/>
              <a:t> - за </a:t>
            </a:r>
            <a:r>
              <a:rPr lang="ru-RU" sz="2800" dirty="0" err="1"/>
              <a:t>рішенням</a:t>
            </a:r>
            <a:r>
              <a:rPr lang="ru-RU" sz="2800" dirty="0"/>
              <a:t> органу,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прийняв</a:t>
            </a:r>
            <a:r>
              <a:rPr lang="ru-RU" sz="2800" dirty="0"/>
              <a:t> </a:t>
            </a:r>
            <a:r>
              <a:rPr lang="ru-RU" sz="2800" dirty="0" err="1"/>
              <a:t>рішення</a:t>
            </a:r>
            <a:r>
              <a:rPr lang="ru-RU" sz="2800" dirty="0"/>
              <a:t> про </a:t>
            </a:r>
            <a:r>
              <a:rPr lang="ru-RU" sz="2800" dirty="0" err="1"/>
              <a:t>утворення</a:t>
            </a:r>
            <a:r>
              <a:rPr lang="ru-RU" sz="2800" dirty="0"/>
              <a:t> </a:t>
            </a:r>
            <a:r>
              <a:rPr lang="ru-RU" sz="2800" dirty="0" err="1"/>
              <a:t>об'єднання</a:t>
            </a:r>
            <a:r>
              <a:rPr lang="ru-RU" sz="2800" dirty="0"/>
              <a:t>. </a:t>
            </a:r>
            <a:r>
              <a:rPr lang="ru-RU" sz="2800" dirty="0" err="1"/>
              <a:t>Ліквідація</a:t>
            </a:r>
            <a:r>
              <a:rPr lang="ru-RU" sz="2800" dirty="0"/>
              <a:t> </a:t>
            </a:r>
            <a:r>
              <a:rPr lang="ru-RU" sz="2800" dirty="0" err="1"/>
              <a:t>об'єднання</a:t>
            </a:r>
            <a:r>
              <a:rPr lang="ru-RU" sz="2800" dirty="0"/>
              <a:t> </a:t>
            </a:r>
            <a:r>
              <a:rPr lang="ru-RU" sz="2800" dirty="0" err="1"/>
              <a:t>підприємств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в порядку, </a:t>
            </a:r>
            <a:r>
              <a:rPr lang="ru-RU" sz="2800" dirty="0" err="1"/>
              <a:t>встановленому</a:t>
            </a:r>
            <a:r>
              <a:rPr lang="ru-RU" sz="2800" dirty="0"/>
              <a:t> </a:t>
            </a:r>
            <a:r>
              <a:rPr lang="ru-RU" sz="2800" dirty="0" err="1"/>
              <a:t>Господарчим</a:t>
            </a:r>
            <a:r>
              <a:rPr lang="ru-RU" sz="2800" dirty="0"/>
              <a:t> Кодексом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ліквідації</a:t>
            </a:r>
            <a:r>
              <a:rPr lang="ru-RU" sz="2800" dirty="0"/>
              <a:t> </a:t>
            </a:r>
            <a:r>
              <a:rPr lang="ru-RU" sz="2800" dirty="0" err="1"/>
              <a:t>підприємства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533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6538" y="982639"/>
            <a:ext cx="8761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solidFill>
                  <a:schemeClr val="bg2">
                    <a:lumMod val="10000"/>
                  </a:schemeClr>
                </a:solidFill>
              </a:rPr>
              <a:t>Посилання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19618" y="2552131"/>
            <a:ext cx="8939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2"/>
              </a:rPr>
              <a:t>-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://moodle.znu.edu.ua/pluginfile.php?file=/297933/mod_resource/content/2/10_Osnovi_pidpriyemniytstv%d0%b0_%d0%ba%d0%be%d0%bd%d1%81%d0%bf%d0%b5%d0%ba%d1%82_%d0%bb%d0%b5%d0%ba%d1%86%d1%96%d0%b9__%20(1).</a:t>
            </a:r>
            <a:r>
              <a:rPr lang="en-US" dirty="0" smtClean="0">
                <a:hlinkClick r:id="rId2"/>
              </a:rPr>
              <a:t>PDF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en-US" dirty="0">
                <a:hlinkClick r:id="rId3"/>
              </a:rPr>
              <a:t>https://www.google.com/search?q=%D0%94%D0%B5%D1%80%D0%B6%D0%B0%D0%B2%D0%BD%D0%B0+%D0%BF%D0%BE%D0%BB%D1%96%D1%82%D0%B8%D0%BA%D0%B0+%D0%BF%D1%96%D0%B4%D1%82%D1%80%D0%B8%D0%BC%D0%BA%D0%B8+%D0%BF%D1%96%D0%B4%D0%BF%D1%80%D0%B8%D1%94%D0%BC%D0%BD%D0%B8%D1%86%D1%82%D0%B2%D0%B0&amp;rlz=1C1GCEA_enUA888UA888&amp;sxsrf=ALeKk02xhZ1V5P0W0275Le7xTh--EgHxDA:1583845720033&amp;source=lnms&amp;tbm=isch&amp;sa=X&amp;ved=2ahUKEwi42JWM_Y_oAhUBxYsKHTtsCBAQ_AUoAnoECAsQBA&amp;biw=1920&amp;bih=969#imgrc=21sRd_PhAW05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54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64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155" y="0"/>
            <a:ext cx="9665970" cy="1342172"/>
          </a:xfrm>
        </p:spPr>
        <p:txBody>
          <a:bodyPr>
            <a:normAutofit/>
          </a:bodyPr>
          <a:lstStyle/>
          <a:p>
            <a:r>
              <a:rPr lang="ru-RU" sz="3200" b="1" u="sng" dirty="0" err="1">
                <a:solidFill>
                  <a:schemeClr val="bg2">
                    <a:lumMod val="10000"/>
                  </a:schemeClr>
                </a:solidFill>
              </a:rPr>
              <a:t>Правова</a:t>
            </a:r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</a:rPr>
              <a:t> база </a:t>
            </a:r>
            <a:r>
              <a:rPr lang="ru-RU" sz="3200" b="1" u="sng" dirty="0" err="1">
                <a:solidFill>
                  <a:schemeClr val="bg2">
                    <a:lumMod val="10000"/>
                  </a:schemeClr>
                </a:solidFill>
              </a:rPr>
              <a:t>створення</a:t>
            </a:r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3200" b="1" u="sng" dirty="0" err="1">
                <a:solidFill>
                  <a:schemeClr val="bg2">
                    <a:lumMod val="10000"/>
                  </a:schemeClr>
                </a:solidFill>
              </a:rPr>
              <a:t>розвитку</a:t>
            </a:r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u="sng" dirty="0" err="1">
                <a:solidFill>
                  <a:schemeClr val="bg2">
                    <a:lumMod val="10000"/>
                  </a:schemeClr>
                </a:solidFill>
              </a:rPr>
              <a:t>підприємницької</a:t>
            </a:r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u="sng" dirty="0" err="1">
                <a:solidFill>
                  <a:schemeClr val="bg2">
                    <a:lumMod val="10000"/>
                  </a:schemeClr>
                </a:solidFill>
              </a:rPr>
              <a:t>діяльності</a:t>
            </a:r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3200" b="1" u="sng" dirty="0" err="1">
                <a:solidFill>
                  <a:schemeClr val="bg2">
                    <a:lumMod val="10000"/>
                  </a:schemeClr>
                </a:solidFill>
              </a:rPr>
              <a:t>Україні</a:t>
            </a:r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2979420" cy="4023360"/>
          </a:xfrm>
        </p:spPr>
        <p:txBody>
          <a:bodyPr/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регулюванням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об'єктивності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координування</a:t>
            </a:r>
            <a:r>
              <a:rPr lang="ru-RU" dirty="0"/>
              <a:t>,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підприємницьких</a:t>
            </a:r>
            <a:r>
              <a:rPr lang="ru-RU" dirty="0"/>
              <a:t> структур з метою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мети </a:t>
            </a:r>
            <a:r>
              <a:rPr lang="ru-RU" dirty="0" err="1"/>
              <a:t>макроекономічного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-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потреб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93" y="1845733"/>
            <a:ext cx="4425855" cy="41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4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6" y="1684219"/>
            <a:ext cx="5865494" cy="1678106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solidFill>
                  <a:schemeClr val="bg2">
                    <a:lumMod val="10000"/>
                  </a:schemeClr>
                </a:solidFill>
              </a:rPr>
              <a:t>В Україні </a:t>
            </a:r>
            <a:r>
              <a:rPr lang="uk-UA" sz="3200" dirty="0" smtClean="0"/>
              <a:t>є такі документи пов’язані з правовою базою створення розвитку підприємницької діяльності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962400"/>
            <a:ext cx="6343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Правова</a:t>
            </a:r>
            <a:r>
              <a:rPr lang="ru-RU" sz="2400" dirty="0" smtClean="0"/>
              <a:t> база </a:t>
            </a:r>
            <a:r>
              <a:rPr lang="ru-RU" sz="2400" dirty="0" err="1" smtClean="0"/>
              <a:t>підприємницької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endParaRPr lang="ru-RU" sz="2400" dirty="0" smtClean="0"/>
          </a:p>
          <a:p>
            <a:r>
              <a:rPr lang="ru-RU" sz="2400" dirty="0" smtClean="0"/>
              <a:t>Нормативно-</a:t>
            </a:r>
            <a:r>
              <a:rPr lang="ru-RU" sz="2400" dirty="0" err="1" smtClean="0"/>
              <a:t>правове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endParaRPr lang="ru-RU" sz="2400" dirty="0" smtClean="0"/>
          </a:p>
          <a:p>
            <a:r>
              <a:rPr lang="ru-RU" sz="2400" dirty="0" smtClean="0"/>
              <a:t>Статут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Установчий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договір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3943350" y="4467225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43350" y="4114800"/>
            <a:ext cx="952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43350" y="527685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48113" y="5629275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0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209549"/>
            <a:ext cx="10058400" cy="1400937"/>
          </a:xfrm>
        </p:spPr>
        <p:txBody>
          <a:bodyPr>
            <a:normAutofit/>
          </a:bodyPr>
          <a:lstStyle/>
          <a:p>
            <a:r>
              <a:rPr lang="ru-RU" sz="2400" dirty="0"/>
              <a:t>Держава для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,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цільових</a:t>
            </a:r>
            <a:r>
              <a:rPr lang="ru-RU" sz="2400" dirty="0"/>
              <a:t> </a:t>
            </a:r>
            <a:r>
              <a:rPr lang="ru-RU" sz="2400" dirty="0" err="1"/>
              <a:t>економічних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і </a:t>
            </a:r>
            <a:r>
              <a:rPr lang="ru-RU" sz="2400" dirty="0" err="1"/>
              <a:t>програм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і </a:t>
            </a:r>
            <a:r>
              <a:rPr lang="ru-RU" sz="2400" dirty="0" err="1"/>
              <a:t>соціального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застосовує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і </a:t>
            </a:r>
            <a:r>
              <a:rPr lang="ru-RU" sz="2400" dirty="0" err="1"/>
              <a:t>механізми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господарської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51" y="2319337"/>
            <a:ext cx="5943600" cy="33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4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30" y="248503"/>
            <a:ext cx="10058400" cy="1450757"/>
          </a:xfrm>
        </p:spPr>
        <p:txBody>
          <a:bodyPr>
            <a:noAutofit/>
          </a:bodyPr>
          <a:lstStyle/>
          <a:p>
            <a:r>
              <a:rPr lang="ru-RU" sz="2800" b="1" u="sng" dirty="0" err="1">
                <a:solidFill>
                  <a:schemeClr val="bg2">
                    <a:lumMod val="10000"/>
                  </a:schemeClr>
                </a:solidFill>
              </a:rPr>
              <a:t>Основними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bg2">
                    <a:lumMod val="10000"/>
                  </a:schemeClr>
                </a:solidFill>
              </a:rPr>
              <a:t>засобами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bg2">
                    <a:lumMod val="10000"/>
                  </a:schemeClr>
                </a:solidFill>
              </a:rPr>
              <a:t>регулюючого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bg2">
                    <a:lumMod val="10000"/>
                  </a:schemeClr>
                </a:solidFill>
              </a:rPr>
              <a:t>впливу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bg2">
                    <a:lumMod val="10000"/>
                  </a:schemeClr>
                </a:solidFill>
              </a:rPr>
              <a:t>держави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2800" b="1" u="sng" dirty="0" err="1">
                <a:solidFill>
                  <a:schemeClr val="bg2">
                    <a:lumMod val="10000"/>
                  </a:schemeClr>
                </a:solidFill>
              </a:rPr>
              <a:t>діяльність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bg2">
                    <a:lumMod val="10000"/>
                  </a:schemeClr>
                </a:solidFill>
              </a:rPr>
              <a:t>суб'єктів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bg2">
                    <a:lumMod val="10000"/>
                  </a:schemeClr>
                </a:solidFill>
              </a:rPr>
              <a:t>господарювання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</a:rPr>
              <a:t> є</a:t>
            </a:r>
            <a:r>
              <a:rPr lang="ru-RU" sz="2800" b="1" u="sng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ru-RU" sz="28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930" y="2550584"/>
            <a:ext cx="10058400" cy="402336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,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ліцензування</a:t>
            </a:r>
            <a:r>
              <a:rPr lang="ru-RU" dirty="0"/>
              <a:t>, </a:t>
            </a:r>
            <a:r>
              <a:rPr lang="ru-RU" dirty="0" err="1"/>
              <a:t>патентування</a:t>
            </a:r>
            <a:r>
              <a:rPr lang="ru-RU" dirty="0"/>
              <a:t> і </a:t>
            </a:r>
            <a:r>
              <a:rPr lang="ru-RU" dirty="0" err="1"/>
              <a:t>квотування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сертифікація</a:t>
            </a:r>
            <a:r>
              <a:rPr lang="ru-RU" dirty="0"/>
              <a:t> та </a:t>
            </a:r>
            <a:r>
              <a:rPr lang="ru-RU" dirty="0" err="1"/>
              <a:t>стандартизація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нормативів</a:t>
            </a:r>
            <a:r>
              <a:rPr lang="ru-RU" dirty="0"/>
              <a:t> та </a:t>
            </a:r>
            <a:r>
              <a:rPr lang="ru-RU" dirty="0" err="1"/>
              <a:t>лімітів</a:t>
            </a:r>
            <a:r>
              <a:rPr lang="ru-RU" dirty="0"/>
              <a:t>; 19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і </a:t>
            </a:r>
            <a:r>
              <a:rPr lang="ru-RU" dirty="0" err="1"/>
              <a:t>тарифів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, </a:t>
            </a:r>
            <a:r>
              <a:rPr lang="ru-RU" dirty="0" err="1"/>
              <a:t>податкових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пільг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дотацій</a:t>
            </a:r>
            <a:r>
              <a:rPr lang="ru-RU" dirty="0"/>
              <a:t>, </a:t>
            </a:r>
            <a:r>
              <a:rPr lang="ru-RU" dirty="0" err="1"/>
              <a:t>компенсацій</a:t>
            </a:r>
            <a:r>
              <a:rPr lang="ru-RU" dirty="0"/>
              <a:t>,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 та </a:t>
            </a:r>
            <a:r>
              <a:rPr lang="ru-RU" dirty="0" err="1"/>
              <a:t>субсидій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6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210" y="400903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u="sng" dirty="0" err="1">
                <a:solidFill>
                  <a:schemeClr val="bg2">
                    <a:lumMod val="10000"/>
                  </a:schemeClr>
                </a:solidFill>
              </a:rPr>
              <a:t>Державна</a:t>
            </a:r>
            <a:r>
              <a:rPr lang="ru-RU" sz="40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b="1" u="sng" dirty="0" err="1">
                <a:solidFill>
                  <a:schemeClr val="bg2">
                    <a:lumMod val="10000"/>
                  </a:schemeClr>
                </a:solidFill>
              </a:rPr>
              <a:t>підтримка</a:t>
            </a:r>
            <a:r>
              <a:rPr lang="ru-RU" sz="4000" b="1" u="sng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4000" b="1" u="sng" dirty="0" err="1">
                <a:solidFill>
                  <a:schemeClr val="bg2">
                    <a:lumMod val="10000"/>
                  </a:schemeClr>
                </a:solidFill>
              </a:rPr>
              <a:t>сприяння</a:t>
            </a:r>
            <a:r>
              <a:rPr lang="ru-RU" sz="40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b="1" u="sng" dirty="0" err="1">
                <a:solidFill>
                  <a:schemeClr val="bg2">
                    <a:lumMod val="10000"/>
                  </a:schemeClr>
                </a:solidFill>
              </a:rPr>
              <a:t>розвитку</a:t>
            </a:r>
            <a:r>
              <a:rPr lang="ru-RU" sz="40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b="1" u="sng" dirty="0" err="1">
                <a:solidFill>
                  <a:schemeClr val="bg2">
                    <a:lumMod val="10000"/>
                  </a:schemeClr>
                </a:solidFill>
              </a:rPr>
              <a:t>підприємництва</a:t>
            </a:r>
            <a:r>
              <a:rPr lang="ru-RU" sz="4000" b="1" u="sng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4000" b="1" u="sng" dirty="0" err="1">
                <a:solidFill>
                  <a:schemeClr val="bg2">
                    <a:lumMod val="10000"/>
                  </a:schemeClr>
                </a:solidFill>
              </a:rPr>
              <a:t>підприємницької</a:t>
            </a:r>
            <a:r>
              <a:rPr lang="ru-RU" sz="40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000" b="1" u="sng" dirty="0" err="1">
                <a:solidFill>
                  <a:schemeClr val="bg2">
                    <a:lumMod val="10000"/>
                  </a:schemeClr>
                </a:solidFill>
              </a:rPr>
              <a:t>діяльності</a:t>
            </a:r>
            <a:endParaRPr lang="ru-RU" sz="40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205" y="2472690"/>
            <a:ext cx="10058400" cy="4023360"/>
          </a:xfrm>
        </p:spPr>
        <p:txBody>
          <a:bodyPr/>
          <a:lstStyle/>
          <a:p>
            <a:r>
              <a:rPr lang="ru-RU" sz="3200" dirty="0" err="1"/>
              <a:t>Державна</a:t>
            </a:r>
            <a:r>
              <a:rPr lang="ru-RU" sz="3200" dirty="0"/>
              <a:t> </a:t>
            </a:r>
            <a:r>
              <a:rPr lang="ru-RU" sz="3200" dirty="0" err="1"/>
              <a:t>політика</a:t>
            </a:r>
            <a:r>
              <a:rPr lang="ru-RU" sz="3200" dirty="0"/>
              <a:t> </a:t>
            </a:r>
            <a:r>
              <a:rPr lang="ru-RU" sz="3200" dirty="0" err="1"/>
              <a:t>підтримки</a:t>
            </a:r>
            <a:r>
              <a:rPr lang="ru-RU" sz="3200" dirty="0"/>
              <a:t> </a:t>
            </a:r>
            <a:r>
              <a:rPr lang="ru-RU" sz="3200" dirty="0" err="1"/>
              <a:t>підприємництва</a:t>
            </a:r>
            <a:r>
              <a:rPr lang="ru-RU" sz="3200" dirty="0"/>
              <a:t> —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сукупність</a:t>
            </a:r>
            <a:r>
              <a:rPr lang="ru-RU" sz="3200" dirty="0"/>
              <a:t> (комплекс) </a:t>
            </a:r>
            <a:r>
              <a:rPr lang="ru-RU" sz="3200" dirty="0" err="1"/>
              <a:t>пріоритетних</a:t>
            </a:r>
            <a:r>
              <a:rPr lang="ru-RU" sz="3200" dirty="0"/>
              <a:t> </a:t>
            </a:r>
            <a:r>
              <a:rPr lang="ru-RU" sz="3200" dirty="0" err="1"/>
              <a:t>народногосподарських</a:t>
            </a:r>
            <a:r>
              <a:rPr lang="ru-RU" sz="3200" dirty="0"/>
              <a:t> </a:t>
            </a:r>
            <a:r>
              <a:rPr lang="ru-RU" sz="3200" dirty="0" err="1"/>
              <a:t>підходів</a:t>
            </a:r>
            <a:r>
              <a:rPr lang="ru-RU" sz="3200" dirty="0"/>
              <a:t> і </a:t>
            </a:r>
            <a:r>
              <a:rPr lang="ru-RU" sz="3200" dirty="0" err="1"/>
              <a:t>рішень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визначають</a:t>
            </a:r>
            <a:r>
              <a:rPr lang="ru-RU" sz="3200" dirty="0"/>
              <a:t> </a:t>
            </a:r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напрями</a:t>
            </a:r>
            <a:r>
              <a:rPr lang="ru-RU" sz="3200" dirty="0"/>
              <a:t> і </a:t>
            </a:r>
            <a:r>
              <a:rPr lang="ru-RU" sz="3200" dirty="0" err="1"/>
              <a:t>форми</a:t>
            </a:r>
            <a:r>
              <a:rPr lang="ru-RU" sz="3200" dirty="0"/>
              <a:t> правового, </a:t>
            </a:r>
            <a:r>
              <a:rPr lang="ru-RU" sz="3200" dirty="0" err="1"/>
              <a:t>економічного</a:t>
            </a:r>
            <a:r>
              <a:rPr lang="ru-RU" sz="3200" dirty="0"/>
              <a:t> та </a:t>
            </a:r>
            <a:r>
              <a:rPr lang="ru-RU" sz="3200" dirty="0" err="1"/>
              <a:t>організаційного</a:t>
            </a:r>
            <a:r>
              <a:rPr lang="ru-RU" sz="3200" dirty="0"/>
              <a:t> </a:t>
            </a:r>
            <a:r>
              <a:rPr lang="ru-RU" sz="3200" dirty="0" err="1"/>
              <a:t>сприяння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підприємництва</a:t>
            </a:r>
            <a:r>
              <a:rPr lang="ru-RU" sz="3200" dirty="0"/>
              <a:t> з </a:t>
            </a:r>
            <a:r>
              <a:rPr lang="ru-RU" sz="3200" dirty="0" err="1"/>
              <a:t>урахуванням</a:t>
            </a:r>
            <a:r>
              <a:rPr lang="ru-RU" sz="3200" dirty="0"/>
              <a:t> </a:t>
            </a:r>
            <a:r>
              <a:rPr lang="ru-RU" sz="3200" dirty="0" err="1"/>
              <a:t>інтересів</a:t>
            </a:r>
            <a:r>
              <a:rPr lang="ru-RU" sz="3200" dirty="0"/>
              <a:t> </a:t>
            </a:r>
            <a:r>
              <a:rPr lang="ru-RU" sz="3200" dirty="0" err="1"/>
              <a:t>держави</a:t>
            </a:r>
            <a:r>
              <a:rPr lang="ru-RU" sz="3200" dirty="0"/>
              <a:t> та </a:t>
            </a:r>
            <a:r>
              <a:rPr lang="ru-RU" sz="3200" dirty="0" err="1"/>
              <a:t>суб'єктів</a:t>
            </a:r>
            <a:r>
              <a:rPr lang="ru-RU" sz="3200" dirty="0"/>
              <a:t> </a:t>
            </a:r>
            <a:r>
              <a:rPr lang="ru-RU" sz="3200" dirty="0" err="1"/>
              <a:t>господарювання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1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47" y="446193"/>
            <a:ext cx="5476768" cy="55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1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03" y="2021717"/>
            <a:ext cx="10407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Держава </a:t>
            </a:r>
            <a:r>
              <a:rPr lang="ru-RU" sz="3600" dirty="0" err="1"/>
              <a:t>гарантує</a:t>
            </a:r>
            <a:r>
              <a:rPr lang="ru-RU" sz="3600" dirty="0"/>
              <a:t> </a:t>
            </a:r>
            <a:r>
              <a:rPr lang="ru-RU" sz="3600" dirty="0" err="1"/>
              <a:t>усім</a:t>
            </a:r>
            <a:r>
              <a:rPr lang="ru-RU" sz="3600" dirty="0"/>
              <a:t> </a:t>
            </a:r>
            <a:r>
              <a:rPr lang="ru-RU" sz="3600" dirty="0" err="1"/>
              <a:t>підприємцям</a:t>
            </a:r>
            <a:r>
              <a:rPr lang="ru-RU" sz="3600" dirty="0"/>
              <a:t>, </a:t>
            </a:r>
            <a:r>
              <a:rPr lang="ru-RU" sz="3600" dirty="0" err="1"/>
              <a:t>незалежно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обраних</a:t>
            </a:r>
            <a:r>
              <a:rPr lang="ru-RU" sz="3600" dirty="0"/>
              <a:t> ними </a:t>
            </a:r>
            <a:r>
              <a:rPr lang="ru-RU" sz="3600" dirty="0" err="1"/>
              <a:t>організаційних</a:t>
            </a:r>
            <a:r>
              <a:rPr lang="ru-RU" sz="3600" dirty="0"/>
              <a:t> форм </a:t>
            </a:r>
            <a:r>
              <a:rPr lang="ru-RU" sz="3600" dirty="0" err="1"/>
              <a:t>підприємницької</a:t>
            </a:r>
            <a:r>
              <a:rPr lang="ru-RU" sz="3600" dirty="0"/>
              <a:t> </a:t>
            </a:r>
            <a:r>
              <a:rPr lang="ru-RU" sz="3600" dirty="0" err="1"/>
              <a:t>діяльності</a:t>
            </a:r>
            <a:r>
              <a:rPr lang="ru-RU" sz="3600" dirty="0"/>
              <a:t>, </a:t>
            </a:r>
            <a:r>
              <a:rPr lang="ru-RU" sz="3600" dirty="0" err="1"/>
              <a:t>рівні</a:t>
            </a:r>
            <a:r>
              <a:rPr lang="ru-RU" sz="3600" dirty="0"/>
              <a:t> права та </a:t>
            </a:r>
            <a:r>
              <a:rPr lang="ru-RU" sz="3600" dirty="0" err="1"/>
              <a:t>рівні</a:t>
            </a:r>
            <a:r>
              <a:rPr lang="ru-RU" sz="3600" dirty="0"/>
              <a:t> </a:t>
            </a:r>
            <a:r>
              <a:rPr lang="ru-RU" sz="3600" dirty="0" err="1"/>
              <a:t>можливості</a:t>
            </a:r>
            <a:r>
              <a:rPr lang="ru-RU" sz="3600" dirty="0"/>
              <a:t> для </a:t>
            </a:r>
            <a:r>
              <a:rPr lang="ru-RU" sz="3600" dirty="0" err="1"/>
              <a:t>залучення</a:t>
            </a:r>
            <a:r>
              <a:rPr lang="ru-RU" sz="3600" dirty="0"/>
              <a:t> і </a:t>
            </a:r>
            <a:r>
              <a:rPr lang="ru-RU" sz="3600" dirty="0" err="1"/>
              <a:t>використання</a:t>
            </a:r>
            <a:r>
              <a:rPr lang="ru-RU" sz="3600" dirty="0"/>
              <a:t> </a:t>
            </a:r>
            <a:r>
              <a:rPr lang="ru-RU" sz="3600" dirty="0" err="1"/>
              <a:t>матеріально-технічних</a:t>
            </a:r>
            <a:r>
              <a:rPr lang="ru-RU" sz="3600" dirty="0"/>
              <a:t>, </a:t>
            </a:r>
            <a:r>
              <a:rPr lang="ru-RU" sz="3600" dirty="0" err="1"/>
              <a:t>фінансових</a:t>
            </a:r>
            <a:r>
              <a:rPr lang="ru-RU" sz="3600" dirty="0"/>
              <a:t>, </a:t>
            </a:r>
            <a:r>
              <a:rPr lang="ru-RU" sz="3600" dirty="0" err="1"/>
              <a:t>трудових</a:t>
            </a:r>
            <a:r>
              <a:rPr lang="ru-RU" sz="3600" dirty="0"/>
              <a:t>, </a:t>
            </a:r>
            <a:r>
              <a:rPr lang="ru-RU" sz="3600" dirty="0" err="1"/>
              <a:t>інформаційних</a:t>
            </a:r>
            <a:r>
              <a:rPr lang="ru-RU" sz="3600" dirty="0"/>
              <a:t>, </a:t>
            </a:r>
            <a:r>
              <a:rPr lang="ru-RU" sz="3600" dirty="0" err="1"/>
              <a:t>природних</a:t>
            </a:r>
            <a:r>
              <a:rPr lang="ru-RU" sz="3600" dirty="0"/>
              <a:t> та </a:t>
            </a:r>
            <a:r>
              <a:rPr lang="ru-RU" sz="3600" dirty="0" err="1"/>
              <a:t>інших</a:t>
            </a:r>
            <a:r>
              <a:rPr lang="ru-RU" sz="3600" dirty="0"/>
              <a:t> </a:t>
            </a:r>
            <a:r>
              <a:rPr lang="ru-RU" sz="3600" dirty="0" err="1"/>
              <a:t>ресурсів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96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55" y="-865922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b="1" i="1" u="sng" dirty="0" err="1">
                <a:solidFill>
                  <a:schemeClr val="bg2">
                    <a:lumMod val="10000"/>
                  </a:schemeClr>
                </a:solidFill>
              </a:rPr>
              <a:t>Програма</a:t>
            </a:r>
            <a:r>
              <a:rPr lang="ru-RU" sz="3200" b="1" i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u="sng" dirty="0" err="1">
                <a:solidFill>
                  <a:schemeClr val="bg2">
                    <a:lumMod val="10000"/>
                  </a:schemeClr>
                </a:solidFill>
              </a:rPr>
              <a:t>державної</a:t>
            </a:r>
            <a:r>
              <a:rPr lang="ru-RU" sz="3200" b="1" i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u="sng" dirty="0" err="1">
                <a:solidFill>
                  <a:schemeClr val="bg2">
                    <a:lumMod val="10000"/>
                  </a:schemeClr>
                </a:solidFill>
              </a:rPr>
              <a:t>підтримки</a:t>
            </a:r>
            <a:r>
              <a:rPr lang="ru-RU" sz="3200" b="1" i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u="sng" dirty="0" err="1">
                <a:solidFill>
                  <a:schemeClr val="bg2">
                    <a:lumMod val="10000"/>
                  </a:schemeClr>
                </a:solidFill>
              </a:rPr>
              <a:t>підприємництва</a:t>
            </a:r>
            <a:endParaRPr lang="ru-RU" sz="3200" b="1" i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підприємцям</a:t>
            </a:r>
            <a:r>
              <a:rPr lang="ru-RU" dirty="0"/>
              <a:t> </a:t>
            </a:r>
            <a:r>
              <a:rPr lang="ru-RU" dirty="0" err="1"/>
              <a:t>земельні</a:t>
            </a:r>
            <a:r>
              <a:rPr lang="ru-RU" dirty="0"/>
              <a:t> </a:t>
            </a:r>
            <a:r>
              <a:rPr lang="ru-RU" dirty="0" err="1" smtClean="0"/>
              <a:t>ділянки</a:t>
            </a:r>
            <a:endParaRPr lang="ru-RU" dirty="0" smtClean="0"/>
          </a:p>
          <a:p>
            <a:r>
              <a:rPr lang="ru-RU" dirty="0"/>
              <a:t>-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підприємцям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матеріально-технічного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та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/>
              <a:t>-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первісне</a:t>
            </a:r>
            <a:r>
              <a:rPr lang="ru-RU" dirty="0"/>
              <a:t> </a:t>
            </a:r>
            <a:r>
              <a:rPr lang="ru-RU" dirty="0" err="1"/>
              <a:t>облаштування</a:t>
            </a:r>
            <a:r>
              <a:rPr lang="ru-RU" dirty="0"/>
              <a:t> </a:t>
            </a:r>
            <a:r>
              <a:rPr lang="ru-RU" dirty="0" err="1"/>
              <a:t>неосвоєних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з </a:t>
            </a:r>
            <a:r>
              <a:rPr lang="ru-RU" dirty="0" err="1"/>
              <a:t>продажем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передачею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підприємцям</a:t>
            </a:r>
            <a:r>
              <a:rPr lang="ru-RU" dirty="0"/>
              <a:t> у </a:t>
            </a:r>
            <a:r>
              <a:rPr lang="ru-RU" dirty="0" err="1"/>
              <a:t>визначеному</a:t>
            </a:r>
            <a:r>
              <a:rPr lang="ru-RU" dirty="0"/>
              <a:t> законом порядку</a:t>
            </a:r>
            <a:r>
              <a:rPr lang="ru-RU" dirty="0" smtClean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стимулюють</a:t>
            </a:r>
            <a:r>
              <a:rPr lang="ru-RU" dirty="0"/>
              <a:t> </a:t>
            </a:r>
            <a:r>
              <a:rPr lang="ru-RU" dirty="0" err="1"/>
              <a:t>модернізацію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інноваційну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підприємцями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 smtClean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підприємцям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 Держава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малого </a:t>
            </a:r>
            <a:r>
              <a:rPr lang="ru-RU" dirty="0" err="1"/>
              <a:t>підприємництва</a:t>
            </a:r>
            <a:r>
              <a:rPr lang="ru-RU" dirty="0"/>
              <a:t>,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24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32334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698</Words>
  <Application>Microsoft Office PowerPoint</Application>
  <PresentationFormat>Широкоэкранный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Ретро</vt:lpstr>
      <vt:lpstr>Презентація  На тему «Державне регулювання  підприємницької діяльності» </vt:lpstr>
      <vt:lpstr>Правова база створення та розвитку підприємницької діяльності в Україні </vt:lpstr>
      <vt:lpstr>В Україні є такі документи пов’язані з правовою базою створення розвитку підприємницької діяльності</vt:lpstr>
      <vt:lpstr>Держава для реалізації економічної політики, виконання цільових економічних та інших програм і програм економічного і соціального розвитку застосовує різноманітні засоби і механізми регулювання господарської діяльності.</vt:lpstr>
      <vt:lpstr>Основними засобами регулюючого впливу держави на діяльність суб'єктів господарювання є:</vt:lpstr>
      <vt:lpstr>Державна підтримка та сприяння розвитку підприємництва та підприємницької діяльності</vt:lpstr>
      <vt:lpstr>Презентация PowerPoint</vt:lpstr>
      <vt:lpstr>Презентация PowerPoint</vt:lpstr>
      <vt:lpstr>Програма державної підтримки підприємництва</vt:lpstr>
      <vt:lpstr>Державна реєстрація суб’єктів підприємницької діяльності </vt:lpstr>
      <vt:lpstr>Для державної реєстрації суб'єкта господарювання подаються такі документи:</vt:lpstr>
      <vt:lpstr>Установчі документи: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«Державне регулювання  підприємницької діяльності» </dc:title>
  <dc:creator>Наталія Кисельова</dc:creator>
  <cp:lastModifiedBy>Наталія Кисельова</cp:lastModifiedBy>
  <cp:revision>9</cp:revision>
  <dcterms:created xsi:type="dcterms:W3CDTF">2020-02-20T18:02:23Z</dcterms:created>
  <dcterms:modified xsi:type="dcterms:W3CDTF">2020-03-10T13:36:02Z</dcterms:modified>
</cp:coreProperties>
</file>