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2" autoAdjust="0"/>
    <p:restoredTop sz="94660"/>
  </p:normalViewPr>
  <p:slideViewPr>
    <p:cSldViewPr>
      <p:cViewPr varScale="1">
        <p:scale>
          <a:sx n="83" d="100"/>
          <a:sy n="83" d="100"/>
        </p:scale>
        <p:origin x="-164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D8BE356-3314-499A-A906-D0B7BD6421EA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40AF220-212E-4006-8AAC-8AB17862D5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 anchor="ctr">
            <a:normAutofit/>
          </a:bodyPr>
          <a:lstStyle/>
          <a:p>
            <a:r>
              <a:rPr lang="uk-UA" sz="4400" b="1" dirty="0">
                <a:solidFill>
                  <a:schemeClr val="tx1"/>
                </a:solidFill>
              </a:rPr>
              <a:t>Лекція 3. </a:t>
            </a:r>
            <a:endParaRPr lang="uk-UA" sz="4400" b="1" dirty="0" smtClean="0">
              <a:solidFill>
                <a:schemeClr val="tx1"/>
              </a:solidFill>
            </a:endParaRPr>
          </a:p>
          <a:p>
            <a:r>
              <a:rPr lang="uk-UA" sz="4400" b="1" dirty="0" smtClean="0">
                <a:solidFill>
                  <a:schemeClr val="tx1"/>
                </a:solidFill>
              </a:rPr>
              <a:t>ОРГАНІЗАЦІЯ </a:t>
            </a:r>
            <a:r>
              <a:rPr lang="uk-UA" sz="4400" b="1" dirty="0" err="1">
                <a:solidFill>
                  <a:schemeClr val="tx1"/>
                </a:solidFill>
              </a:rPr>
              <a:t>PR</a:t>
            </a:r>
            <a:r>
              <a:rPr lang="uk-UA" sz="4400" b="1" dirty="0">
                <a:solidFill>
                  <a:schemeClr val="tx1"/>
                </a:solidFill>
              </a:rPr>
              <a:t>-КАМПАНІЇ </a:t>
            </a:r>
            <a:endParaRPr lang="uk-UA" sz="4400" b="1" dirty="0" smtClean="0">
              <a:solidFill>
                <a:schemeClr val="tx1"/>
              </a:solidFill>
            </a:endParaRPr>
          </a:p>
          <a:p>
            <a:r>
              <a:rPr lang="uk-UA" sz="4400" b="1" dirty="0" smtClean="0">
                <a:solidFill>
                  <a:schemeClr val="tx1"/>
                </a:solidFill>
              </a:rPr>
              <a:t>І </a:t>
            </a:r>
            <a:r>
              <a:rPr lang="uk-UA" sz="4400" b="1" dirty="0">
                <a:solidFill>
                  <a:schemeClr val="tx1"/>
                </a:solidFill>
              </a:rPr>
              <a:t>ЇЇ СТРУКТУРА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6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 anchor="t"/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2. Основні </a:t>
            </a:r>
            <a:r>
              <a:rPr lang="uk-UA" sz="1600" i="1" dirty="0">
                <a:solidFill>
                  <a:schemeClr val="tx1"/>
                </a:solidFill>
              </a:rPr>
              <a:t>типи і різновиди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-кампаній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dirty="0" err="1" smtClean="0">
                <a:solidFill>
                  <a:schemeClr val="tx1"/>
                </a:solidFill>
              </a:rPr>
              <a:t>PR</a:t>
            </a:r>
            <a:r>
              <a:rPr lang="uk-UA" dirty="0" smtClean="0">
                <a:solidFill>
                  <a:schemeClr val="tx1"/>
                </a:solidFill>
              </a:rPr>
              <a:t>-кампанії </a:t>
            </a:r>
            <a:r>
              <a:rPr lang="uk-UA" dirty="0">
                <a:solidFill>
                  <a:schemeClr val="tx1"/>
                </a:solidFill>
              </a:rPr>
              <a:t>по наступних аспектах класифікації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по </a:t>
            </a:r>
            <a:r>
              <a:rPr lang="uk-UA" dirty="0">
                <a:solidFill>
                  <a:schemeClr val="tx1"/>
                </a:solidFill>
              </a:rPr>
              <a:t>глибині впливу на громадськість, </a:t>
            </a:r>
            <a:r>
              <a:rPr lang="uk-UA" dirty="0" smtClean="0">
                <a:solidFill>
                  <a:schemeClr val="tx1"/>
                </a:solidFill>
              </a:rPr>
              <a:t>громадську думку.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стосовно </a:t>
            </a:r>
            <a:r>
              <a:rPr lang="uk-UA" dirty="0">
                <a:solidFill>
                  <a:schemeClr val="tx1"/>
                </a:solidFill>
              </a:rPr>
              <a:t>реалізації </a:t>
            </a:r>
            <a:r>
              <a:rPr lang="uk-UA" dirty="0" err="1">
                <a:solidFill>
                  <a:schemeClr val="tx1"/>
                </a:solidFill>
              </a:rPr>
              <a:t>PR</a:t>
            </a:r>
            <a:r>
              <a:rPr lang="uk-UA" dirty="0">
                <a:solidFill>
                  <a:schemeClr val="tx1"/>
                </a:solidFill>
              </a:rPr>
              <a:t>-кампаній в різних сферах суспільного </a:t>
            </a:r>
            <a:r>
              <a:rPr lang="uk-UA" dirty="0" smtClean="0">
                <a:solidFill>
                  <a:schemeClr val="tx1"/>
                </a:solidFill>
              </a:rPr>
              <a:t>життя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>
            <a:normAutofit/>
          </a:bodyPr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2. Основні </a:t>
            </a:r>
            <a:r>
              <a:rPr lang="uk-UA" sz="1600" i="1" dirty="0">
                <a:solidFill>
                  <a:schemeClr val="tx1"/>
                </a:solidFill>
              </a:rPr>
              <a:t>типи і різновиди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-кампаній</a:t>
            </a:r>
          </a:p>
          <a:p>
            <a:pPr algn="l"/>
            <a:endParaRPr lang="uk-UA" b="1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Типи </a:t>
            </a:r>
            <a:r>
              <a:rPr lang="uk-UA" b="1" dirty="0" err="1">
                <a:solidFill>
                  <a:schemeClr val="tx1"/>
                </a:solidFill>
              </a:rPr>
              <a:t>PR</a:t>
            </a:r>
            <a:r>
              <a:rPr lang="uk-UA" b="1" dirty="0">
                <a:solidFill>
                  <a:schemeClr val="tx1"/>
                </a:solidFill>
              </a:rPr>
              <a:t>-кампаній </a:t>
            </a:r>
            <a:r>
              <a:rPr lang="uk-UA" b="1" dirty="0" smtClean="0">
                <a:solidFill>
                  <a:schemeClr val="tx1"/>
                </a:solidFill>
              </a:rPr>
              <a:t>за глибиною</a:t>
            </a:r>
            <a:r>
              <a:rPr lang="uk-UA" b="1" dirty="0">
                <a:solidFill>
                  <a:schemeClr val="tx1"/>
                </a:solidFill>
              </a:rPr>
              <a:t>, інтенсивністю впливу на </a:t>
            </a:r>
            <a:r>
              <a:rPr lang="uk-UA" b="1" dirty="0" smtClean="0">
                <a:solidFill>
                  <a:schemeClr val="tx1"/>
                </a:solidFill>
              </a:rPr>
              <a:t>громадськість</a:t>
            </a:r>
            <a:r>
              <a:rPr lang="uk-UA" b="1" dirty="0">
                <a:solidFill>
                  <a:schemeClr val="tx1"/>
                </a:solidFill>
              </a:rPr>
              <a:t>:</a:t>
            </a:r>
            <a:endParaRPr lang="uk-UA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кампанії </a:t>
            </a:r>
            <a:r>
              <a:rPr lang="uk-UA" dirty="0">
                <a:solidFill>
                  <a:schemeClr val="tx1"/>
                </a:solidFill>
              </a:rPr>
              <a:t>по </a:t>
            </a:r>
            <a:r>
              <a:rPr lang="uk-UA" dirty="0" err="1">
                <a:solidFill>
                  <a:schemeClr val="tx1"/>
                </a:solidFill>
              </a:rPr>
              <a:t>осведомлению</a:t>
            </a:r>
            <a:r>
              <a:rPr lang="uk-UA" dirty="0">
                <a:solidFill>
                  <a:schemeClr val="tx1"/>
                </a:solidFill>
              </a:rPr>
              <a:t>, інформування громадськості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кампанії </a:t>
            </a:r>
            <a:r>
              <a:rPr lang="uk-UA" dirty="0">
                <a:solidFill>
                  <a:schemeClr val="tx1"/>
                </a:solidFill>
              </a:rPr>
              <a:t>з підвищення обізнаності громадськості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кампанії </a:t>
            </a:r>
            <a:r>
              <a:rPr lang="uk-UA" dirty="0">
                <a:solidFill>
                  <a:schemeClr val="tx1"/>
                </a:solidFill>
              </a:rPr>
              <a:t>з громадського </a:t>
            </a:r>
            <a:r>
              <a:rPr lang="uk-UA" dirty="0" smtClean="0">
                <a:solidFill>
                  <a:schemeClr val="tx1"/>
                </a:solidFill>
              </a:rPr>
              <a:t>навчанн</a:t>
            </a:r>
            <a:r>
              <a:rPr lang="uk-UA" dirty="0">
                <a:solidFill>
                  <a:schemeClr val="tx1"/>
                </a:solidFill>
              </a:rPr>
              <a:t>я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кампанії </a:t>
            </a:r>
            <a:r>
              <a:rPr lang="uk-UA" dirty="0">
                <a:solidFill>
                  <a:schemeClr val="tx1"/>
                </a:solidFill>
              </a:rPr>
              <a:t>по посиленню позицій і поведінки прихильників,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кампанії </a:t>
            </a:r>
            <a:r>
              <a:rPr lang="uk-UA" dirty="0">
                <a:solidFill>
                  <a:schemeClr val="tx1"/>
                </a:solidFill>
              </a:rPr>
              <a:t>зі зміни думок супротивників, конкурентів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компанії </a:t>
            </a:r>
            <a:r>
              <a:rPr lang="uk-UA" dirty="0">
                <a:solidFill>
                  <a:schemeClr val="tx1"/>
                </a:solidFill>
              </a:rPr>
              <a:t>по зміні поведінки людей.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>
            <a:normAutofit/>
          </a:bodyPr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2. Основні </a:t>
            </a:r>
            <a:r>
              <a:rPr lang="uk-UA" sz="1600" i="1" dirty="0">
                <a:solidFill>
                  <a:schemeClr val="tx1"/>
                </a:solidFill>
              </a:rPr>
              <a:t>типи і різновиди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-кампаній</a:t>
            </a:r>
          </a:p>
          <a:p>
            <a:endParaRPr lang="uk-UA" sz="2800" b="1" dirty="0" smtClean="0">
              <a:solidFill>
                <a:schemeClr val="tx1"/>
              </a:solidFill>
            </a:endParaRPr>
          </a:p>
          <a:p>
            <a:r>
              <a:rPr lang="uk-UA" sz="2800" b="1" dirty="0" err="1" smtClean="0">
                <a:solidFill>
                  <a:schemeClr val="tx1"/>
                </a:solidFill>
              </a:rPr>
              <a:t>PR</a:t>
            </a:r>
            <a:r>
              <a:rPr lang="uk-UA" sz="2800" b="1" dirty="0" smtClean="0">
                <a:solidFill>
                  <a:schemeClr val="tx1"/>
                </a:solidFill>
              </a:rPr>
              <a:t>-кампанії в </a:t>
            </a:r>
            <a:r>
              <a:rPr lang="uk-UA" sz="2800" b="1" dirty="0">
                <a:solidFill>
                  <a:schemeClr val="tx1"/>
                </a:solidFill>
              </a:rPr>
              <a:t>різних сферах, галузях суспільного життя. </a:t>
            </a:r>
            <a:endParaRPr lang="uk-UA" sz="28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бізнесові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політичні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виборчі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пропагандистські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соціальні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лобіювання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релігійні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>
            <a:normAutofit/>
          </a:bodyPr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3. Моделі </a:t>
            </a:r>
            <a:r>
              <a:rPr lang="uk-UA" sz="1600" i="1" dirty="0">
                <a:solidFill>
                  <a:schemeClr val="tx1"/>
                </a:solidFill>
              </a:rPr>
              <a:t>та загальна структура проведення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-кампаній</a:t>
            </a:r>
          </a:p>
          <a:p>
            <a:r>
              <a:rPr lang="uk-UA" sz="2800" b="1" dirty="0">
                <a:solidFill>
                  <a:schemeClr val="tx1"/>
                </a:solidFill>
              </a:rPr>
              <a:t>Комунікаційний комплекс </a:t>
            </a:r>
            <a:r>
              <a:rPr lang="uk-UA" sz="2800" b="1" dirty="0" err="1">
                <a:solidFill>
                  <a:schemeClr val="tx1"/>
                </a:solidFill>
              </a:rPr>
              <a:t>RACE</a:t>
            </a:r>
            <a:r>
              <a:rPr lang="uk-UA" sz="2800" b="1" dirty="0">
                <a:solidFill>
                  <a:schemeClr val="tx1"/>
                </a:solidFill>
              </a:rPr>
              <a:t> </a:t>
            </a:r>
            <a:endParaRPr lang="uk-UA" sz="2800" b="1" dirty="0" smtClean="0">
              <a:solidFill>
                <a:schemeClr val="tx1"/>
              </a:solidFill>
            </a:endParaRPr>
          </a:p>
          <a:p>
            <a:pPr algn="l"/>
            <a:r>
              <a:rPr lang="uk-UA" sz="2800" b="1" dirty="0" smtClean="0">
                <a:solidFill>
                  <a:schemeClr val="tx1"/>
                </a:solidFill>
              </a:rPr>
              <a:t>R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- </a:t>
            </a:r>
            <a:r>
              <a:rPr lang="uk-UA" sz="2800" dirty="0" err="1">
                <a:solidFill>
                  <a:schemeClr val="tx1"/>
                </a:solidFill>
              </a:rPr>
              <a:t>Research</a:t>
            </a:r>
            <a:r>
              <a:rPr lang="uk-UA" sz="2800" dirty="0">
                <a:solidFill>
                  <a:schemeClr val="tx1"/>
                </a:solidFill>
              </a:rPr>
              <a:t> - дослідницький </a:t>
            </a:r>
            <a:r>
              <a:rPr lang="uk-UA" sz="2800" dirty="0" smtClean="0">
                <a:solidFill>
                  <a:schemeClr val="tx1"/>
                </a:solidFill>
              </a:rPr>
              <a:t>етап</a:t>
            </a:r>
          </a:p>
          <a:p>
            <a:pPr algn="l"/>
            <a:r>
              <a:rPr lang="uk-UA" sz="2800" b="1" dirty="0" smtClean="0">
                <a:solidFill>
                  <a:schemeClr val="tx1"/>
                </a:solidFill>
              </a:rPr>
              <a:t>А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- </a:t>
            </a:r>
            <a:r>
              <a:rPr lang="uk-UA" sz="2800" dirty="0" err="1">
                <a:solidFill>
                  <a:schemeClr val="tx1"/>
                </a:solidFill>
              </a:rPr>
              <a:t>Action</a:t>
            </a:r>
            <a:r>
              <a:rPr lang="uk-UA" sz="2800" dirty="0">
                <a:solidFill>
                  <a:schemeClr val="tx1"/>
                </a:solidFill>
              </a:rPr>
              <a:t> - дія 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uk-UA" sz="2800" b="1" dirty="0" smtClean="0">
                <a:solidFill>
                  <a:schemeClr val="tx1"/>
                </a:solidFill>
              </a:rPr>
              <a:t>С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- </a:t>
            </a:r>
            <a:r>
              <a:rPr lang="uk-UA" sz="2800" dirty="0" err="1">
                <a:solidFill>
                  <a:schemeClr val="tx1"/>
                </a:solidFill>
              </a:rPr>
              <a:t>Communication</a:t>
            </a:r>
            <a:r>
              <a:rPr lang="uk-UA" sz="2800" dirty="0">
                <a:solidFill>
                  <a:schemeClr val="tx1"/>
                </a:solidFill>
              </a:rPr>
              <a:t> - етап безпосереднього здійснення інформаційних, комунікативних дій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l"/>
            <a:r>
              <a:rPr lang="uk-UA" sz="2800" b="1" dirty="0" smtClean="0">
                <a:solidFill>
                  <a:schemeClr val="tx1"/>
                </a:solidFill>
              </a:rPr>
              <a:t>E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- </a:t>
            </a:r>
            <a:r>
              <a:rPr lang="uk-UA" sz="2800" dirty="0" err="1">
                <a:solidFill>
                  <a:schemeClr val="tx1"/>
                </a:solidFill>
              </a:rPr>
              <a:t>Evaluation</a:t>
            </a:r>
            <a:r>
              <a:rPr lang="uk-UA" sz="2800" dirty="0">
                <a:solidFill>
                  <a:schemeClr val="tx1"/>
                </a:solidFill>
              </a:rPr>
              <a:t> - оцінка виконаної інформаційної роботи на кожному етапі її здійснення </a:t>
            </a:r>
            <a:endParaRPr lang="uk-UA" sz="2800" dirty="0" smtClean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/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3. Моделі </a:t>
            </a:r>
            <a:r>
              <a:rPr lang="uk-UA" sz="1600" i="1" dirty="0">
                <a:solidFill>
                  <a:schemeClr val="tx1"/>
                </a:solidFill>
              </a:rPr>
              <a:t>та загальна структура проведення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-кампаній</a:t>
            </a:r>
          </a:p>
          <a:p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загальна технологічна структура </a:t>
            </a:r>
            <a:r>
              <a:rPr lang="uk-UA" sz="2800" b="1" dirty="0">
                <a:solidFill>
                  <a:schemeClr val="tx1"/>
                </a:solidFill>
              </a:rPr>
              <a:t>організації та проведення </a:t>
            </a:r>
            <a:r>
              <a:rPr lang="uk-UA" sz="2800" b="1" dirty="0" err="1" smtClean="0">
                <a:solidFill>
                  <a:schemeClr val="tx1"/>
                </a:solidFill>
              </a:rPr>
              <a:t>PR</a:t>
            </a:r>
            <a:r>
              <a:rPr lang="uk-UA" sz="2800" b="1" dirty="0" smtClean="0">
                <a:solidFill>
                  <a:schemeClr val="tx1"/>
                </a:solidFill>
              </a:rPr>
              <a:t>-кампанії</a:t>
            </a:r>
            <a:r>
              <a:rPr lang="uk-UA" sz="2800" dirty="0" smtClean="0">
                <a:solidFill>
                  <a:schemeClr val="tx1"/>
                </a:solidFill>
              </a:rPr>
              <a:t>:</a:t>
            </a:r>
          </a:p>
          <a:p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uk-UA" sz="2800" dirty="0">
                <a:solidFill>
                  <a:schemeClr val="tx1"/>
                </a:solidFill>
              </a:rPr>
              <a:t>• Огляд стану </a:t>
            </a:r>
            <a:r>
              <a:rPr lang="uk-UA" sz="2800" dirty="0" smtClean="0">
                <a:solidFill>
                  <a:schemeClr val="tx1"/>
                </a:solidFill>
              </a:rPr>
              <a:t>проблеми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uk-UA" sz="2800" dirty="0">
                <a:solidFill>
                  <a:schemeClr val="tx1"/>
                </a:solidFill>
              </a:rPr>
              <a:t>• Дослідження </a:t>
            </a:r>
            <a:r>
              <a:rPr lang="uk-UA" sz="2800" dirty="0" smtClean="0">
                <a:solidFill>
                  <a:schemeClr val="tx1"/>
                </a:solidFill>
              </a:rPr>
              <a:t>проблеми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uk-UA" sz="2800" dirty="0">
                <a:solidFill>
                  <a:schemeClr val="tx1"/>
                </a:solidFill>
              </a:rPr>
              <a:t>• Планування (у тому числі розробка стратегії кампанії</a:t>
            </a:r>
            <a:r>
              <a:rPr lang="uk-UA" sz="2800" dirty="0" smtClean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uk-UA" sz="2800" dirty="0">
                <a:solidFill>
                  <a:schemeClr val="tx1"/>
                </a:solidFill>
              </a:rPr>
              <a:t>• Оцінка виконання </a:t>
            </a:r>
            <a:r>
              <a:rPr lang="uk-UA" sz="2800" dirty="0" smtClean="0">
                <a:solidFill>
                  <a:schemeClr val="tx1"/>
                </a:solidFill>
              </a:rPr>
              <a:t>програми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/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3. Моделі </a:t>
            </a:r>
            <a:r>
              <a:rPr lang="uk-UA" sz="1600" i="1" dirty="0">
                <a:solidFill>
                  <a:schemeClr val="tx1"/>
                </a:solidFill>
              </a:rPr>
              <a:t>та загальна структура проведення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-кампаній</a:t>
            </a:r>
          </a:p>
          <a:p>
            <a:endParaRPr lang="uk-UA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модель Ф</a:t>
            </a:r>
            <a:r>
              <a:rPr lang="uk-UA" sz="2800" b="1" dirty="0">
                <a:solidFill>
                  <a:schemeClr val="tx1"/>
                </a:solidFill>
              </a:rPr>
              <a:t>. </a:t>
            </a:r>
            <a:r>
              <a:rPr lang="uk-UA" sz="2800" b="1" dirty="0" err="1" smtClean="0">
                <a:solidFill>
                  <a:schemeClr val="tx1"/>
                </a:solidFill>
              </a:rPr>
              <a:t>Дженкинсона</a:t>
            </a:r>
            <a:r>
              <a:rPr lang="uk-UA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I. Оцінка ситуації.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II. Визначення цілей.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III. Визначення публіки.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IV. Відбір каналів комунікації, технологій впливу на громадськість.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V. Планування бюджету.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VI. Оцінка результатів.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/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4. Спеціальні </a:t>
            </a:r>
            <a:r>
              <a:rPr lang="uk-UA" sz="1600" i="1" dirty="0">
                <a:solidFill>
                  <a:schemeClr val="tx1"/>
                </a:solidFill>
              </a:rPr>
              <a:t>елементи розробки та реалізації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-кампаній</a:t>
            </a:r>
          </a:p>
          <a:p>
            <a:endParaRPr lang="uk-UA" b="1" i="1" dirty="0" smtClean="0">
              <a:solidFill>
                <a:schemeClr val="tx1"/>
              </a:solidFill>
            </a:endParaRPr>
          </a:p>
          <a:p>
            <a:endParaRPr lang="uk-UA" b="1" i="1" dirty="0">
              <a:solidFill>
                <a:schemeClr val="tx1"/>
              </a:solidFill>
            </a:endParaRPr>
          </a:p>
          <a:p>
            <a:r>
              <a:rPr lang="uk-UA" sz="2800" b="1" i="1" dirty="0" smtClean="0">
                <a:solidFill>
                  <a:schemeClr val="tx1"/>
                </a:solidFill>
              </a:rPr>
              <a:t>Позиціонування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бренду (об'єкта) </a:t>
            </a:r>
            <a:r>
              <a:rPr lang="uk-UA" sz="2800" dirty="0" err="1" smtClean="0">
                <a:solidFill>
                  <a:schemeClr val="tx1"/>
                </a:solidFill>
              </a:rPr>
              <a:t>PR</a:t>
            </a:r>
            <a:r>
              <a:rPr lang="uk-UA" sz="2800" dirty="0" smtClean="0">
                <a:solidFill>
                  <a:schemeClr val="tx1"/>
                </a:solidFill>
              </a:rPr>
              <a:t>-кампанії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- забезпечення </a:t>
            </a:r>
            <a:r>
              <a:rPr lang="uk-UA" sz="2800" dirty="0">
                <a:solidFill>
                  <a:schemeClr val="tx1"/>
                </a:solidFill>
              </a:rPr>
              <a:t>того чи іншого товару такого місця на ринку, яке відрізняло б його від інших товарів і створювало йому бажане у свідомості представників цільових груп місце на ринку.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>
            <a:normAutofit/>
          </a:bodyPr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4. Спеціальні </a:t>
            </a:r>
            <a:r>
              <a:rPr lang="uk-UA" sz="1600" i="1" dirty="0">
                <a:solidFill>
                  <a:schemeClr val="tx1"/>
                </a:solidFill>
              </a:rPr>
              <a:t>елементи розробки та реалізації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-кампаній</a:t>
            </a:r>
          </a:p>
          <a:p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Проведення </a:t>
            </a:r>
            <a:r>
              <a:rPr lang="uk-UA" sz="2800" b="1" dirty="0" err="1" smtClean="0">
                <a:solidFill>
                  <a:schemeClr val="tx1"/>
                </a:solidFill>
              </a:rPr>
              <a:t>PR</a:t>
            </a:r>
            <a:r>
              <a:rPr lang="uk-UA" sz="2800" b="1" dirty="0" smtClean="0">
                <a:solidFill>
                  <a:schemeClr val="tx1"/>
                </a:solidFill>
              </a:rPr>
              <a:t>-досліджень </a:t>
            </a:r>
          </a:p>
          <a:p>
            <a:endParaRPr lang="uk-UA" sz="2800" b="1" dirty="0" smtClean="0">
              <a:solidFill>
                <a:schemeClr val="tx1"/>
              </a:solidFill>
            </a:endParaRPr>
          </a:p>
          <a:p>
            <a:pPr algn="l"/>
            <a:r>
              <a:rPr lang="uk-UA" sz="2800" b="1" i="1" dirty="0">
                <a:solidFill>
                  <a:schemeClr val="tx1"/>
                </a:solidFill>
              </a:rPr>
              <a:t>методи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проведення </a:t>
            </a:r>
            <a:r>
              <a:rPr lang="uk-UA" sz="2800" dirty="0">
                <a:solidFill>
                  <a:schemeClr val="tx1"/>
                </a:solidFill>
              </a:rPr>
              <a:t>досліджень </a:t>
            </a:r>
            <a:r>
              <a:rPr lang="uk-UA" sz="2800" dirty="0" smtClean="0">
                <a:solidFill>
                  <a:schemeClr val="tx1"/>
                </a:solidFill>
              </a:rPr>
              <a:t>: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соціологічні </a:t>
            </a:r>
            <a:r>
              <a:rPr lang="uk-UA" sz="2800" dirty="0">
                <a:solidFill>
                  <a:schemeClr val="tx1"/>
                </a:solidFill>
              </a:rPr>
              <a:t>методи дослідження (опитування, аналіз документів, спостереження, експеримент</a:t>
            </a:r>
            <a:r>
              <a:rPr lang="uk-UA" sz="28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методи аудиту (комунікаційного, соціального, ситуаційного та ін</a:t>
            </a:r>
            <a:r>
              <a:rPr lang="uk-UA" sz="2800" dirty="0" smtClean="0">
                <a:solidFill>
                  <a:schemeClr val="tx1"/>
                </a:solidFill>
              </a:rPr>
              <a:t>.)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неформальні дослідження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/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4. Спеціальні </a:t>
            </a:r>
            <a:r>
              <a:rPr lang="uk-UA" sz="1600" i="1" dirty="0">
                <a:solidFill>
                  <a:schemeClr val="tx1"/>
                </a:solidFill>
              </a:rPr>
              <a:t>елементи розробки та реалізації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-кампаній</a:t>
            </a:r>
          </a:p>
          <a:p>
            <a:endParaRPr lang="uk-UA" b="1" dirty="0" smtClean="0">
              <a:solidFill>
                <a:schemeClr val="tx1"/>
              </a:solidFill>
            </a:endParaRPr>
          </a:p>
          <a:p>
            <a:endParaRPr lang="uk-UA" b="1" dirty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Пошук </a:t>
            </a:r>
            <a:r>
              <a:rPr lang="uk-UA" sz="2800" b="1" dirty="0">
                <a:solidFill>
                  <a:schemeClr val="tx1"/>
                </a:solidFill>
              </a:rPr>
              <a:t>цільових груп </a:t>
            </a:r>
            <a:r>
              <a:rPr lang="uk-UA" sz="2800" dirty="0">
                <a:solidFill>
                  <a:schemeClr val="tx1"/>
                </a:solidFill>
              </a:rPr>
              <a:t>- </a:t>
            </a:r>
            <a:r>
              <a:rPr lang="uk-UA" sz="2800" dirty="0" smtClean="0">
                <a:solidFill>
                  <a:schemeClr val="tx1"/>
                </a:solidFill>
              </a:rPr>
              <a:t>сегментування </a:t>
            </a:r>
            <a:r>
              <a:rPr lang="uk-UA" sz="2800" dirty="0">
                <a:solidFill>
                  <a:schemeClr val="tx1"/>
                </a:solidFill>
              </a:rPr>
              <a:t>(за різними підставами - регіональне, соціально-демографічне, </a:t>
            </a:r>
            <a:r>
              <a:rPr lang="uk-UA" sz="2800" dirty="0" err="1" smtClean="0">
                <a:solidFill>
                  <a:schemeClr val="tx1"/>
                </a:solidFill>
              </a:rPr>
              <a:t>психографічне</a:t>
            </a:r>
            <a:r>
              <a:rPr lang="uk-UA" sz="2800" dirty="0" smtClean="0">
                <a:solidFill>
                  <a:schemeClr val="tx1"/>
                </a:solidFill>
              </a:rPr>
              <a:t>, поведінкове) </a:t>
            </a:r>
            <a:r>
              <a:rPr lang="uk-UA" sz="2800" dirty="0">
                <a:solidFill>
                  <a:schemeClr val="tx1"/>
                </a:solidFill>
              </a:rPr>
              <a:t>об'єкта </a:t>
            </a:r>
            <a:r>
              <a:rPr lang="uk-UA" sz="2800" dirty="0" err="1">
                <a:solidFill>
                  <a:schemeClr val="tx1"/>
                </a:solidFill>
              </a:rPr>
              <a:t>PR</a:t>
            </a:r>
            <a:r>
              <a:rPr lang="uk-UA" sz="2800" dirty="0">
                <a:solidFill>
                  <a:schemeClr val="tx1"/>
                </a:solidFill>
              </a:rPr>
              <a:t>-кампанії.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/>
          <a:lstStyle/>
          <a:p>
            <a:r>
              <a:rPr lang="uk-UA" sz="1600" i="1" dirty="0" smtClean="0">
                <a:solidFill>
                  <a:schemeClr val="tx1"/>
                </a:solidFill>
              </a:rPr>
              <a:t>4. Спеціальні </a:t>
            </a:r>
            <a:r>
              <a:rPr lang="uk-UA" sz="1600" i="1" dirty="0">
                <a:solidFill>
                  <a:schemeClr val="tx1"/>
                </a:solidFill>
              </a:rPr>
              <a:t>елементи розробки та реалізації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-кампаній</a:t>
            </a:r>
          </a:p>
          <a:p>
            <a:endParaRPr lang="uk-UA" sz="3200" b="1" dirty="0" smtClean="0">
              <a:solidFill>
                <a:schemeClr val="tx1"/>
              </a:solidFill>
            </a:endParaRPr>
          </a:p>
          <a:p>
            <a:endParaRPr lang="uk-UA" sz="3200" b="1" dirty="0">
              <a:solidFill>
                <a:schemeClr val="tx1"/>
              </a:solidFill>
            </a:endParaRPr>
          </a:p>
          <a:p>
            <a:r>
              <a:rPr lang="uk-UA" sz="3200" b="1" dirty="0" smtClean="0">
                <a:solidFill>
                  <a:schemeClr val="tx1"/>
                </a:solidFill>
              </a:rPr>
              <a:t>Розробка </a:t>
            </a:r>
            <a:r>
              <a:rPr lang="uk-UA" sz="3200" b="1" dirty="0">
                <a:solidFill>
                  <a:schemeClr val="tx1"/>
                </a:solidFill>
              </a:rPr>
              <a:t>креативної стратегії </a:t>
            </a:r>
            <a:r>
              <a:rPr lang="uk-UA" sz="3200" dirty="0" smtClean="0">
                <a:solidFill>
                  <a:schemeClr val="tx1"/>
                </a:solidFill>
              </a:rPr>
              <a:t>- пошук </a:t>
            </a:r>
            <a:r>
              <a:rPr lang="uk-UA" sz="3200" dirty="0">
                <a:solidFill>
                  <a:schemeClr val="tx1"/>
                </a:solidFill>
              </a:rPr>
              <a:t>елементів креативу, можливостей творчого вирішення в ході здійснення кампанії.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 anchor="ctr"/>
          <a:lstStyle/>
          <a:p>
            <a:r>
              <a:rPr lang="uk-UA" b="1" dirty="0">
                <a:solidFill>
                  <a:schemeClr val="tx1"/>
                </a:solidFill>
              </a:rPr>
              <a:t>План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1. </a:t>
            </a:r>
            <a:r>
              <a:rPr lang="uk-UA" dirty="0" err="1">
                <a:solidFill>
                  <a:schemeClr val="tx1"/>
                </a:solidFill>
              </a:rPr>
              <a:t>PR</a:t>
            </a:r>
            <a:r>
              <a:rPr lang="uk-UA" dirty="0">
                <a:solidFill>
                  <a:schemeClr val="tx1"/>
                </a:solidFill>
              </a:rPr>
              <a:t>-проект і </a:t>
            </a:r>
            <a:r>
              <a:rPr lang="uk-UA" dirty="0" err="1">
                <a:solidFill>
                  <a:schemeClr val="tx1"/>
                </a:solidFill>
              </a:rPr>
              <a:t>PR</a:t>
            </a:r>
            <a:r>
              <a:rPr lang="uk-UA" dirty="0">
                <a:solidFill>
                  <a:schemeClr val="tx1"/>
                </a:solidFill>
              </a:rPr>
              <a:t>-кампанія. Креативність в </a:t>
            </a:r>
            <a:r>
              <a:rPr lang="uk-UA" dirty="0" err="1">
                <a:solidFill>
                  <a:schemeClr val="tx1"/>
                </a:solidFill>
              </a:rPr>
              <a:t>PR</a:t>
            </a:r>
            <a:r>
              <a:rPr lang="uk-UA" dirty="0">
                <a:solidFill>
                  <a:schemeClr val="tx1"/>
                </a:solidFill>
              </a:rPr>
              <a:t>-кампанії.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2. Основні типи і різновиди </a:t>
            </a:r>
            <a:r>
              <a:rPr lang="uk-UA" dirty="0" err="1">
                <a:solidFill>
                  <a:schemeClr val="tx1"/>
                </a:solidFill>
              </a:rPr>
              <a:t>PR</a:t>
            </a:r>
            <a:r>
              <a:rPr lang="uk-UA" dirty="0">
                <a:solidFill>
                  <a:schemeClr val="tx1"/>
                </a:solidFill>
              </a:rPr>
              <a:t>-кампаній.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3. Моделі та загальна структура проведення </a:t>
            </a:r>
            <a:r>
              <a:rPr lang="uk-UA" dirty="0" err="1">
                <a:solidFill>
                  <a:schemeClr val="tx1"/>
                </a:solidFill>
              </a:rPr>
              <a:t>PR</a:t>
            </a:r>
            <a:r>
              <a:rPr lang="uk-UA" dirty="0">
                <a:solidFill>
                  <a:schemeClr val="tx1"/>
                </a:solidFill>
              </a:rPr>
              <a:t>-кампанії.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4. Спеціальні елементи розробки та реалізації </a:t>
            </a:r>
            <a:r>
              <a:rPr lang="uk-UA" dirty="0" err="1">
                <a:solidFill>
                  <a:schemeClr val="tx1"/>
                </a:solidFill>
              </a:rPr>
              <a:t>PR</a:t>
            </a:r>
            <a:r>
              <a:rPr lang="uk-UA" dirty="0">
                <a:solidFill>
                  <a:schemeClr val="tx1"/>
                </a:solidFill>
              </a:rPr>
              <a:t>-кампанії.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/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4. Спеціальні </a:t>
            </a:r>
            <a:r>
              <a:rPr lang="uk-UA" sz="1600" i="1" dirty="0">
                <a:solidFill>
                  <a:schemeClr val="tx1"/>
                </a:solidFill>
              </a:rPr>
              <a:t>елементи розробки та реалізації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-кампаній</a:t>
            </a:r>
          </a:p>
          <a:p>
            <a:endParaRPr lang="uk-UA" b="1" dirty="0" smtClean="0">
              <a:solidFill>
                <a:schemeClr val="tx1"/>
              </a:solidFill>
            </a:endParaRPr>
          </a:p>
          <a:p>
            <a:endParaRPr lang="uk-UA" b="1" dirty="0">
              <a:solidFill>
                <a:schemeClr val="tx1"/>
              </a:solidFill>
            </a:endParaRPr>
          </a:p>
          <a:p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sz="3200" b="1" dirty="0" smtClean="0">
                <a:solidFill>
                  <a:schemeClr val="tx1"/>
                </a:solidFill>
              </a:rPr>
              <a:t>Розробка </a:t>
            </a:r>
            <a:r>
              <a:rPr lang="uk-UA" sz="3200" b="1" dirty="0">
                <a:solidFill>
                  <a:schemeClr val="tx1"/>
                </a:solidFill>
              </a:rPr>
              <a:t>іміджевої стратегії </a:t>
            </a:r>
            <a:r>
              <a:rPr lang="uk-UA" sz="3200" dirty="0" smtClean="0">
                <a:solidFill>
                  <a:schemeClr val="tx1"/>
                </a:solidFill>
              </a:rPr>
              <a:t>- </a:t>
            </a:r>
            <a:r>
              <a:rPr lang="uk-UA" sz="3200" dirty="0">
                <a:solidFill>
                  <a:schemeClr val="tx1"/>
                </a:solidFill>
              </a:rPr>
              <a:t>виділення певного стереотипу, типажу того продукту, </a:t>
            </a:r>
            <a:r>
              <a:rPr lang="uk-UA" sz="3200" dirty="0" smtClean="0">
                <a:solidFill>
                  <a:schemeClr val="tx1"/>
                </a:solidFill>
              </a:rPr>
              <a:t>які </a:t>
            </a:r>
            <a:r>
              <a:rPr lang="uk-UA" sz="3200" dirty="0">
                <a:solidFill>
                  <a:schemeClr val="tx1"/>
                </a:solidFill>
              </a:rPr>
              <a:t>служать основним об'єктом «просування» в ході кампанії.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>
            <a:normAutofit/>
          </a:bodyPr>
          <a:lstStyle/>
          <a:p>
            <a:pPr algn="r"/>
            <a:r>
              <a:rPr lang="uk-UA" sz="1900" i="1" dirty="0" smtClean="0">
                <a:solidFill>
                  <a:schemeClr val="tx1"/>
                </a:solidFill>
              </a:rPr>
              <a:t>4. Спеціальні </a:t>
            </a:r>
            <a:r>
              <a:rPr lang="uk-UA" sz="1900" i="1" dirty="0">
                <a:solidFill>
                  <a:schemeClr val="tx1"/>
                </a:solidFill>
              </a:rPr>
              <a:t>елементи розробки та реалізації </a:t>
            </a:r>
            <a:r>
              <a:rPr lang="uk-UA" sz="1900" i="1" dirty="0" err="1" smtClean="0">
                <a:solidFill>
                  <a:schemeClr val="tx1"/>
                </a:solidFill>
              </a:rPr>
              <a:t>PR</a:t>
            </a:r>
            <a:r>
              <a:rPr lang="uk-UA" sz="1900" i="1" dirty="0" smtClean="0">
                <a:solidFill>
                  <a:schemeClr val="tx1"/>
                </a:solidFill>
              </a:rPr>
              <a:t>-кампаній</a:t>
            </a:r>
          </a:p>
          <a:p>
            <a:endParaRPr lang="uk-UA" sz="3600" b="1" dirty="0" smtClean="0">
              <a:solidFill>
                <a:schemeClr val="tx1"/>
              </a:solidFill>
            </a:endParaRPr>
          </a:p>
          <a:p>
            <a:endParaRPr lang="uk-UA" sz="3600" b="1" dirty="0">
              <a:solidFill>
                <a:schemeClr val="tx1"/>
              </a:solidFill>
            </a:endParaRPr>
          </a:p>
          <a:p>
            <a:r>
              <a:rPr lang="uk-UA" sz="3600" b="1" dirty="0" smtClean="0">
                <a:solidFill>
                  <a:schemeClr val="tx1"/>
                </a:solidFill>
              </a:rPr>
              <a:t>Розробка </a:t>
            </a:r>
            <a:r>
              <a:rPr lang="uk-UA" sz="3600" b="1" dirty="0" err="1" smtClean="0">
                <a:solidFill>
                  <a:schemeClr val="tx1"/>
                </a:solidFill>
              </a:rPr>
              <a:t>медіастратегії</a:t>
            </a:r>
            <a:r>
              <a:rPr lang="uk-UA" sz="3600" dirty="0" smtClean="0">
                <a:solidFill>
                  <a:schemeClr val="tx1"/>
                </a:solidFill>
              </a:rPr>
              <a:t> -  </a:t>
            </a:r>
            <a:r>
              <a:rPr lang="uk-UA" sz="3600" dirty="0">
                <a:solidFill>
                  <a:schemeClr val="tx1"/>
                </a:solidFill>
              </a:rPr>
              <a:t>визначення спільних підходів до організації інформаційного процесу в ході кампанії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 anchor="t"/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1.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-проект </a:t>
            </a:r>
            <a:r>
              <a:rPr lang="uk-UA" sz="1600" i="1" dirty="0">
                <a:solidFill>
                  <a:schemeClr val="tx1"/>
                </a:solidFill>
              </a:rPr>
              <a:t>і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-кампанія. Сутність і функції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-кампанії</a:t>
            </a:r>
            <a:endParaRPr lang="uk-UA" sz="1600" i="1" dirty="0" smtClean="0">
              <a:solidFill>
                <a:schemeClr val="tx1"/>
              </a:solidFill>
            </a:endParaRP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algn="l"/>
            <a:endParaRPr lang="uk-UA" dirty="0">
              <a:solidFill>
                <a:schemeClr val="tx1"/>
              </a:solidFill>
            </a:endParaRP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в </a:t>
            </a:r>
            <a:r>
              <a:rPr lang="uk-UA" dirty="0">
                <a:solidFill>
                  <a:schemeClr val="tx1"/>
                </a:solidFill>
              </a:rPr>
              <a:t>процесі </a:t>
            </a:r>
            <a:r>
              <a:rPr lang="uk-UA" b="1" i="1" dirty="0">
                <a:solidFill>
                  <a:schemeClr val="tx1"/>
                </a:solidFill>
              </a:rPr>
              <a:t>повсякденної </a:t>
            </a:r>
            <a:r>
              <a:rPr lang="uk-UA" b="1" i="1" dirty="0" err="1">
                <a:solidFill>
                  <a:schemeClr val="tx1"/>
                </a:solidFill>
              </a:rPr>
              <a:t>PR</a:t>
            </a:r>
            <a:r>
              <a:rPr lang="uk-UA" b="1" i="1" dirty="0">
                <a:solidFill>
                  <a:schemeClr val="tx1"/>
                </a:solidFill>
              </a:rPr>
              <a:t>-діяльності </a:t>
            </a:r>
            <a:r>
              <a:rPr lang="uk-UA" dirty="0">
                <a:solidFill>
                  <a:schemeClr val="tx1"/>
                </a:solidFill>
              </a:rPr>
              <a:t>вирішуються звичайні, рутинні завдання із забезпечення </a:t>
            </a:r>
            <a:r>
              <a:rPr lang="uk-UA" dirty="0" err="1">
                <a:solidFill>
                  <a:schemeClr val="tx1"/>
                </a:solidFill>
              </a:rPr>
              <a:t>зв'язків</a:t>
            </a:r>
            <a:r>
              <a:rPr lang="uk-UA" dirty="0">
                <a:solidFill>
                  <a:schemeClr val="tx1"/>
                </a:solidFill>
              </a:rPr>
              <a:t> з </a:t>
            </a:r>
            <a:r>
              <a:rPr lang="uk-UA" dirty="0" smtClean="0">
                <a:solidFill>
                  <a:schemeClr val="tx1"/>
                </a:solidFill>
              </a:rPr>
              <a:t>громадськістю</a:t>
            </a:r>
            <a:endParaRPr lang="uk-UA" dirty="0">
              <a:solidFill>
                <a:schemeClr val="tx1"/>
              </a:solidFill>
            </a:endParaRP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при </a:t>
            </a:r>
            <a:r>
              <a:rPr lang="uk-UA" b="1" i="1" dirty="0">
                <a:solidFill>
                  <a:schemeClr val="tx1"/>
                </a:solidFill>
              </a:rPr>
              <a:t>реалізації </a:t>
            </a:r>
            <a:r>
              <a:rPr lang="uk-UA" b="1" i="1" dirty="0" err="1">
                <a:solidFill>
                  <a:schemeClr val="tx1"/>
                </a:solidFill>
              </a:rPr>
              <a:t>PR</a:t>
            </a:r>
            <a:r>
              <a:rPr lang="uk-UA" b="1" i="1" dirty="0">
                <a:solidFill>
                  <a:schemeClr val="tx1"/>
                </a:solidFill>
              </a:rPr>
              <a:t>-проектів та </a:t>
            </a:r>
            <a:r>
              <a:rPr lang="uk-UA" b="1" i="1" dirty="0" err="1">
                <a:solidFill>
                  <a:schemeClr val="tx1"/>
                </a:solidFill>
              </a:rPr>
              <a:t>PR</a:t>
            </a:r>
            <a:r>
              <a:rPr lang="uk-UA" b="1" i="1" dirty="0">
                <a:solidFill>
                  <a:schemeClr val="tx1"/>
                </a:solidFill>
              </a:rPr>
              <a:t>-кампаній </a:t>
            </a:r>
            <a:r>
              <a:rPr lang="uk-UA" dirty="0">
                <a:solidFill>
                  <a:schemeClr val="tx1"/>
                </a:solidFill>
              </a:rPr>
              <a:t>вирішуються ключові, «проривні» завдання, пов'язані з просуванням всіляких проектів, створенням іміджу організації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 anchor="t">
            <a:normAutofit/>
          </a:bodyPr>
          <a:lstStyle/>
          <a:p>
            <a:pPr algn="r"/>
            <a:r>
              <a:rPr lang="uk-UA" sz="1600" i="1" dirty="0">
                <a:solidFill>
                  <a:schemeClr val="tx1"/>
                </a:solidFill>
              </a:rPr>
              <a:t>1.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-проект і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-кампанія. Сутність і функції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-кампанії</a:t>
            </a:r>
          </a:p>
          <a:p>
            <a:pPr algn="l"/>
            <a:endParaRPr lang="uk-UA" sz="3200" b="1" u="sng" dirty="0" smtClean="0">
              <a:solidFill>
                <a:schemeClr val="tx1"/>
              </a:solidFill>
            </a:endParaRPr>
          </a:p>
          <a:p>
            <a:pPr algn="l"/>
            <a:r>
              <a:rPr lang="uk-UA" sz="3200" b="1" u="sng" dirty="0" err="1" smtClean="0">
                <a:solidFill>
                  <a:schemeClr val="tx1"/>
                </a:solidFill>
              </a:rPr>
              <a:t>PR</a:t>
            </a:r>
            <a:r>
              <a:rPr lang="uk-UA" sz="3200" b="1" u="sng" dirty="0" smtClean="0">
                <a:solidFill>
                  <a:schemeClr val="tx1"/>
                </a:solidFill>
              </a:rPr>
              <a:t>-проект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>
                <a:solidFill>
                  <a:schemeClr val="tx1"/>
                </a:solidFill>
              </a:rPr>
              <a:t>- це </a:t>
            </a:r>
            <a:r>
              <a:rPr lang="uk-UA" sz="3200" b="1" i="1" dirty="0">
                <a:solidFill>
                  <a:schemeClr val="tx1"/>
                </a:solidFill>
              </a:rPr>
              <a:t>супровідна </a:t>
            </a:r>
            <a:r>
              <a:rPr lang="uk-UA" sz="3200" b="1" i="1" dirty="0" err="1">
                <a:solidFill>
                  <a:schemeClr val="tx1"/>
                </a:solidFill>
              </a:rPr>
              <a:t>PR</a:t>
            </a:r>
            <a:r>
              <a:rPr lang="uk-UA" sz="3200" b="1" i="1" dirty="0">
                <a:solidFill>
                  <a:schemeClr val="tx1"/>
                </a:solidFill>
              </a:rPr>
              <a:t>-акція</a:t>
            </a:r>
            <a:r>
              <a:rPr lang="uk-UA" sz="3200" dirty="0">
                <a:solidFill>
                  <a:schemeClr val="tx1"/>
                </a:solidFill>
              </a:rPr>
              <a:t>, спрямована на забезпечення ефективної реалізації </a:t>
            </a:r>
            <a:endParaRPr lang="uk-UA" sz="3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sz="3200" dirty="0" smtClean="0">
                <a:solidFill>
                  <a:schemeClr val="tx1"/>
                </a:solidFill>
              </a:rPr>
              <a:t>економічних</a:t>
            </a:r>
            <a:r>
              <a:rPr lang="uk-UA" sz="3200" dirty="0">
                <a:solidFill>
                  <a:schemeClr val="tx1"/>
                </a:solidFill>
              </a:rPr>
              <a:t>, </a:t>
            </a:r>
            <a:endParaRPr lang="uk-UA" sz="3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sz="3200" dirty="0" smtClean="0">
                <a:solidFill>
                  <a:schemeClr val="tx1"/>
                </a:solidFill>
              </a:rPr>
              <a:t>політичних</a:t>
            </a:r>
            <a:r>
              <a:rPr lang="uk-UA" sz="3200" dirty="0">
                <a:solidFill>
                  <a:schemeClr val="tx1"/>
                </a:solidFill>
              </a:rPr>
              <a:t>, </a:t>
            </a:r>
            <a:endParaRPr lang="uk-UA" sz="3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sz="3200" dirty="0" smtClean="0">
                <a:solidFill>
                  <a:schemeClr val="tx1"/>
                </a:solidFill>
              </a:rPr>
              <a:t>екологічних</a:t>
            </a:r>
            <a:r>
              <a:rPr lang="uk-UA" sz="3200" dirty="0">
                <a:solidFill>
                  <a:schemeClr val="tx1"/>
                </a:solidFill>
              </a:rPr>
              <a:t>, </a:t>
            </a:r>
            <a:endParaRPr lang="uk-UA" sz="3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sz="3200" dirty="0" smtClean="0">
                <a:solidFill>
                  <a:schemeClr val="tx1"/>
                </a:solidFill>
              </a:rPr>
              <a:t>культурних </a:t>
            </a:r>
            <a:r>
              <a:rPr lang="uk-UA" sz="3200" dirty="0">
                <a:solidFill>
                  <a:schemeClr val="tx1"/>
                </a:solidFill>
              </a:rPr>
              <a:t>та інших проектів.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uk-UA" sz="1900" i="1" dirty="0" smtClean="0">
                <a:solidFill>
                  <a:schemeClr val="tx1"/>
                </a:solidFill>
              </a:rPr>
              <a:t>1. </a:t>
            </a:r>
            <a:r>
              <a:rPr lang="uk-UA" sz="1900" i="1" dirty="0" err="1" smtClean="0">
                <a:solidFill>
                  <a:schemeClr val="tx1"/>
                </a:solidFill>
              </a:rPr>
              <a:t>PR</a:t>
            </a:r>
            <a:r>
              <a:rPr lang="uk-UA" sz="1900" i="1" dirty="0" smtClean="0">
                <a:solidFill>
                  <a:schemeClr val="tx1"/>
                </a:solidFill>
              </a:rPr>
              <a:t>-проект </a:t>
            </a:r>
            <a:r>
              <a:rPr lang="uk-UA" sz="1900" i="1" dirty="0">
                <a:solidFill>
                  <a:schemeClr val="tx1"/>
                </a:solidFill>
              </a:rPr>
              <a:t>і </a:t>
            </a:r>
            <a:r>
              <a:rPr lang="uk-UA" sz="1900" i="1" dirty="0" err="1">
                <a:solidFill>
                  <a:schemeClr val="tx1"/>
                </a:solidFill>
              </a:rPr>
              <a:t>PR</a:t>
            </a:r>
            <a:r>
              <a:rPr lang="uk-UA" sz="1900" i="1" dirty="0">
                <a:solidFill>
                  <a:schemeClr val="tx1"/>
                </a:solidFill>
              </a:rPr>
              <a:t>-кампанія. Сутність і функції </a:t>
            </a:r>
            <a:r>
              <a:rPr lang="uk-UA" sz="1900" i="1" dirty="0" err="1">
                <a:solidFill>
                  <a:schemeClr val="tx1"/>
                </a:solidFill>
              </a:rPr>
              <a:t>PR</a:t>
            </a:r>
            <a:r>
              <a:rPr lang="uk-UA" sz="1900" i="1" dirty="0">
                <a:solidFill>
                  <a:schemeClr val="tx1"/>
                </a:solidFill>
              </a:rPr>
              <a:t>-кампанії</a:t>
            </a:r>
            <a:endParaRPr lang="uk-UA" sz="1900" i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найбільш ефективний підхід - </a:t>
            </a:r>
            <a:r>
              <a:rPr lang="uk-UA" b="1" u="sng" dirty="0" smtClean="0">
                <a:solidFill>
                  <a:schemeClr val="tx1"/>
                </a:solidFill>
              </a:rPr>
              <a:t>модульні </a:t>
            </a:r>
            <a:r>
              <a:rPr lang="uk-UA" b="1" u="sng" dirty="0">
                <a:solidFill>
                  <a:schemeClr val="tx1"/>
                </a:solidFill>
              </a:rPr>
              <a:t>технології або </a:t>
            </a:r>
            <a:r>
              <a:rPr lang="uk-UA" b="1" u="sng" dirty="0" smtClean="0">
                <a:solidFill>
                  <a:schemeClr val="tx1"/>
                </a:solidFill>
              </a:rPr>
              <a:t>модулі</a:t>
            </a:r>
            <a:r>
              <a:rPr lang="uk-UA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uk-UA" dirty="0">
                <a:solidFill>
                  <a:schemeClr val="tx1"/>
                </a:solidFill>
              </a:rPr>
              <a:t>• </a:t>
            </a:r>
            <a:r>
              <a:rPr lang="uk-UA" sz="3000" dirty="0">
                <a:solidFill>
                  <a:schemeClr val="tx1"/>
                </a:solidFill>
              </a:rPr>
              <a:t>підготовка комплекту базових матеріалів для реалізації </a:t>
            </a:r>
            <a:r>
              <a:rPr lang="uk-UA" sz="3000" dirty="0" smtClean="0">
                <a:solidFill>
                  <a:schemeClr val="tx1"/>
                </a:solidFill>
              </a:rPr>
              <a:t>проекту</a:t>
            </a:r>
          </a:p>
          <a:p>
            <a:pPr algn="l"/>
            <a:r>
              <a:rPr lang="uk-UA" sz="3000" dirty="0" smtClean="0">
                <a:solidFill>
                  <a:schemeClr val="tx1"/>
                </a:solidFill>
              </a:rPr>
              <a:t>• </a:t>
            </a:r>
            <a:r>
              <a:rPr lang="uk-UA" sz="3000" dirty="0">
                <a:solidFill>
                  <a:schemeClr val="tx1"/>
                </a:solidFill>
              </a:rPr>
              <a:t>розробка фірмового стилю </a:t>
            </a:r>
            <a:r>
              <a:rPr lang="uk-UA" sz="3000" dirty="0" smtClean="0">
                <a:solidFill>
                  <a:schemeClr val="tx1"/>
                </a:solidFill>
              </a:rPr>
              <a:t>проекту</a:t>
            </a:r>
          </a:p>
          <a:p>
            <a:pPr algn="l"/>
            <a:r>
              <a:rPr lang="uk-UA" sz="3000" dirty="0" smtClean="0">
                <a:solidFill>
                  <a:schemeClr val="tx1"/>
                </a:solidFill>
              </a:rPr>
              <a:t>• </a:t>
            </a:r>
            <a:r>
              <a:rPr lang="uk-UA" sz="3000" dirty="0">
                <a:solidFill>
                  <a:schemeClr val="tx1"/>
                </a:solidFill>
              </a:rPr>
              <a:t>організація пулу інформаційної </a:t>
            </a:r>
            <a:r>
              <a:rPr lang="uk-UA" sz="3000" dirty="0" smtClean="0">
                <a:solidFill>
                  <a:schemeClr val="tx1"/>
                </a:solidFill>
              </a:rPr>
              <a:t>підтримки</a:t>
            </a:r>
          </a:p>
          <a:p>
            <a:pPr algn="l"/>
            <a:r>
              <a:rPr lang="uk-UA" sz="3000" dirty="0" smtClean="0">
                <a:solidFill>
                  <a:schemeClr val="tx1"/>
                </a:solidFill>
              </a:rPr>
              <a:t>• </a:t>
            </a:r>
            <a:r>
              <a:rPr lang="uk-UA" sz="3000" dirty="0">
                <a:solidFill>
                  <a:schemeClr val="tx1"/>
                </a:solidFill>
              </a:rPr>
              <a:t>підготовка та проведення презентаційної </a:t>
            </a:r>
            <a:r>
              <a:rPr lang="uk-UA" sz="3000" dirty="0" smtClean="0">
                <a:solidFill>
                  <a:schemeClr val="tx1"/>
                </a:solidFill>
              </a:rPr>
              <a:t>акції</a:t>
            </a:r>
          </a:p>
          <a:p>
            <a:pPr algn="l"/>
            <a:r>
              <a:rPr lang="uk-UA" sz="3000" dirty="0" smtClean="0">
                <a:solidFill>
                  <a:schemeClr val="tx1"/>
                </a:solidFill>
              </a:rPr>
              <a:t>• </a:t>
            </a:r>
            <a:r>
              <a:rPr lang="uk-UA" sz="3000" dirty="0">
                <a:solidFill>
                  <a:schemeClr val="tx1"/>
                </a:solidFill>
              </a:rPr>
              <a:t>підготовка інформаційного модуля на </a:t>
            </a:r>
            <a:r>
              <a:rPr lang="uk-UA" sz="3000" dirty="0" smtClean="0">
                <a:solidFill>
                  <a:schemeClr val="tx1"/>
                </a:solidFill>
              </a:rPr>
              <a:t>виставці</a:t>
            </a:r>
            <a:endParaRPr lang="ru-RU" sz="3000" dirty="0">
              <a:solidFill>
                <a:schemeClr val="tx1"/>
              </a:solidFill>
            </a:endParaRPr>
          </a:p>
          <a:p>
            <a:pPr algn="l"/>
            <a:r>
              <a:rPr lang="uk-UA" sz="3000" dirty="0">
                <a:solidFill>
                  <a:schemeClr val="tx1"/>
                </a:solidFill>
              </a:rPr>
              <a:t>• організація поїздок журналістів (прес-турів) по регіонах, пов'язаних з реалізацією </a:t>
            </a:r>
            <a:r>
              <a:rPr lang="uk-UA" sz="3000" dirty="0" smtClean="0">
                <a:solidFill>
                  <a:schemeClr val="tx1"/>
                </a:solidFill>
              </a:rPr>
              <a:t>проекту</a:t>
            </a:r>
            <a:endParaRPr lang="ru-RU" sz="3000" dirty="0">
              <a:solidFill>
                <a:schemeClr val="tx1"/>
              </a:solidFill>
            </a:endParaRPr>
          </a:p>
          <a:p>
            <a:pPr algn="l"/>
            <a:r>
              <a:rPr lang="uk-UA" sz="3000" dirty="0">
                <a:solidFill>
                  <a:schemeClr val="tx1"/>
                </a:solidFill>
              </a:rPr>
              <a:t>• зустріч у форматі «круглого столу» для обговорення основної проблеми </a:t>
            </a:r>
            <a:r>
              <a:rPr lang="uk-UA" sz="3000" dirty="0" smtClean="0">
                <a:solidFill>
                  <a:schemeClr val="tx1"/>
                </a:solidFill>
              </a:rPr>
              <a:t>проекту</a:t>
            </a:r>
          </a:p>
          <a:p>
            <a:pPr algn="l"/>
            <a:r>
              <a:rPr lang="uk-UA" sz="3000" dirty="0" smtClean="0">
                <a:solidFill>
                  <a:schemeClr val="tx1"/>
                </a:solidFill>
              </a:rPr>
              <a:t>• </a:t>
            </a:r>
            <a:r>
              <a:rPr lang="uk-UA" sz="3000" dirty="0">
                <a:solidFill>
                  <a:schemeClr val="tx1"/>
                </a:solidFill>
              </a:rPr>
              <a:t>організація кульмінаційного </a:t>
            </a:r>
            <a:r>
              <a:rPr lang="uk-UA" sz="3000" dirty="0" smtClean="0">
                <a:solidFill>
                  <a:schemeClr val="tx1"/>
                </a:solidFill>
              </a:rPr>
              <a:t>дії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 anchor="ctr">
            <a:normAutofit/>
          </a:bodyPr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1.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-проект </a:t>
            </a:r>
            <a:r>
              <a:rPr lang="uk-UA" sz="1600" i="1" dirty="0">
                <a:solidFill>
                  <a:schemeClr val="tx1"/>
                </a:solidFill>
              </a:rPr>
              <a:t>і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-кампанія. Сутність і функції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-кампанії</a:t>
            </a:r>
            <a:endParaRPr lang="uk-UA" sz="1600" i="1" u="sng" dirty="0" smtClean="0">
              <a:solidFill>
                <a:schemeClr val="tx1"/>
              </a:solidFill>
            </a:endParaRPr>
          </a:p>
          <a:p>
            <a:r>
              <a:rPr lang="uk-UA" sz="3200" b="1" u="sng" dirty="0" err="1" smtClean="0">
                <a:solidFill>
                  <a:schemeClr val="tx1"/>
                </a:solidFill>
              </a:rPr>
              <a:t>PR</a:t>
            </a:r>
            <a:r>
              <a:rPr lang="uk-UA" sz="3200" b="1" u="sng" dirty="0" smtClean="0">
                <a:solidFill>
                  <a:schemeClr val="tx1"/>
                </a:solidFill>
              </a:rPr>
              <a:t>-кампанія </a:t>
            </a:r>
            <a:r>
              <a:rPr lang="uk-UA" sz="3200" b="1" u="sng" dirty="0">
                <a:solidFill>
                  <a:schemeClr val="tx1"/>
                </a:solidFill>
              </a:rPr>
              <a:t>- акція основна</a:t>
            </a:r>
          </a:p>
          <a:p>
            <a:pPr algn="l"/>
            <a:endParaRPr lang="uk-UA" sz="3200" b="1" u="sng" dirty="0" smtClean="0">
              <a:solidFill>
                <a:schemeClr val="tx1"/>
              </a:solidFill>
            </a:endParaRPr>
          </a:p>
          <a:p>
            <a:pPr algn="l"/>
            <a:r>
              <a:rPr lang="uk-UA" sz="3200" dirty="0" smtClean="0">
                <a:solidFill>
                  <a:schemeClr val="tx1"/>
                </a:solidFill>
              </a:rPr>
              <a:t>координований, цілеспрямований, </a:t>
            </a:r>
            <a:r>
              <a:rPr lang="uk-UA" sz="3200" dirty="0">
                <a:solidFill>
                  <a:schemeClr val="tx1"/>
                </a:solidFill>
              </a:rPr>
              <a:t>як правило, тривалий захід, </a:t>
            </a:r>
            <a:r>
              <a:rPr lang="uk-UA" sz="3200" dirty="0" smtClean="0">
                <a:solidFill>
                  <a:schemeClr val="tx1"/>
                </a:solidFill>
              </a:rPr>
              <a:t>розробляється </a:t>
            </a:r>
            <a:r>
              <a:rPr lang="uk-UA" sz="3200" dirty="0">
                <a:solidFill>
                  <a:schemeClr val="tx1"/>
                </a:solidFill>
              </a:rPr>
              <a:t>і </a:t>
            </a:r>
            <a:r>
              <a:rPr lang="uk-UA" sz="3200" dirty="0" smtClean="0">
                <a:solidFill>
                  <a:schemeClr val="tx1"/>
                </a:solidFill>
              </a:rPr>
              <a:t>здійснюється </a:t>
            </a:r>
            <a:r>
              <a:rPr lang="uk-UA" sz="3200" dirty="0">
                <a:solidFill>
                  <a:schemeClr val="tx1"/>
                </a:solidFill>
              </a:rPr>
              <a:t>для досягнення важливих, ключових цілей організації шляхом впливу на громадськість і громадську думку і використання спеціальних креативних піарівських засобів, методів і технологій.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>
            <a:normAutofit/>
          </a:bodyPr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1.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-проект </a:t>
            </a:r>
            <a:r>
              <a:rPr lang="uk-UA" sz="1600" i="1" dirty="0">
                <a:solidFill>
                  <a:schemeClr val="tx1"/>
                </a:solidFill>
              </a:rPr>
              <a:t>і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-кампанія. Сутність і функції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-кампанії</a:t>
            </a:r>
            <a:endParaRPr lang="uk-UA" sz="1600" i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мета будь-якої </a:t>
            </a:r>
            <a:r>
              <a:rPr lang="uk-UA" b="1" dirty="0" err="1" smtClean="0">
                <a:solidFill>
                  <a:schemeClr val="tx1"/>
                </a:solidFill>
              </a:rPr>
              <a:t>PR</a:t>
            </a:r>
            <a:r>
              <a:rPr lang="uk-UA" b="1" dirty="0" smtClean="0">
                <a:solidFill>
                  <a:schemeClr val="tx1"/>
                </a:solidFill>
              </a:rPr>
              <a:t>-кампанії - це зміна поведінки людей, громадськості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uk-UA" b="1" u="sng" dirty="0" smtClean="0">
              <a:solidFill>
                <a:schemeClr val="tx1"/>
              </a:solidFill>
            </a:endParaRPr>
          </a:p>
          <a:p>
            <a:pPr algn="l"/>
            <a:r>
              <a:rPr lang="uk-UA" dirty="0" err="1" smtClean="0">
                <a:solidFill>
                  <a:schemeClr val="tx1"/>
                </a:solidFill>
              </a:rPr>
              <a:t>вирішуює</a:t>
            </a:r>
            <a:r>
              <a:rPr lang="uk-UA" dirty="0" smtClean="0">
                <a:solidFill>
                  <a:schemeClr val="tx1"/>
                </a:solidFill>
              </a:rPr>
              <a:t> піарівські </a:t>
            </a:r>
            <a:r>
              <a:rPr lang="uk-UA" dirty="0">
                <a:solidFill>
                  <a:schemeClr val="tx1"/>
                </a:solidFill>
              </a:rPr>
              <a:t>цілі і завдання, спрямовані на </a:t>
            </a:r>
            <a:endParaRPr lang="uk-U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забезпечення </a:t>
            </a:r>
            <a:r>
              <a:rPr lang="uk-UA" dirty="0" err="1">
                <a:solidFill>
                  <a:schemeClr val="tx1"/>
                </a:solidFill>
              </a:rPr>
              <a:t>зв'язків</a:t>
            </a:r>
            <a:r>
              <a:rPr lang="uk-UA" dirty="0">
                <a:solidFill>
                  <a:schemeClr val="tx1"/>
                </a:solidFill>
              </a:rPr>
              <a:t> з </a:t>
            </a:r>
            <a:r>
              <a:rPr lang="uk-UA" dirty="0" smtClean="0">
                <a:solidFill>
                  <a:schemeClr val="tx1"/>
                </a:solidFill>
              </a:rPr>
              <a:t>громадськістю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формування іміджу компанії, її фірмового стилю, брендів товарів і </a:t>
            </a:r>
            <a:r>
              <a:rPr lang="uk-UA" dirty="0" smtClean="0">
                <a:solidFill>
                  <a:schemeClr val="tx1"/>
                </a:solidFill>
              </a:rPr>
              <a:t>послуг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пошук </a:t>
            </a:r>
            <a:r>
              <a:rPr lang="uk-UA" dirty="0">
                <a:solidFill>
                  <a:schemeClr val="tx1"/>
                </a:solidFill>
              </a:rPr>
              <a:t>і реалізацію найбільш раціональних технологій створення репутації </a:t>
            </a:r>
            <a:r>
              <a:rPr lang="uk-UA" dirty="0" smtClean="0">
                <a:solidFill>
                  <a:schemeClr val="tx1"/>
                </a:solidFill>
              </a:rPr>
              <a:t>компанії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«</a:t>
            </a:r>
            <a:r>
              <a:rPr lang="uk-UA" dirty="0">
                <a:solidFill>
                  <a:schemeClr val="tx1"/>
                </a:solidFill>
              </a:rPr>
              <a:t>просування» у </a:t>
            </a:r>
            <a:r>
              <a:rPr lang="uk-UA" dirty="0" smtClean="0">
                <a:solidFill>
                  <a:schemeClr val="tx1"/>
                </a:solidFill>
              </a:rPr>
              <a:t>суспільстві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/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1.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-проект </a:t>
            </a:r>
            <a:r>
              <a:rPr lang="uk-UA" sz="1600" i="1" dirty="0">
                <a:solidFill>
                  <a:schemeClr val="tx1"/>
                </a:solidFill>
              </a:rPr>
              <a:t>і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-кампанія. Сутність і функції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-кампанії</a:t>
            </a:r>
            <a:endParaRPr lang="uk-UA" sz="1600" i="1" u="sng" dirty="0" smtClean="0">
              <a:solidFill>
                <a:schemeClr val="tx1"/>
              </a:solidFill>
            </a:endParaRPr>
          </a:p>
          <a:p>
            <a:r>
              <a:rPr lang="uk-UA" b="1" u="sng" dirty="0" smtClean="0">
                <a:solidFill>
                  <a:schemeClr val="tx1"/>
                </a:solidFill>
              </a:rPr>
              <a:t>умови </a:t>
            </a:r>
            <a:r>
              <a:rPr lang="uk-UA" b="1" u="sng" dirty="0">
                <a:solidFill>
                  <a:schemeClr val="tx1"/>
                </a:solidFill>
              </a:rPr>
              <a:t>успішності </a:t>
            </a:r>
            <a:r>
              <a:rPr lang="uk-UA" b="1" u="sng" dirty="0" err="1">
                <a:solidFill>
                  <a:schemeClr val="tx1"/>
                </a:solidFill>
              </a:rPr>
              <a:t>PR</a:t>
            </a:r>
            <a:r>
              <a:rPr lang="uk-UA" b="1" u="sng" dirty="0">
                <a:solidFill>
                  <a:schemeClr val="tx1"/>
                </a:solidFill>
              </a:rPr>
              <a:t>-кампанії </a:t>
            </a:r>
            <a:endParaRPr lang="uk-UA" b="1" u="sng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рівень </a:t>
            </a:r>
            <a:r>
              <a:rPr lang="uk-UA" dirty="0">
                <a:solidFill>
                  <a:schemeClr val="tx1"/>
                </a:solidFill>
              </a:rPr>
              <a:t>креативності рішення </a:t>
            </a:r>
            <a:endParaRPr lang="uk-U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віртуозність </a:t>
            </a:r>
            <a:r>
              <a:rPr lang="uk-UA" dirty="0">
                <a:solidFill>
                  <a:schemeClr val="tx1"/>
                </a:solidFill>
              </a:rPr>
              <a:t>виконання задуму кампанії.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endParaRPr lang="uk-UA" dirty="0">
              <a:solidFill>
                <a:schemeClr val="tx1"/>
              </a:solidFill>
            </a:endParaRPr>
          </a:p>
          <a:p>
            <a:r>
              <a:rPr lang="uk-UA" b="1" u="sng" dirty="0">
                <a:solidFill>
                  <a:schemeClr val="tx1"/>
                </a:solidFill>
              </a:rPr>
              <a:t>креатив</a:t>
            </a:r>
            <a:r>
              <a:rPr lang="uk-UA" dirty="0">
                <a:solidFill>
                  <a:schemeClr val="tx1"/>
                </a:solidFill>
              </a:rPr>
              <a:t> </a:t>
            </a:r>
            <a:endParaRPr lang="uk-UA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здатність </a:t>
            </a:r>
            <a:r>
              <a:rPr lang="uk-UA" dirty="0">
                <a:solidFill>
                  <a:schemeClr val="tx1"/>
                </a:solidFill>
              </a:rPr>
              <a:t>людини створити що-небудь якісно нове в певних </a:t>
            </a:r>
            <a:r>
              <a:rPr lang="uk-UA" dirty="0" smtClean="0">
                <a:solidFill>
                  <a:schemeClr val="tx1"/>
                </a:solidFill>
              </a:rPr>
              <a:t>умовах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специфічний творчий процес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ідея або товар, </a:t>
            </a:r>
            <a:r>
              <a:rPr lang="uk-UA" dirty="0">
                <a:solidFill>
                  <a:schemeClr val="tx1"/>
                </a:solidFill>
              </a:rPr>
              <a:t>яким притаманне креативне зміст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6048672"/>
          </a:xfrm>
        </p:spPr>
        <p:txBody>
          <a:bodyPr/>
          <a:lstStyle/>
          <a:p>
            <a:pPr algn="r"/>
            <a:r>
              <a:rPr lang="uk-UA" sz="1600" i="1" dirty="0" smtClean="0">
                <a:solidFill>
                  <a:schemeClr val="tx1"/>
                </a:solidFill>
              </a:rPr>
              <a:t>1. </a:t>
            </a:r>
            <a:r>
              <a:rPr lang="uk-UA" sz="1600" i="1" dirty="0" err="1" smtClean="0">
                <a:solidFill>
                  <a:schemeClr val="tx1"/>
                </a:solidFill>
              </a:rPr>
              <a:t>PR</a:t>
            </a:r>
            <a:r>
              <a:rPr lang="uk-UA" sz="1600" i="1" dirty="0" smtClean="0">
                <a:solidFill>
                  <a:schemeClr val="tx1"/>
                </a:solidFill>
              </a:rPr>
              <a:t>-проект </a:t>
            </a:r>
            <a:r>
              <a:rPr lang="uk-UA" sz="1600" i="1" dirty="0">
                <a:solidFill>
                  <a:schemeClr val="tx1"/>
                </a:solidFill>
              </a:rPr>
              <a:t>і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-кампанія. Сутність і функції </a:t>
            </a:r>
            <a:r>
              <a:rPr lang="uk-UA" sz="1600" i="1" dirty="0" err="1">
                <a:solidFill>
                  <a:schemeClr val="tx1"/>
                </a:solidFill>
              </a:rPr>
              <a:t>PR</a:t>
            </a:r>
            <a:r>
              <a:rPr lang="uk-UA" sz="1600" i="1" dirty="0">
                <a:solidFill>
                  <a:schemeClr val="tx1"/>
                </a:solidFill>
              </a:rPr>
              <a:t>-кампанії</a:t>
            </a:r>
            <a:endParaRPr lang="uk-UA" sz="1600" i="1" u="sng" dirty="0" smtClean="0">
              <a:solidFill>
                <a:schemeClr val="tx1"/>
              </a:solidFill>
            </a:endParaRPr>
          </a:p>
          <a:p>
            <a:r>
              <a:rPr lang="uk-UA" b="1" u="sng" dirty="0" smtClean="0">
                <a:solidFill>
                  <a:schemeClr val="tx1"/>
                </a:solidFill>
              </a:rPr>
              <a:t>«</a:t>
            </a:r>
            <a:r>
              <a:rPr lang="uk-UA" b="1" u="sng" dirty="0">
                <a:solidFill>
                  <a:schemeClr val="tx1"/>
                </a:solidFill>
              </a:rPr>
              <a:t>теорія розриву</a:t>
            </a:r>
            <a:r>
              <a:rPr lang="uk-UA" b="1" u="sng" dirty="0" smtClean="0">
                <a:solidFill>
                  <a:schemeClr val="tx1"/>
                </a:solidFill>
              </a:rPr>
              <a:t>» (Жан-Марі </a:t>
            </a:r>
            <a:r>
              <a:rPr lang="uk-UA" b="1" u="sng" dirty="0" err="1" smtClean="0">
                <a:solidFill>
                  <a:schemeClr val="tx1"/>
                </a:solidFill>
              </a:rPr>
              <a:t>Дрю</a:t>
            </a:r>
            <a:r>
              <a:rPr lang="uk-UA" b="1" u="sng" dirty="0" smtClean="0">
                <a:solidFill>
                  <a:schemeClr val="tx1"/>
                </a:solidFill>
              </a:rPr>
              <a:t>)</a:t>
            </a:r>
            <a:endParaRPr lang="ru-RU" b="1" u="sng" dirty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Креативний процес розпадається </a:t>
            </a:r>
            <a:r>
              <a:rPr lang="uk-UA" dirty="0">
                <a:solidFill>
                  <a:schemeClr val="tx1"/>
                </a:solidFill>
              </a:rPr>
              <a:t>на </a:t>
            </a:r>
            <a:r>
              <a:rPr lang="uk-UA" b="1" i="1" dirty="0">
                <a:solidFill>
                  <a:schemeClr val="tx1"/>
                </a:solidFill>
              </a:rPr>
              <a:t>три етапи</a:t>
            </a:r>
            <a:r>
              <a:rPr lang="uk-UA" dirty="0">
                <a:solidFill>
                  <a:schemeClr val="tx1"/>
                </a:solidFill>
              </a:rPr>
              <a:t>.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1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- визначення стереотипних уявлень про яку-небудь ідеї </a:t>
            </a:r>
            <a:r>
              <a:rPr lang="uk-UA" dirty="0" smtClean="0">
                <a:solidFill>
                  <a:schemeClr val="tx1"/>
                </a:solidFill>
              </a:rPr>
              <a:t>або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в </a:t>
            </a:r>
            <a:r>
              <a:rPr lang="uk-UA" dirty="0">
                <a:solidFill>
                  <a:schemeClr val="tx1"/>
                </a:solidFill>
              </a:rPr>
              <a:t>якомусь продукті.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2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- безпосередньо «розрив», тобто постановка під сумнів тих підходів, які використовувалися раніше, того способу мислення, який характеризується різними стереотипами.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3</a:t>
            </a:r>
            <a:r>
              <a:rPr lang="uk-UA" dirty="0" smtClean="0">
                <a:solidFill>
                  <a:schemeClr val="tx1"/>
                </a:solidFill>
              </a:rPr>
              <a:t> - бачення, </a:t>
            </a:r>
            <a:r>
              <a:rPr lang="uk-UA" dirty="0">
                <a:solidFill>
                  <a:schemeClr val="tx1"/>
                </a:solidFill>
              </a:rPr>
              <a:t>тобто розробка якісно нового підходу, погляду на ідею, процес, продукт і </a:t>
            </a:r>
            <a:r>
              <a:rPr lang="uk-UA" dirty="0" err="1">
                <a:solidFill>
                  <a:schemeClr val="tx1"/>
                </a:solidFill>
              </a:rPr>
              <a:t>т.п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3712</TotalTime>
  <Words>871</Words>
  <Application>Microsoft Office PowerPoint</Application>
  <PresentationFormat>Экран (4:3)</PresentationFormat>
  <Paragraphs>139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33</cp:revision>
  <dcterms:created xsi:type="dcterms:W3CDTF">2023-09-26T19:23:06Z</dcterms:created>
  <dcterms:modified xsi:type="dcterms:W3CDTF">2023-09-30T20:42:50Z</dcterms:modified>
</cp:coreProperties>
</file>