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F6A60-2A5E-47A9-8303-0F706BF1C5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8463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42AEB-4038-42DB-B25C-C7B5925D46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73447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FE2EF-F2CC-4290-8BBA-D97528B936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3519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D8586-262C-491F-8C9A-9078FAE14D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80698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43E63-8270-45B3-A352-8B4BC5F9D7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88619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3A263-807A-46E9-8E08-B319A7218E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2363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05FD0-D2E9-4B59-991C-ACC6CE4FCB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6156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90184-BD8D-4B00-B158-89E9ED7A8F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1641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3D697-CCE2-40CB-8943-9DBC25C049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6136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C6893-A8F8-44F4-A64B-8271C87A10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9242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7BC9-5739-4CB4-8A67-EEE6C6FFDD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4600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24F12D-34E2-4412-9C7F-80E782DDDFC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r>
              <a:rPr lang="uk-UA" altLang="ru-RU" sz="4800" b="1" u="sng"/>
              <a:t>Фізичне виховання </a:t>
            </a:r>
            <a:br>
              <a:rPr lang="uk-UA" altLang="ru-RU" sz="4800" b="1" u="sng"/>
            </a:br>
            <a:r>
              <a:rPr lang="uk-UA" altLang="ru-RU" sz="4800" b="1" u="sng"/>
              <a:t>студентів</a:t>
            </a:r>
            <a:endParaRPr lang="ru-RU" altLang="ru-RU" sz="4800" b="1" u="sng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5111750" cy="44735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686800" cy="6400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altLang="ru-RU" sz="2800"/>
              <a:t>	Організація навчально-виховного процесу з фізичного виховання у ВНЗ здійснюється на підставі вимог державного стандарту, галузевих стандартів та стандартів вищої освіти ВНЗ, затверджених в установленому законодавством порядку.</a:t>
            </a:r>
          </a:p>
          <a:p>
            <a:pPr marL="0" indent="0">
              <a:buFontTx/>
              <a:buNone/>
            </a:pPr>
            <a:endParaRPr lang="uk-UA" altLang="ru-RU" sz="2800"/>
          </a:p>
          <a:p>
            <a:pPr marL="0" indent="0">
              <a:buFontTx/>
              <a:buNone/>
            </a:pPr>
            <a:r>
              <a:rPr lang="uk-UA" altLang="ru-RU" sz="2800"/>
              <a:t>	Організація масового спорту у ВНЗ здійснюється на підставі календарного плану спортивних заходів, положення про змагання (універсіаду, спартакіаду тощо) та відповідних правил, які встановлюються їх організаторами та затверджуються в установленому порядку.</a:t>
            </a:r>
            <a:endParaRPr lang="ru-RU" altLang="ru-RU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 b="1"/>
              <a:t>4.</a:t>
            </a:r>
            <a:r>
              <a:rPr lang="uk-UA" altLang="ru-RU" sz="2800"/>
              <a:t> 	Загальну організацію навчально-виховного процесу з ФВ та МС у ВНЗ здійснює його </a:t>
            </a:r>
            <a:r>
              <a:rPr lang="uk-UA" altLang="ru-RU" sz="2800" b="1" i="1" u="sng"/>
              <a:t>керівник,</a:t>
            </a:r>
            <a:r>
              <a:rPr lang="uk-UA" altLang="ru-RU" sz="2800"/>
              <a:t> який забезпечує: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прийняття управлінських рішень щодо створення необхідних умов для здійснення процесу фізичного виховання та масового спорту;</a:t>
            </a:r>
          </a:p>
          <a:p>
            <a:pPr marL="0" indent="0">
              <a:lnSpc>
                <a:spcPct val="90000"/>
              </a:lnSpc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включення в навчальні плани з усіх спеціальностей обов’язкових навчальних занять з ФВ протягом усього періоду навчання, за винятком останнього випускного семестру, в обсязі 4 годин на тиждень;</a:t>
            </a:r>
            <a:endParaRPr lang="ru-RU" altLang="ru-RU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382000" cy="6324600"/>
          </a:xfrm>
        </p:spPr>
        <p:txBody>
          <a:bodyPr/>
          <a:lstStyle/>
          <a:p>
            <a:pPr marL="0" indent="0"/>
            <a:r>
              <a:rPr lang="uk-UA" altLang="ru-RU" sz="3000"/>
              <a:t> створення структурних підрозділів з ФВ та МС та забезпечення їх необхідною кількістю працівників, матеріально-технічною базою, обладнанням, інвентарем;</a:t>
            </a:r>
          </a:p>
          <a:p>
            <a:pPr marL="0" indent="0"/>
            <a:endParaRPr lang="uk-UA" altLang="ru-RU" sz="3000"/>
          </a:p>
          <a:p>
            <a:pPr marL="0" indent="0"/>
            <a:r>
              <a:rPr lang="uk-UA" altLang="ru-RU" sz="3000"/>
              <a:t> контроль за станом фізичного виховання і здоров’я студентів;</a:t>
            </a:r>
          </a:p>
          <a:p>
            <a:pPr marL="0" indent="0"/>
            <a:endParaRPr lang="uk-UA" altLang="ru-RU" sz="3000"/>
          </a:p>
          <a:p>
            <a:pPr marL="0" indent="0"/>
            <a:r>
              <a:rPr lang="uk-UA" altLang="ru-RU" sz="3000"/>
              <a:t> виконання інших повноважень, передбачених чинним законодавством щодо розвитку ФВ та МС у ВНЗ.</a:t>
            </a:r>
            <a:endParaRPr lang="ru-RU" altLang="ru-RU" sz="3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477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800"/>
              <a:t>	Безпосередню організацію навчально-виховного процесу з ФВ та його спеціалізованих напрямів у ході навчального процесу і в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800"/>
              <a:t>позанавчальний час у вищому навчальному закладі I-II рівнів акредитації здійснює предметна (циклова) комісія з ФВ, а у вищому навчальному закладі III-IV рівнів акредитації – кафедра фізичного виховання.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800"/>
              <a:t>	Кафедра (предметна комісія) може передбачати в своєму складі необхідні для організації її діяльності навчальні підрозділи – навчальні секції ФВ, фізичної реабілітації, спортивного виховання, які об’єднують відповідні спеціалізації з видів рухової активності, захворювань, спорту та навчальні групи.</a:t>
            </a:r>
            <a:endParaRPr lang="ru-RU" altLang="ru-RU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458200" cy="6858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3000"/>
              <a:t>	Організацію у ВНЗ в позанавчальний час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3000"/>
              <a:t>спортивних заходів (змагань, розваг, ігор, свят, фестивалів тощо) здійснюють спортивний клуб, спортивний актив, суддівська колегія, організаційний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3000"/>
              <a:t>комітет.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uk-UA" altLang="ru-RU" sz="300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3000"/>
              <a:t>	Для забезпечення організації навчально-виховного процесу з ФВ та МС ВНЗ може мати у своєму складі навчально-методичний (методичний) кабінет, наукову (навчальну) лабораторію, кабінет лікарського контролю (медпункт),спортивний комплекс, інші підрозділи, діяльність яких не заборонена законодавством.</a:t>
            </a:r>
            <a:endParaRPr lang="ru-RU" altLang="ru-RU" sz="3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600" b="1"/>
              <a:t>5. Форми організації навчального процесу з ФВ у ВНЗ:</a:t>
            </a:r>
            <a:r>
              <a:rPr lang="ru-RU" altLang="ru-RU" sz="400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uk-UA" altLang="ru-RU" sz="2800" b="1" i="1" u="sng"/>
              <a:t> навчальні заняття</a:t>
            </a:r>
            <a:r>
              <a:rPr lang="uk-UA" altLang="ru-RU" sz="2800"/>
              <a:t> (лекція (теоретичне заняття), практичне, семінарське, індивідуальне заняття; консультація);</a:t>
            </a:r>
          </a:p>
          <a:p>
            <a:pPr marL="0" indent="0">
              <a:lnSpc>
                <a:spcPct val="90000"/>
              </a:lnSpc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 </a:t>
            </a:r>
            <a:r>
              <a:rPr lang="uk-UA" altLang="ru-RU" sz="2800" b="1" i="1" u="sng"/>
              <a:t>самостійна робота </a:t>
            </a:r>
            <a:r>
              <a:rPr lang="uk-UA" altLang="ru-RU" sz="2800"/>
              <a:t>(навчальний час повинен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становити не менше 1/3 та не більше 2/3 загального обсягу навчального часу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студента);</a:t>
            </a:r>
          </a:p>
          <a:p>
            <a:pPr marL="0" indent="0">
              <a:lnSpc>
                <a:spcPct val="90000"/>
              </a:lnSpc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 b="1" i="1" u="sng"/>
              <a:t> контрольні заходи</a:t>
            </a:r>
            <a:endParaRPr lang="ru-RU" altLang="ru-RU" sz="2800" b="1" i="1" u="sn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534400" cy="68580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400" b="1"/>
              <a:t>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500" b="1"/>
              <a:t>	</a:t>
            </a:r>
            <a:r>
              <a:rPr lang="uk-UA" altLang="ru-RU" sz="2800" b="1"/>
              <a:t>6.</a:t>
            </a:r>
            <a:r>
              <a:rPr lang="uk-UA" altLang="ru-RU" sz="2500" b="1"/>
              <a:t>  </a:t>
            </a:r>
            <a:r>
              <a:rPr lang="uk-UA" altLang="ru-RU" sz="2500"/>
              <a:t>До</a:t>
            </a:r>
            <a:r>
              <a:rPr lang="uk-UA" altLang="ru-RU" sz="2500" b="1"/>
              <a:t> навчальної секції фізичного виховання кафедри</a:t>
            </a:r>
            <a:r>
              <a:rPr lang="uk-UA" altLang="ru-RU" sz="2500"/>
              <a:t> (предметної комісії) розподіляють студентів, які при анкетуванні виявили бажання займатися в цій секції відповідними видами рухової активності, визначеними в навчальній програмі з ФВ.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5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500"/>
              <a:t>	Зараховуються студенти, віднесені за станом здоров’я до основної чи підготовчої медичної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500"/>
              <a:t>групи, після проведення контрольного тестування показників фізичного розвитку (функціональних, фізичних), визначених у навчальній програмі з ФВ та оцінювання, викладачем навчальної групи, рівня знань та рухових (технічних) здібностей в обраному виді рухової активності шляхом проведення бесід та контрольних (навчально-спортивних) заходів.</a:t>
            </a:r>
            <a:endParaRPr lang="ru-RU" altLang="ru-RU" sz="25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458200" cy="6248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Заняття із студентами навчальної секції проводяться в навчальний час за розкладом занять зазначеної секції.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Кількість студентів складає </a:t>
            </a:r>
            <a:r>
              <a:rPr lang="uk-UA" altLang="ru-RU" sz="2800" b="1"/>
              <a:t>10-15 осіб</a:t>
            </a:r>
            <a:r>
              <a:rPr lang="uk-UA" altLang="ru-RU" sz="2800"/>
              <a:t>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Навчальні групи навчальної секції </a:t>
            </a:r>
            <a:r>
              <a:rPr lang="uk-UA" altLang="ru-RU" sz="2800" b="1"/>
              <a:t>фізичної реабілітації</a:t>
            </a:r>
            <a:r>
              <a:rPr lang="uk-UA" altLang="ru-RU" sz="2800"/>
              <a:t> комплектуються за спеціалізаціями з нозологічних ознак (видів захворювань), визначеними в навчальній програмі з ФВ.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Заняття із студентами проводяться,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як правило, фахівцями зі спеціальною освітою, у навчальний час за розкладом навчальних занять зазначеної навчальної секції.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Кількість студентів складає </a:t>
            </a:r>
            <a:r>
              <a:rPr lang="uk-UA" altLang="ru-RU" sz="2800" b="1"/>
              <a:t>8-12 осіб.</a:t>
            </a:r>
            <a:endParaRPr lang="ru-RU" altLang="ru-RU" sz="2800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До навчальних груп </a:t>
            </a:r>
            <a:r>
              <a:rPr lang="uk-UA" altLang="ru-RU" sz="2400" b="1" i="1" u="sng"/>
              <a:t>навчальної секції спортивного виховання</a:t>
            </a:r>
            <a:r>
              <a:rPr lang="uk-UA" altLang="ru-RU" sz="2400"/>
              <a:t> зараховують студентів: 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uk-UA" altLang="ru-RU" sz="2400"/>
              <a:t> за станом здоров’я - основна медична група;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uk-UA" altLang="ru-RU" sz="2400"/>
              <a:t> результати контрольного тестування - позитивні показники функціональної і фізичної підготовленості;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uk-UA" altLang="ru-RU" sz="2400"/>
              <a:t> враховуються показники виконання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спортивної класифікації в обраному виді спорту.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uk-UA" altLang="ru-RU" sz="240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Навчальні групи зазначеної навчальної секції комплектуються за спеціалізаціями з видів спорту, визначеними в навчальній програмі з ФВ та кваліфікаційними вимогами.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Заняття із студентами проводяться за розкладом.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altLang="ru-RU" sz="2400"/>
              <a:t>	Кількість студентів визначається відповідно до їх спортивної кваліфікації та складає:</a:t>
            </a:r>
          </a:p>
          <a:p>
            <a:pPr marL="0" indent="0">
              <a:lnSpc>
                <a:spcPct val="80000"/>
              </a:lnSpc>
            </a:pPr>
            <a:r>
              <a:rPr lang="uk-UA" altLang="ru-RU" sz="2400"/>
              <a:t> </a:t>
            </a:r>
            <a:r>
              <a:rPr lang="uk-UA" altLang="ru-RU" sz="2400" b="1" i="1"/>
              <a:t>навчально-тренувальної групи</a:t>
            </a:r>
            <a:r>
              <a:rPr lang="uk-UA" altLang="ru-RU" sz="2400"/>
              <a:t> - 10-15 осіб;</a:t>
            </a:r>
          </a:p>
          <a:p>
            <a:pPr marL="0" indent="0">
              <a:lnSpc>
                <a:spcPct val="80000"/>
              </a:lnSpc>
            </a:pPr>
            <a:r>
              <a:rPr lang="uk-UA" altLang="ru-RU" sz="2400"/>
              <a:t> </a:t>
            </a:r>
            <a:r>
              <a:rPr lang="uk-UA" altLang="ru-RU" sz="2400" b="1" i="1"/>
              <a:t>групи спортивного вдосконалення</a:t>
            </a:r>
            <a:r>
              <a:rPr lang="uk-UA" altLang="ru-RU" sz="2400"/>
              <a:t> - 8-12 осіб;</a:t>
            </a:r>
          </a:p>
          <a:p>
            <a:pPr marL="0" indent="0">
              <a:lnSpc>
                <a:spcPct val="80000"/>
              </a:lnSpc>
            </a:pPr>
            <a:r>
              <a:rPr lang="uk-UA" altLang="ru-RU" sz="2400"/>
              <a:t> </a:t>
            </a:r>
            <a:r>
              <a:rPr lang="uk-UA" altLang="ru-RU" sz="2400" b="1" i="1"/>
              <a:t>групи вищої спортивної майстерності</a:t>
            </a:r>
            <a:r>
              <a:rPr lang="uk-UA" altLang="ru-RU" sz="2400"/>
              <a:t> - 2-6 осіб.</a:t>
            </a:r>
            <a:endParaRPr lang="ru-RU" altLang="ru-RU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10600" cy="6400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Для навчальних груп з </a:t>
            </a:r>
            <a:r>
              <a:rPr lang="uk-UA" altLang="ru-RU" sz="2800" i="1"/>
              <a:t>ігрових видів спорту</a:t>
            </a:r>
            <a:r>
              <a:rPr lang="uk-UA" altLang="ru-RU" sz="2800"/>
              <a:t> кількість студентів відповідно складає: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  </a:t>
            </a:r>
            <a:r>
              <a:rPr lang="uk-UA" altLang="ru-RU" sz="2800" b="1"/>
              <a:t>НТГ</a:t>
            </a:r>
            <a:r>
              <a:rPr lang="uk-UA" altLang="ru-RU" sz="2800"/>
              <a:t> – 16 - 20 осіб;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  </a:t>
            </a:r>
            <a:r>
              <a:rPr lang="uk-UA" altLang="ru-RU" sz="2800" b="1"/>
              <a:t>ГСВ</a:t>
            </a:r>
            <a:r>
              <a:rPr lang="uk-UA" altLang="ru-RU" sz="2800"/>
              <a:t> -14 -18 осіб;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  </a:t>
            </a:r>
            <a:r>
              <a:rPr lang="uk-UA" altLang="ru-RU" sz="2800" b="1"/>
              <a:t>ГВСМ </a:t>
            </a:r>
            <a:r>
              <a:rPr lang="uk-UA" altLang="ru-RU" sz="2800"/>
              <a:t>– 12 - 16 осіб.</a:t>
            </a:r>
          </a:p>
          <a:p>
            <a:pPr marL="0" indent="0">
              <a:lnSpc>
                <a:spcPct val="90000"/>
              </a:lnSpc>
            </a:pPr>
            <a:endParaRPr lang="uk-UA" altLang="ru-RU" sz="28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</a:t>
            </a:r>
            <a:r>
              <a:rPr lang="uk-UA" altLang="ru-RU" sz="2800" b="1" i="1"/>
              <a:t>Обсяг навчальних годин на тиждень</a:t>
            </a:r>
            <a:r>
              <a:rPr lang="uk-UA" altLang="ru-RU" sz="2800"/>
              <a:t> для навчальних груп навчальної секції спортивного виховання складає для: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навчально-тренувальної групи – </a:t>
            </a:r>
            <a:r>
              <a:rPr lang="uk-UA" altLang="ru-RU" sz="2800" b="1"/>
              <a:t>6 годин</a:t>
            </a:r>
            <a:r>
              <a:rPr lang="uk-UA" altLang="ru-RU" sz="2800"/>
              <a:t>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групи спортивного удосконалення – </a:t>
            </a:r>
            <a:r>
              <a:rPr lang="uk-UA" altLang="ru-RU" sz="2800" b="1"/>
              <a:t>8-10 годин</a:t>
            </a:r>
            <a:r>
              <a:rPr lang="uk-UA" altLang="ru-RU" sz="2800"/>
              <a:t>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800"/>
              <a:t> групи вищої спортивної майстерності – </a:t>
            </a:r>
            <a:r>
              <a:rPr lang="uk-UA" altLang="ru-RU" sz="2800" b="1"/>
              <a:t>12 годин.</a:t>
            </a:r>
            <a:endParaRPr lang="ru-RU" altLang="ru-RU" sz="28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План</a:t>
            </a:r>
            <a:endParaRPr lang="ru-RU" alt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81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uk-UA" altLang="ru-RU" sz="2800"/>
              <a:t>Основні вихідні поняття дисципліни “Фізичне виховання”.</a:t>
            </a:r>
          </a:p>
          <a:p>
            <a:pPr marL="609600" indent="-609600">
              <a:buFontTx/>
              <a:buAutoNum type="arabicPeriod"/>
            </a:pPr>
            <a:r>
              <a:rPr lang="uk-UA" altLang="ru-RU" sz="2800"/>
              <a:t>Мета, завдання та принципи фізичного виховання студентської молоді.</a:t>
            </a:r>
          </a:p>
          <a:p>
            <a:pPr marL="609600" indent="-609600">
              <a:buFontTx/>
              <a:buAutoNum type="arabicPeriod"/>
            </a:pPr>
            <a:r>
              <a:rPr lang="uk-UA" altLang="ru-RU" sz="2800"/>
              <a:t>Нормативно-правова база організації навчально-виховного процесу з фізичного виховання та масового спорту</a:t>
            </a:r>
            <a:r>
              <a:rPr lang="ru-RU" altLang="ru-RU" sz="2800"/>
              <a:t> у ВНЗ.</a:t>
            </a:r>
          </a:p>
          <a:p>
            <a:pPr marL="609600" indent="-609600">
              <a:buFontTx/>
              <a:buAutoNum type="arabicPeriod"/>
            </a:pPr>
            <a:r>
              <a:rPr lang="uk-UA" altLang="ru-RU" sz="2800"/>
              <a:t>Характеристика загальної організації навчально-виховного процесу у ВНЗ.</a:t>
            </a:r>
          </a:p>
          <a:p>
            <a:pPr marL="609600" indent="-609600">
              <a:buFontTx/>
              <a:buAutoNum type="arabicPeriod"/>
            </a:pPr>
            <a:r>
              <a:rPr lang="uk-UA" altLang="ru-RU" sz="2800"/>
              <a:t>Форми організації навчального процесу з фізичного виховання у ВНЗ.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b="1"/>
              <a:t>7. Зміст діяльності кафедри фізичного виховання</a:t>
            </a:r>
            <a:r>
              <a:rPr lang="uk-UA" altLang="ru-RU" sz="4000"/>
              <a:t> </a:t>
            </a:r>
            <a:endParaRPr lang="ru-RU" altLang="ru-RU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altLang="ru-RU" sz="3400" b="1" i="1" u="sng"/>
              <a:t>Основні види діяльності: </a:t>
            </a:r>
          </a:p>
          <a:p>
            <a:pPr algn="ctr">
              <a:buFontTx/>
              <a:buNone/>
            </a:pPr>
            <a:endParaRPr lang="uk-UA" altLang="ru-RU" sz="3400" b="1" i="1" u="sng"/>
          </a:p>
          <a:p>
            <a:r>
              <a:rPr lang="uk-UA" altLang="ru-RU" sz="3400"/>
              <a:t>Навчально-виховна; </a:t>
            </a:r>
          </a:p>
          <a:p>
            <a:r>
              <a:rPr lang="uk-UA" altLang="ru-RU" sz="3400"/>
              <a:t>Методична;</a:t>
            </a:r>
          </a:p>
          <a:p>
            <a:r>
              <a:rPr lang="uk-UA" altLang="ru-RU" sz="3400"/>
              <a:t>Науково-методична;</a:t>
            </a:r>
          </a:p>
          <a:p>
            <a:r>
              <a:rPr lang="uk-UA" altLang="ru-RU" sz="3400"/>
              <a:t>Науково-дослідна;</a:t>
            </a:r>
          </a:p>
          <a:p>
            <a:r>
              <a:rPr lang="uk-UA" altLang="ru-RU" sz="3400"/>
              <a:t> Спортивна</a:t>
            </a:r>
            <a:endParaRPr lang="ru-RU" altLang="ru-RU" sz="3400"/>
          </a:p>
        </p:txBody>
      </p:sp>
      <p:pic>
        <p:nvPicPr>
          <p:cNvPr id="25605" name="Рисунок 2" descr="1236458881_sport-63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38400"/>
            <a:ext cx="3630613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/>
              <a:t>До змісту</a:t>
            </a:r>
            <a:r>
              <a:rPr lang="uk-UA" altLang="ru-RU" sz="4000" b="1"/>
              <a:t> навчально-виховної діяльності </a:t>
            </a:r>
            <a:r>
              <a:rPr lang="uk-UA" altLang="ru-RU" sz="4000"/>
              <a:t>входять:</a:t>
            </a:r>
            <a:r>
              <a:rPr lang="ru-RU" altLang="ru-RU" sz="40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800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uk-UA" altLang="ru-RU"/>
              <a:t>Організація та проведення навчальних занять і заходів з фізичного виховання;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uk-UA" altLang="ru-RU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uk-UA" altLang="ru-RU"/>
              <a:t>Контроль показників фізичного розвитку студентів;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uk-UA" altLang="ru-RU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uk-UA" altLang="ru-RU"/>
              <a:t>Оцінювання якості досягнутого студентами рівня сформованості знань, умінь і навичок з фізичного виховання.</a:t>
            </a:r>
            <a:endParaRPr lang="ru-RU" alt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/>
          <a:lstStyle/>
          <a:p>
            <a:r>
              <a:rPr lang="uk-UA" altLang="ru-RU" sz="3600"/>
              <a:t>До змісту </a:t>
            </a:r>
            <a:r>
              <a:rPr lang="uk-UA" altLang="ru-RU" sz="3600" b="1"/>
              <a:t>методичної діяльності</a:t>
            </a:r>
            <a:r>
              <a:rPr lang="uk-UA" altLang="ru-RU" sz="3600"/>
              <a:t> входять:</a:t>
            </a:r>
            <a:endParaRPr lang="ru-RU" altLang="ru-RU" sz="36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7912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altLang="ru-RU" sz="2400"/>
              <a:t>Розробка навчального плану, графіка навчального процесу, навчальної програми з ФВ за напрямами і спеціалізаціями навчальних секцій кафедри (предметної комісії), навчальних програм за спеціалізаціями та їх затвердження керівником вищого навчального закладу;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altLang="ru-RU" sz="2400"/>
              <a:t>Складання розкладу навчальних занять з ФВ на факультетах (у відділеннях) ВНЗ та в навчальних секціях кафедри ФВ;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altLang="ru-RU" sz="2400"/>
              <a:t>Складання індивідуальних планів роботи викладачів, планів-конспектів (моделей) занять, положень про навчальні спортивні заходи, журналів обліку ФВ студентів факультетів (відділень) за курсами й групами, журналів обліку роботи навчальної групи навчальної секції, документів звітності;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altLang="ru-RU" sz="2400"/>
              <a:t>Організація функціонування навчально-методичного (методичного) кабінету.</a:t>
            </a:r>
            <a:endParaRPr lang="ru-RU" altLang="ru-RU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/>
              <a:t>До змісту </a:t>
            </a:r>
            <a:r>
              <a:rPr lang="uk-UA" altLang="ru-RU" sz="4000" b="1"/>
              <a:t>науково-методичної діяльності</a:t>
            </a:r>
            <a:r>
              <a:rPr lang="uk-UA" altLang="ru-RU" sz="4000"/>
              <a:t> входять:</a:t>
            </a:r>
            <a:endParaRPr lang="ru-RU" altLang="ru-RU" sz="40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uk-UA" altLang="ru-RU" sz="4000"/>
              <a:t> розробка методичних рекомендацій, указівок, наочних посібників, посібників з фізичного виховання, фізичної реабілітації, спортивного виховання, масового спорту студентів тощо.</a:t>
            </a:r>
            <a:endParaRPr lang="ru-RU" altLang="ru-RU" sz="4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/>
              <a:t>До змісту </a:t>
            </a:r>
            <a:r>
              <a:rPr lang="uk-UA" altLang="ru-RU" sz="4000" b="1"/>
              <a:t>науково-дослідної</a:t>
            </a:r>
            <a:r>
              <a:rPr lang="uk-UA" altLang="ru-RU" sz="4000"/>
              <a:t> діяльності входять:</a:t>
            </a:r>
            <a:r>
              <a:rPr lang="ru-RU" altLang="ru-RU" sz="400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uk-UA" altLang="ru-RU" sz="2800"/>
              <a:t>Проведення наукових досліджень, спрямованих на вдосконалення фізичного виховання студентів за тематичним планом науково-дослідних робіт вищого навчального закладу та за індивідуальними планами науково-дослідних робіт;</a:t>
            </a:r>
          </a:p>
          <a:p>
            <a:pPr marL="533400" indent="-533400">
              <a:buFontTx/>
              <a:buAutoNum type="arabicPeriod"/>
            </a:pPr>
            <a:endParaRPr lang="uk-UA" altLang="ru-RU" sz="2800"/>
          </a:p>
          <a:p>
            <a:pPr marL="533400" indent="-533400">
              <a:buFontTx/>
              <a:buAutoNum type="arabicPeriod"/>
            </a:pPr>
            <a:r>
              <a:rPr lang="uk-UA" altLang="ru-RU" sz="2800"/>
              <a:t>Організація функціонування наукової (науково-дослідної) лабораторії.</a:t>
            </a:r>
            <a:endParaRPr lang="ru-RU" altLang="ru-RU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/>
              <a:t>До змісту </a:t>
            </a:r>
            <a:r>
              <a:rPr lang="uk-UA" altLang="ru-RU" sz="4000" b="1"/>
              <a:t>спортивної </a:t>
            </a:r>
            <a:r>
              <a:rPr lang="uk-UA" altLang="ru-RU" sz="4000"/>
              <a:t>діяльності входить організація:</a:t>
            </a:r>
            <a:endParaRPr lang="ru-RU" altLang="ru-RU" sz="40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5257800"/>
          </a:xfrm>
        </p:spPr>
        <p:txBody>
          <a:bodyPr/>
          <a:lstStyle/>
          <a:p>
            <a:r>
              <a:rPr lang="uk-UA" altLang="ru-RU" sz="2800"/>
              <a:t>функціонування у ВНЗ спортивного клубу та</a:t>
            </a:r>
          </a:p>
          <a:p>
            <a:pPr>
              <a:buFontTx/>
              <a:buNone/>
            </a:pPr>
            <a:r>
              <a:rPr lang="uk-UA" altLang="ru-RU" sz="2800"/>
              <a:t>   самодіяльного спортивного активу на факультетах (відділеннях), курсах, у групах;</a:t>
            </a:r>
          </a:p>
          <a:p>
            <a:r>
              <a:rPr lang="uk-UA" altLang="ru-RU" sz="2800"/>
              <a:t>навчання спортивного активу;</a:t>
            </a:r>
          </a:p>
          <a:p>
            <a:r>
              <a:rPr lang="uk-UA" altLang="ru-RU" sz="2800"/>
              <a:t>участі студентів у самодіяльних спортивних заходах вищого навчального закладу;</a:t>
            </a:r>
          </a:p>
          <a:p>
            <a:r>
              <a:rPr lang="uk-UA" altLang="ru-RU" sz="2800"/>
              <a:t>підготовки та участі студентів-спортсменів (збірних команд) ВНЗ в різноманітних національних та міжнародних спортивних заходах.</a:t>
            </a:r>
            <a:endParaRPr lang="ru-RU" altLang="ru-RU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/>
          <a:lstStyle/>
          <a:p>
            <a:r>
              <a:rPr lang="uk-UA" altLang="ru-RU" sz="3600" b="1"/>
              <a:t>8. </a:t>
            </a:r>
            <a:r>
              <a:rPr lang="uk-UA" altLang="ru-RU" sz="3600" u="sng"/>
              <a:t>Планування змісту навчальних занять у навчальних секціях кафедри</a:t>
            </a:r>
            <a:r>
              <a:rPr lang="uk-UA" altLang="ru-RU" sz="4000" u="sng"/>
              <a:t> ФВ:</a:t>
            </a:r>
            <a:endParaRPr lang="ru-RU" altLang="ru-RU" sz="4000" u="sng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Визначається викладачем навчальної групи самостійно на підставі вимог навчального плану, плану-графіка, навчальної програми з фізичного виховання та навчальної програми із спеціалізації з виду рухової активності або захворювання.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800"/>
              <a:t>	Календарний план спортивних (спортивно-масових) заходів ВНЗ та положення про змагання розробляються спортивним клубом спільно з кафедрою ФВ  та затверджуються керівником вищого навчального закладу.</a:t>
            </a:r>
            <a:endParaRPr lang="ru-RU" altLang="ru-RU"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r>
              <a:rPr lang="uk-UA" altLang="ru-RU" sz="3200"/>
              <a:t>9</a:t>
            </a:r>
            <a:r>
              <a:rPr lang="uk-UA" altLang="ru-RU" sz="3500"/>
              <a:t>. </a:t>
            </a:r>
            <a:r>
              <a:rPr lang="uk-UA" altLang="ru-RU" sz="3500" b="1"/>
              <a:t>Мотивація </a:t>
            </a:r>
            <a:r>
              <a:rPr lang="uk-UA" altLang="ru-RU" sz="3500"/>
              <a:t>до активної участі </a:t>
            </a:r>
            <a:r>
              <a:rPr lang="uk-UA" altLang="ru-RU" sz="3500" b="1"/>
              <a:t>студентів</a:t>
            </a:r>
            <a:endParaRPr lang="ru-RU" altLang="ru-RU" sz="35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ru-RU" sz="2400"/>
              <a:t>		у навчально-виховному процесі з ФВ та спортивних заходах у ВНЗ здійснюється шляхом: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altLang="ru-RU" sz="2400"/>
          </a:p>
          <a:p>
            <a:pPr>
              <a:lnSpc>
                <a:spcPct val="90000"/>
              </a:lnSpc>
            </a:pPr>
            <a:r>
              <a:rPr lang="uk-UA" altLang="ru-RU" sz="2400"/>
              <a:t>створення умов для вибору студентами виду рухової активності для навчання та участі в самодіяльних спортивних заходах за інтересами;</a:t>
            </a:r>
          </a:p>
          <a:p>
            <a:pPr>
              <a:lnSpc>
                <a:spcPct val="90000"/>
              </a:lnSpc>
            </a:pPr>
            <a:r>
              <a:rPr lang="uk-UA" altLang="ru-RU" sz="2400"/>
              <a:t>залучення студентів до виконання студентських науково-дослідних робіт з ФВ з метою підвищення їх відповідного рівня кваліфікації;</a:t>
            </a:r>
          </a:p>
          <a:p>
            <a:pPr>
              <a:lnSpc>
                <a:spcPct val="90000"/>
              </a:lnSpc>
            </a:pPr>
            <a:r>
              <a:rPr lang="uk-UA" altLang="ru-RU" sz="2400"/>
              <a:t>переведення студентів високого рівня спортивної кваліфікації, що навчаються на факультетах (відділеннях) ВНЗ, на індивідуальний графік занять для гармонійного поєднання здобуття освіти за обраною спеціальністю та занять обраним видом спорту.</a:t>
            </a:r>
          </a:p>
          <a:p>
            <a:pPr>
              <a:lnSpc>
                <a:spcPct val="90000"/>
              </a:lnSpc>
            </a:pPr>
            <a:endParaRPr lang="ru-RU" altLang="ru-RU"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uk-UA" altLang="ru-RU" sz="4000" b="1"/>
              <a:t>Мотивація викладачів</a:t>
            </a:r>
            <a:r>
              <a:rPr lang="uk-UA" altLang="ru-RU" sz="4000"/>
              <a:t> до якісної організації своєї діяльності</a:t>
            </a:r>
            <a:r>
              <a:rPr lang="ru-RU" altLang="ru-RU" sz="400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/>
              <a:t>		</a:t>
            </a:r>
            <a:r>
              <a:rPr lang="uk-UA" altLang="ru-RU" u="sng"/>
              <a:t>здійснюється шляхом: </a:t>
            </a:r>
          </a:p>
          <a:p>
            <a:r>
              <a:rPr lang="uk-UA" altLang="ru-RU"/>
              <a:t>Заохочення;</a:t>
            </a:r>
          </a:p>
          <a:p>
            <a:r>
              <a:rPr lang="uk-UA" altLang="ru-RU"/>
              <a:t>Своєчасного оцінювання їх діяльності;</a:t>
            </a:r>
          </a:p>
          <a:p>
            <a:r>
              <a:rPr lang="uk-UA" altLang="ru-RU"/>
              <a:t>Підвищення професійного та наукового рівня;</a:t>
            </a:r>
          </a:p>
          <a:p>
            <a:r>
              <a:rPr lang="uk-UA" altLang="ru-RU"/>
              <a:t>Просування по службі тощо.</a:t>
            </a:r>
            <a:endParaRPr lang="ru-RU" alt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uk-UA" altLang="ru-RU" sz="4000" b="1"/>
              <a:t>10.</a:t>
            </a:r>
            <a:r>
              <a:rPr lang="uk-UA" altLang="ru-RU" sz="4000" u="sng"/>
              <a:t> Контрольні заходи з фізичного виховання у ВНЗ</a:t>
            </a:r>
            <a:endParaRPr lang="ru-RU" altLang="ru-RU" sz="4000" u="sng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altLang="ru-RU" sz="200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ru-RU" sz="2200"/>
              <a:t>		Включають </a:t>
            </a:r>
            <a:r>
              <a:rPr lang="uk-UA" altLang="ru-RU" sz="2200" i="1"/>
              <a:t>види педагогічного контролю</a:t>
            </a:r>
            <a:r>
              <a:rPr lang="uk-UA" altLang="ru-RU" sz="2200"/>
              <a:t>:</a:t>
            </a:r>
          </a:p>
          <a:p>
            <a:pPr>
              <a:lnSpc>
                <a:spcPct val="80000"/>
              </a:lnSpc>
            </a:pPr>
            <a:r>
              <a:rPr lang="uk-UA" altLang="ru-RU" sz="2400" b="1"/>
              <a:t>Поточний;</a:t>
            </a:r>
          </a:p>
          <a:p>
            <a:pPr>
              <a:lnSpc>
                <a:spcPct val="80000"/>
              </a:lnSpc>
            </a:pPr>
            <a:r>
              <a:rPr lang="uk-UA" altLang="ru-RU" sz="2400" b="1"/>
              <a:t>Підсумковий</a:t>
            </a:r>
          </a:p>
          <a:p>
            <a:pPr>
              <a:lnSpc>
                <a:spcPct val="80000"/>
              </a:lnSpc>
            </a:pPr>
            <a:endParaRPr lang="uk-UA" altLang="ru-RU" sz="2400" b="1"/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ru-RU" sz="2200" b="1"/>
              <a:t>		</a:t>
            </a:r>
            <a:r>
              <a:rPr lang="uk-UA" altLang="ru-RU" sz="2200" b="1" i="1" u="sng"/>
              <a:t>Поточний контроль</a:t>
            </a:r>
            <a:r>
              <a:rPr lang="uk-UA" altLang="ru-RU" sz="2200" b="1"/>
              <a:t> </a:t>
            </a:r>
            <a:r>
              <a:rPr lang="uk-UA" altLang="ru-RU" sz="2200"/>
              <a:t>здійснюється під час проведення практичних та семінарських занять.</a:t>
            </a:r>
          </a:p>
          <a:p>
            <a:pPr>
              <a:lnSpc>
                <a:spcPct val="80000"/>
              </a:lnSpc>
            </a:pPr>
            <a:r>
              <a:rPr lang="uk-UA" altLang="ru-RU" sz="2200" u="sng"/>
              <a:t>На практичних заняттях:</a:t>
            </a:r>
            <a:r>
              <a:rPr lang="uk-UA" altLang="ru-RU" sz="2200"/>
              <a:t> </a:t>
            </a:r>
            <a:r>
              <a:rPr lang="uk-UA" altLang="ru-RU" sz="2200" b="1"/>
              <a:t>мета</a:t>
            </a:r>
            <a:r>
              <a:rPr lang="uk-UA" altLang="ru-RU" sz="2200"/>
              <a:t> - перевірка рівня фізичного розвитку студентів за функціональними, фізичними, руховими (технічними) показниками.</a:t>
            </a:r>
          </a:p>
          <a:p>
            <a:pPr>
              <a:lnSpc>
                <a:spcPct val="80000"/>
              </a:lnSpc>
            </a:pPr>
            <a:r>
              <a:rPr lang="uk-UA" altLang="ru-RU" sz="2200" u="sng"/>
              <a:t>На семінарських заняттях:</a:t>
            </a:r>
            <a:r>
              <a:rPr lang="uk-UA" altLang="ru-RU" sz="2200"/>
              <a:t> </a:t>
            </a:r>
            <a:r>
              <a:rPr lang="uk-UA" altLang="ru-RU" sz="2200" b="1"/>
              <a:t>мета</a:t>
            </a:r>
            <a:r>
              <a:rPr lang="uk-UA" altLang="ru-RU" sz="2200"/>
              <a:t> -  перевірка рівня знань студентів з теорії, методики і організації фізичного виховання, його спеціалізованих напрямів, масового спорту.</a:t>
            </a:r>
          </a:p>
          <a:p>
            <a:pPr>
              <a:lnSpc>
                <a:spcPct val="80000"/>
              </a:lnSpc>
            </a:pPr>
            <a:endParaRPr lang="uk-UA" altLang="ru-RU" sz="2200"/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ru-RU" sz="2200"/>
              <a:t>		Форма проведення поточного контролю під час навчальних занять і система оцінювання рівня знань визначаються кафедрою фізичного виховання.</a:t>
            </a:r>
            <a:endParaRPr lang="ru-RU" altLang="ru-RU"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"/>
            <a:ext cx="8229600" cy="6019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6. Характеристика навчальних секцій кафедри фізичного виховання.</a:t>
            </a:r>
            <a:endParaRPr lang="ru-RU" altLang="ru-RU" sz="2800"/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7. Зміст діяльності кафедри фізичного виховання. 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8. Планування змісту навчальних занять у навчальних секціях кафедри фізичного виховання. 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9. Мотивація навчально-виховного процесу з ФВ та МС  у ВНЗ серед студентів та викладачів.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10. Контрольні заходи з фізичного виховання</a:t>
            </a:r>
            <a:r>
              <a:rPr lang="ru-RU" altLang="ru-RU" sz="2800"/>
              <a:t> у     ВНЗ.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uk-UA" altLang="ru-RU" sz="2800"/>
              <a:t>11. Кадрове забезпечення навчально-виховного процесу з ФВ та МС у ВНЗ, їх функції.</a:t>
            </a:r>
            <a:endParaRPr lang="ru-RU" altLang="ru-RU" sz="2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686800" cy="6400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ru-RU" sz="2800"/>
              <a:t>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/>
              <a:t>		</a:t>
            </a:r>
            <a:r>
              <a:rPr lang="uk-UA" altLang="ru-RU" sz="2800" b="1" i="1" u="sng"/>
              <a:t>Мета підсумкового контролю</a:t>
            </a:r>
            <a:r>
              <a:rPr lang="uk-UA" altLang="ru-RU" sz="2800"/>
              <a:t> - оцінка результатів навчання на певному освітньому (кваліфікаційному) рівні або на окремих його завершених етапах.</a:t>
            </a:r>
          </a:p>
          <a:p>
            <a:pPr>
              <a:lnSpc>
                <a:spcPct val="90000"/>
              </a:lnSpc>
            </a:pPr>
            <a:endParaRPr lang="uk-UA" altLang="ru-RU" sz="280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/>
              <a:t>		Підсумковий контроль з ФВ включає семестровий контроль.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altLang="ru-RU" sz="280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2800"/>
              <a:t>		ВНЗ може використовувати кредитно-модульну та інші форми підсумкового контролю з ФВ після закінчення логічно завершеної частини теоретичних та практичних занять і їх результати враховувати при підсумковому оцінюванні.</a:t>
            </a:r>
            <a:endParaRPr lang="ru-RU" altLang="ru-RU" sz="2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z="2800"/>
              <a:t>		</a:t>
            </a:r>
          </a:p>
          <a:p>
            <a:pPr>
              <a:buFontTx/>
              <a:buNone/>
            </a:pPr>
            <a:r>
              <a:rPr lang="uk-UA" altLang="ru-RU" sz="2800"/>
              <a:t>		</a:t>
            </a:r>
            <a:r>
              <a:rPr lang="uk-UA" altLang="ru-RU" sz="2800" b="1" i="1"/>
              <a:t>Стандарти вищої освіти є основою оцінки якості вищої освіти з ФВ</a:t>
            </a:r>
            <a:r>
              <a:rPr lang="uk-UA" altLang="ru-RU" sz="2800"/>
              <a:t>, а також якості освітньої діяльності ВНЗ незалежно від їх типів, рівнів акредитації та форм навчання.</a:t>
            </a:r>
          </a:p>
          <a:p>
            <a:pPr>
              <a:buFontTx/>
              <a:buNone/>
            </a:pPr>
            <a:endParaRPr lang="uk-UA" altLang="ru-RU" sz="2800"/>
          </a:p>
          <a:p>
            <a:pPr>
              <a:buFontTx/>
              <a:buNone/>
            </a:pPr>
            <a:r>
              <a:rPr lang="uk-UA" altLang="ru-RU" sz="2800"/>
              <a:t>		Для забезпечення </a:t>
            </a:r>
            <a:r>
              <a:rPr lang="uk-UA" altLang="ru-RU" sz="2800" b="1" i="1"/>
              <a:t>обліку</a:t>
            </a:r>
            <a:r>
              <a:rPr lang="uk-UA" altLang="ru-RU" sz="2800"/>
              <a:t> з усіх питань своєї діяльності кафедра ФВ (предметна комісія), спортивний клуб вищого навчального закладу складають та затверджують в установленому порядку </a:t>
            </a:r>
            <a:r>
              <a:rPr lang="uk-UA" altLang="ru-RU" sz="2800" b="1" i="1"/>
              <a:t>номенклатуру справ</a:t>
            </a:r>
            <a:r>
              <a:rPr lang="uk-UA" altLang="ru-RU" sz="2800"/>
              <a:t>.</a:t>
            </a:r>
            <a:endParaRPr lang="ru-RU" altLang="ru-RU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uk-UA" altLang="ru-RU" sz="3200" b="1" u="sng"/>
              <a:t>Кадрове забезпечення навчально-виховного процесу з ФВ та МС у ВНЗ:</a:t>
            </a:r>
            <a:endParaRPr lang="ru-RU" altLang="ru-RU" sz="3200" b="1" u="sng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/>
              <a:t>		</a:t>
            </a:r>
            <a:r>
              <a:rPr lang="uk-UA" altLang="ru-RU" b="1" i="1"/>
              <a:t>Посади науково-педагогічних працівників кафедри ФВ:</a:t>
            </a:r>
          </a:p>
          <a:p>
            <a:pPr>
              <a:buFontTx/>
              <a:buNone/>
            </a:pPr>
            <a:endParaRPr lang="uk-UA" altLang="ru-RU" b="1" i="1"/>
          </a:p>
          <a:p>
            <a:r>
              <a:rPr lang="uk-UA" altLang="ru-RU"/>
              <a:t>Викладач;</a:t>
            </a:r>
          </a:p>
          <a:p>
            <a:r>
              <a:rPr lang="uk-UA" altLang="ru-RU"/>
              <a:t>Старший викладач;</a:t>
            </a:r>
          </a:p>
          <a:p>
            <a:r>
              <a:rPr lang="uk-UA" altLang="ru-RU"/>
              <a:t>Доцент;</a:t>
            </a:r>
          </a:p>
          <a:p>
            <a:r>
              <a:rPr lang="uk-UA" altLang="ru-RU"/>
              <a:t>Професор;</a:t>
            </a:r>
          </a:p>
          <a:p>
            <a:r>
              <a:rPr lang="uk-UA" altLang="ru-RU"/>
              <a:t>Завідувач кафедри;</a:t>
            </a:r>
            <a:endParaRPr lang="ru-RU" alt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/>
              <a:t>		</a:t>
            </a:r>
            <a:r>
              <a:rPr lang="uk-UA" altLang="ru-RU" b="1" i="1" u="sng"/>
              <a:t>Посади педагогічних працівників предметної комісії з ФВ:</a:t>
            </a:r>
          </a:p>
          <a:p>
            <a:pPr>
              <a:buFontTx/>
              <a:buNone/>
            </a:pPr>
            <a:endParaRPr lang="uk-UA" altLang="ru-RU" b="1" i="1" u="sng"/>
          </a:p>
          <a:p>
            <a:r>
              <a:rPr lang="uk-UA" altLang="ru-RU"/>
              <a:t>Викладач;</a:t>
            </a:r>
          </a:p>
          <a:p>
            <a:r>
              <a:rPr lang="uk-UA" altLang="ru-RU"/>
              <a:t>Старший викладач;</a:t>
            </a:r>
          </a:p>
          <a:p>
            <a:r>
              <a:rPr lang="uk-UA" altLang="ru-RU"/>
              <a:t>Керівник фізичного виховання;</a:t>
            </a:r>
          </a:p>
          <a:p>
            <a:r>
              <a:rPr lang="uk-UA" altLang="ru-RU"/>
              <a:t>Виборна посада голови предметної комісії.</a:t>
            </a:r>
            <a:endParaRPr lang="ru-RU" alt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i="1"/>
              <a:t>		</a:t>
            </a:r>
            <a:r>
              <a:rPr lang="uk-UA" altLang="ru-RU" b="1" i="1" u="sng"/>
              <a:t>Посади працівників, які забезпечують допоміжні напрями діяльності кафедри (предметної комісії):</a:t>
            </a:r>
            <a:r>
              <a:rPr lang="ru-RU" altLang="ru-RU" i="1"/>
              <a:t> </a:t>
            </a:r>
          </a:p>
          <a:p>
            <a:pPr>
              <a:buFontTx/>
              <a:buNone/>
            </a:pPr>
            <a:endParaRPr lang="ru-RU" altLang="ru-RU" i="1"/>
          </a:p>
          <a:p>
            <a:r>
              <a:rPr lang="uk-UA" altLang="ru-RU"/>
              <a:t>Категорійні фахівці;</a:t>
            </a:r>
          </a:p>
          <a:p>
            <a:r>
              <a:rPr lang="uk-UA" altLang="ru-RU"/>
              <a:t>Старші лаборанти;</a:t>
            </a:r>
          </a:p>
          <a:p>
            <a:r>
              <a:rPr lang="uk-UA" altLang="ru-RU"/>
              <a:t>Завідувачі лабораторій;</a:t>
            </a:r>
          </a:p>
          <a:p>
            <a:r>
              <a:rPr lang="uk-UA" altLang="ru-RU"/>
              <a:t>Завідувачі кабінетів;</a:t>
            </a:r>
          </a:p>
          <a:p>
            <a:r>
              <a:rPr lang="uk-UA" altLang="ru-RU"/>
              <a:t>Методисти та інші.</a:t>
            </a:r>
            <a:endParaRPr lang="ru-RU" alt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uk-UA" altLang="ru-RU" sz="2900" b="1"/>
              <a:t> </a:t>
            </a:r>
            <a:r>
              <a:rPr lang="uk-UA" altLang="ru-RU" sz="2900" b="1" u="sng"/>
              <a:t>Регламентація діяльності учасників навчально-виховного процесу з ФВ</a:t>
            </a:r>
            <a:endParaRPr lang="ru-RU" altLang="ru-RU" sz="2900" b="1" u="sng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b="1"/>
              <a:t>		Функції завідувача кафедри фізичного виховання</a:t>
            </a:r>
            <a:r>
              <a:rPr lang="uk-UA" altLang="ru-RU"/>
              <a:t> (голови предметної комісії):</a:t>
            </a:r>
            <a:endParaRPr lang="ru-RU" alt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686800" cy="65532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ru-RU" altLang="ru-RU" sz="2400" b="1"/>
              <a:t>1</a:t>
            </a:r>
            <a:r>
              <a:rPr lang="ru-RU" altLang="ru-RU" sz="2400"/>
              <a:t>. </a:t>
            </a:r>
            <a:r>
              <a:rPr lang="ru-RU" altLang="ru-RU" sz="2500" b="1" u="sng"/>
              <a:t>Ф</a:t>
            </a:r>
            <a:r>
              <a:rPr lang="uk-UA" altLang="ru-RU" sz="2500" b="1" u="sng"/>
              <a:t>ізичне виховання</a:t>
            </a:r>
            <a:r>
              <a:rPr lang="uk-UA" altLang="ru-RU" sz="2500"/>
              <a:t> – складова освіти і виховання, педагогічний, навчально-виховний процес, предмет (навчальна дисципліна), спрямований на оволодіння знаннями, уміннями й навичками щодо управління фізичним розвитком людини різновидами рухової активності, з метою навчання і виховання особистості в дусі відповідального ставлення до власного здоров'я і здоров'я оточення;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500"/>
              <a:t> </a:t>
            </a:r>
            <a:r>
              <a:rPr lang="uk-UA" altLang="ru-RU" sz="2500" b="1" u="sng"/>
              <a:t>Фізична реабілітація</a:t>
            </a:r>
            <a:r>
              <a:rPr lang="uk-UA" altLang="ru-RU" sz="2500"/>
              <a:t> – спеціалізований напрям процесу фізичного виховання людини з відхиленнями в стані здоров’я;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500"/>
              <a:t> </a:t>
            </a:r>
            <a:r>
              <a:rPr lang="uk-UA" altLang="ru-RU" sz="2500" b="1" u="sng"/>
              <a:t>Спортивне виховання (тренування</a:t>
            </a:r>
            <a:r>
              <a:rPr lang="uk-UA" altLang="ru-RU" sz="2500"/>
              <a:t>) –спеціалізований напрям процесу фізичного виховання в окремому виді спорту;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500"/>
              <a:t> </a:t>
            </a:r>
            <a:r>
              <a:rPr lang="uk-UA" altLang="ru-RU" sz="2500" b="1" u="sng"/>
              <a:t>Масовий спорт</a:t>
            </a:r>
            <a:r>
              <a:rPr lang="uk-UA" altLang="ru-RU" sz="2500"/>
              <a:t> – система організації та проведення спортивних заходів (змагань, розваг, ігор тощо) з масових видів рухової активності, засіб фізичного виховання.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ru-RU" altLang="ru-RU"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altLang="ru-RU" sz="3600" b="1"/>
              <a:t>2.</a:t>
            </a:r>
            <a:r>
              <a:rPr lang="uk-UA" altLang="ru-RU" sz="3600" b="1" u="sng"/>
              <a:t> Мета фізичного виховання та масового спорту у сфері вищої освіти</a:t>
            </a:r>
            <a:r>
              <a:rPr lang="uk-UA" altLang="ru-RU" sz="3600"/>
              <a:t> - забезпечення виховання у студентів потреби самостійно оволодівати знаннями, уміннями й навичками управління фізичним розвитком людини засобами фізичного виховання та навчання застосовувати набуті цінності в життєдіяльності майбутніх фахівців.</a:t>
            </a:r>
            <a:endParaRPr lang="ru-RU" altLang="ru-RU"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92163"/>
          </a:xfrm>
        </p:spPr>
        <p:txBody>
          <a:bodyPr/>
          <a:lstStyle/>
          <a:p>
            <a:r>
              <a:rPr lang="uk-UA" altLang="ru-RU" b="1"/>
              <a:t>Завдання ФВ та МС у ВНЗ:</a:t>
            </a:r>
            <a:endParaRPr lang="ru-RU" altLang="ru-RU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943600"/>
          </a:xfrm>
        </p:spPr>
        <p:txBody>
          <a:bodyPr/>
          <a:lstStyle/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Формування в студентської молоді основ теоретичних знань, практичних і методичних здібностей (умінь і навичок) з фізичного і спортивного виховання, фізичної реабілітації, масового спорту як компонентів їх повноцінної, гармонійної та безпечної життєдіяльності;</a:t>
            </a:r>
          </a:p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Набрання студентською молоддю досвіду в застосуванні здобутих цінностей впродовж життя в особистій, навчальній, професійній діяльності, в побуті і в сім’ї;</a:t>
            </a:r>
          </a:p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Забезпечення в студентської молоді належного рівня розвитку показників їх функціональних та морфологічних можливостей організму, фізичних якостей, рухових здібностей, працездатності;</a:t>
            </a:r>
          </a:p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Сприяння розвитку професійних, світоглядних та     громадянських якостей студентів;</a:t>
            </a:r>
          </a:p>
          <a:p>
            <a:pPr marL="304800" indent="-304800">
              <a:lnSpc>
                <a:spcPct val="80000"/>
              </a:lnSpc>
              <a:buFontTx/>
              <a:buAutoNum type="arabicPeriod"/>
            </a:pPr>
            <a:r>
              <a:rPr lang="uk-UA" altLang="ru-RU" sz="2500"/>
              <a:t> Підготовка та участь студентів у різноманітних спортивних заходах.</a:t>
            </a:r>
            <a:endParaRPr lang="ru-RU" altLang="ru-RU"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b="1" u="sng"/>
              <a:t>Основні принципи ФВ та МС у сфері вищої освіти:</a:t>
            </a:r>
            <a:endParaRPr lang="ru-RU" altLang="ru-RU" sz="4000" b="1" u="sng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marL="0" indent="0"/>
            <a:r>
              <a:rPr lang="uk-UA" altLang="ru-RU" sz="2800"/>
              <a:t> </a:t>
            </a:r>
            <a:r>
              <a:rPr lang="uk-UA" altLang="ru-RU" sz="2800" b="1" i="1"/>
              <a:t>пріоритетності</a:t>
            </a:r>
            <a:r>
              <a:rPr lang="uk-UA" altLang="ru-RU" sz="2800"/>
              <a:t> </a:t>
            </a:r>
            <a:r>
              <a:rPr lang="uk-UA" altLang="ru-RU" sz="2800" b="1" i="1"/>
              <a:t>освітньої спрямованості</a:t>
            </a:r>
            <a:r>
              <a:rPr lang="uk-UA" altLang="ru-RU" sz="2800"/>
              <a:t> процесу фізичного виховання та функціонального фактора в оцінюванні фізичного розвитку студентів;</a:t>
            </a:r>
          </a:p>
          <a:p>
            <a:pPr marL="0" indent="0"/>
            <a:endParaRPr lang="uk-UA" altLang="ru-RU" sz="2800"/>
          </a:p>
          <a:p>
            <a:pPr marL="0" indent="0"/>
            <a:r>
              <a:rPr lang="uk-UA" altLang="ru-RU" sz="2800"/>
              <a:t> </a:t>
            </a:r>
            <a:r>
              <a:rPr lang="uk-UA" altLang="ru-RU" sz="2800" b="1" i="1"/>
              <a:t>багатоукладності </a:t>
            </a:r>
            <a:r>
              <a:rPr lang="uk-UA" altLang="ru-RU" sz="2800"/>
              <a:t>(передбачає створення у ВНЗ умов для широкого вибору студентами засобів фізичного виховання для навчання та участі в спортивних заходах, які відповідали б їх запитам, інтересам, стану здоров’я, фізичній і технічній підготовленості, спортивній кваліфікації);</a:t>
            </a:r>
            <a:endParaRPr lang="ru-RU" altLang="ru-RU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668963"/>
          </a:xfrm>
        </p:spPr>
        <p:txBody>
          <a:bodyPr/>
          <a:lstStyle/>
          <a:p>
            <a:pPr marL="0" indent="0"/>
            <a:r>
              <a:rPr lang="uk-UA" altLang="ru-RU"/>
              <a:t> </a:t>
            </a:r>
            <a:r>
              <a:rPr lang="uk-UA" altLang="ru-RU" b="1" i="1"/>
              <a:t>індивідуалізація</a:t>
            </a:r>
            <a:r>
              <a:rPr lang="uk-UA" altLang="ru-RU"/>
              <a:t> та диференціація навчального процесу з фізичного</a:t>
            </a:r>
          </a:p>
          <a:p>
            <a:pPr marL="0" indent="0">
              <a:buFontTx/>
              <a:buNone/>
            </a:pPr>
            <a:r>
              <a:rPr lang="uk-UA" altLang="ru-RU"/>
              <a:t>виховання;</a:t>
            </a:r>
          </a:p>
          <a:p>
            <a:pPr marL="0" indent="0">
              <a:buFontTx/>
              <a:buNone/>
            </a:pPr>
            <a:endParaRPr lang="uk-UA" altLang="ru-RU"/>
          </a:p>
          <a:p>
            <a:pPr marL="0" indent="0"/>
            <a:r>
              <a:rPr lang="uk-UA" altLang="ru-RU"/>
              <a:t> </a:t>
            </a:r>
            <a:r>
              <a:rPr lang="uk-UA" altLang="ru-RU" b="1" i="1"/>
              <a:t>поєднання державного управління і студентського самоврядування</a:t>
            </a:r>
            <a:r>
              <a:rPr lang="uk-UA" altLang="ru-RU"/>
              <a:t>.</a:t>
            </a:r>
            <a:endParaRPr lang="ru-RU" altLang="ru-RU"/>
          </a:p>
        </p:txBody>
      </p:sp>
      <p:pic>
        <p:nvPicPr>
          <p:cNvPr id="11268" name="Picture 4" descr="1369044827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668713"/>
            <a:ext cx="4800600" cy="31892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/>
          <a:p>
            <a:r>
              <a:rPr lang="uk-UA" altLang="ru-RU" sz="2600" b="1"/>
              <a:t>3.</a:t>
            </a:r>
            <a:r>
              <a:rPr lang="uk-UA" altLang="ru-RU" sz="2600" b="1" u="sng"/>
              <a:t> Нормативно-правова база організації навчально-виховного процесу з ФВ та МС</a:t>
            </a:r>
            <a:endParaRPr lang="ru-RU" altLang="ru-RU" sz="2600" b="1" u="sng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763000" cy="5562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400" u="sng"/>
              <a:t>Організація навчально-виховного процесу</a:t>
            </a:r>
            <a:r>
              <a:rPr lang="uk-UA" altLang="ru-RU" sz="2400"/>
              <a:t> з ФВ та МС у ВНЗ незалежно від підпорядкування, типів і форм власності </a:t>
            </a:r>
            <a:r>
              <a:rPr lang="uk-UA" altLang="ru-RU" sz="2400" u="sng"/>
              <a:t>базується на: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 </a:t>
            </a:r>
            <a:r>
              <a:rPr lang="uk-UA" altLang="ru-RU" sz="2400" b="1"/>
              <a:t>Законах України</a:t>
            </a:r>
            <a:r>
              <a:rPr lang="uk-UA" altLang="ru-RU" sz="2400"/>
              <a:t> “Про освіту”, “Про вищу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400"/>
              <a:t>освіту”, “Про фізичну культуру і спорт”;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 </a:t>
            </a:r>
            <a:r>
              <a:rPr lang="uk-UA" altLang="ru-RU" sz="2400" b="1"/>
              <a:t>Національній доктрині розвитку освіти</a:t>
            </a:r>
            <a:r>
              <a:rPr lang="uk-UA" altLang="ru-RU" sz="2400"/>
              <a:t>, затвердженій Указом Президента України від 17.04.2002 № 347;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</a:t>
            </a:r>
            <a:r>
              <a:rPr lang="uk-UA" altLang="ru-RU" sz="2400" b="1"/>
              <a:t>Положенні про державний ВНЗ</a:t>
            </a:r>
            <a:r>
              <a:rPr lang="uk-UA" altLang="ru-RU" sz="2400"/>
              <a:t>, затвердженому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altLang="ru-RU" sz="2400"/>
              <a:t>постановою Кабінету Міністрів України від 05.09.96 № 1074 (із змінами);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</a:t>
            </a:r>
            <a:r>
              <a:rPr lang="uk-UA" altLang="ru-RU" sz="2400" b="1"/>
              <a:t>Положенні про організацію навчального процесу у ВНЗ</a:t>
            </a:r>
            <a:r>
              <a:rPr lang="uk-UA" altLang="ru-RU" sz="2400"/>
              <a:t>, затвердженому наказом Міністерства освіти України від 02.06.93 № 161;</a:t>
            </a:r>
          </a:p>
          <a:p>
            <a:pPr marL="0" indent="0">
              <a:lnSpc>
                <a:spcPct val="90000"/>
              </a:lnSpc>
            </a:pPr>
            <a:r>
              <a:rPr lang="uk-UA" altLang="ru-RU" sz="2400"/>
              <a:t> інших актах України з питань освіти та фізичного виховання.</a:t>
            </a:r>
            <a:endParaRPr lang="ru-RU" altLang="ru-RU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1055</Words>
  <Application>Microsoft Office PowerPoint</Application>
  <PresentationFormat>Экран (4:3)</PresentationFormat>
  <Paragraphs>197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Оформление по умолчанию</vt:lpstr>
      <vt:lpstr>Фізичне виховання  студентів</vt:lpstr>
      <vt:lpstr>План</vt:lpstr>
      <vt:lpstr>Слайд 3</vt:lpstr>
      <vt:lpstr>Слайд 4</vt:lpstr>
      <vt:lpstr>Слайд 5</vt:lpstr>
      <vt:lpstr>Завдання ФВ та МС у ВНЗ:</vt:lpstr>
      <vt:lpstr>Основні принципи ФВ та МС у сфері вищої освіти:</vt:lpstr>
      <vt:lpstr>Слайд 8</vt:lpstr>
      <vt:lpstr>3. Нормативно-правова база організації навчально-виховного процесу з ФВ та МС</vt:lpstr>
      <vt:lpstr>Слайд 10</vt:lpstr>
      <vt:lpstr>Слайд 11</vt:lpstr>
      <vt:lpstr>Слайд 12</vt:lpstr>
      <vt:lpstr>Слайд 13</vt:lpstr>
      <vt:lpstr>Слайд 14</vt:lpstr>
      <vt:lpstr>5. Форми організації навчального процесу з ФВ у ВНЗ: </vt:lpstr>
      <vt:lpstr>Слайд 16</vt:lpstr>
      <vt:lpstr>Слайд 17</vt:lpstr>
      <vt:lpstr>Слайд 18</vt:lpstr>
      <vt:lpstr>Слайд 19</vt:lpstr>
      <vt:lpstr>7. Зміст діяльності кафедри фізичного виховання </vt:lpstr>
      <vt:lpstr>До змісту навчально-виховної діяльності входять: </vt:lpstr>
      <vt:lpstr>До змісту методичної діяльності входять:</vt:lpstr>
      <vt:lpstr>До змісту науково-методичної діяльності входять:</vt:lpstr>
      <vt:lpstr>До змісту науково-дослідної діяльності входять: </vt:lpstr>
      <vt:lpstr>До змісту спортивної діяльності входить організація:</vt:lpstr>
      <vt:lpstr>8. Планування змісту навчальних занять у навчальних секціях кафедри ФВ:</vt:lpstr>
      <vt:lpstr>9. Мотивація до активної участі студентів</vt:lpstr>
      <vt:lpstr>Мотивація викладачів до якісної організації своєї діяльності </vt:lpstr>
      <vt:lpstr>10. Контрольні заходи з фізичного виховання у ВНЗ</vt:lpstr>
      <vt:lpstr>Слайд 30</vt:lpstr>
      <vt:lpstr>Слайд 31</vt:lpstr>
      <vt:lpstr>Кадрове забезпечення навчально-виховного процесу з ФВ та МС у ВНЗ:</vt:lpstr>
      <vt:lpstr>Слайд 33</vt:lpstr>
      <vt:lpstr>Слайд 34</vt:lpstr>
      <vt:lpstr> Регламентація діяльності учасників навчально-виховного процесу з ФВ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Виктория</dc:creator>
  <cp:lastModifiedBy>Виктория</cp:lastModifiedBy>
  <cp:revision>26</cp:revision>
  <cp:lastPrinted>1601-01-01T00:00:00Z</cp:lastPrinted>
  <dcterms:created xsi:type="dcterms:W3CDTF">1601-01-01T00:00:00Z</dcterms:created>
  <dcterms:modified xsi:type="dcterms:W3CDTF">2024-01-25T11:52:11Z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