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/>
          <a:lstStyle/>
          <a:p>
            <a:r>
              <a:rPr lang="uk-UA" dirty="0" smtClean="0"/>
              <a:t>Управління медіа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медіапідприємств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є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менеджмент. Потреба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фахівцями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медіакомпанією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редакційної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медіабрендингу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розбудови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потребу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курсу. При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специфіку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медіапідприємств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продуктом –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більшої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налагодження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колективі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з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Відтак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є: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медіаменеджмент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медіасфері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контролю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складників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менеджменту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медіаменеджменту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медіапідприємством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орієнтування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медіаменеджменту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r>
              <a:rPr lang="ru-RU" sz="2400" b="1" i="1" dirty="0">
                <a:solidFill>
                  <a:srgbClr val="740A51"/>
                </a:solidFill>
              </a:rPr>
              <a:t> Метою </a:t>
            </a:r>
            <a:r>
              <a:rPr lang="ru-RU" sz="2400" i="1" dirty="0" err="1">
                <a:solidFill>
                  <a:srgbClr val="740A51"/>
                </a:solidFill>
              </a:rPr>
              <a:t>викладання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дисципліни</a:t>
            </a:r>
            <a:r>
              <a:rPr lang="ru-RU" sz="2400" i="1" dirty="0">
                <a:solidFill>
                  <a:srgbClr val="740A51"/>
                </a:solidFill>
              </a:rPr>
              <a:t> «</a:t>
            </a:r>
            <a:r>
              <a:rPr lang="ru-RU" sz="2400" i="1" dirty="0" err="1">
                <a:solidFill>
                  <a:srgbClr val="740A51"/>
                </a:solidFill>
              </a:rPr>
              <a:t>Управління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медіа</a:t>
            </a:r>
            <a:r>
              <a:rPr lang="ru-RU" sz="2400" i="1" dirty="0">
                <a:solidFill>
                  <a:srgbClr val="740A51"/>
                </a:solidFill>
              </a:rPr>
              <a:t>» є </a:t>
            </a:r>
            <a:r>
              <a:rPr lang="ru-RU" sz="2400" i="1" dirty="0" err="1">
                <a:solidFill>
                  <a:srgbClr val="740A51"/>
                </a:solidFill>
              </a:rPr>
              <a:t>ознайомлення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студентів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із</a:t>
            </a:r>
            <a:r>
              <a:rPr lang="ru-RU" sz="2400" i="1" dirty="0">
                <a:solidFill>
                  <a:srgbClr val="740A51"/>
                </a:solidFill>
              </a:rPr>
              <a:t> засадами менеджменту </a:t>
            </a:r>
            <a:r>
              <a:rPr lang="ru-RU" sz="2400" i="1" dirty="0" err="1">
                <a:solidFill>
                  <a:srgbClr val="740A51"/>
                </a:solidFill>
              </a:rPr>
              <a:t>медіапідприємств</a:t>
            </a:r>
            <a:r>
              <a:rPr lang="ru-RU" sz="2400" i="1" dirty="0">
                <a:solidFill>
                  <a:srgbClr val="740A51"/>
                </a:solidFill>
              </a:rPr>
              <a:t>, </a:t>
            </a:r>
            <a:r>
              <a:rPr lang="ru-RU" sz="2400" i="1" dirty="0" err="1">
                <a:solidFill>
                  <a:srgbClr val="740A51"/>
                </a:solidFill>
              </a:rPr>
              <a:t>організації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редакційної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діяльності</a:t>
            </a:r>
            <a:r>
              <a:rPr lang="ru-RU" sz="2400" i="1" dirty="0">
                <a:solidFill>
                  <a:srgbClr val="740A51"/>
                </a:solidFill>
              </a:rPr>
              <a:t> та </a:t>
            </a:r>
            <a:r>
              <a:rPr lang="ru-RU" sz="2400" i="1" dirty="0" err="1">
                <a:solidFill>
                  <a:srgbClr val="740A51"/>
                </a:solidFill>
              </a:rPr>
              <a:t>маркетингової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політики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медіа</a:t>
            </a:r>
            <a:r>
              <a:rPr lang="ru-RU" sz="2400" b="1" i="1" dirty="0">
                <a:solidFill>
                  <a:srgbClr val="740A5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740A51"/>
                </a:solidFill>
              </a:rPr>
              <a:t>      </a:t>
            </a:r>
            <a:endParaRPr lang="ru-RU" sz="2400" b="1" i="1" dirty="0" smtClean="0">
              <a:solidFill>
                <a:srgbClr val="740A51"/>
              </a:solidFill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740A51"/>
                </a:solidFill>
              </a:rPr>
              <a:t>	</a:t>
            </a:r>
            <a:r>
              <a:rPr lang="ru-RU" sz="2400" b="1" i="1" dirty="0" err="1" smtClean="0">
                <a:solidFill>
                  <a:srgbClr val="740A51"/>
                </a:solidFill>
              </a:rPr>
              <a:t>Основними</a:t>
            </a:r>
            <a:r>
              <a:rPr lang="ru-RU" sz="2400" b="1" i="1" dirty="0" smtClean="0">
                <a:solidFill>
                  <a:srgbClr val="740A51"/>
                </a:solidFill>
              </a:rPr>
              <a:t> </a:t>
            </a:r>
            <a:r>
              <a:rPr lang="ru-RU" sz="2400" b="1" i="1" dirty="0" err="1">
                <a:solidFill>
                  <a:srgbClr val="740A51"/>
                </a:solidFill>
              </a:rPr>
              <a:t>завданнями</a:t>
            </a:r>
            <a:r>
              <a:rPr lang="ru-RU" sz="2400" b="1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вивчення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дисципліни</a:t>
            </a:r>
            <a:r>
              <a:rPr lang="ru-RU" sz="2400" i="1" dirty="0">
                <a:solidFill>
                  <a:srgbClr val="740A51"/>
                </a:solidFill>
              </a:rPr>
              <a:t> є: </a:t>
            </a:r>
            <a:r>
              <a:rPr lang="ru-RU" sz="2400" i="1" dirty="0" err="1">
                <a:solidFill>
                  <a:srgbClr val="740A51"/>
                </a:solidFill>
              </a:rPr>
              <a:t>отримання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теоретичних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знань</a:t>
            </a:r>
            <a:r>
              <a:rPr lang="ru-RU" sz="2400" i="1" dirty="0">
                <a:solidFill>
                  <a:srgbClr val="740A51"/>
                </a:solidFill>
              </a:rPr>
              <a:t> про </a:t>
            </a:r>
            <a:r>
              <a:rPr lang="ru-RU" sz="2400" i="1" dirty="0" err="1">
                <a:solidFill>
                  <a:srgbClr val="740A51"/>
                </a:solidFill>
              </a:rPr>
              <a:t>медіаменеджмент</a:t>
            </a:r>
            <a:r>
              <a:rPr lang="ru-RU" sz="2400" i="1" dirty="0">
                <a:solidFill>
                  <a:srgbClr val="740A51"/>
                </a:solidFill>
              </a:rPr>
              <a:t> як </a:t>
            </a:r>
            <a:r>
              <a:rPr lang="ru-RU" sz="2400" i="1" dirty="0" err="1">
                <a:solidFill>
                  <a:srgbClr val="740A51"/>
                </a:solidFill>
              </a:rPr>
              <a:t>процес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управління</a:t>
            </a:r>
            <a:r>
              <a:rPr lang="ru-RU" sz="2400" i="1" dirty="0">
                <a:solidFill>
                  <a:srgbClr val="740A51"/>
                </a:solidFill>
              </a:rPr>
              <a:t> в </a:t>
            </a:r>
            <a:r>
              <a:rPr lang="ru-RU" sz="2400" i="1" dirty="0" err="1">
                <a:solidFill>
                  <a:srgbClr val="740A51"/>
                </a:solidFill>
              </a:rPr>
              <a:t>медіасфері</a:t>
            </a:r>
            <a:r>
              <a:rPr lang="ru-RU" sz="2400" i="1" dirty="0">
                <a:solidFill>
                  <a:srgbClr val="740A51"/>
                </a:solidFill>
              </a:rPr>
              <a:t>; </a:t>
            </a:r>
            <a:r>
              <a:rPr lang="ru-RU" sz="2400" i="1" dirty="0" err="1">
                <a:solidFill>
                  <a:srgbClr val="740A51"/>
                </a:solidFill>
              </a:rPr>
              <a:t>усвідомлення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ролі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планування</a:t>
            </a:r>
            <a:r>
              <a:rPr lang="ru-RU" sz="2400" i="1" dirty="0">
                <a:solidFill>
                  <a:srgbClr val="740A51"/>
                </a:solidFill>
              </a:rPr>
              <a:t>, </a:t>
            </a:r>
            <a:r>
              <a:rPr lang="ru-RU" sz="2400" i="1" dirty="0" err="1">
                <a:solidFill>
                  <a:srgbClr val="740A51"/>
                </a:solidFill>
              </a:rPr>
              <a:t>організації</a:t>
            </a:r>
            <a:r>
              <a:rPr lang="ru-RU" sz="2400" i="1" dirty="0">
                <a:solidFill>
                  <a:srgbClr val="740A51"/>
                </a:solidFill>
              </a:rPr>
              <a:t>, контролю та </a:t>
            </a:r>
            <a:r>
              <a:rPr lang="ru-RU" sz="2400" i="1" dirty="0" err="1">
                <a:solidFill>
                  <a:srgbClr val="740A51"/>
                </a:solidFill>
              </a:rPr>
              <a:t>перевірки</a:t>
            </a:r>
            <a:r>
              <a:rPr lang="ru-RU" sz="2400" i="1" dirty="0">
                <a:solidFill>
                  <a:srgbClr val="740A51"/>
                </a:solidFill>
              </a:rPr>
              <a:t> як </a:t>
            </a:r>
            <a:r>
              <a:rPr lang="ru-RU" sz="2400" i="1" dirty="0" err="1">
                <a:solidFill>
                  <a:srgbClr val="740A51"/>
                </a:solidFill>
              </a:rPr>
              <a:t>важливих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складників</a:t>
            </a:r>
            <a:r>
              <a:rPr lang="ru-RU" sz="2400" i="1" dirty="0">
                <a:solidFill>
                  <a:srgbClr val="740A51"/>
                </a:solidFill>
              </a:rPr>
              <a:t> менеджменту та </a:t>
            </a:r>
            <a:r>
              <a:rPr lang="ru-RU" sz="2400" i="1" dirty="0" err="1">
                <a:solidFill>
                  <a:srgbClr val="740A51"/>
                </a:solidFill>
              </a:rPr>
              <a:t>медіаменеджменту</a:t>
            </a:r>
            <a:r>
              <a:rPr lang="ru-RU" sz="2400" i="1" dirty="0">
                <a:solidFill>
                  <a:srgbClr val="740A51"/>
                </a:solidFill>
              </a:rPr>
              <a:t>; </a:t>
            </a:r>
            <a:r>
              <a:rPr lang="ru-RU" sz="2400" i="1" dirty="0" err="1">
                <a:solidFill>
                  <a:srgbClr val="740A51"/>
                </a:solidFill>
              </a:rPr>
              <a:t>розуміння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специфіки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управління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медіапідприємством</a:t>
            </a:r>
            <a:r>
              <a:rPr lang="ru-RU" sz="2400" i="1" dirty="0">
                <a:solidFill>
                  <a:srgbClr val="740A51"/>
                </a:solidFill>
              </a:rPr>
              <a:t>; </a:t>
            </a:r>
            <a:r>
              <a:rPr lang="ru-RU" sz="2400" i="1" dirty="0" err="1">
                <a:solidFill>
                  <a:srgbClr val="740A51"/>
                </a:solidFill>
              </a:rPr>
              <a:t>орієнтування</a:t>
            </a:r>
            <a:r>
              <a:rPr lang="ru-RU" sz="2400" i="1" dirty="0">
                <a:solidFill>
                  <a:srgbClr val="740A51"/>
                </a:solidFill>
              </a:rPr>
              <a:t> у </a:t>
            </a:r>
            <a:r>
              <a:rPr lang="ru-RU" sz="2400" i="1" dirty="0" err="1">
                <a:solidFill>
                  <a:srgbClr val="740A51"/>
                </a:solidFill>
              </a:rPr>
              <a:t>процесі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організації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ділових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комунікацій</a:t>
            </a:r>
            <a:r>
              <a:rPr lang="ru-RU" sz="2400" i="1" dirty="0">
                <a:solidFill>
                  <a:srgbClr val="740A51"/>
                </a:solidFill>
              </a:rPr>
              <a:t> в </a:t>
            </a:r>
            <a:r>
              <a:rPr lang="ru-RU" sz="2400" i="1" dirty="0" err="1">
                <a:solidFill>
                  <a:srgbClr val="740A51"/>
                </a:solidFill>
              </a:rPr>
              <a:t>контексті</a:t>
            </a:r>
            <a:r>
              <a:rPr lang="ru-RU" sz="2400" i="1" dirty="0">
                <a:solidFill>
                  <a:srgbClr val="740A51"/>
                </a:solidFill>
              </a:rPr>
              <a:t> </a:t>
            </a:r>
            <a:r>
              <a:rPr lang="ru-RU" sz="2400" i="1" dirty="0" err="1">
                <a:solidFill>
                  <a:srgbClr val="740A51"/>
                </a:solidFill>
              </a:rPr>
              <a:t>медіаменеджменту</a:t>
            </a:r>
            <a:r>
              <a:rPr lang="ru-RU" sz="2400" i="1" dirty="0">
                <a:solidFill>
                  <a:srgbClr val="740A51"/>
                </a:solidFill>
              </a:rPr>
              <a:t>.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33CC"/>
                </a:solidFill>
              </a:rPr>
              <a:t>У результаті успішного вивчення </a:t>
            </a:r>
            <a:r>
              <a:rPr lang="uk-UA" sz="2000" b="1" dirty="0">
                <a:solidFill>
                  <a:srgbClr val="0033CC"/>
                </a:solidFill>
              </a:rPr>
              <a:t>курсу </a:t>
            </a:r>
            <a:r>
              <a:rPr lang="uk-UA" sz="2000" b="1" dirty="0" smtClean="0">
                <a:solidFill>
                  <a:srgbClr val="0033CC"/>
                </a:solidFill>
              </a:rPr>
              <a:t>студенти</a:t>
            </a:r>
            <a:r>
              <a:rPr lang="uk-UA" sz="2000" b="1" dirty="0">
                <a:solidFill>
                  <a:srgbClr val="0033CC"/>
                </a:solidFill>
              </a:rPr>
              <a:t/>
            </a:r>
            <a:br>
              <a:rPr lang="uk-UA" sz="2000" b="1" dirty="0">
                <a:solidFill>
                  <a:srgbClr val="0033CC"/>
                </a:solidFill>
              </a:rPr>
            </a:br>
            <a:r>
              <a:rPr lang="uk-UA" sz="2000" dirty="0" smtClean="0">
                <a:solidFill>
                  <a:srgbClr val="0033CC"/>
                </a:solidFill>
              </a:rPr>
              <a:t>мають знати:</a:t>
            </a: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зміст понять «менеджмент», «маркетинг», «</a:t>
            </a:r>
            <a:r>
              <a:rPr lang="uk-UA" sz="2000" dirty="0" err="1">
                <a:solidFill>
                  <a:srgbClr val="0033CC"/>
                </a:solidFill>
              </a:rPr>
              <a:t>медіаменеджмент</a:t>
            </a:r>
            <a:r>
              <a:rPr lang="uk-UA" sz="2000" dirty="0">
                <a:solidFill>
                  <a:srgbClr val="0033CC"/>
                </a:solidFill>
              </a:rPr>
              <a:t>», «економіка ЗМІ» «комунікативна стратегія», «маркетингові комунікації», «стратегічне планування», «бізнес-план»  та чітко оперувати низкою інших термінів щодо цього аспекту в сфері професійної діяльності;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особливості організації </a:t>
            </a:r>
            <a:r>
              <a:rPr lang="uk-UA" sz="2000" dirty="0" err="1">
                <a:solidFill>
                  <a:srgbClr val="0033CC"/>
                </a:solidFill>
              </a:rPr>
              <a:t>медіаринка</a:t>
            </a:r>
            <a:r>
              <a:rPr lang="uk-UA" sz="2000" dirty="0">
                <a:solidFill>
                  <a:srgbClr val="0033CC"/>
                </a:solidFill>
              </a:rPr>
              <a:t>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специфіку діяльності </a:t>
            </a:r>
            <a:r>
              <a:rPr lang="uk-UA" sz="2000" dirty="0" err="1">
                <a:solidFill>
                  <a:srgbClr val="0033CC"/>
                </a:solidFill>
              </a:rPr>
              <a:t>медіапідприємства</a:t>
            </a:r>
            <a:r>
              <a:rPr lang="uk-UA" sz="2000" dirty="0">
                <a:solidFill>
                  <a:srgbClr val="0033CC"/>
                </a:solidFill>
              </a:rPr>
              <a:t> та </a:t>
            </a:r>
            <a:r>
              <a:rPr lang="uk-UA" sz="2000" dirty="0" err="1">
                <a:solidFill>
                  <a:srgbClr val="0033CC"/>
                </a:solidFill>
              </a:rPr>
              <a:t>медіаменеджменту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форми та види </a:t>
            </a:r>
            <a:r>
              <a:rPr lang="uk-UA" sz="2000" dirty="0" err="1">
                <a:solidFill>
                  <a:srgbClr val="0033CC"/>
                </a:solidFill>
              </a:rPr>
              <a:t>медіапідприємств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аспекти маркетингу в медіа та організації маркетингових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специфіку організації редакційного менеджменту;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особливості формування </a:t>
            </a:r>
            <a:r>
              <a:rPr lang="uk-UA" sz="2000" dirty="0" err="1">
                <a:solidFill>
                  <a:srgbClr val="0033CC"/>
                </a:solidFill>
              </a:rPr>
              <a:t>медіабрендингу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 уміти: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використовувати засвоєну теоретико-методологічну базу в практичній діяльності;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характеризувати сучасний медійний ринок;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визначати види та форми </a:t>
            </a:r>
            <a:r>
              <a:rPr lang="uk-UA" sz="2000" dirty="0" err="1">
                <a:solidFill>
                  <a:srgbClr val="0033CC"/>
                </a:solidFill>
              </a:rPr>
              <a:t>медіапідприємств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визначати комплекс маркетинговий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описувати бізнес-план;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характеризувати моделі редакції та принципи організації редакційного менеджменту;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- аналізувати медіа на предмет </a:t>
            </a:r>
            <a:r>
              <a:rPr lang="uk-UA" sz="2000" dirty="0" err="1">
                <a:solidFill>
                  <a:srgbClr val="0033CC"/>
                </a:solidFill>
              </a:rPr>
              <a:t>брендингу</a:t>
            </a:r>
            <a:r>
              <a:rPr lang="uk-UA" sz="2000" dirty="0">
                <a:solidFill>
                  <a:srgbClr val="0033CC"/>
                </a:solidFill>
              </a:rPr>
              <a:t>.</a:t>
            </a: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13</Words>
  <Application>Microsoft Office PowerPoint</Application>
  <PresentationFormat>Экран (4:3)</PresentationFormat>
  <Paragraphs>11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Управління медіа</vt:lpstr>
      <vt:lpstr>     Одним із важливих аспектів ефективної діяльності організацій/фірми, в тому числі й медіапідприємств, є ефективний менеджмент. Потреба розуміння фахівцями зі сфери медіа специфіки управління медіакомпанією, необхідності стратегічного планування та перевірки її діяльності, редакційної організації ведення ділових комунікацій, а також тенденцій медіабрендингу та розбудови маркетингових комунікацій зумовлює потребу викладання відповідного курсу. При цьому слід враховувати специфіку медіапідприємств, оскільки вони працюють зі особливим продуктом – інформацією, що вимагає ще більшої уваги до налагодження діяльності в колективі та з громадськістю.  Відтак, основними завданнями вивчення дисципліни є: отримання теоретичних знань про медіаменеджмент як процес управління в медіасфері; усвідомлення ролі планування, організації, контролю та перевірки як важливих складників менеджменту та медіаменеджменту; розуміння специфіки управління медіапідприємством; орієнтування у процесі організації ділових комунікацій в контексті медіаменеджменту.              .     .        </vt:lpstr>
      <vt:lpstr>Презентация PowerPoint</vt:lpstr>
      <vt:lpstr>У результаті успішного вивчення курсу студенти мають знати: - зміст понять «менеджмент», «маркетинг», «медіаменеджмент», «економіка ЗМІ» «комунікативна стратегія», «маркетингові комунікації», «стратегічне планування», «бізнес-план»  та чітко оперувати низкою інших термінів щодо цього аспекту в сфері професійної діяльності; - особливості організації медіаринка;  - специфіку діяльності медіапідприємства та медіаменеджменту; - форми та види медіапідприємств; - аспекти маркетингу в медіа та організації маркетингових комунікацій; - специфіку організації редакційного менеджменту; - особливості формування медіабрендингу;       уміти: - використовувати засвоєну теоретико-методологічну базу в практичній діяльності; - характеризувати сучасний медійний ринок; - визначати види та форми медіапідприємств; - визначати комплекс маркетинговий комунікацій; - описувати бізнес-план;  - характеризувати моделі редакції та принципи організації редакційного менеджменту; - аналізувати медіа на предмет брендингу.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user</cp:lastModifiedBy>
  <cp:revision>14</cp:revision>
  <dcterms:created xsi:type="dcterms:W3CDTF">2020-05-10T20:59:12Z</dcterms:created>
  <dcterms:modified xsi:type="dcterms:W3CDTF">2020-09-03T20:36:00Z</dcterms:modified>
</cp:coreProperties>
</file>