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webm" ContentType="video/webm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80"/>
  </p:notesMasterIdLst>
  <p:sldIdLst>
    <p:sldId id="292" r:id="rId2"/>
    <p:sldId id="330" r:id="rId3"/>
    <p:sldId id="331" r:id="rId4"/>
    <p:sldId id="332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29" r:id="rId24"/>
    <p:sldId id="263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262" r:id="rId34"/>
    <p:sldId id="294" r:id="rId35"/>
    <p:sldId id="295" r:id="rId36"/>
    <p:sldId id="296" r:id="rId37"/>
    <p:sldId id="298" r:id="rId38"/>
    <p:sldId id="297" r:id="rId39"/>
    <p:sldId id="299" r:id="rId40"/>
    <p:sldId id="327" r:id="rId41"/>
    <p:sldId id="300" r:id="rId42"/>
    <p:sldId id="301" r:id="rId43"/>
    <p:sldId id="290" r:id="rId44"/>
    <p:sldId id="266" r:id="rId45"/>
    <p:sldId id="265" r:id="rId46"/>
    <p:sldId id="268" r:id="rId47"/>
    <p:sldId id="269" r:id="rId48"/>
    <p:sldId id="302" r:id="rId49"/>
    <p:sldId id="270" r:id="rId50"/>
    <p:sldId id="303" r:id="rId51"/>
    <p:sldId id="304" r:id="rId52"/>
    <p:sldId id="305" r:id="rId53"/>
    <p:sldId id="271" r:id="rId54"/>
    <p:sldId id="272" r:id="rId55"/>
    <p:sldId id="306" r:id="rId56"/>
    <p:sldId id="273" r:id="rId57"/>
    <p:sldId id="307" r:id="rId58"/>
    <p:sldId id="308" r:id="rId59"/>
    <p:sldId id="274" r:id="rId60"/>
    <p:sldId id="309" r:id="rId61"/>
    <p:sldId id="275" r:id="rId62"/>
    <p:sldId id="310" r:id="rId63"/>
    <p:sldId id="311" r:id="rId64"/>
    <p:sldId id="277" r:id="rId65"/>
    <p:sldId id="312" r:id="rId66"/>
    <p:sldId id="313" r:id="rId67"/>
    <p:sldId id="314" r:id="rId68"/>
    <p:sldId id="276" r:id="rId69"/>
    <p:sldId id="279" r:id="rId70"/>
    <p:sldId id="315" r:id="rId71"/>
    <p:sldId id="278" r:id="rId72"/>
    <p:sldId id="316" r:id="rId73"/>
    <p:sldId id="280" r:id="rId74"/>
    <p:sldId id="317" r:id="rId75"/>
    <p:sldId id="282" r:id="rId76"/>
    <p:sldId id="281" r:id="rId77"/>
    <p:sldId id="285" r:id="rId78"/>
    <p:sldId id="328" r:id="rId7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24F"/>
    <a:srgbClr val="000000"/>
    <a:srgbClr val="57836D"/>
    <a:srgbClr val="61937A"/>
    <a:srgbClr val="FDF0D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000" autoAdjust="0"/>
    <p:restoredTop sz="94624" autoAdjust="0"/>
  </p:normalViewPr>
  <p:slideViewPr>
    <p:cSldViewPr snapToGrid="0">
      <p:cViewPr>
        <p:scale>
          <a:sx n="64" d="100"/>
          <a:sy n="64" d="100"/>
        </p:scale>
        <p:origin x="-1398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C0027-8B83-4E77-A422-E8FE7B695431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26B13-030F-43C2-A529-5CF8A1074B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795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26B13-030F-43C2-A529-5CF8A1074BD3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081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57F1-56AA-428D-BB43-80B6BD55786B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04857F1-56AA-428D-BB43-80B6BD55786B}" type="datetimeFigureOut">
              <a:rPr lang="ru-RU" smtClean="0"/>
              <a:pPr/>
              <a:t>13.10.2024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0581BEB-3452-44BF-895B-D12CF91CF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Craspedacusta_sowerbii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2%D1%80%D0%B8%D0%B3%D1%80%D0%B0%D0%BD%D0%BA%D0%B0_%D1%80%D1%96%D1%87%D0%BA%D0%BE%D0%B2%D0%B0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microsoft.com/office/2007/relationships/media" Target="../media/media1.mp4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media" Target="../media/media3.webm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webm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Лекція 4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3200" dirty="0" err="1" smtClean="0"/>
              <a:t>Інвазивні</a:t>
            </a:r>
            <a:r>
              <a:rPr lang="uk-UA" sz="3200" dirty="0" smtClean="0"/>
              <a:t> види безхребетних</a:t>
            </a:r>
            <a:endParaRPr lang="ru-RU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4716" y="501134"/>
            <a:ext cx="4557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Колорадський</a:t>
            </a:r>
            <a:r>
              <a:rPr lang="ru-RU" b="1" dirty="0" smtClean="0"/>
              <a:t> жук (Колорадский жук)</a:t>
            </a:r>
            <a:endParaRPr lang="ru-RU" b="1" dirty="0"/>
          </a:p>
        </p:txBody>
      </p:sp>
      <p:pic>
        <p:nvPicPr>
          <p:cNvPr id="59394" name="Picture 2" descr="https://superagronom.com/uploads/all/14/ef/27/14ef27a89230788fd9cb90aaeb3a6e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3200" y="1465262"/>
            <a:ext cx="5715000" cy="4514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850" y="909668"/>
            <a:ext cx="106108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Поширення</a:t>
            </a:r>
            <a:endParaRPr lang="ru-RU" sz="2400" dirty="0" smtClean="0"/>
          </a:p>
          <a:p>
            <a:r>
              <a:rPr lang="ru-RU" sz="2400" dirty="0" err="1" smtClean="0"/>
              <a:t>Поширений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повсюдно</a:t>
            </a:r>
            <a:r>
              <a:rPr lang="ru-RU" sz="2400" dirty="0" smtClean="0"/>
              <a:t>. </a:t>
            </a:r>
            <a:r>
              <a:rPr lang="ru-RU" sz="2400" dirty="0" err="1" smtClean="0"/>
              <a:t>Пошкоджує</a:t>
            </a:r>
            <a:r>
              <a:rPr lang="ru-RU" sz="2400" dirty="0" smtClean="0"/>
              <a:t> </a:t>
            </a:r>
            <a:r>
              <a:rPr lang="ru-RU" sz="2400" dirty="0" err="1" smtClean="0"/>
              <a:t>картоплю</a:t>
            </a:r>
            <a:r>
              <a:rPr lang="ru-RU" sz="2400" dirty="0" smtClean="0"/>
              <a:t>, </a:t>
            </a:r>
            <a:r>
              <a:rPr lang="ru-RU" sz="2400" dirty="0" err="1" smtClean="0"/>
              <a:t>томати</a:t>
            </a:r>
            <a:r>
              <a:rPr lang="ru-RU" sz="2400" dirty="0" smtClean="0"/>
              <a:t>, </a:t>
            </a:r>
            <a:r>
              <a:rPr lang="ru-RU" sz="2400" dirty="0" err="1" smtClean="0"/>
              <a:t>баклажани</a:t>
            </a:r>
            <a:r>
              <a:rPr lang="ru-RU" sz="2400" dirty="0" smtClean="0"/>
              <a:t>, </a:t>
            </a:r>
            <a:r>
              <a:rPr lang="ru-RU" sz="2400" dirty="0" err="1" smtClean="0"/>
              <a:t>перець</a:t>
            </a:r>
            <a:r>
              <a:rPr lang="ru-RU" sz="2400" dirty="0" smtClean="0"/>
              <a:t> та </a:t>
            </a:r>
            <a:r>
              <a:rPr lang="ru-RU" sz="2400" dirty="0" err="1" smtClean="0"/>
              <a:t>інші</a:t>
            </a:r>
            <a:r>
              <a:rPr lang="ru-RU" sz="2400" dirty="0" smtClean="0"/>
              <a:t> </a:t>
            </a:r>
            <a:r>
              <a:rPr lang="ru-RU" sz="2400" dirty="0" err="1" smtClean="0"/>
              <a:t>пасльонові</a:t>
            </a:r>
            <a:r>
              <a:rPr lang="ru-RU" sz="2400" dirty="0" smtClean="0"/>
              <a:t>.</a:t>
            </a:r>
          </a:p>
          <a:p>
            <a:r>
              <a:rPr lang="ru-RU" sz="2400" b="1" dirty="0" err="1" smtClean="0"/>
              <a:t>Зовнішній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вигляд</a:t>
            </a:r>
            <a:endParaRPr lang="ru-RU" sz="2400" dirty="0" smtClean="0"/>
          </a:p>
          <a:p>
            <a:pPr algn="just"/>
            <a:r>
              <a:rPr lang="ru-RU" sz="2400" dirty="0" smtClean="0"/>
              <a:t>Жук </a:t>
            </a:r>
            <a:r>
              <a:rPr lang="ru-RU" sz="2400" dirty="0" err="1" smtClean="0"/>
              <a:t>розміром</a:t>
            </a:r>
            <a:r>
              <a:rPr lang="ru-RU" sz="2400" dirty="0" smtClean="0"/>
              <a:t> 8 – 12 мм, </a:t>
            </a:r>
            <a:r>
              <a:rPr lang="ru-RU" sz="2400" dirty="0" err="1" smtClean="0"/>
              <a:t>жовтий</a:t>
            </a:r>
            <a:r>
              <a:rPr lang="ru-RU" sz="2400" dirty="0" smtClean="0"/>
              <a:t> </a:t>
            </a:r>
            <a:r>
              <a:rPr lang="ru-RU" sz="2400" dirty="0" err="1" smtClean="0"/>
              <a:t>чи</a:t>
            </a:r>
            <a:r>
              <a:rPr lang="ru-RU" sz="2400" dirty="0" smtClean="0"/>
              <a:t> </a:t>
            </a:r>
            <a:r>
              <a:rPr lang="ru-RU" sz="2400" dirty="0" err="1" smtClean="0"/>
              <a:t>червоножовтий</a:t>
            </a:r>
            <a:r>
              <a:rPr lang="ru-RU" sz="2400" dirty="0" smtClean="0"/>
              <a:t>, </a:t>
            </a:r>
            <a:r>
              <a:rPr lang="ru-RU" sz="2400" dirty="0" err="1" smtClean="0"/>
              <a:t>рідше</a:t>
            </a:r>
            <a:r>
              <a:rPr lang="ru-RU" sz="2400" dirty="0" smtClean="0"/>
              <a:t> </a:t>
            </a:r>
            <a:r>
              <a:rPr lang="ru-RU" sz="2400" dirty="0" err="1" smtClean="0"/>
              <a:t>жовтобурий</a:t>
            </a:r>
            <a:r>
              <a:rPr lang="ru-RU" sz="2400" dirty="0" smtClean="0"/>
              <a:t> </a:t>
            </a:r>
            <a:r>
              <a:rPr lang="ru-RU" sz="2400" dirty="0" err="1" smtClean="0"/>
              <a:t>зі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світлішими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надкрилами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темними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плямами</a:t>
            </a:r>
            <a:r>
              <a:rPr lang="ru-RU" sz="2400" dirty="0" smtClean="0"/>
              <a:t> на </a:t>
            </a:r>
            <a:r>
              <a:rPr lang="ru-RU" sz="2400" dirty="0" err="1" smtClean="0"/>
              <a:t>голові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передньоспинці</a:t>
            </a:r>
            <a:r>
              <a:rPr lang="ru-RU" sz="2400" dirty="0" smtClean="0"/>
              <a:t>. </a:t>
            </a:r>
            <a:r>
              <a:rPr lang="ru-RU" sz="2400" dirty="0" err="1" smtClean="0"/>
              <a:t>Тіло</a:t>
            </a:r>
            <a:r>
              <a:rPr lang="ru-RU" sz="2400" dirty="0" smtClean="0"/>
              <a:t> </a:t>
            </a:r>
            <a:r>
              <a:rPr lang="ru-RU" sz="2400" dirty="0" err="1" smtClean="0"/>
              <a:t>короткоовальне</a:t>
            </a:r>
            <a:r>
              <a:rPr lang="ru-RU" sz="2400" dirty="0" smtClean="0"/>
              <a:t>, </a:t>
            </a:r>
            <a:r>
              <a:rPr lang="ru-RU" sz="2400" dirty="0" err="1" smtClean="0"/>
              <a:t>сильне</a:t>
            </a:r>
            <a:r>
              <a:rPr lang="ru-RU" sz="2400" dirty="0" smtClean="0"/>
              <a:t>, </a:t>
            </a:r>
            <a:r>
              <a:rPr lang="ru-RU" sz="2400" dirty="0" err="1" smtClean="0"/>
              <a:t>опукле</a:t>
            </a:r>
            <a:r>
              <a:rPr lang="ru-RU" sz="2400" dirty="0" smtClean="0"/>
              <a:t>, </a:t>
            </a:r>
            <a:r>
              <a:rPr lang="ru-RU" sz="2400" dirty="0" err="1" smtClean="0"/>
              <a:t>блискуче</a:t>
            </a:r>
            <a:r>
              <a:rPr lang="ru-RU" sz="2400" dirty="0" smtClean="0"/>
              <a:t>; на </a:t>
            </a:r>
            <a:r>
              <a:rPr lang="ru-RU" sz="2400" dirty="0" err="1" smtClean="0"/>
              <a:t>надкрилах</a:t>
            </a:r>
            <a:r>
              <a:rPr lang="ru-RU" sz="2400" dirty="0" smtClean="0"/>
              <a:t> десять </a:t>
            </a:r>
            <a:r>
              <a:rPr lang="ru-RU" sz="2400" dirty="0" err="1" smtClean="0"/>
              <a:t>чорних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смужок</a:t>
            </a:r>
            <a:r>
              <a:rPr lang="ru-RU" sz="2400" dirty="0" smtClean="0"/>
              <a:t>. Яйце </a:t>
            </a:r>
            <a:r>
              <a:rPr lang="ru-RU" sz="2400" dirty="0" err="1" smtClean="0"/>
              <a:t>розміром</a:t>
            </a:r>
            <a:r>
              <a:rPr lang="ru-RU" sz="2400" dirty="0" smtClean="0"/>
              <a:t> 0,8 – 1,4 мм, </a:t>
            </a:r>
            <a:r>
              <a:rPr lang="ru-RU" sz="2400" dirty="0" err="1" smtClean="0"/>
              <a:t>червоножовте</a:t>
            </a:r>
            <a:r>
              <a:rPr lang="ru-RU" sz="2400" dirty="0" smtClean="0"/>
              <a:t>, </a:t>
            </a:r>
            <a:r>
              <a:rPr lang="ru-RU" sz="2400" dirty="0" err="1" smtClean="0"/>
              <a:t>блискуче</a:t>
            </a:r>
            <a:r>
              <a:rPr lang="ru-RU" sz="2400" dirty="0" smtClean="0"/>
              <a:t>, </a:t>
            </a:r>
            <a:r>
              <a:rPr lang="ru-RU" sz="2400" dirty="0" err="1" smtClean="0"/>
              <a:t>видовженоовальне</a:t>
            </a:r>
            <a:r>
              <a:rPr lang="ru-RU" sz="2400" dirty="0" smtClean="0"/>
              <a:t>. Личинка до 10 мм, </a:t>
            </a:r>
            <a:r>
              <a:rPr lang="ru-RU" sz="2400" dirty="0" err="1" smtClean="0"/>
              <a:t>молодшого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віку</a:t>
            </a:r>
            <a:r>
              <a:rPr lang="ru-RU" sz="2400" dirty="0" smtClean="0"/>
              <a:t> </a:t>
            </a:r>
            <a:r>
              <a:rPr lang="ru-RU" sz="2400" dirty="0" err="1" smtClean="0"/>
              <a:t>темносіра</a:t>
            </a:r>
            <a:r>
              <a:rPr lang="ru-RU" sz="2400" dirty="0" smtClean="0"/>
              <a:t>, старшого — </a:t>
            </a:r>
            <a:r>
              <a:rPr lang="ru-RU" sz="2400" dirty="0" err="1" smtClean="0"/>
              <a:t>червоножовта</a:t>
            </a:r>
            <a:r>
              <a:rPr lang="ru-RU" sz="2400" dirty="0" smtClean="0"/>
              <a:t> (</a:t>
            </a:r>
            <a:r>
              <a:rPr lang="ru-RU" sz="2400" dirty="0" err="1" smtClean="0"/>
              <a:t>цегляного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кольору</a:t>
            </a:r>
            <a:r>
              <a:rPr lang="ru-RU" sz="2400" dirty="0" smtClean="0"/>
              <a:t>), </a:t>
            </a:r>
            <a:r>
              <a:rPr lang="ru-RU" sz="2400" dirty="0" err="1" smtClean="0"/>
              <a:t>тіло</a:t>
            </a:r>
            <a:r>
              <a:rPr lang="ru-RU" sz="2400" dirty="0" smtClean="0"/>
              <a:t> липке, </a:t>
            </a:r>
            <a:r>
              <a:rPr lang="ru-RU" sz="2400" dirty="0" err="1" smtClean="0"/>
              <a:t>м’ясисте</a:t>
            </a:r>
            <a:r>
              <a:rPr lang="ru-RU" sz="2400" dirty="0" smtClean="0"/>
              <a:t>, </a:t>
            </a:r>
            <a:r>
              <a:rPr lang="ru-RU" sz="2400" dirty="0" err="1" smtClean="0"/>
              <a:t>червоподібної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форми</a:t>
            </a:r>
            <a:r>
              <a:rPr lang="ru-RU" sz="2400" dirty="0" smtClean="0"/>
              <a:t>, </a:t>
            </a:r>
            <a:r>
              <a:rPr lang="ru-RU" sz="2400" dirty="0" err="1" smtClean="0"/>
              <a:t>зверху</a:t>
            </a:r>
            <a:r>
              <a:rPr lang="ru-RU" sz="2400" dirty="0" smtClean="0"/>
              <a:t> </a:t>
            </a:r>
            <a:r>
              <a:rPr lang="ru-RU" sz="2400" dirty="0" err="1" smtClean="0"/>
              <a:t>опукле</a:t>
            </a:r>
            <a:r>
              <a:rPr lang="ru-RU" sz="2400" dirty="0" smtClean="0"/>
              <a:t>, </a:t>
            </a:r>
            <a:r>
              <a:rPr lang="ru-RU" sz="2400" dirty="0" err="1" smtClean="0"/>
              <a:t>знизу</a:t>
            </a:r>
            <a:r>
              <a:rPr lang="ru-RU" sz="2400" dirty="0" smtClean="0"/>
              <a:t> </a:t>
            </a:r>
            <a:r>
              <a:rPr lang="ru-RU" sz="2400" dirty="0" err="1" smtClean="0"/>
              <a:t>плескате</a:t>
            </a:r>
            <a:r>
              <a:rPr lang="ru-RU" sz="2400" dirty="0" smtClean="0"/>
              <a:t>, особливо </a:t>
            </a:r>
            <a:r>
              <a:rPr lang="ru-RU" sz="2400" dirty="0" err="1" smtClean="0"/>
              <a:t>роздуте</a:t>
            </a:r>
            <a:r>
              <a:rPr lang="ru-RU" sz="2400" dirty="0" smtClean="0"/>
              <a:t> в </a:t>
            </a:r>
            <a:r>
              <a:rPr lang="ru-RU" sz="2400" dirty="0" err="1" smtClean="0"/>
              <a:t>середній</a:t>
            </a:r>
            <a:r>
              <a:rPr lang="ru-RU" sz="2400" dirty="0" smtClean="0"/>
              <a:t> </a:t>
            </a:r>
            <a:r>
              <a:rPr lang="ru-RU" sz="2400" dirty="0" err="1" smtClean="0"/>
              <a:t>частині</a:t>
            </a:r>
            <a:r>
              <a:rPr lang="ru-RU" sz="2400" dirty="0" smtClean="0"/>
              <a:t>, </a:t>
            </a:r>
            <a:r>
              <a:rPr lang="ru-RU" sz="2400" dirty="0" err="1" smtClean="0"/>
              <a:t>вкрите</a:t>
            </a:r>
            <a:r>
              <a:rPr lang="ru-RU" sz="2400" dirty="0" smtClean="0"/>
              <a:t> </a:t>
            </a:r>
            <a:r>
              <a:rPr lang="ru-RU" sz="2400" dirty="0" err="1" smtClean="0"/>
              <a:t>рідкими</a:t>
            </a:r>
            <a:r>
              <a:rPr lang="ru-RU" sz="2400" dirty="0" smtClean="0"/>
              <a:t> щетинками. </a:t>
            </a:r>
            <a:r>
              <a:rPr lang="ru-RU" sz="2400" dirty="0" err="1" smtClean="0"/>
              <a:t>Лялечка</a:t>
            </a:r>
            <a:r>
              <a:rPr lang="ru-RU" sz="2400" dirty="0" smtClean="0"/>
              <a:t> — 10 – 12 мм, </a:t>
            </a:r>
            <a:r>
              <a:rPr lang="ru-RU" sz="2400" dirty="0" err="1" smtClean="0"/>
              <a:t>оранжевожовта</a:t>
            </a:r>
            <a:r>
              <a:rPr lang="ru-RU" sz="2400" dirty="0" smtClean="0"/>
              <a:t> </a:t>
            </a:r>
            <a:r>
              <a:rPr lang="ru-RU" sz="2400" dirty="0" err="1" smtClean="0"/>
              <a:t>чи</a:t>
            </a:r>
            <a:r>
              <a:rPr lang="ru-RU" sz="2400" dirty="0" smtClean="0"/>
              <a:t> </a:t>
            </a:r>
            <a:r>
              <a:rPr lang="ru-RU" sz="2400" dirty="0" err="1" smtClean="0"/>
              <a:t>червонувата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Життєвий</a:t>
            </a:r>
            <a:r>
              <a:rPr lang="ru-RU" sz="2400" b="1" dirty="0" smtClean="0"/>
              <a:t> цикл</a:t>
            </a:r>
          </a:p>
          <a:p>
            <a:endParaRPr lang="ru-RU" dirty="0" smtClean="0"/>
          </a:p>
          <a:p>
            <a:pPr algn="just"/>
            <a:r>
              <a:rPr lang="ru-RU" sz="2000" dirty="0" err="1" smtClean="0"/>
              <a:t>Природним</a:t>
            </a:r>
            <a:r>
              <a:rPr lang="ru-RU" sz="2000" dirty="0" smtClean="0"/>
              <a:t> кормом для </a:t>
            </a:r>
            <a:r>
              <a:rPr lang="ru-RU" sz="2000" dirty="0" err="1" smtClean="0"/>
              <a:t>колорадського</a:t>
            </a:r>
            <a:r>
              <a:rPr lang="ru-RU" sz="2000" dirty="0" smtClean="0"/>
              <a:t> жука </a:t>
            </a:r>
            <a:r>
              <a:rPr lang="ru-RU" sz="2000" dirty="0" err="1" smtClean="0"/>
              <a:t>слугувало</a:t>
            </a:r>
            <a:r>
              <a:rPr lang="ru-RU" sz="2000" dirty="0" smtClean="0"/>
              <a:t> </a:t>
            </a:r>
            <a:r>
              <a:rPr lang="ru-RU" sz="2000" dirty="0" err="1" smtClean="0"/>
              <a:t>листя</a:t>
            </a:r>
            <a:r>
              <a:rPr lang="ru-RU" sz="2000" dirty="0" smtClean="0"/>
              <a:t> </a:t>
            </a:r>
            <a:r>
              <a:rPr lang="ru-RU" sz="2000" i="1" dirty="0" err="1" smtClean="0"/>
              <a:t>Solanum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rostratum</a:t>
            </a:r>
            <a:r>
              <a:rPr lang="ru-RU" sz="2000" dirty="0" smtClean="0"/>
              <a:t>, </a:t>
            </a:r>
            <a:r>
              <a:rPr lang="ru-RU" sz="2000" dirty="0" err="1" smtClean="0"/>
              <a:t>але</a:t>
            </a:r>
            <a:r>
              <a:rPr lang="ru-RU" sz="2000" dirty="0" smtClean="0"/>
              <a:t> разом </a:t>
            </a:r>
            <a:r>
              <a:rPr lang="ru-RU" sz="2000" dirty="0" err="1" smtClean="0"/>
              <a:t>з</a:t>
            </a:r>
            <a:r>
              <a:rPr lang="ru-RU" sz="2000" dirty="0" smtClean="0"/>
              <a:t> </a:t>
            </a:r>
            <a:r>
              <a:rPr lang="ru-RU" sz="2000" dirty="0" err="1" smtClean="0"/>
              <a:t>інтродукцією</a:t>
            </a:r>
            <a:r>
              <a:rPr lang="ru-RU" sz="2000" dirty="0" smtClean="0"/>
              <a:t> </a:t>
            </a:r>
            <a:r>
              <a:rPr lang="ru-RU" sz="2000" dirty="0" err="1" smtClean="0"/>
              <a:t>картоплі</a:t>
            </a:r>
            <a:r>
              <a:rPr lang="ru-RU" sz="2000" dirty="0" smtClean="0"/>
              <a:t> в </a:t>
            </a:r>
            <a:r>
              <a:rPr lang="ru-RU" sz="2000" dirty="0" err="1" smtClean="0"/>
              <a:t>межі</a:t>
            </a:r>
            <a:r>
              <a:rPr lang="ru-RU" sz="2000" dirty="0" smtClean="0"/>
              <a:t> природного ареалу виду </a:t>
            </a:r>
            <a:r>
              <a:rPr lang="ru-RU" sz="2000" dirty="0" err="1" smtClean="0"/>
              <a:t>сталася</a:t>
            </a:r>
            <a:r>
              <a:rPr lang="ru-RU" sz="2000" dirty="0" smtClean="0"/>
              <a:t> </a:t>
            </a:r>
            <a:r>
              <a:rPr lang="ru-RU" sz="2000" dirty="0" err="1" smtClean="0"/>
              <a:t>зміна</a:t>
            </a:r>
            <a:r>
              <a:rPr lang="ru-RU" sz="2000" dirty="0" smtClean="0"/>
              <a:t> </a:t>
            </a:r>
            <a:r>
              <a:rPr lang="ru-RU" sz="2000" dirty="0" err="1" smtClean="0"/>
              <a:t>харчової</a:t>
            </a:r>
            <a:r>
              <a:rPr lang="ru-RU" sz="2000" dirty="0" smtClean="0"/>
              <a:t> </a:t>
            </a:r>
            <a:r>
              <a:rPr lang="ru-RU" sz="2000" dirty="0" err="1" smtClean="0"/>
              <a:t>рослини</a:t>
            </a:r>
            <a:r>
              <a:rPr lang="ru-RU" sz="2000" dirty="0" smtClean="0"/>
              <a:t>. </a:t>
            </a:r>
            <a:r>
              <a:rPr lang="ru-RU" sz="2000" dirty="0" err="1" smtClean="0"/>
              <a:t>Інколи</a:t>
            </a:r>
            <a:r>
              <a:rPr lang="ru-RU" sz="2000" dirty="0" smtClean="0"/>
              <a:t> </a:t>
            </a:r>
            <a:r>
              <a:rPr lang="ru-RU" sz="2000" dirty="0" err="1" smtClean="0"/>
              <a:t>колорадський</a:t>
            </a:r>
            <a:r>
              <a:rPr lang="ru-RU" sz="2000" dirty="0" smtClean="0"/>
              <a:t> жук живиться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листям</a:t>
            </a:r>
            <a:r>
              <a:rPr lang="ru-RU" sz="2000" dirty="0" smtClean="0"/>
              <a:t> </a:t>
            </a:r>
            <a:r>
              <a:rPr lang="ru-RU" sz="2000" dirty="0" err="1" smtClean="0"/>
              <a:t>помідорів</a:t>
            </a:r>
            <a:r>
              <a:rPr lang="ru-RU" sz="2000" dirty="0" smtClean="0"/>
              <a:t> </a:t>
            </a:r>
            <a:r>
              <a:rPr lang="ru-RU" sz="2000" dirty="0" err="1" smtClean="0"/>
              <a:t>і</a:t>
            </a:r>
            <a:r>
              <a:rPr lang="ru-RU" sz="2000" dirty="0" smtClean="0"/>
              <a:t> </a:t>
            </a:r>
            <a:r>
              <a:rPr lang="ru-RU" sz="2000" dirty="0" err="1" smtClean="0"/>
              <a:t>баклажанів</a:t>
            </a:r>
            <a:r>
              <a:rPr lang="ru-RU" sz="2000" dirty="0" smtClean="0"/>
              <a:t>. Самка </a:t>
            </a:r>
            <a:r>
              <a:rPr lang="ru-RU" sz="2000" dirty="0" err="1" smtClean="0"/>
              <a:t>відкладає</a:t>
            </a:r>
            <a:r>
              <a:rPr lang="ru-RU" sz="2000" dirty="0" smtClean="0"/>
              <a:t> до 400 </a:t>
            </a:r>
            <a:r>
              <a:rPr lang="ru-RU" sz="2000" dirty="0" err="1" smtClean="0"/>
              <a:t>жовтувато-помаранчевих</a:t>
            </a:r>
            <a:r>
              <a:rPr lang="ru-RU" sz="2000" dirty="0" smtClean="0"/>
              <a:t> </a:t>
            </a:r>
            <a:r>
              <a:rPr lang="ru-RU" sz="2000" dirty="0" err="1" smtClean="0"/>
              <a:t>яєць</a:t>
            </a:r>
            <a:r>
              <a:rPr lang="ru-RU" sz="2000" dirty="0" smtClean="0"/>
              <a:t>, </a:t>
            </a:r>
            <a:r>
              <a:rPr lang="ru-RU" sz="2000" dirty="0" err="1" smtClean="0"/>
              <a:t>завдовжки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приблизно</a:t>
            </a:r>
            <a:r>
              <a:rPr lang="ru-RU" sz="2000" dirty="0" smtClean="0"/>
              <a:t> 1,5 мм. </a:t>
            </a:r>
            <a:r>
              <a:rPr lang="ru-RU" sz="2000" dirty="0" err="1" smtClean="0"/>
              <a:t>Зазвичай</a:t>
            </a:r>
            <a:r>
              <a:rPr lang="ru-RU" sz="2000" dirty="0" smtClean="0"/>
              <a:t> </a:t>
            </a:r>
            <a:r>
              <a:rPr lang="ru-RU" sz="2000" dirty="0" err="1" smtClean="0"/>
              <a:t>яйця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відкладаються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купками</a:t>
            </a:r>
            <a:r>
              <a:rPr lang="ru-RU" sz="2000" dirty="0" smtClean="0"/>
              <a:t> (</a:t>
            </a:r>
            <a:r>
              <a:rPr lang="ru-RU" sz="2000" dirty="0" err="1" smtClean="0"/>
              <a:t>близько</a:t>
            </a:r>
            <a:r>
              <a:rPr lang="ru-RU" sz="2000" dirty="0" smtClean="0"/>
              <a:t> 30 </a:t>
            </a:r>
            <a:r>
              <a:rPr lang="ru-RU" sz="2000" dirty="0" err="1" smtClean="0"/>
              <a:t>яєць</a:t>
            </a:r>
            <a:r>
              <a:rPr lang="ru-RU" sz="2000" dirty="0" smtClean="0"/>
              <a:t>) на </a:t>
            </a:r>
            <a:r>
              <a:rPr lang="ru-RU" sz="2000" dirty="0" err="1" smtClean="0"/>
              <a:t>нижню</a:t>
            </a:r>
            <a:r>
              <a:rPr lang="ru-RU" sz="2000" dirty="0" smtClean="0"/>
              <a:t> сторону листка. </a:t>
            </a:r>
            <a:r>
              <a:rPr lang="ru-RU" sz="2000" dirty="0" err="1" smtClean="0"/>
              <a:t>Тривалість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кожної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стадії</a:t>
            </a:r>
            <a:r>
              <a:rPr lang="ru-RU" sz="2000" dirty="0" smtClean="0"/>
              <a:t> </a:t>
            </a:r>
            <a:r>
              <a:rPr lang="ru-RU" sz="2000" dirty="0" err="1" smtClean="0"/>
              <a:t>залежить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 </a:t>
            </a:r>
            <a:r>
              <a:rPr lang="ru-RU" sz="2000" dirty="0" err="1" smtClean="0"/>
              <a:t>температури</a:t>
            </a:r>
            <a:r>
              <a:rPr lang="ru-RU" sz="2000" dirty="0" smtClean="0"/>
              <a:t> </a:t>
            </a:r>
            <a:r>
              <a:rPr lang="ru-RU" sz="2000" dirty="0" err="1" smtClean="0"/>
              <a:t>довкіля</a:t>
            </a:r>
            <a:r>
              <a:rPr lang="ru-RU" sz="2000" dirty="0" smtClean="0"/>
              <a:t>. За 4-15 </a:t>
            </a:r>
            <a:r>
              <a:rPr lang="ru-RU" sz="2000" dirty="0" err="1" smtClean="0"/>
              <a:t>днів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яєць</a:t>
            </a:r>
            <a:r>
              <a:rPr lang="ru-RU" sz="2000" dirty="0" smtClean="0"/>
              <a:t> </a:t>
            </a:r>
            <a:r>
              <a:rPr lang="ru-RU" sz="2000" dirty="0" err="1" smtClean="0"/>
              <a:t>виходять</a:t>
            </a:r>
            <a:r>
              <a:rPr lang="ru-RU" sz="2000" dirty="0" smtClean="0"/>
              <a:t> </a:t>
            </a:r>
            <a:r>
              <a:rPr lang="ru-RU" sz="2000" dirty="0" err="1" smtClean="0"/>
              <a:t>червонувато-коричневі</a:t>
            </a:r>
            <a:r>
              <a:rPr lang="ru-RU" sz="2000" dirty="0" smtClean="0"/>
              <a:t> личинки 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двома</a:t>
            </a:r>
            <a:r>
              <a:rPr lang="ru-RU" sz="2000" dirty="0" smtClean="0"/>
              <a:t> рядами </a:t>
            </a:r>
            <a:r>
              <a:rPr lang="ru-RU" sz="2000" dirty="0" err="1" smtClean="0"/>
              <a:t>темно-коричневих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плям</a:t>
            </a:r>
            <a:r>
              <a:rPr lang="ru-RU" sz="2000" dirty="0" smtClean="0"/>
              <a:t> на кожному </a:t>
            </a:r>
            <a:r>
              <a:rPr lang="ru-RU" sz="2000" dirty="0" err="1" smtClean="0"/>
              <a:t>боці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живляться</a:t>
            </a:r>
            <a:r>
              <a:rPr lang="ru-RU" sz="2000" dirty="0" smtClean="0"/>
              <a:t> листками. </a:t>
            </a:r>
            <a:r>
              <a:rPr lang="ru-RU" sz="2000" dirty="0" err="1" smtClean="0"/>
              <a:t>Стадія</a:t>
            </a:r>
            <a:r>
              <a:rPr lang="ru-RU" sz="2000" dirty="0" smtClean="0"/>
              <a:t> личинки </a:t>
            </a:r>
            <a:r>
              <a:rPr lang="ru-RU" sz="2000" dirty="0" err="1" smtClean="0"/>
              <a:t>має</a:t>
            </a:r>
            <a:r>
              <a:rPr lang="ru-RU" sz="2000" dirty="0" smtClean="0"/>
              <a:t> </a:t>
            </a:r>
            <a:r>
              <a:rPr lang="ru-RU" sz="2000" dirty="0" err="1" smtClean="0"/>
              <a:t>чотири</a:t>
            </a:r>
            <a:r>
              <a:rPr lang="ru-RU" sz="2000" dirty="0" smtClean="0"/>
              <a:t> </a:t>
            </a:r>
            <a:r>
              <a:rPr lang="ru-RU" sz="2000" dirty="0" err="1" smtClean="0"/>
              <a:t>віки</a:t>
            </a:r>
            <a:r>
              <a:rPr lang="ru-RU" sz="2000" dirty="0" smtClean="0"/>
              <a:t> (</a:t>
            </a:r>
            <a:r>
              <a:rPr lang="ru-RU" sz="2000" dirty="0" err="1" smtClean="0"/>
              <a:t>тобто</a:t>
            </a:r>
            <a:r>
              <a:rPr lang="ru-RU" sz="2000" dirty="0" smtClean="0"/>
              <a:t> </a:t>
            </a:r>
            <a:r>
              <a:rPr lang="ru-RU" sz="2000" dirty="0" err="1" smtClean="0"/>
              <a:t>личинки</a:t>
            </a:r>
            <a:r>
              <a:rPr lang="ru-RU" sz="2000" dirty="0" smtClean="0"/>
              <a:t> </a:t>
            </a:r>
            <a:r>
              <a:rPr lang="ru-RU" sz="2000" dirty="0" err="1" smtClean="0"/>
              <a:t>линяють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тричі</a:t>
            </a:r>
            <a:r>
              <a:rPr lang="ru-RU" sz="2000" dirty="0" smtClean="0"/>
              <a:t>). Личинка </a:t>
            </a:r>
            <a:r>
              <a:rPr lang="ru-RU" sz="2000" dirty="0" err="1" smtClean="0"/>
              <a:t>першого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віку</a:t>
            </a:r>
            <a:r>
              <a:rPr lang="ru-RU" sz="2000" dirty="0" smtClean="0"/>
              <a:t> </a:t>
            </a:r>
            <a:r>
              <a:rPr lang="ru-RU" sz="2000" dirty="0" err="1" smtClean="0"/>
              <a:t>близько</a:t>
            </a:r>
            <a:r>
              <a:rPr lang="ru-RU" sz="2000" dirty="0" smtClean="0"/>
              <a:t> 1,5 мм </a:t>
            </a:r>
            <a:r>
              <a:rPr lang="ru-RU" sz="2000" dirty="0" err="1" smtClean="0"/>
              <a:t>завдовжки</a:t>
            </a:r>
            <a:r>
              <a:rPr lang="ru-RU" sz="2000" dirty="0" smtClean="0"/>
              <a:t>, </a:t>
            </a:r>
            <a:r>
              <a:rPr lang="ru-RU" sz="2000" dirty="0" err="1" smtClean="0"/>
              <a:t>останнього</a:t>
            </a:r>
            <a:r>
              <a:rPr lang="ru-RU" sz="2000" dirty="0" smtClean="0"/>
              <a:t> четвертого — </a:t>
            </a:r>
            <a:r>
              <a:rPr lang="ru-RU" sz="2000" dirty="0" err="1" smtClean="0"/>
              <a:t>близько</a:t>
            </a:r>
            <a:r>
              <a:rPr lang="ru-RU" sz="2000" dirty="0" smtClean="0"/>
              <a:t> 8 мм. </a:t>
            </a:r>
            <a:r>
              <a:rPr lang="ru-RU" sz="2000" dirty="0" err="1" smtClean="0"/>
              <a:t>Розвиток</a:t>
            </a:r>
            <a:r>
              <a:rPr lang="ru-RU" sz="2000" dirty="0" smtClean="0"/>
              <a:t> личинок </a:t>
            </a:r>
            <a:r>
              <a:rPr lang="ru-RU" sz="2000" dirty="0" err="1" smtClean="0"/>
              <a:t>першого-третього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віку</a:t>
            </a:r>
            <a:r>
              <a:rPr lang="ru-RU" sz="2000" dirty="0" smtClean="0"/>
              <a:t> </a:t>
            </a:r>
            <a:r>
              <a:rPr lang="ru-RU" sz="2000" dirty="0" err="1" smtClean="0"/>
              <a:t>триває</a:t>
            </a:r>
            <a:r>
              <a:rPr lang="ru-RU" sz="2000" dirty="0" smtClean="0"/>
              <a:t> по 2-3 </a:t>
            </a:r>
            <a:r>
              <a:rPr lang="ru-RU" sz="2000" dirty="0" err="1" smtClean="0"/>
              <a:t>дні</a:t>
            </a:r>
            <a:r>
              <a:rPr lang="ru-RU" sz="2000" dirty="0" smtClean="0"/>
              <a:t>, четвертого — 4-7. Перед </a:t>
            </a:r>
            <a:r>
              <a:rPr lang="ru-RU" sz="2000" dirty="0" err="1" smtClean="0"/>
              <a:t>заляльковуванням</a:t>
            </a:r>
            <a:r>
              <a:rPr lang="ru-RU" sz="2000" dirty="0" smtClean="0"/>
              <a:t> </a:t>
            </a:r>
            <a:r>
              <a:rPr lang="ru-RU" sz="2000" dirty="0" err="1" smtClean="0"/>
              <a:t>кожна</a:t>
            </a:r>
            <a:r>
              <a:rPr lang="ru-RU" sz="2000" dirty="0" smtClean="0"/>
              <a:t> личинка </a:t>
            </a:r>
            <a:r>
              <a:rPr lang="ru-RU" sz="2000" dirty="0" err="1" smtClean="0"/>
              <a:t>впродовж</a:t>
            </a:r>
            <a:r>
              <a:rPr lang="ru-RU" sz="2000" dirty="0" smtClean="0"/>
              <a:t> </a:t>
            </a:r>
            <a:r>
              <a:rPr lang="ru-RU" sz="2000" dirty="0" err="1" smtClean="0"/>
              <a:t>кількох</a:t>
            </a:r>
            <a:r>
              <a:rPr lang="ru-RU" sz="2000" dirty="0" smtClean="0"/>
              <a:t> </a:t>
            </a:r>
            <a:r>
              <a:rPr lang="ru-RU" sz="2000" dirty="0" err="1" smtClean="0"/>
              <a:t>діб</a:t>
            </a:r>
            <a:r>
              <a:rPr lang="ru-RU" sz="2000" dirty="0" smtClean="0"/>
              <a:t> не живиться (</a:t>
            </a:r>
            <a:r>
              <a:rPr lang="ru-RU" sz="2000" dirty="0" err="1" smtClean="0"/>
              <a:t>стадія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передлялечки</a:t>
            </a:r>
            <a:r>
              <a:rPr lang="ru-RU" sz="2000" dirty="0" smtClean="0"/>
              <a:t>, яку </a:t>
            </a:r>
            <a:r>
              <a:rPr lang="ru-RU" sz="2000" dirty="0" err="1" smtClean="0"/>
              <a:t>можна</a:t>
            </a:r>
            <a:r>
              <a:rPr lang="ru-RU" sz="2000" dirty="0" smtClean="0"/>
              <a:t> </a:t>
            </a:r>
            <a:r>
              <a:rPr lang="ru-RU" sz="2000" dirty="0" err="1" smtClean="0"/>
              <a:t>впізнати</a:t>
            </a:r>
            <a:r>
              <a:rPr lang="ru-RU" sz="2000" dirty="0" smtClean="0"/>
              <a:t> через </a:t>
            </a:r>
            <a:r>
              <a:rPr lang="ru-RU" sz="2000" dirty="0" err="1" smtClean="0"/>
              <a:t>низьку</a:t>
            </a:r>
            <a:r>
              <a:rPr lang="ru-RU" sz="2000" dirty="0" smtClean="0"/>
              <a:t> </a:t>
            </a:r>
            <a:r>
              <a:rPr lang="ru-RU" sz="2000" dirty="0" err="1" smtClean="0"/>
              <a:t>активність</a:t>
            </a:r>
            <a:r>
              <a:rPr lang="ru-RU" sz="2000" dirty="0" smtClean="0"/>
              <a:t> та </a:t>
            </a:r>
            <a:r>
              <a:rPr lang="ru-RU" sz="2000" dirty="0" err="1" smtClean="0"/>
              <a:t>бліде</a:t>
            </a:r>
            <a:r>
              <a:rPr lang="ru-RU" sz="2000" dirty="0" smtClean="0"/>
              <a:t> </a:t>
            </a:r>
            <a:r>
              <a:rPr lang="ru-RU" sz="2000" dirty="0" err="1" smtClean="0"/>
              <a:t>забарвлення</a:t>
            </a:r>
            <a:r>
              <a:rPr lang="ru-RU" sz="2000" dirty="0" smtClean="0"/>
              <a:t>). </a:t>
            </a:r>
            <a:r>
              <a:rPr lang="ru-RU" sz="2000" dirty="0" err="1" smtClean="0"/>
              <a:t>Передлялечки</a:t>
            </a:r>
            <a:r>
              <a:rPr lang="ru-RU" sz="2000" dirty="0" smtClean="0"/>
              <a:t> </a:t>
            </a:r>
            <a:r>
              <a:rPr lang="ru-RU" sz="2000" dirty="0" err="1" smtClean="0"/>
              <a:t>падають</a:t>
            </a:r>
            <a:r>
              <a:rPr lang="ru-RU" sz="2000" dirty="0" smtClean="0"/>
              <a:t> на землю, </a:t>
            </a:r>
            <a:r>
              <a:rPr lang="ru-RU" sz="2000" dirty="0" err="1" smtClean="0"/>
              <a:t>зариваються</a:t>
            </a:r>
            <a:r>
              <a:rPr lang="ru-RU" sz="2000" dirty="0" smtClean="0"/>
              <a:t> в грунт на </a:t>
            </a:r>
            <a:r>
              <a:rPr lang="ru-RU" sz="2000" dirty="0" err="1" smtClean="0"/>
              <a:t>кілька</a:t>
            </a:r>
            <a:r>
              <a:rPr lang="ru-RU" sz="2000" dirty="0" smtClean="0"/>
              <a:t> </a:t>
            </a:r>
            <a:r>
              <a:rPr lang="ru-RU" sz="2000" dirty="0" err="1" smtClean="0"/>
              <a:t>сантиметрів</a:t>
            </a:r>
            <a:r>
              <a:rPr lang="ru-RU" sz="2000" dirty="0" smtClean="0"/>
              <a:t>, де </a:t>
            </a:r>
            <a:r>
              <a:rPr lang="ru-RU" sz="2000" dirty="0" err="1" smtClean="0"/>
              <a:t>і</a:t>
            </a:r>
            <a:r>
              <a:rPr lang="ru-RU" sz="2000" dirty="0" smtClean="0"/>
              <a:t> </a:t>
            </a:r>
            <a:r>
              <a:rPr lang="ru-RU" sz="2000" dirty="0" err="1" smtClean="0"/>
              <a:t>заляльковуються</a:t>
            </a:r>
            <a:r>
              <a:rPr lang="ru-RU" sz="2000" dirty="0" smtClean="0"/>
              <a:t>. </a:t>
            </a:r>
            <a:r>
              <a:rPr lang="ru-RU" sz="2000" dirty="0" err="1" smtClean="0"/>
              <a:t>Залежно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температури</a:t>
            </a:r>
            <a:r>
              <a:rPr lang="ru-RU" sz="2000" dirty="0" smtClean="0"/>
              <a:t>, </a:t>
            </a:r>
            <a:r>
              <a:rPr lang="ru-RU" sz="2000" dirty="0" err="1" smtClean="0"/>
              <a:t>світлового</a:t>
            </a:r>
            <a:r>
              <a:rPr lang="ru-RU" sz="2000" dirty="0" smtClean="0"/>
              <a:t> режиму та </a:t>
            </a:r>
            <a:r>
              <a:rPr lang="ru-RU" sz="2000" dirty="0" err="1" smtClean="0"/>
              <a:t>якості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кормової</a:t>
            </a:r>
            <a:r>
              <a:rPr lang="ru-RU" sz="2000" dirty="0" smtClean="0"/>
              <a:t> </a:t>
            </a:r>
            <a:r>
              <a:rPr lang="ru-RU" sz="2000" dirty="0" err="1" smtClean="0"/>
              <a:t>рослини</a:t>
            </a:r>
            <a:r>
              <a:rPr lang="ru-RU" sz="2000" dirty="0" smtClean="0"/>
              <a:t> </a:t>
            </a:r>
            <a:r>
              <a:rPr lang="ru-RU" sz="2000" dirty="0" err="1" smtClean="0"/>
              <a:t>імаго</a:t>
            </a:r>
            <a:r>
              <a:rPr lang="ru-RU" sz="2000" dirty="0" smtClean="0"/>
              <a:t> </a:t>
            </a:r>
            <a:r>
              <a:rPr lang="ru-RU" sz="2000" dirty="0" err="1" smtClean="0"/>
              <a:t>можуть</a:t>
            </a:r>
            <a:r>
              <a:rPr lang="ru-RU" sz="2000" dirty="0" smtClean="0"/>
              <a:t> </a:t>
            </a:r>
            <a:r>
              <a:rPr lang="ru-RU" sz="2000" dirty="0" err="1" smtClean="0"/>
              <a:t>з'явитися</a:t>
            </a:r>
            <a:r>
              <a:rPr lang="ru-RU" sz="2000" dirty="0" smtClean="0"/>
              <a:t> за </a:t>
            </a:r>
            <a:r>
              <a:rPr lang="ru-RU" sz="2000" dirty="0" err="1" smtClean="0"/>
              <a:t>кілька</a:t>
            </a:r>
            <a:r>
              <a:rPr lang="ru-RU" sz="2000" dirty="0" smtClean="0"/>
              <a:t> </a:t>
            </a:r>
            <a:r>
              <a:rPr lang="ru-RU" sz="2000" dirty="0" err="1" smtClean="0"/>
              <a:t>тижнів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ж </a:t>
            </a:r>
            <a:r>
              <a:rPr lang="ru-RU" sz="2000" dirty="0" err="1" smtClean="0"/>
              <a:t>впасти</a:t>
            </a:r>
            <a:r>
              <a:rPr lang="ru-RU" sz="2000" dirty="0" smtClean="0"/>
              <a:t> в </a:t>
            </a:r>
            <a:r>
              <a:rPr lang="ru-RU" sz="2000" dirty="0" err="1" smtClean="0"/>
              <a:t>діапаузу</a:t>
            </a:r>
            <a:r>
              <a:rPr lang="ru-RU" sz="2000" dirty="0" smtClean="0"/>
              <a:t> до </a:t>
            </a:r>
            <a:r>
              <a:rPr lang="ru-RU" sz="2000" dirty="0" err="1" smtClean="0"/>
              <a:t>весни</a:t>
            </a:r>
            <a:r>
              <a:rPr lang="ru-RU" sz="2000" dirty="0" smtClean="0"/>
              <a:t>. </a:t>
            </a:r>
            <a:r>
              <a:rPr lang="ru-RU" sz="2000" dirty="0" err="1" smtClean="0"/>
              <a:t>Імаго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повертаються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харчові</a:t>
            </a:r>
            <a:r>
              <a:rPr lang="ru-RU" sz="2000" dirty="0" smtClean="0"/>
              <a:t> </a:t>
            </a:r>
            <a:r>
              <a:rPr lang="ru-RU" sz="2000" dirty="0" err="1" smtClean="0"/>
              <a:t>рослини</a:t>
            </a:r>
            <a:r>
              <a:rPr lang="ru-RU" sz="2000" dirty="0" smtClean="0"/>
              <a:t>, де </a:t>
            </a:r>
            <a:r>
              <a:rPr lang="ru-RU" sz="2000" dirty="0" err="1" smtClean="0"/>
              <a:t>паруються</a:t>
            </a:r>
            <a:r>
              <a:rPr lang="ru-RU" sz="2000" dirty="0" smtClean="0"/>
              <a:t>. </a:t>
            </a:r>
            <a:r>
              <a:rPr lang="ru-RU" sz="2000" dirty="0" err="1" smtClean="0"/>
              <a:t>Залежно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температурного режиму </a:t>
            </a:r>
            <a:r>
              <a:rPr lang="ru-RU" sz="2000" dirty="0" err="1" smtClean="0"/>
              <a:t>можуть</a:t>
            </a:r>
            <a:r>
              <a:rPr lang="ru-RU" sz="2000" dirty="0" smtClean="0"/>
              <a:t> </a:t>
            </a:r>
            <a:r>
              <a:rPr lang="ru-RU" sz="2000" dirty="0" err="1" smtClean="0"/>
              <a:t>давати</a:t>
            </a:r>
            <a:r>
              <a:rPr lang="ru-RU" sz="2000" dirty="0" smtClean="0"/>
              <a:t> до 3 </a:t>
            </a:r>
            <a:r>
              <a:rPr lang="ru-RU" sz="2000" dirty="0" err="1" smtClean="0"/>
              <a:t>поколінь</a:t>
            </a:r>
            <a:r>
              <a:rPr lang="ru-RU" sz="2000" dirty="0" smtClean="0"/>
              <a:t> за сезон.</a:t>
            </a:r>
            <a:endParaRPr lang="ru-RU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337" y="442913"/>
            <a:ext cx="9825038" cy="331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6" name="Picture 4" descr="Лялеч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1425" y="3921125"/>
            <a:ext cx="2457450" cy="1714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77788" y="5758934"/>
            <a:ext cx="1064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Лялечка</a:t>
            </a:r>
            <a:endParaRPr lang="ru-RU" dirty="0"/>
          </a:p>
        </p:txBody>
      </p:sp>
      <p:pic>
        <p:nvPicPr>
          <p:cNvPr id="84998" name="Picture 6" descr="Дорослий жук після виходу з лялеч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4064000"/>
            <a:ext cx="2295525" cy="17145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631891" y="6016109"/>
            <a:ext cx="4128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Дорослий</a:t>
            </a:r>
            <a:r>
              <a:rPr lang="ru-RU" dirty="0" smtClean="0"/>
              <a:t> жук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виходу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лялечки</a:t>
            </a:r>
            <a:endParaRPr lang="ru-RU" dirty="0"/>
          </a:p>
        </p:txBody>
      </p:sp>
      <p:pic>
        <p:nvPicPr>
          <p:cNvPr id="85000" name="Picture 8" descr="Дорослі жуки у період спарюванн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3825" y="3921125"/>
            <a:ext cx="2571750" cy="17145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891699" y="5844659"/>
            <a:ext cx="3838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Дорослі</a:t>
            </a:r>
            <a:r>
              <a:rPr lang="ru-RU" dirty="0" smtClean="0"/>
              <a:t> жуки у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спарювання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Вороги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Є </a:t>
            </a:r>
            <a:r>
              <a:rPr lang="ru-RU" sz="2000" dirty="0" err="1" smtClean="0"/>
              <a:t>багато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відомих</a:t>
            </a:r>
            <a:r>
              <a:rPr lang="ru-RU" sz="2000" dirty="0" smtClean="0"/>
              <a:t> </a:t>
            </a:r>
            <a:r>
              <a:rPr lang="ru-RU" sz="2000" dirty="0" err="1" smtClean="0"/>
              <a:t>хижаків</a:t>
            </a:r>
            <a:r>
              <a:rPr lang="ru-RU" sz="2000" dirty="0" smtClean="0"/>
              <a:t> </a:t>
            </a:r>
            <a:r>
              <a:rPr lang="en-US" sz="2000" i="1" dirty="0" err="1" smtClean="0"/>
              <a:t>Leptinotarsa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decemlineata</a:t>
            </a:r>
            <a:r>
              <a:rPr lang="en-US" sz="2000" dirty="0" smtClean="0"/>
              <a:t>, </a:t>
            </a:r>
            <a:r>
              <a:rPr lang="ru-RU" sz="2000" dirty="0" err="1" smtClean="0"/>
              <a:t>проте</a:t>
            </a:r>
            <a:r>
              <a:rPr lang="ru-RU" sz="2000" dirty="0" smtClean="0"/>
              <a:t> вони </a:t>
            </a:r>
            <a:r>
              <a:rPr lang="ru-RU" sz="2000" dirty="0" err="1" smtClean="0"/>
              <a:t>майже</a:t>
            </a:r>
            <a:r>
              <a:rPr lang="ru-RU" sz="2000" dirty="0" smtClean="0"/>
              <a:t> не </a:t>
            </a:r>
            <a:r>
              <a:rPr lang="ru-RU" sz="2000" dirty="0" err="1" smtClean="0"/>
              <a:t>впливають</a:t>
            </a:r>
            <a:r>
              <a:rPr lang="ru-RU" sz="2000" dirty="0" smtClean="0"/>
              <a:t> на </a:t>
            </a:r>
            <a:r>
              <a:rPr lang="ru-RU" sz="2000" dirty="0" err="1" smtClean="0"/>
              <a:t>розмноження</a:t>
            </a:r>
            <a:r>
              <a:rPr lang="ru-RU" sz="2000" dirty="0" smtClean="0"/>
              <a:t> жука. </a:t>
            </a:r>
            <a:r>
              <a:rPr lang="ru-RU" sz="2000" dirty="0" err="1" smtClean="0"/>
              <a:t>Хижаки</a:t>
            </a:r>
            <a:r>
              <a:rPr lang="ru-RU" sz="2000" dirty="0" smtClean="0"/>
              <a:t> </a:t>
            </a:r>
            <a:r>
              <a:rPr lang="ru-RU" sz="2000" dirty="0" err="1" smtClean="0"/>
              <a:t>включають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павукоподібних</a:t>
            </a:r>
            <a:r>
              <a:rPr lang="ru-RU" sz="2000" dirty="0" smtClean="0"/>
              <a:t> (</a:t>
            </a:r>
            <a:r>
              <a:rPr lang="en-US" sz="2000" i="1" dirty="0" err="1" smtClean="0"/>
              <a:t>Phalangium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opilio</a:t>
            </a:r>
            <a:r>
              <a:rPr lang="en-US" sz="2000" dirty="0" smtClean="0"/>
              <a:t>, 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</a:t>
            </a:r>
            <a:r>
              <a:rPr lang="ru-RU" sz="2000" dirty="0" err="1" smtClean="0"/>
              <a:t>їсть</a:t>
            </a:r>
            <a:r>
              <a:rPr lang="ru-RU" sz="2000" dirty="0" smtClean="0"/>
              <a:t> </a:t>
            </a:r>
            <a:r>
              <a:rPr lang="ru-RU" sz="2000" dirty="0" err="1" smtClean="0"/>
              <a:t>яйця</a:t>
            </a:r>
            <a:r>
              <a:rPr lang="ru-RU" sz="2000" dirty="0" smtClean="0"/>
              <a:t> та </a:t>
            </a:r>
            <a:r>
              <a:rPr lang="ru-RU" sz="2000" dirty="0" err="1" smtClean="0"/>
              <a:t>дрібних</a:t>
            </a:r>
            <a:r>
              <a:rPr lang="ru-RU" sz="2000" dirty="0" smtClean="0"/>
              <a:t> личинок, </a:t>
            </a:r>
            <a:r>
              <a:rPr lang="en-US" sz="2000" i="1" dirty="0" err="1" smtClean="0"/>
              <a:t>Xysticus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kochi</a:t>
            </a:r>
            <a:r>
              <a:rPr lang="en-US" sz="2000" dirty="0" smtClean="0"/>
              <a:t>, </a:t>
            </a:r>
            <a:r>
              <a:rPr lang="ru-RU" sz="2000" dirty="0" err="1" smtClean="0"/>
              <a:t>павук</a:t>
            </a:r>
            <a:r>
              <a:rPr lang="ru-RU" sz="2000" dirty="0" smtClean="0"/>
              <a:t> </a:t>
            </a:r>
            <a:r>
              <a:rPr lang="en-US" sz="2000" i="1" dirty="0" err="1" smtClean="0"/>
              <a:t>Peucetia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viridans</a:t>
            </a:r>
            <a:r>
              <a:rPr lang="en-US" sz="2000" dirty="0" smtClean="0"/>
              <a:t>, </a:t>
            </a:r>
            <a:r>
              <a:rPr lang="en-US" sz="2000" i="1" dirty="0" err="1" smtClean="0"/>
              <a:t>Misumena</a:t>
            </a:r>
            <a:r>
              <a:rPr lang="en-US" sz="2000" dirty="0" smtClean="0"/>
              <a:t> </a:t>
            </a:r>
            <a:r>
              <a:rPr lang="ru-RU" sz="2000" dirty="0" err="1" smtClean="0"/>
              <a:t>й</a:t>
            </a:r>
            <a:r>
              <a:rPr lang="ru-RU" sz="2000" dirty="0" smtClean="0"/>
              <a:t> 2 </a:t>
            </a:r>
            <a:r>
              <a:rPr lang="ru-RU" sz="2000" dirty="0" err="1" smtClean="0"/>
              <a:t>види</a:t>
            </a:r>
            <a:r>
              <a:rPr lang="ru-RU" sz="2000" dirty="0" smtClean="0"/>
              <a:t> в </a:t>
            </a:r>
            <a:r>
              <a:rPr lang="ru-RU" sz="2000" dirty="0" err="1" smtClean="0"/>
              <a:t>родині</a:t>
            </a:r>
            <a:r>
              <a:rPr lang="ru-RU" sz="2000" dirty="0" smtClean="0"/>
              <a:t> </a:t>
            </a:r>
            <a:r>
              <a:rPr lang="en-US" sz="2000" dirty="0" err="1" smtClean="0"/>
              <a:t>Thomisidae</a:t>
            </a:r>
            <a:r>
              <a:rPr lang="en-US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їдять</a:t>
            </a:r>
            <a:r>
              <a:rPr lang="ru-RU" sz="2000" dirty="0" smtClean="0"/>
              <a:t> </a:t>
            </a:r>
            <a:r>
              <a:rPr lang="ru-RU" sz="2000" dirty="0" err="1" smtClean="0"/>
              <a:t>яйця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личинки), </a:t>
            </a:r>
            <a:r>
              <a:rPr lang="en-US" sz="2000" dirty="0" err="1" smtClean="0"/>
              <a:t>Neuroptera</a:t>
            </a:r>
            <a:r>
              <a:rPr lang="en-US" sz="2000" dirty="0" smtClean="0"/>
              <a:t> (</a:t>
            </a:r>
            <a:r>
              <a:rPr lang="en-US" sz="2000" i="1" dirty="0" err="1" smtClean="0"/>
              <a:t>Chrysoperla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carnea</a:t>
            </a:r>
            <a:r>
              <a:rPr lang="en-US" sz="2000" dirty="0" smtClean="0"/>
              <a:t> </a:t>
            </a:r>
            <a:r>
              <a:rPr lang="ru-RU" sz="2000" dirty="0" err="1" smtClean="0"/>
              <a:t>і</a:t>
            </a:r>
            <a:r>
              <a:rPr lang="ru-RU" sz="2000" dirty="0" smtClean="0"/>
              <a:t> </a:t>
            </a:r>
            <a:r>
              <a:rPr lang="en-US" sz="2000" i="1" dirty="0" err="1" smtClean="0"/>
              <a:t>Chrysoperla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rufilabris</a:t>
            </a:r>
            <a:r>
              <a:rPr lang="en-US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їдять</a:t>
            </a:r>
            <a:r>
              <a:rPr lang="ru-RU" sz="2000" dirty="0" smtClean="0"/>
              <a:t> </a:t>
            </a:r>
            <a:r>
              <a:rPr lang="ru-RU" sz="2000" dirty="0" err="1" smtClean="0"/>
              <a:t>яйця</a:t>
            </a:r>
            <a:r>
              <a:rPr lang="ru-RU" sz="2000" dirty="0" smtClean="0"/>
              <a:t>), </a:t>
            </a:r>
            <a:r>
              <a:rPr lang="en-US" sz="2000" dirty="0" err="1" smtClean="0"/>
              <a:t>Heteropterans</a:t>
            </a:r>
            <a:r>
              <a:rPr lang="en-US" sz="2000" dirty="0" smtClean="0"/>
              <a:t> (</a:t>
            </a:r>
            <a:r>
              <a:rPr lang="en-US" sz="2000" i="1" dirty="0" err="1" smtClean="0"/>
              <a:t>Perillus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bioculatus</a:t>
            </a:r>
            <a:r>
              <a:rPr lang="en-US" sz="2000" i="1" dirty="0" smtClean="0"/>
              <a:t>, </a:t>
            </a:r>
            <a:r>
              <a:rPr lang="en-US" sz="2000" i="1" dirty="0" err="1" smtClean="0"/>
              <a:t>Podisus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maculiventris</a:t>
            </a:r>
            <a:r>
              <a:rPr lang="en-US" sz="2000" i="1" dirty="0" smtClean="0"/>
              <a:t>, </a:t>
            </a:r>
            <a:r>
              <a:rPr lang="en-US" sz="2000" i="1" dirty="0" err="1" smtClean="0"/>
              <a:t>Oplomus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dichrous</a:t>
            </a:r>
            <a:r>
              <a:rPr lang="en-US" sz="2000" i="1" dirty="0" smtClean="0"/>
              <a:t>, </a:t>
            </a:r>
            <a:r>
              <a:rPr lang="en-US" sz="2000" i="1" dirty="0" err="1" smtClean="0"/>
              <a:t>Oplomus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severus</a:t>
            </a:r>
            <a:r>
              <a:rPr lang="en-US" sz="2000" i="1" dirty="0" smtClean="0"/>
              <a:t>, </a:t>
            </a:r>
            <a:r>
              <a:rPr lang="en-US" sz="2000" i="1" dirty="0" err="1" smtClean="0"/>
              <a:t>Stiretris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anchorago</a:t>
            </a:r>
            <a:r>
              <a:rPr lang="en-US" sz="2000" i="1" dirty="0" smtClean="0"/>
              <a:t>, </a:t>
            </a:r>
            <a:r>
              <a:rPr lang="en-US" sz="2000" i="1" dirty="0" err="1" smtClean="0"/>
              <a:t>Perilloides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confluens</a:t>
            </a:r>
            <a:r>
              <a:rPr lang="en-US" sz="2000" i="1" dirty="0" smtClean="0"/>
              <a:t>, </a:t>
            </a:r>
            <a:r>
              <a:rPr lang="en-US" sz="2000" i="1" dirty="0" err="1" smtClean="0"/>
              <a:t>Zicrona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coerules</a:t>
            </a:r>
            <a:r>
              <a:rPr lang="en-US" sz="2000" i="1" dirty="0" smtClean="0"/>
              <a:t>, </a:t>
            </a:r>
            <a:r>
              <a:rPr lang="en-US" sz="2000" i="1" dirty="0" err="1" smtClean="0"/>
              <a:t>Pinthaeus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sanguinipes</a:t>
            </a:r>
            <a:r>
              <a:rPr lang="en-US" sz="2000" dirty="0" smtClean="0"/>
              <a:t>, </a:t>
            </a:r>
            <a:r>
              <a:rPr lang="ru-RU" sz="2000" dirty="0" err="1" smtClean="0"/>
              <a:t>клопи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харчуються</a:t>
            </a:r>
            <a:r>
              <a:rPr lang="ru-RU" sz="2000" dirty="0" smtClean="0"/>
              <a:t> личинками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яйцями</a:t>
            </a:r>
            <a:r>
              <a:rPr lang="ru-RU" sz="2000" dirty="0" smtClean="0"/>
              <a:t>), </a:t>
            </a:r>
            <a:r>
              <a:rPr lang="en-US" sz="2000" dirty="0" err="1" smtClean="0"/>
              <a:t>Coleoptera</a:t>
            </a:r>
            <a:r>
              <a:rPr lang="en-US" sz="2000" dirty="0" smtClean="0"/>
              <a:t> (</a:t>
            </a:r>
            <a:r>
              <a:rPr lang="en-US" sz="2000" dirty="0" err="1" smtClean="0"/>
              <a:t>Lebia</a:t>
            </a:r>
            <a:r>
              <a:rPr lang="en-US" sz="2000" dirty="0" smtClean="0"/>
              <a:t> </a:t>
            </a:r>
            <a:r>
              <a:rPr lang="en-US" sz="2000" dirty="0" err="1" smtClean="0"/>
              <a:t>grandis</a:t>
            </a:r>
            <a:r>
              <a:rPr lang="en-US" sz="2000" dirty="0" smtClean="0"/>
              <a:t> 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щонайменше</a:t>
            </a:r>
            <a:r>
              <a:rPr lang="ru-RU" sz="2000" dirty="0" smtClean="0"/>
              <a:t> 8 </a:t>
            </a:r>
            <a:r>
              <a:rPr lang="ru-RU" sz="2000" dirty="0" err="1" smtClean="0"/>
              <a:t>інших</a:t>
            </a:r>
            <a:r>
              <a:rPr lang="ru-RU" sz="2000" dirty="0" smtClean="0"/>
              <a:t> </a:t>
            </a:r>
            <a:r>
              <a:rPr lang="ru-RU" sz="2000" dirty="0" err="1" smtClean="0"/>
              <a:t>видів</a:t>
            </a:r>
            <a:r>
              <a:rPr lang="ru-RU" sz="2000" dirty="0" smtClean="0"/>
              <a:t> </a:t>
            </a:r>
            <a:r>
              <a:rPr lang="en-US" sz="2000" dirty="0" err="1" smtClean="0"/>
              <a:t>Lebia</a:t>
            </a:r>
            <a:r>
              <a:rPr lang="en-US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їдять</a:t>
            </a:r>
            <a:r>
              <a:rPr lang="ru-RU" sz="2000" dirty="0" smtClean="0"/>
              <a:t> </a:t>
            </a:r>
            <a:r>
              <a:rPr lang="ru-RU" sz="2000" dirty="0" err="1" smtClean="0"/>
              <a:t>яйця</a:t>
            </a:r>
            <a:r>
              <a:rPr lang="ru-RU" sz="2000" dirty="0" smtClean="0"/>
              <a:t>, личинки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лялечки</a:t>
            </a:r>
            <a:r>
              <a:rPr lang="ru-RU" sz="2000" dirty="0" smtClean="0"/>
              <a:t>; </a:t>
            </a:r>
            <a:r>
              <a:rPr lang="en-US" sz="2000" dirty="0" err="1" smtClean="0"/>
              <a:t>Pterostichus</a:t>
            </a:r>
            <a:r>
              <a:rPr lang="en-US" sz="2000" dirty="0" smtClean="0"/>
              <a:t> </a:t>
            </a:r>
            <a:r>
              <a:rPr lang="en-US" sz="2000" dirty="0" err="1" smtClean="0"/>
              <a:t>chalcites</a:t>
            </a:r>
            <a:r>
              <a:rPr lang="en-US" sz="2000" dirty="0" smtClean="0"/>
              <a:t> </a:t>
            </a:r>
            <a:r>
              <a:rPr lang="ru-RU" sz="2000" dirty="0" err="1" smtClean="0"/>
              <a:t>і</a:t>
            </a:r>
            <a:r>
              <a:rPr lang="ru-RU" sz="2000" dirty="0" smtClean="0"/>
              <a:t> </a:t>
            </a:r>
            <a:r>
              <a:rPr lang="en-US" sz="2000" dirty="0" err="1" smtClean="0"/>
              <a:t>Calledia</a:t>
            </a:r>
            <a:r>
              <a:rPr lang="en-US" sz="2000" dirty="0" smtClean="0"/>
              <a:t> </a:t>
            </a:r>
            <a:r>
              <a:rPr lang="en-US" sz="2000" dirty="0" err="1" smtClean="0"/>
              <a:t>decora</a:t>
            </a:r>
            <a:r>
              <a:rPr lang="en-US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харчуються</a:t>
            </a:r>
            <a:r>
              <a:rPr lang="ru-RU" sz="2000" dirty="0" smtClean="0"/>
              <a:t> личинками; </a:t>
            </a:r>
            <a:r>
              <a:rPr lang="en-US" sz="2000" i="1" dirty="0" err="1" smtClean="0"/>
              <a:t>Coleomegilla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maculata</a:t>
            </a:r>
            <a:r>
              <a:rPr lang="en-US" sz="2000" i="1" dirty="0" smtClean="0"/>
              <a:t>, </a:t>
            </a:r>
            <a:r>
              <a:rPr lang="en-US" sz="2000" i="1" dirty="0" err="1" smtClean="0"/>
              <a:t>Hippodamia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convergens</a:t>
            </a:r>
            <a:r>
              <a:rPr lang="en-US" sz="2000" i="1" dirty="0" smtClean="0"/>
              <a:t>, </a:t>
            </a:r>
            <a:r>
              <a:rPr lang="en-US" sz="2000" i="1" dirty="0" err="1" smtClean="0"/>
              <a:t>Coccinella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septempunctata</a:t>
            </a:r>
            <a:r>
              <a:rPr lang="en-US" sz="2000" i="1" dirty="0" smtClean="0"/>
              <a:t>, </a:t>
            </a:r>
            <a:r>
              <a:rPr lang="en-US" sz="2000" i="1" dirty="0" err="1" smtClean="0"/>
              <a:t>Coccinella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transversoguttata</a:t>
            </a:r>
            <a:r>
              <a:rPr lang="en-US" sz="2000" i="1" dirty="0" smtClean="0"/>
              <a:t>, </a:t>
            </a:r>
            <a:r>
              <a:rPr lang="en-US" sz="2000" i="1" dirty="0" err="1" smtClean="0"/>
              <a:t>Harmonia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axyridis</a:t>
            </a:r>
            <a:r>
              <a:rPr lang="en-US" sz="2000" i="1" dirty="0" smtClean="0"/>
              <a:t>, </a:t>
            </a:r>
            <a:r>
              <a:rPr lang="en-US" sz="2000" i="1" dirty="0" err="1" smtClean="0"/>
              <a:t>Aiolocaria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miriabilis</a:t>
            </a:r>
            <a:r>
              <a:rPr lang="ru-RU" sz="2000" dirty="0" smtClean="0"/>
              <a:t>); </a:t>
            </a:r>
            <a:r>
              <a:rPr lang="ru-RU" sz="2000" dirty="0" err="1" smtClean="0"/>
              <a:t>усі</a:t>
            </a:r>
            <a:r>
              <a:rPr lang="ru-RU" sz="2000" dirty="0" smtClean="0"/>
              <a:t> </a:t>
            </a:r>
            <a:r>
              <a:rPr lang="ru-RU" sz="2000" dirty="0" err="1" smtClean="0"/>
              <a:t>сонечка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їдять</a:t>
            </a:r>
            <a:r>
              <a:rPr lang="ru-RU" sz="2000" dirty="0" smtClean="0"/>
              <a:t> </a:t>
            </a:r>
            <a:r>
              <a:rPr lang="ru-RU" sz="2000" dirty="0" err="1" smtClean="0"/>
              <a:t>яйця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личинки; </a:t>
            </a:r>
            <a:r>
              <a:rPr lang="en-US" sz="2000" i="1" dirty="0" err="1" smtClean="0"/>
              <a:t>Collops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quadrimaculatus</a:t>
            </a:r>
            <a:r>
              <a:rPr lang="en-US" sz="2000" dirty="0" smtClean="0"/>
              <a:t>; </a:t>
            </a:r>
            <a:r>
              <a:rPr lang="en-US" sz="2000" dirty="0" err="1" smtClean="0"/>
              <a:t>Melyridae</a:t>
            </a:r>
            <a:r>
              <a:rPr lang="en-US" sz="2000" dirty="0" smtClean="0"/>
              <a:t>), Hymenoptera (</a:t>
            </a:r>
            <a:r>
              <a:rPr lang="ru-RU" sz="2000" dirty="0" smtClean="0"/>
              <a:t>оси </a:t>
            </a:r>
            <a:r>
              <a:rPr lang="en-US" sz="2000" dirty="0" err="1" smtClean="0"/>
              <a:t>Polistes</a:t>
            </a:r>
            <a:r>
              <a:rPr lang="en-US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харчуються</a:t>
            </a:r>
            <a:r>
              <a:rPr lang="ru-RU" sz="2000" dirty="0" smtClean="0"/>
              <a:t> личинками, </a:t>
            </a:r>
            <a:r>
              <a:rPr lang="ru-RU" sz="2000" dirty="0" err="1" smtClean="0"/>
              <a:t>мурахи</a:t>
            </a:r>
            <a:r>
              <a:rPr lang="ru-RU" sz="2000" dirty="0" smtClean="0"/>
              <a:t> роду </a:t>
            </a:r>
            <a:r>
              <a:rPr lang="en-US" sz="2000" dirty="0" smtClean="0"/>
              <a:t>Formica,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їдять</a:t>
            </a:r>
            <a:r>
              <a:rPr lang="ru-RU" sz="2000" dirty="0" smtClean="0"/>
              <a:t> </a:t>
            </a:r>
            <a:r>
              <a:rPr lang="ru-RU" sz="2000" dirty="0" err="1" smtClean="0"/>
              <a:t>дорослих</a:t>
            </a:r>
            <a:r>
              <a:rPr lang="ru-RU" sz="2000" dirty="0" smtClean="0"/>
              <a:t> </a:t>
            </a:r>
            <a:r>
              <a:rPr lang="ru-RU" sz="2000" dirty="0" err="1" smtClean="0"/>
              <a:t>особин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личинки).</a:t>
            </a:r>
          </a:p>
          <a:p>
            <a:pPr algn="just"/>
            <a:r>
              <a:rPr lang="ru-RU" sz="2000" dirty="0" smtClean="0"/>
              <a:t>У </a:t>
            </a:r>
            <a:r>
              <a:rPr lang="ru-RU" sz="2000" dirty="0" err="1" smtClean="0"/>
              <a:t>Сполучених</a:t>
            </a:r>
            <a:r>
              <a:rPr lang="ru-RU" sz="2000" dirty="0" smtClean="0"/>
              <a:t> Штатах </a:t>
            </a:r>
            <a:r>
              <a:rPr lang="en-US" sz="2000" i="1" dirty="0" err="1" smtClean="0"/>
              <a:t>Coleomegilla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maculata</a:t>
            </a:r>
            <a:r>
              <a:rPr lang="en-US" sz="2000" dirty="0" smtClean="0"/>
              <a:t> </a:t>
            </a:r>
            <a:r>
              <a:rPr lang="ru-RU" sz="2000" dirty="0" err="1" smtClean="0"/>
              <a:t>є</a:t>
            </a:r>
            <a:r>
              <a:rPr lang="ru-RU" sz="2000" dirty="0" smtClean="0"/>
              <a:t> особливо </a:t>
            </a:r>
            <a:r>
              <a:rPr lang="ru-RU" sz="2000" dirty="0" err="1" smtClean="0"/>
              <a:t>значущим</a:t>
            </a:r>
            <a:r>
              <a:rPr lang="ru-RU" sz="2000" dirty="0" smtClean="0"/>
              <a:t> </a:t>
            </a:r>
            <a:r>
              <a:rPr lang="ru-RU" sz="2000" dirty="0" err="1" smtClean="0"/>
              <a:t>хижаком</a:t>
            </a:r>
            <a:r>
              <a:rPr lang="ru-RU" sz="2000" dirty="0" smtClean="0"/>
              <a:t>, 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</a:t>
            </a:r>
            <a:r>
              <a:rPr lang="ru-RU" sz="2000" dirty="0" err="1" smtClean="0"/>
              <a:t>споживає</a:t>
            </a:r>
            <a:r>
              <a:rPr lang="ru-RU" sz="2000" dirty="0" smtClean="0"/>
              <a:t> </a:t>
            </a:r>
            <a:r>
              <a:rPr lang="ru-RU" sz="2000" dirty="0" err="1" smtClean="0"/>
              <a:t>яйця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дрібних</a:t>
            </a:r>
            <a:r>
              <a:rPr lang="ru-RU" sz="2000" dirty="0" smtClean="0"/>
              <a:t> личинок. </a:t>
            </a:r>
            <a:r>
              <a:rPr lang="en-US" sz="2000" i="1" dirty="0" err="1" smtClean="0"/>
              <a:t>Perillus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bioculatus</a:t>
            </a:r>
            <a:r>
              <a:rPr lang="en-US" sz="2000" dirty="0" smtClean="0"/>
              <a:t> </a:t>
            </a:r>
            <a:r>
              <a:rPr lang="ru-RU" sz="2000" dirty="0" err="1" smtClean="0"/>
              <a:t>і</a:t>
            </a:r>
            <a:r>
              <a:rPr lang="ru-RU" sz="2000" dirty="0" smtClean="0"/>
              <a:t> </a:t>
            </a:r>
            <a:r>
              <a:rPr lang="en-US" sz="2000" i="1" dirty="0" err="1" smtClean="0"/>
              <a:t>Podisus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maculiventris</a:t>
            </a:r>
            <a:r>
              <a:rPr lang="en-US" sz="2000" dirty="0" smtClean="0"/>
              <a:t> </a:t>
            </a:r>
            <a:r>
              <a:rPr lang="ru-RU" sz="2000" dirty="0" err="1" smtClean="0"/>
              <a:t>атакують</a:t>
            </a:r>
            <a:r>
              <a:rPr lang="ru-RU" sz="2000" dirty="0" smtClean="0"/>
              <a:t> личинок жука; </a:t>
            </a:r>
            <a:r>
              <a:rPr lang="en-US" sz="2000" i="1" dirty="0" err="1" smtClean="0"/>
              <a:t>Lebia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grandis</a:t>
            </a:r>
            <a:r>
              <a:rPr lang="uk-UA" sz="2000" dirty="0" smtClean="0"/>
              <a:t> </a:t>
            </a:r>
            <a:r>
              <a:rPr lang="ru-RU" sz="2000" dirty="0" err="1" smtClean="0"/>
              <a:t>харчуються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яйцями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личинками </a:t>
            </a:r>
            <a:r>
              <a:rPr lang="ru-RU" sz="2000" dirty="0" err="1" smtClean="0"/>
              <a:t>колорадського</a:t>
            </a:r>
            <a:r>
              <a:rPr lang="ru-RU" sz="2000" dirty="0" smtClean="0"/>
              <a:t> жука. </a:t>
            </a:r>
            <a:endParaRPr lang="ru-RU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715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Америка́нський бі́лий мете́лик</a:t>
            </a:r>
            <a:r>
              <a:rPr lang="vi-VN" dirty="0" smtClean="0"/>
              <a:t> (</a:t>
            </a:r>
            <a:r>
              <a:rPr lang="en-US" i="1" dirty="0" err="1" smtClean="0"/>
              <a:t>Hyphantria</a:t>
            </a:r>
            <a:r>
              <a:rPr lang="en-US" i="1" dirty="0" smtClean="0"/>
              <a:t> </a:t>
            </a:r>
            <a:r>
              <a:rPr lang="en-US" i="1" dirty="0" err="1" smtClean="0"/>
              <a:t>cunea</a:t>
            </a:r>
            <a:r>
              <a:rPr lang="en-US" dirty="0" smtClean="0"/>
              <a:t>) — </a:t>
            </a:r>
            <a:r>
              <a:rPr lang="uk-UA" dirty="0" smtClean="0"/>
              <a:t>метелик</a:t>
            </a:r>
            <a:r>
              <a:rPr lang="vi-VN" dirty="0" smtClean="0"/>
              <a:t> родини </a:t>
            </a:r>
            <a:r>
              <a:rPr lang="en-US" u="sng" dirty="0" err="1" smtClean="0"/>
              <a:t>Arctiidae</a:t>
            </a:r>
            <a:r>
              <a:rPr lang="en-US" dirty="0" smtClean="0"/>
              <a:t>, </a:t>
            </a:r>
            <a:r>
              <a:rPr lang="uk-UA" dirty="0" err="1" smtClean="0"/>
              <a:t>поліфаг</a:t>
            </a:r>
            <a:r>
              <a:rPr lang="vi-VN" dirty="0" smtClean="0"/>
              <a:t>, що пошкоджує понад 300 видів різних трав'янистих, кущових та деревних культур. Найулюбленішими культурами є </a:t>
            </a:r>
            <a:r>
              <a:rPr lang="uk-UA" dirty="0" smtClean="0"/>
              <a:t>шовковиця</a:t>
            </a:r>
            <a:r>
              <a:rPr lang="vi-VN" dirty="0" smtClean="0"/>
              <a:t>, </a:t>
            </a:r>
            <a:r>
              <a:rPr lang="uk-UA" dirty="0" smtClean="0"/>
              <a:t>клен американський</a:t>
            </a:r>
            <a:r>
              <a:rPr lang="vi-VN" dirty="0" smtClean="0"/>
              <a:t>, айва, бузина, вишня, груша, виноград, волоський горіх, слива, хміль, яблуня.</a:t>
            </a:r>
            <a:endParaRPr lang="ru-RU" dirty="0"/>
          </a:p>
        </p:txBody>
      </p:sp>
      <p:pic>
        <p:nvPicPr>
          <p:cNvPr id="90114" name="Picture 2" descr="https://upload.wikimedia.org/wikipedia/commons/thumb/8/8a/Hyphantria_cunea.jpg/258px-Hyphantria_cun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4550" y="0"/>
            <a:ext cx="2457450" cy="36861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582341"/>
            <a:ext cx="9715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Американський</a:t>
            </a:r>
            <a:r>
              <a:rPr lang="ru-RU" dirty="0" smtClean="0"/>
              <a:t> </a:t>
            </a:r>
            <a:r>
              <a:rPr lang="ru-RU" dirty="0" err="1" smtClean="0"/>
              <a:t>білий</a:t>
            </a:r>
            <a:r>
              <a:rPr lang="ru-RU" dirty="0" smtClean="0"/>
              <a:t> </a:t>
            </a:r>
            <a:r>
              <a:rPr lang="ru-RU" dirty="0" err="1" smtClean="0"/>
              <a:t>метелик</a:t>
            </a:r>
            <a:r>
              <a:rPr lang="ru-RU" dirty="0" smtClean="0"/>
              <a:t> — </a:t>
            </a:r>
            <a:r>
              <a:rPr lang="ru-RU" dirty="0" err="1" smtClean="0"/>
              <a:t>білосніжний</a:t>
            </a:r>
            <a:r>
              <a:rPr lang="ru-RU" dirty="0" smtClean="0"/>
              <a:t>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шовковистим</a:t>
            </a:r>
            <a:r>
              <a:rPr lang="ru-RU" dirty="0" smtClean="0"/>
              <a:t> </a:t>
            </a:r>
            <a:r>
              <a:rPr lang="ru-RU" dirty="0" err="1" smtClean="0"/>
              <a:t>відливом</a:t>
            </a:r>
            <a:r>
              <a:rPr lang="ru-RU" dirty="0" smtClean="0"/>
              <a:t>. </a:t>
            </a:r>
            <a:r>
              <a:rPr lang="ru-RU" dirty="0" err="1" smtClean="0"/>
              <a:t>Іноді</a:t>
            </a:r>
            <a:r>
              <a:rPr lang="ru-RU" dirty="0" smtClean="0"/>
              <a:t> </a:t>
            </a:r>
            <a:r>
              <a:rPr lang="ru-RU" dirty="0" err="1" smtClean="0"/>
              <a:t>трапляються</a:t>
            </a:r>
            <a:r>
              <a:rPr lang="ru-RU" dirty="0" smtClean="0"/>
              <a:t> </a:t>
            </a:r>
            <a:r>
              <a:rPr lang="ru-RU" dirty="0" err="1" smtClean="0"/>
              <a:t>особини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темними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жовтувато-коричневими</a:t>
            </a:r>
            <a:r>
              <a:rPr lang="ru-RU" dirty="0" smtClean="0"/>
              <a:t> </a:t>
            </a:r>
            <a:r>
              <a:rPr lang="ru-RU" dirty="0" err="1" smtClean="0"/>
              <a:t>цяточками</a:t>
            </a:r>
            <a:r>
              <a:rPr lang="ru-RU" dirty="0" smtClean="0"/>
              <a:t> на </a:t>
            </a:r>
            <a:r>
              <a:rPr lang="ru-RU" dirty="0" err="1" smtClean="0"/>
              <a:t>крилах</a:t>
            </a:r>
            <a:r>
              <a:rPr lang="ru-RU" dirty="0" smtClean="0"/>
              <a:t>. </a:t>
            </a:r>
            <a:r>
              <a:rPr lang="ru-RU" dirty="0" err="1" smtClean="0"/>
              <a:t>Живе</a:t>
            </a:r>
            <a:r>
              <a:rPr lang="ru-RU" dirty="0" smtClean="0"/>
              <a:t> 8—10 </a:t>
            </a:r>
            <a:r>
              <a:rPr lang="ru-RU" dirty="0" err="1" smtClean="0"/>
              <a:t>діб</a:t>
            </a:r>
            <a:r>
              <a:rPr lang="ru-RU" dirty="0" smtClean="0"/>
              <a:t>. Самки </a:t>
            </a:r>
            <a:r>
              <a:rPr lang="ru-RU" dirty="0" err="1" smtClean="0"/>
              <a:t>відкладають</a:t>
            </a:r>
            <a:r>
              <a:rPr lang="ru-RU" dirty="0" smtClean="0"/>
              <a:t> </a:t>
            </a:r>
            <a:r>
              <a:rPr lang="ru-RU" dirty="0" err="1" smtClean="0"/>
              <a:t>яйця</a:t>
            </a:r>
            <a:r>
              <a:rPr lang="ru-RU" dirty="0" smtClean="0"/>
              <a:t> на </a:t>
            </a:r>
            <a:r>
              <a:rPr lang="ru-RU" dirty="0" err="1" smtClean="0"/>
              <a:t>нижню</a:t>
            </a:r>
            <a:r>
              <a:rPr lang="ru-RU" dirty="0" smtClean="0"/>
              <a:t> </a:t>
            </a:r>
            <a:r>
              <a:rPr lang="ru-RU" dirty="0" err="1" smtClean="0"/>
              <a:t>частину</a:t>
            </a:r>
            <a:r>
              <a:rPr lang="ru-RU" dirty="0" smtClean="0"/>
              <a:t> листка,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чого</a:t>
            </a:r>
            <a:r>
              <a:rPr lang="ru-RU" dirty="0" smtClean="0"/>
              <a:t> гинуть. </a:t>
            </a:r>
            <a:r>
              <a:rPr lang="ru-RU" dirty="0" err="1" smtClean="0"/>
              <a:t>Гусениці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відродилися</a:t>
            </a:r>
            <a:r>
              <a:rPr lang="ru-RU" dirty="0" smtClean="0"/>
              <a:t>, </a:t>
            </a:r>
            <a:r>
              <a:rPr lang="ru-RU" dirty="0" err="1" smtClean="0"/>
              <a:t>починають</a:t>
            </a:r>
            <a:r>
              <a:rPr lang="ru-RU" dirty="0" smtClean="0"/>
              <a:t> </a:t>
            </a:r>
            <a:r>
              <a:rPr lang="ru-RU" dirty="0" err="1" smtClean="0"/>
              <a:t>шкрябати</a:t>
            </a:r>
            <a:r>
              <a:rPr lang="ru-RU" dirty="0" smtClean="0"/>
              <a:t> </a:t>
            </a:r>
            <a:r>
              <a:rPr lang="ru-RU" dirty="0" err="1" smtClean="0"/>
              <a:t>епідерміс</a:t>
            </a:r>
            <a:r>
              <a:rPr lang="ru-RU" dirty="0" smtClean="0"/>
              <a:t> </a:t>
            </a:r>
            <a:r>
              <a:rPr lang="ru-RU" dirty="0" err="1" smtClean="0"/>
              <a:t>листя</a:t>
            </a:r>
            <a:r>
              <a:rPr lang="ru-RU" dirty="0" smtClean="0"/>
              <a:t>. </a:t>
            </a:r>
            <a:r>
              <a:rPr lang="ru-RU" dirty="0" err="1" smtClean="0"/>
              <a:t>Підростаючи</a:t>
            </a:r>
            <a:r>
              <a:rPr lang="ru-RU" dirty="0" smtClean="0"/>
              <a:t>, </a:t>
            </a:r>
            <a:r>
              <a:rPr lang="ru-RU" dirty="0" err="1" smtClean="0"/>
              <a:t>розповзаються</a:t>
            </a:r>
            <a:r>
              <a:rPr lang="ru-RU" dirty="0" smtClean="0"/>
              <a:t> по </a:t>
            </a:r>
            <a:r>
              <a:rPr lang="ru-RU" dirty="0" err="1" smtClean="0"/>
              <a:t>всьому</a:t>
            </a:r>
            <a:r>
              <a:rPr lang="ru-RU" dirty="0" smtClean="0"/>
              <a:t> дереву, а при </a:t>
            </a:r>
            <a:r>
              <a:rPr lang="ru-RU" dirty="0" err="1" smtClean="0"/>
              <a:t>відсутності</a:t>
            </a:r>
            <a:r>
              <a:rPr lang="ru-RU" dirty="0" smtClean="0"/>
              <a:t> корму </a:t>
            </a:r>
            <a:r>
              <a:rPr lang="ru-RU" dirty="0" err="1" smtClean="0"/>
              <a:t>мігрують</a:t>
            </a:r>
            <a:r>
              <a:rPr lang="ru-RU" dirty="0" smtClean="0"/>
              <a:t> на </a:t>
            </a:r>
            <a:r>
              <a:rPr lang="ru-RU" dirty="0" err="1" smtClean="0"/>
              <a:t>інші</a:t>
            </a:r>
            <a:r>
              <a:rPr lang="ru-RU" dirty="0" smtClean="0"/>
              <a:t> дерева.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гусениць</a:t>
            </a:r>
            <a:r>
              <a:rPr lang="ru-RU" dirty="0" smtClean="0"/>
              <a:t> </a:t>
            </a:r>
            <a:r>
              <a:rPr lang="ru-RU" dirty="0" err="1" smtClean="0"/>
              <a:t>триває</a:t>
            </a:r>
            <a:r>
              <a:rPr lang="ru-RU" dirty="0" smtClean="0"/>
              <a:t> 35—45 </a:t>
            </a:r>
            <a:r>
              <a:rPr lang="ru-RU" dirty="0" err="1" smtClean="0"/>
              <a:t>діб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за </a:t>
            </a:r>
            <a:r>
              <a:rPr lang="ru-RU" dirty="0" err="1" smtClean="0"/>
              <a:t>цей</a:t>
            </a:r>
            <a:r>
              <a:rPr lang="ru-RU" dirty="0" smtClean="0"/>
              <a:t> час вони </a:t>
            </a:r>
            <a:r>
              <a:rPr lang="ru-RU" dirty="0" err="1" smtClean="0"/>
              <a:t>встигають</a:t>
            </a:r>
            <a:r>
              <a:rPr lang="ru-RU" dirty="0" smtClean="0"/>
              <a:t> </a:t>
            </a:r>
            <a:r>
              <a:rPr lang="ru-RU" dirty="0" err="1" smtClean="0"/>
              <a:t>завдати</a:t>
            </a:r>
            <a:r>
              <a:rPr lang="ru-RU" dirty="0" smtClean="0"/>
              <a:t> </a:t>
            </a:r>
            <a:r>
              <a:rPr lang="ru-RU" dirty="0" err="1" smtClean="0"/>
              <a:t>непоправної</a:t>
            </a:r>
            <a:r>
              <a:rPr lang="ru-RU" dirty="0" smtClean="0"/>
              <a:t> </a:t>
            </a:r>
            <a:r>
              <a:rPr lang="ru-RU" dirty="0" err="1" smtClean="0"/>
              <a:t>шкоди</a:t>
            </a:r>
            <a:r>
              <a:rPr lang="ru-RU" dirty="0" smtClean="0"/>
              <a:t> </a:t>
            </a:r>
            <a:r>
              <a:rPr lang="ru-RU" dirty="0" err="1" smtClean="0"/>
              <a:t>рослинам</a:t>
            </a:r>
            <a:r>
              <a:rPr lang="ru-RU" dirty="0" smtClean="0"/>
              <a:t>.</a:t>
            </a:r>
          </a:p>
          <a:p>
            <a:pPr algn="just"/>
            <a:r>
              <a:rPr lang="ru-RU" dirty="0" err="1" smtClean="0"/>
              <a:t>Метелик</a:t>
            </a:r>
            <a:r>
              <a:rPr lang="ru-RU" dirty="0" smtClean="0"/>
              <a:t> </a:t>
            </a:r>
            <a:r>
              <a:rPr lang="ru-RU" dirty="0" err="1" smtClean="0"/>
              <a:t>розвивається</a:t>
            </a:r>
            <a:r>
              <a:rPr lang="ru-RU" dirty="0" smtClean="0"/>
              <a:t> у </a:t>
            </a:r>
            <a:r>
              <a:rPr lang="ru-RU" dirty="0" err="1" smtClean="0"/>
              <a:t>двох</a:t>
            </a:r>
            <a:r>
              <a:rPr lang="ru-RU" dirty="0" smtClean="0"/>
              <a:t> </a:t>
            </a:r>
            <a:r>
              <a:rPr lang="ru-RU" dirty="0" err="1" smtClean="0"/>
              <a:t>генераціях</a:t>
            </a:r>
            <a:r>
              <a:rPr lang="ru-RU" dirty="0" smtClean="0"/>
              <a:t>. </a:t>
            </a:r>
            <a:r>
              <a:rPr lang="ru-RU" dirty="0" err="1" smtClean="0"/>
              <a:t>Зимує</a:t>
            </a:r>
            <a:r>
              <a:rPr lang="ru-RU" dirty="0" smtClean="0"/>
              <a:t> у </a:t>
            </a:r>
            <a:r>
              <a:rPr lang="ru-RU" dirty="0" err="1" smtClean="0"/>
              <a:t>стадії</a:t>
            </a:r>
            <a:r>
              <a:rPr lang="ru-RU" dirty="0" smtClean="0"/>
              <a:t> </a:t>
            </a:r>
            <a:r>
              <a:rPr lang="ru-RU" dirty="0" err="1" smtClean="0"/>
              <a:t>лялечки</a:t>
            </a:r>
            <a:r>
              <a:rPr lang="ru-RU" dirty="0" smtClean="0"/>
              <a:t> на штамбах дерев, у </a:t>
            </a:r>
            <a:r>
              <a:rPr lang="ru-RU" dirty="0" err="1" smtClean="0"/>
              <a:t>тріщинах</a:t>
            </a:r>
            <a:r>
              <a:rPr lang="ru-RU" dirty="0" smtClean="0"/>
              <a:t> кори, опалому </a:t>
            </a:r>
            <a:r>
              <a:rPr lang="ru-RU" dirty="0" err="1" smtClean="0"/>
              <a:t>листі</a:t>
            </a:r>
            <a:r>
              <a:rPr lang="ru-RU" dirty="0" smtClean="0"/>
              <a:t>, </a:t>
            </a:r>
            <a:r>
              <a:rPr lang="ru-RU" dirty="0" err="1" smtClean="0"/>
              <a:t>ґрунті</a:t>
            </a:r>
            <a:r>
              <a:rPr lang="ru-RU" dirty="0" smtClean="0"/>
              <a:t>, </a:t>
            </a:r>
            <a:r>
              <a:rPr lang="ru-RU" dirty="0" err="1" smtClean="0"/>
              <a:t>упаковці</a:t>
            </a:r>
            <a:r>
              <a:rPr lang="ru-RU" dirty="0" smtClean="0"/>
              <a:t>, ящиках.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360724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Гусениці</a:t>
            </a:r>
            <a:r>
              <a:rPr lang="ru-RU" dirty="0" smtClean="0"/>
              <a:t> </a:t>
            </a:r>
            <a:r>
              <a:rPr lang="ru-RU" dirty="0" err="1" smtClean="0"/>
              <a:t>американського</a:t>
            </a:r>
            <a:r>
              <a:rPr lang="ru-RU" dirty="0" smtClean="0"/>
              <a:t> </a:t>
            </a:r>
            <a:r>
              <a:rPr lang="ru-RU" dirty="0" err="1" smtClean="0"/>
              <a:t>білого</a:t>
            </a:r>
            <a:r>
              <a:rPr lang="ru-RU" dirty="0" smtClean="0"/>
              <a:t> </a:t>
            </a:r>
            <a:r>
              <a:rPr lang="ru-RU" dirty="0" err="1" smtClean="0"/>
              <a:t>метелика</a:t>
            </a:r>
            <a:r>
              <a:rPr lang="ru-RU" dirty="0" smtClean="0"/>
              <a:t> </a:t>
            </a:r>
            <a:r>
              <a:rPr lang="ru-RU" dirty="0" err="1" smtClean="0"/>
              <a:t>надзвичайно</a:t>
            </a:r>
            <a:r>
              <a:rPr lang="ru-RU" dirty="0" smtClean="0"/>
              <a:t> </a:t>
            </a:r>
            <a:r>
              <a:rPr lang="ru-RU" dirty="0" err="1" smtClean="0"/>
              <a:t>шкодочинні</a:t>
            </a:r>
            <a:r>
              <a:rPr lang="ru-RU" dirty="0" smtClean="0"/>
              <a:t>. АБМ </a:t>
            </a:r>
            <a:r>
              <a:rPr lang="ru-RU" dirty="0" err="1" smtClean="0"/>
              <a:t>небезпечний</a:t>
            </a:r>
            <a:r>
              <a:rPr lang="ru-RU" dirty="0" smtClean="0"/>
              <a:t> для </a:t>
            </a:r>
            <a:r>
              <a:rPr lang="ru-RU" dirty="0" err="1" smtClean="0"/>
              <a:t>майже</a:t>
            </a:r>
            <a:r>
              <a:rPr lang="ru-RU" dirty="0" smtClean="0"/>
              <a:t> 300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.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садових</a:t>
            </a:r>
            <a:r>
              <a:rPr lang="ru-RU" dirty="0" smtClean="0"/>
              <a:t> дерев </a:t>
            </a:r>
            <a:r>
              <a:rPr lang="ru-RU" dirty="0" err="1" smtClean="0"/>
              <a:t>найуразливіші</a:t>
            </a:r>
            <a:r>
              <a:rPr lang="ru-RU" dirty="0" smtClean="0"/>
              <a:t> </a:t>
            </a:r>
            <a:r>
              <a:rPr lang="ru-RU" dirty="0" err="1" smtClean="0"/>
              <a:t>шовковиця</a:t>
            </a:r>
            <a:r>
              <a:rPr lang="ru-RU" dirty="0" smtClean="0"/>
              <a:t>, </a:t>
            </a:r>
            <a:r>
              <a:rPr lang="ru-RU" dirty="0" err="1" smtClean="0"/>
              <a:t>яблуня</a:t>
            </a:r>
            <a:r>
              <a:rPr lang="ru-RU" dirty="0" smtClean="0"/>
              <a:t>, груша, слива, айва, черешня, </a:t>
            </a:r>
            <a:r>
              <a:rPr lang="ru-RU" dirty="0" err="1" smtClean="0"/>
              <a:t>горіх</a:t>
            </a:r>
            <a:r>
              <a:rPr lang="ru-RU" dirty="0" smtClean="0"/>
              <a:t>. Вони </a:t>
            </a:r>
            <a:r>
              <a:rPr lang="ru-RU" dirty="0" err="1" smtClean="0"/>
              <a:t>повністю</a:t>
            </a:r>
            <a:r>
              <a:rPr lang="ru-RU" dirty="0" smtClean="0"/>
              <a:t> </a:t>
            </a:r>
            <a:r>
              <a:rPr lang="ru-RU" dirty="0" err="1" smtClean="0"/>
              <a:t>об'їдають</a:t>
            </a:r>
            <a:r>
              <a:rPr lang="ru-RU" dirty="0" smtClean="0"/>
              <a:t> </a:t>
            </a:r>
            <a:r>
              <a:rPr lang="ru-RU" dirty="0" err="1" smtClean="0"/>
              <a:t>листя</a:t>
            </a:r>
            <a:r>
              <a:rPr lang="ru-RU" dirty="0" smtClean="0"/>
              <a:t> на деревах, </a:t>
            </a:r>
            <a:r>
              <a:rPr lang="ru-RU" dirty="0" err="1" smtClean="0"/>
              <a:t>оповиваючи</a:t>
            </a:r>
            <a:r>
              <a:rPr lang="ru-RU" dirty="0" smtClean="0"/>
              <a:t> </a:t>
            </a:r>
            <a:r>
              <a:rPr lang="ru-RU" dirty="0" err="1" smtClean="0"/>
              <a:t>гілки</a:t>
            </a:r>
            <a:r>
              <a:rPr lang="ru-RU" dirty="0" smtClean="0"/>
              <a:t> </a:t>
            </a:r>
            <a:r>
              <a:rPr lang="ru-RU" dirty="0" err="1" smtClean="0"/>
              <a:t>павутиною</a:t>
            </a:r>
            <a:r>
              <a:rPr lang="ru-RU" dirty="0" smtClean="0"/>
              <a:t>. </a:t>
            </a:r>
            <a:r>
              <a:rPr lang="ru-RU" dirty="0" err="1" smtClean="0"/>
              <a:t>Така</a:t>
            </a:r>
            <a:r>
              <a:rPr lang="ru-RU" dirty="0" smtClean="0"/>
              <a:t> </a:t>
            </a:r>
            <a:r>
              <a:rPr lang="ru-RU" dirty="0" err="1" smtClean="0"/>
              <a:t>дефоліація</a:t>
            </a:r>
            <a:r>
              <a:rPr lang="ru-RU" dirty="0" smtClean="0"/>
              <a:t> </a:t>
            </a:r>
            <a:r>
              <a:rPr lang="ru-RU" dirty="0" err="1" smtClean="0"/>
              <a:t>насаджень</a:t>
            </a:r>
            <a:r>
              <a:rPr lang="ru-RU" dirty="0" smtClean="0"/>
              <a:t> </a:t>
            </a:r>
            <a:r>
              <a:rPr lang="ru-RU" dirty="0" err="1" smtClean="0"/>
              <a:t>призводить</a:t>
            </a:r>
            <a:r>
              <a:rPr lang="ru-RU" dirty="0" smtClean="0"/>
              <a:t> до </a:t>
            </a:r>
            <a:r>
              <a:rPr lang="ru-RU" dirty="0" err="1" smtClean="0"/>
              <a:t>порушення</a:t>
            </a:r>
            <a:r>
              <a:rPr lang="ru-RU" dirty="0" smtClean="0"/>
              <a:t> </a:t>
            </a:r>
            <a:r>
              <a:rPr lang="ru-RU" dirty="0" err="1" smtClean="0"/>
              <a:t>обмінних</a:t>
            </a:r>
            <a:r>
              <a:rPr lang="ru-RU" dirty="0" smtClean="0"/>
              <a:t> </a:t>
            </a:r>
            <a:r>
              <a:rPr lang="ru-RU" dirty="0" err="1" smtClean="0"/>
              <a:t>процесів</a:t>
            </a:r>
            <a:r>
              <a:rPr lang="ru-RU" dirty="0" smtClean="0"/>
              <a:t> у </a:t>
            </a:r>
            <a:r>
              <a:rPr lang="ru-RU" dirty="0" err="1" smtClean="0"/>
              <a:t>рослинах</a:t>
            </a:r>
            <a:r>
              <a:rPr lang="ru-RU" dirty="0" smtClean="0"/>
              <a:t> та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ослаблення</a:t>
            </a:r>
            <a:r>
              <a:rPr lang="ru-RU" dirty="0" smtClean="0"/>
              <a:t>,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 smtClean="0"/>
              <a:t>чого</a:t>
            </a:r>
            <a:r>
              <a:rPr lang="ru-RU" dirty="0" smtClean="0"/>
              <a:t> </a:t>
            </a:r>
            <a:r>
              <a:rPr lang="ru-RU" dirty="0" err="1" smtClean="0"/>
              <a:t>знижується</a:t>
            </a:r>
            <a:r>
              <a:rPr lang="ru-RU" dirty="0" smtClean="0"/>
              <a:t> </a:t>
            </a:r>
            <a:r>
              <a:rPr lang="ru-RU" dirty="0" err="1" smtClean="0"/>
              <a:t>врожайність</a:t>
            </a:r>
            <a:r>
              <a:rPr lang="ru-RU" dirty="0" smtClean="0"/>
              <a:t> 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захисна</a:t>
            </a:r>
            <a:r>
              <a:rPr lang="ru-RU" dirty="0" smtClean="0"/>
              <a:t>, декоративна, </a:t>
            </a:r>
            <a:r>
              <a:rPr lang="ru-RU" dirty="0" err="1" smtClean="0"/>
              <a:t>естетична</a:t>
            </a:r>
            <a:r>
              <a:rPr lang="ru-RU" dirty="0" smtClean="0"/>
              <a:t> </a:t>
            </a:r>
            <a:r>
              <a:rPr lang="ru-RU" dirty="0" err="1" smtClean="0"/>
              <a:t>функція</a:t>
            </a:r>
            <a:r>
              <a:rPr lang="ru-RU" dirty="0" smtClean="0"/>
              <a:t> </a:t>
            </a:r>
            <a:r>
              <a:rPr lang="ru-RU" dirty="0" err="1" smtClean="0"/>
              <a:t>насаджень</a:t>
            </a:r>
            <a:r>
              <a:rPr lang="ru-RU" dirty="0" smtClean="0"/>
              <a:t>, </a:t>
            </a:r>
            <a:r>
              <a:rPr lang="ru-RU" dirty="0" err="1" smtClean="0"/>
              <a:t>погіршуються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</a:t>
            </a:r>
            <a:r>
              <a:rPr lang="ru-RU" dirty="0" err="1" smtClean="0"/>
              <a:t>існування</a:t>
            </a:r>
            <a:r>
              <a:rPr lang="ru-RU" dirty="0" smtClean="0"/>
              <a:t> </a:t>
            </a:r>
            <a:r>
              <a:rPr lang="ru-RU" dirty="0" err="1" smtClean="0"/>
              <a:t>фауни</a:t>
            </a:r>
            <a:r>
              <a:rPr lang="ru-RU" dirty="0" smtClean="0"/>
              <a:t>. </a:t>
            </a:r>
            <a:r>
              <a:rPr lang="ru-RU" dirty="0" err="1" smtClean="0"/>
              <a:t>Гусениці</a:t>
            </a:r>
            <a:r>
              <a:rPr lang="ru-RU" dirty="0" smtClean="0"/>
              <a:t> </a:t>
            </a:r>
            <a:r>
              <a:rPr lang="ru-RU" dirty="0" err="1" smtClean="0"/>
              <a:t>поїдають</a:t>
            </a:r>
            <a:r>
              <a:rPr lang="ru-RU" dirty="0" smtClean="0"/>
              <a:t> </a:t>
            </a:r>
            <a:r>
              <a:rPr lang="ru-RU" dirty="0" err="1" smtClean="0"/>
              <a:t>листя</a:t>
            </a:r>
            <a:r>
              <a:rPr lang="ru-RU" dirty="0" smtClean="0"/>
              <a:t>, </a:t>
            </a:r>
            <a:r>
              <a:rPr lang="ru-RU" dirty="0" err="1" smtClean="0"/>
              <a:t>шість</a:t>
            </a:r>
            <a:r>
              <a:rPr lang="ru-RU" dirty="0" smtClean="0"/>
              <a:t>—</a:t>
            </a:r>
            <a:r>
              <a:rPr lang="ru-RU" dirty="0" err="1" smtClean="0"/>
              <a:t>вісім</a:t>
            </a:r>
            <a:r>
              <a:rPr lang="ru-RU" dirty="0" smtClean="0"/>
              <a:t> </a:t>
            </a:r>
            <a:r>
              <a:rPr lang="ru-RU" dirty="0" err="1" smtClean="0"/>
              <a:t>гнізд</a:t>
            </a:r>
            <a:r>
              <a:rPr lang="ru-RU" dirty="0" smtClean="0"/>
              <a:t> </a:t>
            </a:r>
            <a:r>
              <a:rPr lang="ru-RU" dirty="0" err="1" smtClean="0"/>
              <a:t>шкідника</a:t>
            </a:r>
            <a:r>
              <a:rPr lang="ru-RU" dirty="0" smtClean="0"/>
              <a:t> на плодовому </a:t>
            </a:r>
            <a:r>
              <a:rPr lang="ru-RU" dirty="0" err="1" smtClean="0"/>
              <a:t>дереві</a:t>
            </a:r>
            <a:r>
              <a:rPr lang="ru-RU" dirty="0" smtClean="0"/>
              <a:t> </a:t>
            </a:r>
            <a:r>
              <a:rPr lang="ru-RU" dirty="0" err="1" smtClean="0"/>
              <a:t>здатні</a:t>
            </a:r>
            <a:r>
              <a:rPr lang="ru-RU" dirty="0" smtClean="0"/>
              <a:t> </a:t>
            </a:r>
            <a:r>
              <a:rPr lang="ru-RU" dirty="0" err="1" smtClean="0"/>
              <a:t>повністю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знищити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 </a:t>
            </a:r>
            <a:r>
              <a:rPr lang="ru-RU" dirty="0" err="1" smtClean="0">
                <a:solidFill>
                  <a:schemeClr val="bg1"/>
                </a:solidFill>
              </a:rPr>
              <a:t>Батьківщиною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американського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білого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метелика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є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Північна</a:t>
            </a:r>
            <a:r>
              <a:rPr lang="ru-RU" dirty="0" smtClean="0">
                <a:solidFill>
                  <a:schemeClr val="bg1"/>
                </a:solidFill>
              </a:rPr>
              <a:t> Америка. В </a:t>
            </a:r>
            <a:r>
              <a:rPr lang="ru-RU" dirty="0" err="1" smtClean="0">
                <a:solidFill>
                  <a:schemeClr val="bg1"/>
                </a:solidFill>
              </a:rPr>
              <a:t>Європу</a:t>
            </a:r>
            <a:r>
              <a:rPr lang="ru-RU" dirty="0" smtClean="0">
                <a:solidFill>
                  <a:schemeClr val="bg1"/>
                </a:solidFill>
              </a:rPr>
              <a:t>, а </a:t>
            </a:r>
            <a:r>
              <a:rPr lang="ru-RU" dirty="0" err="1" smtClean="0">
                <a:solidFill>
                  <a:schemeClr val="bg1"/>
                </a:solidFill>
              </a:rPr>
              <a:t>саме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Угорщину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американський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білий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метелик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був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завезений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вантажем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Північної</a:t>
            </a:r>
            <a:r>
              <a:rPr lang="ru-RU" dirty="0" smtClean="0">
                <a:solidFill>
                  <a:schemeClr val="bg1"/>
                </a:solidFill>
              </a:rPr>
              <a:t> Америки у 1940 </a:t>
            </a:r>
            <a:r>
              <a:rPr lang="ru-RU" dirty="0" err="1" smtClean="0">
                <a:solidFill>
                  <a:schemeClr val="bg1"/>
                </a:solidFill>
              </a:rPr>
              <a:t>році</a:t>
            </a:r>
            <a:r>
              <a:rPr lang="ru-RU" dirty="0" smtClean="0">
                <a:solidFill>
                  <a:schemeClr val="bg1"/>
                </a:solidFill>
              </a:rPr>
              <a:t>. В </a:t>
            </a:r>
            <a:r>
              <a:rPr lang="ru-RU" dirty="0" err="1" smtClean="0">
                <a:solidFill>
                  <a:schemeClr val="bg1"/>
                </a:solidFill>
              </a:rPr>
              <a:t>Україні</a:t>
            </a:r>
            <a:r>
              <a:rPr lang="ru-RU" dirty="0" smtClean="0">
                <a:solidFill>
                  <a:schemeClr val="bg1"/>
                </a:solidFill>
              </a:rPr>
              <a:t> АБМ </a:t>
            </a:r>
            <a:r>
              <a:rPr lang="ru-RU" dirty="0" err="1" smtClean="0">
                <a:solidFill>
                  <a:schemeClr val="bg1"/>
                </a:solidFill>
              </a:rPr>
              <a:t>вперше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виявлено</a:t>
            </a:r>
            <a:r>
              <a:rPr lang="ru-RU" dirty="0" smtClean="0">
                <a:solidFill>
                  <a:schemeClr val="bg1"/>
                </a:solidFill>
              </a:rPr>
              <a:t> у 1952 </a:t>
            </a:r>
            <a:r>
              <a:rPr lang="ru-RU" dirty="0" err="1" smtClean="0">
                <a:solidFill>
                  <a:schemeClr val="bg1"/>
                </a:solidFill>
              </a:rPr>
              <a:t>році</a:t>
            </a:r>
            <a:r>
              <a:rPr lang="ru-RU" dirty="0" smtClean="0">
                <a:solidFill>
                  <a:schemeClr val="bg1"/>
                </a:solidFill>
              </a:rPr>
              <a:t> в </a:t>
            </a:r>
            <a:r>
              <a:rPr lang="ru-RU" dirty="0" err="1" smtClean="0">
                <a:solidFill>
                  <a:schemeClr val="bg1"/>
                </a:solidFill>
              </a:rPr>
              <a:t>Закарпатській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області</a:t>
            </a:r>
            <a:r>
              <a:rPr lang="ru-RU" dirty="0" smtClean="0">
                <a:solidFill>
                  <a:schemeClr val="bg1"/>
                </a:solidFill>
              </a:rPr>
              <a:t>. А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1966 року </a:t>
            </a:r>
            <a:r>
              <a:rPr lang="ru-RU" dirty="0" err="1" smtClean="0">
                <a:solidFill>
                  <a:schemeClr val="bg1"/>
                </a:solidFill>
              </a:rPr>
              <a:t>відбулося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поступове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поширення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його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інші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області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країни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Станом на 1 </a:t>
            </a:r>
            <a:r>
              <a:rPr lang="ru-RU" dirty="0" err="1" smtClean="0">
                <a:solidFill>
                  <a:schemeClr val="bg1"/>
                </a:solidFill>
              </a:rPr>
              <a:t>січня</a:t>
            </a:r>
            <a:r>
              <a:rPr lang="ru-RU" dirty="0" smtClean="0">
                <a:solidFill>
                  <a:schemeClr val="bg1"/>
                </a:solidFill>
              </a:rPr>
              <a:t> 2006 року </a:t>
            </a:r>
            <a:r>
              <a:rPr lang="ru-RU" dirty="0" err="1" smtClean="0">
                <a:solidFill>
                  <a:schemeClr val="bg1"/>
                </a:solidFill>
              </a:rPr>
              <a:t>американський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білий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метелик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виявлений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загальній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площі</a:t>
            </a:r>
            <a:r>
              <a:rPr lang="ru-RU" dirty="0" smtClean="0">
                <a:solidFill>
                  <a:schemeClr val="bg1"/>
                </a:solidFill>
              </a:rPr>
              <a:t> 107 729,82 га в АР </a:t>
            </a:r>
            <a:r>
              <a:rPr lang="ru-RU" dirty="0" err="1" smtClean="0">
                <a:solidFill>
                  <a:schemeClr val="bg1"/>
                </a:solidFill>
              </a:rPr>
              <a:t>Крим</a:t>
            </a:r>
            <a:r>
              <a:rPr lang="ru-RU" dirty="0" smtClean="0">
                <a:solidFill>
                  <a:schemeClr val="bg1"/>
                </a:solidFill>
              </a:rPr>
              <a:t>, м. Севастополь та в 18 областях </a:t>
            </a:r>
            <a:r>
              <a:rPr lang="ru-RU" dirty="0" err="1" smtClean="0">
                <a:solidFill>
                  <a:schemeClr val="bg1"/>
                </a:solidFill>
              </a:rPr>
              <a:t>України</a:t>
            </a:r>
            <a:r>
              <a:rPr lang="ru-RU" dirty="0" smtClean="0">
                <a:solidFill>
                  <a:schemeClr val="bg1"/>
                </a:solidFill>
              </a:rPr>
              <a:t>, а </a:t>
            </a:r>
            <a:r>
              <a:rPr lang="ru-RU" dirty="0" err="1" smtClean="0">
                <a:solidFill>
                  <a:schemeClr val="bg1"/>
                </a:solidFill>
              </a:rPr>
              <a:t>саме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Вінницькій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Дніпропетровській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Донецькій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Закарпатській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Запорізькій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Івано-Франківській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Київській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Кіровоградській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Луганській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Миколаївській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Одеській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Полтавській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Тернопільській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Харківській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Херсонській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Хмельницькій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Черкаській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Чернівецькій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dirty="0" err="1" smtClean="0">
                <a:solidFill>
                  <a:schemeClr val="bg1"/>
                </a:solidFill>
              </a:rPr>
              <a:t>Поширюється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американський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білий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метелик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транспортними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засобами</a:t>
            </a:r>
            <a:r>
              <a:rPr lang="ru-RU" dirty="0" smtClean="0">
                <a:solidFill>
                  <a:schemeClr val="bg1"/>
                </a:solidFill>
              </a:rPr>
              <a:t> при </a:t>
            </a:r>
            <a:r>
              <a:rPr lang="ru-RU" dirty="0" err="1" smtClean="0">
                <a:solidFill>
                  <a:schemeClr val="bg1"/>
                </a:solidFill>
              </a:rPr>
              <a:t>перевезенні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сільськогосподарської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продукції</a:t>
            </a:r>
            <a:r>
              <a:rPr lang="ru-RU" dirty="0" smtClean="0">
                <a:solidFill>
                  <a:schemeClr val="bg1"/>
                </a:solidFill>
              </a:rPr>
              <a:t> та </a:t>
            </a:r>
            <a:r>
              <a:rPr lang="ru-RU" dirty="0" err="1" smtClean="0">
                <a:solidFill>
                  <a:schemeClr val="bg1"/>
                </a:solidFill>
              </a:rPr>
              <a:t>промислових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вантажів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dirty="0" err="1" smtClean="0">
                <a:solidFill>
                  <a:schemeClr val="bg1"/>
                </a:solidFill>
              </a:rPr>
              <a:t>Середня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швидкість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поширення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країні</a:t>
            </a:r>
            <a:r>
              <a:rPr lang="ru-RU" dirty="0" smtClean="0">
                <a:solidFill>
                  <a:schemeClr val="bg1"/>
                </a:solidFill>
              </a:rPr>
              <a:t> становить 30—40 км на </a:t>
            </a:r>
            <a:r>
              <a:rPr lang="ru-RU" dirty="0" err="1" smtClean="0">
                <a:solidFill>
                  <a:schemeClr val="bg1"/>
                </a:solidFill>
              </a:rPr>
              <a:t>рік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425964"/>
            <a:ext cx="1219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Для </a:t>
            </a:r>
            <a:r>
              <a:rPr lang="ru-RU" dirty="0" err="1" smtClean="0">
                <a:solidFill>
                  <a:schemeClr val="bg1"/>
                </a:solidFill>
              </a:rPr>
              <a:t>запобігання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занесенню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американського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білого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метелика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слід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проводити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детальний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огляд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імпортних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вантажів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вітчизняної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продукції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пакувального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матеріалу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транспортних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засобів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надходять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карантинних</a:t>
            </a:r>
            <a:r>
              <a:rPr lang="ru-RU" dirty="0" smtClean="0">
                <a:solidFill>
                  <a:schemeClr val="bg1"/>
                </a:solidFill>
              </a:rPr>
              <a:t> зон, регулярно </a:t>
            </a:r>
            <a:r>
              <a:rPr lang="ru-RU" dirty="0" err="1" smtClean="0">
                <a:solidFill>
                  <a:schemeClr val="bg1"/>
                </a:solidFill>
              </a:rPr>
              <a:t>обстежувати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багаторічні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насадження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Вивіз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плодів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садивного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матеріалу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заражених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господарств</a:t>
            </a:r>
            <a:r>
              <a:rPr lang="ru-RU" dirty="0" smtClean="0">
                <a:solidFill>
                  <a:schemeClr val="bg1"/>
                </a:solidFill>
              </a:rPr>
              <a:t>, </a:t>
            </a:r>
            <a:r>
              <a:rPr lang="ru-RU" dirty="0" err="1" smtClean="0">
                <a:solidFill>
                  <a:schemeClr val="bg1"/>
                </a:solidFill>
              </a:rPr>
              <a:t>населених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пунктів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проводити</a:t>
            </a:r>
            <a:r>
              <a:rPr lang="ru-RU" dirty="0" smtClean="0">
                <a:solidFill>
                  <a:schemeClr val="bg1"/>
                </a:solidFill>
              </a:rPr>
              <a:t> за </a:t>
            </a:r>
            <a:r>
              <a:rPr lang="ru-RU" dirty="0" err="1" smtClean="0">
                <a:solidFill>
                  <a:schemeClr val="bg1"/>
                </a:solidFill>
              </a:rPr>
              <a:t>узгодженням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 карантинною </a:t>
            </a:r>
            <a:r>
              <a:rPr lang="ru-RU" dirty="0" err="1" smtClean="0">
                <a:solidFill>
                  <a:schemeClr val="bg1"/>
                </a:solidFill>
              </a:rPr>
              <a:t>інспекцією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dirty="0" err="1" smtClean="0">
                <a:solidFill>
                  <a:schemeClr val="bg1"/>
                </a:solidFill>
              </a:rPr>
              <a:t>Агротехнічні</a:t>
            </a:r>
            <a:r>
              <a:rPr lang="ru-RU" dirty="0" smtClean="0">
                <a:solidFill>
                  <a:schemeClr val="bg1"/>
                </a:solidFill>
              </a:rPr>
              <a:t> заходи </a:t>
            </a:r>
            <a:r>
              <a:rPr lang="ru-RU" dirty="0" err="1" smtClean="0">
                <a:solidFill>
                  <a:schemeClr val="bg1"/>
                </a:solidFill>
              </a:rPr>
              <a:t>полягають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збиранні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знищенні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гусениць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та</a:t>
            </a:r>
            <a:r>
              <a:rPr lang="ru-RU" dirty="0" smtClean="0">
                <a:solidFill>
                  <a:schemeClr val="bg1"/>
                </a:solidFill>
              </a:rPr>
              <a:t> кладок </a:t>
            </a:r>
            <a:r>
              <a:rPr lang="ru-RU" dirty="0" err="1" smtClean="0">
                <a:solidFill>
                  <a:schemeClr val="bg1"/>
                </a:solidFill>
              </a:rPr>
              <a:t>яєць</a:t>
            </a:r>
            <a:r>
              <a:rPr lang="ru-RU" dirty="0" smtClean="0">
                <a:solidFill>
                  <a:schemeClr val="bg1"/>
                </a:solidFill>
              </a:rPr>
              <a:t> АБМ. </a:t>
            </a:r>
            <a:r>
              <a:rPr lang="ru-RU" dirty="0" err="1" smtClean="0">
                <a:solidFill>
                  <a:schemeClr val="bg1"/>
                </a:solidFill>
              </a:rPr>
              <a:t>Гілки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гніздами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гусениць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обрізають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спалюють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Одне</a:t>
            </a:r>
            <a:r>
              <a:rPr lang="ru-RU" dirty="0" smtClean="0">
                <a:solidFill>
                  <a:schemeClr val="bg1"/>
                </a:solidFill>
              </a:rPr>
              <a:t> не </a:t>
            </a:r>
            <a:r>
              <a:rPr lang="ru-RU" dirty="0" err="1" smtClean="0">
                <a:solidFill>
                  <a:schemeClr val="bg1"/>
                </a:solidFill>
              </a:rPr>
              <a:t>знищене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гніздо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дасть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тисячі</a:t>
            </a:r>
            <a:r>
              <a:rPr lang="ru-RU" dirty="0" smtClean="0">
                <a:solidFill>
                  <a:schemeClr val="bg1"/>
                </a:solidFill>
              </a:rPr>
              <a:t> таких </a:t>
            </a:r>
            <a:r>
              <a:rPr lang="ru-RU" dirty="0" err="1" smtClean="0">
                <a:solidFill>
                  <a:schemeClr val="bg1"/>
                </a:solidFill>
              </a:rPr>
              <a:t>гнізд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наступному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році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Для </a:t>
            </a:r>
            <a:r>
              <a:rPr lang="ru-RU" dirty="0" err="1" smtClean="0">
                <a:solidFill>
                  <a:schemeClr val="bg1"/>
                </a:solidFill>
              </a:rPr>
              <a:t>ліквідації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вогнищ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американського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білого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метелика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обробляють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плодові</a:t>
            </a:r>
            <a:r>
              <a:rPr lang="ru-RU" dirty="0" smtClean="0">
                <a:solidFill>
                  <a:schemeClr val="bg1"/>
                </a:solidFill>
              </a:rPr>
              <a:t> сади та </a:t>
            </a:r>
            <a:r>
              <a:rPr lang="ru-RU" dirty="0" err="1" smtClean="0">
                <a:solidFill>
                  <a:schemeClr val="bg1"/>
                </a:solidFill>
              </a:rPr>
              <a:t>лісосмуги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інсектицидами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дозволеними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використання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Україні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У </a:t>
            </a:r>
            <a:r>
              <a:rPr lang="ru-RU" dirty="0" err="1" smtClean="0">
                <a:solidFill>
                  <a:schemeClr val="bg1"/>
                </a:solidFill>
              </a:rPr>
              <a:t>зоні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поширення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шкідника</a:t>
            </a:r>
            <a:r>
              <a:rPr lang="ru-RU" dirty="0" smtClean="0">
                <a:solidFill>
                  <a:schemeClr val="bg1"/>
                </a:solidFill>
              </a:rPr>
              <a:t>, особливо в </a:t>
            </a:r>
            <a:r>
              <a:rPr lang="ru-RU" dirty="0" err="1" smtClean="0">
                <a:solidFill>
                  <a:schemeClr val="bg1"/>
                </a:solidFill>
              </a:rPr>
              <a:t>населених</a:t>
            </a:r>
            <a:r>
              <a:rPr lang="ru-RU" dirty="0" smtClean="0">
                <a:solidFill>
                  <a:schemeClr val="bg1"/>
                </a:solidFill>
              </a:rPr>
              <a:t> пунктах, </a:t>
            </a:r>
            <a:r>
              <a:rPr lang="ru-RU" dirty="0" err="1" smtClean="0">
                <a:solidFill>
                  <a:schemeClr val="bg1"/>
                </a:solidFill>
              </a:rPr>
              <a:t>рекомендують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застосовувати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бактеріальні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препарати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715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/>
              <a:t>Гармонія</a:t>
            </a:r>
            <a:r>
              <a:rPr lang="ru-RU" b="1" dirty="0" smtClean="0"/>
              <a:t> </a:t>
            </a:r>
            <a:r>
              <a:rPr lang="ru-RU" b="1" dirty="0" err="1" smtClean="0"/>
              <a:t>азійська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далекосхідна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сонечко-арлекін</a:t>
            </a:r>
            <a:r>
              <a:rPr lang="ru-RU" dirty="0" smtClean="0"/>
              <a:t> (</a:t>
            </a:r>
            <a:r>
              <a:rPr lang="en-US" i="1" dirty="0" err="1" smtClean="0"/>
              <a:t>Harmonia</a:t>
            </a:r>
            <a:r>
              <a:rPr lang="en-US" i="1" dirty="0" smtClean="0"/>
              <a:t> </a:t>
            </a:r>
            <a:r>
              <a:rPr lang="en-US" i="1" dirty="0" err="1" smtClean="0"/>
              <a:t>axyridis</a:t>
            </a:r>
            <a:r>
              <a:rPr lang="en-US" dirty="0" smtClean="0"/>
              <a:t> (Pallas, 1773)) — </a:t>
            </a:r>
            <a:r>
              <a:rPr lang="ru-RU" dirty="0" smtClean="0"/>
              <a:t>жук, один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роду </a:t>
            </a:r>
            <a:r>
              <a:rPr lang="ru-RU" dirty="0" err="1" smtClean="0"/>
              <a:t>Гармонія</a:t>
            </a:r>
            <a:r>
              <a:rPr lang="ru-RU" dirty="0" smtClean="0"/>
              <a:t> </a:t>
            </a:r>
            <a:r>
              <a:rPr lang="ru-RU" dirty="0" err="1" smtClean="0"/>
              <a:t>родини</a:t>
            </a:r>
            <a:r>
              <a:rPr lang="ru-RU" dirty="0" smtClean="0"/>
              <a:t> </a:t>
            </a:r>
            <a:r>
              <a:rPr lang="ru-RU" dirty="0" err="1" smtClean="0"/>
              <a:t>кокцинелідових</a:t>
            </a:r>
            <a:r>
              <a:rPr lang="ru-RU" dirty="0" smtClean="0"/>
              <a:t> (</a:t>
            </a:r>
            <a:r>
              <a:rPr lang="en-US" dirty="0" err="1" smtClean="0"/>
              <a:t>Coccinellidae</a:t>
            </a:r>
            <a:r>
              <a:rPr lang="en-US" dirty="0" smtClean="0"/>
              <a:t>). </a:t>
            </a:r>
            <a:r>
              <a:rPr lang="ru-RU" dirty="0" err="1" smtClean="0"/>
              <a:t>Природний</a:t>
            </a:r>
            <a:r>
              <a:rPr lang="ru-RU" dirty="0" smtClean="0"/>
              <a:t> ареал — </a:t>
            </a:r>
            <a:r>
              <a:rPr lang="ru-RU" dirty="0" err="1" smtClean="0"/>
              <a:t>східна</a:t>
            </a:r>
            <a:r>
              <a:rPr lang="ru-RU" dirty="0" smtClean="0"/>
              <a:t> </a:t>
            </a:r>
            <a:r>
              <a:rPr lang="ru-RU" dirty="0" err="1" smtClean="0"/>
              <a:t>Азія</a:t>
            </a:r>
            <a:r>
              <a:rPr lang="ru-RU" dirty="0" smtClean="0"/>
              <a:t>; вид </a:t>
            </a:r>
            <a:r>
              <a:rPr lang="ru-RU" dirty="0" err="1" smtClean="0"/>
              <a:t>є</a:t>
            </a:r>
            <a:r>
              <a:rPr lang="ru-RU" dirty="0" smtClean="0"/>
              <a:t> </a:t>
            </a:r>
            <a:r>
              <a:rPr lang="ru-RU" dirty="0" err="1" smtClean="0"/>
              <a:t>високоінвазивним</a:t>
            </a:r>
            <a:r>
              <a:rPr lang="ru-RU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 на </a:t>
            </a:r>
            <a:r>
              <a:rPr lang="ru-RU" dirty="0" err="1" smtClean="0"/>
              <a:t>сьогодні</a:t>
            </a:r>
            <a:r>
              <a:rPr lang="ru-RU" dirty="0" smtClean="0"/>
              <a:t> заселив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континенти</a:t>
            </a:r>
            <a:r>
              <a:rPr lang="ru-RU" dirty="0" smtClean="0"/>
              <a:t>, </a:t>
            </a:r>
            <a:r>
              <a:rPr lang="ru-RU" dirty="0" err="1" smtClean="0"/>
              <a:t>окрім</a:t>
            </a:r>
            <a:r>
              <a:rPr lang="ru-RU" dirty="0" smtClean="0"/>
              <a:t> </a:t>
            </a:r>
            <a:r>
              <a:rPr lang="ru-RU" dirty="0" err="1" smtClean="0"/>
              <a:t>Австралії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62" name="Picture 2" descr="Harmonia axyrid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4550" y="0"/>
            <a:ext cx="2457450" cy="24479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204436"/>
            <a:ext cx="982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Гармонія</a:t>
            </a:r>
            <a:r>
              <a:rPr lang="ru-RU" dirty="0" smtClean="0"/>
              <a:t> </a:t>
            </a:r>
            <a:r>
              <a:rPr lang="ru-RU" dirty="0" err="1" smtClean="0"/>
              <a:t>азійська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«</a:t>
            </a:r>
            <a:r>
              <a:rPr lang="ru-RU" dirty="0" err="1" smtClean="0"/>
              <a:t>типовим</a:t>
            </a:r>
            <a:r>
              <a:rPr lang="ru-RU" dirty="0" smtClean="0"/>
              <a:t>» </a:t>
            </a:r>
            <a:r>
              <a:rPr lang="ru-RU" dirty="0" err="1" smtClean="0"/>
              <a:t>сонечком</a:t>
            </a:r>
            <a:r>
              <a:rPr lang="ru-RU" dirty="0" smtClean="0"/>
              <a:t> за формою </a:t>
            </a:r>
            <a:r>
              <a:rPr lang="ru-RU" dirty="0" err="1" smtClean="0"/>
              <a:t>і</a:t>
            </a:r>
            <a:r>
              <a:rPr lang="ru-RU" dirty="0" smtClean="0"/>
              <a:t> деталями </a:t>
            </a:r>
            <a:r>
              <a:rPr lang="ru-RU" dirty="0" err="1" smtClean="0"/>
              <a:t>будови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Жук, як правило,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великі</a:t>
            </a:r>
            <a:r>
              <a:rPr lang="ru-RU" dirty="0" smtClean="0"/>
              <a:t> для </a:t>
            </a:r>
            <a:r>
              <a:rPr lang="ru-RU" dirty="0" err="1" smtClean="0"/>
              <a:t>сонечок</a:t>
            </a:r>
            <a:r>
              <a:rPr lang="ru-RU" dirty="0" smtClean="0"/>
              <a:t> </a:t>
            </a:r>
            <a:r>
              <a:rPr lang="ru-RU" dirty="0" err="1" smtClean="0"/>
              <a:t>розміри</a:t>
            </a:r>
            <a:r>
              <a:rPr lang="ru-RU" dirty="0" smtClean="0"/>
              <a:t>: 5,5-8,5 мм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куполоподібну</a:t>
            </a:r>
            <a:r>
              <a:rPr lang="ru-RU" dirty="0" smtClean="0"/>
              <a:t> форму, </a:t>
            </a:r>
            <a:r>
              <a:rPr lang="ru-RU" dirty="0" err="1" smtClean="0"/>
              <a:t>ніж</a:t>
            </a:r>
            <a:r>
              <a:rPr lang="ru-RU" dirty="0" smtClean="0"/>
              <a:t> </a:t>
            </a:r>
            <a:r>
              <a:rPr lang="ru-RU" dirty="0" err="1" smtClean="0"/>
              <a:t>європейські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602290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«</a:t>
            </a:r>
            <a:r>
              <a:rPr lang="ru-RU" dirty="0" err="1" smtClean="0"/>
              <a:t>спині</a:t>
            </a:r>
            <a:r>
              <a:rPr lang="ru-RU" dirty="0" smtClean="0"/>
              <a:t>» в </a:t>
            </a:r>
            <a:r>
              <a:rPr lang="ru-RU" dirty="0" err="1" smtClean="0"/>
              <a:t>нормі</a:t>
            </a:r>
            <a:r>
              <a:rPr lang="ru-RU" dirty="0" smtClean="0"/>
              <a:t> </a:t>
            </a:r>
            <a:r>
              <a:rPr lang="ru-RU" dirty="0" err="1" smtClean="0"/>
              <a:t>забарвлення</a:t>
            </a:r>
            <a:r>
              <a:rPr lang="ru-RU" dirty="0" smtClean="0"/>
              <a:t> у </a:t>
            </a:r>
            <a:r>
              <a:rPr lang="ru-RU" dirty="0" err="1" smtClean="0"/>
              <a:t>вигляді</a:t>
            </a:r>
            <a:r>
              <a:rPr lang="ru-RU" dirty="0" smtClean="0"/>
              <a:t> </a:t>
            </a:r>
            <a:r>
              <a:rPr lang="ru-RU" dirty="0" err="1" smtClean="0"/>
              <a:t>кількох</a:t>
            </a:r>
            <a:r>
              <a:rPr lang="ru-RU" dirty="0" smtClean="0"/>
              <a:t> </a:t>
            </a:r>
            <a:r>
              <a:rPr lang="ru-RU" dirty="0" err="1" smtClean="0"/>
              <a:t>рядів</a:t>
            </a:r>
            <a:r>
              <a:rPr lang="ru-RU" dirty="0" smtClean="0"/>
              <a:t> </a:t>
            </a:r>
            <a:r>
              <a:rPr lang="ru-RU" dirty="0" err="1" smtClean="0"/>
              <a:t>чорних</a:t>
            </a:r>
            <a:r>
              <a:rPr lang="ru-RU" dirty="0" smtClean="0"/>
              <a:t> </a:t>
            </a:r>
            <a:r>
              <a:rPr lang="ru-RU" dirty="0" err="1" smtClean="0"/>
              <a:t>цяток</a:t>
            </a:r>
            <a:r>
              <a:rPr lang="ru-RU" dirty="0" smtClean="0"/>
              <a:t> на рудому (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брудно-помаранчевого</a:t>
            </a:r>
            <a:r>
              <a:rPr lang="ru-RU" dirty="0" smtClean="0"/>
              <a:t> до </a:t>
            </a:r>
            <a:r>
              <a:rPr lang="ru-RU" dirty="0" err="1" smtClean="0"/>
              <a:t>червоного</a:t>
            </a:r>
            <a:r>
              <a:rPr lang="ru-RU" dirty="0" smtClean="0"/>
              <a:t>) </a:t>
            </a:r>
            <a:r>
              <a:rPr lang="ru-RU" dirty="0" err="1" smtClean="0"/>
              <a:t>тлі</a:t>
            </a:r>
            <a:r>
              <a:rPr lang="ru-RU" dirty="0" smtClean="0"/>
              <a:t>. Цей вид </a:t>
            </a:r>
            <a:r>
              <a:rPr lang="ru-RU" dirty="0" err="1" smtClean="0"/>
              <a:t>сонечка</a:t>
            </a:r>
            <a:r>
              <a:rPr lang="ru-RU" dirty="0" smtClean="0"/>
              <a:t> </a:t>
            </a:r>
            <a:r>
              <a:rPr lang="ru-RU" dirty="0" err="1" smtClean="0"/>
              <a:t>нерідко</a:t>
            </a:r>
            <a:r>
              <a:rPr lang="ru-RU" dirty="0" smtClean="0"/>
              <a:t> </a:t>
            </a:r>
            <a:r>
              <a:rPr lang="ru-RU" dirty="0" err="1" smtClean="0"/>
              <a:t>називають</a:t>
            </a:r>
            <a:r>
              <a:rPr lang="ru-RU" dirty="0" smtClean="0"/>
              <a:t> 19-крапковим </a:t>
            </a:r>
            <a:r>
              <a:rPr lang="ru-RU" dirty="0" err="1" smtClean="0"/>
              <a:t>сонечком</a:t>
            </a:r>
            <a:r>
              <a:rPr lang="ru-RU" dirty="0" smtClean="0"/>
              <a:t>.</a:t>
            </a:r>
          </a:p>
          <a:p>
            <a:pPr algn="just"/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однією</a:t>
            </a:r>
            <a:r>
              <a:rPr lang="ru-RU" dirty="0" smtClean="0"/>
              <a:t> </a:t>
            </a:r>
            <a:r>
              <a:rPr lang="ru-RU" dirty="0" err="1" smtClean="0"/>
              <a:t>особливістю</a:t>
            </a:r>
            <a:r>
              <a:rPr lang="ru-RU" dirty="0" smtClean="0"/>
              <a:t> </a:t>
            </a:r>
            <a:r>
              <a:rPr lang="ru-RU" dirty="0" err="1" smtClean="0"/>
              <a:t>гармонії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білий</a:t>
            </a:r>
            <a:r>
              <a:rPr lang="ru-RU" dirty="0" smtClean="0"/>
              <a:t> </a:t>
            </a:r>
            <a:r>
              <a:rPr lang="ru-RU" dirty="0" err="1" smtClean="0"/>
              <a:t>колір</a:t>
            </a:r>
            <a:r>
              <a:rPr lang="ru-RU" dirty="0" smtClean="0"/>
              <a:t> </a:t>
            </a:r>
            <a:r>
              <a:rPr lang="ru-RU" dirty="0" err="1" smtClean="0"/>
              <a:t>передньоспинки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«</a:t>
            </a:r>
            <a:r>
              <a:rPr lang="en-US" dirty="0" smtClean="0"/>
              <a:t>M»-</a:t>
            </a:r>
            <a:r>
              <a:rPr lang="ru-RU" dirty="0" err="1" smtClean="0"/>
              <a:t>подібним</a:t>
            </a:r>
            <a:r>
              <a:rPr lang="ru-RU" dirty="0" smtClean="0"/>
              <a:t> (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en-US" dirty="0" smtClean="0"/>
              <a:t>W-</a:t>
            </a:r>
            <a:r>
              <a:rPr lang="ru-RU" dirty="0" err="1" smtClean="0"/>
              <a:t>подібним</a:t>
            </a:r>
            <a:r>
              <a:rPr lang="ru-RU" dirty="0" smtClean="0"/>
              <a:t>) </a:t>
            </a:r>
            <a:r>
              <a:rPr lang="ru-RU" dirty="0" err="1" smtClean="0"/>
              <a:t>чорним</a:t>
            </a:r>
            <a:r>
              <a:rPr lang="ru-RU" dirty="0" smtClean="0"/>
              <a:t> рисунком. У </a:t>
            </a:r>
            <a:r>
              <a:rPr lang="ru-RU" dirty="0" err="1" smtClean="0"/>
              <a:t>гармонії</a:t>
            </a:r>
            <a:r>
              <a:rPr lang="ru-RU" dirty="0" smtClean="0"/>
              <a:t>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червонувато-коричневі</a:t>
            </a:r>
            <a:r>
              <a:rPr lang="ru-RU" dirty="0" smtClean="0"/>
              <a:t> ноги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коричневий</a:t>
            </a:r>
            <a:r>
              <a:rPr lang="ru-RU" dirty="0" smtClean="0"/>
              <a:t> </a:t>
            </a:r>
            <a:r>
              <a:rPr lang="ru-RU" dirty="0" err="1" smtClean="0"/>
              <a:t>колір</a:t>
            </a:r>
            <a:r>
              <a:rPr lang="ru-RU" dirty="0" smtClean="0"/>
              <a:t> низу </a:t>
            </a:r>
            <a:r>
              <a:rPr lang="ru-RU" dirty="0" err="1" smtClean="0"/>
              <a:t>черевця</a:t>
            </a:r>
            <a:r>
              <a:rPr lang="ru-RU" dirty="0" smtClean="0"/>
              <a:t> </a:t>
            </a:r>
            <a:r>
              <a:rPr lang="ru-RU" dirty="0" err="1" smtClean="0"/>
              <a:t>навіть</a:t>
            </a:r>
            <a:r>
              <a:rPr lang="ru-RU" dirty="0" smtClean="0"/>
              <a:t> у </a:t>
            </a:r>
            <a:r>
              <a:rPr lang="ru-RU" dirty="0" err="1" smtClean="0"/>
              <a:t>меланістичних</a:t>
            </a:r>
            <a:r>
              <a:rPr lang="ru-RU" dirty="0" smtClean="0"/>
              <a:t> форм.</a:t>
            </a:r>
          </a:p>
          <a:p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особливості</a:t>
            </a:r>
            <a:r>
              <a:rPr lang="ru-RU" dirty="0" smtClean="0"/>
              <a:t> </a:t>
            </a:r>
            <a:r>
              <a:rPr lang="ru-RU" dirty="0" err="1" smtClean="0"/>
              <a:t>відрізняють</a:t>
            </a:r>
            <a:r>
              <a:rPr lang="ru-RU" dirty="0" smtClean="0"/>
              <a:t> </a:t>
            </a:r>
            <a:r>
              <a:rPr lang="ru-RU" dirty="0" err="1" smtClean="0"/>
              <a:t>гармонію</a:t>
            </a:r>
            <a:r>
              <a:rPr lang="ru-RU" dirty="0" smtClean="0"/>
              <a:t> </a:t>
            </a:r>
            <a:r>
              <a:rPr lang="ru-RU" dirty="0" err="1" smtClean="0"/>
              <a:t>азійську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місцевих</a:t>
            </a:r>
            <a:r>
              <a:rPr lang="ru-RU" dirty="0" smtClean="0"/>
              <a:t> </a:t>
            </a:r>
            <a:r>
              <a:rPr lang="ru-RU" dirty="0" err="1" smtClean="0"/>
              <a:t>європейських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концинелід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0427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dirty="0" smtClean="0"/>
              <a:t>Міну́юча міль кашта́нова</a:t>
            </a:r>
            <a:r>
              <a:rPr lang="vi-VN" dirty="0" smtClean="0"/>
              <a:t> (</a:t>
            </a:r>
            <a:r>
              <a:rPr lang="en-US" i="1" dirty="0" err="1" smtClean="0"/>
              <a:t>Cameraria</a:t>
            </a:r>
            <a:r>
              <a:rPr lang="en-US" i="1" dirty="0" smtClean="0"/>
              <a:t> </a:t>
            </a:r>
            <a:r>
              <a:rPr lang="en-US" i="1" dirty="0" err="1" smtClean="0"/>
              <a:t>ohridella</a:t>
            </a:r>
            <a:r>
              <a:rPr lang="en-US" dirty="0" smtClean="0"/>
              <a:t>) — </a:t>
            </a:r>
            <a:r>
              <a:rPr lang="vi-VN" dirty="0" smtClean="0"/>
              <a:t>метелик балканського походження, шкідник гіркокаштанів. Помічений лише в деяких країнах Європи.</a:t>
            </a:r>
            <a:endParaRPr lang="ru-RU" dirty="0"/>
          </a:p>
        </p:txBody>
      </p:sp>
      <p:pic>
        <p:nvPicPr>
          <p:cNvPr id="94210" name="Picture 2" descr="https://upload.wikimedia.org/wikipedia/commons/thumb/a/a2/2021_04_10_Cameraria_ohridella.jpg/258px-2021_04_10_Cameraria_ohridel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5494" y="0"/>
            <a:ext cx="1716505" cy="202254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225689"/>
            <a:ext cx="114701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Вперше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виявлена</a:t>
            </a:r>
            <a:r>
              <a:rPr lang="ru-RU" dirty="0" smtClean="0"/>
              <a:t> в 1985 </a:t>
            </a:r>
            <a:r>
              <a:rPr lang="ru-RU" dirty="0" err="1" smtClean="0"/>
              <a:t>році</a:t>
            </a:r>
            <a:r>
              <a:rPr lang="ru-RU" dirty="0" smtClean="0"/>
              <a:t> в </a:t>
            </a:r>
            <a:r>
              <a:rPr lang="ru-RU" dirty="0" err="1" smtClean="0"/>
              <a:t>Північній</a:t>
            </a:r>
            <a:r>
              <a:rPr lang="ru-RU" dirty="0" smtClean="0"/>
              <a:t> </a:t>
            </a:r>
            <a:r>
              <a:rPr lang="ru-RU" dirty="0" err="1" smtClean="0"/>
              <a:t>Македонії</a:t>
            </a:r>
            <a:r>
              <a:rPr lang="ru-RU" dirty="0" smtClean="0"/>
              <a:t> </a:t>
            </a:r>
            <a:r>
              <a:rPr lang="ru-RU" dirty="0" err="1" smtClean="0"/>
              <a:t>поблизу</a:t>
            </a:r>
            <a:r>
              <a:rPr lang="ru-RU" dirty="0" smtClean="0"/>
              <a:t> озера </a:t>
            </a:r>
            <a:r>
              <a:rPr lang="ru-RU" dirty="0" err="1" smtClean="0"/>
              <a:t>Охрид</a:t>
            </a:r>
            <a:r>
              <a:rPr lang="ru-RU" dirty="0" smtClean="0"/>
              <a:t>, </a:t>
            </a:r>
            <a:r>
              <a:rPr lang="ru-RU" dirty="0" err="1" smtClean="0"/>
              <a:t>науковий</a:t>
            </a:r>
            <a:r>
              <a:rPr lang="ru-RU" dirty="0" smtClean="0"/>
              <a:t> </a:t>
            </a:r>
            <a:r>
              <a:rPr lang="ru-RU" dirty="0" err="1" smtClean="0"/>
              <a:t>опис</a:t>
            </a:r>
            <a:r>
              <a:rPr lang="ru-RU" dirty="0" smtClean="0"/>
              <a:t> виду </a:t>
            </a:r>
            <a:r>
              <a:rPr lang="ru-RU" dirty="0" err="1" smtClean="0"/>
              <a:t>складено</a:t>
            </a:r>
            <a:r>
              <a:rPr lang="ru-RU" dirty="0" smtClean="0"/>
              <a:t> в 1986 </a:t>
            </a:r>
            <a:r>
              <a:rPr lang="ru-RU" dirty="0" err="1" smtClean="0"/>
              <a:t>році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У наш час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шкідника</a:t>
            </a:r>
            <a:r>
              <a:rPr lang="ru-RU" dirty="0" smtClean="0"/>
              <a:t> </a:t>
            </a:r>
            <a:r>
              <a:rPr lang="ru-RU" dirty="0" err="1" smtClean="0"/>
              <a:t>зареєстровано</a:t>
            </a:r>
            <a:r>
              <a:rPr lang="ru-RU" dirty="0" smtClean="0"/>
              <a:t> в </a:t>
            </a:r>
            <a:r>
              <a:rPr lang="ru-RU" dirty="0" err="1" smtClean="0"/>
              <a:t>більшості</a:t>
            </a:r>
            <a:r>
              <a:rPr lang="ru-RU" dirty="0" smtClean="0"/>
              <a:t> </a:t>
            </a:r>
            <a:r>
              <a:rPr lang="ru-RU" dirty="0" err="1" smtClean="0"/>
              <a:t>країн</a:t>
            </a:r>
            <a:r>
              <a:rPr lang="ru-RU" dirty="0" smtClean="0"/>
              <a:t> </a:t>
            </a:r>
            <a:r>
              <a:rPr lang="ru-RU" dirty="0" err="1" smtClean="0"/>
              <a:t>Центральної</a:t>
            </a:r>
            <a:r>
              <a:rPr lang="ru-RU" dirty="0" smtClean="0"/>
              <a:t>, </a:t>
            </a:r>
            <a:r>
              <a:rPr lang="ru-RU" dirty="0" err="1" smtClean="0"/>
              <a:t>Східної</a:t>
            </a:r>
            <a:r>
              <a:rPr lang="ru-RU" dirty="0" smtClean="0"/>
              <a:t> та </a:t>
            </a:r>
            <a:r>
              <a:rPr lang="ru-RU" dirty="0" err="1" smtClean="0"/>
              <a:t>Західної</a:t>
            </a:r>
            <a:r>
              <a:rPr lang="ru-RU" dirty="0" smtClean="0"/>
              <a:t> </a:t>
            </a:r>
            <a:r>
              <a:rPr lang="ru-RU" dirty="0" err="1" smtClean="0"/>
              <a:t>Європи</a:t>
            </a:r>
            <a:r>
              <a:rPr lang="ru-RU" dirty="0" smtClean="0"/>
              <a:t>. У 2002 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 smtClean="0"/>
              <a:t>шкідник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навіть</a:t>
            </a:r>
            <a:r>
              <a:rPr lang="ru-RU" dirty="0" smtClean="0"/>
              <a:t> </a:t>
            </a:r>
            <a:r>
              <a:rPr lang="ru-RU" dirty="0" err="1" smtClean="0"/>
              <a:t>зафіксований</a:t>
            </a:r>
            <a:r>
              <a:rPr lang="ru-RU" dirty="0" smtClean="0"/>
              <a:t> на </a:t>
            </a:r>
            <a:r>
              <a:rPr lang="ru-RU" dirty="0" err="1" smtClean="0"/>
              <a:t>заході</a:t>
            </a:r>
            <a:r>
              <a:rPr lang="ru-RU" dirty="0" smtClean="0"/>
              <a:t> </a:t>
            </a:r>
            <a:r>
              <a:rPr lang="ru-RU" dirty="0" err="1" smtClean="0"/>
              <a:t>Англії</a:t>
            </a:r>
            <a:r>
              <a:rPr lang="ru-RU" dirty="0" smtClean="0"/>
              <a:t> та в </a:t>
            </a:r>
            <a:r>
              <a:rPr lang="ru-RU" dirty="0" err="1" smtClean="0"/>
              <a:t>північній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Данії</a:t>
            </a:r>
            <a:r>
              <a:rPr lang="ru-RU" dirty="0" smtClean="0"/>
              <a:t>. </a:t>
            </a:r>
            <a:r>
              <a:rPr lang="ru-RU" dirty="0" err="1" smtClean="0"/>
              <a:t>Поширення</a:t>
            </a:r>
            <a:r>
              <a:rPr lang="ru-RU" dirty="0" smtClean="0"/>
              <a:t> </a:t>
            </a:r>
            <a:r>
              <a:rPr lang="ru-RU" dirty="0" err="1" smtClean="0"/>
              <a:t>каштанової</a:t>
            </a:r>
            <a:r>
              <a:rPr lang="ru-RU" dirty="0" smtClean="0"/>
              <a:t> </a:t>
            </a:r>
            <a:r>
              <a:rPr lang="ru-RU" dirty="0" err="1" smtClean="0"/>
              <a:t>мінуючої</a:t>
            </a:r>
            <a:r>
              <a:rPr lang="ru-RU" dirty="0" smtClean="0"/>
              <a:t> </a:t>
            </a:r>
            <a:r>
              <a:rPr lang="ru-RU" dirty="0" err="1" smtClean="0"/>
              <a:t>молі</a:t>
            </a:r>
            <a:r>
              <a:rPr lang="ru-RU" dirty="0" smtClean="0"/>
              <a:t> </a:t>
            </a:r>
            <a:r>
              <a:rPr lang="ru-RU" dirty="0" err="1" smtClean="0"/>
              <a:t>йде</a:t>
            </a:r>
            <a:r>
              <a:rPr lang="ru-RU" dirty="0" smtClean="0"/>
              <a:t> в межах </a:t>
            </a:r>
            <a:r>
              <a:rPr lang="ru-RU" dirty="0" err="1" smtClean="0"/>
              <a:t>помірної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. Попри те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спосіб</a:t>
            </a:r>
            <a:r>
              <a:rPr lang="ru-RU" dirty="0" smtClean="0"/>
              <a:t> </a:t>
            </a:r>
            <a:r>
              <a:rPr lang="ru-RU" dirty="0" err="1" smtClean="0"/>
              <a:t>поширення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молі</a:t>
            </a:r>
            <a:r>
              <a:rPr lang="ru-RU" dirty="0" smtClean="0"/>
              <a:t> </a:t>
            </a:r>
            <a:r>
              <a:rPr lang="ru-RU" dirty="0" err="1" smtClean="0"/>
              <a:t>повітрям</a:t>
            </a:r>
            <a:r>
              <a:rPr lang="ru-RU" dirty="0" smtClean="0"/>
              <a:t> часто </a:t>
            </a:r>
            <a:r>
              <a:rPr lang="ru-RU" dirty="0" err="1" smtClean="0"/>
              <a:t>приймався</a:t>
            </a:r>
            <a:r>
              <a:rPr lang="ru-RU" dirty="0" smtClean="0"/>
              <a:t> як </a:t>
            </a:r>
            <a:r>
              <a:rPr lang="ru-RU" dirty="0" err="1" smtClean="0"/>
              <a:t>головний</a:t>
            </a:r>
            <a:r>
              <a:rPr lang="ru-RU" dirty="0" smtClean="0"/>
              <a:t>, </a:t>
            </a:r>
            <a:r>
              <a:rPr lang="ru-RU" dirty="0" err="1" smtClean="0"/>
              <a:t>основний</a:t>
            </a:r>
            <a:r>
              <a:rPr lang="ru-RU" dirty="0" smtClean="0"/>
              <a:t> </a:t>
            </a:r>
            <a:r>
              <a:rPr lang="ru-RU" dirty="0" err="1" smtClean="0"/>
              <a:t>чинник</a:t>
            </a:r>
            <a:r>
              <a:rPr lang="ru-RU" dirty="0" smtClean="0"/>
              <a:t> </a:t>
            </a:r>
            <a:r>
              <a:rPr lang="ru-RU" dirty="0" err="1" smtClean="0"/>
              <a:t>експансії</a:t>
            </a:r>
            <a:r>
              <a:rPr lang="ru-RU" dirty="0" smtClean="0"/>
              <a:t> все ж, як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встановлено</a:t>
            </a:r>
            <a:r>
              <a:rPr lang="ru-RU" dirty="0" smtClean="0"/>
              <a:t> в </a:t>
            </a:r>
            <a:r>
              <a:rPr lang="ru-RU" dirty="0" err="1" smtClean="0"/>
              <a:t>подальшому</a:t>
            </a:r>
            <a:r>
              <a:rPr lang="ru-RU" dirty="0" smtClean="0"/>
              <a:t>,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антропогенний</a:t>
            </a:r>
            <a:r>
              <a:rPr lang="ru-RU" dirty="0" smtClean="0"/>
              <a:t>: </a:t>
            </a:r>
            <a:r>
              <a:rPr lang="ru-RU" dirty="0" err="1" smtClean="0"/>
              <a:t>автомобілі</a:t>
            </a:r>
            <a:r>
              <a:rPr lang="ru-RU" dirty="0" smtClean="0"/>
              <a:t>, </a:t>
            </a:r>
            <a:r>
              <a:rPr lang="ru-RU" dirty="0" err="1" smtClean="0"/>
              <a:t>трейлери</a:t>
            </a:r>
            <a:r>
              <a:rPr lang="ru-RU" dirty="0" smtClean="0"/>
              <a:t>, </a:t>
            </a:r>
            <a:r>
              <a:rPr lang="ru-RU" dirty="0" err="1" smtClean="0"/>
              <a:t>поїзди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 </a:t>
            </a:r>
            <a:r>
              <a:rPr lang="ru-RU" dirty="0" err="1" smtClean="0"/>
              <a:t>Підставою</a:t>
            </a:r>
            <a:r>
              <a:rPr lang="ru-RU" dirty="0" smtClean="0"/>
              <a:t> для такого </a:t>
            </a:r>
            <a:r>
              <a:rPr lang="ru-RU" dirty="0" err="1" smtClean="0"/>
              <a:t>висновку</a:t>
            </a:r>
            <a:r>
              <a:rPr lang="ru-RU" dirty="0" smtClean="0"/>
              <a:t> стали </a:t>
            </a:r>
            <a:r>
              <a:rPr lang="ru-RU" dirty="0" err="1" smtClean="0"/>
              <a:t>численні</a:t>
            </a:r>
            <a:r>
              <a:rPr lang="ru-RU" dirty="0" smtClean="0"/>
              <a:t> </a:t>
            </a:r>
            <a:r>
              <a:rPr lang="ru-RU" dirty="0" err="1" smtClean="0"/>
              <a:t>випадки</a:t>
            </a:r>
            <a:r>
              <a:rPr lang="ru-RU" dirty="0" smtClean="0"/>
              <a:t> </a:t>
            </a:r>
            <a:r>
              <a:rPr lang="ru-RU" dirty="0" err="1" smtClean="0"/>
              <a:t>появи</a:t>
            </a:r>
            <a:r>
              <a:rPr lang="ru-RU" dirty="0" smtClean="0"/>
              <a:t> </a:t>
            </a:r>
            <a:r>
              <a:rPr lang="ru-RU" dirty="0" err="1" smtClean="0"/>
              <a:t>молі</a:t>
            </a:r>
            <a:r>
              <a:rPr lang="ru-RU" dirty="0" smtClean="0"/>
              <a:t> в </a:t>
            </a:r>
            <a:r>
              <a:rPr lang="ru-RU" dirty="0" err="1" smtClean="0"/>
              <a:t>місцях</a:t>
            </a:r>
            <a:r>
              <a:rPr lang="ru-RU" dirty="0" smtClean="0"/>
              <a:t>, </a:t>
            </a:r>
            <a:r>
              <a:rPr lang="ru-RU" dirty="0" err="1" smtClean="0"/>
              <a:t>значно</a:t>
            </a:r>
            <a:r>
              <a:rPr lang="ru-RU" dirty="0" smtClean="0"/>
              <a:t> </a:t>
            </a:r>
            <a:r>
              <a:rPr lang="ru-RU" dirty="0" err="1" smtClean="0"/>
              <a:t>віддалених</a:t>
            </a:r>
            <a:r>
              <a:rPr lang="ru-RU" dirty="0" smtClean="0"/>
              <a:t> </a:t>
            </a:r>
            <a:r>
              <a:rPr lang="ru-RU" dirty="0" err="1" smtClean="0"/>
              <a:t>одне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одного.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міль</a:t>
            </a:r>
            <a:r>
              <a:rPr lang="ru-RU" dirty="0" smtClean="0"/>
              <a:t> </a:t>
            </a:r>
            <a:r>
              <a:rPr lang="ru-RU" dirty="0" err="1" smtClean="0"/>
              <a:t>з'явилася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 1998 р. на </a:t>
            </a:r>
            <a:r>
              <a:rPr lang="ru-RU" dirty="0" err="1" smtClean="0"/>
              <a:t>Закарпатті</a:t>
            </a:r>
            <a:r>
              <a:rPr lang="ru-RU" dirty="0" smtClean="0"/>
              <a:t>, </a:t>
            </a:r>
            <a:r>
              <a:rPr lang="ru-RU" dirty="0" err="1" smtClean="0"/>
              <a:t>куди</a:t>
            </a:r>
            <a:r>
              <a:rPr lang="ru-RU" dirty="0" smtClean="0"/>
              <a:t> проникла, </a:t>
            </a:r>
            <a:r>
              <a:rPr lang="ru-RU" dirty="0" err="1" smtClean="0"/>
              <a:t>мабуть</a:t>
            </a:r>
            <a:r>
              <a:rPr lang="ru-RU" dirty="0" smtClean="0"/>
              <a:t>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Угорщини</a:t>
            </a:r>
            <a:r>
              <a:rPr lang="ru-RU" dirty="0" smtClean="0"/>
              <a:t>. </a:t>
            </a:r>
            <a:r>
              <a:rPr lang="ru-RU" dirty="0" err="1" smtClean="0"/>
              <a:t>Далі</a:t>
            </a:r>
            <a:r>
              <a:rPr lang="ru-RU" dirty="0" smtClean="0"/>
              <a:t> </a:t>
            </a:r>
            <a:r>
              <a:rPr lang="ru-RU" dirty="0" err="1" smtClean="0"/>
              <a:t>міль</a:t>
            </a:r>
            <a:r>
              <a:rPr lang="ru-RU" dirty="0" smtClean="0"/>
              <a:t> за десять </a:t>
            </a:r>
            <a:r>
              <a:rPr lang="ru-RU" dirty="0" err="1" smtClean="0"/>
              <a:t>років</a:t>
            </a:r>
            <a:r>
              <a:rPr lang="ru-RU" dirty="0" smtClean="0"/>
              <a:t> заселила практично всю </a:t>
            </a:r>
            <a:r>
              <a:rPr lang="ru-RU" dirty="0" err="1" smtClean="0"/>
              <a:t>територію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 До </a:t>
            </a:r>
            <a:r>
              <a:rPr lang="ru-RU" dirty="0" err="1" smtClean="0"/>
              <a:t>Донецька</a:t>
            </a:r>
            <a:r>
              <a:rPr lang="ru-RU" dirty="0" smtClean="0"/>
              <a:t> </a:t>
            </a:r>
            <a:r>
              <a:rPr lang="ru-RU" dirty="0" err="1" smtClean="0"/>
              <a:t>потрапила</a:t>
            </a:r>
            <a:r>
              <a:rPr lang="ru-RU" dirty="0" smtClean="0"/>
              <a:t> не </a:t>
            </a:r>
            <a:r>
              <a:rPr lang="ru-RU" dirty="0" err="1" smtClean="0"/>
              <a:t>пізніше</a:t>
            </a:r>
            <a:r>
              <a:rPr lang="ru-RU" dirty="0" smtClean="0"/>
              <a:t> 2007 р. У 2008–2009 </a:t>
            </a:r>
            <a:r>
              <a:rPr lang="ru-RU" dirty="0" err="1" smtClean="0"/>
              <a:t>рр</a:t>
            </a:r>
            <a:r>
              <a:rPr lang="ru-RU" dirty="0" smtClean="0"/>
              <a:t>. </a:t>
            </a:r>
            <a:r>
              <a:rPr lang="ru-RU" dirty="0" err="1" smtClean="0"/>
              <a:t>мінуючі</a:t>
            </a:r>
            <a:r>
              <a:rPr lang="ru-RU" dirty="0" smtClean="0"/>
              <a:t> </a:t>
            </a:r>
            <a:r>
              <a:rPr lang="ru-RU" dirty="0" err="1" smtClean="0"/>
              <a:t>молі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знайдені</a:t>
            </a:r>
            <a:r>
              <a:rPr lang="ru-RU" dirty="0" smtClean="0"/>
              <a:t> в </a:t>
            </a:r>
            <a:r>
              <a:rPr lang="ru-RU" dirty="0" err="1" smtClean="0"/>
              <a:t>Донецьку</a:t>
            </a:r>
            <a:r>
              <a:rPr lang="ru-RU" dirty="0" smtClean="0"/>
              <a:t>, </a:t>
            </a:r>
            <a:r>
              <a:rPr lang="ru-RU" dirty="0" err="1" smtClean="0"/>
              <a:t>Ясинуватій</a:t>
            </a:r>
            <a:r>
              <a:rPr lang="ru-RU" dirty="0" smtClean="0"/>
              <a:t>, </a:t>
            </a:r>
            <a:r>
              <a:rPr lang="ru-RU" dirty="0" err="1" smtClean="0"/>
              <a:t>Макіївці</a:t>
            </a:r>
            <a:r>
              <a:rPr lang="ru-RU" dirty="0" smtClean="0"/>
              <a:t>, </a:t>
            </a:r>
            <a:r>
              <a:rPr lang="ru-RU" dirty="0" err="1" smtClean="0"/>
              <a:t>Авдіївці</a:t>
            </a:r>
            <a:r>
              <a:rPr lang="ru-RU" dirty="0" smtClean="0"/>
              <a:t>, </a:t>
            </a:r>
            <a:r>
              <a:rPr lang="ru-RU" dirty="0" err="1" smtClean="0"/>
              <a:t>Святогірську</a:t>
            </a:r>
            <a:r>
              <a:rPr lang="ru-RU" dirty="0" smtClean="0"/>
              <a:t>, на </a:t>
            </a:r>
            <a:r>
              <a:rPr lang="ru-RU" dirty="0" err="1" smtClean="0"/>
              <a:t>межі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Луганською</a:t>
            </a:r>
            <a:r>
              <a:rPr lang="ru-RU" dirty="0" smtClean="0"/>
              <a:t> обл. (</a:t>
            </a:r>
            <a:r>
              <a:rPr lang="ru-RU" dirty="0" err="1" smtClean="0"/>
              <a:t>Дронівка</a:t>
            </a:r>
            <a:r>
              <a:rPr lang="ru-RU" dirty="0" smtClean="0"/>
              <a:t>) та на </a:t>
            </a:r>
            <a:r>
              <a:rPr lang="ru-RU" dirty="0" err="1" smtClean="0"/>
              <a:t>узбережжі</a:t>
            </a:r>
            <a:r>
              <a:rPr lang="ru-RU" dirty="0" smtClean="0"/>
              <a:t> </a:t>
            </a:r>
            <a:r>
              <a:rPr lang="ru-RU" dirty="0" err="1" smtClean="0"/>
              <a:t>Азовського</a:t>
            </a:r>
            <a:r>
              <a:rPr lang="ru-RU" dirty="0" smtClean="0"/>
              <a:t> моря (</a:t>
            </a:r>
            <a:r>
              <a:rPr lang="ru-RU" dirty="0" err="1" smtClean="0"/>
              <a:t>Юр'ївка</a:t>
            </a:r>
            <a:r>
              <a:rPr lang="ru-RU" dirty="0" smtClean="0"/>
              <a:t>). У парках, скверах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алеях</a:t>
            </a:r>
            <a:r>
              <a:rPr lang="ru-RU" dirty="0" smtClean="0"/>
              <a:t> </a:t>
            </a:r>
            <a:r>
              <a:rPr lang="ru-RU" dirty="0" err="1" smtClean="0"/>
              <a:t>міст</a:t>
            </a:r>
            <a:r>
              <a:rPr lang="ru-RU" dirty="0" smtClean="0"/>
              <a:t> центру </a:t>
            </a:r>
            <a:r>
              <a:rPr lang="ru-RU" dirty="0" err="1" smtClean="0"/>
              <a:t>Донецької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 </a:t>
            </a:r>
            <a:r>
              <a:rPr lang="ru-RU" dirty="0" err="1" smtClean="0"/>
              <a:t>міни</a:t>
            </a:r>
            <a:r>
              <a:rPr lang="ru-RU" dirty="0" smtClean="0"/>
              <a:t> </a:t>
            </a:r>
            <a:r>
              <a:rPr lang="ru-RU" dirty="0" err="1" smtClean="0"/>
              <a:t>поширені</a:t>
            </a:r>
            <a:r>
              <a:rPr lang="ru-RU" dirty="0" smtClean="0"/>
              <a:t> на 95-100% дерев.</a:t>
            </a:r>
          </a:p>
          <a:p>
            <a:pPr algn="just"/>
            <a:r>
              <a:rPr lang="ru-RU" dirty="0" err="1" smtClean="0"/>
              <a:t>Ступінь</a:t>
            </a:r>
            <a:r>
              <a:rPr lang="ru-RU" dirty="0" smtClean="0"/>
              <a:t> </a:t>
            </a:r>
            <a:r>
              <a:rPr lang="ru-RU" dirty="0" err="1" smtClean="0"/>
              <a:t>шкідливості</a:t>
            </a:r>
            <a:r>
              <a:rPr lang="ru-RU" dirty="0" smtClean="0"/>
              <a:t> </a:t>
            </a:r>
            <a:r>
              <a:rPr lang="ru-RU" dirty="0" err="1" smtClean="0"/>
              <a:t>каштанової</a:t>
            </a:r>
            <a:r>
              <a:rPr lang="ru-RU" dirty="0" smtClean="0"/>
              <a:t> </a:t>
            </a:r>
            <a:r>
              <a:rPr lang="ru-RU" dirty="0" err="1" smtClean="0"/>
              <a:t>молі</a:t>
            </a:r>
            <a:r>
              <a:rPr lang="ru-RU" dirty="0" smtClean="0"/>
              <a:t> </a:t>
            </a:r>
            <a:r>
              <a:rPr lang="ru-RU" dirty="0" err="1" smtClean="0"/>
              <a:t>залежить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факторів</a:t>
            </a:r>
            <a:r>
              <a:rPr lang="ru-RU" dirty="0" smtClean="0"/>
              <a:t>, а </a:t>
            </a:r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них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недостатньо</a:t>
            </a:r>
            <a:r>
              <a:rPr lang="ru-RU" dirty="0" smtClean="0"/>
              <a:t> </a:t>
            </a:r>
            <a:r>
              <a:rPr lang="ru-RU" dirty="0" err="1" smtClean="0"/>
              <a:t>досліджені</a:t>
            </a:r>
            <a:r>
              <a:rPr lang="ru-RU" dirty="0" smtClean="0"/>
              <a:t>. </a:t>
            </a:r>
            <a:r>
              <a:rPr lang="ru-RU" dirty="0" err="1" smtClean="0"/>
              <a:t>Міль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досить</a:t>
            </a:r>
            <a:r>
              <a:rPr lang="ru-RU" dirty="0" smtClean="0"/>
              <a:t> </a:t>
            </a:r>
            <a:r>
              <a:rPr lang="ru-RU" dirty="0" err="1" smtClean="0"/>
              <a:t>малі</a:t>
            </a:r>
            <a:r>
              <a:rPr lang="ru-RU" dirty="0" smtClean="0"/>
              <a:t> </a:t>
            </a:r>
            <a:r>
              <a:rPr lang="ru-RU" dirty="0" err="1" smtClean="0"/>
              <a:t>розміри</a:t>
            </a:r>
            <a:r>
              <a:rPr lang="ru-RU" dirty="0" smtClean="0"/>
              <a:t> </a:t>
            </a:r>
            <a:r>
              <a:rPr lang="ru-RU" dirty="0" err="1" smtClean="0"/>
              <a:t>тіла</a:t>
            </a:r>
            <a:r>
              <a:rPr lang="ru-RU" dirty="0" smtClean="0"/>
              <a:t>, тому погано </a:t>
            </a:r>
            <a:r>
              <a:rPr lang="ru-RU" dirty="0" err="1" smtClean="0"/>
              <a:t>літає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місцях</a:t>
            </a:r>
            <a:r>
              <a:rPr lang="ru-RU" dirty="0" smtClean="0"/>
              <a:t>, де </a:t>
            </a:r>
            <a:r>
              <a:rPr lang="ru-RU" dirty="0" err="1" smtClean="0"/>
              <a:t>восени</a:t>
            </a:r>
            <a:r>
              <a:rPr lang="ru-RU" dirty="0" smtClean="0"/>
              <a:t> опале </a:t>
            </a:r>
            <a:r>
              <a:rPr lang="ru-RU" dirty="0" err="1" smtClean="0"/>
              <a:t>листя</a:t>
            </a:r>
            <a:r>
              <a:rPr lang="ru-RU" dirty="0" smtClean="0"/>
              <a:t> </a:t>
            </a:r>
            <a:r>
              <a:rPr lang="ru-RU" dirty="0" err="1" smtClean="0"/>
              <a:t>відносилося</a:t>
            </a:r>
            <a:r>
              <a:rPr lang="ru-RU" dirty="0" smtClean="0"/>
              <a:t> </a:t>
            </a:r>
            <a:r>
              <a:rPr lang="ru-RU" dirty="0" err="1" smtClean="0"/>
              <a:t>вітром</a:t>
            </a:r>
            <a:r>
              <a:rPr lang="ru-RU" dirty="0" smtClean="0"/>
              <a:t>, </a:t>
            </a:r>
            <a:r>
              <a:rPr lang="ru-RU" dirty="0" err="1" smtClean="0"/>
              <a:t>навесні</a:t>
            </a:r>
            <a:r>
              <a:rPr lang="ru-RU" dirty="0" smtClean="0"/>
              <a:t>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 </a:t>
            </a:r>
            <a:r>
              <a:rPr lang="ru-RU" dirty="0" err="1" smtClean="0"/>
              <a:t>зменшення</a:t>
            </a:r>
            <a:r>
              <a:rPr lang="ru-RU" dirty="0" smtClean="0"/>
              <a:t> </a:t>
            </a:r>
            <a:r>
              <a:rPr lang="ru-RU" dirty="0" err="1" smtClean="0"/>
              <a:t>завданої</a:t>
            </a:r>
            <a:r>
              <a:rPr lang="ru-RU" dirty="0" smtClean="0"/>
              <a:t> </a:t>
            </a:r>
            <a:r>
              <a:rPr lang="ru-RU" dirty="0" err="1" smtClean="0"/>
              <a:t>шкоди</a:t>
            </a:r>
            <a:r>
              <a:rPr lang="ru-RU" dirty="0" smtClean="0"/>
              <a:t>. </a:t>
            </a:r>
            <a:r>
              <a:rPr lang="ru-RU" dirty="0" err="1" smtClean="0"/>
              <a:t>Помічено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повне</a:t>
            </a:r>
            <a:r>
              <a:rPr lang="ru-RU" dirty="0" smtClean="0"/>
              <a:t> </a:t>
            </a:r>
            <a:r>
              <a:rPr lang="ru-RU" dirty="0" err="1" smtClean="0"/>
              <a:t>прибирання</a:t>
            </a:r>
            <a:r>
              <a:rPr lang="ru-RU" dirty="0" smtClean="0"/>
              <a:t> </a:t>
            </a:r>
            <a:r>
              <a:rPr lang="ru-RU" dirty="0" err="1" smtClean="0"/>
              <a:t>листя</a:t>
            </a:r>
            <a:r>
              <a:rPr lang="ru-RU" dirty="0" smtClean="0"/>
              <a:t> </a:t>
            </a:r>
            <a:r>
              <a:rPr lang="ru-RU" dirty="0" err="1" smtClean="0"/>
              <a:t>дає</a:t>
            </a:r>
            <a:r>
              <a:rPr lang="ru-RU" dirty="0" smtClean="0"/>
              <a:t> </a:t>
            </a:r>
            <a:r>
              <a:rPr lang="ru-RU" dirty="0" err="1" smtClean="0"/>
              <a:t>ефект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в тому </a:t>
            </a:r>
            <a:r>
              <a:rPr lang="ru-RU" dirty="0" err="1" smtClean="0"/>
              <a:t>випадку</a:t>
            </a:r>
            <a:r>
              <a:rPr lang="ru-RU" dirty="0" smtClean="0"/>
              <a:t>, коли «</a:t>
            </a:r>
            <a:r>
              <a:rPr lang="ru-RU" dirty="0" err="1" smtClean="0"/>
              <a:t>хворі</a:t>
            </a:r>
            <a:r>
              <a:rPr lang="ru-RU" dirty="0" smtClean="0"/>
              <a:t>» дерева </a:t>
            </a:r>
            <a:r>
              <a:rPr lang="ru-RU" dirty="0" err="1" smtClean="0"/>
              <a:t>розташовані</a:t>
            </a:r>
            <a:r>
              <a:rPr lang="ru-RU" dirty="0" smtClean="0"/>
              <a:t> не </a:t>
            </a:r>
            <a:r>
              <a:rPr lang="ru-RU" dirty="0" err="1" smtClean="0"/>
              <a:t>ближче</a:t>
            </a:r>
            <a:r>
              <a:rPr lang="ru-RU" dirty="0" smtClean="0"/>
              <a:t> </a:t>
            </a:r>
            <a:r>
              <a:rPr lang="ru-RU" dirty="0" err="1" smtClean="0"/>
              <a:t>ніж</a:t>
            </a:r>
            <a:r>
              <a:rPr lang="ru-RU" dirty="0" smtClean="0"/>
              <a:t> 50 м </a:t>
            </a:r>
            <a:r>
              <a:rPr lang="ru-RU" dirty="0" err="1" smtClean="0"/>
              <a:t>одне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одного. При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наявність</a:t>
            </a:r>
            <a:r>
              <a:rPr lang="ru-RU" dirty="0" smtClean="0"/>
              <a:t> </a:t>
            </a:r>
            <a:r>
              <a:rPr lang="ru-RU" dirty="0" err="1" smtClean="0"/>
              <a:t>хоч</a:t>
            </a:r>
            <a:r>
              <a:rPr lang="ru-RU" dirty="0" smtClean="0"/>
              <a:t> одного </a:t>
            </a:r>
            <a:r>
              <a:rPr lang="ru-RU" dirty="0" err="1" smtClean="0"/>
              <a:t>ураженого</a:t>
            </a:r>
            <a:r>
              <a:rPr lang="ru-RU" dirty="0" smtClean="0"/>
              <a:t> </a:t>
            </a:r>
            <a:r>
              <a:rPr lang="ru-RU" dirty="0" err="1" smtClean="0"/>
              <a:t>шкідником</a:t>
            </a:r>
            <a:r>
              <a:rPr lang="ru-RU" dirty="0" smtClean="0"/>
              <a:t> дерева </a:t>
            </a:r>
            <a:r>
              <a:rPr lang="ru-RU" dirty="0" err="1" smtClean="0"/>
              <a:t>нівелює</a:t>
            </a:r>
            <a:r>
              <a:rPr lang="ru-RU" dirty="0" smtClean="0"/>
              <a:t> </a:t>
            </a:r>
            <a:r>
              <a:rPr lang="ru-RU" dirty="0" err="1" smtClean="0"/>
              <a:t>ефект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прибирання</a:t>
            </a:r>
            <a:r>
              <a:rPr lang="ru-RU" dirty="0" smtClean="0"/>
              <a:t> </a:t>
            </a:r>
            <a:r>
              <a:rPr lang="ru-RU" dirty="0" err="1" smtClean="0"/>
              <a:t>листя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каштанів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ростуть</a:t>
            </a:r>
            <a:r>
              <a:rPr lang="ru-RU" dirty="0" smtClean="0"/>
              <a:t> </a:t>
            </a:r>
            <a:r>
              <a:rPr lang="ru-RU" dirty="0" err="1" smtClean="0"/>
              <a:t>неподалік</a:t>
            </a:r>
            <a:r>
              <a:rPr lang="ru-RU" dirty="0" smtClean="0"/>
              <a:t>. </a:t>
            </a:r>
            <a:r>
              <a:rPr lang="ru-RU" dirty="0" err="1" smtClean="0"/>
              <a:t>Досить</a:t>
            </a:r>
            <a:r>
              <a:rPr lang="ru-RU" dirty="0" smtClean="0"/>
              <a:t> часто </a:t>
            </a:r>
            <a:r>
              <a:rPr lang="ru-RU" dirty="0" err="1" smtClean="0"/>
              <a:t>загибель</a:t>
            </a:r>
            <a:r>
              <a:rPr lang="ru-RU" dirty="0" smtClean="0"/>
              <a:t> дерев </a:t>
            </a:r>
            <a:r>
              <a:rPr lang="ru-RU" dirty="0" err="1" smtClean="0"/>
              <a:t>відбувається</a:t>
            </a:r>
            <a:r>
              <a:rPr lang="ru-RU" dirty="0" smtClean="0"/>
              <a:t> через </a:t>
            </a:r>
            <a:r>
              <a:rPr lang="ru-RU" dirty="0" err="1" smtClean="0"/>
              <a:t>ураження</a:t>
            </a:r>
            <a:r>
              <a:rPr lang="ru-RU" dirty="0" smtClean="0"/>
              <a:t> </a:t>
            </a:r>
            <a:r>
              <a:rPr lang="ru-RU" dirty="0" err="1" smtClean="0"/>
              <a:t>фітофторою</a:t>
            </a:r>
            <a:r>
              <a:rPr lang="ru-RU" dirty="0" smtClean="0"/>
              <a:t> та </a:t>
            </a:r>
            <a:r>
              <a:rPr lang="ru-RU" dirty="0" err="1" smtClean="0"/>
              <a:t>вторинну</a:t>
            </a:r>
            <a:r>
              <a:rPr lang="ru-RU" dirty="0" smtClean="0"/>
              <a:t> </a:t>
            </a:r>
            <a:r>
              <a:rPr lang="ru-RU" dirty="0" err="1" smtClean="0"/>
              <a:t>інвазію</a:t>
            </a:r>
            <a:r>
              <a:rPr lang="ru-RU" dirty="0" smtClean="0"/>
              <a:t> </a:t>
            </a:r>
            <a:r>
              <a:rPr lang="ru-RU" dirty="0" err="1" smtClean="0"/>
              <a:t>ослабленого</a:t>
            </a:r>
            <a:r>
              <a:rPr lang="ru-RU" dirty="0" smtClean="0"/>
              <a:t> дерева каштановою </a:t>
            </a:r>
            <a:r>
              <a:rPr lang="ru-RU" dirty="0" err="1" smtClean="0"/>
              <a:t>міллю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7696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 err="1" smtClean="0"/>
              <a:t>Craspedacusta</a:t>
            </a:r>
            <a:r>
              <a:rPr lang="en-US" b="1" i="1" dirty="0" smtClean="0"/>
              <a:t> </a:t>
            </a:r>
            <a:r>
              <a:rPr lang="en-US" b="1" i="1" dirty="0" err="1" smtClean="0"/>
              <a:t>sowerbii</a:t>
            </a:r>
            <a:r>
              <a:rPr lang="en-US" dirty="0" smtClean="0"/>
              <a:t> — </a:t>
            </a:r>
            <a:r>
              <a:rPr lang="ru-RU" dirty="0" err="1" smtClean="0"/>
              <a:t>прісноводна</a:t>
            </a:r>
            <a:r>
              <a:rPr lang="ru-RU" dirty="0" smtClean="0"/>
              <a:t> медуза ряду </a:t>
            </a:r>
            <a:r>
              <a:rPr lang="ru-RU" dirty="0" err="1" smtClean="0"/>
              <a:t>лімномедуз</a:t>
            </a:r>
            <a:r>
              <a:rPr lang="ru-RU" dirty="0" smtClean="0"/>
              <a:t>. </a:t>
            </a:r>
            <a:r>
              <a:rPr lang="ru-RU" dirty="0" err="1" smtClean="0"/>
              <a:t>Інвазивний</a:t>
            </a:r>
            <a:r>
              <a:rPr lang="ru-RU" dirty="0" smtClean="0"/>
              <a:t> вид </a:t>
            </a:r>
            <a:r>
              <a:rPr lang="ru-RU" dirty="0" err="1" smtClean="0"/>
              <a:t>китайського</a:t>
            </a:r>
            <a:r>
              <a:rPr lang="ru-RU" dirty="0" smtClean="0"/>
              <a:t> </a:t>
            </a:r>
            <a:r>
              <a:rPr lang="ru-RU" dirty="0" err="1" smtClean="0"/>
              <a:t>походження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зустрічається</a:t>
            </a:r>
            <a:r>
              <a:rPr lang="ru-RU" dirty="0" smtClean="0"/>
              <a:t> у </a:t>
            </a:r>
            <a:r>
              <a:rPr lang="ru-RU" dirty="0" err="1" smtClean="0"/>
              <a:t>прісних</a:t>
            </a:r>
            <a:r>
              <a:rPr lang="ru-RU" dirty="0" smtClean="0"/>
              <a:t> </a:t>
            </a:r>
            <a:r>
              <a:rPr lang="ru-RU" dirty="0" err="1" smtClean="0"/>
              <a:t>водоймах</a:t>
            </a:r>
            <a:r>
              <a:rPr lang="ru-RU" dirty="0" smtClean="0"/>
              <a:t> по </a:t>
            </a:r>
            <a:r>
              <a:rPr lang="ru-RU" dirty="0" err="1" smtClean="0"/>
              <a:t>всьому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5234" name="Picture 2" descr="https://upload.wikimedia.org/wikipedia/commons/thumb/0/04/Craspedacusta_sowerbyi_by_OpenCage.jpg/258px-Craspedacusta_sowerbyi_by_OpenC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4550" y="0"/>
            <a:ext cx="2457450" cy="245745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360438"/>
            <a:ext cx="9658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Основною </a:t>
            </a:r>
            <a:r>
              <a:rPr lang="ru-RU" dirty="0" err="1" smtClean="0"/>
              <a:t>стадією</a:t>
            </a:r>
            <a:r>
              <a:rPr lang="ru-RU" dirty="0" smtClean="0"/>
              <a:t> </a:t>
            </a:r>
            <a:r>
              <a:rPr lang="ru-RU" dirty="0" err="1" smtClean="0"/>
              <a:t>життєвого</a:t>
            </a:r>
            <a:r>
              <a:rPr lang="ru-RU" dirty="0" smtClean="0"/>
              <a:t> циклу </a:t>
            </a:r>
            <a:r>
              <a:rPr lang="ru-RU" dirty="0" err="1" smtClean="0"/>
              <a:t>є</a:t>
            </a:r>
            <a:r>
              <a:rPr lang="ru-RU" dirty="0" smtClean="0"/>
              <a:t> </a:t>
            </a:r>
            <a:r>
              <a:rPr lang="ru-RU" dirty="0" err="1" smtClean="0"/>
              <a:t>поліп</a:t>
            </a:r>
            <a:r>
              <a:rPr lang="ru-RU" dirty="0" smtClean="0"/>
              <a:t>. </a:t>
            </a:r>
            <a:r>
              <a:rPr lang="ru-RU" dirty="0" err="1" smtClean="0"/>
              <a:t>Поліпи</a:t>
            </a:r>
            <a:r>
              <a:rPr lang="ru-RU" dirty="0" smtClean="0"/>
              <a:t> </a:t>
            </a:r>
            <a:r>
              <a:rPr lang="ru-RU" dirty="0" err="1" smtClean="0"/>
              <a:t>крихітні</a:t>
            </a:r>
            <a:r>
              <a:rPr lang="ru-RU" dirty="0" smtClean="0"/>
              <a:t>, </a:t>
            </a:r>
            <a:r>
              <a:rPr lang="ru-RU" dirty="0" err="1" smtClean="0"/>
              <a:t>близько</a:t>
            </a:r>
            <a:r>
              <a:rPr lang="ru-RU" dirty="0" smtClean="0"/>
              <a:t> 1 </a:t>
            </a:r>
            <a:r>
              <a:rPr lang="ru-RU" dirty="0" err="1" smtClean="0"/>
              <a:t>міліметра</a:t>
            </a:r>
            <a:r>
              <a:rPr lang="ru-RU" dirty="0" smtClean="0"/>
              <a:t> в </a:t>
            </a:r>
            <a:r>
              <a:rPr lang="ru-RU" dirty="0" err="1" smtClean="0"/>
              <a:t>довжину</a:t>
            </a:r>
            <a:r>
              <a:rPr lang="ru-RU" dirty="0" smtClean="0"/>
              <a:t>, 0,1 мм у </a:t>
            </a:r>
            <a:r>
              <a:rPr lang="ru-RU" dirty="0" err="1" smtClean="0"/>
              <a:t>діаметрі</a:t>
            </a:r>
            <a:r>
              <a:rPr lang="ru-RU" dirty="0" smtClean="0"/>
              <a:t>. У </a:t>
            </a:r>
            <a:r>
              <a:rPr lang="ru-RU" dirty="0" err="1" smtClean="0"/>
              <a:t>разі</a:t>
            </a:r>
            <a:r>
              <a:rPr lang="ru-RU" dirty="0" smtClean="0"/>
              <a:t> </a:t>
            </a:r>
            <a:r>
              <a:rPr lang="ru-RU" dirty="0" err="1" smtClean="0"/>
              <a:t>небезпеки</a:t>
            </a:r>
            <a:r>
              <a:rPr lang="ru-RU" dirty="0" smtClean="0"/>
              <a:t> та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харчування</a:t>
            </a:r>
            <a:r>
              <a:rPr lang="ru-RU" dirty="0" smtClean="0"/>
              <a:t> </a:t>
            </a:r>
            <a:r>
              <a:rPr lang="ru-RU" dirty="0" err="1" smtClean="0"/>
              <a:t>поліп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скорочуватися</a:t>
            </a:r>
            <a:r>
              <a:rPr lang="ru-RU" dirty="0" smtClean="0"/>
              <a:t> </a:t>
            </a:r>
            <a:r>
              <a:rPr lang="ru-RU" dirty="0" err="1" smtClean="0"/>
              <a:t>вдвічі</a:t>
            </a:r>
            <a:r>
              <a:rPr lang="ru-RU" dirty="0" smtClean="0"/>
              <a:t>, </a:t>
            </a:r>
            <a:r>
              <a:rPr lang="ru-RU" dirty="0" err="1" smtClean="0"/>
              <a:t>голодний</a:t>
            </a:r>
            <a:r>
              <a:rPr lang="ru-RU" dirty="0" smtClean="0"/>
              <a:t> </a:t>
            </a:r>
            <a:r>
              <a:rPr lang="ru-RU" dirty="0" err="1" smtClean="0"/>
              <a:t>поліп</a:t>
            </a:r>
            <a:r>
              <a:rPr lang="ru-RU" dirty="0" smtClean="0"/>
              <a:t> </a:t>
            </a:r>
            <a:r>
              <a:rPr lang="ru-RU" dirty="0" err="1" smtClean="0"/>
              <a:t>навпаки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видовжуватися</a:t>
            </a:r>
            <a:r>
              <a:rPr lang="ru-RU" dirty="0" smtClean="0"/>
              <a:t> </a:t>
            </a:r>
            <a:r>
              <a:rPr lang="ru-RU" dirty="0" err="1" smtClean="0"/>
              <a:t>вдвічі</a:t>
            </a:r>
            <a:r>
              <a:rPr lang="ru-RU" dirty="0" smtClean="0"/>
              <a:t>.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потовщеної</a:t>
            </a:r>
            <a:r>
              <a:rPr lang="ru-RU" dirty="0" smtClean="0"/>
              <a:t> </a:t>
            </a:r>
            <a:r>
              <a:rPr lang="ru-RU" dirty="0" err="1" smtClean="0"/>
              <a:t>ніжки</a:t>
            </a:r>
            <a:r>
              <a:rPr lang="ru-RU" dirty="0" smtClean="0"/>
              <a:t> </a:t>
            </a:r>
            <a:r>
              <a:rPr lang="ru-RU" dirty="0" err="1" smtClean="0"/>
              <a:t>відходить</a:t>
            </a:r>
            <a:r>
              <a:rPr lang="ru-RU" dirty="0" smtClean="0"/>
              <a:t> </a:t>
            </a:r>
            <a:r>
              <a:rPr lang="ru-RU" dirty="0" err="1" smtClean="0"/>
              <a:t>товща</a:t>
            </a:r>
            <a:r>
              <a:rPr lang="ru-RU" dirty="0" smtClean="0"/>
              <a:t> </a:t>
            </a:r>
            <a:r>
              <a:rPr lang="ru-RU" dirty="0" err="1" smtClean="0"/>
              <a:t>шийка</a:t>
            </a:r>
            <a:r>
              <a:rPr lang="ru-RU" dirty="0" smtClean="0"/>
              <a:t>, яка </a:t>
            </a:r>
            <a:r>
              <a:rPr lang="ru-RU" dirty="0" err="1" smtClean="0"/>
              <a:t>завершується</a:t>
            </a:r>
            <a:r>
              <a:rPr lang="ru-RU" dirty="0" smtClean="0"/>
              <a:t> </a:t>
            </a:r>
            <a:r>
              <a:rPr lang="ru-RU" dirty="0" err="1" smtClean="0"/>
              <a:t>розширенням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 </a:t>
            </a:r>
            <a:r>
              <a:rPr lang="ru-RU" dirty="0" err="1" smtClean="0"/>
              <a:t>нематоцистами</a:t>
            </a:r>
            <a:r>
              <a:rPr lang="ru-RU" dirty="0" smtClean="0"/>
              <a:t> та </a:t>
            </a:r>
            <a:r>
              <a:rPr lang="ru-RU" dirty="0" err="1" smtClean="0"/>
              <a:t>ротовим</a:t>
            </a:r>
            <a:r>
              <a:rPr lang="ru-RU" dirty="0" smtClean="0"/>
              <a:t> </a:t>
            </a:r>
            <a:r>
              <a:rPr lang="ru-RU" dirty="0" err="1" smtClean="0"/>
              <a:t>отвором</a:t>
            </a:r>
            <a:r>
              <a:rPr lang="ru-RU" baseline="30000" dirty="0" smtClean="0"/>
              <a:t>.</a:t>
            </a:r>
            <a:endParaRPr lang="ru-RU" dirty="0" smtClean="0"/>
          </a:p>
          <a:p>
            <a:r>
              <a:rPr lang="ru-RU" dirty="0" err="1" smtClean="0"/>
              <a:t>Діаметр</a:t>
            </a:r>
            <a:r>
              <a:rPr lang="ru-RU" dirty="0" smtClean="0"/>
              <a:t> </a:t>
            </a:r>
            <a:r>
              <a:rPr lang="ru-RU" dirty="0" err="1" smtClean="0"/>
              <a:t>парасольки</a:t>
            </a:r>
            <a:r>
              <a:rPr lang="ru-RU" dirty="0" smtClean="0"/>
              <a:t> </a:t>
            </a:r>
            <a:r>
              <a:rPr lang="ru-RU" dirty="0" err="1" smtClean="0"/>
              <a:t>дорослої</a:t>
            </a:r>
            <a:r>
              <a:rPr lang="ru-RU" dirty="0" smtClean="0"/>
              <a:t> </a:t>
            </a:r>
            <a:r>
              <a:rPr lang="ru-RU" dirty="0" err="1" smtClean="0"/>
              <a:t>медузи</a:t>
            </a:r>
            <a:r>
              <a:rPr lang="ru-RU" dirty="0" smtClean="0"/>
              <a:t> </a:t>
            </a:r>
            <a:r>
              <a:rPr lang="ru-RU" dirty="0" err="1" smtClean="0"/>
              <a:t>досягає</a:t>
            </a:r>
            <a:r>
              <a:rPr lang="ru-RU" dirty="0" smtClean="0"/>
              <a:t> 2,0—2,5 см.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441680"/>
            <a:ext cx="1219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Поліпи</a:t>
            </a:r>
            <a:r>
              <a:rPr lang="ru-RU" dirty="0" smtClean="0"/>
              <a:t> </a:t>
            </a:r>
            <a:r>
              <a:rPr lang="ru-RU" dirty="0" err="1" smtClean="0"/>
              <a:t>здатні</a:t>
            </a:r>
            <a:r>
              <a:rPr lang="ru-RU" dirty="0" smtClean="0"/>
              <a:t> </a:t>
            </a:r>
            <a:r>
              <a:rPr lang="ru-RU" dirty="0" err="1" smtClean="0"/>
              <a:t>розмножуватися</a:t>
            </a:r>
            <a:r>
              <a:rPr lang="ru-RU" dirty="0" smtClean="0"/>
              <a:t> вегетативно. </a:t>
            </a:r>
            <a:r>
              <a:rPr lang="ru-RU" dirty="0" err="1" smtClean="0"/>
              <a:t>Зазвичай</a:t>
            </a:r>
            <a:r>
              <a:rPr lang="ru-RU" dirty="0" smtClean="0"/>
              <a:t> </a:t>
            </a:r>
            <a:r>
              <a:rPr lang="ru-RU" dirty="0" err="1" smtClean="0"/>
              <a:t>відбувається</a:t>
            </a:r>
            <a:r>
              <a:rPr lang="ru-RU" dirty="0" smtClean="0"/>
              <a:t> </a:t>
            </a:r>
            <a:r>
              <a:rPr lang="ru-RU" dirty="0" err="1" smtClean="0"/>
              <a:t>брунькування</a:t>
            </a:r>
            <a:r>
              <a:rPr lang="ru-RU" dirty="0" smtClean="0"/>
              <a:t>: одна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декілька</a:t>
            </a:r>
            <a:r>
              <a:rPr lang="ru-RU" dirty="0" smtClean="0"/>
              <a:t> </a:t>
            </a:r>
            <a:r>
              <a:rPr lang="ru-RU" dirty="0" err="1" smtClean="0"/>
              <a:t>бруньок</a:t>
            </a:r>
            <a:r>
              <a:rPr lang="ru-RU" dirty="0" smtClean="0"/>
              <a:t> </a:t>
            </a:r>
            <a:r>
              <a:rPr lang="ru-RU" dirty="0" err="1" smtClean="0"/>
              <a:t>формуються</a:t>
            </a:r>
            <a:r>
              <a:rPr lang="ru-RU" dirty="0" smtClean="0"/>
              <a:t>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основи</a:t>
            </a:r>
            <a:r>
              <a:rPr lang="ru-RU" dirty="0" smtClean="0"/>
              <a:t>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кожної</a:t>
            </a:r>
            <a:r>
              <a:rPr lang="ru-RU" dirty="0" smtClean="0"/>
              <a:t> </a:t>
            </a:r>
            <a:r>
              <a:rPr lang="ru-RU" dirty="0" err="1" smtClean="0"/>
              <a:t>утворюється</a:t>
            </a:r>
            <a:r>
              <a:rPr lang="ru-RU" dirty="0" smtClean="0"/>
              <a:t> </a:t>
            </a:r>
            <a:r>
              <a:rPr lang="ru-RU" dirty="0" err="1" smtClean="0"/>
              <a:t>поліп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утім</a:t>
            </a:r>
            <a:r>
              <a:rPr lang="ru-RU" dirty="0" smtClean="0"/>
              <a:t> не </a:t>
            </a:r>
            <a:r>
              <a:rPr lang="ru-RU" dirty="0" err="1" smtClean="0"/>
              <a:t>відокремлюється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стовбура</a:t>
            </a:r>
            <a:r>
              <a:rPr lang="ru-RU" dirty="0" smtClean="0"/>
              <a:t> та </a:t>
            </a:r>
            <a:r>
              <a:rPr lang="ru-RU" dirty="0" err="1" smtClean="0"/>
              <a:t>формує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батьківським</a:t>
            </a:r>
            <a:r>
              <a:rPr lang="ru-RU" dirty="0" smtClean="0"/>
              <a:t> </a:t>
            </a:r>
            <a:r>
              <a:rPr lang="ru-RU" dirty="0" err="1" smtClean="0"/>
              <a:t>поліпом</a:t>
            </a:r>
            <a:r>
              <a:rPr lang="ru-RU" dirty="0" smtClean="0"/>
              <a:t> </a:t>
            </a:r>
            <a:r>
              <a:rPr lang="ru-RU" dirty="0" err="1" smtClean="0"/>
              <a:t>колонію</a:t>
            </a:r>
            <a:r>
              <a:rPr lang="ru-RU" dirty="0" smtClean="0"/>
              <a:t>. Часто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утворюється</a:t>
            </a:r>
            <a:r>
              <a:rPr lang="ru-RU" dirty="0" smtClean="0"/>
              <a:t> </a:t>
            </a:r>
            <a:r>
              <a:rPr lang="ru-RU" dirty="0" err="1" smtClean="0"/>
              <a:t>фрустула</a:t>
            </a:r>
            <a:r>
              <a:rPr lang="ru-RU" dirty="0" smtClean="0"/>
              <a:t> (англ. </a:t>
            </a:r>
            <a:r>
              <a:rPr lang="en-US" i="1" dirty="0" err="1" smtClean="0"/>
              <a:t>frustule</a:t>
            </a:r>
            <a:r>
              <a:rPr lang="en-US" dirty="0" smtClean="0"/>
              <a:t>) — </a:t>
            </a:r>
            <a:r>
              <a:rPr lang="ru-RU" dirty="0" err="1" smtClean="0"/>
              <a:t>циліндричний</a:t>
            </a:r>
            <a:r>
              <a:rPr lang="ru-RU" dirty="0" smtClean="0"/>
              <a:t> </a:t>
            </a:r>
            <a:r>
              <a:rPr lang="ru-RU" dirty="0" err="1" smtClean="0"/>
              <a:t>відросток</a:t>
            </a:r>
            <a:r>
              <a:rPr lang="ru-RU" dirty="0" smtClean="0"/>
              <a:t> без ротового </a:t>
            </a:r>
            <a:r>
              <a:rPr lang="ru-RU" dirty="0" err="1" smtClean="0"/>
              <a:t>отвору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відокремлюється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поліпа</a:t>
            </a:r>
            <a:r>
              <a:rPr lang="ru-RU" dirty="0" smtClean="0"/>
              <a:t>, </a:t>
            </a:r>
            <a:r>
              <a:rPr lang="ru-RU" dirty="0" err="1" smtClean="0"/>
              <a:t>відпливає</a:t>
            </a:r>
            <a:r>
              <a:rPr lang="ru-RU" dirty="0" smtClean="0"/>
              <a:t> на </a:t>
            </a:r>
            <a:r>
              <a:rPr lang="ru-RU" dirty="0" err="1" smtClean="0"/>
              <a:t>деяку</a:t>
            </a:r>
            <a:r>
              <a:rPr lang="ru-RU" dirty="0" smtClean="0"/>
              <a:t> </a:t>
            </a:r>
            <a:r>
              <a:rPr lang="ru-RU" dirty="0" err="1" smtClean="0"/>
              <a:t>відстань</a:t>
            </a:r>
            <a:r>
              <a:rPr lang="ru-RU" dirty="0" smtClean="0"/>
              <a:t>, </a:t>
            </a:r>
            <a:r>
              <a:rPr lang="ru-RU" dirty="0" err="1" smtClean="0"/>
              <a:t>прикріплюється</a:t>
            </a:r>
            <a:r>
              <a:rPr lang="ru-RU" dirty="0" smtClean="0"/>
              <a:t> до субстрату та </a:t>
            </a:r>
            <a:r>
              <a:rPr lang="ru-RU" dirty="0" err="1" smtClean="0"/>
              <a:t>формує</a:t>
            </a:r>
            <a:r>
              <a:rPr lang="ru-RU" dirty="0" smtClean="0"/>
              <a:t> </a:t>
            </a:r>
            <a:r>
              <a:rPr lang="ru-RU" dirty="0" err="1" smtClean="0"/>
              <a:t>новий</a:t>
            </a:r>
            <a:r>
              <a:rPr lang="ru-RU" dirty="0" smtClean="0"/>
              <a:t> </a:t>
            </a:r>
            <a:r>
              <a:rPr lang="ru-RU" dirty="0" err="1" smtClean="0"/>
              <a:t>поліп</a:t>
            </a:r>
            <a:r>
              <a:rPr lang="ru-RU" dirty="0" smtClean="0"/>
              <a:t>.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поліп</a:t>
            </a:r>
            <a:r>
              <a:rPr lang="ru-RU" dirty="0" smtClean="0"/>
              <a:t> </a:t>
            </a:r>
            <a:r>
              <a:rPr lang="ru-RU" dirty="0" err="1" smtClean="0"/>
              <a:t>здатен</a:t>
            </a:r>
            <a:r>
              <a:rPr lang="ru-RU" dirty="0" smtClean="0"/>
              <a:t> </a:t>
            </a:r>
            <a:r>
              <a:rPr lang="ru-RU" dirty="0" err="1" smtClean="0"/>
              <a:t>формувати</a:t>
            </a:r>
            <a:r>
              <a:rPr lang="ru-RU" dirty="0" smtClean="0"/>
              <a:t> </a:t>
            </a:r>
            <a:r>
              <a:rPr lang="ru-RU" dirty="0" err="1" smtClean="0"/>
              <a:t>медузоїдні</a:t>
            </a:r>
            <a:r>
              <a:rPr lang="ru-RU" dirty="0" smtClean="0"/>
              <a:t> </a:t>
            </a:r>
            <a:r>
              <a:rPr lang="ru-RU" dirty="0" err="1" smtClean="0"/>
              <a:t>бруньки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виростають</a:t>
            </a:r>
            <a:r>
              <a:rPr lang="ru-RU" dirty="0" smtClean="0"/>
              <a:t> </a:t>
            </a:r>
            <a:r>
              <a:rPr lang="ru-RU" dirty="0" err="1" smtClean="0"/>
              <a:t>більші</a:t>
            </a:r>
            <a:r>
              <a:rPr lang="ru-RU" dirty="0" smtClean="0"/>
              <a:t> за </a:t>
            </a:r>
            <a:r>
              <a:rPr lang="ru-RU" dirty="0" err="1" smtClean="0"/>
              <a:t>поліп</a:t>
            </a:r>
            <a:r>
              <a:rPr lang="ru-RU" dirty="0" smtClean="0"/>
              <a:t> у </a:t>
            </a:r>
            <a:r>
              <a:rPr lang="ru-RU" dirty="0" err="1" smtClean="0"/>
              <a:t>розмірі</a:t>
            </a:r>
            <a:r>
              <a:rPr lang="ru-RU" dirty="0" smtClean="0"/>
              <a:t> та </a:t>
            </a:r>
            <a:r>
              <a:rPr lang="ru-RU" dirty="0" err="1" smtClean="0"/>
              <a:t>відбруньковуються</a:t>
            </a:r>
            <a:r>
              <a:rPr lang="ru-RU" dirty="0" smtClean="0"/>
              <a:t> у </a:t>
            </a:r>
            <a:r>
              <a:rPr lang="ru-RU" dirty="0" err="1" smtClean="0"/>
              <a:t>вигляді</a:t>
            </a:r>
            <a:r>
              <a:rPr lang="ru-RU" dirty="0" smtClean="0"/>
              <a:t> медуз.</a:t>
            </a:r>
          </a:p>
          <a:p>
            <a:pPr algn="just"/>
            <a:r>
              <a:rPr lang="ru-RU" dirty="0" err="1" smtClean="0"/>
              <a:t>Медузи</a:t>
            </a:r>
            <a:r>
              <a:rPr lang="ru-RU" dirty="0" smtClean="0"/>
              <a:t> </a:t>
            </a:r>
            <a:r>
              <a:rPr lang="ru-RU" dirty="0" err="1" smtClean="0"/>
              <a:t>дозрівають</a:t>
            </a:r>
            <a:r>
              <a:rPr lang="ru-RU" dirty="0" smtClean="0"/>
              <a:t> у </a:t>
            </a:r>
            <a:r>
              <a:rPr lang="ru-RU" dirty="0" err="1" smtClean="0"/>
              <a:t>планктоні</a:t>
            </a:r>
            <a:r>
              <a:rPr lang="ru-RU" dirty="0" smtClean="0"/>
              <a:t>. </a:t>
            </a:r>
            <a:r>
              <a:rPr lang="ru-RU" dirty="0" err="1" smtClean="0"/>
              <a:t>Медузи</a:t>
            </a:r>
            <a:r>
              <a:rPr lang="ru-RU" dirty="0" smtClean="0"/>
              <a:t> </a:t>
            </a:r>
            <a:r>
              <a:rPr lang="ru-RU" dirty="0" err="1" smtClean="0"/>
              <a:t>роздільностатеві</a:t>
            </a:r>
            <a:r>
              <a:rPr lang="ru-RU" dirty="0" smtClean="0"/>
              <a:t>,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чоловічі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жіночі</a:t>
            </a:r>
            <a:r>
              <a:rPr lang="ru-RU" dirty="0" smtClean="0"/>
              <a:t> </a:t>
            </a:r>
            <a:r>
              <a:rPr lang="ru-RU" dirty="0" err="1" smtClean="0"/>
              <a:t>гонади</a:t>
            </a:r>
            <a:r>
              <a:rPr lang="ru-RU" dirty="0" smtClean="0"/>
              <a:t> на </a:t>
            </a:r>
            <a:r>
              <a:rPr lang="ru-RU" dirty="0" err="1" smtClean="0"/>
              <a:t>нижньому</a:t>
            </a:r>
            <a:r>
              <a:rPr lang="ru-RU" dirty="0" smtClean="0"/>
              <a:t> </a:t>
            </a:r>
            <a:r>
              <a:rPr lang="ru-RU" dirty="0" err="1" smtClean="0"/>
              <a:t>боці</a:t>
            </a:r>
            <a:r>
              <a:rPr lang="ru-RU" dirty="0" smtClean="0"/>
              <a:t> </a:t>
            </a:r>
            <a:r>
              <a:rPr lang="ru-RU" dirty="0" err="1" smtClean="0"/>
              <a:t>парасольки</a:t>
            </a:r>
            <a:r>
              <a:rPr lang="ru-RU" dirty="0" smtClean="0"/>
              <a:t>,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 </a:t>
            </a:r>
            <a:r>
              <a:rPr lang="ru-RU" dirty="0" err="1" smtClean="0"/>
              <a:t>радіальних</a:t>
            </a:r>
            <a:r>
              <a:rPr lang="ru-RU" dirty="0" smtClean="0"/>
              <a:t> </a:t>
            </a:r>
            <a:r>
              <a:rPr lang="ru-RU" dirty="0" err="1" smtClean="0"/>
              <a:t>каналів</a:t>
            </a:r>
            <a:r>
              <a:rPr lang="ru-RU" dirty="0" smtClean="0"/>
              <a:t>.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запліднення</a:t>
            </a:r>
            <a:r>
              <a:rPr lang="ru-RU" dirty="0" smtClean="0"/>
              <a:t> </a:t>
            </a:r>
            <a:r>
              <a:rPr lang="ru-RU" dirty="0" err="1" smtClean="0"/>
              <a:t>утворюється</a:t>
            </a:r>
            <a:r>
              <a:rPr lang="ru-RU" dirty="0" smtClean="0"/>
              <a:t> зигота, перший </a:t>
            </a:r>
            <a:r>
              <a:rPr lang="ru-RU" dirty="0" err="1" smtClean="0"/>
              <a:t>поділ</a:t>
            </a:r>
            <a:r>
              <a:rPr lang="ru-RU" dirty="0" smtClean="0"/>
              <a:t> 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 smtClean="0"/>
              <a:t>рівномірний</a:t>
            </a:r>
            <a:r>
              <a:rPr lang="ru-RU" dirty="0" smtClean="0"/>
              <a:t>, а </a:t>
            </a:r>
            <a:r>
              <a:rPr lang="ru-RU" dirty="0" err="1" smtClean="0"/>
              <a:t>наступні</a:t>
            </a:r>
            <a:r>
              <a:rPr lang="ru-RU" dirty="0" smtClean="0"/>
              <a:t> — </a:t>
            </a:r>
            <a:r>
              <a:rPr lang="ru-RU" dirty="0" err="1" smtClean="0"/>
              <a:t>асиметричні</a:t>
            </a:r>
            <a:r>
              <a:rPr lang="ru-RU" dirty="0" smtClean="0"/>
              <a:t>. </a:t>
            </a:r>
            <a:r>
              <a:rPr lang="ru-RU" dirty="0" err="1" smtClean="0"/>
              <a:t>Надалі</a:t>
            </a:r>
            <a:r>
              <a:rPr lang="ru-RU" dirty="0" smtClean="0"/>
              <a:t> </a:t>
            </a:r>
            <a:r>
              <a:rPr lang="ru-RU" dirty="0" err="1" smtClean="0"/>
              <a:t>формується</a:t>
            </a:r>
            <a:r>
              <a:rPr lang="ru-RU" dirty="0" smtClean="0"/>
              <a:t> </a:t>
            </a:r>
            <a:r>
              <a:rPr lang="ru-RU" dirty="0" err="1" smtClean="0"/>
              <a:t>кулеподібна</a:t>
            </a:r>
            <a:r>
              <a:rPr lang="ru-RU" dirty="0" smtClean="0"/>
              <a:t> бластула, </a:t>
            </a:r>
            <a:r>
              <a:rPr lang="ru-RU" dirty="0" err="1" smtClean="0"/>
              <a:t>вкрита</a:t>
            </a:r>
            <a:r>
              <a:rPr lang="ru-RU" dirty="0" smtClean="0"/>
              <a:t> </a:t>
            </a:r>
            <a:r>
              <a:rPr lang="ru-RU" dirty="0" err="1" smtClean="0"/>
              <a:t>війками</a:t>
            </a:r>
            <a:r>
              <a:rPr lang="ru-RU" dirty="0" smtClean="0"/>
              <a:t>. </a:t>
            </a:r>
            <a:r>
              <a:rPr lang="ru-RU" dirty="0" err="1" smtClean="0"/>
              <a:t>Потім</a:t>
            </a:r>
            <a:r>
              <a:rPr lang="ru-RU" dirty="0" smtClean="0"/>
              <a:t> личинка </a:t>
            </a:r>
            <a:r>
              <a:rPr lang="ru-RU" dirty="0" err="1" smtClean="0"/>
              <a:t>видовжується</a:t>
            </a:r>
            <a:r>
              <a:rPr lang="ru-RU" dirty="0" smtClean="0"/>
              <a:t>, </a:t>
            </a:r>
            <a:r>
              <a:rPr lang="ru-RU" dirty="0" err="1" smtClean="0"/>
              <a:t>з'являється</a:t>
            </a:r>
            <a:r>
              <a:rPr lang="ru-RU" dirty="0" smtClean="0"/>
              <a:t> </a:t>
            </a:r>
            <a:r>
              <a:rPr lang="ru-RU" dirty="0" err="1" smtClean="0"/>
              <a:t>ротовий</a:t>
            </a:r>
            <a:r>
              <a:rPr lang="ru-RU" dirty="0" smtClean="0"/>
              <a:t> </a:t>
            </a:r>
            <a:r>
              <a:rPr lang="ru-RU" dirty="0" err="1" smtClean="0"/>
              <a:t>отвір</a:t>
            </a:r>
            <a:r>
              <a:rPr lang="ru-RU" dirty="0" smtClean="0"/>
              <a:t>. </a:t>
            </a:r>
            <a:r>
              <a:rPr lang="ru-RU" dirty="0" err="1" smtClean="0"/>
              <a:t>Згодом</a:t>
            </a:r>
            <a:r>
              <a:rPr lang="ru-RU" dirty="0" smtClean="0"/>
              <a:t> вона </a:t>
            </a:r>
            <a:r>
              <a:rPr lang="ru-RU" dirty="0" err="1" smtClean="0"/>
              <a:t>прикріплюється</a:t>
            </a:r>
            <a:r>
              <a:rPr lang="ru-RU" dirty="0" smtClean="0"/>
              <a:t> до </a:t>
            </a:r>
            <a:r>
              <a:rPr lang="ru-RU" dirty="0" err="1" smtClean="0"/>
              <a:t>твердої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формує</a:t>
            </a:r>
            <a:r>
              <a:rPr lang="ru-RU" dirty="0" smtClean="0"/>
              <a:t> </a:t>
            </a:r>
            <a:r>
              <a:rPr lang="ru-RU" dirty="0" err="1" smtClean="0"/>
              <a:t>поліп</a:t>
            </a:r>
            <a:r>
              <a:rPr lang="ru-RU" dirty="0" smtClean="0"/>
              <a:t>.</a:t>
            </a:r>
          </a:p>
          <a:p>
            <a:r>
              <a:rPr lang="ru-RU" dirty="0" smtClean="0"/>
              <a:t>За </a:t>
            </a:r>
            <a:r>
              <a:rPr lang="ru-RU" dirty="0" err="1" smtClean="0"/>
              <a:t>несприятливих</a:t>
            </a:r>
            <a:r>
              <a:rPr lang="ru-RU" dirty="0" smtClean="0"/>
              <a:t> умов </a:t>
            </a:r>
            <a:r>
              <a:rPr lang="ru-RU" dirty="0" err="1" smtClean="0"/>
              <a:t>поліп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переходити</a:t>
            </a:r>
            <a:r>
              <a:rPr lang="ru-RU" dirty="0" smtClean="0"/>
              <a:t> до </a:t>
            </a:r>
            <a:r>
              <a:rPr lang="ru-RU" dirty="0" err="1" smtClean="0"/>
              <a:t>стадії</a:t>
            </a:r>
            <a:r>
              <a:rPr lang="ru-RU" dirty="0" smtClean="0"/>
              <a:t> </a:t>
            </a:r>
            <a:r>
              <a:rPr lang="ru-RU" dirty="0" err="1" smtClean="0"/>
              <a:t>спокою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вкорочується</a:t>
            </a:r>
            <a:r>
              <a:rPr lang="ru-RU" dirty="0" smtClean="0"/>
              <a:t>, </a:t>
            </a:r>
            <a:r>
              <a:rPr lang="ru-RU" dirty="0" err="1" smtClean="0"/>
              <a:t>клітинна</a:t>
            </a:r>
            <a:r>
              <a:rPr lang="ru-RU" dirty="0" smtClean="0"/>
              <a:t> </a:t>
            </a:r>
            <a:r>
              <a:rPr lang="ru-RU" dirty="0" err="1" smtClean="0"/>
              <a:t>маса</a:t>
            </a:r>
            <a:r>
              <a:rPr lang="ru-RU" dirty="0" smtClean="0"/>
              <a:t> </a:t>
            </a:r>
            <a:r>
              <a:rPr lang="ru-RU" dirty="0" err="1" smtClean="0"/>
              <a:t>вкривається</a:t>
            </a:r>
            <a:r>
              <a:rPr lang="ru-RU" dirty="0" smtClean="0"/>
              <a:t> </a:t>
            </a:r>
            <a:r>
              <a:rPr lang="ru-RU" dirty="0" err="1" smtClean="0"/>
              <a:t>щільною</a:t>
            </a:r>
            <a:r>
              <a:rPr lang="ru-RU" dirty="0" smtClean="0"/>
              <a:t> </a:t>
            </a:r>
            <a:r>
              <a:rPr lang="ru-RU" dirty="0" err="1" smtClean="0"/>
              <a:t>оболонкою</a:t>
            </a:r>
            <a:r>
              <a:rPr lang="ru-RU" dirty="0" smtClean="0"/>
              <a:t>. При </a:t>
            </a:r>
            <a:r>
              <a:rPr lang="ru-RU" dirty="0" err="1" smtClean="0"/>
              <a:t>настанні</a:t>
            </a:r>
            <a:r>
              <a:rPr lang="ru-RU" dirty="0" smtClean="0"/>
              <a:t> </a:t>
            </a:r>
            <a:r>
              <a:rPr lang="ru-RU" dirty="0" err="1" smtClean="0"/>
              <a:t>нормальних</a:t>
            </a:r>
            <a:r>
              <a:rPr lang="ru-RU" dirty="0" smtClean="0"/>
              <a:t> умов </a:t>
            </a:r>
            <a:r>
              <a:rPr lang="ru-RU" dirty="0" err="1" smtClean="0"/>
              <a:t>стадія</a:t>
            </a:r>
            <a:r>
              <a:rPr lang="ru-RU" dirty="0" smtClean="0"/>
              <a:t> </a:t>
            </a:r>
            <a:r>
              <a:rPr lang="ru-RU" dirty="0" err="1" smtClean="0"/>
              <a:t>спокою</a:t>
            </a:r>
            <a:r>
              <a:rPr lang="ru-RU" dirty="0" smtClean="0"/>
              <a:t> </a:t>
            </a:r>
            <a:r>
              <a:rPr lang="ru-RU" dirty="0" err="1" smtClean="0"/>
              <a:t>проростає</a:t>
            </a:r>
            <a:r>
              <a:rPr lang="ru-RU" dirty="0" smtClean="0"/>
              <a:t> </a:t>
            </a:r>
            <a:r>
              <a:rPr lang="ru-RU" dirty="0" err="1" smtClean="0"/>
              <a:t>поліпом</a:t>
            </a:r>
            <a:r>
              <a:rPr lang="ru-RU" baseline="30000" dirty="0" smtClean="0">
                <a:hlinkClick r:id="rId3"/>
              </a:rPr>
              <a:t>[2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64029"/>
            <a:ext cx="40105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Амброзієвий</a:t>
            </a:r>
            <a:r>
              <a:rPr lang="ru-RU" dirty="0"/>
              <a:t> </a:t>
            </a:r>
            <a:r>
              <a:rPr lang="ru-RU" dirty="0" err="1"/>
              <a:t>смугастий</a:t>
            </a:r>
            <a:r>
              <a:rPr lang="ru-RU" dirty="0"/>
              <a:t> </a:t>
            </a:r>
            <a:r>
              <a:rPr lang="ru-RU" dirty="0" err="1"/>
              <a:t>жук-листоїд</a:t>
            </a:r>
            <a:r>
              <a:rPr lang="ru-RU" dirty="0"/>
              <a:t> живиться </a:t>
            </a:r>
            <a:r>
              <a:rPr lang="ru-RU" dirty="0" err="1"/>
              <a:t>лише</a:t>
            </a:r>
            <a:r>
              <a:rPr lang="ru-RU" dirty="0"/>
              <a:t> листками </a:t>
            </a:r>
            <a:r>
              <a:rPr lang="ru-RU" dirty="0" err="1"/>
              <a:t>амброзії</a:t>
            </a:r>
            <a:endParaRPr lang="ru-RU" dirty="0"/>
          </a:p>
          <a:p>
            <a:endParaRPr lang="ru-RU" dirty="0"/>
          </a:p>
        </p:txBody>
      </p:sp>
      <p:pic>
        <p:nvPicPr>
          <p:cNvPr id="3" name="Picture 2" descr="Амброзієвий смугастий жук-листоїд живиться лише листками амброзії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65063" cy="31683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54905" y="0"/>
            <a:ext cx="80370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Цих</a:t>
            </a:r>
            <a:r>
              <a:rPr lang="ru-RU" dirty="0" smtClean="0"/>
              <a:t> комах </a:t>
            </a:r>
            <a:r>
              <a:rPr lang="ru-RU" dirty="0" err="1" smtClean="0"/>
              <a:t>спеціально</a:t>
            </a:r>
            <a:r>
              <a:rPr lang="ru-RU" dirty="0" smtClean="0"/>
              <a:t> </a:t>
            </a:r>
            <a:r>
              <a:rPr lang="ru-RU" dirty="0" err="1" smtClean="0"/>
              <a:t>розводять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випускають</a:t>
            </a:r>
            <a:r>
              <a:rPr lang="ru-RU" dirty="0" smtClean="0"/>
              <a:t> на </a:t>
            </a:r>
            <a:r>
              <a:rPr lang="ru-RU" dirty="0" err="1" smtClean="0"/>
              <a:t>площі</a:t>
            </a:r>
            <a:r>
              <a:rPr lang="ru-RU" dirty="0" smtClean="0"/>
              <a:t>, </a:t>
            </a:r>
            <a:r>
              <a:rPr lang="ru-RU" dirty="0" err="1" smtClean="0"/>
              <a:t>засмічені</a:t>
            </a:r>
            <a:r>
              <a:rPr lang="ru-RU" dirty="0" smtClean="0"/>
              <a:t> </a:t>
            </a:r>
            <a:r>
              <a:rPr lang="ru-RU" dirty="0" err="1" smtClean="0"/>
              <a:t>амброзією</a:t>
            </a:r>
            <a:r>
              <a:rPr lang="ru-RU" dirty="0" smtClean="0"/>
              <a:t>. </a:t>
            </a:r>
            <a:r>
              <a:rPr lang="ru-RU" dirty="0" err="1" smtClean="0"/>
              <a:t>Смугастий</a:t>
            </a:r>
            <a:r>
              <a:rPr lang="ru-RU" dirty="0" smtClean="0"/>
              <a:t> </a:t>
            </a:r>
            <a:r>
              <a:rPr lang="ru-RU" dirty="0" err="1" smtClean="0"/>
              <a:t>листоїд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знищити</a:t>
            </a:r>
            <a:r>
              <a:rPr lang="ru-RU" dirty="0" smtClean="0"/>
              <a:t> 100% </a:t>
            </a:r>
            <a:r>
              <a:rPr lang="ru-RU" dirty="0" err="1" smtClean="0"/>
              <a:t>рослин</a:t>
            </a:r>
            <a:r>
              <a:rPr lang="ru-RU" dirty="0" smtClean="0"/>
              <a:t> </a:t>
            </a:r>
            <a:r>
              <a:rPr lang="ru-RU" dirty="0" err="1" smtClean="0"/>
              <a:t>амброзії</a:t>
            </a:r>
            <a:r>
              <a:rPr lang="ru-RU" dirty="0" smtClean="0"/>
              <a:t> </a:t>
            </a:r>
            <a:r>
              <a:rPr lang="ru-RU" dirty="0" err="1" smtClean="0"/>
              <a:t>степової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привезений</a:t>
            </a:r>
            <a:r>
              <a:rPr lang="ru-RU" dirty="0" smtClean="0"/>
              <a:t> до </a:t>
            </a:r>
            <a:r>
              <a:rPr lang="ru-RU" dirty="0" err="1" smtClean="0"/>
              <a:t>Європи</a:t>
            </a:r>
            <a:r>
              <a:rPr lang="ru-RU" dirty="0" smtClean="0"/>
              <a:t> для </a:t>
            </a:r>
            <a:r>
              <a:rPr lang="ru-RU" dirty="0" err="1" smtClean="0"/>
              <a:t>боротьби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амброзією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Америки, </a:t>
            </a:r>
            <a:r>
              <a:rPr lang="ru-RU" dirty="0" err="1" smtClean="0"/>
              <a:t>інформує</a:t>
            </a:r>
            <a:r>
              <a:rPr lang="ru-RU" dirty="0" smtClean="0"/>
              <a:t> ГУ </a:t>
            </a:r>
            <a:r>
              <a:rPr lang="ru-RU" dirty="0" err="1" smtClean="0"/>
              <a:t>Держпродспоживслужби</a:t>
            </a:r>
            <a:r>
              <a:rPr lang="ru-RU" dirty="0" smtClean="0"/>
              <a:t> у </a:t>
            </a:r>
            <a:r>
              <a:rPr lang="ru-RU" dirty="0" err="1" smtClean="0"/>
              <a:t>Херсонській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.</a:t>
            </a:r>
          </a:p>
          <a:p>
            <a:pPr algn="just"/>
            <a:r>
              <a:rPr lang="ru-RU" dirty="0" err="1" smtClean="0"/>
              <a:t>Амброзієвий</a:t>
            </a:r>
            <a:r>
              <a:rPr lang="ru-RU" dirty="0" smtClean="0"/>
              <a:t> </a:t>
            </a:r>
            <a:r>
              <a:rPr lang="ru-RU" dirty="0" err="1" smtClean="0"/>
              <a:t>смугастий</a:t>
            </a:r>
            <a:r>
              <a:rPr lang="ru-RU" dirty="0" smtClean="0"/>
              <a:t> </a:t>
            </a:r>
            <a:r>
              <a:rPr lang="ru-RU" dirty="0" err="1" smtClean="0"/>
              <a:t>листоїд</a:t>
            </a:r>
            <a:r>
              <a:rPr lang="ru-RU" dirty="0" smtClean="0"/>
              <a:t> живиться </a:t>
            </a:r>
            <a:r>
              <a:rPr lang="ru-RU" dirty="0" err="1" smtClean="0"/>
              <a:t>виключно</a:t>
            </a:r>
            <a:r>
              <a:rPr lang="ru-RU" dirty="0" smtClean="0"/>
              <a:t> стеблами та листками </a:t>
            </a:r>
            <a:r>
              <a:rPr lang="ru-RU" dirty="0" err="1" smtClean="0"/>
              <a:t>амброзії</a:t>
            </a:r>
            <a:r>
              <a:rPr lang="ru-RU" dirty="0" smtClean="0"/>
              <a:t> </a:t>
            </a:r>
            <a:r>
              <a:rPr lang="ru-RU" dirty="0" err="1" smtClean="0"/>
              <a:t>полинолистої</a:t>
            </a:r>
            <a:r>
              <a:rPr lang="ru-RU" dirty="0" smtClean="0"/>
              <a:t>.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54904" y="1847581"/>
            <a:ext cx="80370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За сезон самка </a:t>
            </a:r>
            <a:r>
              <a:rPr lang="ru-RU" dirty="0" err="1" smtClean="0"/>
              <a:t>амброзієвого</a:t>
            </a:r>
            <a:r>
              <a:rPr lang="ru-RU" dirty="0" smtClean="0"/>
              <a:t> </a:t>
            </a:r>
            <a:r>
              <a:rPr lang="ru-RU" dirty="0" err="1" smtClean="0"/>
              <a:t>листоїда</a:t>
            </a:r>
            <a:r>
              <a:rPr lang="ru-RU" dirty="0" smtClean="0"/>
              <a:t> </a:t>
            </a:r>
            <a:r>
              <a:rPr lang="ru-RU" dirty="0" err="1" smtClean="0"/>
              <a:t>відкладає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100 до 1000 </a:t>
            </a:r>
            <a:r>
              <a:rPr lang="ru-RU" dirty="0" err="1" smtClean="0"/>
              <a:t>яєць</a:t>
            </a:r>
            <a:r>
              <a:rPr lang="ru-RU" dirty="0" smtClean="0"/>
              <a:t>. </a:t>
            </a:r>
            <a:r>
              <a:rPr lang="ru-RU" dirty="0" err="1" smtClean="0"/>
              <a:t>Зимують</a:t>
            </a:r>
            <a:r>
              <a:rPr lang="ru-RU" dirty="0" smtClean="0"/>
              <a:t> </a:t>
            </a:r>
            <a:r>
              <a:rPr lang="ru-RU" dirty="0" err="1" smtClean="0"/>
              <a:t>листоїди</a:t>
            </a:r>
            <a:r>
              <a:rPr lang="ru-RU" dirty="0" smtClean="0"/>
              <a:t> в </a:t>
            </a:r>
            <a:r>
              <a:rPr lang="ru-RU" dirty="0" err="1" smtClean="0"/>
              <a:t>ґрунті</a:t>
            </a:r>
            <a:r>
              <a:rPr lang="ru-RU" dirty="0" smtClean="0"/>
              <a:t>, на </a:t>
            </a:r>
            <a:r>
              <a:rPr lang="ru-RU" dirty="0" err="1" smtClean="0"/>
              <a:t>глибині</a:t>
            </a:r>
            <a:r>
              <a:rPr lang="ru-RU" dirty="0" smtClean="0"/>
              <a:t> 5 см. При </a:t>
            </a:r>
            <a:r>
              <a:rPr lang="ru-RU" dirty="0" err="1" smtClean="0"/>
              <a:t>інтродукції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виду </a:t>
            </a:r>
            <a:r>
              <a:rPr lang="ru-RU" dirty="0" err="1" smtClean="0"/>
              <a:t>спостерігалося</a:t>
            </a:r>
            <a:r>
              <a:rPr lang="ru-RU" dirty="0" smtClean="0"/>
              <a:t> </a:t>
            </a:r>
            <a:r>
              <a:rPr lang="ru-RU" dirty="0" err="1" smtClean="0"/>
              <a:t>одне</a:t>
            </a:r>
            <a:r>
              <a:rPr lang="ru-RU" dirty="0" smtClean="0"/>
              <a:t> </a:t>
            </a:r>
            <a:r>
              <a:rPr lang="ru-RU" dirty="0" err="1" smtClean="0"/>
              <a:t>унікальне</a:t>
            </a:r>
            <a:r>
              <a:rPr lang="ru-RU" dirty="0" smtClean="0"/>
              <a:t> </a:t>
            </a:r>
            <a:r>
              <a:rPr lang="ru-RU" dirty="0" err="1" smtClean="0"/>
              <a:t>явище</a:t>
            </a:r>
            <a:r>
              <a:rPr lang="ru-RU" dirty="0" smtClean="0"/>
              <a:t>: на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батьківщині</a:t>
            </a:r>
            <a:r>
              <a:rPr lang="ru-RU" dirty="0" smtClean="0"/>
              <a:t> (в </a:t>
            </a:r>
            <a:r>
              <a:rPr lang="ru-RU" dirty="0" err="1" smtClean="0"/>
              <a:t>Америці</a:t>
            </a:r>
            <a:r>
              <a:rPr lang="ru-RU" dirty="0" smtClean="0"/>
              <a:t>) жук </a:t>
            </a:r>
            <a:r>
              <a:rPr lang="ru-RU" dirty="0" err="1" smtClean="0"/>
              <a:t>був</a:t>
            </a:r>
            <a:r>
              <a:rPr lang="ru-RU" dirty="0" smtClean="0"/>
              <a:t> не </a:t>
            </a:r>
            <a:r>
              <a:rPr lang="ru-RU" dirty="0" err="1" smtClean="0"/>
              <a:t>здатен</a:t>
            </a:r>
            <a:r>
              <a:rPr lang="ru-RU" dirty="0" smtClean="0"/>
              <a:t> </a:t>
            </a:r>
            <a:r>
              <a:rPr lang="ru-RU" dirty="0" err="1" smtClean="0"/>
              <a:t>літати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, </a:t>
            </a:r>
            <a:r>
              <a:rPr lang="ru-RU" dirty="0" err="1" smtClean="0"/>
              <a:t>потрапивши</a:t>
            </a:r>
            <a:r>
              <a:rPr lang="ru-RU" dirty="0" smtClean="0"/>
              <a:t> до </a:t>
            </a:r>
            <a:r>
              <a:rPr lang="ru-RU" dirty="0" err="1" smtClean="0"/>
              <a:t>Європи</a:t>
            </a:r>
            <a:r>
              <a:rPr lang="ru-RU" dirty="0" smtClean="0"/>
              <a:t>,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придбав</a:t>
            </a:r>
            <a:r>
              <a:rPr lang="ru-RU" dirty="0" smtClean="0"/>
              <a:t> </a:t>
            </a:r>
            <a:r>
              <a:rPr lang="ru-RU" dirty="0" err="1" smtClean="0"/>
              <a:t>здібність</a:t>
            </a:r>
            <a:r>
              <a:rPr lang="ru-RU" dirty="0" smtClean="0"/>
              <a:t> </a:t>
            </a:r>
            <a:r>
              <a:rPr lang="ru-RU" dirty="0" err="1" smtClean="0"/>
              <a:t>до</a:t>
            </a:r>
            <a:r>
              <a:rPr lang="ru-RU" dirty="0" smtClean="0"/>
              <a:t> </a:t>
            </a:r>
            <a:r>
              <a:rPr lang="ru-RU" dirty="0" err="1" smtClean="0"/>
              <a:t>польотів</a:t>
            </a:r>
            <a:r>
              <a:rPr lang="ru-RU" dirty="0" smtClean="0"/>
              <a:t> (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забезпечило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широке</a:t>
            </a:r>
            <a:r>
              <a:rPr lang="ru-RU" dirty="0" smtClean="0"/>
              <a:t> </a:t>
            </a:r>
            <a:r>
              <a:rPr lang="ru-RU" dirty="0" err="1" smtClean="0"/>
              <a:t>поширення</a:t>
            </a:r>
            <a:r>
              <a:rPr lang="ru-RU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настільки</a:t>
            </a:r>
            <a:r>
              <a:rPr lang="ru-RU" dirty="0" smtClean="0"/>
              <a:t> </a:t>
            </a:r>
            <a:r>
              <a:rPr lang="ru-RU" dirty="0" err="1" smtClean="0"/>
              <a:t>змінився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європейські</a:t>
            </a:r>
            <a:r>
              <a:rPr lang="ru-RU" dirty="0" smtClean="0"/>
              <a:t> та </a:t>
            </a:r>
            <a:r>
              <a:rPr lang="ru-RU" dirty="0" err="1" smtClean="0"/>
              <a:t>азіатські</a:t>
            </a:r>
            <a:r>
              <a:rPr lang="ru-RU" dirty="0" smtClean="0"/>
              <a:t> </a:t>
            </a:r>
            <a:r>
              <a:rPr lang="ru-RU" dirty="0" err="1" smtClean="0"/>
              <a:t>популяції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комахи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описані</a:t>
            </a:r>
            <a:r>
              <a:rPr lang="ru-RU" dirty="0" smtClean="0"/>
              <a:t> як </a:t>
            </a:r>
            <a:r>
              <a:rPr lang="ru-RU" dirty="0" err="1" smtClean="0"/>
              <a:t>новий</a:t>
            </a:r>
            <a:r>
              <a:rPr lang="ru-RU" dirty="0" smtClean="0"/>
              <a:t> </a:t>
            </a:r>
            <a:r>
              <a:rPr lang="ru-RU" dirty="0" err="1" smtClean="0"/>
              <a:t>підвид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886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 smtClean="0"/>
              <a:t>Potamopyrgus</a:t>
            </a:r>
            <a:r>
              <a:rPr lang="en-US" b="1" i="1" dirty="0" smtClean="0"/>
              <a:t> </a:t>
            </a:r>
            <a:r>
              <a:rPr lang="en-US" b="1" i="1" dirty="0" err="1" smtClean="0"/>
              <a:t>antipodarum</a:t>
            </a:r>
            <a:r>
              <a:rPr lang="en-US" dirty="0" smtClean="0"/>
              <a:t> — </a:t>
            </a:r>
            <a:r>
              <a:rPr lang="ru-RU" dirty="0" smtClean="0"/>
              <a:t>вид </a:t>
            </a:r>
            <a:r>
              <a:rPr lang="ru-RU" dirty="0" err="1" smtClean="0"/>
              <a:t>черевоногих</a:t>
            </a:r>
            <a:r>
              <a:rPr lang="ru-RU" dirty="0" smtClean="0"/>
              <a:t> </a:t>
            </a:r>
            <a:r>
              <a:rPr lang="ru-RU" dirty="0" err="1" smtClean="0"/>
              <a:t>молюсків</a:t>
            </a:r>
            <a:r>
              <a:rPr lang="ru-RU" dirty="0" smtClean="0"/>
              <a:t> </a:t>
            </a:r>
            <a:r>
              <a:rPr lang="ru-RU" dirty="0" err="1" smtClean="0"/>
              <a:t>родини</a:t>
            </a:r>
            <a:r>
              <a:rPr lang="ru-RU" dirty="0" smtClean="0"/>
              <a:t> </a:t>
            </a:r>
            <a:r>
              <a:rPr lang="en-US" dirty="0" err="1" smtClean="0"/>
              <a:t>Tateidae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96258" name="Picture 2" descr="https://upload.wikimedia.org/wikipedia/commons/thumb/9/9a/New_Zealand_Mud_snails.jpg/258px-New_Zealand_Mud_sn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4550" y="0"/>
            <a:ext cx="2457450" cy="268605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-1" y="573465"/>
            <a:ext cx="96869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Природно</a:t>
            </a:r>
            <a:r>
              <a:rPr lang="ru-RU" dirty="0" smtClean="0"/>
              <a:t> вид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ендеміком</a:t>
            </a:r>
            <a:r>
              <a:rPr lang="ru-RU" dirty="0" smtClean="0"/>
              <a:t> </a:t>
            </a:r>
            <a:r>
              <a:rPr lang="ru-RU" dirty="0" err="1" smtClean="0"/>
              <a:t>Нової</a:t>
            </a:r>
            <a:r>
              <a:rPr lang="ru-RU" dirty="0" smtClean="0"/>
              <a:t> </a:t>
            </a:r>
            <a:r>
              <a:rPr lang="ru-RU" dirty="0" err="1" smtClean="0"/>
              <a:t>Зеландії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поширений</a:t>
            </a:r>
            <a:r>
              <a:rPr lang="ru-RU" dirty="0" smtClean="0"/>
              <a:t> у </a:t>
            </a:r>
            <a:r>
              <a:rPr lang="ru-RU" dirty="0" err="1" smtClean="0"/>
              <a:t>прісноводних</a:t>
            </a:r>
            <a:r>
              <a:rPr lang="ru-RU" dirty="0" smtClean="0"/>
              <a:t> </a:t>
            </a:r>
            <a:r>
              <a:rPr lang="ru-RU" dirty="0" err="1" smtClean="0"/>
              <a:t>річках</a:t>
            </a:r>
            <a:r>
              <a:rPr lang="ru-RU" dirty="0" smtClean="0"/>
              <a:t> та озерах </a:t>
            </a:r>
            <a:r>
              <a:rPr lang="ru-RU" dirty="0" err="1" smtClean="0"/>
              <a:t>Нової</a:t>
            </a:r>
            <a:r>
              <a:rPr lang="ru-RU" dirty="0" smtClean="0"/>
              <a:t> </a:t>
            </a:r>
            <a:r>
              <a:rPr lang="ru-RU" dirty="0" err="1" smtClean="0"/>
              <a:t>Зеландії</a:t>
            </a:r>
            <a:r>
              <a:rPr lang="ru-RU" dirty="0" smtClean="0"/>
              <a:t> та </a:t>
            </a:r>
            <a:r>
              <a:rPr lang="ru-RU" dirty="0" err="1" smtClean="0"/>
              <a:t>кількох</a:t>
            </a:r>
            <a:r>
              <a:rPr lang="ru-RU" dirty="0" smtClean="0"/>
              <a:t> </a:t>
            </a:r>
            <a:r>
              <a:rPr lang="ru-RU" dirty="0" err="1" smtClean="0"/>
              <a:t>дрібних</a:t>
            </a:r>
            <a:r>
              <a:rPr lang="ru-RU" dirty="0" smtClean="0"/>
              <a:t> </a:t>
            </a:r>
            <a:r>
              <a:rPr lang="ru-RU" dirty="0" err="1" smtClean="0"/>
              <a:t>островів</a:t>
            </a:r>
            <a:r>
              <a:rPr lang="ru-RU" dirty="0" smtClean="0"/>
              <a:t>. </a:t>
            </a:r>
            <a:r>
              <a:rPr lang="ru-RU" dirty="0" err="1" smtClean="0"/>
              <a:t>Проте</a:t>
            </a:r>
            <a:r>
              <a:rPr lang="ru-RU" dirty="0" smtClean="0"/>
              <a:t> </a:t>
            </a:r>
            <a:r>
              <a:rPr lang="ru-RU" dirty="0" err="1" smtClean="0"/>
              <a:t>починаючи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середини</a:t>
            </a:r>
            <a:r>
              <a:rPr lang="ru-RU" dirty="0" smtClean="0"/>
              <a:t> </a:t>
            </a:r>
            <a:r>
              <a:rPr lang="en-US" dirty="0" smtClean="0"/>
              <a:t>XIX </a:t>
            </a:r>
            <a:r>
              <a:rPr lang="ru-RU" dirty="0" err="1" smtClean="0"/>
              <a:t>століття</a:t>
            </a:r>
            <a:r>
              <a:rPr lang="ru-RU" dirty="0" smtClean="0"/>
              <a:t> </a:t>
            </a:r>
            <a:r>
              <a:rPr lang="ru-RU" dirty="0" err="1" smtClean="0"/>
              <a:t>молюск</a:t>
            </a:r>
            <a:r>
              <a:rPr lang="ru-RU" dirty="0" smtClean="0"/>
              <a:t> </a:t>
            </a:r>
            <a:r>
              <a:rPr lang="ru-RU" dirty="0" err="1" smtClean="0"/>
              <a:t>поширився</a:t>
            </a:r>
            <a:r>
              <a:rPr lang="ru-RU" dirty="0" smtClean="0"/>
              <a:t> у </a:t>
            </a:r>
            <a:r>
              <a:rPr lang="ru-RU" dirty="0" err="1" smtClean="0"/>
              <a:t>багатьох</a:t>
            </a:r>
            <a:r>
              <a:rPr lang="ru-RU" dirty="0" smtClean="0"/>
              <a:t> </a:t>
            </a:r>
            <a:r>
              <a:rPr lang="ru-RU" dirty="0" err="1" smtClean="0"/>
              <a:t>регіонах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: </a:t>
            </a:r>
            <a:r>
              <a:rPr lang="ru-RU" dirty="0" err="1" smtClean="0"/>
              <a:t>Австралії</a:t>
            </a:r>
            <a:r>
              <a:rPr lang="ru-RU" dirty="0" smtClean="0"/>
              <a:t> (</a:t>
            </a:r>
            <a:r>
              <a:rPr lang="ru-RU" dirty="0" err="1" smtClean="0"/>
              <a:t>з</a:t>
            </a:r>
            <a:r>
              <a:rPr lang="ru-RU" dirty="0" smtClean="0"/>
              <a:t> 1872 року), </a:t>
            </a:r>
            <a:r>
              <a:rPr lang="ru-RU" dirty="0" err="1" smtClean="0"/>
              <a:t>Європі</a:t>
            </a:r>
            <a:r>
              <a:rPr lang="ru-RU" dirty="0" smtClean="0"/>
              <a:t> (</a:t>
            </a:r>
            <a:r>
              <a:rPr lang="ru-RU" dirty="0" err="1" smtClean="0"/>
              <a:t>вперше</a:t>
            </a:r>
            <a:r>
              <a:rPr lang="ru-RU" dirty="0" smtClean="0"/>
              <a:t> </a:t>
            </a:r>
            <a:r>
              <a:rPr lang="ru-RU" dirty="0" err="1" smtClean="0"/>
              <a:t>зареєстрований</a:t>
            </a:r>
            <a:r>
              <a:rPr lang="ru-RU" dirty="0" smtClean="0"/>
              <a:t> у 1837 </a:t>
            </a:r>
            <a:r>
              <a:rPr lang="ru-RU" dirty="0" err="1" smtClean="0"/>
              <a:t>році</a:t>
            </a:r>
            <a:r>
              <a:rPr lang="ru-RU" dirty="0" smtClean="0"/>
              <a:t> в </a:t>
            </a:r>
            <a:r>
              <a:rPr lang="ru-RU" dirty="0" err="1" smtClean="0"/>
              <a:t>Ірландії</a:t>
            </a:r>
            <a:r>
              <a:rPr lang="ru-RU" dirty="0" smtClean="0"/>
              <a:t>), США (</a:t>
            </a:r>
            <a:r>
              <a:rPr lang="ru-RU" dirty="0" err="1" smtClean="0"/>
              <a:t>з</a:t>
            </a:r>
            <a:r>
              <a:rPr lang="ru-RU" dirty="0" smtClean="0"/>
              <a:t> 1987), </a:t>
            </a:r>
            <a:r>
              <a:rPr lang="ru-RU" dirty="0" err="1" smtClean="0"/>
              <a:t>Канаді</a:t>
            </a:r>
            <a:r>
              <a:rPr lang="ru-RU" dirty="0" smtClean="0"/>
              <a:t> (</a:t>
            </a:r>
            <a:r>
              <a:rPr lang="ru-RU" dirty="0" err="1" smtClean="0"/>
              <a:t>з</a:t>
            </a:r>
            <a:r>
              <a:rPr lang="ru-RU" dirty="0" smtClean="0"/>
              <a:t> 2007), </a:t>
            </a:r>
            <a:r>
              <a:rPr lang="ru-RU" dirty="0" err="1" smtClean="0"/>
              <a:t>Японії</a:t>
            </a:r>
            <a:r>
              <a:rPr lang="ru-RU" dirty="0" smtClean="0"/>
              <a:t> (</a:t>
            </a:r>
            <a:r>
              <a:rPr lang="ru-RU" dirty="0" err="1" smtClean="0"/>
              <a:t>з</a:t>
            </a:r>
            <a:r>
              <a:rPr lang="ru-RU" dirty="0" smtClean="0"/>
              <a:t> 2008). В </a:t>
            </a:r>
            <a:r>
              <a:rPr lang="ru-RU" dirty="0" err="1" smtClean="0"/>
              <a:t>Україні</a:t>
            </a:r>
            <a:r>
              <a:rPr lang="ru-RU" dirty="0" smtClean="0"/>
              <a:t> </a:t>
            </a:r>
            <a:r>
              <a:rPr lang="ru-RU" dirty="0" err="1" smtClean="0"/>
              <a:t>інвазивний</a:t>
            </a:r>
            <a:r>
              <a:rPr lang="ru-RU" dirty="0" smtClean="0"/>
              <a:t> вид </a:t>
            </a:r>
            <a:r>
              <a:rPr lang="ru-RU" dirty="0" err="1" smtClean="0"/>
              <a:t>зареєстрований</a:t>
            </a:r>
            <a:r>
              <a:rPr lang="ru-RU" dirty="0" smtClean="0"/>
              <a:t> </a:t>
            </a:r>
            <a:r>
              <a:rPr lang="ru-RU" dirty="0" err="1" smtClean="0"/>
              <a:t>вперше</a:t>
            </a:r>
            <a:r>
              <a:rPr lang="ru-RU" dirty="0" smtClean="0"/>
              <a:t> у 1951 </a:t>
            </a:r>
            <a:r>
              <a:rPr lang="ru-RU" dirty="0" err="1" smtClean="0"/>
              <a:t>році</a:t>
            </a:r>
            <a:r>
              <a:rPr lang="ru-RU" dirty="0" smtClean="0"/>
              <a:t> у </a:t>
            </a:r>
            <a:r>
              <a:rPr lang="ru-RU" dirty="0" err="1" smtClean="0"/>
              <a:t>солонуватих</a:t>
            </a:r>
            <a:r>
              <a:rPr lang="ru-RU" dirty="0" smtClean="0"/>
              <a:t> водах </a:t>
            </a:r>
            <a:r>
              <a:rPr lang="ru-RU" dirty="0" err="1" smtClean="0"/>
              <a:t>акваторії</a:t>
            </a:r>
            <a:r>
              <a:rPr lang="ru-RU" dirty="0" smtClean="0"/>
              <a:t> Чорного моря, а у </a:t>
            </a:r>
            <a:r>
              <a:rPr lang="ru-RU" dirty="0" err="1" smtClean="0"/>
              <a:t>прісний</a:t>
            </a:r>
            <a:r>
              <a:rPr lang="ru-RU" dirty="0" smtClean="0"/>
              <a:t> </a:t>
            </a:r>
            <a:r>
              <a:rPr lang="ru-RU" dirty="0" err="1" smtClean="0"/>
              <a:t>водоймах</a:t>
            </a:r>
            <a:r>
              <a:rPr lang="ru-RU" dirty="0" smtClean="0"/>
              <a:t> </a:t>
            </a:r>
            <a:r>
              <a:rPr lang="ru-RU" dirty="0" err="1" smtClean="0"/>
              <a:t>басейну</a:t>
            </a:r>
            <a:r>
              <a:rPr lang="ru-RU" dirty="0" smtClean="0"/>
              <a:t> </a:t>
            </a:r>
            <a:r>
              <a:rPr lang="ru-RU" dirty="0" err="1" smtClean="0"/>
              <a:t>Дніпра</a:t>
            </a:r>
            <a:r>
              <a:rPr lang="ru-RU" dirty="0" smtClean="0"/>
              <a:t> </a:t>
            </a:r>
            <a:r>
              <a:rPr lang="ru-RU" dirty="0" err="1" smtClean="0"/>
              <a:t>знайдений</a:t>
            </a:r>
            <a:r>
              <a:rPr lang="ru-RU" dirty="0" smtClean="0"/>
              <a:t> </a:t>
            </a:r>
            <a:r>
              <a:rPr lang="ru-RU" dirty="0" err="1" smtClean="0"/>
              <a:t>у</a:t>
            </a:r>
            <a:r>
              <a:rPr lang="ru-RU" dirty="0" smtClean="0"/>
              <a:t> 2008 </a:t>
            </a:r>
            <a:r>
              <a:rPr lang="ru-RU" dirty="0" err="1" smtClean="0"/>
              <a:t>році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912239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 err="1" smtClean="0"/>
              <a:t>Potamopyrgus</a:t>
            </a:r>
            <a:r>
              <a:rPr lang="en-US" i="1" dirty="0" smtClean="0"/>
              <a:t> </a:t>
            </a:r>
            <a:r>
              <a:rPr lang="en-US" i="1" dirty="0" err="1" smtClean="0"/>
              <a:t>antipodarum</a:t>
            </a:r>
            <a:r>
              <a:rPr lang="en-US" dirty="0" smtClean="0"/>
              <a:t> </a:t>
            </a:r>
            <a:r>
              <a:rPr lang="ru-RU" dirty="0" err="1" smtClean="0"/>
              <a:t>має</a:t>
            </a:r>
            <a:r>
              <a:rPr lang="ru-RU" dirty="0" smtClean="0"/>
              <a:t> раковину </a:t>
            </a:r>
            <a:r>
              <a:rPr lang="ru-RU" dirty="0" err="1" smtClean="0"/>
              <a:t>конічної</a:t>
            </a:r>
            <a:r>
              <a:rPr lang="ru-RU" dirty="0" smtClean="0"/>
              <a:t> </a:t>
            </a:r>
            <a:r>
              <a:rPr lang="ru-RU" dirty="0" err="1" smtClean="0"/>
              <a:t>подовженої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 smtClean="0"/>
              <a:t>. Вся </a:t>
            </a:r>
            <a:r>
              <a:rPr lang="ru-RU" dirty="0" err="1" smtClean="0"/>
              <a:t>площа</a:t>
            </a:r>
            <a:r>
              <a:rPr lang="ru-RU" dirty="0" smtClean="0"/>
              <a:t> </a:t>
            </a:r>
            <a:r>
              <a:rPr lang="ru-RU" dirty="0" err="1" smtClean="0"/>
              <a:t>раковини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великими </a:t>
            </a:r>
            <a:r>
              <a:rPr lang="ru-RU" dirty="0" err="1" smtClean="0"/>
              <a:t>борознами</a:t>
            </a:r>
            <a:r>
              <a:rPr lang="ru-RU" dirty="0" smtClean="0"/>
              <a:t>. </a:t>
            </a:r>
            <a:r>
              <a:rPr lang="ru-RU" dirty="0" err="1" smtClean="0"/>
              <a:t>Її</a:t>
            </a:r>
            <a:r>
              <a:rPr lang="ru-RU" dirty="0" smtClean="0"/>
              <a:t> вершина </a:t>
            </a:r>
            <a:r>
              <a:rPr lang="ru-RU" dirty="0" err="1" smtClean="0"/>
              <a:t>загострена</a:t>
            </a:r>
            <a:r>
              <a:rPr lang="ru-RU" dirty="0" smtClean="0"/>
              <a:t>, </a:t>
            </a:r>
            <a:r>
              <a:rPr lang="ru-RU" dirty="0" err="1" smtClean="0"/>
              <a:t>з</a:t>
            </a:r>
            <a:r>
              <a:rPr lang="ru-RU" dirty="0" smtClean="0"/>
              <a:t> тоненькою </a:t>
            </a:r>
            <a:r>
              <a:rPr lang="ru-RU" dirty="0" err="1" smtClean="0"/>
              <a:t>кришкою</a:t>
            </a:r>
            <a:r>
              <a:rPr lang="ru-RU" dirty="0" smtClean="0"/>
              <a:t>. Раковина </a:t>
            </a:r>
            <a:r>
              <a:rPr lang="ru-RU" dirty="0" err="1" smtClean="0"/>
              <a:t>забарвлена</a:t>
            </a:r>
            <a:r>
              <a:rPr lang="ru-RU" dirty="0" smtClean="0"/>
              <a:t> в </a:t>
            </a:r>
            <a:r>
              <a:rPr lang="ru-RU" dirty="0" err="1" smtClean="0"/>
              <a:t>жовтий</a:t>
            </a:r>
            <a:r>
              <a:rPr lang="ru-RU" dirty="0" smtClean="0"/>
              <a:t> </a:t>
            </a:r>
            <a:r>
              <a:rPr lang="ru-RU" dirty="0" err="1" smtClean="0"/>
              <a:t>колір</a:t>
            </a:r>
            <a:r>
              <a:rPr lang="ru-RU" dirty="0" smtClean="0"/>
              <a:t>. Голова </a:t>
            </a:r>
            <a:r>
              <a:rPr lang="ru-RU" dirty="0" err="1" smtClean="0"/>
              <a:t>сірого</a:t>
            </a:r>
            <a:r>
              <a:rPr lang="ru-RU" dirty="0" smtClean="0"/>
              <a:t> </a:t>
            </a:r>
            <a:r>
              <a:rPr lang="ru-RU" dirty="0" err="1" smtClean="0"/>
              <a:t>кольору</a:t>
            </a:r>
            <a:r>
              <a:rPr lang="ru-RU" dirty="0" smtClean="0"/>
              <a:t>, </a:t>
            </a:r>
            <a:r>
              <a:rPr lang="ru-RU" dirty="0" err="1" smtClean="0"/>
              <a:t>витягнута</a:t>
            </a:r>
            <a:r>
              <a:rPr lang="ru-RU" dirty="0" smtClean="0"/>
              <a:t>. </a:t>
            </a:r>
            <a:r>
              <a:rPr lang="ru-RU" dirty="0" err="1" smtClean="0"/>
              <a:t>Антени</a:t>
            </a:r>
            <a:r>
              <a:rPr lang="ru-RU" dirty="0" smtClean="0"/>
              <a:t> </a:t>
            </a:r>
            <a:r>
              <a:rPr lang="ru-RU" dirty="0" err="1" smtClean="0"/>
              <a:t>равлика</a:t>
            </a:r>
            <a:r>
              <a:rPr lang="ru-RU" dirty="0" smtClean="0"/>
              <a:t> </a:t>
            </a:r>
            <a:r>
              <a:rPr lang="ru-RU" dirty="0" err="1" smtClean="0"/>
              <a:t>тонкі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забарвлення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варіюється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кавового</a:t>
            </a:r>
            <a:r>
              <a:rPr lang="ru-RU" dirty="0" smtClean="0"/>
              <a:t> до </a:t>
            </a:r>
            <a:r>
              <a:rPr lang="ru-RU" dirty="0" err="1" smtClean="0"/>
              <a:t>червонуватого</a:t>
            </a:r>
            <a:r>
              <a:rPr lang="ru-RU" dirty="0" smtClean="0"/>
              <a:t> </a:t>
            </a:r>
            <a:r>
              <a:rPr lang="ru-RU" dirty="0" err="1" smtClean="0"/>
              <a:t>кольору</a:t>
            </a:r>
            <a:r>
              <a:rPr lang="ru-RU" dirty="0" smtClean="0"/>
              <a:t>. При </a:t>
            </a:r>
            <a:r>
              <a:rPr lang="ru-RU" dirty="0" err="1" smtClean="0"/>
              <a:t>уважному</a:t>
            </a:r>
            <a:r>
              <a:rPr lang="ru-RU" dirty="0" smtClean="0"/>
              <a:t> </a:t>
            </a:r>
            <a:r>
              <a:rPr lang="ru-RU" dirty="0" err="1" smtClean="0"/>
              <a:t>розгляді</a:t>
            </a:r>
            <a:r>
              <a:rPr lang="ru-RU" dirty="0" smtClean="0"/>
              <a:t> на </a:t>
            </a:r>
            <a:r>
              <a:rPr lang="ru-RU" dirty="0" err="1" smtClean="0"/>
              <a:t>тілі</a:t>
            </a:r>
            <a:r>
              <a:rPr lang="ru-RU" dirty="0" smtClean="0"/>
              <a:t> </a:t>
            </a:r>
            <a:r>
              <a:rPr lang="ru-RU" dirty="0" err="1" smtClean="0"/>
              <a:t>равлики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побачити</a:t>
            </a:r>
            <a:r>
              <a:rPr lang="ru-RU" dirty="0" smtClean="0"/>
              <a:t> </a:t>
            </a:r>
            <a:r>
              <a:rPr lang="ru-RU" dirty="0" err="1" smtClean="0"/>
              <a:t>світлі</a:t>
            </a:r>
            <a:r>
              <a:rPr lang="ru-RU" dirty="0" smtClean="0"/>
              <a:t> </a:t>
            </a:r>
            <a:r>
              <a:rPr lang="ru-RU" dirty="0" err="1" smtClean="0"/>
              <a:t>цятки</a:t>
            </a:r>
            <a:r>
              <a:rPr lang="ru-RU" dirty="0" smtClean="0"/>
              <a:t>. В </a:t>
            </a:r>
            <a:r>
              <a:rPr lang="ru-RU" dirty="0" err="1" smtClean="0"/>
              <a:t>акваріумних</a:t>
            </a:r>
            <a:r>
              <a:rPr lang="ru-RU" dirty="0" smtClean="0"/>
              <a:t> </a:t>
            </a:r>
            <a:r>
              <a:rPr lang="ru-RU" dirty="0" err="1" smtClean="0"/>
              <a:t>умовах</a:t>
            </a:r>
            <a:r>
              <a:rPr lang="ru-RU" dirty="0" smtClean="0"/>
              <a:t> </a:t>
            </a:r>
            <a:r>
              <a:rPr lang="ru-RU" dirty="0" err="1" smtClean="0"/>
              <a:t>розмір</a:t>
            </a:r>
            <a:r>
              <a:rPr lang="ru-RU" dirty="0" smtClean="0"/>
              <a:t> </a:t>
            </a:r>
            <a:r>
              <a:rPr lang="ru-RU" dirty="0" err="1" smtClean="0"/>
              <a:t>равлика</a:t>
            </a:r>
            <a:r>
              <a:rPr lang="ru-RU" dirty="0" smtClean="0"/>
              <a:t> </a:t>
            </a:r>
            <a:r>
              <a:rPr lang="ru-RU" dirty="0" err="1" smtClean="0"/>
              <a:t>сягає</a:t>
            </a:r>
            <a:r>
              <a:rPr lang="ru-RU" dirty="0" smtClean="0"/>
              <a:t> 4-7 мм </a:t>
            </a:r>
            <a:r>
              <a:rPr lang="ru-RU" dirty="0" err="1" smtClean="0"/>
              <a:t>завдовжки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до 3 мм </a:t>
            </a:r>
            <a:r>
              <a:rPr lang="ru-RU" dirty="0" err="1" smtClean="0"/>
              <a:t>завширшки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87153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/>
              <a:t>Тригранка</a:t>
            </a:r>
            <a:r>
              <a:rPr lang="ru-RU" b="1" dirty="0" smtClean="0"/>
              <a:t> </a:t>
            </a:r>
            <a:r>
              <a:rPr lang="ru-RU" b="1" dirty="0" err="1" smtClean="0"/>
              <a:t>бузька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дрейсена</a:t>
            </a:r>
            <a:r>
              <a:rPr lang="ru-RU" dirty="0" smtClean="0"/>
              <a:t> </a:t>
            </a:r>
            <a:r>
              <a:rPr lang="ru-RU" dirty="0" err="1" smtClean="0"/>
              <a:t>бузька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видом (</a:t>
            </a:r>
            <a:r>
              <a:rPr lang="en-US" i="1" dirty="0" err="1" smtClean="0"/>
              <a:t>Dreissena</a:t>
            </a:r>
            <a:r>
              <a:rPr lang="en-US" i="1" dirty="0" smtClean="0"/>
              <a:t> </a:t>
            </a:r>
            <a:r>
              <a:rPr lang="en-US" i="1" dirty="0" err="1" smtClean="0"/>
              <a:t>bugensis</a:t>
            </a:r>
            <a:r>
              <a:rPr lang="en-US" dirty="0" smtClean="0"/>
              <a:t>) (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підвидом</a:t>
            </a:r>
            <a:r>
              <a:rPr lang="ru-RU" dirty="0" smtClean="0"/>
              <a:t> </a:t>
            </a:r>
            <a:r>
              <a:rPr lang="en-US" i="1" dirty="0" smtClean="0"/>
              <a:t>D. </a:t>
            </a:r>
            <a:r>
              <a:rPr lang="en-US" i="1" dirty="0" err="1" smtClean="0"/>
              <a:t>rostriformis</a:t>
            </a:r>
            <a:r>
              <a:rPr lang="en-US" i="1" dirty="0" smtClean="0"/>
              <a:t> </a:t>
            </a:r>
            <a:r>
              <a:rPr lang="en-US" i="1" dirty="0" err="1" smtClean="0"/>
              <a:t>bugensis</a:t>
            </a:r>
            <a:r>
              <a:rPr lang="en-US" dirty="0" smtClean="0"/>
              <a:t>) </a:t>
            </a:r>
            <a:r>
              <a:rPr lang="ru-RU" dirty="0" err="1" smtClean="0"/>
              <a:t>прісноводного</a:t>
            </a:r>
            <a:r>
              <a:rPr lang="ru-RU" dirty="0" smtClean="0"/>
              <a:t> </a:t>
            </a:r>
            <a:r>
              <a:rPr lang="ru-RU" dirty="0" err="1" smtClean="0"/>
              <a:t>двостулкового</a:t>
            </a:r>
            <a:r>
              <a:rPr lang="ru-RU" dirty="0" smtClean="0"/>
              <a:t> </a:t>
            </a:r>
            <a:r>
              <a:rPr lang="ru-RU" dirty="0" err="1" smtClean="0"/>
              <a:t>молюска</a:t>
            </a:r>
            <a:r>
              <a:rPr lang="ru-RU" dirty="0" smtClean="0"/>
              <a:t> </a:t>
            </a:r>
            <a:r>
              <a:rPr lang="ru-RU" dirty="0" err="1" smtClean="0"/>
              <a:t>родини</a:t>
            </a:r>
            <a:r>
              <a:rPr lang="ru-RU" dirty="0" smtClean="0"/>
              <a:t> </a:t>
            </a:r>
            <a:r>
              <a:rPr lang="ru-RU" dirty="0" err="1" smtClean="0"/>
              <a:t>тригранкових</a:t>
            </a:r>
            <a:r>
              <a:rPr lang="ru-RU" dirty="0" smtClean="0"/>
              <a:t> (</a:t>
            </a:r>
            <a:r>
              <a:rPr lang="en-US" dirty="0" err="1" smtClean="0"/>
              <a:t>Dreissenidae</a:t>
            </a:r>
            <a:r>
              <a:rPr lang="en-US" dirty="0" smtClean="0"/>
              <a:t>). </a:t>
            </a:r>
            <a:r>
              <a:rPr lang="ru-RU" dirty="0" err="1" smtClean="0"/>
              <a:t>Назву</a:t>
            </a:r>
            <a:r>
              <a:rPr lang="ru-RU" dirty="0" smtClean="0"/>
              <a:t> </a:t>
            </a:r>
            <a:r>
              <a:rPr lang="ru-RU" dirty="0" err="1" smtClean="0"/>
              <a:t>англійською</a:t>
            </a:r>
            <a:r>
              <a:rPr lang="ru-RU" dirty="0" smtClean="0"/>
              <a:t> (англ. </a:t>
            </a:r>
            <a:r>
              <a:rPr lang="en-US" i="1" dirty="0" err="1" smtClean="0"/>
              <a:t>Quagga</a:t>
            </a:r>
            <a:r>
              <a:rPr lang="en-US" i="1" dirty="0" smtClean="0"/>
              <a:t> mussel</a:t>
            </a:r>
            <a:r>
              <a:rPr lang="en-US" dirty="0" smtClean="0"/>
              <a:t>) </a:t>
            </a:r>
            <a:r>
              <a:rPr lang="ru-RU" dirty="0" err="1" smtClean="0"/>
              <a:t>отримав</a:t>
            </a:r>
            <a:r>
              <a:rPr lang="ru-RU" dirty="0" smtClean="0"/>
              <a:t> на честь </a:t>
            </a:r>
            <a:r>
              <a:rPr lang="ru-RU" dirty="0" err="1" smtClean="0"/>
              <a:t>кваги</a:t>
            </a:r>
            <a:r>
              <a:rPr lang="ru-RU" dirty="0" smtClean="0"/>
              <a:t>, </a:t>
            </a:r>
            <a:r>
              <a:rPr lang="ru-RU" dirty="0" err="1" smtClean="0"/>
              <a:t>вимерлого</a:t>
            </a:r>
            <a:r>
              <a:rPr lang="ru-RU" dirty="0" smtClean="0"/>
              <a:t> </a:t>
            </a:r>
            <a:r>
              <a:rPr lang="ru-RU" dirty="0" err="1" smtClean="0"/>
              <a:t>підвиду</a:t>
            </a:r>
            <a:r>
              <a:rPr lang="ru-RU" dirty="0" smtClean="0"/>
              <a:t> </a:t>
            </a:r>
            <a:r>
              <a:rPr lang="ru-RU" dirty="0" err="1" smtClean="0"/>
              <a:t>африканських</a:t>
            </a:r>
            <a:r>
              <a:rPr lang="ru-RU" dirty="0" smtClean="0"/>
              <a:t> </a:t>
            </a:r>
            <a:r>
              <a:rPr lang="ru-RU" dirty="0" err="1" smtClean="0"/>
              <a:t>рівнинних</a:t>
            </a:r>
            <a:r>
              <a:rPr lang="ru-RU" dirty="0" smtClean="0"/>
              <a:t> зебр. Цей </a:t>
            </a:r>
            <a:r>
              <a:rPr lang="ru-RU" dirty="0" err="1" smtClean="0"/>
              <a:t>молюск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корінним</a:t>
            </a:r>
            <a:r>
              <a:rPr lang="ru-RU" dirty="0" smtClean="0"/>
              <a:t> у </a:t>
            </a:r>
            <a:r>
              <a:rPr lang="ru-RU" dirty="0" err="1" smtClean="0"/>
              <a:t>річці</a:t>
            </a:r>
            <a:r>
              <a:rPr lang="ru-RU" dirty="0" smtClean="0"/>
              <a:t> </a:t>
            </a:r>
            <a:r>
              <a:rPr lang="ru-RU" dirty="0" err="1" smtClean="0"/>
              <a:t>Дніпро</a:t>
            </a:r>
            <a:r>
              <a:rPr lang="ru-RU" dirty="0" smtClean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>. У </a:t>
            </a:r>
            <a:r>
              <a:rPr lang="ru-RU" dirty="0" err="1" smtClean="0"/>
              <a:t>зв'язку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розселенням</a:t>
            </a:r>
            <a:r>
              <a:rPr lang="ru-RU" dirty="0" smtClean="0"/>
              <a:t> становить </a:t>
            </a:r>
            <a:r>
              <a:rPr lang="ru-RU" dirty="0" err="1" smtClean="0"/>
              <a:t>значну</a:t>
            </a:r>
            <a:r>
              <a:rPr lang="ru-RU" dirty="0" smtClean="0"/>
              <a:t> </a:t>
            </a:r>
            <a:r>
              <a:rPr lang="ru-RU" dirty="0" err="1" smtClean="0"/>
              <a:t>загрозу</a:t>
            </a:r>
            <a:r>
              <a:rPr lang="ru-RU" dirty="0" smtClean="0"/>
              <a:t> для </a:t>
            </a:r>
            <a:r>
              <a:rPr lang="ru-RU" u="sng" dirty="0" smtClean="0"/>
              <a:t>Великих озер</a:t>
            </a:r>
            <a:r>
              <a:rPr lang="ru-RU" dirty="0" smtClean="0"/>
              <a:t> </a:t>
            </a:r>
            <a:r>
              <a:rPr lang="ru-RU" dirty="0" err="1" smtClean="0"/>
              <a:t>Північної</a:t>
            </a:r>
            <a:r>
              <a:rPr lang="ru-RU" dirty="0" smtClean="0"/>
              <a:t> Америки, </a:t>
            </a:r>
            <a:r>
              <a:rPr lang="ru-RU" dirty="0" err="1" smtClean="0"/>
              <a:t>оскільки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 </a:t>
            </a:r>
            <a:r>
              <a:rPr lang="ru-RU" dirty="0" err="1" smtClean="0"/>
              <a:t>інвазивним</a:t>
            </a:r>
            <a:r>
              <a:rPr lang="ru-RU" dirty="0" smtClean="0"/>
              <a:t> видом, </a:t>
            </a:r>
            <a:r>
              <a:rPr lang="ru-RU" dirty="0" err="1" smtClean="0"/>
              <a:t>привезеним</a:t>
            </a:r>
            <a:r>
              <a:rPr lang="ru-RU" dirty="0" smtClean="0"/>
              <a:t> </a:t>
            </a:r>
            <a:r>
              <a:rPr lang="ru-RU" dirty="0" err="1" smtClean="0"/>
              <a:t>вантажними</a:t>
            </a:r>
            <a:r>
              <a:rPr lang="ru-RU" dirty="0" smtClean="0"/>
              <a:t> кораблями,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</a:t>
            </a:r>
            <a:r>
              <a:rPr lang="ru-RU" dirty="0" err="1" smtClean="0"/>
              <a:t>морський</a:t>
            </a:r>
            <a:r>
              <a:rPr lang="ru-RU" dirty="0" smtClean="0"/>
              <a:t> шлях Святого </a:t>
            </a:r>
            <a:r>
              <a:rPr lang="ru-RU" dirty="0" err="1" smtClean="0"/>
              <a:t>Лаврентія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7282" name="Picture 2" descr="https://upload.wikimedia.org/wikipedia/commons/thumb/2/2a/Dreissena_bugensis.jpg/250px-Dreissena_bugen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2400" y="428625"/>
            <a:ext cx="2381250" cy="166687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290286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Мушля</a:t>
            </a:r>
            <a:r>
              <a:rPr lang="ru-RU" dirty="0" smtClean="0"/>
              <a:t> </a:t>
            </a:r>
            <a:r>
              <a:rPr lang="ru-RU" dirty="0" err="1" smtClean="0"/>
              <a:t>тригранки</a:t>
            </a:r>
            <a:r>
              <a:rPr lang="ru-RU" dirty="0" smtClean="0"/>
              <a:t> </a:t>
            </a:r>
            <a:r>
              <a:rPr lang="ru-RU" dirty="0" err="1" smtClean="0"/>
              <a:t>бузької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смугасте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зигзагоподібне</a:t>
            </a:r>
            <a:r>
              <a:rPr lang="ru-RU" dirty="0" smtClean="0"/>
              <a:t>, як </a:t>
            </a:r>
            <a:r>
              <a:rPr lang="ru-RU" dirty="0" err="1" smtClean="0"/>
              <a:t>і</a:t>
            </a:r>
            <a:r>
              <a:rPr lang="ru-RU" dirty="0" smtClean="0"/>
              <a:t> у </a:t>
            </a:r>
            <a:r>
              <a:rPr lang="ru-RU" dirty="0" err="1" smtClean="0"/>
              <a:t>тригранки</a:t>
            </a:r>
            <a:r>
              <a:rPr lang="ru-RU" dirty="0" smtClean="0"/>
              <a:t> </a:t>
            </a:r>
            <a:r>
              <a:rPr lang="ru-RU" dirty="0" err="1" smtClean="0"/>
              <a:t>річкової</a:t>
            </a:r>
            <a:r>
              <a:rPr lang="ru-RU" dirty="0" smtClean="0"/>
              <a:t>, </a:t>
            </a:r>
            <a:r>
              <a:rPr lang="ru-RU" dirty="0" err="1" smtClean="0"/>
              <a:t>забарвлення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тьмянішає</a:t>
            </a:r>
            <a:r>
              <a:rPr lang="ru-RU" dirty="0" smtClean="0"/>
              <a:t> до </a:t>
            </a:r>
            <a:r>
              <a:rPr lang="ru-RU" dirty="0" err="1" smtClean="0"/>
              <a:t>середини</a:t>
            </a:r>
            <a:r>
              <a:rPr lang="ru-RU" dirty="0" smtClean="0"/>
              <a:t> </a:t>
            </a:r>
            <a:r>
              <a:rPr lang="ru-RU" dirty="0" err="1" smtClean="0"/>
              <a:t>петлі</a:t>
            </a:r>
            <a:r>
              <a:rPr lang="ru-RU" dirty="0" smtClean="0"/>
              <a:t> . </a:t>
            </a:r>
            <a:r>
              <a:rPr lang="ru-RU" dirty="0" err="1" smtClean="0"/>
              <a:t>Існує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варіантів</a:t>
            </a:r>
            <a:r>
              <a:rPr lang="ru-RU" dirty="0" smtClean="0"/>
              <a:t> </a:t>
            </a:r>
            <a:r>
              <a:rPr lang="ru-RU" dirty="0" err="1" smtClean="0"/>
              <a:t>забарвлення</a:t>
            </a:r>
            <a:r>
              <a:rPr lang="ru-RU" dirty="0" smtClean="0"/>
              <a:t> </a:t>
            </a:r>
            <a:r>
              <a:rPr lang="ru-RU" dirty="0" err="1" smtClean="0"/>
              <a:t>мушлі</a:t>
            </a:r>
            <a:r>
              <a:rPr lang="ru-RU" dirty="0" smtClean="0"/>
              <a:t>, </a:t>
            </a:r>
            <a:r>
              <a:rPr lang="ru-RU" dirty="0" err="1" smtClean="0"/>
              <a:t>включаючи</a:t>
            </a:r>
            <a:r>
              <a:rPr lang="ru-RU" dirty="0" smtClean="0"/>
              <a:t> </a:t>
            </a:r>
            <a:r>
              <a:rPr lang="ru-RU" dirty="0" err="1" smtClean="0"/>
              <a:t>незвичайний</a:t>
            </a:r>
            <a:r>
              <a:rPr lang="ru-RU" dirty="0" smtClean="0"/>
              <a:t> </a:t>
            </a:r>
            <a:r>
              <a:rPr lang="ru-RU" dirty="0" err="1" smtClean="0"/>
              <a:t>варіант</a:t>
            </a:r>
            <a:r>
              <a:rPr lang="ru-RU" dirty="0" smtClean="0"/>
              <a:t> </a:t>
            </a:r>
            <a:r>
              <a:rPr lang="ru-RU" dirty="0" err="1" smtClean="0"/>
              <a:t>забарвлення</a:t>
            </a:r>
            <a:r>
              <a:rPr lang="ru-RU" dirty="0" smtClean="0"/>
              <a:t> в </a:t>
            </a:r>
            <a:r>
              <a:rPr lang="ru-RU" dirty="0" err="1" smtClean="0"/>
              <a:t>озері</a:t>
            </a:r>
            <a:r>
              <a:rPr lang="ru-RU" dirty="0" smtClean="0"/>
              <a:t> </a:t>
            </a:r>
            <a:r>
              <a:rPr lang="ru-RU" dirty="0" err="1" smtClean="0"/>
              <a:t>Ері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441680"/>
            <a:ext cx="1219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Тригранки</a:t>
            </a:r>
            <a:r>
              <a:rPr lang="ru-RU" dirty="0" smtClean="0"/>
              <a:t> 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потужні</a:t>
            </a:r>
            <a:r>
              <a:rPr lang="ru-RU" dirty="0" smtClean="0"/>
              <a:t> </a:t>
            </a:r>
            <a:r>
              <a:rPr lang="ru-RU" dirty="0" err="1" smtClean="0"/>
              <a:t>фільтри</a:t>
            </a:r>
            <a:r>
              <a:rPr lang="ru-RU" dirty="0" smtClean="0"/>
              <a:t> для води,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очищають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фітопланктону</a:t>
            </a:r>
            <a:r>
              <a:rPr lang="ru-RU" dirty="0" smtClean="0"/>
              <a:t> та </a:t>
            </a:r>
            <a:r>
              <a:rPr lang="ru-RU" dirty="0" err="1" smtClean="0"/>
              <a:t>твердих</a:t>
            </a:r>
            <a:r>
              <a:rPr lang="ru-RU" dirty="0" smtClean="0"/>
              <a:t> </a:t>
            </a:r>
            <a:r>
              <a:rPr lang="ru-RU" dirty="0" err="1" smtClean="0"/>
              <a:t>частинок</a:t>
            </a:r>
            <a:r>
              <a:rPr lang="ru-RU" dirty="0" smtClean="0"/>
              <a:t>. </a:t>
            </a:r>
            <a:r>
              <a:rPr lang="ru-RU" dirty="0" err="1" smtClean="0"/>
              <a:t>Споживаючи</a:t>
            </a:r>
            <a:r>
              <a:rPr lang="ru-RU" dirty="0" smtClean="0"/>
              <a:t> </a:t>
            </a:r>
            <a:r>
              <a:rPr lang="ru-RU" dirty="0" err="1" smtClean="0"/>
              <a:t>фітопланктон</a:t>
            </a:r>
            <a:r>
              <a:rPr lang="ru-RU" dirty="0" smtClean="0"/>
              <a:t>, </a:t>
            </a:r>
            <a:r>
              <a:rPr lang="ru-RU" dirty="0" err="1" smtClean="0"/>
              <a:t>тринранки</a:t>
            </a:r>
            <a:r>
              <a:rPr lang="ru-RU" dirty="0" smtClean="0"/>
              <a:t>, у свою </a:t>
            </a:r>
            <a:r>
              <a:rPr lang="ru-RU" dirty="0" err="1" smtClean="0"/>
              <a:t>чергу</a:t>
            </a:r>
            <a:r>
              <a:rPr lang="ru-RU" dirty="0" smtClean="0"/>
              <a:t>, </a:t>
            </a:r>
            <a:r>
              <a:rPr lang="ru-RU" dirty="0" err="1" smtClean="0"/>
              <a:t>зменшують</a:t>
            </a:r>
            <a:r>
              <a:rPr lang="ru-RU" dirty="0" smtClean="0"/>
              <a:t> </a:t>
            </a:r>
            <a:r>
              <a:rPr lang="ru-RU" dirty="0" err="1" smtClean="0"/>
              <a:t>джерело</a:t>
            </a:r>
            <a:r>
              <a:rPr lang="ru-RU" dirty="0" smtClean="0"/>
              <a:t> </a:t>
            </a:r>
            <a:r>
              <a:rPr lang="ru-RU" dirty="0" err="1" smtClean="0"/>
              <a:t>їжі</a:t>
            </a:r>
            <a:r>
              <a:rPr lang="ru-RU" dirty="0" smtClean="0"/>
              <a:t> для зоопланктону,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спричиняє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 smtClean="0"/>
              <a:t> у </a:t>
            </a:r>
            <a:r>
              <a:rPr lang="ru-RU" dirty="0" err="1" smtClean="0"/>
              <a:t>ланцюгах</a:t>
            </a:r>
            <a:r>
              <a:rPr lang="ru-RU" dirty="0" smtClean="0"/>
              <a:t> </a:t>
            </a:r>
            <a:r>
              <a:rPr lang="ru-RU" dirty="0" err="1" smtClean="0"/>
              <a:t>живлення</a:t>
            </a:r>
            <a:r>
              <a:rPr lang="ru-RU" dirty="0" smtClean="0"/>
              <a:t>. </a:t>
            </a:r>
            <a:r>
              <a:rPr lang="ru-RU" dirty="0" err="1" smtClean="0"/>
              <a:t>Впливи</a:t>
            </a:r>
            <a:r>
              <a:rPr lang="ru-RU" dirty="0" smtClean="0"/>
              <a:t>, </a:t>
            </a:r>
            <a:r>
              <a:rPr lang="ru-RU" dirty="0" err="1" smtClean="0"/>
              <a:t>пов'язані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фільтрацією</a:t>
            </a:r>
            <a:r>
              <a:rPr lang="ru-RU" dirty="0" smtClean="0"/>
              <a:t> води, </a:t>
            </a:r>
            <a:r>
              <a:rPr lang="ru-RU" dirty="0" err="1" smtClean="0"/>
              <a:t>включають</a:t>
            </a:r>
            <a:r>
              <a:rPr lang="ru-RU" dirty="0" smtClean="0"/>
              <a:t> </a:t>
            </a:r>
            <a:r>
              <a:rPr lang="ru-RU" dirty="0" err="1" smtClean="0"/>
              <a:t>збільшення</a:t>
            </a:r>
            <a:r>
              <a:rPr lang="ru-RU" dirty="0" smtClean="0"/>
              <a:t> </a:t>
            </a:r>
            <a:r>
              <a:rPr lang="ru-RU" dirty="0" err="1" smtClean="0"/>
              <a:t>прозорості</a:t>
            </a:r>
            <a:r>
              <a:rPr lang="ru-RU" dirty="0" smtClean="0"/>
              <a:t> води, </a:t>
            </a:r>
            <a:r>
              <a:rPr lang="ru-RU" dirty="0" err="1" smtClean="0"/>
              <a:t>зменшення</a:t>
            </a:r>
            <a:r>
              <a:rPr lang="ru-RU" dirty="0" smtClean="0"/>
              <a:t> </a:t>
            </a:r>
            <a:r>
              <a:rPr lang="ru-RU" dirty="0" err="1" smtClean="0"/>
              <a:t>середньої</a:t>
            </a:r>
            <a:r>
              <a:rPr lang="ru-RU" dirty="0" smtClean="0"/>
              <a:t> </a:t>
            </a:r>
            <a:r>
              <a:rPr lang="ru-RU" dirty="0" err="1" smtClean="0"/>
              <a:t>концентрації</a:t>
            </a:r>
            <a:r>
              <a:rPr lang="ru-RU" dirty="0" smtClean="0"/>
              <a:t> </a:t>
            </a:r>
            <a:r>
              <a:rPr lang="ru-RU" dirty="0" err="1" smtClean="0"/>
              <a:t>хлорофілу</a:t>
            </a:r>
            <a:r>
              <a:rPr lang="ru-RU" dirty="0" smtClean="0"/>
              <a:t> та </a:t>
            </a:r>
            <a:r>
              <a:rPr lang="ru-RU" dirty="0" err="1" smtClean="0"/>
              <a:t>накопичення</a:t>
            </a:r>
            <a:r>
              <a:rPr lang="ru-RU" dirty="0" smtClean="0"/>
              <a:t> </a:t>
            </a:r>
            <a:r>
              <a:rPr lang="ru-RU" dirty="0" err="1" smtClean="0"/>
              <a:t>псевдофагів</a:t>
            </a:r>
            <a:r>
              <a:rPr lang="ru-RU" dirty="0" smtClean="0"/>
              <a:t>. </a:t>
            </a:r>
            <a:r>
              <a:rPr lang="ru-RU" dirty="0" err="1" smtClean="0"/>
              <a:t>Прозорість</a:t>
            </a:r>
            <a:r>
              <a:rPr lang="ru-RU" dirty="0" smtClean="0"/>
              <a:t> води </a:t>
            </a:r>
            <a:r>
              <a:rPr lang="ru-RU" dirty="0" err="1" smtClean="0"/>
              <a:t>підвищує</a:t>
            </a:r>
            <a:r>
              <a:rPr lang="ru-RU" dirty="0" smtClean="0"/>
              <a:t> </a:t>
            </a:r>
            <a:r>
              <a:rPr lang="ru-RU" dirty="0" err="1" smtClean="0"/>
              <a:t>проникнення</a:t>
            </a:r>
            <a:r>
              <a:rPr lang="ru-RU" dirty="0" smtClean="0"/>
              <a:t> </a:t>
            </a:r>
            <a:r>
              <a:rPr lang="ru-RU" dirty="0" err="1" smtClean="0"/>
              <a:t>світла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спричиняє</a:t>
            </a:r>
            <a:r>
              <a:rPr lang="ru-RU" dirty="0" smtClean="0"/>
              <a:t> </a:t>
            </a:r>
            <a:r>
              <a:rPr lang="ru-RU" dirty="0" err="1" smtClean="0"/>
              <a:t>розповсюдження</a:t>
            </a:r>
            <a:r>
              <a:rPr lang="ru-RU" dirty="0" smtClean="0"/>
              <a:t> </a:t>
            </a:r>
            <a:r>
              <a:rPr lang="ru-RU" dirty="0" err="1" smtClean="0"/>
              <a:t>водних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у свою </a:t>
            </a:r>
            <a:r>
              <a:rPr lang="ru-RU" dirty="0" err="1" smtClean="0"/>
              <a:t>чергу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спричинити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 smtClean="0"/>
              <a:t> у </a:t>
            </a:r>
            <a:r>
              <a:rPr lang="ru-RU" dirty="0" err="1" smtClean="0"/>
              <a:t>цілих</a:t>
            </a:r>
            <a:r>
              <a:rPr lang="ru-RU" dirty="0" smtClean="0"/>
              <a:t> </a:t>
            </a:r>
            <a:r>
              <a:rPr lang="ru-RU" dirty="0" err="1" smtClean="0"/>
              <a:t>екосистемах</a:t>
            </a:r>
            <a:r>
              <a:rPr lang="ru-RU" dirty="0" smtClean="0"/>
              <a:t>.</a:t>
            </a:r>
          </a:p>
          <a:p>
            <a:pPr algn="just"/>
            <a:r>
              <a:rPr lang="ru-RU" dirty="0" err="1" smtClean="0"/>
              <a:t>Кожна</a:t>
            </a:r>
            <a:r>
              <a:rPr lang="ru-RU" dirty="0" smtClean="0"/>
              <a:t> </a:t>
            </a:r>
            <a:r>
              <a:rPr lang="ru-RU" dirty="0" err="1" smtClean="0"/>
              <a:t>тригранка</a:t>
            </a:r>
            <a:r>
              <a:rPr lang="ru-RU" dirty="0" smtClean="0"/>
              <a:t> </a:t>
            </a:r>
            <a:r>
              <a:rPr lang="ru-RU" dirty="0" err="1" smtClean="0"/>
              <a:t>розміром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монету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відфільтрувати</a:t>
            </a:r>
            <a:r>
              <a:rPr lang="ru-RU" dirty="0" smtClean="0"/>
              <a:t> до </a:t>
            </a:r>
            <a:r>
              <a:rPr lang="ru-RU" dirty="0" err="1" smtClean="0"/>
              <a:t>літра</a:t>
            </a:r>
            <a:r>
              <a:rPr lang="ru-RU" dirty="0" smtClean="0"/>
              <a:t> води в день, </a:t>
            </a:r>
            <a:r>
              <a:rPr lang="ru-RU" dirty="0" err="1" smtClean="0"/>
              <a:t>споживаючи</a:t>
            </a:r>
            <a:r>
              <a:rPr lang="ru-RU" dirty="0" smtClean="0"/>
              <a:t> планктон,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тисяч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 прямо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опосередковано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джерелом</a:t>
            </a:r>
            <a:r>
              <a:rPr lang="ru-RU" dirty="0" smtClean="0"/>
              <a:t> </a:t>
            </a:r>
            <a:r>
              <a:rPr lang="ru-RU" dirty="0" err="1" smtClean="0"/>
              <a:t>живлення</a:t>
            </a:r>
            <a:r>
              <a:rPr lang="ru-RU" dirty="0" smtClean="0"/>
              <a:t> для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риб</a:t>
            </a:r>
            <a:r>
              <a:rPr lang="ru-RU" dirty="0" smtClean="0"/>
              <a:t>. </a:t>
            </a:r>
            <a:r>
              <a:rPr lang="ru-RU" dirty="0" err="1" smtClean="0"/>
              <a:t>Тепер</a:t>
            </a:r>
            <a:r>
              <a:rPr lang="ru-RU" dirty="0" smtClean="0"/>
              <a:t> </a:t>
            </a:r>
            <a:r>
              <a:rPr lang="ru-RU" dirty="0" err="1" smtClean="0"/>
              <a:t>джерела</a:t>
            </a:r>
            <a:r>
              <a:rPr lang="ru-RU" dirty="0" smtClean="0"/>
              <a:t> </a:t>
            </a:r>
            <a:r>
              <a:rPr lang="ru-RU" dirty="0" err="1" smtClean="0"/>
              <a:t>живлення</a:t>
            </a:r>
            <a:r>
              <a:rPr lang="ru-RU" dirty="0" smtClean="0"/>
              <a:t> </a:t>
            </a:r>
            <a:r>
              <a:rPr lang="ru-RU" dirty="0" err="1" smtClean="0"/>
              <a:t>зосередженні</a:t>
            </a:r>
            <a:r>
              <a:rPr lang="ru-RU" dirty="0" smtClean="0"/>
              <a:t> в основному на </a:t>
            </a:r>
            <a:r>
              <a:rPr lang="ru-RU" dirty="0" err="1" smtClean="0"/>
              <a:t>дні</a:t>
            </a:r>
            <a:r>
              <a:rPr lang="ru-RU" dirty="0" smtClean="0"/>
              <a:t> </a:t>
            </a:r>
            <a:r>
              <a:rPr lang="ru-RU" dirty="0" err="1" smtClean="0"/>
              <a:t>водойм</a:t>
            </a:r>
            <a:r>
              <a:rPr lang="ru-RU" dirty="0" smtClean="0"/>
              <a:t>, а на </a:t>
            </a:r>
            <a:r>
              <a:rPr lang="ru-RU" dirty="0" err="1" smtClean="0"/>
              <a:t>кожний</a:t>
            </a:r>
            <a:r>
              <a:rPr lang="ru-RU" dirty="0" smtClean="0"/>
              <a:t> фунт </a:t>
            </a:r>
            <a:r>
              <a:rPr lang="ru-RU" dirty="0" err="1" smtClean="0"/>
              <a:t>виловленої</a:t>
            </a:r>
            <a:r>
              <a:rPr lang="ru-RU" dirty="0" smtClean="0"/>
              <a:t> </a:t>
            </a:r>
            <a:r>
              <a:rPr lang="ru-RU" dirty="0" err="1" smtClean="0"/>
              <a:t>риби</a:t>
            </a:r>
            <a:r>
              <a:rPr lang="ru-RU" dirty="0" smtClean="0"/>
              <a:t> </a:t>
            </a:r>
            <a:r>
              <a:rPr lang="ru-RU" dirty="0" err="1" smtClean="0"/>
              <a:t>припадає</a:t>
            </a:r>
            <a:r>
              <a:rPr lang="ru-RU" dirty="0" smtClean="0"/>
              <a:t> </a:t>
            </a:r>
            <a:r>
              <a:rPr lang="ru-RU" dirty="0" err="1" smtClean="0"/>
              <a:t>приблизно</a:t>
            </a:r>
            <a:r>
              <a:rPr lang="ru-RU" dirty="0" smtClean="0"/>
              <a:t> 3-4 фунта </a:t>
            </a:r>
            <a:r>
              <a:rPr lang="ru-RU" dirty="0" err="1" smtClean="0"/>
              <a:t>тригранок</a:t>
            </a:r>
            <a:r>
              <a:rPr lang="ru-RU" dirty="0" smtClean="0"/>
              <a:t>. </a:t>
            </a:r>
            <a:r>
              <a:rPr lang="ru-RU" dirty="0" err="1" smtClean="0"/>
              <a:t>Здатність</a:t>
            </a:r>
            <a:r>
              <a:rPr lang="ru-RU" dirty="0" smtClean="0"/>
              <a:t> </a:t>
            </a:r>
            <a:r>
              <a:rPr lang="ru-RU" dirty="0" err="1" smtClean="0"/>
              <a:t>дрейсен</a:t>
            </a:r>
            <a:r>
              <a:rPr lang="ru-RU" dirty="0" smtClean="0"/>
              <a:t> </a:t>
            </a:r>
            <a:r>
              <a:rPr lang="ru-RU" dirty="0" err="1" smtClean="0"/>
              <a:t>швидко</a:t>
            </a:r>
            <a:r>
              <a:rPr lang="ru-RU" dirty="0" smtClean="0"/>
              <a:t> </a:t>
            </a:r>
            <a:r>
              <a:rPr lang="ru-RU" dirty="0" err="1" smtClean="0"/>
              <a:t>захоплювати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заселяти</a:t>
            </a:r>
            <a:r>
              <a:rPr lang="ru-RU" dirty="0" smtClean="0"/>
              <a:t> </a:t>
            </a:r>
            <a:r>
              <a:rPr lang="ru-RU" dirty="0" err="1" smtClean="0"/>
              <a:t>тверді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 </a:t>
            </a:r>
            <a:r>
              <a:rPr lang="ru-RU" dirty="0" err="1" smtClean="0"/>
              <a:t>викликає</a:t>
            </a:r>
            <a:r>
              <a:rPr lang="ru-RU" dirty="0" smtClean="0"/>
              <a:t> </a:t>
            </a:r>
            <a:r>
              <a:rPr lang="ru-RU" dirty="0" err="1" smtClean="0"/>
              <a:t>серйозні</a:t>
            </a:r>
            <a:r>
              <a:rPr lang="ru-RU" dirty="0" smtClean="0"/>
              <a:t> </a:t>
            </a:r>
            <a:r>
              <a:rPr lang="ru-RU" dirty="0" err="1" smtClean="0"/>
              <a:t>економічні</a:t>
            </a:r>
            <a:r>
              <a:rPr lang="ru-RU" dirty="0" smtClean="0"/>
              <a:t> </a:t>
            </a:r>
            <a:r>
              <a:rPr lang="ru-RU" dirty="0" err="1" smtClean="0"/>
              <a:t>проблеми</a:t>
            </a:r>
            <a:r>
              <a:rPr lang="ru-RU" dirty="0" smtClean="0"/>
              <a:t>.</a:t>
            </a:r>
          </a:p>
          <a:p>
            <a:pPr algn="just"/>
            <a:r>
              <a:rPr lang="ru-RU" dirty="0" err="1" smtClean="0"/>
              <a:t>Це</a:t>
            </a:r>
            <a:r>
              <a:rPr lang="ru-RU" dirty="0" smtClean="0"/>
              <a:t> становить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загрозу</a:t>
            </a:r>
            <a:r>
              <a:rPr lang="ru-RU" dirty="0" smtClean="0"/>
              <a:t> </a:t>
            </a:r>
            <a:r>
              <a:rPr lang="ru-RU" dirty="0" err="1" smtClean="0"/>
              <a:t>існування</a:t>
            </a:r>
            <a:r>
              <a:rPr lang="ru-RU" dirty="0" smtClean="0"/>
              <a:t>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 (</a:t>
            </a:r>
            <a:r>
              <a:rPr lang="ru-RU" dirty="0" err="1" smtClean="0"/>
              <a:t>знищення</a:t>
            </a:r>
            <a:r>
              <a:rPr lang="ru-RU" dirty="0" smtClean="0"/>
              <a:t> </a:t>
            </a:r>
            <a:r>
              <a:rPr lang="ru-RU" dirty="0" err="1" smtClean="0"/>
              <a:t>водоростей</a:t>
            </a:r>
            <a:r>
              <a:rPr lang="ru-RU" dirty="0" smtClean="0"/>
              <a:t>, </a:t>
            </a:r>
            <a:r>
              <a:rPr lang="ru-RU" dirty="0" err="1" smtClean="0"/>
              <a:t>популяцій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молюсків</a:t>
            </a:r>
            <a:r>
              <a:rPr lang="ru-RU" dirty="0" smtClean="0"/>
              <a:t>) та приносить </a:t>
            </a:r>
            <a:r>
              <a:rPr lang="ru-RU" dirty="0" err="1" smtClean="0"/>
              <a:t>економічні</a:t>
            </a:r>
            <a:r>
              <a:rPr lang="ru-RU" dirty="0" smtClean="0"/>
              <a:t> </a:t>
            </a:r>
            <a:r>
              <a:rPr lang="ru-RU" dirty="0" err="1" smtClean="0"/>
              <a:t>збитки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(</a:t>
            </a:r>
            <a:r>
              <a:rPr lang="ru-RU" dirty="0" err="1" smtClean="0"/>
              <a:t>руйнування</a:t>
            </a:r>
            <a:r>
              <a:rPr lang="ru-RU" dirty="0" smtClean="0"/>
              <a:t> </a:t>
            </a:r>
            <a:r>
              <a:rPr lang="ru-RU" dirty="0" err="1" smtClean="0"/>
              <a:t>човнів</a:t>
            </a:r>
            <a:r>
              <a:rPr lang="ru-RU" dirty="0" smtClean="0"/>
              <a:t>, </a:t>
            </a:r>
            <a:r>
              <a:rPr lang="ru-RU" dirty="0" err="1" smtClean="0"/>
              <a:t>електростанцій</a:t>
            </a:r>
            <a:r>
              <a:rPr lang="ru-RU" dirty="0" smtClean="0"/>
              <a:t> та гаваней).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849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 smtClean="0"/>
              <a:t>Тригра́нка річко́ва</a:t>
            </a:r>
            <a:r>
              <a:rPr lang="vi-VN" sz="2000" dirty="0" smtClean="0"/>
              <a:t>, або </a:t>
            </a:r>
            <a:r>
              <a:rPr lang="vi-VN" sz="2000" b="1" dirty="0" smtClean="0"/>
              <a:t>дрейсе́на річко́ва</a:t>
            </a:r>
            <a:r>
              <a:rPr lang="vi-VN" sz="2000" dirty="0" smtClean="0"/>
              <a:t> (</a:t>
            </a:r>
            <a:r>
              <a:rPr lang="en-US" sz="2000" i="1" dirty="0" err="1" smtClean="0"/>
              <a:t>Dreissena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polymorpha</a:t>
            </a:r>
            <a:r>
              <a:rPr lang="en-US" sz="2000" dirty="0" smtClean="0"/>
              <a:t>) — </a:t>
            </a:r>
            <a:r>
              <a:rPr lang="vi-VN" sz="2000" dirty="0" smtClean="0"/>
              <a:t>поширений вид двостулкових молюсків родини тригранкових (</a:t>
            </a:r>
            <a:r>
              <a:rPr lang="en-US" sz="2000" dirty="0" err="1" smtClean="0"/>
              <a:t>Dreissenidae</a:t>
            </a:r>
            <a:r>
              <a:rPr lang="en-US" sz="2000" dirty="0" smtClean="0"/>
              <a:t>). </a:t>
            </a:r>
            <a:r>
              <a:rPr lang="vi-VN" sz="2000" dirty="0" smtClean="0"/>
              <a:t>Зустрічається у прісних і солонуватих водах басейнів Чорного</a:t>
            </a:r>
            <a:r>
              <a:rPr lang="uk-UA" sz="2000" dirty="0" smtClean="0"/>
              <a:t> </a:t>
            </a:r>
            <a:r>
              <a:rPr lang="vi-VN" sz="2000" dirty="0" smtClean="0"/>
              <a:t>і Каспійського морів</a:t>
            </a:r>
            <a:r>
              <a:rPr lang="uk-UA" sz="2000" dirty="0" smtClean="0"/>
              <a:t>.</a:t>
            </a:r>
            <a:endParaRPr lang="ru-RU" sz="2000" dirty="0"/>
          </a:p>
        </p:txBody>
      </p:sp>
      <p:pic>
        <p:nvPicPr>
          <p:cNvPr id="98306" name="Picture 2" descr="Живі тригранки під водою з відкритими черепашк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0750" y="0"/>
            <a:ext cx="2381250" cy="158115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483346"/>
            <a:ext cx="1219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Є вселенцем у </a:t>
            </a:r>
            <a:r>
              <a:rPr lang="ru-RU" dirty="0" err="1" smtClean="0"/>
              <a:t>Північній</a:t>
            </a:r>
            <a:r>
              <a:rPr lang="ru-RU" dirty="0" smtClean="0"/>
              <a:t> </a:t>
            </a:r>
            <a:r>
              <a:rPr lang="ru-RU" dirty="0" err="1" smtClean="0"/>
              <a:t>Америці</a:t>
            </a:r>
            <a:r>
              <a:rPr lang="ru-RU" dirty="0" smtClean="0"/>
              <a:t>, </a:t>
            </a:r>
            <a:r>
              <a:rPr lang="ru-RU" dirty="0" err="1" smtClean="0"/>
              <a:t>Великій</a:t>
            </a:r>
            <a:r>
              <a:rPr lang="ru-RU" dirty="0" smtClean="0"/>
              <a:t> </a:t>
            </a:r>
            <a:r>
              <a:rPr lang="ru-RU" dirty="0" err="1" smtClean="0"/>
              <a:t>Британії</a:t>
            </a:r>
            <a:r>
              <a:rPr lang="ru-RU" dirty="0" smtClean="0"/>
              <a:t>, </a:t>
            </a:r>
            <a:r>
              <a:rPr lang="ru-RU" dirty="0" err="1" smtClean="0"/>
              <a:t>країнах</a:t>
            </a:r>
            <a:r>
              <a:rPr lang="ru-RU" dirty="0" smtClean="0"/>
              <a:t> </a:t>
            </a:r>
            <a:r>
              <a:rPr lang="ru-RU" dirty="0" err="1" smtClean="0"/>
              <a:t>Західної</a:t>
            </a:r>
            <a:r>
              <a:rPr lang="ru-RU" dirty="0" smtClean="0"/>
              <a:t> </a:t>
            </a:r>
            <a:r>
              <a:rPr lang="ru-RU" dirty="0" err="1" smtClean="0"/>
              <a:t>Європи</a:t>
            </a:r>
            <a:r>
              <a:rPr lang="ru-RU" dirty="0" smtClean="0"/>
              <a:t>. </a:t>
            </a:r>
            <a:r>
              <a:rPr lang="ru-RU" dirty="0" err="1" smtClean="0"/>
              <a:t>Завдає</a:t>
            </a:r>
            <a:r>
              <a:rPr lang="ru-RU" dirty="0" smtClean="0"/>
              <a:t> </a:t>
            </a:r>
            <a:r>
              <a:rPr lang="ru-RU" dirty="0" err="1" smtClean="0"/>
              <a:t>значної</a:t>
            </a:r>
            <a:r>
              <a:rPr lang="ru-RU" dirty="0" smtClean="0"/>
              <a:t> </a:t>
            </a:r>
            <a:r>
              <a:rPr lang="ru-RU" dirty="0" err="1" smtClean="0"/>
              <a:t>шкоди</a:t>
            </a:r>
            <a:r>
              <a:rPr lang="ru-RU" dirty="0" smtClean="0"/>
              <a:t>, </a:t>
            </a:r>
            <a:r>
              <a:rPr lang="ru-RU" dirty="0" err="1" smtClean="0"/>
              <a:t>заселяючи</a:t>
            </a:r>
            <a:r>
              <a:rPr lang="ru-RU" dirty="0" smtClean="0"/>
              <a:t> </a:t>
            </a:r>
            <a:r>
              <a:rPr lang="ru-RU" dirty="0" err="1" smtClean="0"/>
              <a:t>гідротехнічні</a:t>
            </a:r>
            <a:r>
              <a:rPr lang="ru-RU" dirty="0" smtClean="0"/>
              <a:t> </a:t>
            </a:r>
            <a:r>
              <a:rPr lang="ru-RU" dirty="0" err="1" smtClean="0"/>
              <a:t>споруди</a:t>
            </a:r>
            <a:r>
              <a:rPr lang="ru-RU" dirty="0" smtClean="0"/>
              <a:t>, труби,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чіпляючись</a:t>
            </a:r>
            <a:r>
              <a:rPr lang="ru-RU" dirty="0" smtClean="0"/>
              <a:t> до </a:t>
            </a:r>
            <a:r>
              <a:rPr lang="ru-RU" dirty="0" err="1" smtClean="0"/>
              <a:t>водних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r>
              <a:rPr lang="ru-RU" dirty="0" smtClean="0"/>
              <a:t>.</a:t>
            </a:r>
          </a:p>
          <a:p>
            <a:pPr algn="just"/>
            <a:r>
              <a:rPr lang="ru-RU" dirty="0" err="1" smtClean="0"/>
              <a:t>Розселення</a:t>
            </a:r>
            <a:r>
              <a:rPr lang="ru-RU" dirty="0" smtClean="0"/>
              <a:t> </a:t>
            </a:r>
            <a:r>
              <a:rPr lang="ru-RU" dirty="0" err="1" smtClean="0"/>
              <a:t>тригранки</a:t>
            </a:r>
            <a:r>
              <a:rPr lang="ru-RU" dirty="0" smtClean="0"/>
              <a:t> </a:t>
            </a:r>
            <a:r>
              <a:rPr lang="ru-RU" dirty="0" err="1" smtClean="0"/>
              <a:t>річкової</a:t>
            </a:r>
            <a:r>
              <a:rPr lang="ru-RU" dirty="0" smtClean="0"/>
              <a:t> </a:t>
            </a:r>
            <a:r>
              <a:rPr lang="ru-RU" dirty="0" err="1" smtClean="0"/>
              <a:t>почалося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 </a:t>
            </a:r>
            <a:r>
              <a:rPr lang="ru-RU" dirty="0" err="1" smtClean="0"/>
              <a:t>Угорщини</a:t>
            </a:r>
            <a:r>
              <a:rPr lang="ru-RU" dirty="0" smtClean="0"/>
              <a:t> в 1794 </a:t>
            </a:r>
            <a:r>
              <a:rPr lang="ru-RU" dirty="0" err="1" smtClean="0"/>
              <a:t>році</a:t>
            </a:r>
            <a:r>
              <a:rPr lang="ru-RU" dirty="0" smtClean="0"/>
              <a:t>. З 1820-х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ru-RU" dirty="0" err="1" smtClean="0"/>
              <a:t>почалася</a:t>
            </a:r>
            <a:r>
              <a:rPr lang="ru-RU" dirty="0" smtClean="0"/>
              <a:t> </a:t>
            </a:r>
            <a:r>
              <a:rPr lang="ru-RU" dirty="0" err="1" smtClean="0"/>
              <a:t>колонізація</a:t>
            </a:r>
            <a:r>
              <a:rPr lang="ru-RU" dirty="0" smtClean="0"/>
              <a:t> </a:t>
            </a:r>
            <a:r>
              <a:rPr lang="ru-RU" dirty="0" err="1" smtClean="0"/>
              <a:t>дрейсеною</a:t>
            </a:r>
            <a:r>
              <a:rPr lang="ru-RU" dirty="0" smtClean="0"/>
              <a:t> </a:t>
            </a:r>
            <a:r>
              <a:rPr lang="ru-RU" dirty="0" err="1" smtClean="0"/>
              <a:t>Великої</a:t>
            </a:r>
            <a:r>
              <a:rPr lang="ru-RU" dirty="0" smtClean="0"/>
              <a:t> </a:t>
            </a:r>
            <a:r>
              <a:rPr lang="ru-RU" dirty="0" err="1" smtClean="0"/>
              <a:t>Британії</a:t>
            </a:r>
            <a:r>
              <a:rPr lang="ru-RU" dirty="0" smtClean="0"/>
              <a:t>.</a:t>
            </a:r>
            <a:r>
              <a:rPr lang="ru-RU" baseline="30000" dirty="0" smtClean="0"/>
              <a:t> </a:t>
            </a:r>
            <a:r>
              <a:rPr lang="ru-RU" dirty="0" smtClean="0"/>
              <a:t>У 1827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зафіксована</a:t>
            </a:r>
            <a:r>
              <a:rPr lang="ru-RU" dirty="0" smtClean="0"/>
              <a:t> в </a:t>
            </a:r>
            <a:r>
              <a:rPr lang="ru-RU" dirty="0" err="1" smtClean="0"/>
              <a:t>Нідерландах</a:t>
            </a:r>
            <a:r>
              <a:rPr lang="ru-RU" dirty="0" smtClean="0"/>
              <a:t> </a:t>
            </a:r>
            <a:r>
              <a:rPr lang="ru-RU" dirty="0" err="1" smtClean="0"/>
              <a:t>біля</a:t>
            </a:r>
            <a:r>
              <a:rPr lang="ru-RU" dirty="0" smtClean="0"/>
              <a:t> Роттердама. </a:t>
            </a:r>
            <a:r>
              <a:rPr lang="ru-RU" dirty="0" err="1" smtClean="0"/>
              <a:t>Розселенню</a:t>
            </a:r>
            <a:r>
              <a:rPr lang="ru-RU" dirty="0" smtClean="0"/>
              <a:t> </a:t>
            </a:r>
            <a:r>
              <a:rPr lang="ru-RU" dirty="0" err="1" smtClean="0"/>
              <a:t>сприяла</a:t>
            </a:r>
            <a:r>
              <a:rPr lang="ru-RU" dirty="0" smtClean="0"/>
              <a:t> велика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штучних</a:t>
            </a:r>
            <a:r>
              <a:rPr lang="ru-RU" dirty="0" smtClean="0"/>
              <a:t> </a:t>
            </a:r>
            <a:r>
              <a:rPr lang="ru-RU" dirty="0" err="1" smtClean="0"/>
              <a:t>каналів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збудовані</a:t>
            </a:r>
            <a:r>
              <a:rPr lang="ru-RU" dirty="0" smtClean="0"/>
              <a:t> у </a:t>
            </a:r>
            <a:r>
              <a:rPr lang="ru-RU" dirty="0" err="1" smtClean="0"/>
              <a:t>західній</a:t>
            </a:r>
            <a:r>
              <a:rPr lang="ru-RU" dirty="0" smtClean="0"/>
              <a:t> </a:t>
            </a:r>
            <a:r>
              <a:rPr lang="ru-RU" dirty="0" err="1" smtClean="0"/>
              <a:t>Європі</a:t>
            </a:r>
            <a:r>
              <a:rPr lang="ru-RU" dirty="0" smtClean="0"/>
              <a:t>. Вселенцем </a:t>
            </a:r>
            <a:r>
              <a:rPr lang="ru-RU" dirty="0" err="1" smtClean="0"/>
              <a:t>вважається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у </a:t>
            </a:r>
            <a:r>
              <a:rPr lang="ru-RU" dirty="0" err="1" smtClean="0"/>
              <a:t>Чехії</a:t>
            </a:r>
            <a:r>
              <a:rPr lang="ru-RU" dirty="0" smtClean="0"/>
              <a:t> в </a:t>
            </a:r>
            <a:r>
              <a:rPr lang="ru-RU" dirty="0" err="1" smtClean="0"/>
              <a:t>Лабі</a:t>
            </a:r>
            <a:r>
              <a:rPr lang="ru-RU" dirty="0" smtClean="0"/>
              <a:t> </a:t>
            </a:r>
            <a:r>
              <a:rPr lang="ru-RU" dirty="0" err="1" smtClean="0"/>
              <a:t>з</a:t>
            </a:r>
            <a:r>
              <a:rPr lang="ru-RU" dirty="0" smtClean="0"/>
              <a:t> 1893 р.</a:t>
            </a:r>
            <a:r>
              <a:rPr lang="ru-RU" baseline="30000" dirty="0" smtClean="0">
                <a:hlinkClick r:id="rId3"/>
              </a:rPr>
              <a:t>]</a:t>
            </a:r>
            <a:r>
              <a:rPr lang="ru-RU" dirty="0" smtClean="0"/>
              <a:t> </a:t>
            </a:r>
            <a:r>
              <a:rPr lang="ru-RU" dirty="0" err="1" smtClean="0"/>
              <a:t>але</a:t>
            </a:r>
            <a:r>
              <a:rPr lang="ru-RU" dirty="0" smtClean="0"/>
              <a:t> у </a:t>
            </a:r>
            <a:r>
              <a:rPr lang="ru-RU" dirty="0" err="1" smtClean="0"/>
              <a:t>південній</a:t>
            </a:r>
            <a:r>
              <a:rPr lang="ru-RU" dirty="0" smtClean="0"/>
              <a:t> </a:t>
            </a:r>
            <a:r>
              <a:rPr lang="ru-RU" dirty="0" err="1" smtClean="0"/>
              <a:t>Моравії</a:t>
            </a:r>
            <a:r>
              <a:rPr lang="ru-RU" dirty="0" smtClean="0"/>
              <a:t> </a:t>
            </a:r>
            <a:r>
              <a:rPr lang="ru-RU" dirty="0" err="1" smtClean="0"/>
              <a:t>цей</a:t>
            </a:r>
            <a:r>
              <a:rPr lang="ru-RU" dirty="0" smtClean="0"/>
              <a:t> вид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аборигенним</a:t>
            </a:r>
            <a:r>
              <a:rPr lang="ru-RU" dirty="0" smtClean="0"/>
              <a:t>. </a:t>
            </a:r>
            <a:r>
              <a:rPr lang="ru-RU" dirty="0" err="1" smtClean="0"/>
              <a:t>Приблизно</a:t>
            </a:r>
            <a:r>
              <a:rPr lang="ru-RU" dirty="0" smtClean="0"/>
              <a:t> в 1920 р. </a:t>
            </a:r>
            <a:r>
              <a:rPr lang="ru-RU" dirty="0" err="1" smtClean="0"/>
              <a:t>цей</a:t>
            </a:r>
            <a:r>
              <a:rPr lang="ru-RU" dirty="0" smtClean="0"/>
              <a:t> вид </a:t>
            </a:r>
            <a:r>
              <a:rPr lang="ru-RU" dirty="0" err="1" smtClean="0"/>
              <a:t>відзначений</a:t>
            </a:r>
            <a:r>
              <a:rPr lang="ru-RU" dirty="0" smtClean="0"/>
              <a:t> у </a:t>
            </a:r>
            <a:r>
              <a:rPr lang="ru-RU" u="sng" dirty="0" err="1" smtClean="0"/>
              <a:t>Швеції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В </a:t>
            </a:r>
            <a:r>
              <a:rPr lang="ru-RU" dirty="0" err="1" smtClean="0"/>
              <a:t>Італії</a:t>
            </a:r>
            <a:r>
              <a:rPr lang="ru-RU" dirty="0" smtClean="0"/>
              <a:t> 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уперше</a:t>
            </a:r>
            <a:r>
              <a:rPr lang="ru-RU" dirty="0" smtClean="0"/>
              <a:t> </a:t>
            </a:r>
            <a:r>
              <a:rPr lang="ru-RU" dirty="0" err="1" smtClean="0"/>
              <a:t>зафіксований</a:t>
            </a:r>
            <a:r>
              <a:rPr lang="ru-RU" dirty="0" smtClean="0"/>
              <a:t> на </a:t>
            </a:r>
            <a:r>
              <a:rPr lang="ru-RU" dirty="0" err="1" smtClean="0"/>
              <a:t>півночі</a:t>
            </a:r>
            <a:r>
              <a:rPr lang="ru-RU" dirty="0" smtClean="0"/>
              <a:t> в </a:t>
            </a:r>
            <a:r>
              <a:rPr lang="ru-RU" dirty="0" err="1" smtClean="0"/>
              <a:t>озері</a:t>
            </a:r>
            <a:r>
              <a:rPr lang="ru-RU" dirty="0" smtClean="0"/>
              <a:t> Гарда в 1973 </a:t>
            </a:r>
            <a:r>
              <a:rPr lang="ru-RU" dirty="0" err="1" smtClean="0"/>
              <a:t>році</a:t>
            </a:r>
            <a:r>
              <a:rPr lang="ru-RU" dirty="0" smtClean="0"/>
              <a:t>; у </a:t>
            </a:r>
            <a:r>
              <a:rPr lang="ru-RU" dirty="0" err="1" smtClean="0"/>
              <a:t>центральній</a:t>
            </a:r>
            <a:r>
              <a:rPr lang="ru-RU" dirty="0" smtClean="0"/>
              <a:t> </a:t>
            </a:r>
            <a:r>
              <a:rPr lang="ru-RU" dirty="0" err="1" smtClean="0"/>
              <a:t>Італії</a:t>
            </a:r>
            <a:r>
              <a:rPr lang="ru-RU" dirty="0" smtClean="0"/>
              <a:t> </a:t>
            </a:r>
            <a:r>
              <a:rPr lang="ru-RU" dirty="0" err="1" smtClean="0"/>
              <a:t>знайдений</a:t>
            </a:r>
            <a:r>
              <a:rPr lang="ru-RU" dirty="0" smtClean="0"/>
              <a:t> </a:t>
            </a:r>
            <a:r>
              <a:rPr lang="ru-RU" dirty="0" err="1" smtClean="0"/>
              <a:t>у</a:t>
            </a:r>
            <a:r>
              <a:rPr lang="ru-RU" dirty="0" smtClean="0"/>
              <a:t> </a:t>
            </a:r>
            <a:r>
              <a:rPr lang="ru-RU" dirty="0" err="1" smtClean="0"/>
              <a:t>Тоскані</a:t>
            </a:r>
            <a:r>
              <a:rPr lang="ru-RU" dirty="0" smtClean="0"/>
              <a:t> в 2003 р.</a:t>
            </a:r>
          </a:p>
          <a:p>
            <a:pPr algn="just"/>
            <a:r>
              <a:rPr lang="ru-RU" dirty="0" smtClean="0"/>
              <a:t>У 1988 р. </a:t>
            </a:r>
            <a:r>
              <a:rPr lang="ru-RU" dirty="0" err="1" smtClean="0"/>
              <a:t>відзначений</a:t>
            </a:r>
            <a:r>
              <a:rPr lang="ru-RU" dirty="0" smtClean="0"/>
              <a:t> у </a:t>
            </a:r>
            <a:r>
              <a:rPr lang="ru-RU" dirty="0" err="1" smtClean="0"/>
              <a:t>Канаді</a:t>
            </a:r>
            <a:r>
              <a:rPr lang="ru-RU" dirty="0" smtClean="0"/>
              <a:t> </a:t>
            </a:r>
            <a:r>
              <a:rPr lang="ru-RU" dirty="0" err="1" smtClean="0"/>
              <a:t>у</a:t>
            </a:r>
            <a:r>
              <a:rPr lang="ru-RU" dirty="0" smtClean="0"/>
              <a:t> Великих озерах, а </a:t>
            </a:r>
            <a:r>
              <a:rPr lang="ru-RU" dirty="0" err="1" smtClean="0"/>
              <a:t>саме</a:t>
            </a:r>
            <a:r>
              <a:rPr lang="ru-RU" dirty="0" smtClean="0"/>
              <a:t> в </a:t>
            </a:r>
            <a:r>
              <a:rPr lang="ru-RU" dirty="0" err="1" smtClean="0"/>
              <a:t>озері</a:t>
            </a:r>
            <a:r>
              <a:rPr lang="ru-RU" dirty="0" smtClean="0"/>
              <a:t> Сен-Клер,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лежить</a:t>
            </a:r>
            <a:r>
              <a:rPr lang="ru-RU" dirty="0" smtClean="0"/>
              <a:t> на </a:t>
            </a:r>
            <a:r>
              <a:rPr lang="ru-RU" dirty="0" err="1" smtClean="0"/>
              <a:t>північ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 Детройта 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dirty="0" err="1" smtClean="0"/>
              <a:t>Віндзора</a:t>
            </a:r>
            <a:r>
              <a:rPr lang="ru-RU" dirty="0" smtClean="0"/>
              <a:t>. </a:t>
            </a:r>
            <a:r>
              <a:rPr lang="ru-RU" dirty="0" err="1" smtClean="0"/>
              <a:t>Скоріш</a:t>
            </a:r>
            <a:r>
              <a:rPr lang="ru-RU" dirty="0" smtClean="0"/>
              <a:t> за все до Великих озер вони </a:t>
            </a:r>
            <a:r>
              <a:rPr lang="ru-RU" dirty="0" err="1" smtClean="0"/>
              <a:t>потрапили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 </a:t>
            </a:r>
            <a:r>
              <a:rPr lang="ru-RU" dirty="0" err="1" smtClean="0"/>
              <a:t>баластними</a:t>
            </a:r>
            <a:r>
              <a:rPr lang="ru-RU" dirty="0" smtClean="0"/>
              <a:t> водами суден. </a:t>
            </a:r>
            <a:r>
              <a:rPr lang="ru-RU" dirty="0" err="1" smtClean="0"/>
              <a:t>Подальшому</a:t>
            </a:r>
            <a:r>
              <a:rPr lang="ru-RU" dirty="0" smtClean="0"/>
              <a:t> </a:t>
            </a:r>
            <a:r>
              <a:rPr lang="ru-RU" dirty="0" err="1" smtClean="0"/>
              <a:t>розширенню</a:t>
            </a:r>
            <a:r>
              <a:rPr lang="ru-RU" dirty="0" smtClean="0"/>
              <a:t> ареалу </a:t>
            </a:r>
            <a:r>
              <a:rPr lang="ru-RU" dirty="0" err="1" smtClean="0"/>
              <a:t>тригранки</a:t>
            </a:r>
            <a:r>
              <a:rPr lang="ru-RU" dirty="0" smtClean="0"/>
              <a:t> </a:t>
            </a:r>
            <a:r>
              <a:rPr lang="ru-RU" dirty="0" err="1" smtClean="0"/>
              <a:t>сприяють</a:t>
            </a:r>
            <a:r>
              <a:rPr lang="ru-RU" dirty="0" smtClean="0"/>
              <a:t> </a:t>
            </a:r>
            <a:r>
              <a:rPr lang="ru-RU" dirty="0" err="1" smtClean="0"/>
              <a:t>річкові</a:t>
            </a:r>
            <a:r>
              <a:rPr lang="ru-RU" dirty="0" smtClean="0"/>
              <a:t> раки, до </a:t>
            </a:r>
            <a:r>
              <a:rPr lang="ru-RU" dirty="0" err="1" smtClean="0"/>
              <a:t>панцира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вони </a:t>
            </a:r>
            <a:r>
              <a:rPr lang="ru-RU" dirty="0" err="1" smtClean="0"/>
              <a:t>прикріплюються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9314" y="2169886"/>
            <a:ext cx="109728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err="1" smtClean="0"/>
              <a:t>Інвазивні</a:t>
            </a:r>
            <a:r>
              <a:rPr lang="uk-UA" dirty="0" smtClean="0"/>
              <a:t> </a:t>
            </a:r>
            <a:r>
              <a:rPr lang="uk-UA" dirty="0" smtClean="0"/>
              <a:t>захворювання (часткове повторення)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192AD7-6FE5-41B9-9EBB-5707288DF331}"/>
              </a:ext>
            </a:extLst>
          </p:cNvPr>
          <p:cNvSpPr txBox="1"/>
          <p:nvPr/>
        </p:nvSpPr>
        <p:spPr>
          <a:xfrm>
            <a:off x="0" y="130581"/>
            <a:ext cx="12192000" cy="1569660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Паразитизм </a:t>
            </a:r>
            <a:r>
              <a:rPr lang="ru-RU" sz="2400" dirty="0">
                <a:latin typeface="Comic Sans MS" panose="030F0702030302020204" pitchFamily="66" charset="0"/>
              </a:rPr>
              <a:t>— вид </a:t>
            </a:r>
            <a:r>
              <a:rPr lang="ru-RU" sz="2400" dirty="0" err="1">
                <a:latin typeface="Comic Sans MS" panose="030F0702030302020204" pitchFamily="66" charset="0"/>
              </a:rPr>
              <a:t>взаємозв'язків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між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різними</a:t>
            </a:r>
            <a:r>
              <a:rPr lang="ru-RU" sz="2400" dirty="0">
                <a:latin typeface="Comic Sans MS" panose="030F0702030302020204" pitchFamily="66" charset="0"/>
              </a:rPr>
              <a:t> видами, за </a:t>
            </a:r>
            <a:r>
              <a:rPr lang="ru-RU" sz="2400" dirty="0" err="1">
                <a:latin typeface="Comic Sans MS" panose="030F0702030302020204" pitchFamily="66" charset="0"/>
              </a:rPr>
              <a:t>якого</a:t>
            </a:r>
            <a:r>
              <a:rPr lang="ru-RU" sz="2400" dirty="0">
                <a:latin typeface="Comic Sans MS" panose="030F0702030302020204" pitchFamily="66" charset="0"/>
              </a:rPr>
              <a:t> один з них (паразит) </a:t>
            </a:r>
            <a:r>
              <a:rPr lang="ru-RU" sz="2400" dirty="0" err="1">
                <a:latin typeface="Comic Sans MS" panose="030F0702030302020204" pitchFamily="66" charset="0"/>
              </a:rPr>
              <a:t>використовує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іншого</a:t>
            </a:r>
            <a:r>
              <a:rPr lang="ru-RU" sz="2400" dirty="0">
                <a:latin typeface="Comic Sans MS" panose="030F0702030302020204" pitchFamily="66" charset="0"/>
              </a:rPr>
              <a:t> (</a:t>
            </a:r>
            <a:r>
              <a:rPr lang="ru-RU" sz="2400" dirty="0" err="1">
                <a:latin typeface="Comic Sans MS" panose="030F0702030302020204" pitchFamily="66" charset="0"/>
              </a:rPr>
              <a:t>хазяїна</a:t>
            </a:r>
            <a:r>
              <a:rPr lang="ru-RU" sz="2400" dirty="0">
                <a:latin typeface="Comic Sans MS" panose="030F0702030302020204" pitchFamily="66" charset="0"/>
              </a:rPr>
              <a:t>) як </a:t>
            </a:r>
            <a:r>
              <a:rPr lang="ru-RU" sz="2400" dirty="0" err="1">
                <a:latin typeface="Comic Sans MS" panose="030F0702030302020204" pitchFamily="66" charset="0"/>
              </a:rPr>
              <a:t>джерело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живлення</a:t>
            </a:r>
            <a:r>
              <a:rPr lang="ru-RU" sz="2400" dirty="0">
                <a:latin typeface="Comic Sans MS" panose="030F0702030302020204" pitchFamily="66" charset="0"/>
              </a:rPr>
              <a:t> та </a:t>
            </a:r>
            <a:r>
              <a:rPr lang="ru-RU" sz="2400" dirty="0" err="1">
                <a:latin typeface="Comic Sans MS" panose="030F0702030302020204" pitchFamily="66" charset="0"/>
              </a:rPr>
              <a:t>середовище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існування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частково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чи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повністю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покладає</a:t>
            </a:r>
            <a:r>
              <a:rPr lang="ru-RU" sz="2400" dirty="0">
                <a:latin typeface="Comic Sans MS" panose="030F0702030302020204" pitchFamily="66" charset="0"/>
              </a:rPr>
              <a:t> на </a:t>
            </a:r>
            <a:r>
              <a:rPr lang="ru-RU" sz="2400" dirty="0" err="1">
                <a:latin typeface="Comic Sans MS" panose="030F0702030302020204" pitchFamily="66" charset="0"/>
              </a:rPr>
              <a:t>нього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регуляцію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своїх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взаємовідносин</a:t>
            </a:r>
            <a:r>
              <a:rPr lang="ru-RU" sz="2400" dirty="0">
                <a:latin typeface="Comic Sans MS" panose="030F0702030302020204" pitchFamily="66" charset="0"/>
              </a:rPr>
              <a:t> з </a:t>
            </a:r>
            <a:r>
              <a:rPr lang="ru-RU" sz="2400" dirty="0" err="1">
                <a:latin typeface="Comic Sans MS" panose="030F0702030302020204" pitchFamily="66" charset="0"/>
              </a:rPr>
              <a:t>довкіллям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AA142BA-5402-4A0E-BBF5-CC47FDA1B0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83702" y="6589753"/>
            <a:ext cx="1408298" cy="268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7F5C0AE-47C7-46C3-BD71-F15F5AA6F305}"/>
              </a:ext>
            </a:extLst>
          </p:cNvPr>
          <p:cNvSpPr txBox="1"/>
          <p:nvPr/>
        </p:nvSpPr>
        <p:spPr>
          <a:xfrm>
            <a:off x="1021644" y="1700241"/>
            <a:ext cx="101487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Comic Sans MS" panose="030F0702030302020204" pitchFamily="66" charset="0"/>
              </a:rPr>
              <a:t>Паразитичний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спосіб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життя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характерний</a:t>
            </a:r>
            <a:r>
              <a:rPr lang="ru-RU" sz="2400" dirty="0">
                <a:latin typeface="Comic Sans MS" panose="030F0702030302020204" pitchFamily="66" charset="0"/>
              </a:rPr>
              <a:t> для </a:t>
            </a:r>
            <a:r>
              <a:rPr lang="ru-RU" sz="2400" dirty="0" err="1">
                <a:latin typeface="Comic Sans MS" panose="030F0702030302020204" pitchFamily="66" charset="0"/>
              </a:rPr>
              <a:t>вірусів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бактерій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найпростіших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безхребетних</a:t>
            </a:r>
            <a:r>
              <a:rPr lang="ru-RU" sz="2400" dirty="0">
                <a:latin typeface="Comic Sans MS" panose="030F0702030302020204" pitchFamily="66" charset="0"/>
              </a:rPr>
              <a:t> і </a:t>
            </a:r>
            <a:r>
              <a:rPr lang="ru-RU" sz="2400" dirty="0" err="1">
                <a:latin typeface="Comic Sans MS" panose="030F0702030302020204" pitchFamily="66" charset="0"/>
              </a:rPr>
              <a:t>хребетних</a:t>
            </a:r>
            <a:r>
              <a:rPr lang="ru-RU" sz="2400" dirty="0">
                <a:latin typeface="Comic Sans MS" panose="030F0702030302020204" pitchFamily="66" charset="0"/>
              </a:rPr>
              <a:t> тварин, </a:t>
            </a:r>
            <a:r>
              <a:rPr lang="ru-RU" sz="2400" dirty="0" err="1">
                <a:latin typeface="Comic Sans MS" panose="030F0702030302020204" pitchFamily="66" charset="0"/>
              </a:rPr>
              <a:t>грибів</a:t>
            </a:r>
            <a:r>
              <a:rPr lang="ru-RU" sz="2400" dirty="0">
                <a:latin typeface="Comic Sans MS" panose="030F0702030302020204" pitchFamily="66" charset="0"/>
              </a:rPr>
              <a:t> та </a:t>
            </a:r>
            <a:r>
              <a:rPr lang="ru-RU" sz="2400" dirty="0" err="1">
                <a:latin typeface="Comic Sans MS" panose="030F0702030302020204" pitchFamily="66" charset="0"/>
              </a:rPr>
              <a:t>рослин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228E540-0A21-4C62-8C95-B8E6915ADB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1876" r="10230" b="7179"/>
          <a:stretch/>
        </p:blipFill>
        <p:spPr>
          <a:xfrm>
            <a:off x="191910" y="2531238"/>
            <a:ext cx="3529953" cy="20971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F9D707E-68A0-4A8F-AAEC-0187B90440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244" y="4704195"/>
            <a:ext cx="3324578" cy="20196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39E3286-F4BA-4C55-9775-1A4F0689E5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4963"/>
          <a:stretch/>
        </p:blipFill>
        <p:spPr>
          <a:xfrm>
            <a:off x="3829566" y="2530942"/>
            <a:ext cx="2888088" cy="22781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F9E7FF6-DA8D-4C39-B726-AE62912AEA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6584" b="11440"/>
          <a:stretch/>
        </p:blipFill>
        <p:spPr>
          <a:xfrm>
            <a:off x="3655559" y="4926327"/>
            <a:ext cx="2029179" cy="16634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4772206-AE89-4C87-AF44-F30B1CD0D5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15708" b="13529"/>
          <a:stretch/>
        </p:blipFill>
        <p:spPr>
          <a:xfrm>
            <a:off x="5813481" y="4883412"/>
            <a:ext cx="3899964" cy="18404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FE3D328-F86C-4ECC-A6A1-A015A3528C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r="14837"/>
          <a:stretch/>
        </p:blipFill>
        <p:spPr>
          <a:xfrm>
            <a:off x="6825357" y="2538856"/>
            <a:ext cx="2888088" cy="22625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9562DD1-E591-4DD9-877D-E40B36DF908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8967363" y="3389762"/>
            <a:ext cx="3903725" cy="2186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2414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550" y="0"/>
            <a:ext cx="1064895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 smtClean="0"/>
              <a:t>Існує</a:t>
            </a:r>
            <a:r>
              <a:rPr lang="ru-RU" sz="2800" dirty="0" smtClean="0"/>
              <a:t> </a:t>
            </a:r>
            <a:r>
              <a:rPr lang="ru-RU" sz="2800" dirty="0" err="1" smtClean="0"/>
              <a:t>понад</a:t>
            </a:r>
            <a:r>
              <a:rPr lang="ru-RU" sz="2800" dirty="0" smtClean="0"/>
              <a:t> 200 </a:t>
            </a:r>
            <a:r>
              <a:rPr lang="ru-RU" sz="2800" dirty="0" err="1" smtClean="0"/>
              <a:t>видів</a:t>
            </a:r>
            <a:r>
              <a:rPr lang="ru-RU" sz="2800" dirty="0" smtClean="0"/>
              <a:t> </a:t>
            </a:r>
            <a:r>
              <a:rPr lang="ru-RU" sz="2800" dirty="0" err="1" smtClean="0"/>
              <a:t>черв'яків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можуть</a:t>
            </a:r>
            <a:r>
              <a:rPr lang="ru-RU" sz="2800" dirty="0" smtClean="0"/>
              <a:t> </a:t>
            </a:r>
            <a:r>
              <a:rPr lang="ru-RU" sz="2800" dirty="0" err="1" smtClean="0"/>
              <a:t>проникати</a:t>
            </a:r>
            <a:r>
              <a:rPr lang="ru-RU" sz="2800" dirty="0" smtClean="0"/>
              <a:t> в </a:t>
            </a:r>
            <a:r>
              <a:rPr lang="ru-RU" sz="2800" dirty="0" err="1" smtClean="0"/>
              <a:t>організм</a:t>
            </a:r>
            <a:r>
              <a:rPr lang="ru-RU" sz="2800" dirty="0" smtClean="0"/>
              <a:t> </a:t>
            </a:r>
            <a:r>
              <a:rPr lang="ru-RU" sz="2800" dirty="0" err="1" smtClean="0"/>
              <a:t>людини</a:t>
            </a:r>
            <a:r>
              <a:rPr lang="ru-RU" sz="2800" dirty="0" smtClean="0"/>
              <a:t> </a:t>
            </a:r>
            <a:r>
              <a:rPr lang="ru-RU" sz="2800" dirty="0" err="1" smtClean="0"/>
              <a:t>або</a:t>
            </a:r>
            <a:r>
              <a:rPr lang="ru-RU" sz="2800" dirty="0" smtClean="0"/>
              <a:t> </a:t>
            </a:r>
            <a:r>
              <a:rPr lang="ru-RU" sz="2800" dirty="0" err="1" smtClean="0"/>
              <a:t>тварини</a:t>
            </a:r>
            <a:r>
              <a:rPr lang="ru-RU" sz="2800" dirty="0" smtClean="0"/>
              <a:t>, </a:t>
            </a:r>
            <a:r>
              <a:rPr lang="ru-RU" sz="2800" dirty="0" err="1" smtClean="0"/>
              <a:t>але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частіше</a:t>
            </a:r>
            <a:r>
              <a:rPr lang="ru-RU" sz="2800" dirty="0" smtClean="0"/>
              <a:t> </a:t>
            </a:r>
            <a:r>
              <a:rPr lang="ru-RU" sz="2800" dirty="0" err="1" smtClean="0"/>
              <a:t>діагностується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глистяна</a:t>
            </a:r>
            <a:r>
              <a:rPr lang="ru-RU" sz="2800" dirty="0" smtClean="0"/>
              <a:t> </a:t>
            </a:r>
            <a:r>
              <a:rPr lang="ru-RU" sz="2800" dirty="0" err="1" smtClean="0"/>
              <a:t>інвазія</a:t>
            </a:r>
            <a:r>
              <a:rPr lang="ru-RU" sz="2800" dirty="0" smtClean="0"/>
              <a:t>. </a:t>
            </a:r>
            <a:r>
              <a:rPr lang="ru-RU" sz="2800" dirty="0" err="1" smtClean="0"/>
              <a:t>Гельмінти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потрапили</a:t>
            </a:r>
            <a:r>
              <a:rPr lang="ru-RU" sz="2800" dirty="0" smtClean="0"/>
              <a:t> в </a:t>
            </a:r>
            <a:r>
              <a:rPr lang="ru-RU" sz="2800" dirty="0" err="1" smtClean="0"/>
              <a:t>об'єкт</a:t>
            </a:r>
            <a:r>
              <a:rPr lang="ru-RU" sz="2800" dirty="0" smtClean="0"/>
              <a:t> </a:t>
            </a:r>
            <a:r>
              <a:rPr lang="ru-RU" sz="2800" dirty="0" err="1" smtClean="0"/>
              <a:t>інвазії</a:t>
            </a:r>
            <a:r>
              <a:rPr lang="ru-RU" sz="2800" dirty="0" smtClean="0"/>
              <a:t>, </a:t>
            </a:r>
            <a:r>
              <a:rPr lang="ru-RU" sz="2800" dirty="0" err="1" smtClean="0"/>
              <a:t>провокують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пошкодження</a:t>
            </a:r>
            <a:r>
              <a:rPr lang="ru-RU" sz="2800" dirty="0" smtClean="0"/>
              <a:t> тканин, </a:t>
            </a:r>
            <a:r>
              <a:rPr lang="ru-RU" sz="2800" dirty="0" err="1" smtClean="0"/>
              <a:t>загальну</a:t>
            </a:r>
            <a:r>
              <a:rPr lang="ru-RU" sz="2800" dirty="0" smtClean="0"/>
              <a:t> </a:t>
            </a:r>
            <a:r>
              <a:rPr lang="ru-RU" sz="2800" dirty="0" err="1" smtClean="0"/>
              <a:t>інтоксикацію</a:t>
            </a:r>
            <a:r>
              <a:rPr lang="ru-RU" sz="2800" dirty="0" smtClean="0"/>
              <a:t>. </a:t>
            </a:r>
            <a:r>
              <a:rPr lang="ru-RU" sz="2800" dirty="0" err="1" smtClean="0"/>
              <a:t>Їх</a:t>
            </a:r>
            <a:r>
              <a:rPr lang="ru-RU" sz="2800" dirty="0" smtClean="0"/>
              <a:t> </a:t>
            </a:r>
            <a:r>
              <a:rPr lang="ru-RU" sz="2800" dirty="0" err="1" smtClean="0"/>
              <a:t>життєдіяльність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призводить</a:t>
            </a:r>
            <a:r>
              <a:rPr lang="ru-RU" sz="2800" dirty="0" smtClean="0"/>
              <a:t> до </a:t>
            </a:r>
            <a:r>
              <a:rPr lang="ru-RU" sz="2800" dirty="0" err="1" smtClean="0"/>
              <a:t>порушення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робіт</a:t>
            </a:r>
            <a:r>
              <a:rPr lang="ru-RU" sz="2800" dirty="0" smtClean="0"/>
              <a:t> </a:t>
            </a:r>
            <a:r>
              <a:rPr lang="ru-RU" sz="2800" dirty="0" err="1" smtClean="0"/>
              <a:t>різних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органів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систем </a:t>
            </a:r>
            <a:r>
              <a:rPr lang="ru-RU" sz="2800" dirty="0" err="1" smtClean="0"/>
              <a:t>організму</a:t>
            </a:r>
            <a:r>
              <a:rPr lang="ru-RU" sz="2800" dirty="0" smtClean="0"/>
              <a:t> </a:t>
            </a:r>
            <a:r>
              <a:rPr lang="ru-RU" sz="2800" dirty="0" err="1" smtClean="0"/>
              <a:t>людини</a:t>
            </a:r>
            <a:r>
              <a:rPr lang="ru-RU" sz="2800" dirty="0" smtClean="0"/>
              <a:t>. </a:t>
            </a:r>
            <a:r>
              <a:rPr lang="ru-RU" sz="2800" dirty="0" err="1" smtClean="0"/>
              <a:t>Утримуються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гельмінти</a:t>
            </a:r>
            <a:r>
              <a:rPr lang="ru-RU" sz="2800" dirty="0" smtClean="0"/>
              <a:t> </a:t>
            </a:r>
            <a:r>
              <a:rPr lang="ru-RU" sz="2800" dirty="0" err="1" smtClean="0"/>
              <a:t>всередині</a:t>
            </a:r>
            <a:r>
              <a:rPr lang="ru-RU" sz="2800" dirty="0" smtClean="0"/>
              <a:t> за </a:t>
            </a:r>
            <a:r>
              <a:rPr lang="ru-RU" sz="2800" dirty="0" err="1" smtClean="0"/>
              <a:t>рахунок</a:t>
            </a:r>
            <a:r>
              <a:rPr lang="ru-RU" sz="2800" dirty="0" smtClean="0"/>
              <a:t> крючков, присосок </a:t>
            </a:r>
            <a:r>
              <a:rPr lang="ru-RU" sz="2800" dirty="0" err="1" smtClean="0"/>
              <a:t>або</a:t>
            </a:r>
            <a:r>
              <a:rPr lang="ru-RU" sz="2800" dirty="0" smtClean="0"/>
              <a:t> </a:t>
            </a:r>
            <a:r>
              <a:rPr lang="ru-RU" sz="2800" dirty="0" err="1" smtClean="0"/>
              <a:t>зубів</a:t>
            </a:r>
            <a:r>
              <a:rPr lang="ru-RU" sz="2800" dirty="0" smtClean="0"/>
              <a:t>, </a:t>
            </a:r>
            <a:r>
              <a:rPr lang="ru-RU" sz="2800" dirty="0" err="1" smtClean="0"/>
              <a:t>провокуючи</a:t>
            </a:r>
            <a:r>
              <a:rPr lang="ru-RU" sz="2800" dirty="0" smtClean="0"/>
              <a:t> </a:t>
            </a:r>
            <a:r>
              <a:rPr lang="ru-RU" sz="2800" dirty="0" err="1" smtClean="0"/>
              <a:t>ураження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слизових</a:t>
            </a:r>
            <a:r>
              <a:rPr lang="ru-RU" sz="2800" dirty="0" smtClean="0"/>
              <a:t>, </a:t>
            </a:r>
            <a:r>
              <a:rPr lang="ru-RU" sz="2800" dirty="0" err="1" smtClean="0"/>
              <a:t>кровотеча</a:t>
            </a:r>
            <a:r>
              <a:rPr lang="ru-RU" sz="2800" dirty="0" smtClean="0"/>
              <a:t>.</a:t>
            </a:r>
          </a:p>
          <a:p>
            <a:pPr algn="just"/>
            <a:r>
              <a:rPr lang="ru-RU" sz="2800" dirty="0" smtClean="0"/>
              <a:t>Часто </a:t>
            </a:r>
            <a:r>
              <a:rPr lang="ru-RU" sz="2800" dirty="0" err="1" smtClean="0"/>
              <a:t>паразитують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хробаки</a:t>
            </a:r>
            <a:r>
              <a:rPr lang="ru-RU" sz="2800" dirty="0" smtClean="0"/>
              <a:t> </a:t>
            </a:r>
            <a:r>
              <a:rPr lang="ru-RU" sz="2800" dirty="0" err="1" smtClean="0"/>
              <a:t>під</a:t>
            </a:r>
            <a:r>
              <a:rPr lang="ru-RU" sz="2800" dirty="0" smtClean="0"/>
              <a:t> час </a:t>
            </a:r>
            <a:r>
              <a:rPr lang="ru-RU" sz="2800" dirty="0" err="1" smtClean="0"/>
              <a:t>інвазії</a:t>
            </a:r>
            <a:r>
              <a:rPr lang="ru-RU" sz="2800" dirty="0" smtClean="0"/>
              <a:t> в ШКТ, </a:t>
            </a:r>
            <a:r>
              <a:rPr lang="ru-RU" sz="2800" dirty="0" err="1" smtClean="0"/>
              <a:t>забирають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частину</a:t>
            </a:r>
            <a:r>
              <a:rPr lang="ru-RU" sz="2800" dirty="0" smtClean="0"/>
              <a:t> </a:t>
            </a:r>
            <a:r>
              <a:rPr lang="ru-RU" sz="2800" dirty="0" err="1" smtClean="0"/>
              <a:t>поживних</a:t>
            </a:r>
            <a:r>
              <a:rPr lang="ru-RU" sz="2800" dirty="0" smtClean="0"/>
              <a:t> </a:t>
            </a:r>
            <a:r>
              <a:rPr lang="ru-RU" sz="2800" dirty="0" err="1" smtClean="0"/>
              <a:t>речовин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</a:t>
            </a:r>
            <a:r>
              <a:rPr lang="ru-RU" sz="2800" dirty="0" err="1" smtClean="0"/>
              <a:t>їжі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призводить</a:t>
            </a:r>
            <a:r>
              <a:rPr lang="ru-RU" sz="2800" dirty="0" smtClean="0"/>
              <a:t> до </a:t>
            </a:r>
            <a:r>
              <a:rPr lang="ru-RU" sz="2800" dirty="0" err="1" smtClean="0"/>
              <a:t>ослаблення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імунної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захисної</a:t>
            </a:r>
            <a:r>
              <a:rPr lang="ru-RU" sz="2800" dirty="0" smtClean="0"/>
              <a:t> </a:t>
            </a:r>
            <a:r>
              <a:rPr lang="ru-RU" sz="2800" dirty="0" err="1" smtClean="0"/>
              <a:t>системи</a:t>
            </a:r>
            <a:r>
              <a:rPr lang="ru-RU" sz="2800" dirty="0" smtClean="0"/>
              <a:t>, </a:t>
            </a:r>
            <a:r>
              <a:rPr lang="ru-RU" sz="2800" dirty="0" err="1" smtClean="0"/>
              <a:t>життєвих</a:t>
            </a:r>
            <a:r>
              <a:rPr lang="ru-RU" sz="2800" dirty="0" smtClean="0"/>
              <a:t> сил </a:t>
            </a:r>
            <a:r>
              <a:rPr lang="ru-RU" sz="2800" dirty="0" err="1" smtClean="0"/>
              <a:t>людини</a:t>
            </a:r>
            <a:r>
              <a:rPr lang="ru-RU" sz="2800" dirty="0" smtClean="0"/>
              <a:t>, </a:t>
            </a:r>
            <a:r>
              <a:rPr lang="ru-RU" sz="2800" dirty="0" err="1" smtClean="0"/>
              <a:t>провокують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анемію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авітаміноз</a:t>
            </a:r>
            <a:r>
              <a:rPr lang="ru-RU" sz="2800" dirty="0" smtClean="0"/>
              <a:t>. Все </a:t>
            </a:r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призводить</a:t>
            </a:r>
            <a:r>
              <a:rPr lang="ru-RU" sz="2800" dirty="0" smtClean="0"/>
              <a:t> до </a:t>
            </a:r>
            <a:r>
              <a:rPr lang="ru-RU" sz="2800" dirty="0" err="1" smtClean="0"/>
              <a:t>частих</a:t>
            </a:r>
            <a:r>
              <a:rPr lang="ru-RU" sz="2800" dirty="0" smtClean="0"/>
              <a:t> </a:t>
            </a:r>
            <a:r>
              <a:rPr lang="ru-RU" sz="2800" dirty="0" err="1" smtClean="0"/>
              <a:t>рецидивів</a:t>
            </a:r>
            <a:r>
              <a:rPr lang="ru-RU" sz="2800" dirty="0" smtClean="0"/>
              <a:t> </a:t>
            </a:r>
            <a:r>
              <a:rPr lang="ru-RU" sz="2800" dirty="0" err="1" smtClean="0"/>
              <a:t>різних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патологій</a:t>
            </a:r>
            <a:r>
              <a:rPr lang="ru-RU" sz="2800" dirty="0" smtClean="0"/>
              <a:t>. </a:t>
            </a:r>
            <a:r>
              <a:rPr lang="ru-RU" sz="2800" dirty="0" err="1" smtClean="0"/>
              <a:t>Дуже</a:t>
            </a:r>
            <a:r>
              <a:rPr lang="ru-RU" sz="2800" dirty="0" smtClean="0"/>
              <a:t> </a:t>
            </a:r>
            <a:r>
              <a:rPr lang="ru-RU" sz="2800" dirty="0" err="1" smtClean="0"/>
              <a:t>небезпечна</a:t>
            </a:r>
            <a:r>
              <a:rPr lang="ru-RU" sz="2800" dirty="0" smtClean="0"/>
              <a:t> </a:t>
            </a:r>
            <a:r>
              <a:rPr lang="ru-RU" sz="2800" dirty="0" err="1" smtClean="0"/>
              <a:t>особливість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інвазії</a:t>
            </a:r>
            <a:r>
              <a:rPr lang="ru-RU" sz="2800" dirty="0" smtClean="0"/>
              <a:t> – </a:t>
            </a:r>
            <a:r>
              <a:rPr lang="ru-RU" sz="2800" dirty="0" err="1" smtClean="0"/>
              <a:t>здатність</a:t>
            </a:r>
            <a:r>
              <a:rPr lang="ru-RU" sz="2800" dirty="0" smtClean="0"/>
              <a:t> личинок </a:t>
            </a:r>
            <a:r>
              <a:rPr lang="ru-RU" sz="2800" dirty="0" err="1" smtClean="0"/>
              <a:t>мігрувати</a:t>
            </a:r>
            <a:r>
              <a:rPr lang="ru-RU" sz="2800" dirty="0" smtClean="0"/>
              <a:t>. Вони </a:t>
            </a:r>
            <a:r>
              <a:rPr lang="ru-RU" sz="2800" dirty="0" err="1" smtClean="0"/>
              <a:t>можуть</a:t>
            </a:r>
            <a:r>
              <a:rPr lang="ru-RU" sz="2800" dirty="0" smtClean="0"/>
              <a:t> </a:t>
            </a:r>
            <a:r>
              <a:rPr lang="ru-RU" sz="2800" dirty="0" err="1" smtClean="0"/>
              <a:t>проникнути</a:t>
            </a:r>
            <a:r>
              <a:rPr lang="ru-RU" sz="2800" dirty="0" smtClean="0"/>
              <a:t> в кров через </a:t>
            </a:r>
            <a:r>
              <a:rPr lang="ru-RU" sz="2800" dirty="0" err="1" smtClean="0"/>
              <a:t>стінки</a:t>
            </a:r>
            <a:r>
              <a:rPr lang="ru-RU" sz="2800" dirty="0" smtClean="0"/>
              <a:t> кишечника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досягають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інших</a:t>
            </a:r>
            <a:r>
              <a:rPr lang="ru-RU" sz="2800" dirty="0" smtClean="0"/>
              <a:t> </a:t>
            </a:r>
            <a:r>
              <a:rPr lang="ru-RU" sz="2800" dirty="0" err="1" smtClean="0"/>
              <a:t>органів</a:t>
            </a:r>
            <a:r>
              <a:rPr lang="ru-RU" sz="2800" dirty="0" smtClean="0"/>
              <a:t> </a:t>
            </a:r>
            <a:r>
              <a:rPr lang="ru-RU" sz="2800" dirty="0" err="1" smtClean="0"/>
              <a:t>тіла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15591"/>
            <a:ext cx="1219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/>
              <a:t>Місця</a:t>
            </a:r>
            <a:r>
              <a:rPr lang="ru-RU" sz="2400" dirty="0" smtClean="0"/>
              <a:t> </a:t>
            </a:r>
            <a:r>
              <a:rPr lang="ru-RU" sz="2400" dirty="0" err="1" smtClean="0"/>
              <a:t>локалізації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найрізноманітніші</a:t>
            </a:r>
            <a:r>
              <a:rPr lang="ru-RU" sz="2400" dirty="0" smtClean="0"/>
              <a:t>:</a:t>
            </a:r>
          </a:p>
          <a:p>
            <a:pPr algn="just"/>
            <a:r>
              <a:rPr lang="ru-RU" sz="2400" dirty="0" err="1" smtClean="0"/>
              <a:t>печінка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очі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серце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легені</a:t>
            </a:r>
            <a:endParaRPr lang="ru-RU" sz="2400" dirty="0" smtClean="0"/>
          </a:p>
          <a:p>
            <a:pPr algn="just"/>
            <a:r>
              <a:rPr lang="ru-RU" sz="2400" dirty="0" err="1" smtClean="0"/>
              <a:t>мозок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smtClean="0"/>
              <a:t>При </a:t>
            </a:r>
            <a:r>
              <a:rPr lang="ru-RU" sz="2400" dirty="0" err="1" smtClean="0"/>
              <a:t>відсутності</a:t>
            </a:r>
            <a:r>
              <a:rPr lang="ru-RU" sz="2400" dirty="0" smtClean="0"/>
              <a:t> адекватного </a:t>
            </a:r>
            <a:r>
              <a:rPr lang="ru-RU" sz="2400" dirty="0" err="1" smtClean="0"/>
              <a:t>лікування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життєдіяльність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паразитів</a:t>
            </a:r>
            <a:r>
              <a:rPr lang="ru-RU" sz="2400" dirty="0" smtClean="0"/>
              <a:t> </a:t>
            </a:r>
            <a:r>
              <a:rPr lang="ru-RU" sz="2400" dirty="0" err="1" smtClean="0"/>
              <a:t>може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призвести</a:t>
            </a:r>
            <a:r>
              <a:rPr lang="ru-RU" sz="2400" dirty="0" smtClean="0"/>
              <a:t> до критичного </a:t>
            </a:r>
            <a:r>
              <a:rPr lang="ru-RU" sz="2400" dirty="0" err="1" smtClean="0"/>
              <a:t>руйнування</a:t>
            </a:r>
            <a:r>
              <a:rPr lang="ru-RU" sz="2400" dirty="0" smtClean="0"/>
              <a:t> органу, </a:t>
            </a:r>
            <a:r>
              <a:rPr lang="ru-RU" sz="2400" dirty="0" err="1" smtClean="0"/>
              <a:t>викликати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важкі</a:t>
            </a:r>
            <a:r>
              <a:rPr lang="ru-RU" sz="2400" dirty="0" smtClean="0"/>
              <a:t> </a:t>
            </a:r>
            <a:r>
              <a:rPr lang="ru-RU" sz="2400" dirty="0" err="1" smtClean="0"/>
              <a:t>наслідки</a:t>
            </a:r>
            <a:r>
              <a:rPr lang="ru-RU" sz="2400" dirty="0" smtClean="0"/>
              <a:t> </a:t>
            </a:r>
            <a:r>
              <a:rPr lang="ru-RU" sz="2400" dirty="0" err="1" smtClean="0"/>
              <a:t>інвазії</a:t>
            </a:r>
            <a:r>
              <a:rPr lang="ru-RU" sz="2400" dirty="0" smtClean="0"/>
              <a:t>. Для </a:t>
            </a:r>
            <a:r>
              <a:rPr lang="ru-RU" sz="2400" dirty="0" err="1" smtClean="0"/>
              <a:t>запобігання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ускладнень</a:t>
            </a:r>
            <a:r>
              <a:rPr lang="ru-RU" sz="2400" dirty="0" smtClean="0"/>
              <a:t> </a:t>
            </a:r>
            <a:r>
              <a:rPr lang="ru-RU" sz="2400" dirty="0" err="1" smtClean="0"/>
              <a:t>потрібно</a:t>
            </a:r>
            <a:r>
              <a:rPr lang="ru-RU" sz="2400" dirty="0" smtClean="0"/>
              <a:t> </a:t>
            </a:r>
            <a:r>
              <a:rPr lang="ru-RU" sz="2400" dirty="0" err="1" smtClean="0"/>
              <a:t>вчасно</a:t>
            </a:r>
            <a:r>
              <a:rPr lang="ru-RU" sz="2400" dirty="0" smtClean="0"/>
              <a:t> </a:t>
            </a:r>
            <a:r>
              <a:rPr lang="ru-RU" sz="2400" dirty="0" err="1" smtClean="0"/>
              <a:t>діагностувати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інвазію</a:t>
            </a:r>
            <a:r>
              <a:rPr lang="ru-RU" sz="2400" dirty="0" smtClean="0"/>
              <a:t>, </a:t>
            </a:r>
            <a:r>
              <a:rPr lang="ru-RU" sz="2400" dirty="0" err="1" smtClean="0"/>
              <a:t>адже</a:t>
            </a:r>
            <a:r>
              <a:rPr lang="ru-RU" sz="2400" dirty="0" smtClean="0"/>
              <a:t> </a:t>
            </a:r>
            <a:r>
              <a:rPr lang="ru-RU" sz="2400" dirty="0" err="1" smtClean="0"/>
              <a:t>легше</a:t>
            </a:r>
            <a:r>
              <a:rPr lang="ru-RU" sz="2400" dirty="0" smtClean="0"/>
              <a:t> </a:t>
            </a:r>
            <a:r>
              <a:rPr lang="ru-RU" sz="2400" dirty="0" err="1" smtClean="0"/>
              <a:t>вилікувати</a:t>
            </a:r>
            <a:r>
              <a:rPr lang="ru-RU" sz="2400" dirty="0" smtClean="0"/>
              <a:t> хворобу на </a:t>
            </a:r>
            <a:r>
              <a:rPr lang="ru-RU" sz="2400" dirty="0" err="1" smtClean="0"/>
              <a:t>ранніх</a:t>
            </a:r>
            <a:r>
              <a:rPr lang="ru-RU" sz="2400" dirty="0" smtClean="0"/>
              <a:t> </a:t>
            </a:r>
            <a:r>
              <a:rPr lang="ru-RU" sz="2400" dirty="0" err="1" smtClean="0"/>
              <a:t>стадіях</a:t>
            </a:r>
            <a:r>
              <a:rPr lang="ru-RU" sz="2400" dirty="0" smtClean="0"/>
              <a:t>. </a:t>
            </a:r>
            <a:r>
              <a:rPr lang="ru-RU" sz="2400" dirty="0" err="1" smtClean="0"/>
              <a:t>Важливо</a:t>
            </a:r>
            <a:r>
              <a:rPr lang="ru-RU" sz="2400" dirty="0" smtClean="0"/>
              <a:t> </a:t>
            </a:r>
            <a:r>
              <a:rPr lang="ru-RU" sz="2400" dirty="0" err="1" smtClean="0"/>
              <a:t>визначити</a:t>
            </a:r>
            <a:r>
              <a:rPr lang="ru-RU" sz="2400" dirty="0" smtClean="0"/>
              <a:t> вид </a:t>
            </a:r>
            <a:r>
              <a:rPr lang="ru-RU" sz="2400" dirty="0" err="1" smtClean="0"/>
              <a:t>черв'яків</a:t>
            </a:r>
            <a:r>
              <a:rPr lang="ru-RU" sz="2400" dirty="0" smtClean="0"/>
              <a:t>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вразили</a:t>
            </a:r>
            <a:r>
              <a:rPr lang="ru-RU" sz="2400" dirty="0" smtClean="0"/>
              <a:t> </a:t>
            </a:r>
            <a:r>
              <a:rPr lang="ru-RU" sz="2400" dirty="0" err="1" smtClean="0"/>
              <a:t>носія</a:t>
            </a:r>
            <a:r>
              <a:rPr lang="ru-RU" sz="2400" dirty="0" smtClean="0"/>
              <a:t>, </a:t>
            </a:r>
            <a:r>
              <a:rPr lang="ru-RU" sz="2400" dirty="0" err="1" smtClean="0"/>
              <a:t>щоб</a:t>
            </a:r>
            <a:r>
              <a:rPr lang="ru-RU" sz="2400" dirty="0" smtClean="0"/>
              <a:t> </a:t>
            </a:r>
            <a:r>
              <a:rPr lang="ru-RU" sz="2400" dirty="0" err="1" smtClean="0"/>
              <a:t>підібрати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відповідні</a:t>
            </a:r>
            <a:r>
              <a:rPr lang="ru-RU" sz="2400" dirty="0" smtClean="0"/>
              <a:t> </a:t>
            </a:r>
            <a:r>
              <a:rPr lang="ru-RU" sz="2400" dirty="0" err="1" smtClean="0"/>
              <a:t>медикаменти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скласти</a:t>
            </a:r>
            <a:r>
              <a:rPr lang="ru-RU" sz="2400" dirty="0" smtClean="0"/>
              <a:t> курс </a:t>
            </a:r>
            <a:r>
              <a:rPr lang="ru-RU" sz="2400" dirty="0" err="1" smtClean="0"/>
              <a:t>терапії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cdn.paralleli.if.ua/photos/258/258-5619274-h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9150" y="3524250"/>
            <a:ext cx="3752850" cy="33337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Причини</a:t>
            </a:r>
          </a:p>
          <a:p>
            <a:r>
              <a:rPr lang="ru-RU" sz="2800" dirty="0" err="1" smtClean="0"/>
              <a:t>Інвазивне</a:t>
            </a:r>
            <a:r>
              <a:rPr lang="ru-RU" sz="2800" dirty="0" smtClean="0"/>
              <a:t> </a:t>
            </a:r>
            <a:r>
              <a:rPr lang="ru-RU" sz="2800" dirty="0" err="1" smtClean="0"/>
              <a:t>захворювання</a:t>
            </a:r>
            <a:r>
              <a:rPr lang="ru-RU" sz="2800" dirty="0" smtClean="0"/>
              <a:t> в </a:t>
            </a:r>
            <a:r>
              <a:rPr lang="ru-RU" sz="2800" dirty="0" err="1" smtClean="0"/>
              <a:t>більшості</a:t>
            </a:r>
            <a:r>
              <a:rPr lang="ru-RU" sz="2800" dirty="0" smtClean="0"/>
              <a:t> </a:t>
            </a:r>
            <a:r>
              <a:rPr lang="ru-RU" sz="2800" dirty="0" err="1" smtClean="0"/>
              <a:t>випадків</a:t>
            </a:r>
            <a:r>
              <a:rPr lang="ru-RU" sz="2800" dirty="0" smtClean="0"/>
              <a:t> </a:t>
            </a:r>
            <a:r>
              <a:rPr lang="ru-RU" sz="2800" dirty="0" err="1" smtClean="0"/>
              <a:t>відбувається</a:t>
            </a:r>
            <a:r>
              <a:rPr lang="ru-RU" sz="2800" dirty="0" smtClean="0"/>
              <a:t> при </a:t>
            </a:r>
            <a:r>
              <a:rPr lang="ru-RU" sz="2800" dirty="0" err="1" smtClean="0"/>
              <a:t>вживанні</a:t>
            </a:r>
            <a:r>
              <a:rPr lang="ru-RU" sz="2800" dirty="0" smtClean="0"/>
              <a:t> </a:t>
            </a:r>
            <a:r>
              <a:rPr lang="ru-RU" sz="2800" dirty="0" err="1" smtClean="0"/>
              <a:t>брудної</a:t>
            </a:r>
            <a:r>
              <a:rPr lang="ru-RU" sz="2800" dirty="0" smtClean="0"/>
              <a:t> </a:t>
            </a:r>
            <a:r>
              <a:rPr lang="ru-RU" sz="2800" dirty="0" err="1" smtClean="0"/>
              <a:t>їжі</a:t>
            </a:r>
            <a:r>
              <a:rPr lang="ru-RU" sz="2800" dirty="0" smtClean="0"/>
              <a:t>. При </a:t>
            </a:r>
            <a:r>
              <a:rPr lang="ru-RU" sz="2800" dirty="0" err="1" smtClean="0"/>
              <a:t>ігноруванні</a:t>
            </a:r>
            <a:r>
              <a:rPr lang="ru-RU" sz="2800" dirty="0" smtClean="0"/>
              <a:t> правил </a:t>
            </a:r>
            <a:r>
              <a:rPr lang="ru-RU" sz="2800" dirty="0" err="1" smtClean="0"/>
              <a:t>особистої</a:t>
            </a:r>
            <a:r>
              <a:rPr lang="ru-RU" sz="2800" dirty="0" smtClean="0"/>
              <a:t> </a:t>
            </a:r>
            <a:r>
              <a:rPr lang="ru-RU" sz="2800" dirty="0" err="1" smtClean="0"/>
              <a:t>гігієни</a:t>
            </a:r>
            <a:r>
              <a:rPr lang="ru-RU" sz="2800" dirty="0" smtClean="0"/>
              <a:t>, </a:t>
            </a:r>
            <a:r>
              <a:rPr lang="ru-RU" sz="2800" dirty="0" err="1" smtClean="0"/>
              <a:t>технології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приготування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м'яса</a:t>
            </a:r>
            <a:r>
              <a:rPr lang="ru-RU" sz="2800" dirty="0" smtClean="0"/>
              <a:t>, </a:t>
            </a:r>
            <a:r>
              <a:rPr lang="ru-RU" sz="2800" dirty="0" err="1" smtClean="0"/>
              <a:t>риби</a:t>
            </a:r>
            <a:r>
              <a:rPr lang="ru-RU" sz="2800" dirty="0" smtClean="0"/>
              <a:t> </a:t>
            </a:r>
            <a:r>
              <a:rPr lang="ru-RU" sz="2800" dirty="0" err="1" smtClean="0"/>
              <a:t>паразити</a:t>
            </a:r>
            <a:r>
              <a:rPr lang="ru-RU" sz="2800" dirty="0" smtClean="0"/>
              <a:t> </a:t>
            </a:r>
            <a:r>
              <a:rPr lang="ru-RU" sz="2800" dirty="0" err="1" smtClean="0"/>
              <a:t>потрапляють</a:t>
            </a:r>
            <a:r>
              <a:rPr lang="ru-RU" sz="2800" dirty="0" smtClean="0"/>
              <a:t> в </a:t>
            </a:r>
            <a:r>
              <a:rPr lang="ru-RU" sz="2800" dirty="0" err="1" smtClean="0"/>
              <a:t>організм</a:t>
            </a:r>
            <a:r>
              <a:rPr lang="ru-RU" sz="2800" dirty="0" smtClean="0"/>
              <a:t>. </a:t>
            </a:r>
            <a:r>
              <a:rPr lang="ru-RU" sz="2800" dirty="0" err="1" smtClean="0"/>
              <a:t>Яйця</a:t>
            </a:r>
            <a:r>
              <a:rPr lang="ru-RU" sz="2800" dirty="0" smtClean="0"/>
              <a:t> </a:t>
            </a:r>
            <a:r>
              <a:rPr lang="ru-RU" sz="2800" dirty="0" err="1" smtClean="0"/>
              <a:t>глистів</a:t>
            </a:r>
            <a:r>
              <a:rPr lang="ru-RU" sz="2800" dirty="0" smtClean="0"/>
              <a:t> </a:t>
            </a:r>
            <a:r>
              <a:rPr lang="ru-RU" sz="2800" dirty="0" err="1" smtClean="0"/>
              <a:t>довго</a:t>
            </a:r>
            <a:r>
              <a:rPr lang="ru-RU" sz="2800" dirty="0" smtClean="0"/>
              <a:t> </a:t>
            </a:r>
            <a:r>
              <a:rPr lang="ru-RU" sz="2800" dirty="0" err="1" smtClean="0"/>
              <a:t>можуть</a:t>
            </a:r>
            <a:r>
              <a:rPr lang="ru-RU" sz="2800" dirty="0" smtClean="0"/>
              <a:t> </a:t>
            </a:r>
            <a:r>
              <a:rPr lang="ru-RU" sz="2800" dirty="0" err="1" smtClean="0"/>
              <a:t>зберігати</a:t>
            </a:r>
            <a:r>
              <a:rPr lang="ru-RU" sz="2800" dirty="0" smtClean="0"/>
              <a:t> </a:t>
            </a:r>
            <a:r>
              <a:rPr lang="ru-RU" sz="2800" dirty="0" err="1" smtClean="0"/>
              <a:t>життєздатність</a:t>
            </a:r>
            <a:r>
              <a:rPr lang="ru-RU" sz="2800" dirty="0" smtClean="0"/>
              <a:t> в </a:t>
            </a:r>
            <a:r>
              <a:rPr lang="ru-RU" sz="2800" dirty="0" err="1" smtClean="0"/>
              <a:t>землі</a:t>
            </a:r>
            <a:r>
              <a:rPr lang="ru-RU" sz="2800" dirty="0" smtClean="0"/>
              <a:t>, </a:t>
            </a:r>
            <a:r>
              <a:rPr lang="ru-RU" sz="2800" dirty="0" err="1" smtClean="0"/>
              <a:t>піску</a:t>
            </a:r>
            <a:r>
              <a:rPr lang="ru-RU" sz="2800" dirty="0" smtClean="0"/>
              <a:t>. </a:t>
            </a:r>
            <a:r>
              <a:rPr lang="ru-RU" sz="2800" dirty="0" err="1" smtClean="0"/>
              <a:t>Якщо</a:t>
            </a:r>
            <a:r>
              <a:rPr lang="ru-RU" sz="2800" dirty="0" smtClean="0"/>
              <a:t> </a:t>
            </a:r>
            <a:r>
              <a:rPr lang="ru-RU" sz="2800" dirty="0" err="1" smtClean="0"/>
              <a:t>складуться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сприятливі</a:t>
            </a:r>
            <a:r>
              <a:rPr lang="ru-RU" sz="2800" dirty="0" smtClean="0"/>
              <a:t> </a:t>
            </a:r>
            <a:r>
              <a:rPr lang="ru-RU" sz="2800" dirty="0" err="1" smtClean="0"/>
              <a:t>умови</a:t>
            </a:r>
            <a:r>
              <a:rPr lang="ru-RU" sz="2800" dirty="0" smtClean="0"/>
              <a:t>, то вони легко проникнуть в </a:t>
            </a:r>
            <a:r>
              <a:rPr lang="ru-RU" sz="2800" dirty="0" err="1" smtClean="0"/>
              <a:t>живий</a:t>
            </a:r>
            <a:r>
              <a:rPr lang="ru-RU" sz="2800" dirty="0" smtClean="0"/>
              <a:t> </a:t>
            </a:r>
            <a:r>
              <a:rPr lang="ru-RU" sz="2800" dirty="0" err="1" smtClean="0"/>
              <a:t>організм</a:t>
            </a:r>
            <a:r>
              <a:rPr lang="ru-RU" sz="2800" dirty="0" smtClean="0"/>
              <a:t>. </a:t>
            </a:r>
            <a:r>
              <a:rPr lang="ru-RU" sz="2800" dirty="0" err="1" smtClean="0"/>
              <a:t>Виділяють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наступні</a:t>
            </a:r>
            <a:r>
              <a:rPr lang="ru-RU" sz="2800" dirty="0" smtClean="0"/>
              <a:t> причини </a:t>
            </a:r>
            <a:r>
              <a:rPr lang="ru-RU" sz="2800" dirty="0" err="1" smtClean="0"/>
              <a:t>інвазії</a:t>
            </a:r>
            <a:r>
              <a:rPr lang="ru-RU" sz="2800" dirty="0" smtClean="0"/>
              <a:t> та шляхи </a:t>
            </a:r>
            <a:r>
              <a:rPr lang="ru-RU" sz="2800" dirty="0" err="1" smtClean="0"/>
              <a:t>зараження</a:t>
            </a:r>
            <a:r>
              <a:rPr lang="ru-RU" sz="2800" dirty="0" smtClean="0"/>
              <a:t>:</a:t>
            </a:r>
          </a:p>
          <a:p>
            <a:r>
              <a:rPr lang="ru-RU" sz="2800" dirty="0" err="1" smtClean="0"/>
              <a:t>брудна</a:t>
            </a:r>
            <a:r>
              <a:rPr lang="ru-RU" sz="2800" dirty="0" smtClean="0"/>
              <a:t> вода;</a:t>
            </a:r>
          </a:p>
          <a:p>
            <a:r>
              <a:rPr lang="ru-RU" sz="2800" dirty="0" smtClean="0"/>
              <a:t>укус комах;</a:t>
            </a:r>
          </a:p>
          <a:p>
            <a:r>
              <a:rPr lang="ru-RU" sz="2800" dirty="0" smtClean="0"/>
              <a:t>при </a:t>
            </a:r>
            <a:r>
              <a:rPr lang="ru-RU" sz="2800" dirty="0" err="1" smtClean="0"/>
              <a:t>контакті</a:t>
            </a:r>
            <a:r>
              <a:rPr lang="ru-RU" sz="2800" dirty="0" smtClean="0"/>
              <a:t> </a:t>
            </a:r>
            <a:r>
              <a:rPr lang="ru-RU" sz="2800" dirty="0" err="1" smtClean="0"/>
              <a:t>із</a:t>
            </a:r>
            <a:r>
              <a:rPr lang="ru-RU" sz="2800" dirty="0" smtClean="0"/>
              <a:t> </a:t>
            </a:r>
            <a:r>
              <a:rPr lang="ru-RU" sz="2800" dirty="0" err="1" smtClean="0"/>
              <a:t>зараженою</a:t>
            </a:r>
            <a:r>
              <a:rPr lang="ru-RU" sz="2800" dirty="0" smtClean="0"/>
              <a:t> </a:t>
            </a:r>
            <a:r>
              <a:rPr lang="ru-RU" sz="2800" dirty="0" err="1" smtClean="0"/>
              <a:t>твариною</a:t>
            </a:r>
            <a:r>
              <a:rPr lang="ru-RU" sz="2800" dirty="0" smtClean="0"/>
              <a:t>;</a:t>
            </a:r>
          </a:p>
          <a:p>
            <a:r>
              <a:rPr lang="ru-RU" sz="2800" dirty="0" smtClean="0"/>
              <a:t>контакт </a:t>
            </a:r>
            <a:r>
              <a:rPr lang="ru-RU" sz="2800" dirty="0" err="1" smtClean="0"/>
              <a:t>з</a:t>
            </a:r>
            <a:r>
              <a:rPr lang="ru-RU" sz="2800" dirty="0" smtClean="0"/>
              <a:t> землею, </a:t>
            </a:r>
            <a:r>
              <a:rPr lang="ru-RU" sz="2800" dirty="0" err="1" smtClean="0"/>
              <a:t>піском</a:t>
            </a:r>
            <a:r>
              <a:rPr lang="ru-RU" sz="2800" dirty="0" smtClean="0"/>
              <a:t>, у </a:t>
            </a:r>
            <a:r>
              <a:rPr lang="ru-RU" sz="2800" dirty="0" err="1" smtClean="0"/>
              <a:t>якому</a:t>
            </a:r>
            <a:r>
              <a:rPr lang="ru-RU" sz="2800" dirty="0" smtClean="0"/>
              <a:t> </a:t>
            </a:r>
            <a:r>
              <a:rPr lang="ru-RU" sz="2800" dirty="0" err="1" smtClean="0"/>
              <a:t>є</a:t>
            </a:r>
            <a:r>
              <a:rPr lang="ru-RU" sz="2800" dirty="0" smtClean="0"/>
              <a:t> </a:t>
            </a:r>
            <a:r>
              <a:rPr lang="ru-RU" sz="2800" dirty="0" err="1" smtClean="0"/>
              <a:t>яйця</a:t>
            </a:r>
            <a:r>
              <a:rPr lang="ru-RU" sz="2800" dirty="0" smtClean="0"/>
              <a:t> </a:t>
            </a:r>
            <a:r>
              <a:rPr lang="ru-RU" sz="2800" dirty="0" err="1" smtClean="0"/>
              <a:t>паразитів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0"/>
            <a:ext cx="115824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/>
              <a:t>Класифікація</a:t>
            </a:r>
            <a:endParaRPr lang="ru-RU" sz="2400" b="1" dirty="0" smtClean="0"/>
          </a:p>
          <a:p>
            <a:pPr algn="just"/>
            <a:r>
              <a:rPr lang="ru-RU" sz="2400" dirty="0" err="1" smtClean="0"/>
              <a:t>Виділення</a:t>
            </a:r>
            <a:r>
              <a:rPr lang="ru-RU" sz="2400" dirty="0" smtClean="0"/>
              <a:t> типу </a:t>
            </a:r>
            <a:r>
              <a:rPr lang="ru-RU" sz="2400" dirty="0" err="1" smtClean="0"/>
              <a:t>починається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визначення</a:t>
            </a:r>
            <a:r>
              <a:rPr lang="ru-RU" sz="2400" dirty="0" smtClean="0"/>
              <a:t> шляху </a:t>
            </a:r>
            <a:r>
              <a:rPr lang="ru-RU" sz="2400" dirty="0" err="1" smtClean="0"/>
              <a:t>інвазії</a:t>
            </a:r>
            <a:r>
              <a:rPr lang="ru-RU" sz="2400" dirty="0" smtClean="0"/>
              <a:t> в </a:t>
            </a:r>
            <a:r>
              <a:rPr lang="ru-RU" sz="2400" dirty="0" err="1" smtClean="0"/>
              <a:t>організм</a:t>
            </a:r>
            <a:r>
              <a:rPr lang="ru-RU" sz="2400" dirty="0" smtClean="0"/>
              <a:t>. </a:t>
            </a:r>
            <a:r>
              <a:rPr lang="ru-RU" sz="2400" dirty="0" err="1" smtClean="0"/>
              <a:t>Якщо</a:t>
            </a:r>
            <a:r>
              <a:rPr lang="ru-RU" sz="2400" dirty="0" smtClean="0"/>
              <a:t> </a:t>
            </a:r>
            <a:r>
              <a:rPr lang="ru-RU" sz="2400" dirty="0" err="1" smtClean="0"/>
              <a:t>паразити</a:t>
            </a:r>
            <a:r>
              <a:rPr lang="ru-RU" sz="2400" dirty="0" smtClean="0"/>
              <a:t> проникли разом </a:t>
            </a:r>
            <a:r>
              <a:rPr lang="ru-RU" sz="2400" dirty="0" err="1" smtClean="0"/>
              <a:t>з</a:t>
            </a:r>
            <a:r>
              <a:rPr lang="ru-RU" sz="2400" dirty="0" smtClean="0"/>
              <a:t> водою, </a:t>
            </a:r>
            <a:r>
              <a:rPr lang="ru-RU" sz="2400" dirty="0" err="1" smtClean="0"/>
              <a:t>їжею</a:t>
            </a:r>
            <a:r>
              <a:rPr lang="ru-RU" sz="2400" dirty="0" smtClean="0"/>
              <a:t>, </a:t>
            </a:r>
            <a:r>
              <a:rPr lang="ru-RU" sz="2400" dirty="0" err="1" smtClean="0"/>
              <a:t>людина</a:t>
            </a:r>
            <a:r>
              <a:rPr lang="ru-RU" sz="2400" dirty="0" smtClean="0"/>
              <a:t> </a:t>
            </a:r>
            <a:r>
              <a:rPr lang="ru-RU" sz="2400" dirty="0" err="1" smtClean="0"/>
              <a:t>вдихнула</a:t>
            </a:r>
            <a:r>
              <a:rPr lang="ru-RU" sz="2400" dirty="0" smtClean="0"/>
              <a:t> </a:t>
            </a:r>
            <a:r>
              <a:rPr lang="ru-RU" sz="2400" dirty="0" err="1" smtClean="0"/>
              <a:t>їх</a:t>
            </a:r>
            <a:r>
              <a:rPr lang="ru-RU" sz="2400" dirty="0" smtClean="0"/>
              <a:t>, то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пасивний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варіант</a:t>
            </a:r>
            <a:r>
              <a:rPr lang="ru-RU" sz="2400" dirty="0" smtClean="0"/>
              <a:t>. </a:t>
            </a:r>
            <a:r>
              <a:rPr lang="ru-RU" sz="2400" dirty="0" err="1" smtClean="0"/>
              <a:t>Якщо</a:t>
            </a:r>
            <a:r>
              <a:rPr lang="ru-RU" sz="2400" dirty="0" smtClean="0"/>
              <a:t> </a:t>
            </a:r>
            <a:r>
              <a:rPr lang="ru-RU" sz="2400" dirty="0" err="1" smtClean="0"/>
              <a:t>сталася</a:t>
            </a:r>
            <a:r>
              <a:rPr lang="ru-RU" sz="2400" dirty="0" smtClean="0"/>
              <a:t> </a:t>
            </a:r>
            <a:r>
              <a:rPr lang="ru-RU" sz="2400" dirty="0" err="1" smtClean="0"/>
              <a:t>інвазія</a:t>
            </a:r>
            <a:r>
              <a:rPr lang="ru-RU" sz="2400" dirty="0" smtClean="0"/>
              <a:t> через </a:t>
            </a:r>
            <a:r>
              <a:rPr lang="ru-RU" sz="2400" dirty="0" err="1" smtClean="0"/>
              <a:t>клітину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гельмінти</a:t>
            </a:r>
            <a:r>
              <a:rPr lang="ru-RU" sz="2400" dirty="0" smtClean="0"/>
              <a:t> </a:t>
            </a:r>
            <a:r>
              <a:rPr lang="ru-RU" sz="2400" dirty="0" err="1" smtClean="0"/>
              <a:t>самі</a:t>
            </a:r>
            <a:r>
              <a:rPr lang="ru-RU" sz="2400" dirty="0" smtClean="0"/>
              <a:t> проникли, то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активний</a:t>
            </a:r>
            <a:r>
              <a:rPr lang="ru-RU" sz="2400" dirty="0" smtClean="0"/>
              <a:t> шлях </a:t>
            </a:r>
            <a:r>
              <a:rPr lang="ru-RU" sz="2400" dirty="0" err="1" smtClean="0"/>
              <a:t>зараження</a:t>
            </a:r>
            <a:r>
              <a:rPr lang="ru-RU" sz="2400" dirty="0" smtClean="0"/>
              <a:t>. </a:t>
            </a:r>
            <a:r>
              <a:rPr lang="ru-RU" sz="2400" dirty="0" err="1" smtClean="0"/>
              <a:t>Існує</a:t>
            </a:r>
            <a:r>
              <a:rPr lang="ru-RU" sz="2400" dirty="0" smtClean="0"/>
              <a:t> </a:t>
            </a:r>
            <a:r>
              <a:rPr lang="ru-RU" sz="2400" dirty="0" err="1" smtClean="0"/>
              <a:t>ще</a:t>
            </a:r>
            <a:r>
              <a:rPr lang="ru-RU" sz="2400" dirty="0" smtClean="0"/>
              <a:t> один </a:t>
            </a:r>
            <a:r>
              <a:rPr lang="ru-RU" sz="2400" dirty="0" err="1" smtClean="0"/>
              <a:t>критерій</a:t>
            </a:r>
            <a:r>
              <a:rPr lang="ru-RU" sz="2400" dirty="0" smtClean="0"/>
              <a:t> – </a:t>
            </a:r>
            <a:r>
              <a:rPr lang="ru-RU" sz="2400" dirty="0" err="1" smtClean="0"/>
              <a:t>аутоінвазія</a:t>
            </a:r>
            <a:r>
              <a:rPr lang="ru-RU" sz="2400" dirty="0" smtClean="0"/>
              <a:t>, коли </a:t>
            </a:r>
            <a:r>
              <a:rPr lang="ru-RU" sz="2400" dirty="0" err="1" smtClean="0"/>
              <a:t>наступне</a:t>
            </a:r>
            <a:r>
              <a:rPr lang="ru-RU" sz="2400" dirty="0" smtClean="0"/>
              <a:t> </a:t>
            </a:r>
            <a:r>
              <a:rPr lang="ru-RU" sz="2400" dirty="0" err="1" smtClean="0"/>
              <a:t>покоління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паразитів</a:t>
            </a:r>
            <a:r>
              <a:rPr lang="ru-RU" sz="2400" dirty="0" smtClean="0"/>
              <a:t> </a:t>
            </a:r>
            <a:r>
              <a:rPr lang="ru-RU" sz="2400" dirty="0" err="1" smtClean="0"/>
              <a:t>з'явилися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вже</a:t>
            </a:r>
            <a:r>
              <a:rPr lang="ru-RU" sz="2400" dirty="0" smtClean="0"/>
              <a:t> </a:t>
            </a:r>
            <a:r>
              <a:rPr lang="ru-RU" sz="2400" dirty="0" err="1" smtClean="0"/>
              <a:t>всередині</a:t>
            </a:r>
            <a:r>
              <a:rPr lang="ru-RU" sz="2400" dirty="0" smtClean="0"/>
              <a:t> господаря. </a:t>
            </a:r>
            <a:r>
              <a:rPr lang="ru-RU" sz="2400" dirty="0" err="1" smtClean="0"/>
              <a:t>Хвороби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</a:t>
            </a:r>
            <a:r>
              <a:rPr lang="ru-RU" sz="2400" dirty="0" err="1" smtClean="0"/>
              <a:t>зараження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поділяють</a:t>
            </a:r>
            <a:r>
              <a:rPr lang="ru-RU" sz="2400" dirty="0" smtClean="0"/>
              <a:t> за типом </a:t>
            </a:r>
            <a:r>
              <a:rPr lang="ru-RU" sz="2400" dirty="0" err="1" smtClean="0"/>
              <a:t>збудника</a:t>
            </a:r>
            <a:r>
              <a:rPr lang="ru-RU" sz="2400" dirty="0" smtClean="0"/>
              <a:t>, </a:t>
            </a:r>
            <a:r>
              <a:rPr lang="ru-RU" sz="2400" dirty="0" err="1" smtClean="0"/>
              <a:t>виділяють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наступні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варіанти</a:t>
            </a:r>
            <a:r>
              <a:rPr lang="ru-RU" sz="2400" dirty="0" smtClean="0"/>
              <a:t>:</a:t>
            </a:r>
          </a:p>
          <a:p>
            <a:pPr algn="just"/>
            <a:r>
              <a:rPr lang="ru-RU" sz="2400" dirty="0" err="1" smtClean="0"/>
              <a:t>Протозоози</a:t>
            </a:r>
            <a:r>
              <a:rPr lang="ru-RU" sz="2400" dirty="0" smtClean="0"/>
              <a:t> – </a:t>
            </a:r>
            <a:r>
              <a:rPr lang="ru-RU" sz="2400" dirty="0" err="1" smtClean="0"/>
              <a:t>викликають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найпростіші</a:t>
            </a:r>
            <a:r>
              <a:rPr lang="ru-RU" sz="2400" dirty="0" smtClean="0"/>
              <a:t> </a:t>
            </a:r>
            <a:r>
              <a:rPr lang="ru-RU" sz="2400" dirty="0" err="1" smtClean="0"/>
              <a:t>збудники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err="1" smtClean="0"/>
              <a:t>Акарози</a:t>
            </a:r>
            <a:r>
              <a:rPr lang="ru-RU" sz="2400" dirty="0" smtClean="0"/>
              <a:t> – </a:t>
            </a:r>
            <a:r>
              <a:rPr lang="ru-RU" sz="2400" dirty="0" err="1" smtClean="0"/>
              <a:t>розвиваються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укусу </a:t>
            </a:r>
            <a:r>
              <a:rPr lang="ru-RU" sz="2400" dirty="0" err="1" smtClean="0"/>
              <a:t>кліща</a:t>
            </a:r>
            <a:r>
              <a:rPr lang="ru-RU" sz="2400" dirty="0" smtClean="0"/>
              <a:t>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потрапив</a:t>
            </a:r>
            <a:r>
              <a:rPr lang="ru-RU" sz="2400" dirty="0" smtClean="0"/>
              <a:t> на </a:t>
            </a:r>
            <a:r>
              <a:rPr lang="ru-RU" sz="2400" dirty="0" err="1" smtClean="0"/>
              <a:t>тіло</a:t>
            </a:r>
            <a:r>
              <a:rPr lang="ru-RU" sz="2400" dirty="0" smtClean="0"/>
              <a:t> </a:t>
            </a:r>
            <a:r>
              <a:rPr lang="ru-RU" sz="2400" dirty="0" err="1" smtClean="0"/>
              <a:t>людини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тварини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err="1" smtClean="0"/>
              <a:t>Гельмінтози</a:t>
            </a:r>
            <a:r>
              <a:rPr lang="ru-RU" sz="2400" dirty="0" smtClean="0"/>
              <a:t> – </a:t>
            </a:r>
            <a:r>
              <a:rPr lang="ru-RU" sz="2400" dirty="0" err="1" smtClean="0"/>
              <a:t>стають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наслідком</a:t>
            </a:r>
            <a:r>
              <a:rPr lang="ru-RU" sz="2400" dirty="0" smtClean="0"/>
              <a:t> </a:t>
            </a:r>
            <a:r>
              <a:rPr lang="ru-RU" sz="2400" dirty="0" err="1" smtClean="0"/>
              <a:t>інвазії</a:t>
            </a:r>
            <a:r>
              <a:rPr lang="ru-RU" sz="2400" dirty="0" smtClean="0"/>
              <a:t> </a:t>
            </a:r>
            <a:r>
              <a:rPr lang="ru-RU" sz="2400" dirty="0" err="1" smtClean="0"/>
              <a:t>черв'яків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err="1" smtClean="0"/>
              <a:t>Ентомози</a:t>
            </a:r>
            <a:r>
              <a:rPr lang="ru-RU" sz="2400" dirty="0" smtClean="0"/>
              <a:t> – </a:t>
            </a:r>
            <a:r>
              <a:rPr lang="ru-RU" sz="2400" dirty="0" err="1" smtClean="0"/>
              <a:t>розвиваються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укусу комах.</a:t>
            </a:r>
          </a:p>
          <a:p>
            <a:pPr algn="just"/>
            <a:r>
              <a:rPr lang="ru-RU" sz="2400" dirty="0" err="1" smtClean="0"/>
              <a:t>Існує</a:t>
            </a:r>
            <a:r>
              <a:rPr lang="ru-RU" sz="2400" dirty="0" smtClean="0"/>
              <a:t> </a:t>
            </a:r>
            <a:r>
              <a:rPr lang="ru-RU" sz="2400" dirty="0" err="1" smtClean="0"/>
              <a:t>ще</a:t>
            </a:r>
            <a:r>
              <a:rPr lang="ru-RU" sz="2400" dirty="0" smtClean="0"/>
              <a:t> </a:t>
            </a:r>
            <a:r>
              <a:rPr lang="ru-RU" sz="2400" dirty="0" err="1" smtClean="0"/>
              <a:t>класифікація</a:t>
            </a:r>
            <a:r>
              <a:rPr lang="ru-RU" sz="2400" dirty="0" smtClean="0"/>
              <a:t> по </a:t>
            </a:r>
            <a:r>
              <a:rPr lang="ru-RU" sz="2400" dirty="0" err="1" smtClean="0"/>
              <a:t>розташуванню</a:t>
            </a:r>
            <a:r>
              <a:rPr lang="ru-RU" sz="2400" dirty="0" smtClean="0"/>
              <a:t> </a:t>
            </a:r>
            <a:r>
              <a:rPr lang="ru-RU" sz="2400" dirty="0" err="1" smtClean="0"/>
              <a:t>паразитів</a:t>
            </a:r>
            <a:r>
              <a:rPr lang="ru-RU" sz="2400" dirty="0" smtClean="0"/>
              <a:t>, </a:t>
            </a:r>
            <a:r>
              <a:rPr lang="ru-RU" sz="2400" dirty="0" err="1" smtClean="0"/>
              <a:t>виділяють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наступні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варіанти</a:t>
            </a:r>
            <a:r>
              <a:rPr lang="ru-RU" sz="2400" dirty="0" smtClean="0"/>
              <a:t>:</a:t>
            </a:r>
          </a:p>
          <a:p>
            <a:pPr algn="just"/>
            <a:r>
              <a:rPr lang="ru-RU" sz="2400" dirty="0" err="1" smtClean="0"/>
              <a:t>кишкові</a:t>
            </a:r>
            <a:r>
              <a:rPr lang="ru-RU" sz="2400" dirty="0" smtClean="0"/>
              <a:t> – аскаридоз, </a:t>
            </a:r>
            <a:r>
              <a:rPr lang="ru-RU" sz="2400" dirty="0" err="1" smtClean="0"/>
              <a:t>стронгілоїдоз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тканинні</a:t>
            </a:r>
            <a:r>
              <a:rPr lang="ru-RU" sz="2400" dirty="0" smtClean="0"/>
              <a:t> – </a:t>
            </a:r>
            <a:r>
              <a:rPr lang="ru-RU" sz="2400" dirty="0" err="1" smtClean="0"/>
              <a:t>токсокарози</a:t>
            </a:r>
            <a:r>
              <a:rPr lang="ru-RU" sz="2400" dirty="0" smtClean="0"/>
              <a:t>, </a:t>
            </a:r>
            <a:r>
              <a:rPr lang="ru-RU" sz="2400" dirty="0" err="1" smtClean="0"/>
              <a:t>трихінельоз</a:t>
            </a:r>
            <a:r>
              <a:rPr lang="ru-RU" sz="2400" dirty="0" smtClean="0"/>
              <a:t>, </a:t>
            </a:r>
            <a:r>
              <a:rPr lang="en-US" sz="2400" dirty="0" err="1" smtClean="0"/>
              <a:t>bilharzia</a:t>
            </a:r>
            <a:r>
              <a:rPr lang="en-US" sz="2400" dirty="0" smtClean="0"/>
              <a:t>;</a:t>
            </a:r>
          </a:p>
          <a:p>
            <a:pPr algn="just"/>
            <a:r>
              <a:rPr lang="ru-RU" sz="2400" dirty="0" err="1" smtClean="0"/>
              <a:t>гельмінтози</a:t>
            </a:r>
            <a:r>
              <a:rPr lang="ru-RU" sz="2400" dirty="0" smtClean="0"/>
              <a:t> </a:t>
            </a:r>
            <a:r>
              <a:rPr lang="ru-RU" sz="2400" dirty="0" err="1" smtClean="0"/>
              <a:t>гепатобіліарної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системи</a:t>
            </a:r>
            <a:r>
              <a:rPr lang="ru-RU" sz="2400" dirty="0" smtClean="0"/>
              <a:t> – </a:t>
            </a:r>
            <a:r>
              <a:rPr lang="ru-RU" sz="2400" dirty="0" err="1" smtClean="0"/>
              <a:t>опісторхоз</a:t>
            </a:r>
            <a:r>
              <a:rPr lang="ru-RU" sz="2400" dirty="0" smtClean="0"/>
              <a:t>, </a:t>
            </a:r>
            <a:r>
              <a:rPr lang="ru-RU" sz="2400" dirty="0" err="1" smtClean="0"/>
              <a:t>фасціольоз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err="1" smtClean="0"/>
              <a:t>легеневі</a:t>
            </a:r>
            <a:r>
              <a:rPr lang="ru-RU" sz="2400" dirty="0" smtClean="0"/>
              <a:t> – </a:t>
            </a:r>
            <a:r>
              <a:rPr lang="ru-RU" sz="2400" dirty="0" err="1" smtClean="0"/>
              <a:t>парагонимози</a:t>
            </a:r>
            <a:r>
              <a:rPr lang="ru-RU" sz="2400" dirty="0" smtClean="0"/>
              <a:t>, </a:t>
            </a:r>
            <a:r>
              <a:rPr lang="ru-RU" sz="2400" dirty="0" err="1" smtClean="0"/>
              <a:t>томинксоз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/>
              <a:t>Ознаки</a:t>
            </a:r>
            <a:endParaRPr lang="ru-RU" sz="1600" b="1" dirty="0" smtClean="0"/>
          </a:p>
          <a:p>
            <a:r>
              <a:rPr lang="ru-RU" sz="1600" dirty="0" err="1" smtClean="0"/>
              <a:t>Клінічна</a:t>
            </a:r>
            <a:r>
              <a:rPr lang="ru-RU" sz="1600" dirty="0" smtClean="0"/>
              <a:t> картина у </a:t>
            </a:r>
            <a:r>
              <a:rPr lang="ru-RU" sz="1600" dirty="0" err="1" smtClean="0"/>
              <a:t>паразитарної</a:t>
            </a:r>
            <a:r>
              <a:rPr lang="ru-RU" sz="1600" dirty="0" smtClean="0"/>
              <a:t> </a:t>
            </a:r>
            <a:r>
              <a:rPr lang="ru-RU" sz="1600" dirty="0" err="1" smtClean="0"/>
              <a:t>інвазії</a:t>
            </a:r>
            <a:r>
              <a:rPr lang="ru-RU" sz="1600" dirty="0" smtClean="0"/>
              <a:t> </a:t>
            </a:r>
            <a:r>
              <a:rPr lang="ru-RU" sz="1600" dirty="0" err="1" smtClean="0"/>
              <a:t>специфічна</a:t>
            </a:r>
            <a:r>
              <a:rPr lang="ru-RU" sz="1600" dirty="0" smtClean="0"/>
              <a:t>. </a:t>
            </a:r>
            <a:r>
              <a:rPr lang="ru-RU" sz="1600" dirty="0" err="1" smtClean="0"/>
              <a:t>Гельмінти</a:t>
            </a:r>
            <a:r>
              <a:rPr lang="ru-RU" sz="1600" dirty="0" smtClean="0"/>
              <a:t> </a:t>
            </a:r>
            <a:r>
              <a:rPr lang="ru-RU" sz="1600" dirty="0" err="1" smtClean="0"/>
              <a:t>живуть</a:t>
            </a:r>
            <a:r>
              <a:rPr lang="ru-RU" sz="1600" dirty="0" smtClean="0"/>
              <a:t>, як правило, у кишечнику, тому </a:t>
            </a:r>
            <a:r>
              <a:rPr lang="ru-RU" sz="1600" dirty="0" err="1" smtClean="0"/>
              <a:t>всі</a:t>
            </a:r>
            <a:r>
              <a:rPr lang="ru-RU" sz="1600" dirty="0" smtClean="0"/>
              <a:t> </a:t>
            </a:r>
            <a:r>
              <a:rPr lang="ru-RU" sz="1600" dirty="0" err="1" smtClean="0"/>
              <a:t>продукти</a:t>
            </a:r>
            <a:r>
              <a:rPr lang="ru-RU" sz="1600" dirty="0" smtClean="0"/>
              <a:t> </a:t>
            </a:r>
            <a:r>
              <a:rPr lang="ru-RU" sz="1600" dirty="0" err="1" smtClean="0"/>
              <a:t>їх</a:t>
            </a:r>
            <a:r>
              <a:rPr lang="ru-RU" sz="1600" dirty="0" smtClean="0"/>
              <a:t> </a:t>
            </a:r>
            <a:r>
              <a:rPr lang="ru-RU" sz="1600" dirty="0" err="1" smtClean="0"/>
              <a:t>життєдіяльності</a:t>
            </a:r>
            <a:r>
              <a:rPr lang="ru-RU" sz="1600" dirty="0" smtClean="0"/>
              <a:t> </a:t>
            </a:r>
            <a:r>
              <a:rPr lang="ru-RU" sz="1600" dirty="0" err="1" smtClean="0"/>
              <a:t>потрапляють</a:t>
            </a:r>
            <a:r>
              <a:rPr lang="ru-RU" sz="1600" dirty="0" smtClean="0"/>
              <a:t> в кров,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завдає</a:t>
            </a:r>
            <a:r>
              <a:rPr lang="ru-RU" sz="1600" dirty="0" smtClean="0"/>
              <a:t> </a:t>
            </a:r>
            <a:r>
              <a:rPr lang="ru-RU" sz="1600" dirty="0" err="1" smtClean="0"/>
              <a:t>відчутної</a:t>
            </a:r>
            <a:r>
              <a:rPr lang="ru-RU" sz="1600" dirty="0" smtClean="0"/>
              <a:t> </a:t>
            </a:r>
            <a:r>
              <a:rPr lang="ru-RU" sz="1600" dirty="0" err="1" smtClean="0"/>
              <a:t>шкоди</a:t>
            </a:r>
            <a:r>
              <a:rPr lang="ru-RU" sz="1600" dirty="0" smtClean="0"/>
              <a:t> </a:t>
            </a:r>
            <a:r>
              <a:rPr lang="ru-RU" sz="1600" dirty="0" err="1" smtClean="0"/>
              <a:t>здоров'ю</a:t>
            </a:r>
            <a:r>
              <a:rPr lang="ru-RU" sz="1600" dirty="0" smtClean="0"/>
              <a:t> </a:t>
            </a:r>
            <a:r>
              <a:rPr lang="ru-RU" sz="1600" dirty="0" err="1" smtClean="0"/>
              <a:t>носія</a:t>
            </a:r>
            <a:r>
              <a:rPr lang="ru-RU" sz="1600" dirty="0" smtClean="0"/>
              <a:t>. </a:t>
            </a:r>
            <a:r>
              <a:rPr lang="ru-RU" sz="1600" dirty="0" err="1" smtClean="0"/>
              <a:t>Виділяють</a:t>
            </a:r>
            <a:r>
              <a:rPr lang="ru-RU" sz="1600" dirty="0" smtClean="0"/>
              <a:t> </a:t>
            </a:r>
            <a:r>
              <a:rPr lang="ru-RU" sz="1600" dirty="0" err="1" smtClean="0"/>
              <a:t>такі</a:t>
            </a:r>
            <a:r>
              <a:rPr lang="ru-RU" sz="1600" dirty="0" smtClean="0"/>
              <a:t> </a:t>
            </a:r>
            <a:r>
              <a:rPr lang="ru-RU" sz="1600" dirty="0" err="1" smtClean="0"/>
              <a:t>загальні</a:t>
            </a:r>
            <a:r>
              <a:rPr lang="ru-RU" sz="1600" dirty="0" smtClean="0"/>
              <a:t> </a:t>
            </a:r>
            <a:r>
              <a:rPr lang="ru-RU" sz="1600" dirty="0" err="1" smtClean="0"/>
              <a:t>характерні</a:t>
            </a:r>
            <a:r>
              <a:rPr lang="ru-RU" sz="1600" dirty="0" smtClean="0"/>
              <a:t> </a:t>
            </a:r>
            <a:r>
              <a:rPr lang="ru-RU" sz="1600" dirty="0" err="1" smtClean="0"/>
              <a:t>ознаки</a:t>
            </a:r>
            <a:r>
              <a:rPr lang="ru-RU" sz="1600" dirty="0" smtClean="0"/>
              <a:t> </a:t>
            </a:r>
            <a:r>
              <a:rPr lang="ru-RU" sz="1600" dirty="0" err="1" smtClean="0"/>
              <a:t>інвазії</a:t>
            </a:r>
            <a:r>
              <a:rPr lang="ru-RU" sz="1600" dirty="0" smtClean="0"/>
              <a:t>:</a:t>
            </a:r>
          </a:p>
          <a:p>
            <a:r>
              <a:rPr lang="ru-RU" sz="1600" dirty="0" err="1" smtClean="0"/>
              <a:t>Діарея</a:t>
            </a:r>
            <a:r>
              <a:rPr lang="ru-RU" sz="1600" dirty="0" smtClean="0"/>
              <a:t>, запори. При тяжкому </a:t>
            </a:r>
            <a:r>
              <a:rPr lang="ru-RU" sz="1600" dirty="0" err="1" smtClean="0"/>
              <a:t>перебігу</a:t>
            </a:r>
            <a:r>
              <a:rPr lang="ru-RU" sz="1600" dirty="0" smtClean="0"/>
              <a:t> </a:t>
            </a:r>
            <a:r>
              <a:rPr lang="ru-RU" sz="1600" dirty="0" err="1" smtClean="0"/>
              <a:t>патології</a:t>
            </a:r>
            <a:r>
              <a:rPr lang="ru-RU" sz="1600" dirty="0" smtClean="0"/>
              <a:t>, коли </a:t>
            </a:r>
            <a:r>
              <a:rPr lang="ru-RU" sz="1600" dirty="0" err="1" smtClean="0"/>
              <a:t>розмножилися</a:t>
            </a:r>
            <a:r>
              <a:rPr lang="ru-RU" sz="1600" dirty="0" smtClean="0"/>
              <a:t> </a:t>
            </a:r>
            <a:r>
              <a:rPr lang="ru-RU" sz="1600" dirty="0" err="1" smtClean="0"/>
              <a:t>паразити</a:t>
            </a:r>
            <a:r>
              <a:rPr lang="ru-RU" sz="1600" dirty="0" smtClean="0"/>
              <a:t> </a:t>
            </a:r>
            <a:r>
              <a:rPr lang="ru-RU" sz="1600" dirty="0" err="1" smtClean="0"/>
              <a:t>перекривають</a:t>
            </a:r>
            <a:r>
              <a:rPr lang="ru-RU" sz="1600" dirty="0" smtClean="0"/>
              <a:t> </a:t>
            </a:r>
            <a:r>
              <a:rPr lang="ru-RU" sz="1600" dirty="0" err="1" smtClean="0"/>
              <a:t>просвіт</a:t>
            </a:r>
            <a:r>
              <a:rPr lang="ru-RU" sz="1600" dirty="0" smtClean="0"/>
              <a:t> тонкого кишечника, </a:t>
            </a:r>
            <a:r>
              <a:rPr lang="ru-RU" sz="1600" dirty="0" err="1" smtClean="0"/>
              <a:t>виникає</a:t>
            </a:r>
            <a:r>
              <a:rPr lang="ru-RU" sz="1600" dirty="0" smtClean="0"/>
              <a:t> </a:t>
            </a:r>
            <a:r>
              <a:rPr lang="ru-RU" sz="1600" dirty="0" err="1" smtClean="0"/>
              <a:t>непрохідність</a:t>
            </a:r>
            <a:r>
              <a:rPr lang="ru-RU" sz="1600" dirty="0" smtClean="0"/>
              <a:t>. </a:t>
            </a:r>
            <a:r>
              <a:rPr lang="ru-RU" sz="1600" dirty="0" err="1" smtClean="0"/>
              <a:t>Інші</a:t>
            </a:r>
            <a:r>
              <a:rPr lang="ru-RU" sz="1600" dirty="0" smtClean="0"/>
              <a:t> </a:t>
            </a:r>
            <a:r>
              <a:rPr lang="ru-RU" sz="1600" dirty="0" err="1" smtClean="0"/>
              <a:t>гельмінти</a:t>
            </a:r>
            <a:r>
              <a:rPr lang="ru-RU" sz="1600" dirty="0" smtClean="0"/>
              <a:t> </a:t>
            </a:r>
            <a:r>
              <a:rPr lang="ru-RU" sz="1600" dirty="0" err="1" smtClean="0"/>
              <a:t>змінюють</a:t>
            </a:r>
            <a:r>
              <a:rPr lang="ru-RU" sz="1600" dirty="0" smtClean="0"/>
              <a:t> </a:t>
            </a:r>
            <a:r>
              <a:rPr lang="ru-RU" sz="1600" dirty="0" err="1" smtClean="0"/>
              <a:t>мікрофлору</a:t>
            </a:r>
            <a:r>
              <a:rPr lang="ru-RU" sz="1600" dirty="0" smtClean="0"/>
              <a:t> ШКТ так,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хворий</a:t>
            </a:r>
            <a:r>
              <a:rPr lang="ru-RU" sz="1600" dirty="0" smtClean="0"/>
              <a:t> </a:t>
            </a:r>
            <a:r>
              <a:rPr lang="ru-RU" sz="1600" dirty="0" err="1" smtClean="0"/>
              <a:t>починає</a:t>
            </a:r>
            <a:r>
              <a:rPr lang="ru-RU" sz="1600" dirty="0" smtClean="0"/>
              <a:t> </a:t>
            </a:r>
            <a:r>
              <a:rPr lang="ru-RU" sz="1600" dirty="0" err="1" smtClean="0"/>
              <a:t>страждати</a:t>
            </a:r>
            <a:r>
              <a:rPr lang="ru-RU" sz="1600" dirty="0" smtClean="0"/>
              <a:t>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</a:t>
            </a:r>
            <a:r>
              <a:rPr lang="ru-RU" sz="1600" dirty="0" err="1" smtClean="0"/>
              <a:t>діареї</a:t>
            </a:r>
            <a:r>
              <a:rPr lang="ru-RU" sz="1600" dirty="0" smtClean="0"/>
              <a:t>.</a:t>
            </a:r>
          </a:p>
          <a:p>
            <a:r>
              <a:rPr lang="ru-RU" sz="1600" dirty="0" err="1" smtClean="0"/>
              <a:t>Здуття</a:t>
            </a:r>
            <a:r>
              <a:rPr lang="ru-RU" sz="1600" dirty="0" smtClean="0"/>
              <a:t> живота. </a:t>
            </a:r>
            <a:r>
              <a:rPr lang="ru-RU" sz="1600" dirty="0" err="1" smtClean="0"/>
              <a:t>Після</a:t>
            </a:r>
            <a:r>
              <a:rPr lang="ru-RU" sz="1600" dirty="0" smtClean="0"/>
              <a:t> </a:t>
            </a:r>
            <a:r>
              <a:rPr lang="ru-RU" sz="1600" dirty="0" err="1" smtClean="0"/>
              <a:t>інвазії</a:t>
            </a:r>
            <a:r>
              <a:rPr lang="ru-RU" sz="1600" dirty="0" smtClean="0"/>
              <a:t> </a:t>
            </a:r>
            <a:r>
              <a:rPr lang="ru-RU" sz="1600" dirty="0" err="1" smtClean="0"/>
              <a:t>може</a:t>
            </a:r>
            <a:r>
              <a:rPr lang="ru-RU" sz="1600" dirty="0" smtClean="0"/>
              <a:t> </a:t>
            </a:r>
            <a:r>
              <a:rPr lang="ru-RU" sz="1600" dirty="0" err="1" smtClean="0"/>
              <a:t>розвиватися</a:t>
            </a:r>
            <a:r>
              <a:rPr lang="ru-RU" sz="1600" dirty="0" smtClean="0"/>
              <a:t> </a:t>
            </a:r>
            <a:r>
              <a:rPr lang="ru-RU" sz="1600" dirty="0" err="1" smtClean="0"/>
              <a:t>запалення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слизової</a:t>
            </a:r>
            <a:r>
              <a:rPr lang="ru-RU" sz="1600" dirty="0" smtClean="0"/>
              <a:t> </a:t>
            </a:r>
            <a:r>
              <a:rPr lang="ru-RU" sz="1600" dirty="0" err="1" smtClean="0"/>
              <a:t>оболонки</a:t>
            </a:r>
            <a:r>
              <a:rPr lang="ru-RU" sz="1600" dirty="0" smtClean="0"/>
              <a:t> кишечнику,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призводить</a:t>
            </a:r>
            <a:r>
              <a:rPr lang="ru-RU" sz="1600" dirty="0" smtClean="0"/>
              <a:t> до </a:t>
            </a:r>
            <a:r>
              <a:rPr lang="ru-RU" sz="1600" dirty="0" err="1" smtClean="0"/>
              <a:t>появи</a:t>
            </a:r>
            <a:r>
              <a:rPr lang="ru-RU" sz="1600" dirty="0" smtClean="0"/>
              <a:t> дискомфорту в </a:t>
            </a:r>
            <a:r>
              <a:rPr lang="ru-RU" sz="1600" dirty="0" err="1" smtClean="0"/>
              <a:t>області</a:t>
            </a:r>
            <a:r>
              <a:rPr lang="ru-RU" sz="1600" dirty="0" smtClean="0"/>
              <a:t> живота. </a:t>
            </a:r>
            <a:r>
              <a:rPr lang="ru-RU" sz="1600" dirty="0" err="1" smtClean="0"/>
              <a:t>З'являються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тяжкість</a:t>
            </a:r>
            <a:r>
              <a:rPr lang="ru-RU" sz="1600" dirty="0" smtClean="0"/>
              <a:t>, </a:t>
            </a:r>
            <a:r>
              <a:rPr lang="ru-RU" sz="1600" dirty="0" err="1" smtClean="0"/>
              <a:t>здуття</a:t>
            </a:r>
            <a:r>
              <a:rPr lang="ru-RU" sz="1600" dirty="0" smtClean="0"/>
              <a:t>, </a:t>
            </a:r>
            <a:r>
              <a:rPr lang="ru-RU" sz="1600" dirty="0" err="1" smtClean="0"/>
              <a:t>які</a:t>
            </a:r>
            <a:r>
              <a:rPr lang="ru-RU" sz="1600" dirty="0" smtClean="0"/>
              <a:t> </a:t>
            </a:r>
            <a:r>
              <a:rPr lang="ru-RU" sz="1600" dirty="0" err="1" smtClean="0"/>
              <a:t>після</a:t>
            </a:r>
            <a:r>
              <a:rPr lang="ru-RU" sz="1600" dirty="0" smtClean="0"/>
              <a:t> </a:t>
            </a:r>
            <a:r>
              <a:rPr lang="ru-RU" sz="1600" dirty="0" err="1" smtClean="0"/>
              <a:t>прийому</a:t>
            </a:r>
            <a:r>
              <a:rPr lang="ru-RU" sz="1600" dirty="0" smtClean="0"/>
              <a:t> </a:t>
            </a:r>
            <a:r>
              <a:rPr lang="ru-RU" sz="1600" dirty="0" err="1" smtClean="0"/>
              <a:t>медикаментозних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засобів</a:t>
            </a:r>
            <a:r>
              <a:rPr lang="ru-RU" sz="1600" dirty="0" smtClean="0"/>
              <a:t> не </a:t>
            </a:r>
            <a:r>
              <a:rPr lang="ru-RU" sz="1600" dirty="0" err="1" smtClean="0"/>
              <a:t>проходять</a:t>
            </a:r>
            <a:r>
              <a:rPr lang="ru-RU" sz="1600" dirty="0" smtClean="0"/>
              <a:t>.</a:t>
            </a:r>
          </a:p>
          <a:p>
            <a:r>
              <a:rPr lang="ru-RU" sz="1600" dirty="0" err="1" smtClean="0"/>
              <a:t>Алергія</a:t>
            </a:r>
            <a:r>
              <a:rPr lang="ru-RU" sz="1600" dirty="0" smtClean="0"/>
              <a:t>. Цей симптом </a:t>
            </a:r>
            <a:r>
              <a:rPr lang="ru-RU" sz="1600" dirty="0" err="1" smtClean="0"/>
              <a:t>свідчить</a:t>
            </a:r>
            <a:r>
              <a:rPr lang="ru-RU" sz="1600" dirty="0" smtClean="0"/>
              <a:t> про подальше </a:t>
            </a:r>
            <a:r>
              <a:rPr lang="ru-RU" sz="1600" dirty="0" err="1" smtClean="0"/>
              <a:t>розмноження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паразитів</a:t>
            </a:r>
            <a:r>
              <a:rPr lang="ru-RU" sz="1600" dirty="0" smtClean="0"/>
              <a:t>. </a:t>
            </a:r>
            <a:r>
              <a:rPr lang="ru-RU" sz="1600" dirty="0" err="1" smtClean="0"/>
              <a:t>Гельмінти</a:t>
            </a:r>
            <a:r>
              <a:rPr lang="ru-RU" sz="1600" dirty="0" smtClean="0"/>
              <a:t> </a:t>
            </a:r>
            <a:r>
              <a:rPr lang="ru-RU" sz="1600" dirty="0" err="1" smtClean="0"/>
              <a:t>викликають</a:t>
            </a:r>
            <a:r>
              <a:rPr lang="ru-RU" sz="1600" dirty="0" smtClean="0"/>
              <a:t> </a:t>
            </a:r>
            <a:r>
              <a:rPr lang="ru-RU" sz="1600" dirty="0" err="1" smtClean="0"/>
              <a:t>подразнення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слизової</a:t>
            </a:r>
            <a:r>
              <a:rPr lang="ru-RU" sz="1600" dirty="0" smtClean="0"/>
              <a:t> кишечника,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змушує</a:t>
            </a:r>
            <a:r>
              <a:rPr lang="ru-RU" sz="1600" dirty="0" smtClean="0"/>
              <a:t> </a:t>
            </a:r>
            <a:r>
              <a:rPr lang="ru-RU" sz="1600" dirty="0" err="1" smtClean="0"/>
              <a:t>організм</a:t>
            </a:r>
            <a:r>
              <a:rPr lang="ru-RU" sz="1600" dirty="0" smtClean="0"/>
              <a:t> </a:t>
            </a:r>
            <a:r>
              <a:rPr lang="ru-RU" sz="1600" dirty="0" err="1" smtClean="0"/>
              <a:t>активізувати</a:t>
            </a:r>
            <a:r>
              <a:rPr lang="ru-RU" sz="1600" dirty="0" smtClean="0"/>
              <a:t> </a:t>
            </a:r>
            <a:r>
              <a:rPr lang="ru-RU" sz="1600" dirty="0" err="1" smtClean="0"/>
              <a:t>захисні</a:t>
            </a:r>
            <a:r>
              <a:rPr lang="ru-RU" sz="1600" dirty="0" smtClean="0"/>
              <a:t> </a:t>
            </a:r>
            <a:r>
              <a:rPr lang="ru-RU" sz="1600" dirty="0" err="1" smtClean="0"/>
              <a:t>функції</a:t>
            </a:r>
            <a:r>
              <a:rPr lang="ru-RU" sz="1600" dirty="0" smtClean="0"/>
              <a:t>. </a:t>
            </a:r>
            <a:r>
              <a:rPr lang="ru-RU" sz="1600" dirty="0" err="1" smtClean="0"/>
              <a:t>Починається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посилене</a:t>
            </a:r>
            <a:r>
              <a:rPr lang="ru-RU" sz="1600" dirty="0" smtClean="0"/>
              <a:t> </a:t>
            </a:r>
            <a:r>
              <a:rPr lang="ru-RU" sz="1600" dirty="0" err="1" smtClean="0"/>
              <a:t>вироблення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еозинофілів</a:t>
            </a:r>
            <a:r>
              <a:rPr lang="ru-RU" sz="1600" dirty="0" smtClean="0"/>
              <a:t> – </a:t>
            </a:r>
            <a:r>
              <a:rPr lang="ru-RU" sz="1600" dirty="0" err="1" smtClean="0"/>
              <a:t>спеціальних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клітин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захищають</a:t>
            </a:r>
            <a:r>
              <a:rPr lang="ru-RU" sz="1600" dirty="0" smtClean="0"/>
              <a:t> </a:t>
            </a:r>
            <a:r>
              <a:rPr lang="ru-RU" sz="1600" dirty="0" err="1" smtClean="0"/>
              <a:t>організм</a:t>
            </a:r>
            <a:r>
              <a:rPr lang="ru-RU" sz="1600" dirty="0" smtClean="0"/>
              <a:t>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</a:t>
            </a:r>
            <a:r>
              <a:rPr lang="ru-RU" sz="1600" dirty="0" err="1" smtClean="0"/>
              <a:t>проникнення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чужорідних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організмів</a:t>
            </a:r>
            <a:r>
              <a:rPr lang="ru-RU" sz="1600" dirty="0" smtClean="0"/>
              <a:t>. На </a:t>
            </a:r>
            <a:r>
              <a:rPr lang="ru-RU" sz="1600" dirty="0" err="1" smtClean="0"/>
              <a:t>це</a:t>
            </a:r>
            <a:r>
              <a:rPr lang="ru-RU" sz="1600" dirty="0" smtClean="0"/>
              <a:t> </a:t>
            </a:r>
            <a:r>
              <a:rPr lang="ru-RU" sz="1600" dirty="0" err="1" smtClean="0"/>
              <a:t>паразити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відповідають</a:t>
            </a:r>
            <a:r>
              <a:rPr lang="ru-RU" sz="1600" dirty="0" smtClean="0"/>
              <a:t> </a:t>
            </a:r>
            <a:r>
              <a:rPr lang="ru-RU" sz="1600" dirty="0" err="1" smtClean="0"/>
              <a:t>специфічним</a:t>
            </a:r>
            <a:r>
              <a:rPr lang="ru-RU" sz="1600" dirty="0" smtClean="0"/>
              <a:t> </a:t>
            </a:r>
            <a:r>
              <a:rPr lang="ru-RU" sz="1600" dirty="0" err="1" smtClean="0"/>
              <a:t>речовиною</a:t>
            </a:r>
            <a:r>
              <a:rPr lang="ru-RU" sz="1600" dirty="0" smtClean="0"/>
              <a:t>, яка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провокує</a:t>
            </a:r>
            <a:r>
              <a:rPr lang="ru-RU" sz="1600" dirty="0" smtClean="0"/>
              <a:t> </a:t>
            </a:r>
            <a:r>
              <a:rPr lang="ru-RU" sz="1600" dirty="0" err="1" smtClean="0"/>
              <a:t>алергічну</a:t>
            </a:r>
            <a:r>
              <a:rPr lang="ru-RU" sz="1600" dirty="0" smtClean="0"/>
              <a:t> </a:t>
            </a:r>
            <a:r>
              <a:rPr lang="ru-RU" sz="1600" dirty="0" err="1" smtClean="0"/>
              <a:t>реакцію</a:t>
            </a:r>
            <a:r>
              <a:rPr lang="ru-RU" sz="1600" dirty="0" smtClean="0"/>
              <a:t>.</a:t>
            </a:r>
          </a:p>
          <a:p>
            <a:r>
              <a:rPr lang="ru-RU" sz="1600" dirty="0" err="1" smtClean="0"/>
              <a:t>Анемія</a:t>
            </a:r>
            <a:r>
              <a:rPr lang="ru-RU" sz="1600" dirty="0" smtClean="0"/>
              <a:t>. При </a:t>
            </a:r>
            <a:r>
              <a:rPr lang="ru-RU" sz="1600" dirty="0" err="1" smtClean="0"/>
              <a:t>розвитку</a:t>
            </a:r>
            <a:r>
              <a:rPr lang="ru-RU" sz="1600" dirty="0" smtClean="0"/>
              <a:t> </a:t>
            </a:r>
            <a:r>
              <a:rPr lang="ru-RU" sz="1600" dirty="0" err="1" smtClean="0"/>
              <a:t>черв'яки</a:t>
            </a:r>
            <a:r>
              <a:rPr lang="ru-RU" sz="1600" dirty="0" smtClean="0"/>
              <a:t> </a:t>
            </a:r>
            <a:r>
              <a:rPr lang="ru-RU" sz="1600" dirty="0" err="1" smtClean="0"/>
              <a:t>можуть</a:t>
            </a:r>
            <a:r>
              <a:rPr lang="ru-RU" sz="1600" dirty="0" smtClean="0"/>
              <a:t> </a:t>
            </a:r>
            <a:r>
              <a:rPr lang="ru-RU" sz="1600" dirty="0" err="1" smtClean="0"/>
              <a:t>кріпитися</a:t>
            </a:r>
            <a:r>
              <a:rPr lang="ru-RU" sz="1600" dirty="0" smtClean="0"/>
              <a:t> до </a:t>
            </a:r>
            <a:r>
              <a:rPr lang="ru-RU" sz="1600" dirty="0" err="1" smtClean="0"/>
              <a:t>стінок</a:t>
            </a:r>
            <a:r>
              <a:rPr lang="ru-RU" sz="1600" dirty="0" smtClean="0"/>
              <a:t> кишечника, </a:t>
            </a:r>
            <a:r>
              <a:rPr lang="ru-RU" sz="1600" dirty="0" err="1" smtClean="0"/>
              <a:t>усмоктувати</a:t>
            </a:r>
            <a:r>
              <a:rPr lang="ru-RU" sz="1600" dirty="0" smtClean="0"/>
              <a:t> </a:t>
            </a:r>
            <a:r>
              <a:rPr lang="ru-RU" sz="1600" dirty="0" err="1" smtClean="0"/>
              <a:t>речовини</a:t>
            </a:r>
            <a:r>
              <a:rPr lang="ru-RU" sz="1600" dirty="0" smtClean="0"/>
              <a:t>, </a:t>
            </a:r>
            <a:r>
              <a:rPr lang="ru-RU" sz="1600" dirty="0" err="1" smtClean="0"/>
              <a:t>які</a:t>
            </a:r>
            <a:r>
              <a:rPr lang="ru-RU" sz="1600" dirty="0" smtClean="0"/>
              <a:t> </a:t>
            </a:r>
            <a:r>
              <a:rPr lang="ru-RU" sz="1600" dirty="0" err="1" smtClean="0"/>
              <a:t>необхідні</a:t>
            </a:r>
            <a:r>
              <a:rPr lang="ru-RU" sz="1600" dirty="0" smtClean="0"/>
              <a:t> </a:t>
            </a:r>
            <a:r>
              <a:rPr lang="ru-RU" sz="1600" dirty="0" err="1" smtClean="0"/>
              <a:t>людському</a:t>
            </a:r>
            <a:r>
              <a:rPr lang="ru-RU" sz="1600" dirty="0" smtClean="0"/>
              <a:t> </a:t>
            </a:r>
            <a:r>
              <a:rPr lang="ru-RU" sz="1600" dirty="0" err="1" smtClean="0"/>
              <a:t>організму</a:t>
            </a:r>
            <a:r>
              <a:rPr lang="ru-RU" sz="1600" dirty="0" smtClean="0"/>
              <a:t> для </a:t>
            </a:r>
            <a:r>
              <a:rPr lang="ru-RU" sz="1600" dirty="0" err="1" smtClean="0"/>
              <a:t>нормальної</a:t>
            </a:r>
            <a:r>
              <a:rPr lang="ru-RU" sz="1600" dirty="0" smtClean="0"/>
              <a:t> </a:t>
            </a:r>
            <a:r>
              <a:rPr lang="ru-RU" sz="1600" dirty="0" err="1" smtClean="0"/>
              <a:t>життєдіяльності</a:t>
            </a:r>
            <a:r>
              <a:rPr lang="ru-RU" sz="1600" dirty="0" smtClean="0"/>
              <a:t>. При </a:t>
            </a:r>
            <a:r>
              <a:rPr lang="ru-RU" sz="1600" dirty="0" err="1" smtClean="0"/>
              <a:t>інвазії</a:t>
            </a:r>
            <a:r>
              <a:rPr lang="ru-RU" sz="1600" dirty="0" smtClean="0"/>
              <a:t> </a:t>
            </a:r>
            <a:r>
              <a:rPr lang="ru-RU" sz="1600" dirty="0" err="1" smtClean="0"/>
              <a:t>великої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відбувається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втрата</a:t>
            </a:r>
            <a:r>
              <a:rPr lang="ru-RU" sz="1600" dirty="0" smtClean="0"/>
              <a:t> </a:t>
            </a:r>
            <a:r>
              <a:rPr lang="ru-RU" sz="1600" dirty="0" err="1" smtClean="0"/>
              <a:t>крові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стає</a:t>
            </a:r>
            <a:r>
              <a:rPr lang="ru-RU" sz="1600" dirty="0" smtClean="0"/>
              <a:t> </a:t>
            </a:r>
            <a:r>
              <a:rPr lang="ru-RU" sz="1600" dirty="0" err="1" smtClean="0"/>
              <a:t>поштовхом</a:t>
            </a:r>
            <a:r>
              <a:rPr lang="ru-RU" sz="1600" dirty="0" smtClean="0"/>
              <a:t> для </a:t>
            </a:r>
            <a:r>
              <a:rPr lang="ru-RU" sz="1600" dirty="0" err="1" smtClean="0"/>
              <a:t>анемії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Синдром </a:t>
            </a:r>
            <a:r>
              <a:rPr lang="ru-RU" sz="1600" dirty="0" err="1" smtClean="0"/>
              <a:t>хронічної</a:t>
            </a:r>
            <a:r>
              <a:rPr lang="ru-RU" sz="1600" dirty="0" smtClean="0"/>
              <a:t> </a:t>
            </a:r>
            <a:r>
              <a:rPr lang="ru-RU" sz="1600" dirty="0" err="1" smtClean="0"/>
              <a:t>втоми</a:t>
            </a:r>
            <a:r>
              <a:rPr lang="ru-RU" sz="1600" dirty="0" smtClean="0"/>
              <a:t>. </a:t>
            </a:r>
            <a:r>
              <a:rPr lang="ru-RU" sz="1600" dirty="0" err="1" smtClean="0"/>
              <a:t>Вражений</a:t>
            </a:r>
            <a:r>
              <a:rPr lang="ru-RU" sz="1600" dirty="0" smtClean="0"/>
              <a:t> паразитами </a:t>
            </a:r>
            <a:r>
              <a:rPr lang="ru-RU" sz="1600" dirty="0" err="1" smtClean="0"/>
              <a:t>людина</a:t>
            </a:r>
            <a:r>
              <a:rPr lang="ru-RU" sz="1600" dirty="0" smtClean="0"/>
              <a:t> </a:t>
            </a:r>
            <a:r>
              <a:rPr lang="ru-RU" sz="1600" dirty="0" err="1" smtClean="0"/>
              <a:t>відчуває</a:t>
            </a:r>
            <a:r>
              <a:rPr lang="ru-RU" sz="1600" dirty="0" smtClean="0"/>
              <a:t> </a:t>
            </a:r>
            <a:r>
              <a:rPr lang="ru-RU" sz="1600" dirty="0" err="1" smtClean="0"/>
              <a:t>постійну</a:t>
            </a:r>
            <a:r>
              <a:rPr lang="ru-RU" sz="1600" dirty="0" smtClean="0"/>
              <a:t> </a:t>
            </a:r>
            <a:r>
              <a:rPr lang="ru-RU" sz="1600" dirty="0" err="1" smtClean="0"/>
              <a:t>слабкість</a:t>
            </a:r>
            <a:r>
              <a:rPr lang="ru-RU" sz="1600" dirty="0" smtClean="0"/>
              <a:t>. </a:t>
            </a:r>
            <a:r>
              <a:rPr lang="ru-RU" sz="1600" dirty="0" err="1" smtClean="0"/>
              <a:t>Такий</a:t>
            </a:r>
            <a:r>
              <a:rPr lang="ru-RU" sz="1600" dirty="0" smtClean="0"/>
              <a:t> симптом схожий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проявом</a:t>
            </a:r>
            <a:r>
              <a:rPr lang="ru-RU" sz="1600" dirty="0" smtClean="0"/>
              <a:t> простудного </a:t>
            </a:r>
            <a:r>
              <a:rPr lang="ru-RU" sz="1600" dirty="0" err="1" smtClean="0"/>
              <a:t>патологічного</a:t>
            </a:r>
            <a:r>
              <a:rPr lang="ru-RU" sz="1600" dirty="0" smtClean="0"/>
              <a:t> стану. </a:t>
            </a:r>
            <a:r>
              <a:rPr lang="ru-RU" sz="1600" dirty="0" err="1" smtClean="0"/>
              <a:t>З'являється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він</a:t>
            </a:r>
            <a:r>
              <a:rPr lang="ru-RU" sz="1600" dirty="0" smtClean="0"/>
              <a:t> на </a:t>
            </a:r>
            <a:r>
              <a:rPr lang="ru-RU" sz="1600" dirty="0" err="1" smtClean="0"/>
              <a:t>тлі</a:t>
            </a:r>
            <a:r>
              <a:rPr lang="ru-RU" sz="1600" dirty="0" smtClean="0"/>
              <a:t> </a:t>
            </a:r>
            <a:r>
              <a:rPr lang="ru-RU" sz="1600" dirty="0" err="1" smtClean="0"/>
              <a:t>анемії</a:t>
            </a:r>
            <a:r>
              <a:rPr lang="ru-RU" sz="1600" dirty="0" smtClean="0"/>
              <a:t>, </a:t>
            </a:r>
            <a:r>
              <a:rPr lang="ru-RU" sz="1600" dirty="0" err="1" smtClean="0"/>
              <a:t>розвивається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інтоксикації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залишків</a:t>
            </a:r>
            <a:r>
              <a:rPr lang="ru-RU" sz="1600" dirty="0" smtClean="0"/>
              <a:t> </a:t>
            </a:r>
            <a:r>
              <a:rPr lang="ru-RU" sz="1600" dirty="0" err="1" smtClean="0"/>
              <a:t>життєдіяльності</a:t>
            </a:r>
            <a:r>
              <a:rPr lang="ru-RU" sz="1600" dirty="0" smtClean="0"/>
              <a:t> </a:t>
            </a:r>
            <a:r>
              <a:rPr lang="ru-RU" sz="1600" dirty="0" err="1" smtClean="0"/>
              <a:t>паразитів</a:t>
            </a:r>
            <a:r>
              <a:rPr lang="ru-RU" sz="1600" dirty="0" smtClean="0"/>
              <a:t>, </a:t>
            </a:r>
            <a:r>
              <a:rPr lang="ru-RU" sz="1600" dirty="0" err="1" smtClean="0"/>
              <a:t>нестачі</a:t>
            </a:r>
            <a:r>
              <a:rPr lang="ru-RU" sz="1600" dirty="0" smtClean="0"/>
              <a:t> </a:t>
            </a:r>
            <a:r>
              <a:rPr lang="ru-RU" sz="1600" dirty="0" err="1" smtClean="0"/>
              <a:t>поживних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речовин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Ослаблений </a:t>
            </a:r>
            <a:r>
              <a:rPr lang="ru-RU" sz="1600" dirty="0" err="1" smtClean="0"/>
              <a:t>імунітет</a:t>
            </a:r>
            <a:r>
              <a:rPr lang="ru-RU" sz="1600" dirty="0" smtClean="0"/>
              <a:t>. У </a:t>
            </a:r>
            <a:r>
              <a:rPr lang="ru-RU" sz="1600" dirty="0" err="1" smtClean="0"/>
              <a:t>відповідь</a:t>
            </a:r>
            <a:r>
              <a:rPr lang="ru-RU" sz="1600" dirty="0" smtClean="0"/>
              <a:t> на </a:t>
            </a:r>
            <a:r>
              <a:rPr lang="ru-RU" sz="1600" dirty="0" err="1" smtClean="0"/>
              <a:t>діяльність</a:t>
            </a:r>
            <a:r>
              <a:rPr lang="ru-RU" sz="1600" dirty="0" smtClean="0"/>
              <a:t> </a:t>
            </a:r>
            <a:r>
              <a:rPr lang="ru-RU" sz="1600" dirty="0" err="1" smtClean="0"/>
              <a:t>подразника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відбувається</a:t>
            </a:r>
            <a:r>
              <a:rPr lang="ru-RU" sz="1600" dirty="0" smtClean="0"/>
              <a:t> </a:t>
            </a:r>
            <a:r>
              <a:rPr lang="ru-RU" sz="1600" dirty="0" err="1" smtClean="0"/>
              <a:t>постійна</a:t>
            </a:r>
            <a:r>
              <a:rPr lang="ru-RU" sz="1600" dirty="0" smtClean="0"/>
              <a:t> </a:t>
            </a:r>
            <a:r>
              <a:rPr lang="ru-RU" sz="1600" dirty="0" err="1" smtClean="0"/>
              <a:t>стимуляція</a:t>
            </a:r>
            <a:r>
              <a:rPr lang="ru-RU" sz="1600" dirty="0" smtClean="0"/>
              <a:t> </a:t>
            </a:r>
            <a:r>
              <a:rPr lang="ru-RU" sz="1600" dirty="0" err="1" smtClean="0"/>
              <a:t>імунітету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призводить</a:t>
            </a:r>
            <a:r>
              <a:rPr lang="ru-RU" sz="1600" dirty="0" smtClean="0"/>
              <a:t> до </a:t>
            </a:r>
            <a:r>
              <a:rPr lang="ru-RU" sz="1600" dirty="0" err="1" smtClean="0"/>
              <a:t>вичерпування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захисних</a:t>
            </a:r>
            <a:r>
              <a:rPr lang="ru-RU" sz="1600" dirty="0" smtClean="0"/>
              <a:t> сил </a:t>
            </a:r>
            <a:r>
              <a:rPr lang="ru-RU" sz="1600" dirty="0" err="1" smtClean="0"/>
              <a:t>організму</a:t>
            </a:r>
            <a:r>
              <a:rPr lang="ru-RU" sz="1600" dirty="0" smtClean="0"/>
              <a:t>, </a:t>
            </a:r>
            <a:r>
              <a:rPr lang="ru-RU" sz="1600" dirty="0" err="1" smtClean="0"/>
              <a:t>його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виснаження</a:t>
            </a:r>
            <a:r>
              <a:rPr lang="ru-RU" sz="1600" dirty="0" smtClean="0"/>
              <a:t>. </a:t>
            </a:r>
            <a:r>
              <a:rPr lang="ru-RU" sz="1600" dirty="0" err="1" smtClean="0"/>
              <a:t>Носій</a:t>
            </a:r>
            <a:r>
              <a:rPr lang="ru-RU" sz="1600" dirty="0" smtClean="0"/>
              <a:t> </a:t>
            </a:r>
            <a:r>
              <a:rPr lang="ru-RU" sz="1600" dirty="0" err="1" smtClean="0"/>
              <a:t>стає</a:t>
            </a:r>
            <a:r>
              <a:rPr lang="ru-RU" sz="1600" dirty="0" smtClean="0"/>
              <a:t> </a:t>
            </a:r>
            <a:r>
              <a:rPr lang="ru-RU" sz="1600" dirty="0" err="1" smtClean="0"/>
              <a:t>більш</a:t>
            </a:r>
            <a:r>
              <a:rPr lang="ru-RU" sz="1600" dirty="0" smtClean="0"/>
              <a:t> </a:t>
            </a:r>
            <a:r>
              <a:rPr lang="ru-RU" sz="1600" dirty="0" err="1" smtClean="0"/>
              <a:t>вразливим</a:t>
            </a:r>
            <a:r>
              <a:rPr lang="ru-RU" sz="1600" dirty="0" smtClean="0"/>
              <a:t> до </a:t>
            </a:r>
            <a:r>
              <a:rPr lang="ru-RU" sz="1600" dirty="0" err="1" smtClean="0"/>
              <a:t>бактеріальних</a:t>
            </a:r>
            <a:r>
              <a:rPr lang="ru-RU" sz="1600" dirty="0" smtClean="0"/>
              <a:t>, </a:t>
            </a:r>
            <a:r>
              <a:rPr lang="ru-RU" sz="1600" dirty="0" err="1" smtClean="0"/>
              <a:t>вірусних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інфекцій</a:t>
            </a:r>
            <a:r>
              <a:rPr lang="ru-RU" sz="1600" dirty="0" smtClean="0"/>
              <a:t>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5577185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 err="1" smtClean="0"/>
              <a:t>загальних</a:t>
            </a:r>
            <a:r>
              <a:rPr lang="ru-RU" dirty="0" smtClean="0"/>
              <a:t> </a:t>
            </a:r>
            <a:r>
              <a:rPr lang="ru-RU" dirty="0" err="1" smtClean="0"/>
              <a:t>проявів</a:t>
            </a:r>
            <a:r>
              <a:rPr lang="ru-RU" dirty="0" smtClean="0"/>
              <a:t> </a:t>
            </a:r>
            <a:r>
              <a:rPr lang="ru-RU" dirty="0" err="1" smtClean="0"/>
              <a:t>зараження</a:t>
            </a:r>
            <a:r>
              <a:rPr lang="ru-RU" dirty="0" smtClean="0"/>
              <a:t> паразитами </a:t>
            </a:r>
            <a:r>
              <a:rPr lang="ru-RU" dirty="0" err="1" smtClean="0"/>
              <a:t>існують</a:t>
            </a:r>
            <a:r>
              <a:rPr lang="ru-RU" dirty="0" smtClean="0"/>
              <a:t> </a:t>
            </a:r>
            <a:r>
              <a:rPr lang="ru-RU" dirty="0" err="1" smtClean="0"/>
              <a:t>специфічні</a:t>
            </a:r>
            <a:r>
              <a:rPr lang="ru-RU" dirty="0" smtClean="0"/>
              <a:t> прояви,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вказують</a:t>
            </a:r>
            <a:r>
              <a:rPr lang="ru-RU" dirty="0" smtClean="0"/>
              <a:t> на </a:t>
            </a:r>
            <a:r>
              <a:rPr lang="ru-RU" dirty="0" err="1" smtClean="0"/>
              <a:t>конкретний</a:t>
            </a:r>
            <a:r>
              <a:rPr lang="ru-RU" dirty="0" smtClean="0"/>
              <a:t> вид </a:t>
            </a:r>
            <a:r>
              <a:rPr lang="ru-RU" dirty="0" err="1" smtClean="0"/>
              <a:t>черв'яків</a:t>
            </a:r>
            <a:r>
              <a:rPr lang="ru-RU" dirty="0" smtClean="0"/>
              <a:t>. На </a:t>
            </a:r>
            <a:r>
              <a:rPr lang="ru-RU" dirty="0" err="1" smtClean="0"/>
              <a:t>основі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проявів</a:t>
            </a:r>
            <a:r>
              <a:rPr lang="ru-RU" dirty="0" smtClean="0"/>
              <a:t>, </a:t>
            </a:r>
            <a:r>
              <a:rPr lang="ru-RU" dirty="0" err="1" smtClean="0"/>
              <a:t>аналізів</a:t>
            </a:r>
            <a:r>
              <a:rPr lang="ru-RU" dirty="0" smtClean="0"/>
              <a:t> </a:t>
            </a:r>
            <a:r>
              <a:rPr lang="ru-RU" dirty="0" err="1" smtClean="0"/>
              <a:t>лікар</a:t>
            </a:r>
            <a:r>
              <a:rPr lang="ru-RU" dirty="0" smtClean="0"/>
              <a:t> </a:t>
            </a:r>
            <a:r>
              <a:rPr lang="ru-RU" dirty="0" err="1" smtClean="0"/>
              <a:t>підбирає</a:t>
            </a:r>
            <a:r>
              <a:rPr lang="ru-RU" dirty="0" smtClean="0"/>
              <a:t> </a:t>
            </a:r>
            <a:r>
              <a:rPr lang="ru-RU" dirty="0" err="1" smtClean="0"/>
              <a:t>відповідне</a:t>
            </a:r>
            <a:r>
              <a:rPr lang="ru-RU" dirty="0" smtClean="0"/>
              <a:t> </a:t>
            </a:r>
            <a:r>
              <a:rPr lang="ru-RU" dirty="0" err="1" smtClean="0"/>
              <a:t>медикаментозне</a:t>
            </a:r>
            <a:r>
              <a:rPr lang="ru-RU" dirty="0" smtClean="0"/>
              <a:t> </a:t>
            </a:r>
            <a:r>
              <a:rPr lang="ru-RU" dirty="0" err="1" smtClean="0"/>
              <a:t>лікування</a:t>
            </a:r>
            <a:r>
              <a:rPr lang="ru-RU" dirty="0" smtClean="0"/>
              <a:t>. </a:t>
            </a:r>
            <a:r>
              <a:rPr lang="ru-RU" dirty="0" err="1" smtClean="0"/>
              <a:t>Виділяють</a:t>
            </a:r>
            <a:r>
              <a:rPr lang="ru-RU" dirty="0" smtClean="0"/>
              <a:t> </a:t>
            </a:r>
            <a:r>
              <a:rPr lang="ru-RU" dirty="0" err="1" smtClean="0"/>
              <a:t>наступні</a:t>
            </a:r>
            <a:r>
              <a:rPr lang="ru-RU" dirty="0" smtClean="0"/>
              <a:t> </a:t>
            </a:r>
            <a:r>
              <a:rPr lang="ru-RU" dirty="0" err="1" smtClean="0"/>
              <a:t>симптоми</a:t>
            </a:r>
            <a:r>
              <a:rPr lang="ru-RU" dirty="0" smtClean="0"/>
              <a:t> </a:t>
            </a:r>
            <a:r>
              <a:rPr lang="ru-RU" dirty="0" err="1" smtClean="0"/>
              <a:t>захворювань</a:t>
            </a:r>
            <a:r>
              <a:rPr lang="ru-RU" dirty="0" smtClean="0"/>
              <a:t> при </a:t>
            </a:r>
            <a:r>
              <a:rPr lang="ru-RU" dirty="0" err="1" smtClean="0"/>
              <a:t>інвазії</a:t>
            </a:r>
            <a:r>
              <a:rPr lang="ru-RU" dirty="0" smtClean="0"/>
              <a:t>: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Останнім</a:t>
            </a:r>
            <a:r>
              <a:rPr lang="ru-RU" dirty="0" smtClean="0"/>
              <a:t> часом на виноградниках </a:t>
            </a:r>
            <a:r>
              <a:rPr lang="ru-RU" dirty="0" err="1" smtClean="0"/>
              <a:t>господарського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 </a:t>
            </a:r>
            <a:r>
              <a:rPr lang="ru-RU" dirty="0" err="1" smtClean="0"/>
              <a:t>набувають</a:t>
            </a:r>
            <a:r>
              <a:rPr lang="ru-RU" dirty="0" smtClean="0"/>
              <a:t> </a:t>
            </a:r>
            <a:r>
              <a:rPr lang="ru-RU" dirty="0" err="1" smtClean="0"/>
              <a:t>шкідливі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</a:t>
            </a:r>
            <a:r>
              <a:rPr lang="ru-RU" dirty="0" err="1" smtClean="0"/>
              <a:t>рівнокрилих</a:t>
            </a:r>
            <a:r>
              <a:rPr lang="ru-RU" dirty="0" smtClean="0"/>
              <a:t> комах, </a:t>
            </a:r>
            <a:r>
              <a:rPr lang="ru-RU" dirty="0" err="1" smtClean="0"/>
              <a:t>зокрема</a:t>
            </a:r>
            <a:r>
              <a:rPr lang="ru-RU" dirty="0" smtClean="0"/>
              <a:t> цикад</a:t>
            </a:r>
          </a:p>
          <a:p>
            <a:pPr algn="just"/>
            <a:r>
              <a:rPr lang="ru-RU" b="1" dirty="0" err="1" smtClean="0"/>
              <a:t>Цикадка-буйвол</a:t>
            </a:r>
            <a:r>
              <a:rPr lang="ru-RU" dirty="0" smtClean="0"/>
              <a:t> (</a:t>
            </a:r>
            <a:r>
              <a:rPr lang="en-US" i="1" dirty="0" err="1" smtClean="0"/>
              <a:t>Stictocephala</a:t>
            </a:r>
            <a:r>
              <a:rPr lang="en-US" i="1" dirty="0" smtClean="0"/>
              <a:t> </a:t>
            </a:r>
            <a:r>
              <a:rPr lang="en-US" i="1" dirty="0" err="1" smtClean="0"/>
              <a:t>bubalus</a:t>
            </a:r>
            <a:r>
              <a:rPr lang="en-US" i="1" dirty="0" smtClean="0"/>
              <a:t> </a:t>
            </a:r>
            <a:r>
              <a:rPr lang="en-US" dirty="0" smtClean="0"/>
              <a:t>F.) </a:t>
            </a:r>
            <a:r>
              <a:rPr lang="ru-RU" dirty="0" smtClean="0"/>
              <a:t>живиться на </a:t>
            </a:r>
            <a:r>
              <a:rPr lang="ru-RU" dirty="0" err="1" smtClean="0"/>
              <a:t>зелених</a:t>
            </a:r>
            <a:r>
              <a:rPr lang="ru-RU" dirty="0" smtClean="0"/>
              <a:t> пагонах, </a:t>
            </a:r>
            <a:r>
              <a:rPr lang="ru-RU" dirty="0" err="1" smtClean="0"/>
              <a:t>завдає</a:t>
            </a:r>
            <a:r>
              <a:rPr lang="ru-RU" dirty="0" smtClean="0"/>
              <a:t> </a:t>
            </a:r>
            <a:r>
              <a:rPr lang="ru-RU" dirty="0" err="1" smtClean="0"/>
              <a:t>їм</a:t>
            </a:r>
            <a:r>
              <a:rPr lang="ru-RU" dirty="0" smtClean="0"/>
              <a:t> </a:t>
            </a:r>
            <a:r>
              <a:rPr lang="ru-RU" dirty="0" err="1" smtClean="0"/>
              <a:t>характерні</a:t>
            </a:r>
            <a:r>
              <a:rPr lang="ru-RU" dirty="0" smtClean="0"/>
              <a:t> уколи,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спричинює</a:t>
            </a:r>
            <a:r>
              <a:rPr lang="ru-RU" dirty="0" smtClean="0"/>
              <a:t> </a:t>
            </a:r>
            <a:r>
              <a:rPr lang="ru-RU" dirty="0" err="1" smtClean="0"/>
              <a:t>появу</a:t>
            </a:r>
            <a:r>
              <a:rPr lang="ru-RU" dirty="0" smtClean="0"/>
              <a:t> </a:t>
            </a:r>
            <a:r>
              <a:rPr lang="ru-RU" dirty="0" err="1" smtClean="0"/>
              <a:t>некрозів</a:t>
            </a:r>
            <a:r>
              <a:rPr lang="ru-RU" dirty="0" smtClean="0"/>
              <a:t> </a:t>
            </a:r>
            <a:r>
              <a:rPr lang="ru-RU" dirty="0" err="1" smtClean="0"/>
              <a:t>епідермісу</a:t>
            </a:r>
            <a:r>
              <a:rPr lang="ru-RU" dirty="0" smtClean="0"/>
              <a:t> та кори,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 smtClean="0"/>
              <a:t>чого</a:t>
            </a:r>
            <a:r>
              <a:rPr lang="ru-RU" dirty="0" smtClean="0"/>
              <a:t> </a:t>
            </a:r>
            <a:r>
              <a:rPr lang="ru-RU" dirty="0" err="1" smtClean="0"/>
              <a:t>порушується</a:t>
            </a:r>
            <a:r>
              <a:rPr lang="ru-RU" dirty="0" smtClean="0"/>
              <a:t> та </a:t>
            </a:r>
            <a:r>
              <a:rPr lang="ru-RU" dirty="0" err="1" smtClean="0"/>
              <a:t>припиняється</a:t>
            </a:r>
            <a:r>
              <a:rPr lang="ru-RU" dirty="0" smtClean="0"/>
              <a:t> </a:t>
            </a:r>
            <a:r>
              <a:rPr lang="ru-RU" dirty="0" err="1" smtClean="0"/>
              <a:t>рух</a:t>
            </a:r>
            <a:r>
              <a:rPr lang="ru-RU" dirty="0" smtClean="0"/>
              <a:t> </a:t>
            </a:r>
            <a:r>
              <a:rPr lang="ru-RU" dirty="0" err="1" smtClean="0"/>
              <a:t>поживних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</a:t>
            </a:r>
            <a:r>
              <a:rPr lang="ru-RU" dirty="0" err="1" smtClean="0"/>
              <a:t>ураженими</a:t>
            </a:r>
            <a:r>
              <a:rPr lang="ru-RU" dirty="0" smtClean="0"/>
              <a:t> тканинами. </a:t>
            </a:r>
            <a:r>
              <a:rPr lang="ru-RU" dirty="0" err="1" smtClean="0"/>
              <a:t>Досить</a:t>
            </a:r>
            <a:r>
              <a:rPr lang="ru-RU" dirty="0" smtClean="0"/>
              <a:t> </a:t>
            </a:r>
            <a:r>
              <a:rPr lang="ru-RU" dirty="0" err="1" smtClean="0"/>
              <a:t>поширені</a:t>
            </a:r>
            <a:r>
              <a:rPr lang="ru-RU" dirty="0" smtClean="0"/>
              <a:t> </a:t>
            </a:r>
            <a:r>
              <a:rPr lang="ru-RU" dirty="0" err="1" smtClean="0"/>
              <a:t>цикадка</a:t>
            </a:r>
            <a:r>
              <a:rPr lang="ru-RU" dirty="0" smtClean="0"/>
              <a:t> зелена (</a:t>
            </a:r>
            <a:r>
              <a:rPr lang="en-US" i="1" dirty="0" err="1" smtClean="0"/>
              <a:t>Cicadella</a:t>
            </a:r>
            <a:r>
              <a:rPr lang="en-US" i="1" dirty="0" smtClean="0"/>
              <a:t> </a:t>
            </a:r>
            <a:r>
              <a:rPr lang="en-US" i="1" dirty="0" err="1" smtClean="0"/>
              <a:t>viridis</a:t>
            </a:r>
            <a:r>
              <a:rPr lang="en-US" i="1" dirty="0" smtClean="0"/>
              <a:t> </a:t>
            </a:r>
            <a:r>
              <a:rPr lang="en-US" dirty="0" smtClean="0"/>
              <a:t>L.), </a:t>
            </a:r>
            <a:r>
              <a:rPr lang="ru-RU" dirty="0" err="1" smtClean="0"/>
              <a:t>цикадка</a:t>
            </a:r>
            <a:r>
              <a:rPr lang="ru-RU" dirty="0" smtClean="0"/>
              <a:t> </a:t>
            </a:r>
            <a:r>
              <a:rPr lang="ru-RU" dirty="0" err="1" smtClean="0"/>
              <a:t>жовта</a:t>
            </a:r>
            <a:r>
              <a:rPr lang="ru-RU" dirty="0" smtClean="0"/>
              <a:t> (</a:t>
            </a:r>
            <a:r>
              <a:rPr lang="en-US" i="1" dirty="0" err="1" smtClean="0"/>
              <a:t>Empoasca</a:t>
            </a:r>
            <a:r>
              <a:rPr lang="en-US" i="1" dirty="0" smtClean="0"/>
              <a:t> </a:t>
            </a:r>
            <a:r>
              <a:rPr lang="en-US" i="1" dirty="0" err="1" smtClean="0"/>
              <a:t>pteridis</a:t>
            </a:r>
            <a:r>
              <a:rPr lang="en-US" i="1" dirty="0" smtClean="0"/>
              <a:t> </a:t>
            </a:r>
            <a:r>
              <a:rPr lang="en-US" dirty="0" err="1" smtClean="0"/>
              <a:t>Dhlb</a:t>
            </a:r>
            <a:r>
              <a:rPr lang="en-US" dirty="0" smtClean="0"/>
              <a:t>.), </a:t>
            </a:r>
            <a:r>
              <a:rPr lang="ru-RU" dirty="0" err="1" smtClean="0"/>
              <a:t>цикадка</a:t>
            </a:r>
            <a:r>
              <a:rPr lang="ru-RU" dirty="0" smtClean="0"/>
              <a:t> </a:t>
            </a:r>
            <a:r>
              <a:rPr lang="ru-RU" dirty="0" err="1" smtClean="0"/>
              <a:t>виноградна</a:t>
            </a:r>
            <a:r>
              <a:rPr lang="ru-RU" dirty="0" smtClean="0"/>
              <a:t> (</a:t>
            </a:r>
            <a:r>
              <a:rPr lang="en-US" i="1" dirty="0" err="1" smtClean="0"/>
              <a:t>Empoasca</a:t>
            </a:r>
            <a:r>
              <a:rPr lang="en-US" dirty="0" smtClean="0"/>
              <a:t> </a:t>
            </a:r>
            <a:r>
              <a:rPr lang="en-US" dirty="0" err="1" smtClean="0"/>
              <a:t>vitis</a:t>
            </a:r>
            <a:r>
              <a:rPr lang="en-US" dirty="0" smtClean="0"/>
              <a:t>)</a:t>
            </a:r>
          </a:p>
        </p:txBody>
      </p:sp>
      <p:pic>
        <p:nvPicPr>
          <p:cNvPr id="3" name="Picture 2" descr="Цикадка-буйвол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8352" y="1756227"/>
            <a:ext cx="3332006" cy="24990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679077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Зокрема</a:t>
            </a:r>
            <a:r>
              <a:rPr lang="ru-RU" dirty="0" smtClean="0"/>
              <a:t>, </a:t>
            </a:r>
            <a:r>
              <a:rPr lang="ru-RU" b="1" dirty="0" err="1" smtClean="0"/>
              <a:t>цикадка</a:t>
            </a:r>
            <a:r>
              <a:rPr lang="ru-RU" b="1" dirty="0" smtClean="0"/>
              <a:t> </a:t>
            </a:r>
            <a:r>
              <a:rPr lang="ru-RU" b="1" dirty="0" err="1" smtClean="0"/>
              <a:t>виноградна</a:t>
            </a:r>
            <a:r>
              <a:rPr lang="ru-RU" dirty="0" smtClean="0"/>
              <a:t> живиться соком виноградного листка,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порушує</a:t>
            </a:r>
            <a:r>
              <a:rPr lang="ru-RU" dirty="0" smtClean="0"/>
              <a:t> структуру </a:t>
            </a:r>
            <a:r>
              <a:rPr lang="ru-RU" dirty="0" err="1" smtClean="0"/>
              <a:t>листкової</a:t>
            </a:r>
            <a:r>
              <a:rPr lang="ru-RU" dirty="0" smtClean="0"/>
              <a:t> </a:t>
            </a:r>
            <a:r>
              <a:rPr lang="ru-RU" dirty="0" err="1" smtClean="0"/>
              <a:t>флоеми</a:t>
            </a:r>
            <a:r>
              <a:rPr lang="ru-RU" dirty="0" smtClean="0"/>
              <a:t>, </a:t>
            </a:r>
            <a:r>
              <a:rPr lang="ru-RU" dirty="0" err="1" smtClean="0"/>
              <a:t>ксилеми</a:t>
            </a:r>
            <a:r>
              <a:rPr lang="ru-RU" dirty="0" smtClean="0"/>
              <a:t> та </a:t>
            </a:r>
            <a:r>
              <a:rPr lang="ru-RU" dirty="0" err="1" smtClean="0"/>
              <a:t>паренхіми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знижує</a:t>
            </a:r>
            <a:r>
              <a:rPr lang="ru-RU" dirty="0" smtClean="0"/>
              <a:t> </a:t>
            </a:r>
            <a:r>
              <a:rPr lang="ru-RU" dirty="0" err="1" smtClean="0"/>
              <a:t>вміст</a:t>
            </a:r>
            <a:r>
              <a:rPr lang="ru-RU" dirty="0" smtClean="0"/>
              <a:t> </a:t>
            </a:r>
            <a:r>
              <a:rPr lang="ru-RU" dirty="0" err="1" smtClean="0"/>
              <a:t>азотистих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вологи</a:t>
            </a:r>
            <a:r>
              <a:rPr lang="ru-RU" dirty="0" smtClean="0"/>
              <a:t>. В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шкідливий</a:t>
            </a:r>
            <a:r>
              <a:rPr lang="ru-RU" dirty="0" smtClean="0"/>
              <a:t> </a:t>
            </a:r>
            <a:r>
              <a:rPr lang="ru-RU" dirty="0" err="1" smtClean="0"/>
              <a:t>вплив</a:t>
            </a:r>
            <a:r>
              <a:rPr lang="ru-RU" dirty="0" smtClean="0"/>
              <a:t> </a:t>
            </a:r>
            <a:r>
              <a:rPr lang="ru-RU" dirty="0" err="1" smtClean="0"/>
              <a:t>комахи</a:t>
            </a:r>
            <a:r>
              <a:rPr lang="ru-RU" dirty="0" smtClean="0"/>
              <a:t> </a:t>
            </a:r>
            <a:r>
              <a:rPr lang="ru-RU" dirty="0" err="1" smtClean="0"/>
              <a:t>спричиняє</a:t>
            </a:r>
            <a:r>
              <a:rPr lang="ru-RU" dirty="0" smtClean="0"/>
              <a:t> </a:t>
            </a:r>
            <a:r>
              <a:rPr lang="ru-RU" dirty="0" err="1" smtClean="0"/>
              <a:t>припинення</a:t>
            </a:r>
            <a:r>
              <a:rPr lang="ru-RU" dirty="0" smtClean="0"/>
              <a:t> росту та </a:t>
            </a:r>
            <a:r>
              <a:rPr lang="ru-RU" dirty="0" err="1" smtClean="0"/>
              <a:t>їхню</a:t>
            </a:r>
            <a:r>
              <a:rPr lang="ru-RU" dirty="0" smtClean="0"/>
              <a:t> </a:t>
            </a:r>
            <a:r>
              <a:rPr lang="ru-RU" dirty="0" err="1" smtClean="0"/>
              <a:t>загибель</a:t>
            </a:r>
            <a:r>
              <a:rPr lang="ru-RU" dirty="0" smtClean="0"/>
              <a:t>. Особливо </a:t>
            </a:r>
            <a:r>
              <a:rPr lang="ru-RU" dirty="0" err="1" smtClean="0"/>
              <a:t>шкідливі</a:t>
            </a:r>
            <a:r>
              <a:rPr lang="ru-RU" dirty="0" smtClean="0"/>
              <a:t> </a:t>
            </a:r>
            <a:r>
              <a:rPr lang="ru-RU" dirty="0" err="1" smtClean="0"/>
              <a:t>пошкодження</a:t>
            </a:r>
            <a:r>
              <a:rPr lang="ru-RU" dirty="0" smtClean="0"/>
              <a:t> </a:t>
            </a:r>
            <a:r>
              <a:rPr lang="ru-RU" dirty="0" err="1" smtClean="0"/>
              <a:t>виноградним</a:t>
            </a:r>
            <a:r>
              <a:rPr lang="ru-RU" dirty="0" smtClean="0"/>
              <a:t> </a:t>
            </a:r>
            <a:r>
              <a:rPr lang="ru-RU" dirty="0" err="1" smtClean="0"/>
              <a:t>саджанцям</a:t>
            </a:r>
            <a:r>
              <a:rPr lang="ru-RU" dirty="0" smtClean="0"/>
              <a:t> </a:t>
            </a:r>
            <a:r>
              <a:rPr lang="ru-RU" dirty="0" err="1" smtClean="0"/>
              <a:t>завдають</a:t>
            </a:r>
            <a:r>
              <a:rPr lang="ru-RU" dirty="0" smtClean="0"/>
              <a:t> </a:t>
            </a:r>
            <a:r>
              <a:rPr lang="ru-RU" dirty="0" err="1" smtClean="0"/>
              <a:t>фітотоксини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в </a:t>
            </a:r>
            <a:r>
              <a:rPr lang="ru-RU" dirty="0" err="1" smtClean="0"/>
              <a:t>процесі</a:t>
            </a:r>
            <a:r>
              <a:rPr lang="ru-RU" dirty="0" smtClean="0"/>
              <a:t> </a:t>
            </a:r>
            <a:r>
              <a:rPr lang="ru-RU" dirty="0" err="1" smtClean="0"/>
              <a:t>живлення</a:t>
            </a:r>
            <a:r>
              <a:rPr lang="ru-RU" dirty="0" smtClean="0"/>
              <a:t> </a:t>
            </a:r>
            <a:r>
              <a:rPr lang="ru-RU" dirty="0" err="1" smtClean="0"/>
              <a:t>цикадки</a:t>
            </a:r>
            <a:r>
              <a:rPr lang="ru-RU" dirty="0" smtClean="0"/>
              <a:t> </a:t>
            </a:r>
            <a:r>
              <a:rPr lang="ru-RU" dirty="0" err="1" smtClean="0"/>
              <a:t>вводять</a:t>
            </a:r>
            <a:r>
              <a:rPr lang="ru-RU" dirty="0" smtClean="0"/>
              <a:t> у </a:t>
            </a:r>
            <a:r>
              <a:rPr lang="ru-RU" dirty="0" err="1" smtClean="0"/>
              <a:t>рослину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зрештою</a:t>
            </a:r>
            <a:r>
              <a:rPr lang="ru-RU" dirty="0" smtClean="0"/>
              <a:t> </a:t>
            </a:r>
            <a:r>
              <a:rPr lang="ru-RU" dirty="0" err="1" smtClean="0"/>
              <a:t>призводить</a:t>
            </a:r>
            <a:r>
              <a:rPr lang="ru-RU" dirty="0" smtClean="0"/>
              <a:t> до </a:t>
            </a:r>
            <a:r>
              <a:rPr lang="ru-RU" dirty="0" err="1" smtClean="0"/>
              <a:t>пригнічення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росту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685799"/>
          <a:ext cx="12192000" cy="5666819"/>
        </p:xfrm>
        <a:graphic>
          <a:graphicData uri="http://schemas.openxmlformats.org/drawingml/2006/table">
            <a:tbl>
              <a:tblPr/>
              <a:tblGrid>
                <a:gridCol w="3028950"/>
                <a:gridCol w="3733800"/>
                <a:gridCol w="5429250"/>
              </a:tblGrid>
              <a:tr h="1533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Назва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>
                          <a:solidFill>
                            <a:schemeClr val="bg1"/>
                          </a:solidFill>
                        </a:rPr>
                        <a:t>Що викликає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>
                          <a:solidFill>
                            <a:schemeClr val="bg1"/>
                          </a:solidFill>
                        </a:rPr>
                        <a:t>Симптоми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737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Ентеробіоз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Найчастіший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варіант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гельмінтозу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який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провокують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гострики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Свербіж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в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анусі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вночі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ввечері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розвитком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він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стає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нестерпним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 У маленьких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дітей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проявляються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такі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ознаки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: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нетримання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сечі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безпричинний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плач,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дратівливість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проблеми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сном (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скреготіння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зубами).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901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>
                          <a:solidFill>
                            <a:schemeClr val="bg1"/>
                          </a:solidFill>
                        </a:rPr>
                        <a:t>Аскаридоз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Викликають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аскариди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>
                          <a:solidFill>
                            <a:schemeClr val="bg1"/>
                          </a:solidFill>
                        </a:rPr>
                        <a:t>Симптоми схожі на алергію, у маленьких дітей супроводжуються високою температурою (вище 37 градусів), висипаннями на шкірі, болями в області живота, розладом ШКТ.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21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>
                          <a:solidFill>
                            <a:schemeClr val="bg1"/>
                          </a:solidFill>
                        </a:rPr>
                        <a:t>Лямбліоз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Викликають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паразити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лямблії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Хвороба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відразу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починається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гострої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фази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: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рідкий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стілець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слідами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жиру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різким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запахом. Характерна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відрижка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болі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в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області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очеревини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Якщо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виявлена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бластоцистна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інвазія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то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знебарвлюються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випорожнення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з'являється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в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калі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слиз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кров'яні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прожилки.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3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>
                          <a:solidFill>
                            <a:schemeClr val="bg1"/>
                          </a:solidFill>
                        </a:rPr>
                        <a:t>Токсокароз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>
                          <a:solidFill>
                            <a:schemeClr val="bg1"/>
                          </a:solidFill>
                        </a:rPr>
                        <a:t>Викликають токсокари.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Субфебрильна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температура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тіла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збільшення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лімфовузлів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висипання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на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шкірі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свербіж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Під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час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гострої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фази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спостерігаються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ознаки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пневмонії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бронхіту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людина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задихається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 Без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лікування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токсокароз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призводить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до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ускладнень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: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ураження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нервової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системи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серйозна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алергія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, гепатит,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проблеми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з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сітківкою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</a:rPr>
                        <a:t>очі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46195" marR="46195" marT="34646" marB="34646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/>
              <a:t>Діагностика</a:t>
            </a:r>
            <a:endParaRPr lang="ru-RU" sz="1400" b="1" dirty="0" smtClean="0"/>
          </a:p>
          <a:p>
            <a:r>
              <a:rPr lang="ru-RU" sz="1400" dirty="0" smtClean="0"/>
              <a:t>Для </a:t>
            </a:r>
            <a:r>
              <a:rPr lang="ru-RU" sz="1400" dirty="0" err="1" smtClean="0"/>
              <a:t>визначення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наявності</a:t>
            </a:r>
            <a:r>
              <a:rPr lang="ru-RU" sz="1400" dirty="0" smtClean="0"/>
              <a:t> </a:t>
            </a:r>
            <a:r>
              <a:rPr lang="ru-RU" sz="1400" dirty="0" err="1" smtClean="0"/>
              <a:t>паразитів</a:t>
            </a:r>
            <a:r>
              <a:rPr lang="ru-RU" sz="1400" dirty="0" smtClean="0"/>
              <a:t> в </a:t>
            </a:r>
            <a:r>
              <a:rPr lang="ru-RU" sz="1400" dirty="0" err="1" smtClean="0"/>
              <a:t>організмі</a:t>
            </a:r>
            <a:r>
              <a:rPr lang="ru-RU" sz="1400" dirty="0" smtClean="0"/>
              <a:t> </a:t>
            </a:r>
            <a:r>
              <a:rPr lang="ru-RU" sz="1400" dirty="0" err="1" smtClean="0"/>
              <a:t>існує</a:t>
            </a:r>
            <a:r>
              <a:rPr lang="ru-RU" sz="1400" dirty="0" smtClean="0"/>
              <a:t> 3 </a:t>
            </a:r>
            <a:r>
              <a:rPr lang="ru-RU" sz="1400" dirty="0" err="1" smtClean="0"/>
              <a:t>перевірених</a:t>
            </a:r>
            <a:r>
              <a:rPr lang="ru-RU" sz="1400" dirty="0" smtClean="0"/>
              <a:t> </a:t>
            </a:r>
            <a:r>
              <a:rPr lang="ru-RU" sz="1400" dirty="0" err="1" smtClean="0"/>
              <a:t>способи</a:t>
            </a:r>
            <a:r>
              <a:rPr lang="ru-RU" sz="1400" dirty="0" smtClean="0"/>
              <a:t>: </a:t>
            </a:r>
            <a:r>
              <a:rPr lang="ru-RU" sz="1400" dirty="0" err="1" smtClean="0"/>
              <a:t>аналіз</a:t>
            </a:r>
            <a:r>
              <a:rPr lang="ru-RU" sz="1400" dirty="0" smtClean="0"/>
              <a:t> </a:t>
            </a:r>
            <a:r>
              <a:rPr lang="ru-RU" sz="1400" dirty="0" err="1" smtClean="0"/>
              <a:t>крові</a:t>
            </a:r>
            <a:r>
              <a:rPr lang="ru-RU" sz="1400" dirty="0" smtClean="0"/>
              <a:t>, </a:t>
            </a:r>
            <a:r>
              <a:rPr lang="ru-RU" sz="1400" dirty="0" err="1" smtClean="0"/>
              <a:t>комп'ютерна</a:t>
            </a:r>
            <a:r>
              <a:rPr lang="ru-RU" sz="1400" dirty="0" smtClean="0"/>
              <a:t> </a:t>
            </a:r>
            <a:r>
              <a:rPr lang="ru-RU" sz="1400" dirty="0" err="1" smtClean="0"/>
              <a:t>діагностика</a:t>
            </a:r>
            <a:r>
              <a:rPr lang="ru-RU" sz="1400" dirty="0" smtClean="0"/>
              <a:t> та </a:t>
            </a:r>
            <a:r>
              <a:rPr lang="ru-RU" sz="1400" dirty="0" err="1" smtClean="0"/>
              <a:t>бактеріоскопічний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аналіз</a:t>
            </a:r>
            <a:r>
              <a:rPr lang="ru-RU" sz="1400" dirty="0" smtClean="0"/>
              <a:t> калу. </a:t>
            </a:r>
            <a:r>
              <a:rPr lang="ru-RU" sz="1400" dirty="0" err="1" smtClean="0"/>
              <a:t>Останній</a:t>
            </a:r>
            <a:r>
              <a:rPr lang="ru-RU" sz="1400" dirty="0" smtClean="0"/>
              <a:t> </a:t>
            </a:r>
            <a:r>
              <a:rPr lang="ru-RU" sz="1400" dirty="0" err="1" smtClean="0"/>
              <a:t>варіант</a:t>
            </a:r>
            <a:r>
              <a:rPr lang="ru-RU" sz="1400" dirty="0" smtClean="0"/>
              <a:t> </a:t>
            </a:r>
            <a:r>
              <a:rPr lang="ru-RU" sz="1400" dirty="0" err="1" smtClean="0"/>
              <a:t>вважається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найбільш</a:t>
            </a:r>
            <a:r>
              <a:rPr lang="ru-RU" sz="1400" dirty="0" smtClean="0"/>
              <a:t> простим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достовірним</a:t>
            </a:r>
            <a:r>
              <a:rPr lang="ru-RU" sz="1400" dirty="0" smtClean="0"/>
              <a:t> способом </a:t>
            </a:r>
            <a:r>
              <a:rPr lang="ru-RU" sz="1400" dirty="0" err="1" smtClean="0"/>
              <a:t>виявлення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глистів</a:t>
            </a:r>
            <a:r>
              <a:rPr lang="ru-RU" sz="1400" dirty="0" smtClean="0"/>
              <a:t>. </a:t>
            </a:r>
            <a:r>
              <a:rPr lang="ru-RU" sz="1400" dirty="0" err="1" smtClean="0"/>
              <a:t>Отримати</a:t>
            </a:r>
            <a:r>
              <a:rPr lang="ru-RU" sz="1400" dirty="0" smtClean="0"/>
              <a:t> максимально </a:t>
            </a:r>
            <a:r>
              <a:rPr lang="ru-RU" sz="1400" dirty="0" err="1" smtClean="0"/>
              <a:t>точний</a:t>
            </a:r>
            <a:r>
              <a:rPr lang="ru-RU" sz="1400" dirty="0" smtClean="0"/>
              <a:t> результат </a:t>
            </a:r>
            <a:r>
              <a:rPr lang="ru-RU" sz="1400" dirty="0" err="1" smtClean="0"/>
              <a:t>можна</a:t>
            </a:r>
            <a:r>
              <a:rPr lang="ru-RU" sz="1400" dirty="0" smtClean="0"/>
              <a:t> при </a:t>
            </a:r>
            <a:r>
              <a:rPr lang="ru-RU" sz="1400" dirty="0" err="1" smtClean="0"/>
              <a:t>подачі</a:t>
            </a:r>
            <a:r>
              <a:rPr lang="ru-RU" sz="1400" dirty="0" smtClean="0"/>
              <a:t> </a:t>
            </a:r>
            <a:r>
              <a:rPr lang="ru-RU" sz="1400" dirty="0" err="1" smtClean="0"/>
              <a:t>матеріалу</a:t>
            </a:r>
            <a:r>
              <a:rPr lang="ru-RU" sz="1400" dirty="0" smtClean="0"/>
              <a:t> 3 рази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інтервалом</a:t>
            </a:r>
            <a:r>
              <a:rPr lang="ru-RU" sz="1400" dirty="0" smtClean="0"/>
              <a:t> в 1 </a:t>
            </a:r>
            <a:r>
              <a:rPr lang="ru-RU" sz="1400" dirty="0" err="1" smtClean="0"/>
              <a:t>добу</a:t>
            </a:r>
            <a:r>
              <a:rPr lang="ru-RU" sz="1400" dirty="0" smtClean="0"/>
              <a:t>. У </a:t>
            </a:r>
            <a:r>
              <a:rPr lang="ru-RU" sz="1400" dirty="0" err="1" smtClean="0"/>
              <a:t>крові</a:t>
            </a:r>
            <a:r>
              <a:rPr lang="ru-RU" sz="1400" dirty="0" smtClean="0"/>
              <a:t> </a:t>
            </a:r>
            <a:r>
              <a:rPr lang="ru-RU" sz="1400" dirty="0" err="1" smtClean="0"/>
              <a:t>виявлені</a:t>
            </a:r>
            <a:r>
              <a:rPr lang="ru-RU" sz="1400" dirty="0" smtClean="0"/>
              <a:t> </a:t>
            </a:r>
            <a:r>
              <a:rPr lang="ru-RU" sz="1400" dirty="0" err="1" smtClean="0"/>
              <a:t>антитіла</a:t>
            </a:r>
            <a:r>
              <a:rPr lang="ru-RU" sz="1400" dirty="0" smtClean="0"/>
              <a:t> до </a:t>
            </a:r>
            <a:r>
              <a:rPr lang="ru-RU" sz="1400" dirty="0" err="1" smtClean="0"/>
              <a:t>паразитів</a:t>
            </a:r>
            <a:r>
              <a:rPr lang="ru-RU" sz="1400" dirty="0" smtClean="0"/>
              <a:t> при </a:t>
            </a:r>
            <a:r>
              <a:rPr lang="ru-RU" sz="1400" dirty="0" err="1" smtClean="0"/>
              <a:t>інвазії</a:t>
            </a:r>
            <a:r>
              <a:rPr lang="ru-RU" sz="1400" dirty="0" smtClean="0"/>
              <a:t>. </a:t>
            </a:r>
            <a:r>
              <a:rPr lang="ru-RU" sz="1400" dirty="0" err="1" smtClean="0"/>
              <a:t>Комп'ютерна</a:t>
            </a:r>
            <a:r>
              <a:rPr lang="ru-RU" sz="1400" dirty="0" smtClean="0"/>
              <a:t> </a:t>
            </a:r>
            <a:r>
              <a:rPr lang="ru-RU" sz="1400" dirty="0" err="1" smtClean="0"/>
              <a:t>діагностика</a:t>
            </a:r>
            <a:r>
              <a:rPr lang="ru-RU" sz="1400" dirty="0" smtClean="0"/>
              <a:t> </a:t>
            </a:r>
            <a:r>
              <a:rPr lang="ru-RU" sz="1400" dirty="0" err="1" smtClean="0"/>
              <a:t>може</a:t>
            </a:r>
            <a:r>
              <a:rPr lang="ru-RU" sz="1400" dirty="0" smtClean="0"/>
              <a:t> </a:t>
            </a:r>
            <a:r>
              <a:rPr lang="ru-RU" sz="1400" dirty="0" err="1" smtClean="0"/>
              <a:t>визначити</a:t>
            </a:r>
            <a:r>
              <a:rPr lang="ru-RU" sz="1400" dirty="0" smtClean="0"/>
              <a:t> </a:t>
            </a:r>
            <a:r>
              <a:rPr lang="ru-RU" sz="1400" dirty="0" err="1" smtClean="0"/>
              <a:t>наявність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відразу</a:t>
            </a:r>
            <a:r>
              <a:rPr lang="ru-RU" sz="1400" dirty="0" smtClean="0"/>
              <a:t> </a:t>
            </a:r>
            <a:r>
              <a:rPr lang="ru-RU" sz="1400" dirty="0" err="1" smtClean="0"/>
              <a:t>декількох</a:t>
            </a:r>
            <a:r>
              <a:rPr lang="ru-RU" sz="1400" dirty="0" smtClean="0"/>
              <a:t> </a:t>
            </a:r>
            <a:r>
              <a:rPr lang="ru-RU" sz="1400" dirty="0" err="1" smtClean="0"/>
              <a:t>видів</a:t>
            </a:r>
            <a:r>
              <a:rPr lang="ru-RU" sz="1400" dirty="0" smtClean="0"/>
              <a:t> </a:t>
            </a:r>
            <a:r>
              <a:rPr lang="ru-RU" sz="1400" dirty="0" err="1" smtClean="0"/>
              <a:t>гельмінтів</a:t>
            </a:r>
            <a:r>
              <a:rPr lang="ru-RU" sz="1400" dirty="0" smtClean="0"/>
              <a:t>.</a:t>
            </a:r>
          </a:p>
          <a:p>
            <a:r>
              <a:rPr lang="ru-RU" sz="1400" b="1" dirty="0" err="1" smtClean="0"/>
              <a:t>Лікування</a:t>
            </a:r>
            <a:endParaRPr lang="ru-RU" sz="1400" b="1" dirty="0" smtClean="0"/>
          </a:p>
          <a:p>
            <a:r>
              <a:rPr lang="ru-RU" sz="1400" dirty="0" err="1" smtClean="0"/>
              <a:t>Терапевтичні</a:t>
            </a:r>
            <a:r>
              <a:rPr lang="ru-RU" sz="1400" dirty="0" smtClean="0"/>
              <a:t> заходи </a:t>
            </a:r>
            <a:r>
              <a:rPr lang="ru-RU" sz="1400" dirty="0" err="1" smtClean="0"/>
              <a:t>залежать</a:t>
            </a:r>
            <a:r>
              <a:rPr lang="ru-RU" sz="1400" dirty="0" smtClean="0"/>
              <a:t>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виду </a:t>
            </a:r>
            <a:r>
              <a:rPr lang="ru-RU" sz="1400" dirty="0" err="1" smtClean="0"/>
              <a:t>збудника</a:t>
            </a:r>
            <a:r>
              <a:rPr lang="ru-RU" sz="1400" dirty="0" smtClean="0"/>
              <a:t>. Курс </a:t>
            </a:r>
            <a:r>
              <a:rPr lang="ru-RU" sz="1400" dirty="0" err="1" smtClean="0"/>
              <a:t>лікування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підбирається</a:t>
            </a:r>
            <a:r>
              <a:rPr lang="ru-RU" sz="1400" dirty="0" smtClean="0"/>
              <a:t> для кожного </a:t>
            </a:r>
            <a:r>
              <a:rPr lang="ru-RU" sz="1400" dirty="0" err="1" smtClean="0"/>
              <a:t>індивідуально</a:t>
            </a:r>
            <a:r>
              <a:rPr lang="ru-RU" sz="1400" dirty="0" smtClean="0"/>
              <a:t>, на </a:t>
            </a:r>
            <a:r>
              <a:rPr lang="ru-RU" sz="1400" dirty="0" err="1" smtClean="0"/>
              <a:t>це</a:t>
            </a:r>
            <a:r>
              <a:rPr lang="ru-RU" sz="1400" dirty="0" smtClean="0"/>
              <a:t> </a:t>
            </a:r>
            <a:r>
              <a:rPr lang="ru-RU" sz="1400" dirty="0" err="1" smtClean="0"/>
              <a:t>впливає</a:t>
            </a:r>
            <a:r>
              <a:rPr lang="ru-RU" sz="1400" dirty="0" smtClean="0"/>
              <a:t> </a:t>
            </a:r>
            <a:r>
              <a:rPr lang="ru-RU" sz="1400" dirty="0" err="1" smtClean="0"/>
              <a:t>ступінь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вираженість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інвазії</a:t>
            </a:r>
            <a:r>
              <a:rPr lang="ru-RU" sz="1400" dirty="0" smtClean="0"/>
              <a:t>, </a:t>
            </a:r>
            <a:r>
              <a:rPr lang="ru-RU" sz="1400" dirty="0" err="1" smtClean="0"/>
              <a:t>місце</a:t>
            </a:r>
            <a:r>
              <a:rPr lang="ru-RU" sz="1400" dirty="0" smtClean="0"/>
              <a:t> </a:t>
            </a:r>
            <a:r>
              <a:rPr lang="ru-RU" sz="1400" dirty="0" err="1" smtClean="0"/>
              <a:t>локалізації</a:t>
            </a:r>
            <a:r>
              <a:rPr lang="ru-RU" sz="1400" dirty="0" smtClean="0"/>
              <a:t> </a:t>
            </a:r>
            <a:r>
              <a:rPr lang="ru-RU" sz="1400" dirty="0" err="1" smtClean="0"/>
              <a:t>черв'яків</a:t>
            </a:r>
            <a:r>
              <a:rPr lang="ru-RU" sz="1400" dirty="0" smtClean="0"/>
              <a:t>. </a:t>
            </a:r>
            <a:r>
              <a:rPr lang="ru-RU" sz="1400" dirty="0" err="1" smtClean="0"/>
              <a:t>Підбираються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препарати</a:t>
            </a:r>
            <a:r>
              <a:rPr lang="ru-RU" sz="1400" dirty="0" smtClean="0"/>
              <a:t> так, </a:t>
            </a:r>
            <a:r>
              <a:rPr lang="ru-RU" sz="1400" dirty="0" err="1" smtClean="0"/>
              <a:t>щоб</a:t>
            </a:r>
            <a:r>
              <a:rPr lang="ru-RU" sz="1400" dirty="0" smtClean="0"/>
              <a:t> </a:t>
            </a:r>
            <a:r>
              <a:rPr lang="ru-RU" sz="1400" dirty="0" err="1" smtClean="0"/>
              <a:t>знищити</a:t>
            </a:r>
            <a:r>
              <a:rPr lang="ru-RU" sz="1400" dirty="0" smtClean="0"/>
              <a:t> паразита, </a:t>
            </a:r>
            <a:r>
              <a:rPr lang="ru-RU" sz="1400" dirty="0" err="1" smtClean="0"/>
              <a:t>усунути</a:t>
            </a:r>
            <a:r>
              <a:rPr lang="ru-RU" sz="1400" dirty="0" smtClean="0"/>
              <a:t> </a:t>
            </a:r>
            <a:r>
              <a:rPr lang="ru-RU" sz="1400" dirty="0" err="1" smtClean="0"/>
              <a:t>можливі</a:t>
            </a:r>
            <a:r>
              <a:rPr lang="ru-RU" sz="1400" dirty="0" smtClean="0"/>
              <a:t> </a:t>
            </a:r>
            <a:r>
              <a:rPr lang="ru-RU" sz="1400" dirty="0" err="1" smtClean="0"/>
              <a:t>супутні</a:t>
            </a:r>
            <a:r>
              <a:rPr lang="ru-RU" sz="1400" dirty="0" smtClean="0"/>
              <a:t> </a:t>
            </a:r>
            <a:r>
              <a:rPr lang="ru-RU" sz="1400" dirty="0" err="1" smtClean="0"/>
              <a:t>патології</a:t>
            </a:r>
            <a:r>
              <a:rPr lang="ru-RU" sz="1400" dirty="0" smtClean="0"/>
              <a:t>, не </a:t>
            </a:r>
            <a:r>
              <a:rPr lang="ru-RU" sz="1400" dirty="0" err="1" smtClean="0"/>
              <a:t>допустити</a:t>
            </a:r>
            <a:r>
              <a:rPr lang="ru-RU" sz="1400" dirty="0" smtClean="0"/>
              <a:t> рецидиву </a:t>
            </a:r>
            <a:r>
              <a:rPr lang="ru-RU" sz="1400" dirty="0" err="1" smtClean="0"/>
              <a:t>захворювання</a:t>
            </a:r>
            <a:r>
              <a:rPr lang="ru-RU" sz="1400" dirty="0" smtClean="0"/>
              <a:t>. Як правило, </a:t>
            </a:r>
            <a:r>
              <a:rPr lang="ru-RU" sz="1400" dirty="0" err="1" smtClean="0"/>
              <a:t>використовують</a:t>
            </a:r>
            <a:r>
              <a:rPr lang="ru-RU" sz="1400" dirty="0" smtClean="0"/>
              <a:t> для </a:t>
            </a:r>
            <a:r>
              <a:rPr lang="ru-RU" sz="1400" dirty="0" err="1" smtClean="0"/>
              <a:t>терапії</a:t>
            </a:r>
            <a:r>
              <a:rPr lang="ru-RU" sz="1400" dirty="0" smtClean="0"/>
              <a:t> </a:t>
            </a:r>
            <a:r>
              <a:rPr lang="ru-RU" sz="1400" dirty="0" err="1" smtClean="0"/>
              <a:t>наступні</a:t>
            </a:r>
            <a:r>
              <a:rPr lang="ru-RU" sz="1400" dirty="0" smtClean="0"/>
              <a:t> </a:t>
            </a:r>
            <a:r>
              <a:rPr lang="ru-RU" sz="1400" dirty="0" err="1" smtClean="0"/>
              <a:t>медикаменти</a:t>
            </a:r>
            <a:r>
              <a:rPr lang="ru-RU" sz="1400" dirty="0" smtClean="0"/>
              <a:t>:</a:t>
            </a:r>
          </a:p>
          <a:p>
            <a:r>
              <a:rPr lang="ru-RU" sz="1400" dirty="0" err="1" smtClean="0"/>
              <a:t>Фенасал</a:t>
            </a:r>
            <a:r>
              <a:rPr lang="ru-RU" sz="1400" dirty="0" smtClean="0"/>
              <a:t>. </a:t>
            </a:r>
            <a:r>
              <a:rPr lang="ru-RU" sz="1400" dirty="0" err="1" smtClean="0"/>
              <a:t>Ефективний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проти</a:t>
            </a:r>
            <a:r>
              <a:rPr lang="ru-RU" sz="1400" dirty="0" smtClean="0"/>
              <a:t> </a:t>
            </a:r>
            <a:r>
              <a:rPr lang="ru-RU" sz="1400" dirty="0" err="1" smtClean="0"/>
              <a:t>дорослих</a:t>
            </a:r>
            <a:r>
              <a:rPr lang="ru-RU" sz="1400" dirty="0" smtClean="0"/>
              <a:t> </a:t>
            </a:r>
            <a:r>
              <a:rPr lang="ru-RU" sz="1400" dirty="0" err="1" smtClean="0"/>
              <a:t>черв'яків</a:t>
            </a:r>
            <a:r>
              <a:rPr lang="ru-RU" sz="1400" dirty="0" smtClean="0"/>
              <a:t>. Препарат </a:t>
            </a:r>
            <a:r>
              <a:rPr lang="ru-RU" sz="1400" dirty="0" err="1" smtClean="0"/>
              <a:t>руйнує</a:t>
            </a:r>
            <a:r>
              <a:rPr lang="ru-RU" sz="1400" dirty="0" smtClean="0"/>
              <a:t> </a:t>
            </a:r>
            <a:r>
              <a:rPr lang="ru-RU" sz="1400" dirty="0" err="1" smtClean="0"/>
              <a:t>частину</a:t>
            </a:r>
            <a:r>
              <a:rPr lang="ru-RU" sz="1400" dirty="0" smtClean="0"/>
              <a:t> </a:t>
            </a:r>
            <a:r>
              <a:rPr lang="ru-RU" sz="1400" dirty="0" err="1" smtClean="0"/>
              <a:t>листків</a:t>
            </a:r>
            <a:r>
              <a:rPr lang="ru-RU" sz="1400" dirty="0" smtClean="0"/>
              <a:t>, </a:t>
            </a:r>
            <a:r>
              <a:rPr lang="ru-RU" sz="1400" dirty="0" err="1" smtClean="0"/>
              <a:t>призводить</a:t>
            </a:r>
            <a:r>
              <a:rPr lang="ru-RU" sz="1400" dirty="0" smtClean="0"/>
              <a:t> до </a:t>
            </a:r>
            <a:r>
              <a:rPr lang="ru-RU" sz="1400" dirty="0" err="1" smtClean="0"/>
              <a:t>паралічу</a:t>
            </a:r>
            <a:r>
              <a:rPr lang="ru-RU" sz="1400" dirty="0" smtClean="0"/>
              <a:t>, </a:t>
            </a:r>
            <a:r>
              <a:rPr lang="ru-RU" sz="1400" dirty="0" err="1" smtClean="0"/>
              <a:t>загибелі</a:t>
            </a:r>
            <a:r>
              <a:rPr lang="ru-RU" sz="1400" dirty="0" smtClean="0"/>
              <a:t>. З ШКТ паразит не </a:t>
            </a:r>
            <a:r>
              <a:rPr lang="ru-RU" sz="1400" dirty="0" err="1" smtClean="0"/>
              <a:t>виводиться</a:t>
            </a:r>
            <a:r>
              <a:rPr lang="ru-RU" sz="1400" dirty="0" smtClean="0"/>
              <a:t>, </a:t>
            </a:r>
            <a:r>
              <a:rPr lang="ru-RU" sz="1400" dirty="0" err="1" smtClean="0"/>
              <a:t>перетравлюється</a:t>
            </a:r>
            <a:r>
              <a:rPr lang="ru-RU" sz="1400" dirty="0" smtClean="0"/>
              <a:t> на </a:t>
            </a:r>
            <a:r>
              <a:rPr lang="ru-RU" sz="1400" dirty="0" err="1" smtClean="0"/>
              <a:t>місці</a:t>
            </a:r>
            <a:r>
              <a:rPr lang="ru-RU" sz="1400" dirty="0" smtClean="0"/>
              <a:t>. </a:t>
            </a:r>
            <a:r>
              <a:rPr lang="ru-RU" sz="1400" dirty="0" err="1" smtClean="0"/>
              <a:t>Висока</a:t>
            </a:r>
            <a:r>
              <a:rPr lang="ru-RU" sz="1400" dirty="0" smtClean="0"/>
              <a:t> </a:t>
            </a:r>
            <a:r>
              <a:rPr lang="ru-RU" sz="1400" dirty="0" err="1" smtClean="0"/>
              <a:t>ефективність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наголошується</a:t>
            </a:r>
            <a:r>
              <a:rPr lang="ru-RU" sz="1400" dirty="0" smtClean="0"/>
              <a:t> на перших </a:t>
            </a:r>
            <a:r>
              <a:rPr lang="ru-RU" sz="1400" dirty="0" err="1" smtClean="0"/>
              <a:t>етапах</a:t>
            </a:r>
            <a:r>
              <a:rPr lang="ru-RU" sz="1400" dirty="0" smtClean="0"/>
              <a:t> </a:t>
            </a:r>
            <a:r>
              <a:rPr lang="ru-RU" sz="1400" dirty="0" err="1" smtClean="0"/>
              <a:t>захворювання</a:t>
            </a:r>
            <a:r>
              <a:rPr lang="ru-RU" sz="1400" dirty="0" smtClean="0"/>
              <a:t>, </a:t>
            </a:r>
            <a:r>
              <a:rPr lang="ru-RU" sz="1400" dirty="0" err="1" smtClean="0"/>
              <a:t>протипоказаний</a:t>
            </a:r>
            <a:r>
              <a:rPr lang="ru-RU" sz="1400" dirty="0" smtClean="0"/>
              <a:t> при </a:t>
            </a:r>
            <a:r>
              <a:rPr lang="ru-RU" sz="1400" dirty="0" err="1" smtClean="0"/>
              <a:t>патологіях</a:t>
            </a:r>
            <a:r>
              <a:rPr lang="ru-RU" sz="1400" dirty="0" smtClean="0"/>
              <a:t> </a:t>
            </a:r>
            <a:r>
              <a:rPr lang="ru-RU" sz="1400" dirty="0" err="1" smtClean="0"/>
              <a:t>печінки</a:t>
            </a:r>
            <a:r>
              <a:rPr lang="ru-RU" sz="1400" dirty="0" smtClean="0"/>
              <a:t>, </a:t>
            </a:r>
            <a:r>
              <a:rPr lang="ru-RU" sz="1400" dirty="0" err="1" smtClean="0"/>
              <a:t>серця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Альбендазол</a:t>
            </a:r>
            <a:r>
              <a:rPr lang="ru-RU" sz="1400" dirty="0" smtClean="0"/>
              <a:t>. </a:t>
            </a:r>
            <a:r>
              <a:rPr lang="ru-RU" sz="1400" dirty="0" err="1" smtClean="0"/>
              <a:t>Прописують</a:t>
            </a:r>
            <a:r>
              <a:rPr lang="ru-RU" sz="1400" dirty="0" smtClean="0"/>
              <a:t> при </a:t>
            </a:r>
            <a:r>
              <a:rPr lang="ru-RU" sz="1400" dirty="0" err="1" smtClean="0"/>
              <a:t>множинних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глистових</a:t>
            </a:r>
            <a:r>
              <a:rPr lang="ru-RU" sz="1400" dirty="0" smtClean="0"/>
              <a:t> </a:t>
            </a:r>
            <a:r>
              <a:rPr lang="ru-RU" sz="1400" dirty="0" err="1" smtClean="0"/>
              <a:t>інвазіях</a:t>
            </a:r>
            <a:r>
              <a:rPr lang="ru-RU" sz="1400" dirty="0" smtClean="0"/>
              <a:t>. </a:t>
            </a:r>
            <a:r>
              <a:rPr lang="ru-RU" sz="1400" dirty="0" err="1" smtClean="0"/>
              <a:t>Спрямований</a:t>
            </a:r>
            <a:r>
              <a:rPr lang="ru-RU" sz="1400" dirty="0" smtClean="0"/>
              <a:t> на </a:t>
            </a:r>
            <a:r>
              <a:rPr lang="ru-RU" sz="1400" dirty="0" err="1" smtClean="0"/>
              <a:t>порушення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метаболізму</a:t>
            </a:r>
            <a:r>
              <a:rPr lang="ru-RU" sz="1400" dirty="0" smtClean="0"/>
              <a:t>, </a:t>
            </a:r>
            <a:r>
              <a:rPr lang="ru-RU" sz="1400" dirty="0" err="1" smtClean="0"/>
              <a:t>харчування</a:t>
            </a:r>
            <a:r>
              <a:rPr lang="ru-RU" sz="1400" dirty="0" smtClean="0"/>
              <a:t> паразита в </a:t>
            </a:r>
            <a:r>
              <a:rPr lang="ru-RU" sz="1400" dirty="0" err="1" smtClean="0"/>
              <a:t>організмі</a:t>
            </a:r>
            <a:r>
              <a:rPr lang="ru-RU" sz="1400" dirty="0" smtClean="0"/>
              <a:t>, не </a:t>
            </a:r>
            <a:r>
              <a:rPr lang="ru-RU" sz="1400" dirty="0" err="1" smtClean="0"/>
              <a:t>дає</a:t>
            </a:r>
            <a:r>
              <a:rPr lang="ru-RU" sz="1400" dirty="0" smtClean="0"/>
              <a:t> </a:t>
            </a:r>
            <a:r>
              <a:rPr lang="ru-RU" sz="1400" dirty="0" err="1" smtClean="0"/>
              <a:t>йому</a:t>
            </a:r>
            <a:r>
              <a:rPr lang="ru-RU" sz="1400" dirty="0" smtClean="0"/>
              <a:t> </a:t>
            </a:r>
            <a:r>
              <a:rPr lang="ru-RU" sz="1400" dirty="0" err="1" smtClean="0"/>
              <a:t>відкласти</a:t>
            </a:r>
            <a:r>
              <a:rPr lang="ru-RU" sz="1400" dirty="0" smtClean="0"/>
              <a:t> </a:t>
            </a:r>
            <a:r>
              <a:rPr lang="ru-RU" sz="1400" dirty="0" err="1" smtClean="0"/>
              <a:t>яйця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Декарис</a:t>
            </a:r>
            <a:r>
              <a:rPr lang="ru-RU" sz="1400" dirty="0" smtClean="0"/>
              <a:t>. </a:t>
            </a:r>
            <a:r>
              <a:rPr lang="ru-RU" sz="1400" dirty="0" err="1" smtClean="0"/>
              <a:t>Викликає</a:t>
            </a:r>
            <a:r>
              <a:rPr lang="ru-RU" sz="1400" dirty="0" smtClean="0"/>
              <a:t> </a:t>
            </a:r>
            <a:r>
              <a:rPr lang="ru-RU" sz="1400" dirty="0" err="1" smtClean="0"/>
              <a:t>параліч</a:t>
            </a:r>
            <a:r>
              <a:rPr lang="ru-RU" sz="1400" dirty="0" smtClean="0"/>
              <a:t> </a:t>
            </a:r>
            <a:r>
              <a:rPr lang="ru-RU" sz="1400" dirty="0" err="1" smtClean="0"/>
              <a:t>гостриків</a:t>
            </a:r>
            <a:r>
              <a:rPr lang="ru-RU" sz="1400" dirty="0" smtClean="0"/>
              <a:t>, аскарид, </a:t>
            </a:r>
            <a:r>
              <a:rPr lang="ru-RU" sz="1400" dirty="0" err="1" smtClean="0"/>
              <a:t>лямблій</a:t>
            </a:r>
            <a:r>
              <a:rPr lang="ru-RU" sz="1400" dirty="0" smtClean="0"/>
              <a:t>, </a:t>
            </a:r>
            <a:r>
              <a:rPr lang="ru-RU" sz="1400" dirty="0" err="1" smtClean="0"/>
              <a:t>волосоголовців</a:t>
            </a:r>
            <a:r>
              <a:rPr lang="ru-RU" sz="1400" dirty="0" smtClean="0"/>
              <a:t>. </a:t>
            </a:r>
            <a:r>
              <a:rPr lang="ru-RU" sz="1400" dirty="0" err="1" smtClean="0"/>
              <a:t>Викликає</a:t>
            </a:r>
            <a:r>
              <a:rPr lang="ru-RU" sz="1400" dirty="0" smtClean="0"/>
              <a:t> </a:t>
            </a:r>
            <a:r>
              <a:rPr lang="ru-RU" sz="1400" dirty="0" err="1" smtClean="0"/>
              <a:t>побічні</a:t>
            </a:r>
            <a:r>
              <a:rPr lang="ru-RU" sz="1400" dirty="0" smtClean="0"/>
              <a:t> </a:t>
            </a:r>
            <a:r>
              <a:rPr lang="ru-RU" sz="1400" dirty="0" err="1" smtClean="0"/>
              <a:t>реакції</a:t>
            </a:r>
            <a:r>
              <a:rPr lang="ru-RU" sz="1400" dirty="0" smtClean="0"/>
              <a:t>: </a:t>
            </a:r>
            <a:r>
              <a:rPr lang="ru-RU" sz="1400" dirty="0" err="1" smtClean="0"/>
              <a:t>діарея</a:t>
            </a:r>
            <a:r>
              <a:rPr lang="ru-RU" sz="1400" dirty="0" smtClean="0"/>
              <a:t>, </a:t>
            </a:r>
            <a:r>
              <a:rPr lang="ru-RU" sz="1400" dirty="0" err="1" smtClean="0"/>
              <a:t>блювання</a:t>
            </a:r>
            <a:r>
              <a:rPr lang="ru-RU" sz="1400" dirty="0" smtClean="0"/>
              <a:t>, </a:t>
            </a:r>
            <a:r>
              <a:rPr lang="ru-RU" sz="1400" dirty="0" err="1" smtClean="0"/>
              <a:t>болі</a:t>
            </a:r>
            <a:r>
              <a:rPr lang="ru-RU" sz="1400" dirty="0" smtClean="0"/>
              <a:t> в ШКТ. Не </a:t>
            </a:r>
            <a:r>
              <a:rPr lang="ru-RU" sz="1400" dirty="0" err="1" smtClean="0"/>
              <a:t>можна</a:t>
            </a:r>
            <a:r>
              <a:rPr lang="ru-RU" sz="1400" dirty="0" smtClean="0"/>
              <a:t> </a:t>
            </a:r>
            <a:r>
              <a:rPr lang="ru-RU" sz="1400" dirty="0" err="1" smtClean="0"/>
              <a:t>використовувати</a:t>
            </a:r>
            <a:r>
              <a:rPr lang="ru-RU" sz="1400" dirty="0" smtClean="0"/>
              <a:t> </a:t>
            </a:r>
            <a:r>
              <a:rPr lang="ru-RU" sz="1400" dirty="0" err="1" smtClean="0"/>
              <a:t>під</a:t>
            </a:r>
            <a:r>
              <a:rPr lang="ru-RU" sz="1400" dirty="0" smtClean="0"/>
              <a:t> час </a:t>
            </a:r>
            <a:r>
              <a:rPr lang="ru-RU" sz="1400" dirty="0" err="1" smtClean="0"/>
              <a:t>виношування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дитини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Вермокс</a:t>
            </a:r>
            <a:r>
              <a:rPr lang="ru-RU" sz="1400" dirty="0" smtClean="0"/>
              <a:t>. </a:t>
            </a:r>
            <a:r>
              <a:rPr lang="ru-RU" sz="1400" dirty="0" err="1" smtClean="0"/>
              <a:t>Ефективний</a:t>
            </a:r>
            <a:r>
              <a:rPr lang="ru-RU" sz="1400" dirty="0" smtClean="0"/>
              <a:t> при </a:t>
            </a:r>
            <a:r>
              <a:rPr lang="ru-RU" sz="1400" dirty="0" err="1" smtClean="0"/>
              <a:t>множинних</a:t>
            </a:r>
            <a:r>
              <a:rPr lang="ru-RU" sz="1400" dirty="0" smtClean="0"/>
              <a:t> </a:t>
            </a:r>
            <a:r>
              <a:rPr lang="ru-RU" sz="1400" dirty="0" err="1" smtClean="0"/>
              <a:t>інвазіях</a:t>
            </a:r>
            <a:r>
              <a:rPr lang="ru-RU" sz="1400" dirty="0" smtClean="0"/>
              <a:t>. Препарат </a:t>
            </a:r>
            <a:r>
              <a:rPr lang="ru-RU" sz="1400" dirty="0" err="1" smtClean="0"/>
              <a:t>порушує</a:t>
            </a:r>
            <a:r>
              <a:rPr lang="ru-RU" sz="1400" dirty="0" smtClean="0"/>
              <a:t> </a:t>
            </a:r>
            <a:r>
              <a:rPr lang="ru-RU" sz="1400" dirty="0" err="1" smtClean="0"/>
              <a:t>процес</a:t>
            </a:r>
            <a:r>
              <a:rPr lang="ru-RU" sz="1400" dirty="0" smtClean="0"/>
              <a:t> </a:t>
            </a:r>
            <a:r>
              <a:rPr lang="ru-RU" sz="1400" dirty="0" err="1" smtClean="0"/>
              <a:t>репродукції</a:t>
            </a:r>
            <a:r>
              <a:rPr lang="ru-RU" sz="1400" dirty="0" smtClean="0"/>
              <a:t>, </a:t>
            </a:r>
            <a:r>
              <a:rPr lang="ru-RU" sz="1400" dirty="0" err="1" smtClean="0"/>
              <a:t>метаболізм</a:t>
            </a:r>
            <a:r>
              <a:rPr lang="ru-RU" sz="1400" dirty="0" smtClean="0"/>
              <a:t> </a:t>
            </a:r>
            <a:r>
              <a:rPr lang="ru-RU" sz="1400" dirty="0" err="1" smtClean="0"/>
              <a:t>черв'яків</a:t>
            </a:r>
            <a:r>
              <a:rPr lang="ru-RU" sz="1400" dirty="0" smtClean="0"/>
              <a:t>. Не </a:t>
            </a:r>
            <a:r>
              <a:rPr lang="ru-RU" sz="1400" dirty="0" err="1" smtClean="0"/>
              <a:t>рекомендується</a:t>
            </a:r>
            <a:r>
              <a:rPr lang="ru-RU" sz="1400" dirty="0" smtClean="0"/>
              <a:t> до </a:t>
            </a:r>
            <a:r>
              <a:rPr lang="ru-RU" sz="1400" dirty="0" err="1" smtClean="0"/>
              <a:t>використання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під</a:t>
            </a:r>
            <a:r>
              <a:rPr lang="ru-RU" sz="1400" dirty="0" smtClean="0"/>
              <a:t> час </a:t>
            </a:r>
            <a:r>
              <a:rPr lang="ru-RU" sz="1400" dirty="0" err="1" smtClean="0"/>
              <a:t>вагітності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Пірантел</a:t>
            </a:r>
            <a:r>
              <a:rPr lang="ru-RU" sz="1400" dirty="0" smtClean="0"/>
              <a:t>. </a:t>
            </a:r>
            <a:r>
              <a:rPr lang="ru-RU" sz="1400" dirty="0" err="1" smtClean="0"/>
              <a:t>Дія</a:t>
            </a:r>
            <a:r>
              <a:rPr lang="ru-RU" sz="1400" dirty="0" smtClean="0"/>
              <a:t> </a:t>
            </a:r>
            <a:r>
              <a:rPr lang="ru-RU" sz="1400" dirty="0" err="1" smtClean="0"/>
              <a:t>спрямована</a:t>
            </a:r>
            <a:r>
              <a:rPr lang="ru-RU" sz="1400" dirty="0" smtClean="0"/>
              <a:t> як на личинки, так </a:t>
            </a:r>
            <a:r>
              <a:rPr lang="ru-RU" sz="1400" dirty="0" err="1" smtClean="0"/>
              <a:t>і</a:t>
            </a:r>
            <a:r>
              <a:rPr lang="ru-RU" sz="1400" dirty="0" smtClean="0"/>
              <a:t> на </a:t>
            </a:r>
            <a:r>
              <a:rPr lang="ru-RU" sz="1400" dirty="0" err="1" smtClean="0"/>
              <a:t>статевозрілі</a:t>
            </a:r>
            <a:r>
              <a:rPr lang="ru-RU" sz="1400" dirty="0" smtClean="0"/>
              <a:t> </a:t>
            </a:r>
            <a:r>
              <a:rPr lang="ru-RU" sz="1400" dirty="0" err="1" smtClean="0"/>
              <a:t>особини</a:t>
            </a:r>
            <a:r>
              <a:rPr lang="ru-RU" sz="1400" dirty="0" smtClean="0"/>
              <a:t> </a:t>
            </a:r>
            <a:r>
              <a:rPr lang="ru-RU" sz="1400" dirty="0" err="1" smtClean="0"/>
              <a:t>лямблій</a:t>
            </a:r>
            <a:r>
              <a:rPr lang="ru-RU" sz="1400" dirty="0" smtClean="0"/>
              <a:t>, </a:t>
            </a:r>
            <a:r>
              <a:rPr lang="ru-RU" sz="1400" dirty="0" err="1" smtClean="0"/>
              <a:t>круглих</a:t>
            </a:r>
            <a:r>
              <a:rPr lang="ru-RU" sz="1400" dirty="0" smtClean="0"/>
              <a:t> </a:t>
            </a:r>
            <a:r>
              <a:rPr lang="ru-RU" sz="1400" dirty="0" err="1" smtClean="0"/>
              <a:t>черв'яків</a:t>
            </a:r>
            <a:r>
              <a:rPr lang="ru-RU" sz="1400" dirty="0" smtClean="0"/>
              <a:t>. При </a:t>
            </a:r>
            <a:r>
              <a:rPr lang="ru-RU" sz="1400" dirty="0" err="1" smtClean="0"/>
              <a:t>порушенні</a:t>
            </a:r>
            <a:r>
              <a:rPr lang="ru-RU" sz="1400" dirty="0" smtClean="0"/>
              <a:t> правил </a:t>
            </a:r>
            <a:r>
              <a:rPr lang="ru-RU" sz="1400" dirty="0" err="1" smtClean="0"/>
              <a:t>прийому</a:t>
            </a:r>
            <a:r>
              <a:rPr lang="ru-RU" sz="1400" dirty="0" smtClean="0"/>
              <a:t> </a:t>
            </a:r>
            <a:r>
              <a:rPr lang="ru-RU" sz="1400" dirty="0" err="1" smtClean="0"/>
              <a:t>може</a:t>
            </a:r>
            <a:r>
              <a:rPr lang="ru-RU" sz="1400" dirty="0" smtClean="0"/>
              <a:t> </a:t>
            </a:r>
            <a:r>
              <a:rPr lang="ru-RU" sz="1400" dirty="0" err="1" smtClean="0"/>
              <a:t>викликати</a:t>
            </a:r>
            <a:r>
              <a:rPr lang="ru-RU" sz="1400" dirty="0" smtClean="0"/>
              <a:t> </a:t>
            </a:r>
            <a:r>
              <a:rPr lang="ru-RU" sz="1400" dirty="0" err="1" smtClean="0"/>
              <a:t>діарею</a:t>
            </a:r>
            <a:r>
              <a:rPr lang="ru-RU" sz="1400" dirty="0" smtClean="0"/>
              <a:t>, </a:t>
            </a:r>
            <a:r>
              <a:rPr lang="ru-RU" sz="1400" dirty="0" err="1" smtClean="0"/>
              <a:t>блювоту</a:t>
            </a:r>
            <a:r>
              <a:rPr lang="ru-RU" sz="1400" dirty="0" smtClean="0"/>
              <a:t>, </a:t>
            </a:r>
            <a:r>
              <a:rPr lang="ru-RU" sz="1400" dirty="0" err="1" smtClean="0"/>
              <a:t>нудоту</a:t>
            </a:r>
            <a:r>
              <a:rPr lang="ru-RU" sz="1400" dirty="0" smtClean="0"/>
              <a:t>.</a:t>
            </a:r>
          </a:p>
          <a:p>
            <a:r>
              <a:rPr lang="ru-RU" sz="1400" dirty="0" err="1" smtClean="0"/>
              <a:t>Щоб</a:t>
            </a:r>
            <a:r>
              <a:rPr lang="ru-RU" sz="1400" dirty="0" smtClean="0"/>
              <a:t> </a:t>
            </a:r>
            <a:r>
              <a:rPr lang="ru-RU" sz="1400" dirty="0" err="1" smtClean="0"/>
              <a:t>знизити</a:t>
            </a:r>
            <a:r>
              <a:rPr lang="ru-RU" sz="1400" dirty="0" smtClean="0"/>
              <a:t> </a:t>
            </a:r>
            <a:r>
              <a:rPr lang="ru-RU" sz="1400" dirty="0" err="1" smtClean="0"/>
              <a:t>вираженість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симптомів</a:t>
            </a:r>
            <a:r>
              <a:rPr lang="ru-RU" sz="1400" dirty="0" smtClean="0"/>
              <a:t> </a:t>
            </a:r>
            <a:r>
              <a:rPr lang="ru-RU" sz="1400" dirty="0" err="1" smtClean="0"/>
              <a:t>гострої</a:t>
            </a:r>
            <a:r>
              <a:rPr lang="ru-RU" sz="1400" dirty="0" smtClean="0"/>
              <a:t> </a:t>
            </a:r>
            <a:r>
              <a:rPr lang="ru-RU" sz="1400" dirty="0" err="1" smtClean="0"/>
              <a:t>стадії</a:t>
            </a:r>
            <a:r>
              <a:rPr lang="ru-RU" sz="1400" dirty="0" smtClean="0"/>
              <a:t> </a:t>
            </a:r>
            <a:r>
              <a:rPr lang="ru-RU" sz="1400" dirty="0" err="1" smtClean="0"/>
              <a:t>інвазії</a:t>
            </a:r>
            <a:r>
              <a:rPr lang="ru-RU" sz="1400" dirty="0" smtClean="0"/>
              <a:t>,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якої</a:t>
            </a:r>
            <a:r>
              <a:rPr lang="ru-RU" sz="1400" dirty="0" smtClean="0"/>
              <a:t> часто </a:t>
            </a:r>
            <a:r>
              <a:rPr lang="ru-RU" sz="1400" dirty="0" err="1" smtClean="0"/>
              <a:t>звертаються</a:t>
            </a:r>
            <a:r>
              <a:rPr lang="ru-RU" sz="1400" dirty="0" smtClean="0"/>
              <a:t> </a:t>
            </a:r>
            <a:r>
              <a:rPr lang="ru-RU" sz="1400" dirty="0" err="1" smtClean="0"/>
              <a:t>хворі</a:t>
            </a:r>
            <a:r>
              <a:rPr lang="ru-RU" sz="1400" dirty="0" smtClean="0"/>
              <a:t>, </a:t>
            </a:r>
            <a:r>
              <a:rPr lang="ru-RU" sz="1400" dirty="0" err="1" smtClean="0"/>
              <a:t>фахівець</a:t>
            </a:r>
            <a:r>
              <a:rPr lang="ru-RU" sz="1400" dirty="0" smtClean="0"/>
              <a:t> </a:t>
            </a:r>
            <a:r>
              <a:rPr lang="ru-RU" sz="1400" dirty="0" err="1" smtClean="0"/>
              <a:t>призначає</a:t>
            </a:r>
            <a:r>
              <a:rPr lang="ru-RU" sz="1400" dirty="0" smtClean="0"/>
              <a:t> </a:t>
            </a:r>
            <a:r>
              <a:rPr lang="ru-RU" sz="1400" dirty="0" err="1" smtClean="0"/>
              <a:t>десенсибілізуючі</a:t>
            </a:r>
            <a:r>
              <a:rPr lang="ru-RU" sz="1400" dirty="0" smtClean="0"/>
              <a:t> </a:t>
            </a:r>
            <a:r>
              <a:rPr lang="ru-RU" sz="1400" dirty="0" err="1" smtClean="0"/>
              <a:t>засоби</a:t>
            </a:r>
            <a:r>
              <a:rPr lang="ru-RU" sz="1400" dirty="0" smtClean="0"/>
              <a:t>: </a:t>
            </a:r>
            <a:r>
              <a:rPr lang="ru-RU" sz="1400" dirty="0" err="1" smtClean="0"/>
              <a:t>Супрастин</a:t>
            </a:r>
            <a:r>
              <a:rPr lang="ru-RU" sz="1400" dirty="0" smtClean="0"/>
              <a:t>, </a:t>
            </a:r>
            <a:r>
              <a:rPr lang="ru-RU" sz="1400" dirty="0" err="1" smtClean="0"/>
              <a:t>Кларитин</a:t>
            </a:r>
            <a:r>
              <a:rPr lang="ru-RU" sz="1400" dirty="0" smtClean="0"/>
              <a:t>. </a:t>
            </a:r>
            <a:r>
              <a:rPr lang="ru-RU" sz="1400" dirty="0" err="1" smtClean="0"/>
              <a:t>Подальша</a:t>
            </a:r>
            <a:r>
              <a:rPr lang="ru-RU" sz="1400" dirty="0" smtClean="0"/>
              <a:t> схема </a:t>
            </a:r>
            <a:r>
              <a:rPr lang="ru-RU" sz="1400" dirty="0" err="1" smtClean="0"/>
              <a:t>терапії</a:t>
            </a:r>
            <a:r>
              <a:rPr lang="ru-RU" sz="1400" dirty="0" smtClean="0"/>
              <a:t> </a:t>
            </a:r>
            <a:r>
              <a:rPr lang="ru-RU" sz="1400" dirty="0" err="1" smtClean="0"/>
              <a:t>залежить</a:t>
            </a:r>
            <a:r>
              <a:rPr lang="ru-RU" sz="1400" dirty="0" smtClean="0"/>
              <a:t>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</a:t>
            </a:r>
            <a:r>
              <a:rPr lang="ru-RU" sz="1400" dirty="0" err="1" smtClean="0"/>
              <a:t>місцезнаходження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черв'яків</a:t>
            </a:r>
            <a:r>
              <a:rPr lang="ru-RU" sz="1400" dirty="0" smtClean="0"/>
              <a:t>, </a:t>
            </a:r>
            <a:r>
              <a:rPr lang="ru-RU" sz="1400" dirty="0" err="1" smtClean="0"/>
              <a:t>супутніх</a:t>
            </a:r>
            <a:r>
              <a:rPr lang="ru-RU" sz="1400" dirty="0" smtClean="0"/>
              <a:t> </a:t>
            </a:r>
            <a:r>
              <a:rPr lang="ru-RU" sz="1400" dirty="0" err="1" smtClean="0"/>
              <a:t>патологій</a:t>
            </a:r>
            <a:r>
              <a:rPr lang="ru-RU" sz="1400" dirty="0" smtClean="0"/>
              <a:t>. Як правило, </a:t>
            </a:r>
            <a:r>
              <a:rPr lang="ru-RU" sz="1400" dirty="0" err="1" smtClean="0"/>
              <a:t>використовують</a:t>
            </a:r>
            <a:r>
              <a:rPr lang="ru-RU" sz="1400" dirty="0" smtClean="0"/>
              <a:t> </a:t>
            </a:r>
            <a:r>
              <a:rPr lang="ru-RU" sz="1400" dirty="0" err="1" smtClean="0"/>
              <a:t>такі</a:t>
            </a:r>
            <a:r>
              <a:rPr lang="ru-RU" sz="1400" dirty="0" smtClean="0"/>
              <a:t> </a:t>
            </a:r>
            <a:r>
              <a:rPr lang="ru-RU" sz="1400" dirty="0" err="1" smtClean="0"/>
              <a:t>групи</a:t>
            </a:r>
            <a:r>
              <a:rPr lang="ru-RU" sz="1400" dirty="0" smtClean="0"/>
              <a:t> </a:t>
            </a:r>
            <a:r>
              <a:rPr lang="ru-RU" sz="1400" dirty="0" err="1" smtClean="0"/>
              <a:t>препаратів</a:t>
            </a:r>
            <a:r>
              <a:rPr lang="ru-RU" sz="1400" dirty="0" smtClean="0"/>
              <a:t>:</a:t>
            </a:r>
          </a:p>
          <a:p>
            <a:r>
              <a:rPr lang="ru-RU" sz="1400" dirty="0" err="1" smtClean="0"/>
              <a:t>сорбенти</a:t>
            </a:r>
            <a:r>
              <a:rPr lang="ru-RU" sz="1400" dirty="0" smtClean="0"/>
              <a:t> – </a:t>
            </a:r>
            <a:r>
              <a:rPr lang="ru-RU" sz="1400" dirty="0" err="1" smtClean="0"/>
              <a:t>Ентеродез</a:t>
            </a:r>
            <a:r>
              <a:rPr lang="ru-RU" sz="1400" dirty="0" smtClean="0"/>
              <a:t>, </a:t>
            </a:r>
            <a:r>
              <a:rPr lang="ru-RU" sz="1400" dirty="0" err="1" smtClean="0"/>
              <a:t>Полісорб</a:t>
            </a:r>
            <a:r>
              <a:rPr lang="ru-RU" sz="1400" dirty="0" smtClean="0"/>
              <a:t>, </a:t>
            </a:r>
            <a:r>
              <a:rPr lang="ru-RU" sz="1400" dirty="0" err="1" smtClean="0"/>
              <a:t>Маалокс</a:t>
            </a:r>
            <a:r>
              <a:rPr lang="ru-RU" sz="1400" dirty="0" smtClean="0"/>
              <a:t>, </a:t>
            </a:r>
            <a:r>
              <a:rPr lang="ru-RU" sz="1400" dirty="0" err="1" smtClean="0"/>
              <a:t>Альмагель</a:t>
            </a:r>
            <a:r>
              <a:rPr lang="ru-RU" sz="1400" dirty="0" smtClean="0"/>
              <a:t>, </a:t>
            </a:r>
            <a:r>
              <a:rPr lang="ru-RU" sz="1400" dirty="0" err="1" smtClean="0"/>
              <a:t>активоване</a:t>
            </a:r>
            <a:r>
              <a:rPr lang="ru-RU" sz="1400" dirty="0" smtClean="0"/>
              <a:t> </a:t>
            </a:r>
            <a:r>
              <a:rPr lang="ru-RU" sz="1400" dirty="0" err="1" smtClean="0"/>
              <a:t>вугілля</a:t>
            </a:r>
            <a:r>
              <a:rPr lang="ru-RU" sz="1400" dirty="0" smtClean="0"/>
              <a:t>;</a:t>
            </a:r>
          </a:p>
          <a:p>
            <a:r>
              <a:rPr lang="ru-RU" sz="1400" dirty="0" err="1" smtClean="0"/>
              <a:t>препарати</a:t>
            </a:r>
            <a:r>
              <a:rPr lang="ru-RU" sz="1400" dirty="0" smtClean="0"/>
              <a:t> </a:t>
            </a:r>
            <a:r>
              <a:rPr lang="ru-RU" sz="1400" dirty="0" err="1" smtClean="0"/>
              <a:t>ферментів</a:t>
            </a:r>
            <a:r>
              <a:rPr lang="ru-RU" sz="1400" dirty="0" smtClean="0"/>
              <a:t>, </a:t>
            </a:r>
            <a:r>
              <a:rPr lang="ru-RU" sz="1400" dirty="0" err="1" smtClean="0"/>
              <a:t>жовчогінні</a:t>
            </a:r>
            <a:r>
              <a:rPr lang="ru-RU" sz="1400" dirty="0" smtClean="0"/>
              <a:t> </a:t>
            </a:r>
            <a:r>
              <a:rPr lang="ru-RU" sz="1400" dirty="0" err="1" smtClean="0"/>
              <a:t>засоби</a:t>
            </a:r>
            <a:r>
              <a:rPr lang="ru-RU" sz="1400" dirty="0" smtClean="0"/>
              <a:t> – Панкреатин, </a:t>
            </a:r>
            <a:r>
              <a:rPr lang="ru-RU" sz="1400" dirty="0" err="1" smtClean="0"/>
              <a:t>Холензим</a:t>
            </a:r>
            <a:r>
              <a:rPr lang="ru-RU" sz="1400" dirty="0" smtClean="0"/>
              <a:t>, </a:t>
            </a:r>
            <a:r>
              <a:rPr lang="ru-RU" sz="1400" dirty="0" err="1" smtClean="0"/>
              <a:t>Фестал</a:t>
            </a:r>
            <a:r>
              <a:rPr lang="ru-RU" sz="1400" dirty="0" smtClean="0"/>
              <a:t>, </a:t>
            </a:r>
            <a:r>
              <a:rPr lang="ru-RU" sz="1400" dirty="0" err="1" smtClean="0"/>
              <a:t>Хологон</a:t>
            </a:r>
            <a:r>
              <a:rPr lang="ru-RU" sz="1400" dirty="0" smtClean="0"/>
              <a:t>, </a:t>
            </a:r>
            <a:r>
              <a:rPr lang="ru-RU" sz="1400" dirty="0" err="1" smtClean="0"/>
              <a:t>Аллохол</a:t>
            </a:r>
            <a:r>
              <a:rPr lang="ru-RU" sz="1400" dirty="0" smtClean="0"/>
              <a:t>;</a:t>
            </a:r>
          </a:p>
          <a:p>
            <a:r>
              <a:rPr lang="ru-RU" sz="1400" dirty="0" err="1" smtClean="0"/>
              <a:t>гепатопротеторы</a:t>
            </a:r>
            <a:r>
              <a:rPr lang="ru-RU" sz="1400" dirty="0" smtClean="0"/>
              <a:t> – </a:t>
            </a:r>
            <a:r>
              <a:rPr lang="ru-RU" sz="1400" dirty="0" err="1" smtClean="0"/>
              <a:t>Урсосан</a:t>
            </a:r>
            <a:r>
              <a:rPr lang="ru-RU" sz="1400" dirty="0" smtClean="0"/>
              <a:t>, </a:t>
            </a:r>
            <a:r>
              <a:rPr lang="ru-RU" sz="1400" dirty="0" err="1" smtClean="0"/>
              <a:t>Гепабене</a:t>
            </a:r>
            <a:r>
              <a:rPr lang="ru-RU" sz="1400" dirty="0" smtClean="0"/>
              <a:t>, </a:t>
            </a:r>
            <a:r>
              <a:rPr lang="ru-RU" sz="1400" dirty="0" err="1" smtClean="0"/>
              <a:t>Карсил</a:t>
            </a:r>
            <a:r>
              <a:rPr lang="ru-RU" sz="1400" dirty="0" smtClean="0"/>
              <a:t>, </a:t>
            </a:r>
            <a:r>
              <a:rPr lang="ru-RU" sz="1400" dirty="0" err="1" smtClean="0"/>
              <a:t>Есенціале</a:t>
            </a:r>
            <a:r>
              <a:rPr lang="ru-RU" sz="1400" dirty="0" smtClean="0"/>
              <a:t>;</a:t>
            </a:r>
          </a:p>
          <a:p>
            <a:r>
              <a:rPr lang="ru-RU" sz="1400" dirty="0" err="1" smtClean="0"/>
              <a:t>знеболюючі</a:t>
            </a:r>
            <a:r>
              <a:rPr lang="ru-RU" sz="1400" dirty="0" smtClean="0"/>
              <a:t> </a:t>
            </a:r>
            <a:r>
              <a:rPr lang="ru-RU" sz="1400" dirty="0" err="1" smtClean="0"/>
              <a:t>препарати</a:t>
            </a:r>
            <a:r>
              <a:rPr lang="ru-RU" sz="1400" dirty="0" smtClean="0"/>
              <a:t> – </a:t>
            </a:r>
            <a:r>
              <a:rPr lang="ru-RU" sz="1400" dirty="0" err="1" smtClean="0"/>
              <a:t>Спазмалгон</a:t>
            </a:r>
            <a:r>
              <a:rPr lang="ru-RU" sz="1400" dirty="0" smtClean="0"/>
              <a:t>, </a:t>
            </a:r>
            <a:r>
              <a:rPr lang="ru-RU" sz="1400" dirty="0" err="1" smtClean="0"/>
              <a:t>Баралгін</a:t>
            </a:r>
            <a:r>
              <a:rPr lang="ru-RU" sz="1400" dirty="0" smtClean="0"/>
              <a:t>;</a:t>
            </a:r>
          </a:p>
          <a:p>
            <a:r>
              <a:rPr lang="ru-RU" sz="1400" dirty="0" err="1" smtClean="0"/>
              <a:t>спазмолітики</a:t>
            </a:r>
            <a:r>
              <a:rPr lang="ru-RU" sz="1400" dirty="0" smtClean="0"/>
              <a:t> – Папаверин, </a:t>
            </a:r>
            <a:r>
              <a:rPr lang="ru-RU" sz="1400" dirty="0" err="1" smtClean="0"/>
              <a:t>Дротаверин</a:t>
            </a:r>
            <a:r>
              <a:rPr lang="ru-RU" sz="1400" dirty="0" smtClean="0"/>
              <a:t>, </a:t>
            </a:r>
            <a:r>
              <a:rPr lang="ru-RU" sz="1400" dirty="0" err="1" smtClean="0"/>
              <a:t>Але-шпа</a:t>
            </a:r>
            <a:r>
              <a:rPr lang="ru-RU" sz="1400" dirty="0" smtClean="0"/>
              <a:t>;</a:t>
            </a:r>
          </a:p>
          <a:p>
            <a:r>
              <a:rPr lang="ru-RU" sz="1400" dirty="0" err="1" smtClean="0"/>
              <a:t>антибіотики</a:t>
            </a:r>
            <a:r>
              <a:rPr lang="ru-RU" sz="1400" dirty="0" smtClean="0"/>
              <a:t> широкого спектру </a:t>
            </a:r>
            <a:r>
              <a:rPr lang="ru-RU" sz="1400" dirty="0" err="1" smtClean="0"/>
              <a:t>дії</a:t>
            </a:r>
            <a:r>
              <a:rPr lang="ru-RU" sz="1400" dirty="0" smtClean="0"/>
              <a:t> – </a:t>
            </a:r>
            <a:r>
              <a:rPr lang="ru-RU" sz="1400" dirty="0" err="1" smtClean="0"/>
              <a:t>Левоміцетин</a:t>
            </a:r>
            <a:r>
              <a:rPr lang="ru-RU" sz="1400" dirty="0" smtClean="0"/>
              <a:t>, </a:t>
            </a:r>
            <a:r>
              <a:rPr lang="ru-RU" sz="1400" dirty="0" err="1" smtClean="0"/>
              <a:t>Тетрациклін</a:t>
            </a:r>
            <a:r>
              <a:rPr lang="ru-RU" sz="1400" dirty="0" smtClean="0"/>
              <a:t>, </a:t>
            </a:r>
            <a:r>
              <a:rPr lang="ru-RU" sz="1400" dirty="0" err="1" smtClean="0"/>
              <a:t>Гентаміцин</a:t>
            </a:r>
            <a:r>
              <a:rPr lang="ru-RU" sz="1400" dirty="0" smtClean="0"/>
              <a:t>, </a:t>
            </a:r>
            <a:r>
              <a:rPr lang="ru-RU" sz="1400" dirty="0" err="1" smtClean="0"/>
              <a:t>Цефалексин</a:t>
            </a:r>
            <a:r>
              <a:rPr lang="ru-RU" sz="1400" dirty="0" smtClean="0"/>
              <a:t>, </a:t>
            </a:r>
            <a:r>
              <a:rPr lang="ru-RU" sz="1400" dirty="0" err="1" smtClean="0"/>
              <a:t>Ампіцилін</a:t>
            </a:r>
            <a:r>
              <a:rPr lang="ru-RU" sz="1400" dirty="0" smtClean="0"/>
              <a:t>, </a:t>
            </a:r>
            <a:r>
              <a:rPr lang="ru-RU" sz="1400" dirty="0" err="1" smtClean="0"/>
              <a:t>Цефазолін</a:t>
            </a:r>
            <a:r>
              <a:rPr lang="ru-RU" sz="1400" dirty="0" smtClean="0"/>
              <a:t>;</a:t>
            </a:r>
          </a:p>
          <a:p>
            <a:r>
              <a:rPr lang="ru-RU" sz="1400" dirty="0" err="1" smtClean="0"/>
              <a:t>імуностимулятори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вітаміни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188684" y="492442"/>
            <a:ext cx="12003316" cy="51039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88872" rIns="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До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основних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методів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профілактики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 належать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76A900"/>
                </a:solidFill>
                <a:effectLst/>
                <a:latin typeface="Open Sans"/>
                <a:cs typeface="Arial" pitchFamily="34" charset="0"/>
              </a:rPr>
              <a:t>такі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Біологічні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методи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боротьби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 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збудниками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інвазій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спрямовані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використання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природних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ворогів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(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наприклад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риба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гамбузія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знищує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личинок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малярійного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комара),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речовин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впливають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поведінку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розмноження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(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наприклад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репелентів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відлякують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кровосисних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комах),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лікарських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рослин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(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наприклад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насіння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гарбуза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проти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гостриків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Хімічні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методи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хіміопрофілактика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передбачають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використання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антипаразитарних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засобів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щоб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запобігти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захворюванням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тварин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позбавити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організм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збудників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Ефективні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ліки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паразитів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організмі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можуть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бути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синтезованими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(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наприклад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протигельмінтні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засоби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широкого спектра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дії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декарис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пірентол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вермокс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створеними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основі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лікарських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рослин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(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наприклад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пижма, граната,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полину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часнику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Імунологічні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методи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 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перебувають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стадії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розроблення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(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наприклад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запроваджуються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щеплення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проти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лейшманіозу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розробляється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вакцина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проти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малярії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Соціальні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методи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 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спрямовані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дотримання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правил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особистої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громадської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гігієни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Методи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профілактики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інвазій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застосовуються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як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випадку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інфекціями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виключення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хоча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б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однієї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ланки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епідемічного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процесу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—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джерела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збудника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механізму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його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передачі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створення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несприйнятливості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збудника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Найефективнішим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заходом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профілактики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інвазій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елементарне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дотримання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правил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особистої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гігієни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миття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рук перед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вживанням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їжі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після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відвідування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місць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загального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користування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спілкування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домашніми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тваринами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).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Крім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того,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потрібно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обов’язково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обдавати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кип’ятком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овочі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фрукти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їх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вживають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у сирому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вигляді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піддавати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необхідній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термічній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обробці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рибу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м’ясо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Важливо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турбуватись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про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повноцінне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харчування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достатній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кількості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забезпечує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організм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усіма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поживними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речовинами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вітамінами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 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76A900"/>
                </a:solidFill>
                <a:effectLst/>
                <a:latin typeface="STIXGeneral"/>
                <a:cs typeface="Arial" pitchFamily="34" charset="0"/>
              </a:rPr>
              <a:t>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 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76A900"/>
                </a:solidFill>
                <a:effectLst/>
                <a:latin typeface="STIXGeneral"/>
                <a:cs typeface="Arial" pitchFamily="34" charset="0"/>
              </a:rPr>
              <a:t>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76A900"/>
                </a:solidFill>
                <a:effectLst/>
                <a:latin typeface="MathJax_Math-italic"/>
                <a:cs typeface="Arial" pitchFamily="34" charset="0"/>
              </a:rPr>
              <a:t>D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Позитивне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значення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стимулювання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імунітету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знижує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ймовірність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зараження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перешкоджає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міграції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паразитів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по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організму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скорочує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тривалість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їхнього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життя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організмі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E4E3F"/>
                </a:solidFill>
                <a:effectLst/>
                <a:latin typeface="Open Sans"/>
                <a:cs typeface="Arial" pitchFamily="34" charset="0"/>
              </a:rPr>
              <a:t>. 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D0F61F96-BEDA-439F-8B09-F52BCE991D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4691" y="2317787"/>
            <a:ext cx="585611" cy="58561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644ACA7-B571-4C2C-ACFE-D9DBC20DBE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4691" y="3328081"/>
            <a:ext cx="585611" cy="5856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34E281E1-1A7D-4601-8E9F-F3F42AB6970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4691" y="3944005"/>
            <a:ext cx="585611" cy="58561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EC3B1664-B8E7-4806-B469-5CA0F0E210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4692" y="5251391"/>
            <a:ext cx="585611" cy="5856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C182BEE-2402-4DD7-959B-A1143A9901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5608" y="1352573"/>
            <a:ext cx="585611" cy="585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E387CBE-0C6F-4D53-BF85-8DA8C9DBA96C}"/>
              </a:ext>
            </a:extLst>
          </p:cNvPr>
          <p:cNvSpPr txBox="1"/>
          <p:nvPr/>
        </p:nvSpPr>
        <p:spPr>
          <a:xfrm>
            <a:off x="-1" y="172591"/>
            <a:ext cx="11469511" cy="830997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Облігатні</a:t>
            </a:r>
            <a:r>
              <a:rPr lang="uk-UA" sz="2400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паразити 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– такі організми, для яких паразитичний спосіб життя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є </a:t>
            </a:r>
            <a:r>
              <a:rPr lang="uk-UA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обов</a:t>
            </a:r>
            <a:r>
              <a:rPr lang="ru-RU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’</a:t>
            </a:r>
            <a:r>
              <a:rPr lang="uk-UA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язковою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формою існування</a:t>
            </a:r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, в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они не живуть без хазяїна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A15F316-B07B-4400-B256-6249E157A1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595872" y="1687174"/>
            <a:ext cx="5810780" cy="4530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506FDC0-A534-4F0A-AF15-667182DD8DA2}"/>
              </a:ext>
            </a:extLst>
          </p:cNvPr>
          <p:cNvSpPr txBox="1"/>
          <p:nvPr/>
        </p:nvSpPr>
        <p:spPr>
          <a:xfrm>
            <a:off x="5047866" y="1428641"/>
            <a:ext cx="69652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примітивна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будова</a:t>
            </a:r>
            <a:r>
              <a:rPr lang="ru-RU" sz="2400" dirty="0">
                <a:latin typeface="Comic Sans MS" panose="030F0702030302020204" pitchFamily="66" charset="0"/>
              </a:rPr>
              <a:t>: </a:t>
            </a:r>
            <a:r>
              <a:rPr lang="ru-RU" sz="2400" dirty="0" err="1">
                <a:latin typeface="Comic Sans MS" panose="030F0702030302020204" pitchFamily="66" charset="0"/>
              </a:rPr>
              <a:t>деякі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органи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або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системи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можуть</a:t>
            </a:r>
            <a:r>
              <a:rPr lang="ru-RU" sz="2400" dirty="0">
                <a:latin typeface="Comic Sans MS" panose="030F0702030302020204" pitchFamily="66" charset="0"/>
              </a:rPr>
              <a:t> бути </a:t>
            </a:r>
            <a:r>
              <a:rPr lang="ru-RU" sz="2400" dirty="0" err="1">
                <a:latin typeface="Comic Sans MS" panose="030F0702030302020204" pitchFamily="66" charset="0"/>
              </a:rPr>
              <a:t>нерозвинені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або</a:t>
            </a:r>
            <a:r>
              <a:rPr lang="ru-RU" sz="2400" dirty="0">
                <a:latin typeface="Comic Sans MS" panose="030F0702030302020204" pitchFamily="66" charset="0"/>
              </a:rPr>
              <a:t> бути </a:t>
            </a:r>
            <a:r>
              <a:rPr lang="ru-RU" sz="2400" dirty="0" err="1">
                <a:latin typeface="Comic Sans MS" panose="030F0702030302020204" pitchFamily="66" charset="0"/>
              </a:rPr>
              <a:t>відсутніми</a:t>
            </a:r>
            <a:r>
              <a:rPr lang="ru-RU" sz="2400" dirty="0"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273D7D2-E6C1-40D7-AEFC-BD5F6939C638}"/>
              </a:ext>
            </a:extLst>
          </p:cNvPr>
          <p:cNvSpPr txBox="1"/>
          <p:nvPr/>
        </p:nvSpPr>
        <p:spPr>
          <a:xfrm>
            <a:off x="5265581" y="2384971"/>
            <a:ext cx="6613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у </a:t>
            </a:r>
            <a:r>
              <a:rPr lang="ru-RU" sz="2400" dirty="0" err="1">
                <a:latin typeface="Comic Sans MS" panose="030F0702030302020204" pitchFamily="66" charset="0"/>
              </a:rPr>
              <a:t>багатьох</a:t>
            </a:r>
            <a:r>
              <a:rPr lang="ru-RU" sz="2400" dirty="0">
                <a:latin typeface="Comic Sans MS" panose="030F0702030302020204" pitchFamily="66" charset="0"/>
              </a:rPr>
              <a:t> є </a:t>
            </a:r>
            <a:r>
              <a:rPr lang="ru-RU" sz="2400" dirty="0" err="1">
                <a:latin typeface="Comic Sans MS" panose="030F0702030302020204" pitchFamily="66" charset="0"/>
              </a:rPr>
              <a:t>гачки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кігті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або</a:t>
            </a:r>
            <a:r>
              <a:rPr lang="ru-RU" sz="2400" dirty="0">
                <a:latin typeface="Comic Sans MS" panose="030F0702030302020204" pitchFamily="66" charset="0"/>
              </a:rPr>
              <a:t> присоски, </a:t>
            </a:r>
            <a:r>
              <a:rPr lang="ru-RU" sz="2400" dirty="0" err="1">
                <a:latin typeface="Comic Sans MS" panose="030F0702030302020204" pitchFamily="66" charset="0"/>
              </a:rPr>
              <a:t>якими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можна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прикріпитись</a:t>
            </a:r>
            <a:r>
              <a:rPr lang="ru-RU" sz="2400" dirty="0">
                <a:latin typeface="Comic Sans MS" panose="030F0702030302020204" pitchFamily="66" charset="0"/>
              </a:rPr>
              <a:t> до господаря;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81AD64-8C03-40DC-AE5B-A2290065AA64}"/>
              </a:ext>
            </a:extLst>
          </p:cNvPr>
          <p:cNvSpPr txBox="1"/>
          <p:nvPr/>
        </p:nvSpPr>
        <p:spPr>
          <a:xfrm>
            <a:off x="5468780" y="3355815"/>
            <a:ext cx="4530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висока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плодючість</a:t>
            </a:r>
            <a:r>
              <a:rPr lang="ru-RU" sz="2400" dirty="0"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EEA73BA-DA9F-475D-A6E3-D126E3770254}"/>
              </a:ext>
            </a:extLst>
          </p:cNvPr>
          <p:cNvSpPr txBox="1"/>
          <p:nvPr/>
        </p:nvSpPr>
        <p:spPr>
          <a:xfrm>
            <a:off x="5476844" y="3971841"/>
            <a:ext cx="6715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швидка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загибель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або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існування</a:t>
            </a:r>
            <a:r>
              <a:rPr lang="ru-RU" sz="2400" dirty="0">
                <a:latin typeface="Comic Sans MS" panose="030F0702030302020204" pitchFamily="66" charset="0"/>
              </a:rPr>
              <a:t> в </a:t>
            </a:r>
            <a:r>
              <a:rPr lang="ru-RU" sz="2400" dirty="0" err="1">
                <a:latin typeface="Comic Sans MS" panose="030F0702030302020204" pitchFamily="66" charset="0"/>
              </a:rPr>
              <a:t>неактивній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формі</a:t>
            </a:r>
            <a:r>
              <a:rPr lang="ru-RU" sz="2400" dirty="0">
                <a:latin typeface="Comic Sans MS" panose="030F0702030302020204" pitchFamily="66" charset="0"/>
              </a:rPr>
              <a:t> при </a:t>
            </a:r>
            <a:r>
              <a:rPr lang="ru-RU" sz="2400" dirty="0" err="1">
                <a:latin typeface="Comic Sans MS" panose="030F0702030302020204" pitchFamily="66" charset="0"/>
              </a:rPr>
              <a:t>потраплянні</a:t>
            </a:r>
            <a:r>
              <a:rPr lang="ru-RU" sz="2400" dirty="0">
                <a:latin typeface="Comic Sans MS" panose="030F0702030302020204" pitchFamily="66" charset="0"/>
              </a:rPr>
              <a:t> в </a:t>
            </a:r>
            <a:r>
              <a:rPr lang="ru-RU" sz="2400" dirty="0" err="1">
                <a:latin typeface="Comic Sans MS" panose="030F0702030302020204" pitchFamily="66" charset="0"/>
              </a:rPr>
              <a:t>навколишнє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середовище</a:t>
            </a:r>
            <a:r>
              <a:rPr lang="ru-RU" sz="2400" dirty="0"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49C264F-73B1-45BB-83C6-30B9E5D02AB1}"/>
              </a:ext>
            </a:extLst>
          </p:cNvPr>
          <p:cNvSpPr txBox="1"/>
          <p:nvPr/>
        </p:nvSpPr>
        <p:spPr>
          <a:xfrm>
            <a:off x="5410723" y="525396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передаються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безпосередньо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від</a:t>
            </a:r>
            <a:r>
              <a:rPr lang="ru-RU" sz="2400" dirty="0">
                <a:latin typeface="Comic Sans MS" panose="030F0702030302020204" pitchFamily="66" charset="0"/>
              </a:rPr>
              <a:t> одного господаря до </a:t>
            </a:r>
            <a:r>
              <a:rPr lang="ru-RU" sz="2400" dirty="0" err="1">
                <a:latin typeface="Comic Sans MS" panose="030F0702030302020204" pitchFamily="66" charset="0"/>
              </a:rPr>
              <a:t>іншого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4819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7620"/>
            <a:ext cx="12192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Терміном</a:t>
            </a:r>
            <a:r>
              <a:rPr lang="ru-RU" dirty="0" smtClean="0"/>
              <a:t> </a:t>
            </a:r>
            <a:r>
              <a:rPr lang="ru-RU" dirty="0" err="1" smtClean="0"/>
              <a:t>паразити</a:t>
            </a:r>
            <a:r>
              <a:rPr lang="ru-RU" dirty="0" smtClean="0"/>
              <a:t> </a:t>
            </a:r>
            <a:r>
              <a:rPr lang="ru-RU" dirty="0" err="1" smtClean="0"/>
              <a:t>називають</a:t>
            </a:r>
            <a:r>
              <a:rPr lang="ru-RU" dirty="0" smtClean="0"/>
              <a:t> </a:t>
            </a:r>
            <a:r>
              <a:rPr lang="ru-RU" dirty="0" err="1" smtClean="0"/>
              <a:t>організми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за </a:t>
            </a:r>
            <a:r>
              <a:rPr lang="ru-RU" dirty="0" err="1" smtClean="0"/>
              <a:t>рахунок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організмів-хазяїв</a:t>
            </a:r>
            <a:r>
              <a:rPr lang="ru-RU" dirty="0" smtClean="0"/>
              <a:t>. </a:t>
            </a:r>
            <a:r>
              <a:rPr lang="ru-RU" dirty="0" err="1" smtClean="0"/>
              <a:t>Паразити</a:t>
            </a:r>
            <a:r>
              <a:rPr lang="ru-RU" dirty="0" smtClean="0"/>
              <a:t>, </a:t>
            </a:r>
            <a:r>
              <a:rPr lang="ru-RU" dirty="0" err="1" smtClean="0"/>
              <a:t>котрі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</a:t>
            </a:r>
            <a:r>
              <a:rPr lang="ru-RU" dirty="0" err="1" smtClean="0"/>
              <a:t>усередині</a:t>
            </a:r>
            <a:r>
              <a:rPr lang="ru-RU" dirty="0" smtClean="0"/>
              <a:t> </a:t>
            </a:r>
            <a:r>
              <a:rPr lang="ru-RU" dirty="0" err="1" smtClean="0"/>
              <a:t>тіла</a:t>
            </a:r>
            <a:r>
              <a:rPr lang="ru-RU" dirty="0" smtClean="0"/>
              <a:t> </a:t>
            </a:r>
            <a:r>
              <a:rPr lang="ru-RU" dirty="0" err="1" smtClean="0"/>
              <a:t>хазяїна</a:t>
            </a:r>
            <a:r>
              <a:rPr lang="ru-RU" dirty="0" smtClean="0"/>
              <a:t>, </a:t>
            </a:r>
            <a:r>
              <a:rPr lang="ru-RU" dirty="0" err="1" smtClean="0"/>
              <a:t>називаються</a:t>
            </a:r>
            <a:r>
              <a:rPr lang="ru-RU" dirty="0" smtClean="0"/>
              <a:t> </a:t>
            </a:r>
            <a:r>
              <a:rPr lang="ru-RU" dirty="0" err="1" smtClean="0"/>
              <a:t>внутрішніми</a:t>
            </a:r>
            <a:r>
              <a:rPr lang="ru-RU" dirty="0" smtClean="0"/>
              <a:t> паразитами,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ендопаразитами</a:t>
            </a:r>
            <a:r>
              <a:rPr lang="ru-RU" dirty="0" smtClean="0"/>
              <a:t> (</a:t>
            </a:r>
            <a:r>
              <a:rPr lang="ru-RU" dirty="0" err="1" smtClean="0"/>
              <a:t>аскариди</a:t>
            </a:r>
            <a:r>
              <a:rPr lang="ru-RU" dirty="0" smtClean="0"/>
              <a:t> в кишечнику </a:t>
            </a:r>
            <a:r>
              <a:rPr lang="ru-RU" dirty="0" err="1" smtClean="0"/>
              <a:t>людини</a:t>
            </a:r>
            <a:r>
              <a:rPr lang="ru-RU" dirty="0" smtClean="0"/>
              <a:t>). В </a:t>
            </a:r>
            <a:r>
              <a:rPr lang="ru-RU" dirty="0" err="1" smtClean="0"/>
              <a:t>організм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паразити</a:t>
            </a:r>
            <a:r>
              <a:rPr lang="ru-RU" dirty="0" smtClean="0"/>
              <a:t> </a:t>
            </a:r>
            <a:r>
              <a:rPr lang="ru-RU" dirty="0" err="1" smtClean="0"/>
              <a:t>проникають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їжею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водою, через </a:t>
            </a:r>
            <a:r>
              <a:rPr lang="ru-RU" dirty="0" err="1" smtClean="0"/>
              <a:t>шкірні</a:t>
            </a:r>
            <a:r>
              <a:rPr lang="ru-RU" dirty="0" smtClean="0"/>
              <a:t> покриви, </a:t>
            </a:r>
            <a:r>
              <a:rPr lang="ru-RU" dirty="0" err="1" smtClean="0"/>
              <a:t>передаються</a:t>
            </a:r>
            <a:r>
              <a:rPr lang="ru-RU" dirty="0" smtClean="0"/>
              <a:t> при </a:t>
            </a:r>
            <a:r>
              <a:rPr lang="ru-RU" dirty="0" err="1" smtClean="0"/>
              <a:t>контакті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хворими</a:t>
            </a:r>
            <a:r>
              <a:rPr lang="ru-RU" dirty="0" smtClean="0"/>
              <a:t> </a:t>
            </a:r>
            <a:r>
              <a:rPr lang="ru-RU" dirty="0" err="1" smtClean="0"/>
              <a:t>організмами</a:t>
            </a:r>
            <a:r>
              <a:rPr lang="ru-RU" dirty="0" smtClean="0"/>
              <a:t>, за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тварин-переносників</a:t>
            </a:r>
            <a:r>
              <a:rPr lang="ru-RU" dirty="0" smtClean="0"/>
              <a:t>. </a:t>
            </a:r>
            <a:r>
              <a:rPr lang="ru-RU" dirty="0" err="1" smtClean="0"/>
              <a:t>Найчастіше</a:t>
            </a:r>
            <a:r>
              <a:rPr lang="ru-RU" dirty="0" smtClean="0"/>
              <a:t> </a:t>
            </a:r>
            <a:r>
              <a:rPr lang="ru-RU" dirty="0" err="1" smtClean="0"/>
              <a:t>внутрішні</a:t>
            </a:r>
            <a:r>
              <a:rPr lang="ru-RU" dirty="0" smtClean="0"/>
              <a:t> </a:t>
            </a:r>
            <a:r>
              <a:rPr lang="ru-RU" dirty="0" err="1" smtClean="0"/>
              <a:t>паразити</a:t>
            </a:r>
            <a:r>
              <a:rPr lang="ru-RU" dirty="0" smtClean="0"/>
              <a:t> </a:t>
            </a:r>
            <a:r>
              <a:rPr lang="ru-RU" dirty="0" err="1" smtClean="0"/>
              <a:t>живляться</a:t>
            </a:r>
            <a:r>
              <a:rPr lang="ru-RU" dirty="0" smtClean="0"/>
              <a:t> соками, тканинами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перетравленою</a:t>
            </a:r>
            <a:r>
              <a:rPr lang="ru-RU" dirty="0" smtClean="0"/>
              <a:t> </a:t>
            </a:r>
            <a:r>
              <a:rPr lang="ru-RU" dirty="0" err="1" smtClean="0"/>
              <a:t>їжею</a:t>
            </a:r>
            <a:r>
              <a:rPr lang="ru-RU" dirty="0" smtClean="0"/>
              <a:t> </a:t>
            </a:r>
            <a:r>
              <a:rPr lang="ru-RU" dirty="0" err="1" smtClean="0"/>
              <a:t>хазяїна</a:t>
            </a:r>
            <a:r>
              <a:rPr lang="ru-RU" dirty="0" smtClean="0"/>
              <a:t>. </a:t>
            </a:r>
            <a:r>
              <a:rPr lang="ru-RU" dirty="0" err="1" smtClean="0"/>
              <a:t>Паразитів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на </a:t>
            </a:r>
            <a:r>
              <a:rPr lang="ru-RU" dirty="0" err="1" smtClean="0"/>
              <a:t>зовнішніх</a:t>
            </a:r>
            <a:r>
              <a:rPr lang="ru-RU" dirty="0" smtClean="0"/>
              <a:t> </a:t>
            </a:r>
            <a:r>
              <a:rPr lang="ru-RU" dirty="0" err="1" smtClean="0"/>
              <a:t>покривах</a:t>
            </a:r>
            <a:r>
              <a:rPr lang="ru-RU" dirty="0" smtClean="0"/>
              <a:t> </a:t>
            </a:r>
            <a:r>
              <a:rPr lang="ru-RU" dirty="0" err="1" smtClean="0"/>
              <a:t>хазяїна</a:t>
            </a:r>
            <a:r>
              <a:rPr lang="ru-RU" dirty="0" smtClean="0"/>
              <a:t>, </a:t>
            </a:r>
            <a:r>
              <a:rPr lang="ru-RU" dirty="0" err="1" smtClean="0"/>
              <a:t>називають</a:t>
            </a:r>
            <a:r>
              <a:rPr lang="ru-RU" dirty="0" smtClean="0"/>
              <a:t> </a:t>
            </a:r>
            <a:r>
              <a:rPr lang="ru-RU" dirty="0" err="1" smtClean="0"/>
              <a:t>зовнішніми</a:t>
            </a:r>
            <a:r>
              <a:rPr lang="ru-RU" dirty="0" smtClean="0"/>
              <a:t> паразитами,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ектопаразитами</a:t>
            </a:r>
            <a:r>
              <a:rPr lang="ru-RU" dirty="0" smtClean="0"/>
              <a:t> (</a:t>
            </a:r>
            <a:r>
              <a:rPr lang="ru-RU" dirty="0" err="1" smtClean="0"/>
              <a:t>п'явки</a:t>
            </a:r>
            <a:r>
              <a:rPr lang="ru-RU" dirty="0" smtClean="0"/>
              <a:t>, блохи та </a:t>
            </a:r>
            <a:r>
              <a:rPr lang="ru-RU" dirty="0" err="1" smtClean="0"/>
              <a:t>кліщі</a:t>
            </a:r>
            <a:r>
              <a:rPr lang="ru-RU" dirty="0" smtClean="0"/>
              <a:t>). </a:t>
            </a:r>
            <a:r>
              <a:rPr lang="ru-RU" dirty="0" err="1" smtClean="0"/>
              <a:t>Зараження</a:t>
            </a:r>
            <a:r>
              <a:rPr lang="ru-RU" dirty="0" smtClean="0"/>
              <a:t> такими паразитами </a:t>
            </a:r>
            <a:r>
              <a:rPr lang="ru-RU" dirty="0" err="1" smtClean="0"/>
              <a:t>відбувається</a:t>
            </a:r>
            <a:r>
              <a:rPr lang="ru-RU" dirty="0" smtClean="0"/>
              <a:t> </a:t>
            </a:r>
            <a:r>
              <a:rPr lang="ru-RU" dirty="0" err="1" smtClean="0"/>
              <a:t>контактним</a:t>
            </a:r>
            <a:r>
              <a:rPr lang="ru-RU" dirty="0" smtClean="0"/>
              <a:t> шляхом,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живляться</a:t>
            </a:r>
            <a:r>
              <a:rPr lang="ru-RU" dirty="0" smtClean="0"/>
              <a:t> вони тканинами </a:t>
            </a:r>
            <a:r>
              <a:rPr lang="ru-RU" dirty="0" err="1" smtClean="0"/>
              <a:t>покривів</a:t>
            </a:r>
            <a:r>
              <a:rPr lang="ru-RU" dirty="0" smtClean="0"/>
              <a:t> (</a:t>
            </a:r>
            <a:r>
              <a:rPr lang="ru-RU" dirty="0" err="1" smtClean="0"/>
              <a:t>коростяні</a:t>
            </a:r>
            <a:r>
              <a:rPr lang="ru-RU" dirty="0" smtClean="0"/>
              <a:t> </a:t>
            </a:r>
            <a:r>
              <a:rPr lang="ru-RU" dirty="0" err="1" smtClean="0"/>
              <a:t>свербуни</a:t>
            </a:r>
            <a:r>
              <a:rPr lang="ru-RU" dirty="0" smtClean="0"/>
              <a:t>, </a:t>
            </a:r>
            <a:r>
              <a:rPr lang="ru-RU" dirty="0" err="1" smtClean="0"/>
              <a:t>коропоїди</a:t>
            </a:r>
            <a:r>
              <a:rPr lang="ru-RU" dirty="0" smtClean="0"/>
              <a:t>)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кров'ю</a:t>
            </a:r>
            <a:r>
              <a:rPr lang="ru-RU" dirty="0" smtClean="0"/>
              <a:t> (блохи, </a:t>
            </a:r>
            <a:r>
              <a:rPr lang="ru-RU" dirty="0" err="1" smtClean="0"/>
              <a:t>п'явки</a:t>
            </a:r>
            <a:r>
              <a:rPr lang="ru-RU" dirty="0" smtClean="0"/>
              <a:t>).</a:t>
            </a:r>
            <a:br>
              <a:rPr lang="ru-RU" dirty="0" smtClean="0"/>
            </a:br>
            <a:r>
              <a:rPr lang="ru-RU" dirty="0" err="1" smtClean="0"/>
              <a:t>Упродовж</a:t>
            </a:r>
            <a:r>
              <a:rPr lang="ru-RU" dirty="0" smtClean="0"/>
              <a:t> </a:t>
            </a:r>
            <a:r>
              <a:rPr lang="ru-RU" dirty="0" err="1" smtClean="0"/>
              <a:t>свого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паразитичні</a:t>
            </a:r>
            <a:r>
              <a:rPr lang="ru-RU" dirty="0" smtClean="0"/>
              <a:t> </a:t>
            </a:r>
            <a:r>
              <a:rPr lang="ru-RU" dirty="0" err="1" smtClean="0"/>
              <a:t>організми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мати</a:t>
            </a:r>
            <a:r>
              <a:rPr lang="ru-RU" dirty="0" smtClean="0"/>
              <a:t> одного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декількох</a:t>
            </a:r>
            <a:r>
              <a:rPr lang="ru-RU" dirty="0" smtClean="0"/>
              <a:t> </a:t>
            </a:r>
            <a:r>
              <a:rPr lang="ru-RU" dirty="0" err="1" smtClean="0"/>
              <a:t>хазяїв</a:t>
            </a:r>
            <a:r>
              <a:rPr lang="ru-RU" dirty="0" smtClean="0"/>
              <a:t>. Так, аскарида </a:t>
            </a:r>
            <a:r>
              <a:rPr lang="ru-RU" dirty="0" err="1" smtClean="0"/>
              <a:t>людська</a:t>
            </a:r>
            <a:r>
              <a:rPr lang="ru-RU" dirty="0" smtClean="0"/>
              <a:t> </a:t>
            </a:r>
            <a:r>
              <a:rPr lang="ru-RU" dirty="0" err="1" smtClean="0"/>
              <a:t>паразитує</a:t>
            </a:r>
            <a:r>
              <a:rPr lang="ru-RU" dirty="0" smtClean="0"/>
              <a:t> в кишечнику </a:t>
            </a:r>
            <a:r>
              <a:rPr lang="ru-RU" dirty="0" err="1" smtClean="0"/>
              <a:t>людини</a:t>
            </a:r>
            <a:r>
              <a:rPr lang="ru-RU" dirty="0" smtClean="0"/>
              <a:t> все </a:t>
            </a:r>
            <a:r>
              <a:rPr lang="ru-RU" dirty="0" err="1" smtClean="0"/>
              <a:t>своє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, а </a:t>
            </a:r>
            <a:r>
              <a:rPr lang="ru-RU" dirty="0" err="1" smtClean="0"/>
              <a:t>сисуни</a:t>
            </a:r>
            <a:r>
              <a:rPr lang="ru-RU" dirty="0" smtClean="0"/>
              <a:t> </a:t>
            </a:r>
            <a:r>
              <a:rPr lang="ru-RU" dirty="0" err="1" smtClean="0"/>
              <a:t>упродовж</a:t>
            </a:r>
            <a:r>
              <a:rPr lang="ru-RU" dirty="0" smtClean="0"/>
              <a:t> </a:t>
            </a:r>
            <a:r>
              <a:rPr lang="ru-RU" dirty="0" err="1" smtClean="0"/>
              <a:t>свого</a:t>
            </a:r>
            <a:r>
              <a:rPr lang="ru-RU" dirty="0" smtClean="0"/>
              <a:t> </a:t>
            </a:r>
            <a:r>
              <a:rPr lang="ru-RU" dirty="0" err="1" smtClean="0"/>
              <a:t>життєвого</a:t>
            </a:r>
            <a:r>
              <a:rPr lang="ru-RU" dirty="0" smtClean="0"/>
              <a:t> циклу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двох</a:t>
            </a:r>
            <a:r>
              <a:rPr lang="ru-RU" dirty="0" smtClean="0"/>
              <a:t> </a:t>
            </a:r>
            <a:r>
              <a:rPr lang="ru-RU" dirty="0" err="1" smtClean="0"/>
              <a:t>хазяїв</a:t>
            </a:r>
            <a:r>
              <a:rPr lang="ru-RU" dirty="0" smtClean="0"/>
              <a:t> - </a:t>
            </a:r>
            <a:r>
              <a:rPr lang="ru-RU" dirty="0" err="1" smtClean="0"/>
              <a:t>проміжного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остаточного.</a:t>
            </a:r>
            <a:br>
              <a:rPr lang="ru-RU" dirty="0" smtClean="0"/>
            </a:br>
            <a:r>
              <a:rPr lang="ru-RU" dirty="0" err="1" smtClean="0"/>
              <a:t>Проміжні</a:t>
            </a:r>
            <a:r>
              <a:rPr lang="ru-RU" dirty="0" smtClean="0"/>
              <a:t> </a:t>
            </a:r>
            <a:r>
              <a:rPr lang="ru-RU" dirty="0" err="1" smtClean="0"/>
              <a:t>хазяї</a:t>
            </a:r>
            <a:r>
              <a:rPr lang="ru-RU" dirty="0" smtClean="0"/>
              <a:t> - </a:t>
            </a:r>
            <a:r>
              <a:rPr lang="ru-RU" dirty="0" err="1" smtClean="0"/>
              <a:t>організми</a:t>
            </a:r>
            <a:r>
              <a:rPr lang="ru-RU" dirty="0" smtClean="0"/>
              <a:t>, у </a:t>
            </a:r>
            <a:r>
              <a:rPr lang="ru-RU" dirty="0" err="1" smtClean="0"/>
              <a:t>тілі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паразит </a:t>
            </a:r>
            <a:r>
              <a:rPr lang="ru-RU" dirty="0" err="1" smtClean="0"/>
              <a:t>розвивається</a:t>
            </a:r>
            <a:r>
              <a:rPr lang="ru-RU" dirty="0" smtClean="0"/>
              <a:t> та часто </a:t>
            </a:r>
            <a:r>
              <a:rPr lang="ru-RU" dirty="0" err="1" smtClean="0"/>
              <a:t>розмножується</a:t>
            </a:r>
            <a:r>
              <a:rPr lang="ru-RU" dirty="0" smtClean="0"/>
              <a:t> </a:t>
            </a:r>
            <a:r>
              <a:rPr lang="ru-RU" dirty="0" err="1" smtClean="0"/>
              <a:t>безстатево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статево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без </a:t>
            </a:r>
            <a:r>
              <a:rPr lang="ru-RU" dirty="0" err="1" smtClean="0"/>
              <a:t>запліднення</a:t>
            </a:r>
            <a:r>
              <a:rPr lang="ru-RU" dirty="0" smtClean="0"/>
              <a:t> (партеногенез).</a:t>
            </a:r>
            <a:br>
              <a:rPr lang="ru-RU" dirty="0" smtClean="0"/>
            </a:br>
            <a:r>
              <a:rPr lang="ru-RU" dirty="0" err="1" smtClean="0"/>
              <a:t>Основні</a:t>
            </a:r>
            <a:r>
              <a:rPr lang="ru-RU" dirty="0" smtClean="0"/>
              <a:t> (</a:t>
            </a:r>
            <a:r>
              <a:rPr lang="ru-RU" dirty="0" err="1" smtClean="0"/>
              <a:t>остаточні</a:t>
            </a:r>
            <a:r>
              <a:rPr lang="ru-RU" dirty="0" smtClean="0"/>
              <a:t>) </a:t>
            </a:r>
            <a:r>
              <a:rPr lang="ru-RU" dirty="0" err="1" smtClean="0"/>
              <a:t>хазяї</a:t>
            </a:r>
            <a:r>
              <a:rPr lang="ru-RU" dirty="0" smtClean="0"/>
              <a:t>- </a:t>
            </a:r>
            <a:r>
              <a:rPr lang="ru-RU" dirty="0" err="1" smtClean="0"/>
              <a:t>організми</a:t>
            </a:r>
            <a:r>
              <a:rPr lang="ru-RU" dirty="0" smtClean="0"/>
              <a:t>, у </a:t>
            </a:r>
            <a:r>
              <a:rPr lang="ru-RU" dirty="0" err="1" smtClean="0"/>
              <a:t>тілі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паразит </a:t>
            </a:r>
            <a:r>
              <a:rPr lang="ru-RU" dirty="0" err="1" smtClean="0"/>
              <a:t>розмножується</a:t>
            </a:r>
            <a:r>
              <a:rPr lang="ru-RU" dirty="0" smtClean="0"/>
              <a:t> </a:t>
            </a:r>
            <a:r>
              <a:rPr lang="ru-RU" dirty="0" err="1" smtClean="0"/>
              <a:t>статевим</a:t>
            </a:r>
            <a:r>
              <a:rPr lang="ru-RU" dirty="0" smtClean="0"/>
              <a:t> способом.</a:t>
            </a:r>
            <a:br>
              <a:rPr lang="ru-RU" dirty="0" smtClean="0"/>
            </a:br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 err="1" smtClean="0"/>
              <a:t>порушення</a:t>
            </a:r>
            <a:r>
              <a:rPr lang="ru-RU" dirty="0" smtClean="0"/>
              <a:t> </a:t>
            </a:r>
            <a:r>
              <a:rPr lang="ru-RU" dirty="0" err="1" smtClean="0"/>
              <a:t>функцій</a:t>
            </a:r>
            <a:r>
              <a:rPr lang="ru-RU" dirty="0" smtClean="0"/>
              <a:t>, </a:t>
            </a:r>
            <a:r>
              <a:rPr lang="ru-RU" dirty="0" err="1" smtClean="0"/>
              <a:t>пов'язаного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ураженням</a:t>
            </a:r>
            <a:r>
              <a:rPr lang="ru-RU" dirty="0" smtClean="0"/>
              <a:t> тканин, </a:t>
            </a:r>
            <a:r>
              <a:rPr lang="ru-RU" dirty="0" err="1" smtClean="0"/>
              <a:t>паразити</a:t>
            </a:r>
            <a:r>
              <a:rPr lang="ru-RU" dirty="0" smtClean="0"/>
              <a:t> </a:t>
            </a:r>
            <a:r>
              <a:rPr lang="ru-RU" dirty="0" err="1" smtClean="0"/>
              <a:t>викликають</a:t>
            </a:r>
            <a:r>
              <a:rPr lang="ru-RU" dirty="0" smtClean="0"/>
              <a:t> </a:t>
            </a:r>
            <a:r>
              <a:rPr lang="ru-RU" dirty="0" err="1" smtClean="0"/>
              <a:t>отруєння</a:t>
            </a:r>
            <a:r>
              <a:rPr lang="ru-RU" dirty="0" smtClean="0"/>
              <a:t> </a:t>
            </a:r>
            <a:r>
              <a:rPr lang="ru-RU" dirty="0" err="1" smtClean="0"/>
              <a:t>організму</a:t>
            </a:r>
            <a:r>
              <a:rPr lang="ru-RU" dirty="0" smtClean="0"/>
              <a:t> </a:t>
            </a:r>
            <a:r>
              <a:rPr lang="ru-RU" dirty="0" err="1" smtClean="0"/>
              <a:t>хазяїв</a:t>
            </a:r>
            <a:r>
              <a:rPr lang="ru-RU" dirty="0" smtClean="0"/>
              <a:t>. </a:t>
            </a:r>
            <a:r>
              <a:rPr lang="ru-RU" dirty="0" err="1" smtClean="0"/>
              <a:t>Паразитів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спричинені</a:t>
            </a:r>
            <a:r>
              <a:rPr lang="ru-RU" dirty="0" smtClean="0"/>
              <a:t> ними </a:t>
            </a:r>
            <a:r>
              <a:rPr lang="ru-RU" dirty="0" err="1" smtClean="0"/>
              <a:t>хвороби</a:t>
            </a:r>
            <a:r>
              <a:rPr lang="ru-RU" dirty="0" smtClean="0"/>
              <a:t> </a:t>
            </a:r>
            <a:r>
              <a:rPr lang="ru-RU" dirty="0" err="1" smtClean="0"/>
              <a:t>вивчає</a:t>
            </a:r>
            <a:r>
              <a:rPr lang="ru-RU" dirty="0" smtClean="0"/>
              <a:t> </a:t>
            </a:r>
            <a:r>
              <a:rPr lang="ru-RU" dirty="0" err="1" smtClean="0"/>
              <a:t>паразитологія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ПАРАЗИТИЗМ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явище</a:t>
            </a:r>
            <a:r>
              <a:rPr lang="ru-RU" dirty="0" smtClean="0"/>
              <a:t> </a:t>
            </a:r>
            <a:r>
              <a:rPr lang="ru-RU" dirty="0" err="1" smtClean="0"/>
              <a:t>взаємовідносин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різними</a:t>
            </a:r>
            <a:r>
              <a:rPr lang="ru-RU" dirty="0" smtClean="0"/>
              <a:t> видами, коли один </a:t>
            </a:r>
            <a:r>
              <a:rPr lang="ru-RU" dirty="0" err="1" smtClean="0"/>
              <a:t>із</a:t>
            </a:r>
            <a:r>
              <a:rPr lang="ru-RU" dirty="0" smtClean="0"/>
              <a:t> них </a:t>
            </a:r>
            <a:r>
              <a:rPr lang="ru-RU" dirty="0" err="1" smtClean="0"/>
              <a:t>використовує</a:t>
            </a:r>
            <a:r>
              <a:rPr lang="ru-RU" dirty="0" smtClean="0"/>
              <a:t> </a:t>
            </a:r>
            <a:r>
              <a:rPr lang="ru-RU" dirty="0" err="1" smtClean="0"/>
              <a:t>іншого</a:t>
            </a:r>
            <a:r>
              <a:rPr lang="ru-RU" dirty="0" smtClean="0"/>
              <a:t> як </a:t>
            </a:r>
            <a:r>
              <a:rPr lang="ru-RU" dirty="0" err="1" smtClean="0"/>
              <a:t>джерело</a:t>
            </a:r>
            <a:r>
              <a:rPr lang="ru-RU" dirty="0" smtClean="0"/>
              <a:t> </a:t>
            </a:r>
            <a:r>
              <a:rPr lang="ru-RU" dirty="0" err="1" smtClean="0"/>
              <a:t>живлення</a:t>
            </a:r>
            <a:r>
              <a:rPr lang="ru-RU" dirty="0" smtClean="0"/>
              <a:t> та </a:t>
            </a:r>
            <a:r>
              <a:rPr lang="ru-RU" dirty="0" err="1" smtClean="0"/>
              <a:t>середовище</a:t>
            </a:r>
            <a:r>
              <a:rPr lang="ru-RU" dirty="0" smtClean="0"/>
              <a:t> </a:t>
            </a:r>
            <a:r>
              <a:rPr lang="ru-RU" dirty="0" err="1" smtClean="0"/>
              <a:t>існування</a:t>
            </a:r>
            <a:r>
              <a:rPr lang="ru-RU" dirty="0" smtClean="0"/>
              <a:t>, </a:t>
            </a:r>
            <a:r>
              <a:rPr lang="ru-RU" dirty="0" err="1" smtClean="0"/>
              <a:t>завдаючи</a:t>
            </a:r>
            <a:r>
              <a:rPr lang="ru-RU" dirty="0" smtClean="0"/>
              <a:t> при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шкоди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316529"/>
            <a:ext cx="12192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 безхребетні тварини є паразитами?</a:t>
            </a:r>
            <a:b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Паразитизм трапляється серед таких груп безхребетних тварин, як кишковопорожнинні, плоскі черви, круглі черви, кільчасті черви, членистоногі й молюски. Серед кишковопорожнинних є вид, який паразитує в ікрі осетрових риб. Це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поліподій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єдиний внутрішньоклітинний паразит з групи багатоклітинних тварин. Багато паразитів є серед плоских і круглих черв'яків. Вони спричиняють небезпечні для людей і тварин захворювання, що називають гельмінтозами. Паразитичні черви, або гельмінти, дуже поширені на Землі. Так, тільки в тілі людини можуть жити майже 300 видів гельмінтів. Найпоширенішими паразитичними червами є печінковий сисун, котячий сисун, ціп'як свинячий, ціп'як бичачий, широкий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стьожак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ехінокок, аскариди, гострики, трихінела.</a:t>
            </a:r>
            <a:b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 кільчастих черв'яків паразитами є п'явки. Більшість з них харчується кров'ю риби, земноводних, плазунів, птахів ссавців. Прикладом таких паразитів є риб'яча п'явка. Вона знаходить здобич за допомогою нюху й прикріпляється до неї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присоскою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розташованою на задній частині тіла. Особлива речовина, що міститься в слині, перешкоджає зсіданню крові, тому рана продовжує кровоточити якийсь час, щоб п'явка могла вдосталь поживитися.</a:t>
            </a:r>
            <a:b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 членистоногих паразитами є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коропоїди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кліщі, блохи й воші.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Коропоїди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це невеликі ракоподібні, що живуть на поверхні тіла риб та живляться їхніми соками. Кліщі належать до павукоподібних і є родичами павуків. Зазвичай ці паразити сидять на кінцях стебел трави і чекають на здобич, що проходитиме повз них. Якщо поряд з'являється теплокровна тварина, кліщ стрибає на неї й міцно прикріплюється передніми кінцівками, на яких є чіпкі кігтики. Воші - комахи з плоским тілом, у яких відсутні крила, погано розвинені очі й наявний колюче-сисний ротовий апарат. Ноги в цих істот чіпкі, пристосовані для утримання на волосяному покриві хазяїна. Зір у них слабкий, зате воші дуже добре орієнтуються по запаху. Всі представники групи - ектопаразити більшості ссавців і людини. Це людська воша, тюленяча воша, оленяча воша, заяча воша, свиняча воша та ін. Блохи - паразитичні комахи, у яких відсутні крила, є колючо-сисний ротовий апарат і сильні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стрибальні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ноги. Тіло цих дрібних комах здавлене з боків, голова маленька з однією парою простих очей і короткими вусиками. Паразитують на тілі звірів і людини й живляться, висмоктуючи кров. Представниками є блохи людська, пацюкова, котяча, собача та ін.</a:t>
            </a:r>
            <a:b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Отже, паразитичні види зустрічаються в усіх великих систематичних групах безхребетних тварин.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-1" y="297636"/>
          <a:ext cx="11916229" cy="5612835"/>
        </p:xfrm>
        <a:graphic>
          <a:graphicData uri="http://schemas.openxmlformats.org/drawingml/2006/table">
            <a:tbl>
              <a:tblPr/>
              <a:tblGrid>
                <a:gridCol w="4549834"/>
                <a:gridCol w="7366395"/>
              </a:tblGrid>
              <a:tr h="301037"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en-US" sz="1600" b="0" i="1" dirty="0">
                          <a:latin typeface="Times New Roman"/>
                          <a:ea typeface="Calibri"/>
                          <a:cs typeface="Times New Roman"/>
                        </a:rPr>
                        <a:t>       </a:t>
                      </a:r>
                      <a:r>
                        <a:rPr lang="uk-UA" sz="1600" b="0" i="1" dirty="0">
                          <a:latin typeface="Times New Roman"/>
                          <a:ea typeface="Calibri"/>
                          <a:cs typeface="Times New Roman"/>
                        </a:rPr>
                        <a:t>Пристосування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en-US" sz="1600" b="0" i="1">
                          <a:latin typeface="Times New Roman"/>
                          <a:ea typeface="Calibri"/>
                          <a:cs typeface="Times New Roman"/>
                        </a:rPr>
                        <a:t>                        </a:t>
                      </a:r>
                      <a:r>
                        <a:rPr lang="uk-UA" sz="1600" b="0" i="1">
                          <a:latin typeface="Times New Roman"/>
                          <a:ea typeface="Calibri"/>
                          <a:cs typeface="Times New Roman"/>
                        </a:rPr>
                        <a:t>Характеристика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111"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Спрощена будова тіла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>
                          <a:latin typeface="Times New Roman"/>
                          <a:ea typeface="Calibri"/>
                          <a:cs typeface="Times New Roman"/>
                        </a:rPr>
                        <a:t>Відсутність деяких органів та систем (наприклад, нервової систе­ми, органів чуття, дихальної системи)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111"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Міцні покриви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>
                          <a:latin typeface="Times New Roman"/>
                          <a:ea typeface="Calibri"/>
                          <a:cs typeface="Times New Roman"/>
                        </a:rPr>
                        <a:t>Необхідні для захисту паразита від дії зовнішнього середовища (наприклад, кутикула в круглих червів)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111"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>
                          <a:latin typeface="Times New Roman"/>
                          <a:ea typeface="Calibri"/>
                          <a:cs typeface="Times New Roman"/>
                        </a:rPr>
                        <a:t>Органи прикріплення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Різноманітні органи, що допомагають утримуватись в (або на) ті­лі організму-хазяїна (наприклад, гачки, присоски, шипи)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074"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>
                          <a:latin typeface="Times New Roman"/>
                          <a:ea typeface="Calibri"/>
                          <a:cs typeface="Times New Roman"/>
                        </a:rPr>
                        <a:t>Гермафродитизм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Відпадає потреба в пошуку статевого партнера, що складно зро­бити в організмі хазяїна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111"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>
                          <a:latin typeface="Times New Roman"/>
                          <a:ea typeface="Calibri"/>
                          <a:cs typeface="Times New Roman"/>
                        </a:rPr>
                        <a:t>Висока плодючість і складні цикли розвитку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Розвиток зі зміною хазяїв допомагає збільшити шанси на потрап­ляння яєць та личинок в організм остаточного хазяїна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111"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Стійкість яєць до впливу </a:t>
                      </a:r>
                      <a:r>
                        <a:rPr lang="uk-UA" sz="1600" b="0" dirty="0" err="1">
                          <a:latin typeface="Times New Roman"/>
                          <a:ea typeface="Calibri"/>
                          <a:cs typeface="Times New Roman"/>
                        </a:rPr>
                        <a:t>хі</a:t>
                      </a: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­ </a:t>
                      </a:r>
                      <a:r>
                        <a:rPr lang="uk-UA" sz="1600" b="0" dirty="0" err="1">
                          <a:latin typeface="Times New Roman"/>
                          <a:ea typeface="Calibri"/>
                          <a:cs typeface="Times New Roman"/>
                        </a:rPr>
                        <a:t>мічних</a:t>
                      </a: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 і фізичних чинників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265" indent="-34226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uk-UA" sz="1600" b="0" dirty="0">
                          <a:latin typeface="Times New Roman"/>
                          <a:ea typeface="Calibri"/>
                          <a:cs typeface="Times New Roman"/>
                        </a:rPr>
                        <a:t>Вплив можуть становити як чинники внутрішнього середовища організму-хазяїна, так і зовнішні чинники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08" marR="64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-74077"/>
            <a:ext cx="1219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Пристосування паразитів до життя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49263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93467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Упродовж</a:t>
            </a:r>
            <a:r>
              <a:rPr lang="ru-RU" dirty="0" smtClean="0"/>
              <a:t> </a:t>
            </a:r>
            <a:r>
              <a:rPr lang="ru-RU" dirty="0" err="1" smtClean="0"/>
              <a:t>еволюції</a:t>
            </a:r>
            <a:r>
              <a:rPr lang="ru-RU" dirty="0" smtClean="0"/>
              <a:t> </a:t>
            </a:r>
            <a:r>
              <a:rPr lang="ru-RU" dirty="0" err="1" smtClean="0"/>
              <a:t>паразитичні</a:t>
            </a:r>
            <a:r>
              <a:rPr lang="ru-RU" dirty="0" smtClean="0"/>
              <a:t> </a:t>
            </a:r>
            <a:r>
              <a:rPr lang="ru-RU" dirty="0" err="1" smtClean="0"/>
              <a:t>тварини</a:t>
            </a:r>
            <a:r>
              <a:rPr lang="ru-RU" dirty="0" smtClean="0"/>
              <a:t> </a:t>
            </a:r>
            <a:r>
              <a:rPr lang="ru-RU" dirty="0" err="1" smtClean="0"/>
              <a:t>пристосувалися</a:t>
            </a:r>
            <a:r>
              <a:rPr lang="ru-RU" dirty="0" smtClean="0"/>
              <a:t> до </a:t>
            </a:r>
            <a:r>
              <a:rPr lang="ru-RU" dirty="0" err="1" smtClean="0"/>
              <a:t>паразитичного</a:t>
            </a:r>
            <a:r>
              <a:rPr lang="ru-RU" dirty="0" smtClean="0"/>
              <a:t> способу </a:t>
            </a:r>
            <a:r>
              <a:rPr lang="ru-RU" dirty="0" err="1" smtClean="0"/>
              <a:t>життя</a:t>
            </a:r>
            <a:r>
              <a:rPr lang="ru-RU" dirty="0" smtClean="0"/>
              <a:t>, </a:t>
            </a:r>
            <a:r>
              <a:rPr lang="ru-RU" dirty="0" err="1" smtClean="0"/>
              <a:t>основними</a:t>
            </a:r>
            <a:r>
              <a:rPr lang="ru-RU" dirty="0" smtClean="0"/>
              <a:t> </a:t>
            </a:r>
            <a:r>
              <a:rPr lang="ru-RU" dirty="0" err="1" smtClean="0"/>
              <a:t>ознаками</a:t>
            </a:r>
            <a:r>
              <a:rPr lang="ru-RU" dirty="0" smtClean="0"/>
              <a:t> </a:t>
            </a:r>
            <a:r>
              <a:rPr lang="ru-RU" dirty="0" err="1" smtClean="0"/>
              <a:t>якого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певні</a:t>
            </a:r>
            <a:r>
              <a:rPr lang="ru-RU" dirty="0" smtClean="0"/>
              <a:t> </a:t>
            </a:r>
            <a:r>
              <a:rPr lang="ru-RU" dirty="0" err="1" smtClean="0"/>
              <a:t>особливості</a:t>
            </a:r>
            <a:r>
              <a:rPr lang="ru-RU" dirty="0" smtClean="0"/>
              <a:t> </a:t>
            </a:r>
            <a:r>
              <a:rPr lang="ru-RU" dirty="0" err="1" smtClean="0"/>
              <a:t>будови</a:t>
            </a:r>
            <a:r>
              <a:rPr lang="ru-RU" dirty="0" smtClean="0"/>
              <a:t> (</a:t>
            </a:r>
            <a:r>
              <a:rPr lang="ru-RU" dirty="0" err="1" smtClean="0"/>
              <a:t>морфологічні</a:t>
            </a:r>
            <a:r>
              <a:rPr lang="ru-RU" dirty="0" smtClean="0"/>
              <a:t>), </a:t>
            </a:r>
            <a:r>
              <a:rPr lang="ru-RU" dirty="0" err="1" smtClean="0"/>
              <a:t>функцій</a:t>
            </a:r>
            <a:r>
              <a:rPr lang="ru-RU" dirty="0" smtClean="0"/>
              <a:t> (</a:t>
            </a:r>
            <a:r>
              <a:rPr lang="ru-RU" dirty="0" err="1" smtClean="0"/>
              <a:t>фізіологічні</a:t>
            </a:r>
            <a:r>
              <a:rPr lang="ru-RU" dirty="0" smtClean="0"/>
              <a:t>) та </a:t>
            </a:r>
            <a:r>
              <a:rPr lang="ru-RU" dirty="0" err="1" smtClean="0"/>
              <a:t>розмноження</a:t>
            </a:r>
            <a:r>
              <a:rPr lang="ru-RU" dirty="0" smtClean="0"/>
              <a:t> (</a:t>
            </a:r>
            <a:r>
              <a:rPr lang="ru-RU" dirty="0" err="1" smtClean="0"/>
              <a:t>репродуктивні</a:t>
            </a:r>
            <a:r>
              <a:rPr lang="ru-RU" dirty="0" smtClean="0"/>
              <a:t>).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0"/>
            <a:ext cx="121920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 характерні особливості внутрішніх паразитів?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налічує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 тис.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600).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Розміри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варіюють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мікроскопічних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75 мм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печінковий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велетенський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виключно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паразитичні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мешкають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різноманітних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внутрішніх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органах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кишечнику,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легенях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кровоносних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судинах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дві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присоски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ротову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черевну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прикріплюються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тканин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ротової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присоски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відкривається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ротовий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отвір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починається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Сисунам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притаманні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цикли,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чергуються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покоління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розмножуються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статево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відкладанням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незапліднених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яєць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котячий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уражає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жовчні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протоки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остаточного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бути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рибоїдних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ссавців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(собаки,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вовки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Незважаючи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малі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розміри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завдовжки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всього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18 мм), котячий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спричиняє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важкі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призводити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смерті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Життєвий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цикл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котячого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прісноводного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молюска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бітинії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коропових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При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цьому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молюска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розвиваються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покоління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котячого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розмножуються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відкладанням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незапліднених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яєць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Чисельність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паразита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першого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зростає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Залишивши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молюска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личинки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котячого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певний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товщі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води,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покриви 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другого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котячим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споживши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недостатньо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просолену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просмажену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личинками паразита.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печінковий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жовчних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протоках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багатьох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свійських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рогатої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худоби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овець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свиней,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кролів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Людина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хребетні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слугують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хазяями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Паразит живиться тканинами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призводить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запалення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переродження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стінок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жовчних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проток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Паразит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перебувати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остаточного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10-12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місяців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3-5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Життєвий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цикл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печінкового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зміною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екскрементами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воду. Там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виходить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вкрита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війками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личинка. Вона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прісноводного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молюска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малого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ставковика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розвиваються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нестатеві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покоління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паразита. Личинки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сисуна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м’язовим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хвостом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певний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потім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вкриваються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щільною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оболонкою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утворюють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цисту)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осідають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прибережній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рослинності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поверхневої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плівки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води.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Отже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другого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відразу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заражується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споживанні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води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інцистованими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личинками паразита.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0"/>
            <a:ext cx="12192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Стьожкові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черви.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Стьожкових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налічують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близько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3500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500).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хребетних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вузьким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стрічкоподібним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завдовжки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кількох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міліметрів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30 м.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Розширена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головка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прикріплення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присоски, хоботок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гачками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За головкою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шийка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поділене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окремі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членики. Паразит росте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усього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тому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ділянці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шийки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постійно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утворюються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членики.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кількість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коливатися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3-4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декількох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тисяч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кожному членику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розвивається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комплект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чоловічих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жіночих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статевих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Заповнені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зрілі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членики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відриваються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заднього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кінця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черв’яка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виводяться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назовні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Стьожкові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черви 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Поживні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порожнини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поглинають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покриви.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Тривалість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стьожкових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становити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понад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10-12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стьожкових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червів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бичачий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свинячий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стьожак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широкий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Бичачий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свинячий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подібні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будовою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життєвими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циклами.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свинячого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головці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крім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чотирьох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присосків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коротенький хоботок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гачками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тому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озброєним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Бичачий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таких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пристосувань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тож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неозброєним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бичачого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довше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ніж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свинячого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(4-10 та 2-6 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відповідно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Крім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того,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бичачого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велика рогата худоба, а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свинячого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Але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слугує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Паразитуючи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тонкому кишечнику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подразнюють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слизову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оболонку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своїми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органами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прикріплення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спричиняють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виразки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отруєння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продуктами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обміну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розмірами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знесилюють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вилучаючи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їжі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поживних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вітамінів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Тому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хворих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часто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спостерігають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слабкість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запаморочення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нудоту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втрату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апетиту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розлади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нервової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діяльності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Заповнені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дозрілі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членики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виводяться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назовні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подальшого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розвитку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повинні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потрапити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їжею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кишечник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яєць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виходять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маленькі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гачечків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проникають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кровоносні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кров’ю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скелетних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м’язів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внутрішніх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легенів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Там личинки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ростуть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перетворюються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личинкова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стадія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вигляд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невеликого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розміром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горошину)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міхурця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заповненого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рідиною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Всередину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міхурця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вивернута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зачаткова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головка паразита.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споживаючи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недостатньо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термічно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обробленим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м’ясом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яке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кишечнику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оболонка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руйнується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головка паразита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вивертається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прикріплюється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стінки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Після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цього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починає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рости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223138"/>
            <a:ext cx="12192000" cy="60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Небезпечним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паразитом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хазяями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нього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слугують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рослиноїдних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(велика рогата худоба,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вівці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кози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кролі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хижі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(собаки,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вовки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лисиці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заражуються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поїдаючи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м’ясо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Цей паразит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дрібний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розміри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статевозрілих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перевищують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8 мм. Тому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остаточним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хазяям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відчутної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шкоди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головці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коротенький хоботок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гачками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чотири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присоски,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складається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всього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трьох-чотирьох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члеників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найчастіше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заражається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необережного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поводження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собаками.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шерсті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траплятися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мікроскопічні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паразита,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зберігати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життєздатність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2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брудними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руками через рот вони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кишечнику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виходить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личинка, яка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током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мігрує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насамперед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легенів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відміну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бичачого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свинячого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необмеженого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росту. До того ж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усередині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кожної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утворюються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дочірні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 них 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дрібніші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т. д.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Отже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завдяки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здатності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вегетативного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розмноження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ехінокока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нагадує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матрьошку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Відомі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випадки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коли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сягали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діаметрі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15 см, а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рогатої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худоби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виявлені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сягала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понад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 кг.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росте до 10-20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тисне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внутрішні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порушуючи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їхнє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нормальне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функціонування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Видалити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лише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хірургічним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шляхом.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басейнах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Дністра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рибоїдних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(собак,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лисиць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спричинене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стьожаком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широким.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Стьожак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як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ціп’як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паразитує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тонкому кишечнику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спричиняє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подібне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своїми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проявами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стьожака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сягає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20 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завдовжки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головці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прикріпні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щілини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Паразит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розвивається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водоймах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проміжних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першого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рачка циклопа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другого 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прісноводних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рачками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Людина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заражується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вживаючи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недостатньо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оброблену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рибу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личинками паразита.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Цикадка виноград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33750" cy="26479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12754" y="1125248"/>
            <a:ext cx="2376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Цикадка</a:t>
            </a:r>
            <a:r>
              <a:rPr lang="ru-RU" dirty="0" smtClean="0"/>
              <a:t> </a:t>
            </a:r>
            <a:r>
              <a:rPr lang="ru-RU" dirty="0" err="1" smtClean="0"/>
              <a:t>виноградна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636912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економічно</a:t>
            </a:r>
            <a:r>
              <a:rPr lang="ru-RU" dirty="0"/>
              <a:t> </a:t>
            </a:r>
            <a:r>
              <a:rPr lang="ru-RU" dirty="0" err="1"/>
              <a:t>значимих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шкідника</a:t>
            </a:r>
            <a:r>
              <a:rPr lang="ru-RU" dirty="0"/>
              <a:t> —</a:t>
            </a:r>
            <a:r>
              <a:rPr lang="ru-RU" b="1" dirty="0"/>
              <a:t> </a:t>
            </a:r>
            <a:r>
              <a:rPr lang="ru-RU" b="1" dirty="0" err="1"/>
              <a:t>цитрусова</a:t>
            </a:r>
            <a:r>
              <a:rPr lang="ru-RU" b="1" dirty="0"/>
              <a:t> та </a:t>
            </a:r>
            <a:r>
              <a:rPr lang="ru-RU" b="1" dirty="0" err="1"/>
              <a:t>японська</a:t>
            </a:r>
            <a:r>
              <a:rPr lang="ru-RU" b="1" dirty="0"/>
              <a:t> </a:t>
            </a:r>
            <a:r>
              <a:rPr lang="ru-RU" b="1" dirty="0" err="1"/>
              <a:t>цикадки</a:t>
            </a:r>
            <a:r>
              <a:rPr lang="ru-RU" dirty="0"/>
              <a:t>. Особливо </a:t>
            </a:r>
            <a:r>
              <a:rPr lang="ru-RU" dirty="0" err="1"/>
              <a:t>небезпечна</a:t>
            </a:r>
            <a:r>
              <a:rPr lang="ru-RU" dirty="0"/>
              <a:t> </a:t>
            </a:r>
            <a:r>
              <a:rPr lang="ru-RU" dirty="0" err="1"/>
              <a:t>наявність</a:t>
            </a:r>
            <a:r>
              <a:rPr lang="ru-RU" dirty="0"/>
              <a:t> цикад в </a:t>
            </a:r>
            <a:r>
              <a:rPr lang="ru-RU" dirty="0" err="1"/>
              <a:t>ампелоценозі</a:t>
            </a:r>
            <a:r>
              <a:rPr lang="ru-RU" dirty="0"/>
              <a:t> як </a:t>
            </a:r>
            <a:r>
              <a:rPr lang="ru-RU" dirty="0" err="1"/>
              <a:t>переносників</a:t>
            </a:r>
            <a:r>
              <a:rPr lang="ru-RU" dirty="0"/>
              <a:t> </a:t>
            </a:r>
            <a:r>
              <a:rPr lang="ru-RU" dirty="0" err="1"/>
              <a:t>вірусних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мікоплазменних</a:t>
            </a:r>
            <a:r>
              <a:rPr lang="ru-RU" dirty="0"/>
              <a:t> хвороб.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них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виділяти</a:t>
            </a:r>
            <a:r>
              <a:rPr lang="ru-RU" dirty="0"/>
              <a:t> </a:t>
            </a:r>
            <a:r>
              <a:rPr lang="ru-RU" dirty="0" err="1"/>
              <a:t>екскременти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медвяної</a:t>
            </a:r>
            <a:r>
              <a:rPr lang="ru-RU" dirty="0"/>
              <a:t> </a:t>
            </a:r>
            <a:r>
              <a:rPr lang="ru-RU" dirty="0" err="1"/>
              <a:t>роси</a:t>
            </a:r>
            <a:r>
              <a:rPr lang="ru-RU" dirty="0"/>
              <a:t>, 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розвиваються</a:t>
            </a:r>
            <a:r>
              <a:rPr lang="ru-RU" dirty="0"/>
              <a:t> </a:t>
            </a:r>
            <a:r>
              <a:rPr lang="ru-RU" dirty="0" err="1"/>
              <a:t>сажкові</a:t>
            </a:r>
            <a:r>
              <a:rPr lang="ru-RU" dirty="0"/>
              <a:t> </a:t>
            </a:r>
            <a:r>
              <a:rPr lang="ru-RU" dirty="0" err="1"/>
              <a:t>гриби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перешкоджають</a:t>
            </a:r>
            <a:r>
              <a:rPr lang="ru-RU" dirty="0"/>
              <a:t> </a:t>
            </a:r>
            <a:r>
              <a:rPr lang="ru-RU" dirty="0" err="1"/>
              <a:t>процесам</a:t>
            </a:r>
            <a:r>
              <a:rPr lang="ru-RU" dirty="0"/>
              <a:t> фотосинтезу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7971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Цитрусова</a:t>
            </a:r>
            <a:r>
              <a:rPr lang="ru-RU" dirty="0"/>
              <a:t> </a:t>
            </a:r>
            <a:r>
              <a:rPr lang="ru-RU" dirty="0" err="1"/>
              <a:t>цикадка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шкідник-поліфаг</a:t>
            </a:r>
            <a:r>
              <a:rPr lang="ru-RU" dirty="0"/>
              <a:t>, </a:t>
            </a:r>
            <a:r>
              <a:rPr lang="ru-RU" dirty="0" err="1"/>
              <a:t>небезпечний</a:t>
            </a:r>
            <a:r>
              <a:rPr lang="ru-RU" dirty="0"/>
              <a:t> для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культурних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дикорослих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4" descr="Цитрусова цикадка — це шкідник-поліфаг, небезпечний для багатьох культурних і дикорослих росл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77072"/>
            <a:ext cx="2682988" cy="2193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Нематоди</a:t>
            </a:r>
            <a:r>
              <a:rPr 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1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</a:t>
            </a:r>
            <a:r>
              <a:rPr 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</a:t>
            </a:r>
            <a:r>
              <a:rPr lang="ru-RU" sz="1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Небезпечними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паразитами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галова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бурякова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стеблова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пшенична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нематоди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них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проколюють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покриви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підземних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утворами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ротовій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порожнині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висмоктують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уміст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клітин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проникають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усередину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їхніми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тканинами.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Нематоди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завдавати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відчутної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рослинництву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Нематоди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свійських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аскарида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людська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гострик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трихінела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Аскариди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мешкають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просвіті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вмістом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прикріплення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не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тому весь час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рухаються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назустріч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харчовим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масам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Тривалість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їхнього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становить 11-12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місяців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зараженої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спостерігають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розлади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травлення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кишечнику,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розвиватися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недокрів’я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Аскариди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роздільностатеві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самки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сягають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завдовжки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44 см,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самці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до 25 см. Самки аскарид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надзвичайно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плодючі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кожна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них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здатна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виділяти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просвіт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270 тис.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яєць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 кишечнику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аскариди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виводяться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довкілля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Людина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заражається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коли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немитими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овочами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фруктами, сирою водою,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брудними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руками до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паразита.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шлунку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яєць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виходять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личинки.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Спочатку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личинки аскарид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проникають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кровоносні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стінок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кишечнику, 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потім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кров’ю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печінку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серце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легені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Через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деякий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вони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руйнують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стінки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легеневих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пухирців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повітроносних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шляхах через глотку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знову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кишечнику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де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статевозрілими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Упродовж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переміщення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ушкоджують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тканини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спричиняти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запалення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легенів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задуху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аскарид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досить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стійкі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несприятливих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умов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довкілля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тривалий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(до 7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зберігати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свою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життєздатність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гострик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мешкає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кишечнику.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невеликі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черви (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довжина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самок до 12 мм,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самців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до 5 мм)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незначною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близько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місяця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тривалістю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Як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аскариди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гострики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отруюють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продуктами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обміну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Найчастіше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гострик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паразитує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дітей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Запліднені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самки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гострика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вночі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відкладають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згортки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навколо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анального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отвору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подразнюючи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своїми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виділеннями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Людина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відчуває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сильний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свербіж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коли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розчісує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 на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руках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залишаються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паразита. Через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немиті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руки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гострика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знову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кишечнику. Так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відбувається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багаторазове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самозараження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захворювання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триває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досить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одним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небезпечним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паразитом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поширеним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переважно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місцевостях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розвиненим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свинарством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трихінела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Людина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заражається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споживши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недостатньо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проварене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просмажене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м’ясо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заражене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личинками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трихінели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кишечнику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дією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травного соку личинки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вивільняються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захисних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капсул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кількох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діб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статевозрілими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довжина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самок - до 4,4,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самців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до 2 мм).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Після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запліднення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самки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народжують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личинок,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крізь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стінку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проникають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судин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кровоносної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кров’ю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м’язової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тканини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насамперед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скелетної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мускулатури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м’язів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язика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очних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яблук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Тим вони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розвиваються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Поступово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навколо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них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двох-трьох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місяців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формується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капсула. У такому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зберігати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життєздатність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упродовж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багатьох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49263" algn="l"/>
              </a:tabLst>
            </a:pP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Статевозрілі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черви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ушкоджують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слизову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кишечнику та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отруюють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продуктами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обміну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Але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найбільшої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шкоди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завдають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личинки,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м’язовими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волоконцями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у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хворої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значно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підвищується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температура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(до 39°С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вище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відчувається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сильний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уражених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м’язах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набрякає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обличчя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Якщо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хворий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пережив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небезпечний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період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через 2-3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тижні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стан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поліпшується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289979"/>
            <a:ext cx="1219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 паразитичні види трапляються серед ракоподібних?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прісних водоймах України поширені невеликі рачки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коропоїди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що живляться кров’ю риб. Зверніть увагу на пристосування цих тварин до паразитичного способу життя. Сплощена форма тіла сприяє кращому прикріпленню до тіла хазяїна. Перша пара нижніх щелеп перетворена на присоски, а за допомогою верхніх щелеп у вигляді хоботка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коропоїди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проколюють покриви риби та висмоктують її кров.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uk-UA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 паразити відомі серед павукоподібних?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49263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1" name="Picture 1" descr="bio7-cher-new-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97" y="2094899"/>
            <a:ext cx="1762126" cy="2879725"/>
          </a:xfrm>
          <a:prstGeom prst="rect">
            <a:avLst/>
          </a:prstGeom>
          <a:noFill/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808469" y="1802157"/>
            <a:ext cx="9090454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</a:t>
            </a: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Кліщі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Паразитами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належать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павукоподібних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переносниками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збудників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Так, вам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відомо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 те,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кров’ю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збудників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небезпечних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інфекційних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іксодовий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селищний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собачий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зазначити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паразитами,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хоча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усередині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хазяїна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Іксодовий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своїй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одночасно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збудників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навіть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трьох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інфекційних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заразитися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навіть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після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одного укусу.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Іксодового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птахи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міграцій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тисячі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кілометрів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поширюючи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самим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захворювання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відстані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Кліщ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коростяний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свербун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спричиняє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коросту,—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ендопаразит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Профілактика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полягає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дотриманні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чистоти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дезінфекції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одягу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своєчасному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виявленні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лікуванні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хворих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коросту.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5099333"/>
            <a:ext cx="12192000" cy="11695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i="1" dirty="0" err="1" smtClean="0">
                <a:solidFill>
                  <a:schemeClr val="bg1"/>
                </a:solidFill>
              </a:rPr>
              <a:t>Пристосування</a:t>
            </a:r>
            <a:r>
              <a:rPr lang="ru-RU" sz="1400" b="1" i="1" dirty="0" smtClean="0">
                <a:solidFill>
                  <a:schemeClr val="bg1"/>
                </a:solidFill>
              </a:rPr>
              <a:t> до паразитизму та заходи </a:t>
            </a:r>
            <a:r>
              <a:rPr lang="ru-RU" sz="1400" b="1" i="1" dirty="0" err="1" smtClean="0">
                <a:solidFill>
                  <a:schemeClr val="bg1"/>
                </a:solidFill>
              </a:rPr>
              <a:t>безпеки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 </a:t>
            </a:r>
            <a:r>
              <a:rPr lang="ru-RU" sz="1400" dirty="0" err="1" smtClean="0">
                <a:solidFill>
                  <a:schemeClr val="bg1"/>
                </a:solidFill>
              </a:rPr>
              <a:t>Кліщі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мають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пристосування</a:t>
            </a:r>
            <a:r>
              <a:rPr lang="ru-RU" sz="1400" dirty="0" smtClean="0">
                <a:solidFill>
                  <a:schemeClr val="bg1"/>
                </a:solidFill>
              </a:rPr>
              <a:t> до </a:t>
            </a:r>
            <a:r>
              <a:rPr lang="ru-RU" sz="1400" dirty="0" err="1" smtClean="0">
                <a:solidFill>
                  <a:schemeClr val="bg1"/>
                </a:solidFill>
              </a:rPr>
              <a:t>паразитичного</a:t>
            </a:r>
            <a:r>
              <a:rPr lang="ru-RU" sz="1400" dirty="0" smtClean="0">
                <a:solidFill>
                  <a:schemeClr val="bg1"/>
                </a:solidFill>
              </a:rPr>
              <a:t> способу </a:t>
            </a:r>
            <a:r>
              <a:rPr lang="ru-RU" sz="1400" dirty="0" err="1" smtClean="0">
                <a:solidFill>
                  <a:schemeClr val="bg1"/>
                </a:solidFill>
              </a:rPr>
              <a:t>життя</a:t>
            </a:r>
            <a:r>
              <a:rPr lang="ru-RU" sz="1400" dirty="0" smtClean="0">
                <a:solidFill>
                  <a:schemeClr val="bg1"/>
                </a:solidFill>
              </a:rPr>
              <a:t>: </a:t>
            </a:r>
            <a:r>
              <a:rPr lang="ru-RU" sz="1400" dirty="0" err="1" smtClean="0">
                <a:solidFill>
                  <a:schemeClr val="bg1"/>
                </a:solidFill>
              </a:rPr>
              <a:t>їхнє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тіло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здатне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розтягуватися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збільшуватися</a:t>
            </a:r>
            <a:r>
              <a:rPr lang="ru-RU" sz="1400" dirty="0" smtClean="0">
                <a:solidFill>
                  <a:schemeClr val="bg1"/>
                </a:solidFill>
              </a:rPr>
              <a:t> в </a:t>
            </a:r>
            <a:r>
              <a:rPr lang="ru-RU" sz="1400" dirty="0" err="1" smtClean="0">
                <a:solidFill>
                  <a:schemeClr val="bg1"/>
                </a:solidFill>
              </a:rPr>
              <a:t>розмірах</a:t>
            </a:r>
            <a:r>
              <a:rPr lang="ru-RU" sz="1400" dirty="0" smtClean="0">
                <a:solidFill>
                  <a:schemeClr val="bg1"/>
                </a:solidFill>
              </a:rPr>
              <a:t>, вони </a:t>
            </a:r>
            <a:r>
              <a:rPr lang="ru-RU" sz="1400" dirty="0" err="1" smtClean="0">
                <a:solidFill>
                  <a:schemeClr val="bg1"/>
                </a:solidFill>
              </a:rPr>
              <a:t>можуть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довгий</a:t>
            </a:r>
            <a:r>
              <a:rPr lang="ru-RU" sz="1400" dirty="0" smtClean="0">
                <a:solidFill>
                  <a:schemeClr val="bg1"/>
                </a:solidFill>
              </a:rPr>
              <a:t> час не </a:t>
            </a:r>
            <a:r>
              <a:rPr lang="ru-RU" sz="1400" dirty="0" err="1" smtClean="0">
                <a:solidFill>
                  <a:schemeClr val="bg1"/>
                </a:solidFill>
              </a:rPr>
              <a:t>живитися</a:t>
            </a:r>
            <a:r>
              <a:rPr lang="ru-RU" sz="1400" dirty="0" smtClean="0">
                <a:solidFill>
                  <a:schemeClr val="bg1"/>
                </a:solidFill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</a:rPr>
              <a:t>їхній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ротовий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апарат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здатний</a:t>
            </a:r>
            <a:r>
              <a:rPr lang="ru-RU" sz="1400" dirty="0" smtClean="0">
                <a:solidFill>
                  <a:schemeClr val="bg1"/>
                </a:solidFill>
              </a:rPr>
              <a:t> проколоти </a:t>
            </a:r>
            <a:r>
              <a:rPr lang="ru-RU" sz="1400" dirty="0" err="1" smtClean="0">
                <a:solidFill>
                  <a:schemeClr val="bg1"/>
                </a:solidFill>
              </a:rPr>
              <a:t>шкіру</a:t>
            </a:r>
            <a:r>
              <a:rPr lang="ru-RU" sz="1400" dirty="0" smtClean="0">
                <a:solidFill>
                  <a:schemeClr val="bg1"/>
                </a:solidFill>
              </a:rPr>
              <a:t> , </a:t>
            </a:r>
            <a:r>
              <a:rPr lang="ru-RU" sz="1400" dirty="0" err="1" smtClean="0">
                <a:solidFill>
                  <a:schemeClr val="bg1"/>
                </a:solidFill>
              </a:rPr>
              <a:t>очі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редуковані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або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відсутні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400" dirty="0" err="1" smtClean="0">
                <a:solidFill>
                  <a:schemeClr val="bg1"/>
                </a:solidFill>
              </a:rPr>
              <a:t>Профілактика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спрямована</a:t>
            </a:r>
            <a:r>
              <a:rPr lang="ru-RU" sz="1400" dirty="0" smtClean="0">
                <a:solidFill>
                  <a:schemeClr val="bg1"/>
                </a:solidFill>
              </a:rPr>
              <a:t> на </a:t>
            </a:r>
            <a:r>
              <a:rPr lang="ru-RU" sz="1400" dirty="0" err="1" smtClean="0">
                <a:solidFill>
                  <a:schemeClr val="bg1"/>
                </a:solidFill>
              </a:rPr>
              <a:t>захист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від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укусів</a:t>
            </a:r>
            <a:r>
              <a:rPr lang="ru-RU" sz="1400" dirty="0" smtClean="0">
                <a:solidFill>
                  <a:schemeClr val="bg1"/>
                </a:solidFill>
              </a:rPr>
              <a:t> за </a:t>
            </a:r>
            <a:r>
              <a:rPr lang="ru-RU" sz="1400" dirty="0" err="1" smtClean="0">
                <a:solidFill>
                  <a:schemeClr val="bg1"/>
                </a:solidFill>
              </a:rPr>
              <a:t>допомогою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спеціального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одягу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або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відлякуючих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хімічних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препаратів</a:t>
            </a:r>
            <a:r>
              <a:rPr lang="ru-RU" sz="1400" dirty="0" smtClean="0">
                <a:solidFill>
                  <a:schemeClr val="bg1"/>
                </a:solidFill>
              </a:rPr>
              <a:t>. Для </a:t>
            </a:r>
            <a:r>
              <a:rPr lang="ru-RU" sz="1400" dirty="0" err="1" smtClean="0">
                <a:solidFill>
                  <a:schemeClr val="bg1"/>
                </a:solidFill>
              </a:rPr>
              <a:t>попередження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захворювань</a:t>
            </a:r>
            <a:r>
              <a:rPr lang="ru-RU" sz="1400" dirty="0" smtClean="0">
                <a:solidFill>
                  <a:schemeClr val="bg1"/>
                </a:solidFill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</a:rPr>
              <a:t>які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переносяться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кліщами</a:t>
            </a:r>
            <a:r>
              <a:rPr lang="ru-RU" sz="1400" dirty="0" smtClean="0">
                <a:solidFill>
                  <a:schemeClr val="bg1"/>
                </a:solidFill>
              </a:rPr>
              <a:t>, у </a:t>
            </a:r>
            <a:r>
              <a:rPr lang="ru-RU" sz="1400" dirty="0" err="1" smtClean="0">
                <a:solidFill>
                  <a:schemeClr val="bg1"/>
                </a:solidFill>
              </a:rPr>
              <a:t>небезпечних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регіонах</a:t>
            </a:r>
            <a:r>
              <a:rPr lang="ru-RU" sz="1400" dirty="0" smtClean="0">
                <a:solidFill>
                  <a:schemeClr val="bg1"/>
                </a:solidFill>
              </a:rPr>
              <a:t> людям </a:t>
            </a:r>
            <a:r>
              <a:rPr lang="ru-RU" sz="1400" dirty="0" err="1" smtClean="0">
                <a:solidFill>
                  <a:schemeClr val="bg1"/>
                </a:solidFill>
              </a:rPr>
              <a:t>роблять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профілактичні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щеплення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bio7-cher-new-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4175"/>
            <a:ext cx="1817687" cy="5203825"/>
          </a:xfrm>
          <a:prstGeom prst="rect">
            <a:avLst/>
          </a:prstGeom>
          <a:noFill/>
        </p:spPr>
      </p:pic>
      <p:pic>
        <p:nvPicPr>
          <p:cNvPr id="52225" name="Picture 1" descr="bio7-cher-new-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3725" y="4251325"/>
            <a:ext cx="1992313" cy="2606675"/>
          </a:xfrm>
          <a:prstGeom prst="rect">
            <a:avLst/>
          </a:prstGeom>
          <a:noFill/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59141"/>
            <a:ext cx="12192000" cy="18774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</a:t>
            </a: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Паразитичні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комахи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Воші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комах,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відомі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ектопаразити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представники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—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головна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платтяна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лобкова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невеличкими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безкрилими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комахами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Вони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кров’ю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збудників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хвороб.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заражається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висипним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поворотним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тифом.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педикульозом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прикріплюють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волосся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одяг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гнидами.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Блохи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756229" y="1624458"/>
            <a:ext cx="10435771" cy="23083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Людська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блоха  та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деякі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блох —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ектопаразити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живляться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кров’ю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Небезпечні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вони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переносити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збудників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чуми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—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бактерію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чумної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палички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яка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міститься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їхній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слині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фекаліях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Блохи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поширювати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енцефаліт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туляремію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Заходами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профілактики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підтримання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належного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санітарно-гігієнічного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стану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приміщень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знищення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бліх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мишоподібних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гризунів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Клопи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двокрилі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Блощиця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постільна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живиться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кров’ю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людини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До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ектопаразитів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відносять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таких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кровососів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як самки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ґедзів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москіти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комарі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слинних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залозах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малярійні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комарі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переносити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збудників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малярії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Личинки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оводів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ендопаразитами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Вони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поселяються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шкірою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Пристосування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паразитизму та заходи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безпеки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Сплощена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бліх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полегшує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їхнє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пересування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між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волоссям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Тільки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сплощення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сплощені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зверху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вниз, а блохи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боків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Стрибальні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ноги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бліх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дозволяють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легко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нападати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швидко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наздоганяти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кігтики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ніжках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—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міцно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триматися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волосся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тварини-хазяїна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040659" y="3749457"/>
            <a:ext cx="8151341" cy="31085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Профілактика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педикульозу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полягає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підтриманні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чистоти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волосся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одягу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перевірці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санітарного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стану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вокзалів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поїздів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 комарами,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ґедзями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кровососами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борються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використовуючи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спеціальні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Завдяки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боротьбі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малярійними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комарами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вчасному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лікуваню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хворих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людей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століття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вдалося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обмежити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малярії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Цікаво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появи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одягу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вдалося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встановити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допомогою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генетичного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аналізу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Виявилося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вид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одязі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платтяна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відокремився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вошей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приблизно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70 тис.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тому.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Тобто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набув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масового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поширення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одяг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Предки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постільної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блощиці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жили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печерах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Азії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кажанами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людьми.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Швидше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все,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кажанів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отримали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таких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співмешканців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Перші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згадки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паразитів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залишили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давні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греки за 400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н. 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Збудників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малярії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можуть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переносити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близько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100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малярійних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комарів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анофелісів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найчастіше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роблять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представники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30-40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сьогодні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щорічно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малярії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вмирає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мільйона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людей,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переважно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країнах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Африки.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BB568F9-3B57-4A3C-BA3D-F37437445040}"/>
              </a:ext>
            </a:extLst>
          </p:cNvPr>
          <p:cNvSpPr txBox="1"/>
          <p:nvPr/>
        </p:nvSpPr>
        <p:spPr>
          <a:xfrm>
            <a:off x="-1" y="181746"/>
            <a:ext cx="11604979" cy="830997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Ф</a:t>
            </a:r>
            <a:r>
              <a:rPr lang="uk-UA" sz="2400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акультативні паразити  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– такі організми, що з’являються в тілі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тварини або людини лише на певному етапі або при наявності </a:t>
            </a:r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певн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их умов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6FBDD53-EACB-4552-8CD4-00CE05DEDE32}"/>
              </a:ext>
            </a:extLst>
          </p:cNvPr>
          <p:cNvSpPr txBox="1"/>
          <p:nvPr/>
        </p:nvSpPr>
        <p:spPr>
          <a:xfrm>
            <a:off x="6874892" y="181096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здатні жити самостійно у навколишньому середовищі;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213729-646E-4F43-BE89-030ACAF6310B}"/>
              </a:ext>
            </a:extLst>
          </p:cNvPr>
          <p:cNvSpPr txBox="1"/>
          <p:nvPr/>
        </p:nvSpPr>
        <p:spPr>
          <a:xfrm>
            <a:off x="6874892" y="4048073"/>
            <a:ext cx="59222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мають або присоски або ротові апарати для проколювання та смоктання для годування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DA9E137-635E-42EB-BD7D-9126B9B2609F}"/>
              </a:ext>
            </a:extLst>
          </p:cNvPr>
          <p:cNvSpPr txBox="1"/>
          <p:nvPr/>
        </p:nvSpPr>
        <p:spPr>
          <a:xfrm>
            <a:off x="6874892" y="2744855"/>
            <a:ext cx="5667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проводять</a:t>
            </a:r>
            <a:r>
              <a:rPr lang="ru-RU" sz="2400" dirty="0">
                <a:latin typeface="Comic Sans MS" panose="030F0702030302020204" pitchFamily="66" charset="0"/>
              </a:rPr>
              <a:t> в органах </a:t>
            </a:r>
            <a:r>
              <a:rPr lang="ru-RU" sz="2400" dirty="0" err="1">
                <a:latin typeface="Comic Sans MS" panose="030F0702030302020204" pitchFamily="66" charset="0"/>
              </a:rPr>
              <a:t>чи</a:t>
            </a:r>
            <a:r>
              <a:rPr lang="ru-RU" sz="2400" dirty="0">
                <a:latin typeface="Comic Sans MS" panose="030F0702030302020204" pitchFamily="66" charset="0"/>
              </a:rPr>
              <a:t> тканинах </a:t>
            </a:r>
            <a:r>
              <a:rPr lang="ru-RU" sz="2400" dirty="0" err="1">
                <a:latin typeface="Comic Sans MS" panose="030F0702030302020204" pitchFamily="66" charset="0"/>
              </a:rPr>
              <a:t>хазяїна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лише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частину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свого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життєвого</a:t>
            </a:r>
            <a:r>
              <a:rPr lang="ru-RU" sz="2400" dirty="0">
                <a:latin typeface="Comic Sans MS" panose="030F0702030302020204" pitchFamily="66" charset="0"/>
              </a:rPr>
              <a:t> циклу;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89484BE-B0A6-43F8-B65C-30ABE561E7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6934" y="1810969"/>
            <a:ext cx="585611" cy="5856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45340F1-AF73-48AA-A65B-9A9B3E4868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6934" y="2727840"/>
            <a:ext cx="585611" cy="5856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BF13D60-B1B1-463C-930B-B30ADA5F18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6934" y="4057038"/>
            <a:ext cx="585611" cy="585611"/>
          </a:xfrm>
          <a:prstGeom prst="rect">
            <a:avLst/>
          </a:prstGeom>
        </p:spPr>
      </p:pic>
      <p:pic>
        <p:nvPicPr>
          <p:cNvPr id="7" name="How Leeches are used in Modern Surgery _ Earth Lab">
            <a:hlinkClick r:id="" action="ppaction://media"/>
            <a:extLst>
              <a:ext uri="{FF2B5EF4-FFF2-40B4-BE49-F238E27FC236}">
                <a16:creationId xmlns="" xmlns:a16="http://schemas.microsoft.com/office/drawing/2014/main" id="{E7BB22F4-48B4-4BE6-8163-FAC62FA6C0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st="111628" end="101210.1875"/>
                </p14:media>
              </p:ext>
            </p:extLst>
          </p:nvPr>
        </p:nvPicPr>
        <p:blipFill rotWithShape="1">
          <a:blip r:embed="rId5" cstate="print"/>
          <a:srcRect l="20824" r="9411"/>
          <a:stretch/>
        </p:blipFill>
        <p:spPr>
          <a:xfrm>
            <a:off x="173748" y="1309304"/>
            <a:ext cx="5922252" cy="49330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351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4BD89C1-7D57-47F2-B87D-753AD17B8188}"/>
              </a:ext>
            </a:extLst>
          </p:cNvPr>
          <p:cNvSpPr txBox="1"/>
          <p:nvPr/>
        </p:nvSpPr>
        <p:spPr>
          <a:xfrm>
            <a:off x="0" y="183880"/>
            <a:ext cx="11627556" cy="1200329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Псевдопразити</a:t>
            </a:r>
            <a:r>
              <a:rPr lang="en-US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(</a:t>
            </a:r>
            <a:r>
              <a:rPr lang="uk-UA" sz="2400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помилк</a:t>
            </a:r>
            <a:r>
              <a:rPr lang="uk-UA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о</a:t>
            </a:r>
            <a:r>
              <a:rPr lang="uk-UA" sz="2400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ві) паразити</a:t>
            </a:r>
            <a:r>
              <a:rPr lang="uk-UA" sz="2400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-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такі організми, що здатні вільно проживати у навколишньому середовищі, але при потраплянні до організму продовжують існування у незвичному для себе середовищі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Flour mite under TINYSCOPE cellphone microscope lens">
            <a:hlinkClick r:id="" action="ppaction://media"/>
            <a:extLst>
              <a:ext uri="{FF2B5EF4-FFF2-40B4-BE49-F238E27FC236}">
                <a16:creationId xmlns="" xmlns:a16="http://schemas.microsoft.com/office/drawing/2014/main" id="{637CF283-BAF5-49C5-AB18-C36B284362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2828" y="1526168"/>
            <a:ext cx="8824416" cy="4963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10DFBD1-DF35-4164-9B3B-700E9355D7BC}"/>
              </a:ext>
            </a:extLst>
          </p:cNvPr>
          <p:cNvSpPr txBox="1"/>
          <p:nvPr/>
        </p:nvSpPr>
        <p:spPr>
          <a:xfrm>
            <a:off x="8997244" y="1874261"/>
            <a:ext cx="3036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При </a:t>
            </a:r>
            <a:r>
              <a:rPr lang="ru-RU" dirty="0" err="1">
                <a:latin typeface="Comic Sans MS" panose="030F0702030302020204" pitchFamily="66" charset="0"/>
              </a:rPr>
              <a:t>вживанні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їжі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зараженої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борошняним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кліщем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уражає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харчові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продукти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відбувається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запалення</a:t>
            </a:r>
            <a:r>
              <a:rPr lang="ru-RU" dirty="0">
                <a:latin typeface="Comic Sans MS" panose="030F0702030302020204" pitchFamily="66" charset="0"/>
              </a:rPr>
              <a:t> травного тракту,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супроводжується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кишковими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розладами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89954780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559DEC7-1666-465B-8C25-9560FF4B5002}"/>
              </a:ext>
            </a:extLst>
          </p:cNvPr>
          <p:cNvSpPr txBox="1"/>
          <p:nvPr/>
        </p:nvSpPr>
        <p:spPr>
          <a:xfrm>
            <a:off x="0" y="199156"/>
            <a:ext cx="8511822" cy="461665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Залежно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від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місця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локалізації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паразити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бувають</a:t>
            </a:r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5BF9C3E-DB43-44A8-8999-21791526D9F5}"/>
              </a:ext>
            </a:extLst>
          </p:cNvPr>
          <p:cNvSpPr txBox="1"/>
          <p:nvPr/>
        </p:nvSpPr>
        <p:spPr>
          <a:xfrm>
            <a:off x="316089" y="711066"/>
            <a:ext cx="12293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Е</a:t>
            </a:r>
            <a:r>
              <a:rPr lang="uk-UA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ктопаразити</a:t>
            </a:r>
            <a:r>
              <a:rPr lang="uk-UA" sz="2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– </a:t>
            </a:r>
            <a:r>
              <a:rPr lang="uk-UA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зовнішні паразити </a:t>
            </a: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- живуть на зовнішніх покривах хазяїна: </a:t>
            </a:r>
          </a:p>
          <a:p>
            <a:pPr marL="342900" indent="-342900">
              <a:buFontTx/>
              <a:buChar char="-"/>
            </a:pPr>
            <a:r>
              <a:rPr lang="uk-UA" sz="2400" dirty="0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шкірні</a:t>
            </a: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- живуть у товщі шкірного покриву, або на його поверхні;</a:t>
            </a:r>
          </a:p>
          <a:p>
            <a:pPr marL="342900" indent="-342900">
              <a:buFontTx/>
              <a:buChar char="-"/>
            </a:pPr>
            <a:r>
              <a:rPr lang="uk-UA" sz="2400" dirty="0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порожнинні </a:t>
            </a:r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- живуть у порожнинах, сполучених із зовнішнім середовищем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C38CD37B-4910-4F40-91C2-6F10B811976D}"/>
              </a:ext>
            </a:extLst>
          </p:cNvPr>
          <p:cNvGrpSpPr/>
          <p:nvPr/>
        </p:nvGrpSpPr>
        <p:grpSpPr>
          <a:xfrm>
            <a:off x="408522" y="1911395"/>
            <a:ext cx="11374956" cy="2376459"/>
            <a:chOff x="408522" y="1911395"/>
            <a:chExt cx="11374956" cy="2376459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73324A46-81C7-43FD-A97F-6BC787279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t="38304" r="23215"/>
            <a:stretch/>
          </p:blipFill>
          <p:spPr>
            <a:xfrm>
              <a:off x="408522" y="1911395"/>
              <a:ext cx="3656894" cy="200977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39B9A047-1B70-4025-B6D3-B03F009DA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7157" y="1911395"/>
              <a:ext cx="3567290" cy="200712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5898B7DD-2869-4DBD-9AE2-9D470791D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3357" t="58595" r="60069" b="4821"/>
            <a:stretch/>
          </p:blipFill>
          <p:spPr>
            <a:xfrm>
              <a:off x="8216188" y="1911395"/>
              <a:ext cx="3567290" cy="200712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ACF5FA2-79ED-4F06-BB8A-49383050864B}"/>
                </a:ext>
              </a:extLst>
            </p:cNvPr>
            <p:cNvSpPr txBox="1"/>
            <p:nvPr/>
          </p:nvSpPr>
          <p:spPr>
            <a:xfrm>
              <a:off x="1316307" y="3870924"/>
              <a:ext cx="165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Блоха котяча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D9830E8-0DA5-4A0A-931F-D18B6B488487}"/>
                </a:ext>
              </a:extLst>
            </p:cNvPr>
            <p:cNvSpPr txBox="1"/>
            <p:nvPr/>
          </p:nvSpPr>
          <p:spPr>
            <a:xfrm>
              <a:off x="4929573" y="3918522"/>
              <a:ext cx="2422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Коростяний </a:t>
              </a:r>
              <a:r>
                <a:rPr lang="uk-UA" dirty="0" err="1">
                  <a:latin typeface="Comic Sans MS" panose="030F0702030302020204" pitchFamily="66" charset="0"/>
                </a:rPr>
                <a:t>свербун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7F91B6D5-1713-4A96-8240-FD30191C9C51}"/>
                </a:ext>
              </a:extLst>
            </p:cNvPr>
            <p:cNvSpPr txBox="1"/>
            <p:nvPr/>
          </p:nvSpPr>
          <p:spPr>
            <a:xfrm>
              <a:off x="8322130" y="3918522"/>
              <a:ext cx="3355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Личинка </a:t>
              </a:r>
              <a:r>
                <a:rPr lang="uk-UA" dirty="0" err="1">
                  <a:latin typeface="Comic Sans MS" panose="030F0702030302020204" pitchFamily="66" charset="0"/>
                </a:rPr>
                <a:t>вольфартової</a:t>
              </a:r>
              <a:r>
                <a:rPr lang="uk-UA" dirty="0">
                  <a:latin typeface="Comic Sans MS" panose="030F0702030302020204" pitchFamily="66" charset="0"/>
                </a:rPr>
                <a:t> мухи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B4FFD67-E6CE-4EFD-B0E3-E39B694C3051}"/>
              </a:ext>
            </a:extLst>
          </p:cNvPr>
          <p:cNvSpPr txBox="1"/>
          <p:nvPr/>
        </p:nvSpPr>
        <p:spPr>
          <a:xfrm>
            <a:off x="3615303" y="4725321"/>
            <a:ext cx="84474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+mn-cs"/>
              </a:rPr>
              <a:t>Ендопаразити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+mn-cs"/>
              </a:rPr>
              <a:t> –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+mn-cs"/>
              </a:rPr>
              <a:t>внутрішні паразити: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uk-UA" sz="2400" dirty="0">
                <a:solidFill>
                  <a:srgbClr val="2E724F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E724F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+mn-cs"/>
              </a:rPr>
              <a:t>орожнинні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2E724F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+mn-cs"/>
              </a:rPr>
              <a:t> -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живуть у порожнинах тіла внутрішніх органів;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2E724F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тканинні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- у м'язовій, нервовій тканинах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03C76A6B-C0AD-46C0-B3B3-B665EB22F1CE}"/>
              </a:ext>
            </a:extLst>
          </p:cNvPr>
          <p:cNvGrpSpPr/>
          <p:nvPr/>
        </p:nvGrpSpPr>
        <p:grpSpPr>
          <a:xfrm>
            <a:off x="408522" y="4238978"/>
            <a:ext cx="2971800" cy="2604532"/>
            <a:chOff x="408522" y="4238978"/>
            <a:chExt cx="2971800" cy="2604532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ED2D04EA-29EB-49ED-B3E6-2FF98B4F4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17557" r="26032"/>
            <a:stretch/>
          </p:blipFill>
          <p:spPr>
            <a:xfrm rot="5400000">
              <a:off x="776822" y="3870678"/>
              <a:ext cx="2235200" cy="29718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801560D-3834-41D6-AB17-B579B9089E66}"/>
                </a:ext>
              </a:extLst>
            </p:cNvPr>
            <p:cNvSpPr txBox="1"/>
            <p:nvPr/>
          </p:nvSpPr>
          <p:spPr>
            <a:xfrm>
              <a:off x="857920" y="6474178"/>
              <a:ext cx="2073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Гострик дитячий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67686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8011F64-0EEC-428A-A55D-C1E9F3C79FF4}"/>
              </a:ext>
            </a:extLst>
          </p:cNvPr>
          <p:cNvSpPr txBox="1"/>
          <p:nvPr/>
        </p:nvSpPr>
        <p:spPr>
          <a:xfrm>
            <a:off x="316088" y="147880"/>
            <a:ext cx="10338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Паразити мають здатність </a:t>
            </a:r>
            <a:r>
              <a:rPr lang="uk-UA" sz="2400" dirty="0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залишати на певній стадії свого розвитку одного хазяїна і знаходити інших: </a:t>
            </a:r>
            <a:endParaRPr lang="ru-RU" sz="2400" dirty="0">
              <a:solidFill>
                <a:srgbClr val="2E724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3E7001B8-4F37-46CE-B242-58362C6E5E77}"/>
              </a:ext>
            </a:extLst>
          </p:cNvPr>
          <p:cNvGrpSpPr/>
          <p:nvPr/>
        </p:nvGrpSpPr>
        <p:grpSpPr>
          <a:xfrm>
            <a:off x="553388" y="1015082"/>
            <a:ext cx="5542612" cy="5516781"/>
            <a:chOff x="553388" y="1015082"/>
            <a:chExt cx="5542612" cy="5516781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B2EAF83-27E8-4FE3-8398-AC9D8FAC93A8}"/>
                </a:ext>
              </a:extLst>
            </p:cNvPr>
            <p:cNvSpPr txBox="1"/>
            <p:nvPr/>
          </p:nvSpPr>
          <p:spPr>
            <a:xfrm>
              <a:off x="722489" y="1015082"/>
              <a:ext cx="537351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за допомогою вільноживучої активної рухливої </a:t>
              </a:r>
              <a:r>
                <a:rPr lang="uk-UA" sz="2400" b="1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личинки</a:t>
              </a:r>
              <a:r>
                <a:rPr lang="uk-UA" sz="2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, </a:t>
              </a:r>
            </a:p>
            <a:p>
              <a:pPr algn="ctr"/>
              <a:r>
                <a:rPr lang="uk-UA" sz="2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яка також активно шукає хазяїна</a:t>
              </a:r>
              <a:endParaRPr lang="ru-RU" sz="2400" dirty="0">
                <a:latin typeface="Comic Sans MS" panose="030F0702030302020204" pitchFamily="66" charset="0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D3E60809-9E04-4424-A48E-B5F435C4C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7517"/>
            <a:stretch/>
          </p:blipFill>
          <p:spPr>
            <a:xfrm rot="5400000">
              <a:off x="1222567" y="1671950"/>
              <a:ext cx="3786331" cy="51246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A6E3E6D-1DC7-43D3-949D-CFBBA25E8B54}"/>
                </a:ext>
              </a:extLst>
            </p:cNvPr>
            <p:cNvSpPr txBox="1"/>
            <p:nvPr/>
          </p:nvSpPr>
          <p:spPr>
            <a:xfrm>
              <a:off x="1054271" y="6162531"/>
              <a:ext cx="4709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Личинка – </a:t>
              </a:r>
              <a:r>
                <a:rPr lang="uk-UA" dirty="0" err="1">
                  <a:latin typeface="Comic Sans MS" panose="030F0702030302020204" pitchFamily="66" charset="0"/>
                </a:rPr>
                <a:t>церкарія</a:t>
              </a:r>
              <a:r>
                <a:rPr lang="uk-UA" dirty="0">
                  <a:latin typeface="Comic Sans MS" panose="030F0702030302020204" pitchFamily="66" charset="0"/>
                </a:rPr>
                <a:t> – печінкового сисуна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BAB75B64-01C3-4C7F-833B-4344B3659A2A}"/>
              </a:ext>
            </a:extLst>
          </p:cNvPr>
          <p:cNvGrpSpPr/>
          <p:nvPr/>
        </p:nvGrpSpPr>
        <p:grpSpPr>
          <a:xfrm>
            <a:off x="5973794" y="1132916"/>
            <a:ext cx="5664818" cy="5397718"/>
            <a:chOff x="5973794" y="1132916"/>
            <a:chExt cx="5664818" cy="5397718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79C6546-39A4-4606-9B94-8E8C321F4478}"/>
                </a:ext>
              </a:extLst>
            </p:cNvPr>
            <p:cNvSpPr txBox="1"/>
            <p:nvPr/>
          </p:nvSpPr>
          <p:spPr>
            <a:xfrm>
              <a:off x="6299200" y="1132916"/>
              <a:ext cx="504613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>
                  <a:latin typeface="Comic Sans MS" panose="030F0702030302020204" pitchFamily="66" charset="0"/>
                  <a:ea typeface="Calibri" panose="020F0502020204030204" pitchFamily="34" charset="0"/>
                </a:rPr>
                <a:t>з</a:t>
              </a:r>
              <a:r>
                <a:rPr lang="uk-UA" sz="24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а допомогою неактивної стадії у стані спокою – </a:t>
              </a:r>
              <a:r>
                <a:rPr lang="uk-UA" sz="2400" b="1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яйця або цисти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BB70CD7D-090E-4B55-8F2F-BD23A5BB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3794" y="1973260"/>
              <a:ext cx="5664818" cy="4154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7325D28-BF05-458F-9ADD-55E699F3D411}"/>
                </a:ext>
              </a:extLst>
            </p:cNvPr>
            <p:cNvSpPr txBox="1"/>
            <p:nvPr/>
          </p:nvSpPr>
          <p:spPr>
            <a:xfrm>
              <a:off x="6747313" y="6161302"/>
              <a:ext cx="41499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>
                  <a:latin typeface="Comic Sans MS" panose="030F0702030302020204" pitchFamily="66" charset="0"/>
                </a:rPr>
                <a:t>Яйця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різних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кишкових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паразитів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16349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6B254479-1AAD-4723-8E0B-5D331AAAA430}"/>
              </a:ext>
            </a:extLst>
          </p:cNvPr>
          <p:cNvGrpSpPr/>
          <p:nvPr/>
        </p:nvGrpSpPr>
        <p:grpSpPr>
          <a:xfrm>
            <a:off x="434354" y="776045"/>
            <a:ext cx="11757646" cy="5810159"/>
            <a:chOff x="158187" y="921188"/>
            <a:chExt cx="11757646" cy="5810159"/>
          </a:xfrm>
        </p:grpSpPr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C54EB222-BA22-47F0-89B8-E9B2576CE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5358" y="921188"/>
              <a:ext cx="8200475" cy="562501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0E8FD49-0F75-4908-BB61-C0973B295BB7}"/>
                </a:ext>
              </a:extLst>
            </p:cNvPr>
            <p:cNvSpPr txBox="1"/>
            <p:nvPr/>
          </p:nvSpPr>
          <p:spPr>
            <a:xfrm>
              <a:off x="158187" y="6085016"/>
              <a:ext cx="49455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Цикл розвитку </a:t>
              </a:r>
            </a:p>
            <a:p>
              <a:r>
                <a:rPr lang="uk-UA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легеневого сисуна </a:t>
              </a:r>
              <a:r>
                <a:rPr lang="pl-PL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Paragonimus westermani</a:t>
              </a:r>
              <a:endParaRPr lang="ru-RU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2748334-8C9C-44B9-9EE5-6E4BF891F5A0}"/>
              </a:ext>
            </a:extLst>
          </p:cNvPr>
          <p:cNvSpPr txBox="1"/>
          <p:nvPr/>
        </p:nvSpPr>
        <p:spPr>
          <a:xfrm>
            <a:off x="0" y="199537"/>
            <a:ext cx="12012592" cy="461665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Життєві цикли паразитів включають </a:t>
            </a:r>
            <a:r>
              <a:rPr lang="uk-UA" sz="2400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личинкові стадії та статевозрілі форми</a:t>
            </a:r>
            <a:endParaRPr lang="ru-RU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2B53AAC-BB2D-4DD1-99D1-E43B4830FC0A}"/>
              </a:ext>
            </a:extLst>
          </p:cNvPr>
          <p:cNvSpPr txBox="1"/>
          <p:nvPr/>
        </p:nvSpPr>
        <p:spPr>
          <a:xfrm>
            <a:off x="158187" y="736043"/>
            <a:ext cx="33832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Організм, у тілі якого паразит знаходиться у статевозрілій стадії </a:t>
            </a:r>
          </a:p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і розмножується статево, </a:t>
            </a:r>
          </a:p>
          <a:p>
            <a:r>
              <a:rPr lang="uk-UA" sz="24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називається </a:t>
            </a:r>
            <a:r>
              <a:rPr lang="uk-UA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остаточним </a:t>
            </a:r>
          </a:p>
          <a:p>
            <a:r>
              <a:rPr lang="uk-UA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хазяїном 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FF8ABF8-1FF6-4A26-9F5D-6A3DFA1FD5DD}"/>
              </a:ext>
            </a:extLst>
          </p:cNvPr>
          <p:cNvSpPr txBox="1"/>
          <p:nvPr/>
        </p:nvSpPr>
        <p:spPr>
          <a:xfrm>
            <a:off x="5444787" y="2799558"/>
            <a:ext cx="60940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Організм, у тілі якого паразит проходить личинкову стадію </a:t>
            </a:r>
          </a:p>
          <a:p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або розмножується </a:t>
            </a:r>
            <a:r>
              <a:rPr lang="uk-UA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нестатево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називається проміжним хазяїном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129C934-96FC-4CBF-83A9-27EF8BFCA12E}"/>
              </a:ext>
            </a:extLst>
          </p:cNvPr>
          <p:cNvSpPr txBox="1"/>
          <p:nvPr/>
        </p:nvSpPr>
        <p:spPr>
          <a:xfrm>
            <a:off x="7688274" y="795262"/>
            <a:ext cx="360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Собаки, кішки – остаточні хазяї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C13D61F-9685-42C1-A13D-91B39DCBF392}"/>
              </a:ext>
            </a:extLst>
          </p:cNvPr>
          <p:cNvSpPr txBox="1"/>
          <p:nvPr/>
        </p:nvSpPr>
        <p:spPr>
          <a:xfrm>
            <a:off x="7088230" y="6223515"/>
            <a:ext cx="4597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Молюски і ракоподібні – проміжні хазяї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749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3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55" y="1282700"/>
            <a:ext cx="6212115" cy="4659086"/>
          </a:xfrm>
        </p:spPr>
      </p:pic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839788" y="1487978"/>
            <a:ext cx="3932237" cy="4796444"/>
          </a:xfrm>
        </p:spPr>
        <p:txBody>
          <a:bodyPr>
            <a:normAutofit fontScale="92500" lnSpcReduction="20000"/>
          </a:bodyPr>
          <a:lstStyle/>
          <a:p>
            <a:r>
              <a:rPr lang="uk-UA" sz="2800" dirty="0" smtClean="0"/>
              <a:t>Паразитує в печінці крупної рогатої худоби та людини (</a:t>
            </a:r>
            <a:r>
              <a:rPr lang="uk-UA" sz="2800" dirty="0" smtClean="0">
                <a:solidFill>
                  <a:srgbClr val="C00000"/>
                </a:solidFill>
              </a:rPr>
              <a:t>остаточні хазяї</a:t>
            </a:r>
            <a:r>
              <a:rPr lang="uk-UA" sz="2800" dirty="0" smtClean="0"/>
              <a:t>). Циста потрапляє в тіло тварини з травою; в тіло людини – з брудною водою. Личинки розвиваються в тілі молюска: Ставковика великого (</a:t>
            </a:r>
            <a:r>
              <a:rPr lang="uk-UA" sz="2800" dirty="0" smtClean="0">
                <a:solidFill>
                  <a:srgbClr val="C00000"/>
                </a:solidFill>
              </a:rPr>
              <a:t>проміжний хазяїн</a:t>
            </a:r>
            <a:r>
              <a:rPr lang="uk-UA" sz="2800" dirty="0" smtClean="0"/>
              <a:t>).</a:t>
            </a:r>
          </a:p>
          <a:p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9788" y="1"/>
            <a:ext cx="6083526" cy="1429789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Клас Сисуни.</a:t>
            </a:r>
            <a:br>
              <a:rPr lang="uk-UA" sz="2400" b="1" dirty="0" smtClean="0">
                <a:solidFill>
                  <a:srgbClr val="C00000"/>
                </a:solidFill>
              </a:rPr>
            </a:br>
            <a:r>
              <a:rPr lang="uk-UA" sz="2400" b="1" dirty="0" smtClean="0">
                <a:solidFill>
                  <a:srgbClr val="C00000"/>
                </a:solidFill>
              </a:rPr>
              <a:t>Вид Печінковий сисун.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86347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9C8173F-9DFA-4D47-A811-482D48049B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418" b="6038"/>
          <a:stretch/>
        </p:blipFill>
        <p:spPr>
          <a:xfrm>
            <a:off x="2889956" y="629436"/>
            <a:ext cx="8892058" cy="5523680"/>
          </a:xfrm>
          <a:prstGeom prst="rect">
            <a:avLst/>
          </a:prstGeom>
        </p:spPr>
      </p:pic>
      <p:pic>
        <p:nvPicPr>
          <p:cNvPr id="1026" name="Picture 2" descr="Liver fluke: Symptoms, treatment, and prevention">
            <a:extLst>
              <a:ext uri="{FF2B5EF4-FFF2-40B4-BE49-F238E27FC236}">
                <a16:creationId xmlns="" xmlns:a16="http://schemas.microsoft.com/office/drawing/2014/main" id="{49293A64-7967-4362-9DE1-4E2D8908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19625" y="2048795"/>
            <a:ext cx="6534199" cy="2684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19A0452-8ABC-421B-958F-EF41CA68EAA9}"/>
              </a:ext>
            </a:extLst>
          </p:cNvPr>
          <p:cNvSpPr txBox="1"/>
          <p:nvPr/>
        </p:nvSpPr>
        <p:spPr>
          <a:xfrm>
            <a:off x="3007068" y="67150"/>
            <a:ext cx="6595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Цикл розвитку печінкового сисуна </a:t>
            </a:r>
            <a:r>
              <a:rPr lang="pl-PL" sz="2000" b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Fasciola hepatica</a:t>
            </a:r>
          </a:p>
          <a:p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16965DF-C5CD-4805-81BF-F04C2161F833}"/>
              </a:ext>
            </a:extLst>
          </p:cNvPr>
          <p:cNvSpPr txBox="1"/>
          <p:nvPr/>
        </p:nvSpPr>
        <p:spPr>
          <a:xfrm>
            <a:off x="7364117" y="588275"/>
            <a:ext cx="4514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аразити потрапляють до печінки травоїдних ссавців , де стають статевозрілими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C59F618-8378-45F0-BA7A-03A5073DCBCD}"/>
              </a:ext>
            </a:extLst>
          </p:cNvPr>
          <p:cNvSpPr txBox="1"/>
          <p:nvPr/>
        </p:nvSpPr>
        <p:spPr>
          <a:xfrm>
            <a:off x="9602143" y="5192053"/>
            <a:ext cx="25898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При п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отраплянні у воду з яйця виходить личинка з війками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ED00C93-D175-4645-983E-9403CD050085}"/>
              </a:ext>
            </a:extLst>
          </p:cNvPr>
          <p:cNvSpPr txBox="1"/>
          <p:nvPr/>
        </p:nvSpPr>
        <p:spPr>
          <a:xfrm>
            <a:off x="4964199" y="6066460"/>
            <a:ext cx="5551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Далі вона активно занурюється у проміжного хазяїна – ставковика малого, де проникає у печінку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EC53AA8-D848-45C0-9E62-B17EC1E72C36}"/>
              </a:ext>
            </a:extLst>
          </p:cNvPr>
          <p:cNvSpPr txBox="1"/>
          <p:nvPr/>
        </p:nvSpPr>
        <p:spPr>
          <a:xfrm>
            <a:off x="3120954" y="5068942"/>
            <a:ext cx="28909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Хвостаті личинки залишають молюска і активно пересуваються</a:t>
            </a:r>
          </a:p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у воді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5FE6B2B-DA11-420B-8263-2465685DB9CB}"/>
              </a:ext>
            </a:extLst>
          </p:cNvPr>
          <p:cNvSpPr txBox="1"/>
          <p:nvPr/>
        </p:nvSpPr>
        <p:spPr>
          <a:xfrm>
            <a:off x="4384232" y="2911868"/>
            <a:ext cx="30777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Потім вони прикріплюються до стебел рослин, вкриваються оболонкою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897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732715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Красивий і небезпечний </a:t>
            </a:r>
            <a:r>
              <a:rPr lang="en-US" sz="2000" b="1" i="1" dirty="0" err="1"/>
              <a:t>Mnemiopsis</a:t>
            </a:r>
            <a:r>
              <a:rPr lang="en-US" sz="2000" b="1" i="1" dirty="0"/>
              <a:t> </a:t>
            </a:r>
            <a:r>
              <a:rPr lang="en-US" sz="2000" b="1" i="1" dirty="0" err="1"/>
              <a:t>leidyi</a:t>
            </a:r>
            <a:r>
              <a:rPr lang="en-US" sz="2000" b="1" i="1" dirty="0"/>
              <a:t>,</a:t>
            </a:r>
            <a:r>
              <a:rPr lang="en-US" sz="2000" dirty="0"/>
              <a:t> </a:t>
            </a:r>
            <a:r>
              <a:rPr lang="uk-UA" sz="2000" dirty="0"/>
              <a:t>що спричинив колосальні збитки в Чорному </a:t>
            </a:r>
            <a:r>
              <a:rPr lang="uk-UA" sz="2000" dirty="0" smtClean="0"/>
              <a:t>морі</a:t>
            </a:r>
            <a:endParaRPr lang="uk-UA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6261252" cy="321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53065" y="1213452"/>
            <a:ext cx="52378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А </a:t>
            </a:r>
            <a:r>
              <a:rPr lang="ru-RU" dirty="0" err="1" smtClean="0">
                <a:solidFill>
                  <a:schemeClr val="bg1"/>
                </a:solidFill>
              </a:rPr>
              <a:t>врятувати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Чорне</a:t>
            </a:r>
            <a:r>
              <a:rPr lang="ru-RU" dirty="0" smtClean="0">
                <a:solidFill>
                  <a:schemeClr val="bg1"/>
                </a:solidFill>
              </a:rPr>
              <a:t> море  </a:t>
            </a:r>
            <a:r>
              <a:rPr lang="ru-RU" dirty="0" err="1" smtClean="0">
                <a:solidFill>
                  <a:schemeClr val="bg1"/>
                </a:solidFill>
              </a:rPr>
              <a:t>вдалося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завдяки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реброплаву-вселенцю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Beroe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ovata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харчується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мнеміопсисом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їхній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батьківщині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4728" y="4509120"/>
            <a:ext cx="11480586" cy="14438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uk-UA" sz="26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Морське </a:t>
            </a:r>
            <a:r>
              <a:rPr kumimoji="0" lang="uk-UA" sz="2600" b="0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біорізноманіття</a:t>
            </a:r>
            <a:r>
              <a:rPr kumimoji="0" lang="uk-UA" sz="26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може неабияк постраждати внаслідок скидання баластних вод. </a:t>
            </a:r>
            <a:r>
              <a:rPr kumimoji="0" lang="uk-U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 1980-х роках до Чорного моря занесли </a:t>
            </a:r>
            <a:r>
              <a:rPr kumimoji="0" lang="uk-UA" sz="2600" b="1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реброплава</a:t>
            </a:r>
            <a:r>
              <a:rPr kumimoji="0" lang="uk-UA" sz="2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2600" b="1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мнеміопсиса</a:t>
            </a:r>
            <a:r>
              <a:rPr kumimoji="0" lang="uk-UA" sz="2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2600" b="1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Mnemiopsis</a:t>
            </a:r>
            <a:r>
              <a:rPr kumimoji="0" lang="en-US" sz="2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leidyi</a:t>
            </a:r>
            <a:r>
              <a:rPr kumimoji="0" lang="en-US" sz="2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 </a:t>
            </a:r>
            <a:r>
              <a:rPr kumimoji="0" lang="uk-U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 природно населяє західні прибережні води Атлантичного океану. Цей хижак, що харчується зоопланктоном, ікрою та мальками риб, не мав у Чорному морі природних ворогів. </a:t>
            </a:r>
            <a:r>
              <a:rPr kumimoji="0" lang="uk-UA" sz="2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Він настільки розмножився, що спричинив різке зменшення популяцій</a:t>
            </a:r>
            <a:r>
              <a:rPr kumimoji="0" lang="uk-U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кількох аборигенних видів риб.</a:t>
            </a:r>
            <a:endParaRPr kumimoji="0" lang="uk-UA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95" y="1138845"/>
            <a:ext cx="7497560" cy="4788332"/>
          </a:xfrm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75858" y="1520636"/>
            <a:ext cx="3932237" cy="3811588"/>
          </a:xfrm>
        </p:spPr>
        <p:txBody>
          <a:bodyPr>
            <a:normAutofit lnSpcReduction="10000"/>
          </a:bodyPr>
          <a:lstStyle/>
          <a:p>
            <a:r>
              <a:rPr lang="uk-UA" sz="2800" dirty="0" smtClean="0"/>
              <a:t>Остаточним хазяїном є домашні тварини та людина. Інфікування відбувається через недостатньо термічно оброблену (проварену або просмажену) рибу.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196" y="543890"/>
            <a:ext cx="3932237" cy="976746"/>
          </a:xfrm>
        </p:spPr>
        <p:txBody>
          <a:bodyPr>
            <a:no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</a:rPr>
              <a:t>Сисун котячий.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6237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7" y="481808"/>
            <a:ext cx="7419973" cy="3481387"/>
          </a:xfrm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839788" y="1230283"/>
            <a:ext cx="3932237" cy="5336771"/>
          </a:xfrm>
        </p:spPr>
        <p:txBody>
          <a:bodyPr>
            <a:normAutofit fontScale="92500"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Тіло стрічкоподібне (10-20 м у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цип</a:t>
            </a:r>
            <a:r>
              <a:rPr lang="uk-UA" sz="2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'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бичачого), складається з члеників. Озброєні ціп‘яки на голівці мають присоски, гачечки – пристосування для закріплення в тілі хазяїна. Людина – остаточний хазяїн. Проміжним хазяїном є: свині, крупна рогата худоба, риби. Інфікування відбувається через недостатньо оброблене м’ясо, що містить </a:t>
            </a: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82634"/>
            <a:ext cx="3932237" cy="947651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Клас </a:t>
            </a:r>
            <a:r>
              <a:rPr lang="uk-UA" b="1" dirty="0" err="1" smtClean="0">
                <a:solidFill>
                  <a:srgbClr val="C00000"/>
                </a:solidFill>
              </a:rPr>
              <a:t>Стьожаки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57" y="4037677"/>
            <a:ext cx="3795625" cy="2152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81" y="4100023"/>
            <a:ext cx="3617867" cy="20279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41353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0689"/>
            <a:ext cx="6395257" cy="253889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Цикли розвитку ціп</a:t>
            </a:r>
            <a:r>
              <a:rPr lang="uk-UA" dirty="0" smtClea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'</a:t>
            </a:r>
            <a:r>
              <a:rPr lang="uk-UA" dirty="0" smtClean="0">
                <a:solidFill>
                  <a:srgbClr val="002060"/>
                </a:solidFill>
              </a:rPr>
              <a:t>яка бичачого, свинячого та широкого </a:t>
            </a:r>
            <a:r>
              <a:rPr lang="uk-UA" dirty="0" err="1" smtClean="0">
                <a:solidFill>
                  <a:srgbClr val="002060"/>
                </a:solidFill>
              </a:rPr>
              <a:t>стьожака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60" y="2286479"/>
            <a:ext cx="6238240" cy="1943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0" y="4188082"/>
            <a:ext cx="7489769" cy="26699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55494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pe Worm Head: natureismetal">
            <a:extLst>
              <a:ext uri="{FF2B5EF4-FFF2-40B4-BE49-F238E27FC236}">
                <a16:creationId xmlns="" xmlns:a16="http://schemas.microsoft.com/office/drawing/2014/main" id="{D55FC908-EF2E-4150-9D8C-694FFC5E6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716" r="7660" b="20494"/>
          <a:stretch/>
        </p:blipFill>
        <p:spPr bwMode="auto">
          <a:xfrm>
            <a:off x="199849" y="173177"/>
            <a:ext cx="2174150" cy="237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5AF6BCD-AA66-4BEA-B024-AAA0F25C0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86" y="787435"/>
            <a:ext cx="7099637" cy="52831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B0C137A-4ABD-4013-95B0-1AB87E3E1EBB}"/>
              </a:ext>
            </a:extLst>
          </p:cNvPr>
          <p:cNvSpPr txBox="1"/>
          <p:nvPr/>
        </p:nvSpPr>
        <p:spPr>
          <a:xfrm>
            <a:off x="8398933" y="596834"/>
            <a:ext cx="33415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Остаточним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хазяїном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є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людина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зараження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якої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відбувається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при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споживанні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непросмаженого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м’яса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2DF2AB-F081-4432-92AE-44C2EDEFD51E}"/>
              </a:ext>
            </a:extLst>
          </p:cNvPr>
          <p:cNvSpPr txBox="1"/>
          <p:nvPr/>
        </p:nvSpPr>
        <p:spPr>
          <a:xfrm>
            <a:off x="4322218" y="5153645"/>
            <a:ext cx="24948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Зараження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свиней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– </a:t>
            </a:r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проміжних хазяїв -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відбувається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при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поїданні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нечистот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1FFDE79-9754-4719-9F39-EB60B63DF715}"/>
              </a:ext>
            </a:extLst>
          </p:cNvPr>
          <p:cNvSpPr txBox="1"/>
          <p:nvPr/>
        </p:nvSpPr>
        <p:spPr>
          <a:xfrm>
            <a:off x="9191858" y="4250394"/>
            <a:ext cx="29254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При проковтування м</a:t>
            </a:r>
            <a:r>
              <a:rPr lang="ru-RU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’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яса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у травному тракті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оболонка фіни розчиняється, </a:t>
            </a:r>
            <a:endParaRPr lang="en-US" sz="16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голівка вивертається, </a:t>
            </a:r>
            <a:endParaRPr lang="en-US" sz="16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від шийки починають відростати членики</a:t>
            </a:r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.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За 2-3 місяці паразит досягає статевої зрілості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33BF718-CF3F-44E0-B2C4-7D1C35F05C68}"/>
              </a:ext>
            </a:extLst>
          </p:cNvPr>
          <p:cNvSpPr txBox="1"/>
          <p:nvPr/>
        </p:nvSpPr>
        <p:spPr>
          <a:xfrm>
            <a:off x="2610143" y="429644"/>
            <a:ext cx="49618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У шлунку свині з яєць виход</a:t>
            </a:r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я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ть </a:t>
            </a:r>
            <a:r>
              <a:rPr lang="uk-UA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шестигачкові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личинки, які через кровоносні судини проникають у м</a:t>
            </a:r>
            <a:r>
              <a:rPr lang="ru-RU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’</a:t>
            </a:r>
            <a:r>
              <a:rPr lang="uk-UA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язи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де через 2 місяці </a:t>
            </a:r>
          </a:p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перетворюються на фіну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EDAECCA4-69B2-47DE-A1F7-CBA52DDC68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7077" t="27830" r="29654" b="20522"/>
          <a:stretch/>
        </p:blipFill>
        <p:spPr>
          <a:xfrm>
            <a:off x="2456565" y="1562327"/>
            <a:ext cx="1865653" cy="1887455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FA9BE9ED-C074-4C88-8DF6-59E938FF1C47}"/>
              </a:ext>
            </a:extLst>
          </p:cNvPr>
          <p:cNvGrpSpPr/>
          <p:nvPr/>
        </p:nvGrpSpPr>
        <p:grpSpPr>
          <a:xfrm>
            <a:off x="73329" y="2551289"/>
            <a:ext cx="4248889" cy="4016779"/>
            <a:chOff x="73329" y="2551289"/>
            <a:chExt cx="4248889" cy="4016779"/>
          </a:xfrm>
        </p:grpSpPr>
        <p:pic>
          <p:nvPicPr>
            <p:cNvPr id="2" name="Рисунок 1">
              <a:extLst>
                <a:ext uri="{FF2B5EF4-FFF2-40B4-BE49-F238E27FC236}">
                  <a16:creationId xmlns="" xmlns:a16="http://schemas.microsoft.com/office/drawing/2014/main" id="{A8D01F50-83F7-4936-8B6A-49C78132F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848" y="3517514"/>
              <a:ext cx="4122370" cy="305055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1561214F-136F-4CC5-8C8E-6B29E5EFB345}"/>
                </a:ext>
              </a:extLst>
            </p:cNvPr>
            <p:cNvSpPr txBox="1"/>
            <p:nvPr/>
          </p:nvSpPr>
          <p:spPr>
            <a:xfrm>
              <a:off x="73329" y="2551289"/>
              <a:ext cx="241029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  <a:ea typeface="Calibri" panose="020F0502020204030204" pitchFamily="34" charset="0"/>
                </a:rPr>
                <a:t>Ц</a:t>
              </a:r>
              <a:r>
                <a:rPr lang="uk-UA" sz="18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іп’як свинячий, або озброєний, </a:t>
              </a:r>
            </a:p>
            <a:p>
              <a:pPr algn="ctr"/>
              <a:r>
                <a:rPr lang="uk-UA" sz="18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має довжину до 3 м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89BC78A-A6BC-4B0B-9A8D-FC1A5A1B672E}"/>
              </a:ext>
            </a:extLst>
          </p:cNvPr>
          <p:cNvSpPr txBox="1"/>
          <p:nvPr/>
        </p:nvSpPr>
        <p:spPr>
          <a:xfrm>
            <a:off x="6096000" y="86647"/>
            <a:ext cx="6096000" cy="369332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Цикл розвитку свинячого ціп</a:t>
            </a:r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’</a:t>
            </a:r>
            <a:r>
              <a:rPr lang="uk-UA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яка </a:t>
            </a:r>
            <a:r>
              <a:rPr lang="pl-PL" sz="1800" b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Taenia solium</a:t>
            </a:r>
          </a:p>
        </p:txBody>
      </p:sp>
    </p:spTree>
    <p:extLst>
      <p:ext uri="{BB962C8B-B14F-4D97-AF65-F5344CB8AC3E}">
        <p14:creationId xmlns="" xmlns:p14="http://schemas.microsoft.com/office/powerpoint/2010/main" val="4078743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CAB321E-CAEA-480D-BC24-099D0F7E02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852" b="2595"/>
          <a:stretch/>
        </p:blipFill>
        <p:spPr>
          <a:xfrm>
            <a:off x="143816" y="178246"/>
            <a:ext cx="2693092" cy="2497221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379908D6-A5CD-4742-BD87-643F316B0B91}"/>
              </a:ext>
            </a:extLst>
          </p:cNvPr>
          <p:cNvGrpSpPr/>
          <p:nvPr/>
        </p:nvGrpSpPr>
        <p:grpSpPr>
          <a:xfrm>
            <a:off x="3579828" y="533759"/>
            <a:ext cx="8397684" cy="6034309"/>
            <a:chOff x="3579828" y="533759"/>
            <a:chExt cx="8397684" cy="6034309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E45670F7-FBAE-416B-B329-878B271BF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0145"/>
            <a:stretch/>
          </p:blipFill>
          <p:spPr>
            <a:xfrm>
              <a:off x="5283605" y="559596"/>
              <a:ext cx="6657135" cy="542790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BD27AD1-A2A0-441D-B5D1-64386ACBB844}"/>
                </a:ext>
              </a:extLst>
            </p:cNvPr>
            <p:cNvSpPr txBox="1"/>
            <p:nvPr/>
          </p:nvSpPr>
          <p:spPr>
            <a:xfrm>
              <a:off x="8612173" y="766964"/>
              <a:ext cx="336533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600" dirty="0">
                  <a:solidFill>
                    <a:schemeClr val="bg1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Остаточним хазяїном є людина </a:t>
              </a:r>
              <a:endParaRPr lang="ru-RU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8E4A27E-07B8-459A-92AA-2B2948AFD87C}"/>
                </a:ext>
              </a:extLst>
            </p:cNvPr>
            <p:cNvSpPr txBox="1"/>
            <p:nvPr/>
          </p:nvSpPr>
          <p:spPr>
            <a:xfrm>
              <a:off x="5841357" y="3621432"/>
              <a:ext cx="304510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sz="16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Проміжним хазяїном є ВРХ 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4B6F52D-D82D-4A1B-B4B3-E2583554104B}"/>
                </a:ext>
              </a:extLst>
            </p:cNvPr>
            <p:cNvSpPr txBox="1"/>
            <p:nvPr/>
          </p:nvSpPr>
          <p:spPr>
            <a:xfrm>
              <a:off x="8139119" y="5398682"/>
              <a:ext cx="327563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Членики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тіла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-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проглотиди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, </a:t>
              </a:r>
            </a:p>
            <a:p>
              <a:pPr algn="ctr"/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що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відокремилися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від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стробіли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ціп'яка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, активно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виповзають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з кишечника у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середовище</a:t>
              </a:r>
              <a:endParaRPr lang="ru-R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4928AAE-FD6F-4B51-9088-D34EB9F1ED89}"/>
                </a:ext>
              </a:extLst>
            </p:cNvPr>
            <p:cNvSpPr txBox="1"/>
            <p:nvPr/>
          </p:nvSpPr>
          <p:spPr>
            <a:xfrm>
              <a:off x="5655724" y="5490850"/>
              <a:ext cx="21451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Разом з травою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проглотиди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або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вже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їх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яйця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заковтує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худоба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F26A183E-BB17-4284-95B9-2C6A367DBA60}"/>
                </a:ext>
              </a:extLst>
            </p:cNvPr>
            <p:cNvSpPr txBox="1"/>
            <p:nvPr/>
          </p:nvSpPr>
          <p:spPr>
            <a:xfrm>
              <a:off x="3579828" y="533759"/>
              <a:ext cx="376317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0" i="0" dirty="0" err="1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Основна</a:t>
              </a:r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ru-RU" sz="1600" b="0" i="0" dirty="0" err="1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маса</a:t>
              </a:r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 личинок </a:t>
              </a:r>
              <a:r>
                <a:rPr lang="ru-RU" sz="1600" b="0" i="0" dirty="0" err="1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осідає</a:t>
              </a:r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 </a:t>
              </a:r>
            </a:p>
            <a:p>
              <a:r>
                <a:rPr lang="ru-RU" sz="1600" dirty="0">
                  <a:solidFill>
                    <a:srgbClr val="202122"/>
                  </a:solidFill>
                  <a:latin typeface="Comic Sans MS" panose="030F0702030302020204" pitchFamily="66" charset="0"/>
                </a:rPr>
                <a:t>у </a:t>
              </a:r>
              <a:r>
                <a:rPr lang="ru-RU" sz="1600" b="0" i="0" dirty="0" err="1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сполучній</a:t>
              </a:r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ru-RU" sz="1600" b="0" i="0" dirty="0" err="1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тканини</a:t>
              </a:r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, </a:t>
              </a:r>
            </a:p>
            <a:p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де </a:t>
              </a:r>
              <a:r>
                <a:rPr lang="ru-RU" sz="1600" b="0" i="0" dirty="0" err="1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перетворюється</a:t>
              </a:r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 </a:t>
              </a:r>
            </a:p>
            <a:p>
              <a:r>
                <a:rPr lang="ru-RU" sz="1600" dirty="0">
                  <a:solidFill>
                    <a:srgbClr val="202122"/>
                  </a:solidFill>
                  <a:latin typeface="Comic Sans MS" panose="030F0702030302020204" pitchFamily="66" charset="0"/>
                </a:rPr>
                <a:t>на</a:t>
              </a:r>
              <a:r>
                <a:rPr lang="ru-RU" sz="1600" b="0" i="0" dirty="0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ru-RU" sz="1600" b="0" i="0" dirty="0" err="1">
                  <a:solidFill>
                    <a:srgbClr val="202122"/>
                  </a:solidFill>
                  <a:effectLst/>
                  <a:latin typeface="Comic Sans MS" panose="030F0702030302020204" pitchFamily="66" charset="0"/>
                </a:rPr>
                <a:t>фіну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CB5C8659-9339-489E-814E-9CAF7A6D9FA3}"/>
              </a:ext>
            </a:extLst>
          </p:cNvPr>
          <p:cNvGrpSpPr/>
          <p:nvPr/>
        </p:nvGrpSpPr>
        <p:grpSpPr>
          <a:xfrm>
            <a:off x="143815" y="2675467"/>
            <a:ext cx="5103018" cy="4004287"/>
            <a:chOff x="143815" y="2675467"/>
            <a:chExt cx="5103018" cy="4004287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E833F950-4EA3-4146-B7CD-8FCADD349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0380" b="9097"/>
            <a:stretch/>
          </p:blipFill>
          <p:spPr>
            <a:xfrm>
              <a:off x="143815" y="3333510"/>
              <a:ext cx="5103018" cy="334624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010803C4-4E55-449D-B389-913D942F0A73}"/>
                </a:ext>
              </a:extLst>
            </p:cNvPr>
            <p:cNvSpPr txBox="1"/>
            <p:nvPr/>
          </p:nvSpPr>
          <p:spPr>
            <a:xfrm>
              <a:off x="144849" y="2675467"/>
              <a:ext cx="42362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Ціп’як бичачий, або неозброєний</a:t>
              </a:r>
              <a:r>
                <a:rPr lang="uk-UA" dirty="0">
                  <a:latin typeface="Comic Sans MS" panose="030F0702030302020204" pitchFamily="66" charset="0"/>
                  <a:ea typeface="Calibri" panose="020F0502020204030204" pitchFamily="34" charset="0"/>
                </a:rPr>
                <a:t>, має</a:t>
              </a:r>
              <a:r>
                <a:rPr lang="uk-UA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 довжину до 6-10 метрів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536E66F-0846-45AF-A7B9-5115E200F6E1}"/>
              </a:ext>
            </a:extLst>
          </p:cNvPr>
          <p:cNvSpPr txBox="1"/>
          <p:nvPr/>
        </p:nvSpPr>
        <p:spPr>
          <a:xfrm>
            <a:off x="6096000" y="98096"/>
            <a:ext cx="6096000" cy="369332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Цикл розвитку бичачого ціп</a:t>
            </a:r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’</a:t>
            </a:r>
            <a:r>
              <a:rPr lang="uk-UA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яка </a:t>
            </a:r>
            <a:r>
              <a:rPr lang="pl-PL" sz="1800" b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Taenia saginata</a:t>
            </a:r>
          </a:p>
        </p:txBody>
      </p:sp>
    </p:spTree>
    <p:extLst>
      <p:ext uri="{BB962C8B-B14F-4D97-AF65-F5344CB8AC3E}">
        <p14:creationId xmlns="" xmlns:p14="http://schemas.microsoft.com/office/powerpoint/2010/main" val="3161156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43" y="179615"/>
            <a:ext cx="4876800" cy="3657600"/>
          </a:xfrm>
        </p:spPr>
      </p:pic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33004" y="1479666"/>
            <a:ext cx="4639021" cy="5286895"/>
          </a:xfrm>
        </p:spPr>
        <p:txBody>
          <a:bodyPr>
            <a:normAutofit fontScale="92500"/>
          </a:bodyPr>
          <a:lstStyle/>
          <a:p>
            <a:r>
              <a:rPr lang="uk-UA" sz="3200" dirty="0" smtClean="0"/>
              <a:t>Людина є проміжним хазяїном: фіни утворюються у внутрішніх органах, можуть досягати великих розмірів,</a:t>
            </a:r>
            <a:r>
              <a:rPr lang="ru-RU" dirty="0"/>
              <a:t> </a:t>
            </a:r>
            <a:r>
              <a:rPr lang="ru-RU" sz="3000" dirty="0" err="1"/>
              <a:t>відсуваючи</a:t>
            </a:r>
            <a:r>
              <a:rPr lang="ru-RU" sz="3000" dirty="0"/>
              <a:t> і </a:t>
            </a:r>
            <a:r>
              <a:rPr lang="ru-RU" sz="3000" dirty="0" err="1"/>
              <a:t>здавлюючи</a:t>
            </a:r>
            <a:r>
              <a:rPr lang="ru-RU" sz="3000" dirty="0"/>
              <a:t> </a:t>
            </a:r>
            <a:r>
              <a:rPr lang="ru-RU" sz="3000" dirty="0" err="1" smtClean="0"/>
              <a:t>тканини</a:t>
            </a:r>
            <a:r>
              <a:rPr lang="uk-UA" sz="3000" dirty="0" smtClean="0"/>
              <a:t>. Основні поширювачі інфекції – собаки.</a:t>
            </a:r>
            <a:endParaRPr lang="ru-RU" sz="30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81644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Ехінокок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87" y="3251200"/>
            <a:ext cx="3512456" cy="28384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5169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FDE28F25-57EC-46BF-AE05-20964B967FE7}"/>
              </a:ext>
            </a:extLst>
          </p:cNvPr>
          <p:cNvGrpSpPr/>
          <p:nvPr/>
        </p:nvGrpSpPr>
        <p:grpSpPr>
          <a:xfrm>
            <a:off x="0" y="0"/>
            <a:ext cx="6282265" cy="6858000"/>
            <a:chOff x="0" y="0"/>
            <a:chExt cx="6282265" cy="6858000"/>
          </a:xfrm>
        </p:grpSpPr>
        <p:pic>
          <p:nvPicPr>
            <p:cNvPr id="2" name="Рисунок 1">
              <a:extLst>
                <a:ext uri="{FF2B5EF4-FFF2-40B4-BE49-F238E27FC236}">
                  <a16:creationId xmlns="" xmlns:a16="http://schemas.microsoft.com/office/drawing/2014/main" id="{6F17B0FB-4A06-4FA2-9DA6-95B0FEE19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580401" cy="2621139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0EB1D453-8A36-4E55-A2EC-C6619E348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21139"/>
              <a:ext cx="4236861" cy="42368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8A5BB7D-FEB0-44A4-8DB0-4E8A8B9D37E9}"/>
                </a:ext>
              </a:extLst>
            </p:cNvPr>
            <p:cNvSpPr txBox="1"/>
            <p:nvPr/>
          </p:nvSpPr>
          <p:spPr>
            <a:xfrm>
              <a:off x="146755" y="2247882"/>
              <a:ext cx="613551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dirty="0">
                  <a:solidFill>
                    <a:schemeClr val="bg1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Е</a:t>
              </a:r>
              <a:r>
                <a:rPr lang="uk-UA" sz="1800" dirty="0">
                  <a:solidFill>
                    <a:schemeClr val="bg1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хінокок має довжину до 5 мм, </a:t>
              </a:r>
            </a:p>
            <a:p>
              <a:r>
                <a:rPr lang="uk-UA" sz="1800" dirty="0">
                  <a:solidFill>
                    <a:schemeClr val="bg1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складається з грушоподібної </a:t>
              </a:r>
            </a:p>
            <a:p>
              <a:r>
                <a:rPr lang="uk-UA" sz="1800" dirty="0">
                  <a:solidFill>
                    <a:schemeClr val="bg1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голівки і 3-4 </a:t>
              </a:r>
              <a:r>
                <a:rPr lang="uk-UA" sz="1800" dirty="0" err="1">
                  <a:solidFill>
                    <a:schemeClr val="bg1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проглотид</a:t>
              </a:r>
              <a:endParaRPr lang="ru-RU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F5B2FCA-9797-4FDB-8579-1BCB2F554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62" y="1429540"/>
            <a:ext cx="7183902" cy="5049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DDE988A-2625-4C4C-A6E5-35E6C1F03017}"/>
              </a:ext>
            </a:extLst>
          </p:cNvPr>
          <p:cNvSpPr txBox="1"/>
          <p:nvPr/>
        </p:nvSpPr>
        <p:spPr>
          <a:xfrm>
            <a:off x="6282264" y="132560"/>
            <a:ext cx="5909735" cy="400110"/>
          </a:xfrm>
          <a:prstGeom prst="rect">
            <a:avLst/>
          </a:prstGeom>
          <a:solidFill>
            <a:srgbClr val="2E724F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Цикл розвитку ехінокока </a:t>
            </a:r>
            <a:r>
              <a:rPr lang="pl-PL" sz="2000" b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Echinococcus</a:t>
            </a:r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0BAE802-2B98-49B9-B636-AAFEA5010D23}"/>
              </a:ext>
            </a:extLst>
          </p:cNvPr>
          <p:cNvSpPr txBox="1"/>
          <p:nvPr/>
        </p:nvSpPr>
        <p:spPr>
          <a:xfrm>
            <a:off x="3603073" y="1232719"/>
            <a:ext cx="3343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Остаточним хазяїном </a:t>
            </a:r>
            <a:endParaRPr lang="uk-UA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pPr algn="ctr"/>
            <a:r>
              <a:rPr lang="uk-UA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є собака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A693856-69DD-4661-A8F0-EAA18FE23018}"/>
              </a:ext>
            </a:extLst>
          </p:cNvPr>
          <p:cNvSpPr txBox="1"/>
          <p:nvPr/>
        </p:nvSpPr>
        <p:spPr>
          <a:xfrm>
            <a:off x="6049164" y="617095"/>
            <a:ext cx="54550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Статевозрілі членики тіла можуть виповзати з анального отвору собак і поширюватись по шерсті, забруднюючи її яйцями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BF2E61B-B243-4EB9-8568-D3F73AE50F3E}"/>
              </a:ext>
            </a:extLst>
          </p:cNvPr>
          <p:cNvSpPr txBox="1"/>
          <p:nvPr/>
        </p:nvSpPr>
        <p:spPr>
          <a:xfrm>
            <a:off x="7597422" y="1586662"/>
            <a:ext cx="45945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Вони можуть потрапити на руки людини – остаточного хазяїна - при </a:t>
            </a:r>
            <a:r>
              <a:rPr lang="uk-UA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поглажуванні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FEC03B9-396F-45ED-B8A4-32BF73986496}"/>
              </a:ext>
            </a:extLst>
          </p:cNvPr>
          <p:cNvSpPr txBox="1"/>
          <p:nvPr/>
        </p:nvSpPr>
        <p:spPr>
          <a:xfrm>
            <a:off x="6713153" y="5692617"/>
            <a:ext cx="5514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У травному каналі з яйця виходить </a:t>
            </a:r>
            <a:r>
              <a:rPr lang="uk-UA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шестигачкова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личинка, яка з током крові може потрапляти у різні органи. Вона може досягати маси десятків кілограмів.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D27E7FF-B0B4-42E5-9B34-738F827B6811}"/>
              </a:ext>
            </a:extLst>
          </p:cNvPr>
          <p:cNvSpPr txBox="1"/>
          <p:nvPr/>
        </p:nvSpPr>
        <p:spPr>
          <a:xfrm>
            <a:off x="4690533" y="2685531"/>
            <a:ext cx="29068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Собаки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інвазуються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ехінококом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при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поїданні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внутрішніх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органів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тварин</a:t>
            </a:r>
            <a:r>
              <a:rPr lang="ru-RU" sz="1600" b="0" i="0" dirty="0">
                <a:effectLst/>
                <a:latin typeface="Comic Sans MS" panose="030F0702030302020204" pitchFamily="66" charset="0"/>
              </a:rPr>
              <a:t> 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6F565CC-D3BA-4B93-BD5A-C890CE80B2DD}"/>
              </a:ext>
            </a:extLst>
          </p:cNvPr>
          <p:cNvSpPr txBox="1"/>
          <p:nvPr/>
        </p:nvSpPr>
        <p:spPr>
          <a:xfrm>
            <a:off x="4870650" y="4293534"/>
            <a:ext cx="47808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Вовна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овец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буває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забруднена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яйцями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паразита</a:t>
            </a:r>
          </a:p>
        </p:txBody>
      </p:sp>
    </p:spTree>
    <p:extLst>
      <p:ext uri="{BB962C8B-B14F-4D97-AF65-F5344CB8AC3E}">
        <p14:creationId xmlns="" xmlns:p14="http://schemas.microsoft.com/office/powerpoint/2010/main" val="71971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97" y="820057"/>
            <a:ext cx="7626603" cy="5715000"/>
          </a:xfrm>
        </p:spPr>
      </p:pic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0" y="2057400"/>
            <a:ext cx="4943301" cy="3811588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C00000"/>
                </a:solidFill>
              </a:rPr>
              <a:t>Аскариди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dirty="0" err="1" smtClean="0"/>
              <a:t>паразитують</a:t>
            </a:r>
            <a:r>
              <a:rPr lang="ru-RU" sz="2800" dirty="0" smtClean="0"/>
              <a:t> </a:t>
            </a:r>
            <a:r>
              <a:rPr lang="ru-RU" sz="2800" dirty="0"/>
              <a:t>у кишечнику коней, свиней і </a:t>
            </a:r>
            <a:r>
              <a:rPr lang="ru-RU" sz="2800" dirty="0" err="1"/>
              <a:t>багатьох</a:t>
            </a:r>
            <a:r>
              <a:rPr lang="ru-RU" sz="2800" dirty="0"/>
              <a:t> </a:t>
            </a:r>
            <a:r>
              <a:rPr lang="ru-RU" sz="2800" dirty="0" err="1"/>
              <a:t>інших</a:t>
            </a:r>
            <a:r>
              <a:rPr lang="ru-RU" sz="2800" dirty="0"/>
              <a:t> </a:t>
            </a:r>
            <a:r>
              <a:rPr lang="ru-RU" sz="2800" dirty="0" err="1"/>
              <a:t>сільськогосподарських</a:t>
            </a:r>
            <a:r>
              <a:rPr lang="ru-RU" sz="2800" dirty="0"/>
              <a:t> та диких </a:t>
            </a:r>
            <a:r>
              <a:rPr lang="ru-RU" sz="2800" dirty="0" err="1"/>
              <a:t>ссавців</a:t>
            </a:r>
            <a:r>
              <a:rPr lang="ru-RU" sz="2800" dirty="0"/>
              <a:t> і </a:t>
            </a:r>
            <a:r>
              <a:rPr lang="ru-RU" sz="2800" dirty="0" err="1"/>
              <a:t>птахів</a:t>
            </a:r>
            <a:r>
              <a:rPr lang="ru-RU" sz="2800" dirty="0"/>
              <a:t>, а 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людини</a:t>
            </a:r>
            <a:r>
              <a:rPr lang="ru-RU" sz="2800" dirty="0"/>
              <a:t>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55716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Паразитичні круглі черви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14730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69918"/>
            <a:ext cx="8016240" cy="483108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Цикл розвитку та шляхи зараження аскаридою людською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61300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F7BC704-675C-4B15-A47E-273D90BA0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20" y="638175"/>
            <a:ext cx="8096250" cy="6219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65C00B3-B495-4382-AB02-0D2F5E29D838}"/>
              </a:ext>
            </a:extLst>
          </p:cNvPr>
          <p:cNvSpPr txBox="1"/>
          <p:nvPr/>
        </p:nvSpPr>
        <p:spPr>
          <a:xfrm>
            <a:off x="4323644" y="132560"/>
            <a:ext cx="7868356" cy="400110"/>
          </a:xfrm>
          <a:prstGeom prst="rect">
            <a:avLst/>
          </a:prstGeom>
          <a:solidFill>
            <a:srgbClr val="2E724F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Цикл розвитку аскариди людської </a:t>
            </a:r>
            <a:r>
              <a:rPr lang="pl-PL" sz="2000" b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Ascaris lumbricoides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FF4445BF-B3FE-4EF4-A0C7-CCBAF8C2E470}"/>
              </a:ext>
            </a:extLst>
          </p:cNvPr>
          <p:cNvGrpSpPr/>
          <p:nvPr/>
        </p:nvGrpSpPr>
        <p:grpSpPr>
          <a:xfrm>
            <a:off x="151293" y="144966"/>
            <a:ext cx="3558907" cy="5192184"/>
            <a:chOff x="151293" y="144966"/>
            <a:chExt cx="3558907" cy="5192184"/>
          </a:xfrm>
        </p:grpSpPr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BA311921-4FDA-4BD9-A5B9-845E7E8B1CB3}"/>
                </a:ext>
              </a:extLst>
            </p:cNvPr>
            <p:cNvGrpSpPr/>
            <p:nvPr/>
          </p:nvGrpSpPr>
          <p:grpSpPr>
            <a:xfrm rot="16200000">
              <a:off x="-665345" y="961604"/>
              <a:ext cx="5192183" cy="3558907"/>
              <a:chOff x="203906" y="3601709"/>
              <a:chExt cx="4762500" cy="3111325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2D6FD83B-BDF8-4F86-81B2-CEEC38B2A6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/>
              <a:srcRect b="12427"/>
              <a:stretch/>
            </p:blipFill>
            <p:spPr>
              <a:xfrm>
                <a:off x="203906" y="3601710"/>
                <a:ext cx="4762500" cy="3111324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CA1BCF8B-8DDA-45ED-88F7-61206E36C881}"/>
                  </a:ext>
                </a:extLst>
              </p:cNvPr>
              <p:cNvSpPr txBox="1"/>
              <p:nvPr/>
            </p:nvSpPr>
            <p:spPr>
              <a:xfrm rot="5400000">
                <a:off x="4114361" y="3860911"/>
                <a:ext cx="1111247" cy="592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>
                    <a:latin typeface="Comic Sans MS" panose="030F0702030302020204" pitchFamily="66" charset="0"/>
                  </a:rPr>
                  <a:t>Чоловіча особина</a:t>
                </a:r>
                <a:endParaRPr lang="ru-RU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C9FA817-DEAB-41E4-AE9A-C3F6AB613B92}"/>
                </a:ext>
              </a:extLst>
            </p:cNvPr>
            <p:cNvSpPr txBox="1"/>
            <p:nvPr/>
          </p:nvSpPr>
          <p:spPr>
            <a:xfrm>
              <a:off x="151293" y="4690819"/>
              <a:ext cx="1271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Жіноча особина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FA1428E-A357-46F6-9C57-CDF28D2C0351}"/>
              </a:ext>
            </a:extLst>
          </p:cNvPr>
          <p:cNvSpPr txBox="1"/>
          <p:nvPr/>
        </p:nvSpPr>
        <p:spPr>
          <a:xfrm>
            <a:off x="6502399" y="3831147"/>
            <a:ext cx="3646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Запліднені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яйця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надходять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у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зовнішнє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середовище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з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фекаліями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4F1105F-E683-4C4E-8016-2F323A9E64D2}"/>
              </a:ext>
            </a:extLst>
          </p:cNvPr>
          <p:cNvSpPr txBox="1"/>
          <p:nvPr/>
        </p:nvSpPr>
        <p:spPr>
          <a:xfrm>
            <a:off x="5667022" y="5013984"/>
            <a:ext cx="3530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У зовнішньому середовищі у яйці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формується личинка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977E0E9-09AC-4798-8ACC-401F7903EDF1}"/>
              </a:ext>
            </a:extLst>
          </p:cNvPr>
          <p:cNvSpPr txBox="1"/>
          <p:nvPr/>
        </p:nvSpPr>
        <p:spPr>
          <a:xfrm>
            <a:off x="5033786" y="1833117"/>
            <a:ext cx="29372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У кишках вивільняється личинка, проникає крізь стінки судин, через печінку, серце проникає до легень, оскільки для подальшого розвитку личинкам потрібен кисень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F59FEA1-01FE-48EA-8CAD-A6A3313952AB}"/>
              </a:ext>
            </a:extLst>
          </p:cNvPr>
          <p:cNvSpPr txBox="1"/>
          <p:nvPr/>
        </p:nvSpPr>
        <p:spPr>
          <a:xfrm>
            <a:off x="7024111" y="565849"/>
            <a:ext cx="950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трахея,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гортань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7A7CF68-6B88-40A1-B8D8-9FC11E9BE8AF}"/>
              </a:ext>
            </a:extLst>
          </p:cNvPr>
          <p:cNvSpPr txBox="1"/>
          <p:nvPr/>
        </p:nvSpPr>
        <p:spPr>
          <a:xfrm>
            <a:off x="9197156" y="719537"/>
            <a:ext cx="1773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Проковтування </a:t>
            </a:r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з мокротинням  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436C18C7-30ED-4B76-8814-E63AE3F2B565}"/>
              </a:ext>
            </a:extLst>
          </p:cNvPr>
          <p:cNvGrpSpPr/>
          <p:nvPr/>
        </p:nvGrpSpPr>
        <p:grpSpPr>
          <a:xfrm>
            <a:off x="549077" y="5442654"/>
            <a:ext cx="3898355" cy="1270379"/>
            <a:chOff x="549077" y="5442654"/>
            <a:chExt cx="3898355" cy="1270379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69AF2B01-19ED-481D-85BC-1DD36F4C5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12995"/>
            <a:stretch/>
          </p:blipFill>
          <p:spPr>
            <a:xfrm>
              <a:off x="2413690" y="5442654"/>
              <a:ext cx="2033742" cy="12703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88A21716-4004-45F4-88BB-BC3CEB1ECDFB}"/>
                </a:ext>
              </a:extLst>
            </p:cNvPr>
            <p:cNvSpPr txBox="1"/>
            <p:nvPr/>
          </p:nvSpPr>
          <p:spPr>
            <a:xfrm>
              <a:off x="549077" y="6343701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Личинка у яйці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92682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726831" y="689284"/>
            <a:ext cx="3655161" cy="4384278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uk-UA" sz="16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Хижого молюска рапану венозну, </a:t>
            </a:r>
            <a:r>
              <a:rPr kumimoji="0" lang="uk-UA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занесли до Чорного моря ще у 40-х роках минулого століття, а борються з ним і досі.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Природний ареал молюска охоплює води морів Далекого Сходу.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Через відсутність у Чорному морі природних хижаків рапани – морських зірок – її </a:t>
            </a:r>
            <a:r>
              <a:rPr kumimoji="0" lang="uk-UA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чисельність зросла настільки, що суттєво знизила чисельність мідій середземноморських та майже повністю знищила популяції важливої промислової устриці їстівної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яка тепер внесена до Червоної книги України.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554" y="913284"/>
            <a:ext cx="467199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66395" y="4745707"/>
            <a:ext cx="428678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i="1" dirty="0"/>
              <a:t>Забарвлення мушлі рапани венозної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97" y="1458685"/>
            <a:ext cx="7626603" cy="5715000"/>
          </a:xfrm>
        </p:spPr>
      </p:pic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839788" y="1363288"/>
            <a:ext cx="3932237" cy="5012575"/>
          </a:xfrm>
        </p:spPr>
        <p:txBody>
          <a:bodyPr>
            <a:normAutofit fontScale="92500"/>
          </a:bodyPr>
          <a:lstStyle/>
          <a:p>
            <a:r>
              <a:rPr lang="ru-RU" sz="2400" dirty="0" err="1"/>
              <a:t>Гострик</a:t>
            </a:r>
            <a:r>
              <a:rPr lang="ru-RU" sz="2400" dirty="0"/>
              <a:t> — </a:t>
            </a:r>
            <a:r>
              <a:rPr lang="ru-RU" sz="2400" dirty="0" err="1"/>
              <a:t>інший</a:t>
            </a:r>
            <a:r>
              <a:rPr lang="ru-RU" sz="2400" dirty="0"/>
              <a:t> </a:t>
            </a:r>
            <a:r>
              <a:rPr lang="ru-RU" sz="2400" dirty="0" err="1"/>
              <a:t>поширений</a:t>
            </a:r>
            <a:r>
              <a:rPr lang="ru-RU" sz="2400" dirty="0"/>
              <a:t> паразит </a:t>
            </a:r>
            <a:r>
              <a:rPr lang="ru-RU" sz="2400" dirty="0" err="1"/>
              <a:t>людини</a:t>
            </a:r>
            <a:r>
              <a:rPr lang="ru-RU" sz="2400" dirty="0"/>
              <a:t> — </a:t>
            </a:r>
            <a:r>
              <a:rPr lang="ru-RU" sz="2400" dirty="0" err="1"/>
              <a:t>мешкає</a:t>
            </a:r>
            <a:r>
              <a:rPr lang="ru-RU" sz="2400" dirty="0"/>
              <a:t> в </a:t>
            </a:r>
            <a:r>
              <a:rPr lang="ru-RU" sz="2400" dirty="0" err="1"/>
              <a:t>нижньому</a:t>
            </a:r>
            <a:r>
              <a:rPr lang="ru-RU" sz="2400" dirty="0"/>
              <a:t> </a:t>
            </a:r>
            <a:r>
              <a:rPr lang="ru-RU" sz="2400" dirty="0" err="1"/>
              <a:t>відділі</a:t>
            </a:r>
            <a:r>
              <a:rPr lang="ru-RU" sz="2400" dirty="0"/>
              <a:t> тонких кишок. </a:t>
            </a:r>
            <a:r>
              <a:rPr lang="ru-RU" sz="2400" dirty="0" err="1"/>
              <a:t>Найчастіше</a:t>
            </a:r>
            <a:r>
              <a:rPr lang="ru-RU" sz="2400" dirty="0"/>
              <a:t> </a:t>
            </a:r>
            <a:r>
              <a:rPr lang="ru-RU" sz="2400" dirty="0" err="1"/>
              <a:t>зустрічається</a:t>
            </a:r>
            <a:r>
              <a:rPr lang="ru-RU" sz="2400" dirty="0"/>
              <a:t> у </a:t>
            </a:r>
            <a:r>
              <a:rPr lang="ru-RU" sz="2400" dirty="0" err="1"/>
              <a:t>дітей</a:t>
            </a:r>
            <a:r>
              <a:rPr lang="ru-RU" sz="2400" dirty="0"/>
              <a:t>. </a:t>
            </a:r>
            <a:r>
              <a:rPr lang="ru-RU" sz="2400" dirty="0" err="1"/>
              <a:t>Зараження</a:t>
            </a:r>
            <a:r>
              <a:rPr lang="ru-RU" sz="2400" dirty="0"/>
              <a:t> ним </a:t>
            </a:r>
            <a:r>
              <a:rPr lang="ru-RU" sz="2400" dirty="0" err="1"/>
              <a:t>відбувається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час </a:t>
            </a:r>
            <a:r>
              <a:rPr lang="ru-RU" sz="2400" dirty="0" err="1"/>
              <a:t>вдихання</a:t>
            </a:r>
            <a:r>
              <a:rPr lang="ru-RU" sz="2400" dirty="0"/>
              <a:t> </a:t>
            </a:r>
            <a:r>
              <a:rPr lang="ru-RU" sz="2400" dirty="0" err="1"/>
              <a:t>повітря</a:t>
            </a:r>
            <a:r>
              <a:rPr lang="ru-RU" sz="2400" dirty="0"/>
              <a:t> з </a:t>
            </a:r>
            <a:r>
              <a:rPr lang="ru-RU" sz="2400" dirty="0" err="1"/>
              <a:t>пилом</a:t>
            </a:r>
            <a:r>
              <a:rPr lang="ru-RU" sz="2400" dirty="0"/>
              <a:t>, через </a:t>
            </a:r>
            <a:r>
              <a:rPr lang="ru-RU" sz="2400" dirty="0" err="1"/>
              <a:t>постільну</a:t>
            </a:r>
            <a:r>
              <a:rPr lang="ru-RU" sz="2400" dirty="0"/>
              <a:t> та </a:t>
            </a:r>
            <a:r>
              <a:rPr lang="ru-RU" sz="2400" dirty="0" err="1"/>
              <a:t>натільну</a:t>
            </a:r>
            <a:r>
              <a:rPr lang="ru-RU" sz="2400" dirty="0"/>
              <a:t> </a:t>
            </a:r>
            <a:r>
              <a:rPr lang="ru-RU" sz="2400" dirty="0" err="1"/>
              <a:t>білизну</a:t>
            </a:r>
            <a:r>
              <a:rPr lang="ru-RU" sz="2400" dirty="0"/>
              <a:t>, </a:t>
            </a:r>
            <a:r>
              <a:rPr lang="ru-RU" sz="2400" dirty="0" err="1"/>
              <a:t>іграшки</a:t>
            </a:r>
            <a:r>
              <a:rPr lang="ru-RU" sz="2400" dirty="0"/>
              <a:t>, </a:t>
            </a:r>
            <a:r>
              <a:rPr lang="ru-RU" sz="2400" dirty="0" err="1"/>
              <a:t>брудні</a:t>
            </a:r>
            <a:r>
              <a:rPr lang="ru-RU" sz="2400" dirty="0"/>
              <a:t> руки.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906087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Гострики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013" y="237621"/>
            <a:ext cx="3156644" cy="12863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96297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69CFC8C-FA91-46F8-BAD6-57933B10265C}"/>
              </a:ext>
            </a:extLst>
          </p:cNvPr>
          <p:cNvSpPr txBox="1"/>
          <p:nvPr/>
        </p:nvSpPr>
        <p:spPr>
          <a:xfrm>
            <a:off x="4526845" y="132560"/>
            <a:ext cx="7665155" cy="400110"/>
          </a:xfrm>
          <a:prstGeom prst="rect">
            <a:avLst/>
          </a:prstGeom>
          <a:solidFill>
            <a:srgbClr val="2E724F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Цикл розвитку гострика дитячого </a:t>
            </a:r>
            <a:r>
              <a:rPr lang="pl-PL" sz="2000" b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Enterobius vermicularis</a:t>
            </a:r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6FF82B0-12EF-435E-876C-1D5876B1C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78" y="1500838"/>
            <a:ext cx="8105422" cy="38563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88ABAFB-5DAF-4980-B534-AE347DD8E341}"/>
              </a:ext>
            </a:extLst>
          </p:cNvPr>
          <p:cNvSpPr txBox="1"/>
          <p:nvPr/>
        </p:nvSpPr>
        <p:spPr>
          <a:xfrm>
            <a:off x="5884686" y="3804166"/>
            <a:ext cx="234244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Самка з </a:t>
            </a:r>
            <a:r>
              <a:rPr lang="ru-RU" sz="1600" dirty="0" err="1">
                <a:latin typeface="Comic Sans MS" panose="030F0702030302020204" pitchFamily="66" charset="0"/>
              </a:rPr>
              <a:t>дозрілими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заплідненими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яйцями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спускається</a:t>
            </a:r>
            <a:r>
              <a:rPr lang="ru-RU" sz="1600" dirty="0">
                <a:latin typeface="Comic Sans MS" panose="030F0702030302020204" pitchFamily="66" charset="0"/>
              </a:rPr>
              <a:t> до анального </a:t>
            </a:r>
            <a:r>
              <a:rPr lang="ru-RU" sz="1600" dirty="0" err="1">
                <a:latin typeface="Comic Sans MS" panose="030F0702030302020204" pitchFamily="66" charset="0"/>
              </a:rPr>
              <a:t>отвору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переважно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вночі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виходить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назовні</a:t>
            </a:r>
            <a:r>
              <a:rPr lang="ru-RU" sz="1600" dirty="0">
                <a:latin typeface="Comic Sans MS" panose="030F0702030302020204" pitchFamily="66" charset="0"/>
              </a:rPr>
              <a:t> і </a:t>
            </a:r>
            <a:r>
              <a:rPr lang="ru-RU" sz="1600" dirty="0" err="1">
                <a:latin typeface="Comic Sans MS" panose="030F0702030302020204" pitchFamily="66" charset="0"/>
              </a:rPr>
              <a:t>відкладає</a:t>
            </a:r>
            <a:r>
              <a:rPr lang="ru-RU" sz="1600" dirty="0">
                <a:latin typeface="Comic Sans MS" panose="030F0702030302020204" pitchFamily="66" charset="0"/>
              </a:rPr>
              <a:t> на </a:t>
            </a:r>
            <a:r>
              <a:rPr lang="ru-RU" sz="1600" dirty="0" err="1">
                <a:latin typeface="Comic Sans MS" panose="030F0702030302020204" pitchFamily="66" charset="0"/>
              </a:rPr>
              <a:t>шкірі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1600" dirty="0" err="1">
                <a:latin typeface="Comic Sans MS" panose="030F0702030302020204" pitchFamily="66" charset="0"/>
              </a:rPr>
              <a:t>від</a:t>
            </a:r>
            <a:r>
              <a:rPr lang="ru-RU" sz="1600" dirty="0">
                <a:latin typeface="Comic Sans MS" panose="030F0702030302020204" pitchFamily="66" charset="0"/>
              </a:rPr>
              <a:t> 10 до 15 тис. </a:t>
            </a:r>
            <a:r>
              <a:rPr lang="ru-RU" sz="1600" dirty="0" err="1">
                <a:latin typeface="Comic Sans MS" panose="030F0702030302020204" pitchFamily="66" charset="0"/>
              </a:rPr>
              <a:t>яєць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після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чого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гине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0E54957-2167-4DE9-AA64-5F0C2CEB1F6D}"/>
              </a:ext>
            </a:extLst>
          </p:cNvPr>
          <p:cNvSpPr txBox="1"/>
          <p:nvPr/>
        </p:nvSpPr>
        <p:spPr>
          <a:xfrm>
            <a:off x="4312357" y="920874"/>
            <a:ext cx="47526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Діти під час сну розчухують уражені місця, яйця потрапляють на пальці, під нігті,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потім до рота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9CECC15-2A85-4881-887D-A30626769017}"/>
              </a:ext>
            </a:extLst>
          </p:cNvPr>
          <p:cNvSpPr txBox="1"/>
          <p:nvPr/>
        </p:nvSpPr>
        <p:spPr>
          <a:xfrm>
            <a:off x="8518908" y="5213850"/>
            <a:ext cx="3280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Яйця мігрують до нових господарів</a:t>
            </a:r>
            <a:endParaRPr lang="ru-RU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8D82E1F4-E49C-459C-AAB5-7B958DAACD34}"/>
              </a:ext>
            </a:extLst>
          </p:cNvPr>
          <p:cNvGrpSpPr/>
          <p:nvPr/>
        </p:nvGrpSpPr>
        <p:grpSpPr>
          <a:xfrm>
            <a:off x="154870" y="132560"/>
            <a:ext cx="3810001" cy="6435508"/>
            <a:chOff x="154870" y="132560"/>
            <a:chExt cx="3810001" cy="6435508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4046D8B-77DA-489E-BE50-39261894E865}"/>
                </a:ext>
              </a:extLst>
            </p:cNvPr>
            <p:cNvSpPr txBox="1"/>
            <p:nvPr/>
          </p:nvSpPr>
          <p:spPr>
            <a:xfrm>
              <a:off x="154870" y="5367739"/>
              <a:ext cx="362232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>
                  <a:latin typeface="Comic Sans MS" panose="030F0702030302020204" pitchFamily="66" charset="0"/>
                </a:rPr>
                <a:t>Гострики</a:t>
              </a:r>
              <a:r>
                <a:rPr lang="ru-RU" dirty="0">
                  <a:latin typeface="Comic Sans MS" panose="030F0702030302020204" pitchFamily="66" charset="0"/>
                </a:rPr>
                <a:t> – </a:t>
              </a:r>
              <a:r>
                <a:rPr lang="ru-RU" dirty="0" err="1">
                  <a:latin typeface="Comic Sans MS" panose="030F0702030302020204" pitchFamily="66" charset="0"/>
                </a:rPr>
                <a:t>невеликі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круглі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черв’яки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білого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кольору</a:t>
              </a:r>
              <a:r>
                <a:rPr lang="ru-RU" dirty="0">
                  <a:latin typeface="Comic Sans MS" panose="030F0702030302020204" pitchFamily="66" charset="0"/>
                </a:rPr>
                <a:t>. </a:t>
              </a:r>
            </a:p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Самки </a:t>
              </a:r>
              <a:r>
                <a:rPr lang="ru-RU" dirty="0" err="1">
                  <a:latin typeface="Comic Sans MS" panose="030F0702030302020204" pitchFamily="66" charset="0"/>
                </a:rPr>
                <a:t>довжиною</a:t>
              </a:r>
              <a:r>
                <a:rPr lang="ru-RU" dirty="0">
                  <a:latin typeface="Comic Sans MS" panose="030F0702030302020204" pitchFamily="66" charset="0"/>
                </a:rPr>
                <a:t> до 1 см, </a:t>
              </a:r>
            </a:p>
            <a:p>
              <a:pPr algn="ctr"/>
              <a:r>
                <a:rPr lang="ru-RU" dirty="0" err="1">
                  <a:latin typeface="Comic Sans MS" panose="030F0702030302020204" pitchFamily="66" charset="0"/>
                </a:rPr>
                <a:t>самці</a:t>
              </a:r>
              <a:r>
                <a:rPr lang="ru-RU" dirty="0">
                  <a:latin typeface="Comic Sans MS" panose="030F0702030302020204" pitchFamily="66" charset="0"/>
                </a:rPr>
                <a:t> – 2-5 мм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3601663-FF80-4994-ACA6-B4D63FED5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5428"/>
            <a:stretch/>
          </p:blipFill>
          <p:spPr>
            <a:xfrm rot="16200000">
              <a:off x="-552430" y="839861"/>
              <a:ext cx="5224602" cy="3810000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8A36312-3D6C-481B-AA1B-CDD2F99DB9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5689" r="17856"/>
          <a:stretch/>
        </p:blipFill>
        <p:spPr>
          <a:xfrm>
            <a:off x="8934445" y="729256"/>
            <a:ext cx="1772358" cy="1514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917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97" y="2068285"/>
            <a:ext cx="7626603" cy="5715000"/>
          </a:xfrm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0" y="1265646"/>
            <a:ext cx="4601029" cy="4937760"/>
          </a:xfrm>
        </p:spPr>
        <p:txBody>
          <a:bodyPr>
            <a:noAutofit/>
          </a:bodyPr>
          <a:lstStyle/>
          <a:p>
            <a:r>
              <a:rPr lang="ru-RU" sz="2000" dirty="0" err="1" smtClean="0"/>
              <a:t>Збудник</a:t>
            </a:r>
            <a:r>
              <a:rPr lang="ru-RU" sz="2000" dirty="0" smtClean="0"/>
              <a:t> </a:t>
            </a:r>
            <a:r>
              <a:rPr lang="ru-RU" sz="2000" dirty="0" err="1" smtClean="0"/>
              <a:t>трихінельозу</a:t>
            </a:r>
            <a:r>
              <a:rPr lang="ru-RU" sz="2000" dirty="0"/>
              <a:t> </a:t>
            </a:r>
            <a:r>
              <a:rPr lang="ru-RU" sz="2000" dirty="0" smtClean="0"/>
              <a:t>. </a:t>
            </a:r>
            <a:r>
              <a:rPr lang="ru-RU" sz="2000" dirty="0"/>
              <a:t>Личинки </a:t>
            </a:r>
            <a:r>
              <a:rPr lang="ru-RU" sz="2000" dirty="0" err="1"/>
              <a:t>трихінели</a:t>
            </a:r>
            <a:r>
              <a:rPr lang="ru-RU" sz="2000" dirty="0"/>
              <a:t> </a:t>
            </a:r>
            <a:r>
              <a:rPr lang="ru-RU" sz="2000" dirty="0" err="1"/>
              <a:t>потрапляють</a:t>
            </a:r>
            <a:r>
              <a:rPr lang="ru-RU" sz="2000" dirty="0"/>
              <a:t> у </a:t>
            </a:r>
            <a:r>
              <a:rPr lang="ru-RU" sz="2000" dirty="0" err="1" smtClean="0"/>
              <a:t>м</a:t>
            </a:r>
            <a:r>
              <a:rPr lang="ru-RU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'</a:t>
            </a:r>
            <a:r>
              <a:rPr lang="ru-RU" sz="2000" dirty="0" err="1" smtClean="0"/>
              <a:t>язи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людини</a:t>
            </a:r>
            <a:r>
              <a:rPr lang="ru-RU" sz="2000" dirty="0" smtClean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/>
              <a:t>ссавців</a:t>
            </a:r>
            <a:r>
              <a:rPr lang="ru-RU" sz="2000" dirty="0"/>
              <a:t>, де </a:t>
            </a:r>
            <a:r>
              <a:rPr lang="ru-RU" sz="2000" dirty="0" err="1"/>
              <a:t>вкриваються</a:t>
            </a:r>
            <a:r>
              <a:rPr lang="ru-RU" sz="2000" dirty="0"/>
              <a:t> </a:t>
            </a:r>
            <a:r>
              <a:rPr lang="ru-RU" sz="2000" dirty="0" err="1"/>
              <a:t>щільною</a:t>
            </a:r>
            <a:r>
              <a:rPr lang="ru-RU" sz="2000" dirty="0"/>
              <a:t> </a:t>
            </a:r>
            <a:r>
              <a:rPr lang="ru-RU" sz="2000" dirty="0" err="1" smtClean="0"/>
              <a:t>оболонкою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>Людина </a:t>
            </a:r>
            <a:r>
              <a:rPr lang="ru-RU" sz="2000" dirty="0" err="1"/>
              <a:t>заражається</a:t>
            </a:r>
            <a:r>
              <a:rPr lang="ru-RU" sz="2000" dirty="0"/>
              <a:t> </a:t>
            </a:r>
            <a:r>
              <a:rPr lang="ru-RU" sz="2000" dirty="0" err="1"/>
              <a:t>трихінельозом</a:t>
            </a:r>
            <a:r>
              <a:rPr lang="ru-RU" sz="2000" dirty="0"/>
              <a:t> при </a:t>
            </a:r>
            <a:r>
              <a:rPr lang="ru-RU" sz="2000" dirty="0" err="1"/>
              <a:t>вживанні</a:t>
            </a:r>
            <a:r>
              <a:rPr lang="ru-RU" sz="2000" dirty="0"/>
              <a:t> в </a:t>
            </a:r>
            <a:r>
              <a:rPr lang="ru-RU" sz="2000" dirty="0" err="1"/>
              <a:t>їжу</a:t>
            </a:r>
            <a:r>
              <a:rPr lang="ru-RU" sz="2000" dirty="0"/>
              <a:t> </a:t>
            </a:r>
            <a:r>
              <a:rPr lang="ru-RU" sz="2000" dirty="0" err="1"/>
              <a:t>зараженого</a:t>
            </a:r>
            <a:r>
              <a:rPr lang="ru-RU" sz="2000" dirty="0"/>
              <a:t> </a:t>
            </a:r>
            <a:r>
              <a:rPr lang="ru-RU" sz="2000" dirty="0" err="1"/>
              <a:t>м’яса</a:t>
            </a:r>
            <a:r>
              <a:rPr lang="ru-RU" sz="2000" dirty="0"/>
              <a:t> </a:t>
            </a:r>
            <a:r>
              <a:rPr lang="ru-RU" sz="2000" dirty="0" err="1"/>
              <a:t>свині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диких </a:t>
            </a:r>
            <a:r>
              <a:rPr lang="ru-RU" sz="2000" dirty="0" err="1"/>
              <a:t>тварин</a:t>
            </a:r>
            <a:r>
              <a:rPr lang="ru-RU" sz="2000" dirty="0"/>
              <a:t>. В </a:t>
            </a:r>
            <a:r>
              <a:rPr lang="ru-RU" sz="2000" dirty="0" err="1"/>
              <a:t>природі</a:t>
            </a:r>
            <a:r>
              <a:rPr lang="ru-RU" sz="2000" dirty="0"/>
              <a:t> </a:t>
            </a:r>
            <a:r>
              <a:rPr lang="ru-RU" sz="2000" dirty="0" err="1"/>
              <a:t>інкапсульовані</a:t>
            </a:r>
            <a:r>
              <a:rPr lang="ru-RU" sz="2000" dirty="0"/>
              <a:t> личинки </a:t>
            </a:r>
            <a:r>
              <a:rPr lang="ru-RU" sz="2000" dirty="0" err="1"/>
              <a:t>трихінел</a:t>
            </a:r>
            <a:r>
              <a:rPr lang="ru-RU" sz="2000" dirty="0"/>
              <a:t> </a:t>
            </a:r>
            <a:r>
              <a:rPr lang="ru-RU" sz="2000" dirty="0" err="1"/>
              <a:t>довгий</a:t>
            </a:r>
            <a:r>
              <a:rPr lang="ru-RU" sz="2000" dirty="0"/>
              <a:t> час </a:t>
            </a:r>
            <a:r>
              <a:rPr lang="ru-RU" sz="2000" dirty="0" err="1"/>
              <a:t>зберігаються</a:t>
            </a:r>
            <a:r>
              <a:rPr lang="ru-RU" sz="2000" dirty="0"/>
              <a:t> в трупах </a:t>
            </a:r>
            <a:r>
              <a:rPr lang="ru-RU" sz="2000" dirty="0" err="1"/>
              <a:t>померлих</a:t>
            </a:r>
            <a:r>
              <a:rPr lang="ru-RU" sz="2000" dirty="0"/>
              <a:t> </a:t>
            </a:r>
            <a:r>
              <a:rPr lang="ru-RU" sz="2000" dirty="0" err="1"/>
              <a:t>тварин</a:t>
            </a:r>
            <a:r>
              <a:rPr lang="ru-RU" sz="2000" dirty="0"/>
              <a:t>, </a:t>
            </a:r>
            <a:r>
              <a:rPr lang="ru-RU" sz="2000" dirty="0" err="1"/>
              <a:t>поїдаючи</a:t>
            </a:r>
            <a:r>
              <a:rPr lang="ru-RU" sz="2000" dirty="0"/>
              <a:t> </a:t>
            </a:r>
            <a:r>
              <a:rPr lang="ru-RU" sz="2000" dirty="0" err="1"/>
              <a:t>яким</a:t>
            </a:r>
            <a:r>
              <a:rPr lang="ru-RU" sz="2000" dirty="0"/>
              <a:t> </a:t>
            </a:r>
            <a:r>
              <a:rPr lang="ru-RU" sz="2000" dirty="0" err="1"/>
              <a:t>заражаються</a:t>
            </a:r>
            <a:r>
              <a:rPr lang="ru-RU" sz="2000" dirty="0"/>
              <a:t> </a:t>
            </a:r>
            <a:r>
              <a:rPr lang="ru-RU" sz="2000" dirty="0" err="1"/>
              <a:t>хижаки</a:t>
            </a:r>
            <a:r>
              <a:rPr lang="ru-RU" sz="2000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2296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Трихінела</a:t>
            </a:r>
            <a:r>
              <a:rPr lang="uk-UA" sz="4000" dirty="0" smtClean="0"/>
              <a:t> 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25" y="0"/>
            <a:ext cx="6985000" cy="2085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24114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Ектопаразити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6" y="1360112"/>
            <a:ext cx="5327535" cy="29813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773085"/>
            <a:ext cx="5181600" cy="5843847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Кільчасті черви. </a:t>
            </a:r>
            <a:r>
              <a:rPr lang="uk-UA" dirty="0" smtClean="0">
                <a:solidFill>
                  <a:srgbClr val="FFFF00"/>
                </a:solidFill>
              </a:rPr>
              <a:t>П</a:t>
            </a:r>
            <a:r>
              <a:rPr lang="uk-UA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'</a:t>
            </a:r>
            <a:r>
              <a:rPr lang="uk-UA" dirty="0" smtClean="0">
                <a:solidFill>
                  <a:srgbClr val="FFFF00"/>
                </a:solidFill>
              </a:rPr>
              <a:t>явка.</a:t>
            </a:r>
          </a:p>
          <a:p>
            <a:r>
              <a:rPr lang="ru-RU" sz="2400" dirty="0"/>
              <a:t>В </a:t>
            </a:r>
            <a:r>
              <a:rPr lang="ru-RU" sz="2400" dirty="0" err="1"/>
              <a:t>Україні</a:t>
            </a:r>
            <a:r>
              <a:rPr lang="ru-RU" sz="2400" dirty="0"/>
              <a:t> </a:t>
            </a:r>
            <a:r>
              <a:rPr lang="ru-RU" sz="2400" dirty="0" err="1"/>
              <a:t>знайдено</a:t>
            </a:r>
            <a:r>
              <a:rPr lang="ru-RU" sz="2400" dirty="0"/>
              <a:t> </a:t>
            </a:r>
            <a:r>
              <a:rPr lang="ru-RU" sz="2400" dirty="0" err="1"/>
              <a:t>понад</a:t>
            </a:r>
            <a:r>
              <a:rPr lang="ru-RU" sz="2400" dirty="0"/>
              <a:t> 25 </a:t>
            </a:r>
            <a:r>
              <a:rPr lang="ru-RU" sz="2400" dirty="0" err="1" smtClean="0"/>
              <a:t>видів</a:t>
            </a:r>
            <a:r>
              <a:rPr lang="ru-RU" sz="2400" dirty="0" smtClean="0"/>
              <a:t>.</a:t>
            </a:r>
            <a:r>
              <a:rPr lang="ru-RU" sz="2400" dirty="0"/>
              <a:t> </a:t>
            </a:r>
            <a:r>
              <a:rPr lang="ru-RU" sz="2400" dirty="0" err="1"/>
              <a:t>П'явки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належать до </a:t>
            </a:r>
            <a:r>
              <a:rPr lang="ru-RU" sz="2400" dirty="0" err="1"/>
              <a:t>цих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, </a:t>
            </a:r>
            <a:r>
              <a:rPr lang="ru-RU" sz="2400" dirty="0" err="1"/>
              <a:t>живляться</a:t>
            </a:r>
            <a:r>
              <a:rPr lang="ru-RU" sz="2400" dirty="0"/>
              <a:t> </a:t>
            </a:r>
            <a:r>
              <a:rPr lang="ru-RU" sz="2400" dirty="0" err="1" smtClean="0"/>
              <a:t>кров</a:t>
            </a:r>
            <a:r>
              <a:rPr lang="ru-RU" sz="2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'</a:t>
            </a:r>
            <a:r>
              <a:rPr lang="ru-RU" sz="2400" dirty="0" err="1" smtClean="0"/>
              <a:t>ю</a:t>
            </a:r>
            <a:r>
              <a:rPr lang="ru-RU" sz="2400" dirty="0" smtClean="0"/>
              <a:t> </a:t>
            </a:r>
            <a:r>
              <a:rPr lang="ru-RU" sz="2400" dirty="0" err="1" smtClean="0"/>
              <a:t>хребетних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тварин</a:t>
            </a:r>
            <a:r>
              <a:rPr lang="ru-RU" sz="2400" dirty="0" smtClean="0"/>
              <a:t> (</a:t>
            </a:r>
            <a:r>
              <a:rPr lang="ru-RU" sz="2400" dirty="0" err="1" smtClean="0"/>
              <a:t>риб</a:t>
            </a:r>
            <a:r>
              <a:rPr lang="ru-RU" sz="2400" dirty="0" smtClean="0"/>
              <a:t>, </a:t>
            </a:r>
            <a:r>
              <a:rPr lang="ru-RU" sz="2400" dirty="0" err="1" smtClean="0"/>
              <a:t>земноводних</a:t>
            </a:r>
            <a:r>
              <a:rPr lang="ru-RU" sz="2400" dirty="0" smtClean="0"/>
              <a:t>, </a:t>
            </a:r>
            <a:r>
              <a:rPr lang="ru-RU" sz="2400" dirty="0" err="1" smtClean="0"/>
              <a:t>птахів</a:t>
            </a:r>
            <a:r>
              <a:rPr lang="ru-RU" sz="2400" dirty="0" smtClean="0"/>
              <a:t>, </a:t>
            </a:r>
            <a:r>
              <a:rPr lang="ru-RU" sz="2400" dirty="0" err="1" smtClean="0"/>
              <a:t>ссавців</a:t>
            </a:r>
            <a:r>
              <a:rPr lang="ru-RU" sz="2400" dirty="0" smtClean="0"/>
              <a:t>, </a:t>
            </a:r>
            <a:r>
              <a:rPr lang="ru-RU" sz="2400" dirty="0" err="1" smtClean="0"/>
              <a:t>зокрема</a:t>
            </a:r>
            <a:r>
              <a:rPr lang="ru-RU" sz="2400" dirty="0" smtClean="0"/>
              <a:t> </a:t>
            </a:r>
            <a:r>
              <a:rPr lang="ru-RU" sz="2400" dirty="0" err="1" smtClean="0"/>
              <a:t>людини</a:t>
            </a:r>
            <a:r>
              <a:rPr lang="ru-RU" sz="2400" dirty="0" smtClean="0"/>
              <a:t>).</a:t>
            </a:r>
          </a:p>
          <a:p>
            <a:r>
              <a:rPr lang="ru-RU" sz="2400" dirty="0"/>
              <a:t>Рот </a:t>
            </a:r>
            <a:r>
              <a:rPr lang="ru-RU" sz="2400" dirty="0" err="1"/>
              <a:t>медичних</a:t>
            </a:r>
            <a:r>
              <a:rPr lang="ru-RU" sz="2400" dirty="0"/>
              <a:t> </a:t>
            </a:r>
            <a:r>
              <a:rPr lang="ru-RU" sz="2400" dirty="0" err="1"/>
              <a:t>п'явок</a:t>
            </a:r>
            <a:r>
              <a:rPr lang="ru-RU" sz="2400" dirty="0"/>
              <a:t> </a:t>
            </a:r>
            <a:r>
              <a:rPr lang="ru-RU" sz="2400" dirty="0" err="1"/>
              <a:t>має</a:t>
            </a:r>
            <a:r>
              <a:rPr lang="ru-RU" sz="2400" dirty="0"/>
              <a:t> три </a:t>
            </a:r>
            <a:r>
              <a:rPr lang="ru-RU" sz="2400" dirty="0" err="1"/>
              <a:t>щелепи</a:t>
            </a:r>
            <a:r>
              <a:rPr lang="ru-RU" sz="2400" dirty="0"/>
              <a:t> і триста </a:t>
            </a:r>
            <a:r>
              <a:rPr lang="ru-RU" sz="2400" dirty="0" err="1"/>
              <a:t>зубів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з </a:t>
            </a:r>
            <a:r>
              <a:rPr lang="ru-RU" sz="2400" dirty="0" err="1"/>
              <a:t>легкістю</a:t>
            </a:r>
            <a:r>
              <a:rPr lang="ru-RU" sz="2400" dirty="0"/>
              <a:t> </a:t>
            </a:r>
            <a:r>
              <a:rPr lang="ru-RU" sz="2400" dirty="0" err="1"/>
              <a:t>прорізають</a:t>
            </a:r>
            <a:r>
              <a:rPr lang="ru-RU" sz="2400" dirty="0"/>
              <a:t> у </a:t>
            </a:r>
            <a:r>
              <a:rPr lang="ru-RU" sz="2400" dirty="0" err="1"/>
              <a:t>шкірі</a:t>
            </a:r>
            <a:r>
              <a:rPr lang="ru-RU" sz="2400" dirty="0"/>
              <a:t> ранку.</a:t>
            </a:r>
            <a:r>
              <a:rPr lang="ru-RU" dirty="0"/>
              <a:t> </a:t>
            </a:r>
            <a:endParaRPr lang="ru-RU" sz="24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" y="4341412"/>
            <a:ext cx="4826461" cy="23337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92361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w Leeches are used in Modern Surgery _ Earth Lab">
            <a:hlinkClick r:id="" action="ppaction://media"/>
            <a:extLst>
              <a:ext uri="{FF2B5EF4-FFF2-40B4-BE49-F238E27FC236}">
                <a16:creationId xmlns="" xmlns:a16="http://schemas.microsoft.com/office/drawing/2014/main" id="{25F9B5AC-29B9-4941-919C-472A08AFFD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116298" end="52118.1875"/>
                </p14:media>
              </p:ext>
            </p:extLst>
          </p:nvPr>
        </p:nvPicPr>
        <p:blipFill rotWithShape="1">
          <a:blip r:embed="rId4" cstate="print"/>
          <a:srcRect t="6914"/>
          <a:stretch/>
        </p:blipFill>
        <p:spPr>
          <a:xfrm>
            <a:off x="448733" y="846525"/>
            <a:ext cx="11294533" cy="5913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65B7539-469A-4553-9125-BDED14DF1A80}"/>
              </a:ext>
            </a:extLst>
          </p:cNvPr>
          <p:cNvSpPr txBox="1"/>
          <p:nvPr/>
        </p:nvSpPr>
        <p:spPr>
          <a:xfrm>
            <a:off x="0" y="97532"/>
            <a:ext cx="12192000" cy="707886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П’явка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медична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–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кільчастий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черв, у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ротовій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порожнині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якого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є 3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рухливі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щелепи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якими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вона робить ранку на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шкірі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жертви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і живиться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її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кров’ю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975534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38199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Ракоподібні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325"/>
            <a:ext cx="10058400" cy="5654675"/>
          </a:xfrm>
        </p:spPr>
      </p:pic>
    </p:spTree>
    <p:extLst>
      <p:ext uri="{BB962C8B-B14F-4D97-AF65-F5344CB8AC3E}">
        <p14:creationId xmlns="" xmlns:p14="http://schemas.microsoft.com/office/powerpoint/2010/main" val="16121571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853" y="524785"/>
            <a:ext cx="11176461" cy="915034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solidFill>
                  <a:srgbClr val="C00000"/>
                </a:solidFill>
              </a:rPr>
              <a:t>Павукоподібні.</a:t>
            </a:r>
            <a:br>
              <a:rPr lang="uk-UA" sz="5400" b="1" dirty="0" smtClean="0">
                <a:solidFill>
                  <a:srgbClr val="C00000"/>
                </a:solidFill>
              </a:rPr>
            </a:br>
            <a:r>
              <a:rPr lang="uk-UA" sz="5400" b="1" dirty="0" smtClean="0">
                <a:solidFill>
                  <a:srgbClr val="C00000"/>
                </a:solidFill>
              </a:rPr>
              <a:t>Кліщі</a:t>
            </a:r>
            <a:r>
              <a:rPr lang="uk-UA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3" y="1617298"/>
            <a:ext cx="6084916" cy="346177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365126"/>
            <a:ext cx="5465619" cy="6243492"/>
          </a:xfrm>
        </p:spPr>
        <p:txBody>
          <a:bodyPr>
            <a:normAutofit/>
          </a:bodyPr>
          <a:lstStyle/>
          <a:p>
            <a:r>
              <a:rPr lang="ru-RU" dirty="0" err="1"/>
              <a:t>Кліщі</a:t>
            </a:r>
            <a:r>
              <a:rPr lang="ru-RU" dirty="0"/>
              <a:t> </a:t>
            </a:r>
            <a:r>
              <a:rPr lang="ru-RU" dirty="0" err="1"/>
              <a:t>небезпечні</a:t>
            </a:r>
            <a:r>
              <a:rPr lang="ru-RU" dirty="0"/>
              <a:t> для людей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переносять</a:t>
            </a:r>
            <a:r>
              <a:rPr lang="ru-RU" dirty="0"/>
              <a:t> </a:t>
            </a:r>
            <a:r>
              <a:rPr lang="ru-RU" dirty="0" err="1" smtClean="0"/>
              <a:t>збудників</a:t>
            </a:r>
            <a:r>
              <a:rPr lang="ru-RU" dirty="0" smtClean="0"/>
              <a:t> </a:t>
            </a:r>
            <a:r>
              <a:rPr lang="ru-RU" dirty="0" err="1"/>
              <a:t>інфекційних</a:t>
            </a:r>
            <a:r>
              <a:rPr lang="ru-RU" dirty="0"/>
              <a:t> </a:t>
            </a:r>
            <a:r>
              <a:rPr lang="ru-RU" dirty="0" smtClean="0"/>
              <a:t>хвороб.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/>
              <a:t>укусу </a:t>
            </a:r>
            <a:r>
              <a:rPr lang="ru-RU" dirty="0" err="1"/>
              <a:t>кліща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збудники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є </a:t>
            </a:r>
            <a:r>
              <a:rPr lang="ru-RU" dirty="0" err="1"/>
              <a:t>живими</a:t>
            </a:r>
            <a:r>
              <a:rPr lang="ru-RU" dirty="0"/>
              <a:t> </a:t>
            </a:r>
            <a:r>
              <a:rPr lang="ru-RU" dirty="0" err="1"/>
              <a:t>організмами</a:t>
            </a:r>
            <a:r>
              <a:rPr lang="ru-RU" dirty="0"/>
              <a:t> </a:t>
            </a:r>
            <a:r>
              <a:rPr lang="ru-RU" dirty="0" err="1"/>
              <a:t>різної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(</a:t>
            </a:r>
            <a:r>
              <a:rPr lang="ru-RU" dirty="0" err="1"/>
              <a:t>бактеріями</a:t>
            </a:r>
            <a:r>
              <a:rPr lang="ru-RU" dirty="0"/>
              <a:t>, </a:t>
            </a:r>
            <a:r>
              <a:rPr lang="ru-RU" dirty="0" err="1"/>
              <a:t>рикетсіями</a:t>
            </a:r>
            <a:r>
              <a:rPr lang="ru-RU" dirty="0"/>
              <a:t>, </a:t>
            </a:r>
            <a:r>
              <a:rPr lang="ru-RU" dirty="0" err="1"/>
              <a:t>вірусами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найпростішими</a:t>
            </a:r>
            <a:r>
              <a:rPr lang="ru-RU" dirty="0"/>
              <a:t>),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 smtClean="0"/>
              <a:t>інфікувати</a:t>
            </a:r>
            <a:r>
              <a:rPr lang="ru-RU" dirty="0" smtClean="0"/>
              <a:t> </a:t>
            </a:r>
            <a:r>
              <a:rPr lang="ru-RU" dirty="0" err="1" smtClean="0"/>
              <a:t>людину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 </a:t>
            </a:r>
            <a:r>
              <a:rPr lang="ru-RU" dirty="0" err="1"/>
              <a:t>Найрозповсюдженішою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є хвороба Лайма (</a:t>
            </a:r>
            <a:r>
              <a:rPr lang="ru-RU" dirty="0" err="1"/>
              <a:t>щороку</a:t>
            </a:r>
            <a:r>
              <a:rPr lang="ru-RU" dirty="0"/>
              <a:t> </a:t>
            </a:r>
            <a:r>
              <a:rPr lang="ru-RU" dirty="0" err="1"/>
              <a:t>реєструють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3-х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29414397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543" y="616857"/>
            <a:ext cx="10972800" cy="12192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Залозник вугровий </a:t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ru-RU" sz="3600" dirty="0" err="1" smtClean="0"/>
              <a:t>Зараження</a:t>
            </a:r>
            <a:r>
              <a:rPr lang="ru-RU" sz="3600" dirty="0" smtClean="0"/>
              <a:t> </a:t>
            </a:r>
            <a:r>
              <a:rPr lang="ru-RU" sz="3600" dirty="0" err="1"/>
              <a:t>відбувається</a:t>
            </a:r>
            <a:r>
              <a:rPr lang="ru-RU" sz="3600" dirty="0"/>
              <a:t> </a:t>
            </a:r>
            <a:r>
              <a:rPr lang="ru-RU" sz="3600" dirty="0" err="1"/>
              <a:t>контактним</a:t>
            </a:r>
            <a:r>
              <a:rPr lang="ru-RU" sz="3600" dirty="0"/>
              <a:t> шляхом </a:t>
            </a:r>
            <a:r>
              <a:rPr lang="ru-RU" sz="3600" dirty="0" err="1"/>
              <a:t>від</a:t>
            </a:r>
            <a:r>
              <a:rPr lang="ru-RU" sz="3600" dirty="0"/>
              <a:t> </a:t>
            </a:r>
            <a:r>
              <a:rPr lang="ru-RU" sz="3600" dirty="0" err="1"/>
              <a:t>хворої</a:t>
            </a:r>
            <a:r>
              <a:rPr lang="ru-RU" sz="3600" dirty="0"/>
              <a:t> </a:t>
            </a:r>
            <a:r>
              <a:rPr lang="ru-RU" sz="3600" dirty="0" err="1"/>
              <a:t>людини</a:t>
            </a:r>
            <a:r>
              <a:rPr lang="ru-RU" sz="3600" dirty="0"/>
              <a:t>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" y="2286000"/>
            <a:ext cx="6568323" cy="325027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13699" y="1690689"/>
            <a:ext cx="4740100" cy="4486274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Викликає</a:t>
            </a:r>
            <a:r>
              <a:rPr lang="ru-RU" dirty="0"/>
              <a:t> закупорку волосяного </a:t>
            </a:r>
            <a:r>
              <a:rPr lang="ru-RU" dirty="0" err="1"/>
              <a:t>мішечка</a:t>
            </a:r>
            <a:r>
              <a:rPr lang="ru-RU" dirty="0"/>
              <a:t> і протоки </a:t>
            </a:r>
            <a:r>
              <a:rPr lang="ru-RU" dirty="0" err="1"/>
              <a:t>сальної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ru-RU" dirty="0"/>
              <a:t>. У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приєднання</a:t>
            </a:r>
            <a:r>
              <a:rPr lang="ru-RU" dirty="0"/>
              <a:t> </a:t>
            </a:r>
            <a:r>
              <a:rPr lang="ru-RU" dirty="0" err="1"/>
              <a:t>бактеріальної</a:t>
            </a:r>
            <a:r>
              <a:rPr lang="ru-RU" dirty="0"/>
              <a:t> </a:t>
            </a:r>
            <a:r>
              <a:rPr lang="ru-RU" dirty="0" err="1"/>
              <a:t>інфекції</a:t>
            </a:r>
            <a:r>
              <a:rPr lang="ru-RU" dirty="0"/>
              <a:t> на </a:t>
            </a:r>
            <a:r>
              <a:rPr lang="ru-RU" dirty="0" err="1"/>
              <a:t>шкірі</a:t>
            </a:r>
            <a:r>
              <a:rPr lang="ru-RU" dirty="0"/>
              <a:t> </a:t>
            </a:r>
            <a:r>
              <a:rPr lang="ru-RU" dirty="0" err="1"/>
              <a:t>з'являються</a:t>
            </a:r>
            <a:r>
              <a:rPr lang="ru-RU" dirty="0"/>
              <a:t> </a:t>
            </a:r>
            <a:r>
              <a:rPr lang="ru-RU" dirty="0" err="1"/>
              <a:t>гнійні</a:t>
            </a:r>
            <a:r>
              <a:rPr lang="ru-RU" dirty="0"/>
              <a:t> </a:t>
            </a:r>
            <a:r>
              <a:rPr lang="ru-RU" dirty="0" err="1"/>
              <a:t>вугрі</a:t>
            </a:r>
            <a:r>
              <a:rPr lang="ru-RU" dirty="0"/>
              <a:t>.</a:t>
            </a:r>
          </a:p>
          <a:p>
            <a:r>
              <a:rPr lang="ru-RU" dirty="0"/>
              <a:t>При </a:t>
            </a:r>
            <a:r>
              <a:rPr lang="ru-RU" dirty="0" err="1"/>
              <a:t>тривалому</a:t>
            </a:r>
            <a:r>
              <a:rPr lang="ru-RU" dirty="0"/>
              <a:t> </a:t>
            </a:r>
            <a:r>
              <a:rPr lang="ru-RU" dirty="0" err="1"/>
              <a:t>перебігу</a:t>
            </a:r>
            <a:r>
              <a:rPr lang="ru-RU" dirty="0"/>
              <a:t> </a:t>
            </a:r>
            <a:r>
              <a:rPr lang="ru-RU" dirty="0" err="1"/>
              <a:t>хвороби</a:t>
            </a:r>
            <a:r>
              <a:rPr lang="ru-RU" dirty="0"/>
              <a:t> і </a:t>
            </a:r>
            <a:r>
              <a:rPr lang="ru-RU" dirty="0" err="1"/>
              <a:t>масовому</a:t>
            </a:r>
            <a:r>
              <a:rPr lang="ru-RU" dirty="0"/>
              <a:t> </a:t>
            </a:r>
            <a:r>
              <a:rPr lang="ru-RU" dirty="0" err="1"/>
              <a:t>зараженні</a:t>
            </a:r>
            <a:r>
              <a:rPr lang="ru-RU" dirty="0"/>
              <a:t> </a:t>
            </a:r>
            <a:r>
              <a:rPr lang="ru-RU" dirty="0" err="1"/>
              <a:t>шкіра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 smtClean="0"/>
              <a:t>зморшкуватою</a:t>
            </a:r>
            <a:r>
              <a:rPr lang="ru-RU" dirty="0" smtClean="0"/>
              <a:t>, </a:t>
            </a:r>
            <a:r>
              <a:rPr lang="ru-RU" dirty="0" err="1" smtClean="0"/>
              <a:t>випадають</a:t>
            </a:r>
            <a:r>
              <a:rPr lang="ru-RU" dirty="0" smtClean="0"/>
              <a:t> </a:t>
            </a:r>
            <a:r>
              <a:rPr lang="ru-RU" dirty="0"/>
              <a:t>брови і </a:t>
            </a:r>
            <a:r>
              <a:rPr lang="ru-RU" dirty="0" err="1"/>
              <a:t>вії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713621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F41741-4122-4AAC-B2B1-29DA96131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11" y="739950"/>
            <a:ext cx="6818490" cy="6168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3098337-F09E-4967-BBA4-9AB139AD0A04}"/>
              </a:ext>
            </a:extLst>
          </p:cNvPr>
          <p:cNvSpPr txBox="1"/>
          <p:nvPr/>
        </p:nvSpPr>
        <p:spPr>
          <a:xfrm>
            <a:off x="0" y="169389"/>
            <a:ext cx="9144000" cy="400110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К</a:t>
            </a:r>
            <a:r>
              <a:rPr lang="uk-UA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оростяний кліщ – представник павукоподібних - викликає коросту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1048277-CF06-41A2-B36A-746BAE1388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655" y="1090973"/>
            <a:ext cx="4937873" cy="3703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ED4AAE-6FF4-415A-BA70-B0BD38FC1302}"/>
              </a:ext>
            </a:extLst>
          </p:cNvPr>
          <p:cNvSpPr txBox="1"/>
          <p:nvPr/>
        </p:nvSpPr>
        <p:spPr>
          <a:xfrm>
            <a:off x="960259" y="739951"/>
            <a:ext cx="33866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Кліщі мікроскопічні, до 0,4 мм 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7055960-B902-4FFF-A7D9-C76CBA5D5F10}"/>
              </a:ext>
            </a:extLst>
          </p:cNvPr>
          <p:cNvSpPr txBox="1"/>
          <p:nvPr/>
        </p:nvSpPr>
        <p:spPr>
          <a:xfrm>
            <a:off x="28924" y="5028363"/>
            <a:ext cx="52493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Самки </a:t>
            </a:r>
            <a:r>
              <a:rPr lang="ru-RU" dirty="0" err="1">
                <a:latin typeface="Comic Sans MS" panose="030F0702030302020204" pitchFamily="66" charset="0"/>
              </a:rPr>
              <a:t>пробуравлюють</a:t>
            </a:r>
            <a:r>
              <a:rPr lang="ru-RU" dirty="0">
                <a:latin typeface="Comic Sans MS" panose="030F0702030302020204" pitchFamily="66" charset="0"/>
              </a:rPr>
              <a:t> ходи і </a:t>
            </a:r>
            <a:r>
              <a:rPr lang="ru-RU" dirty="0" err="1">
                <a:latin typeface="Comic Sans MS" panose="030F0702030302020204" pitchFamily="66" charset="0"/>
              </a:rPr>
              <a:t>живляться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клітинами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хазяїна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ru-RU" dirty="0">
                <a:latin typeface="Comic Sans MS" panose="030F0702030302020204" pitchFamily="66" charset="0"/>
              </a:rPr>
              <a:t>У ходах вони </a:t>
            </a:r>
            <a:r>
              <a:rPr lang="ru-RU" dirty="0" err="1">
                <a:latin typeface="Comic Sans MS" panose="030F0702030302020204" pitchFamily="66" charset="0"/>
              </a:rPr>
              <a:t>відкладають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яйця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ru-RU" dirty="0">
                <a:latin typeface="Comic Sans MS" panose="030F0702030302020204" pitchFamily="66" charset="0"/>
              </a:rPr>
              <a:t>Тут </a:t>
            </a:r>
            <a:r>
              <a:rPr lang="ru-RU" dirty="0" err="1">
                <a:latin typeface="Comic Sans MS" panose="030F0702030302020204" pitchFamily="66" charset="0"/>
              </a:rPr>
              <a:t>яйця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розвиваються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ru-RU" dirty="0" err="1">
                <a:latin typeface="Comic Sans MS" panose="030F0702030302020204" pitchFamily="66" charset="0"/>
              </a:rPr>
              <a:t>Живуть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дорослі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кліщі</a:t>
            </a:r>
            <a:r>
              <a:rPr lang="ru-RU" dirty="0">
                <a:latin typeface="Comic Sans MS" panose="030F0702030302020204" pitchFamily="66" charset="0"/>
              </a:rPr>
              <a:t> до 40-45 </a:t>
            </a:r>
            <a:r>
              <a:rPr lang="ru-RU" dirty="0" err="1">
                <a:latin typeface="Comic Sans MS" panose="030F0702030302020204" pitchFamily="66" charset="0"/>
              </a:rPr>
              <a:t>днів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3456791104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43E387D-268A-49D8-B9CB-1393C7524DB6}"/>
              </a:ext>
            </a:extLst>
          </p:cNvPr>
          <p:cNvSpPr txBox="1"/>
          <p:nvPr/>
        </p:nvSpPr>
        <p:spPr>
          <a:xfrm>
            <a:off x="0" y="169389"/>
            <a:ext cx="6942667" cy="400110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Іксодові</a:t>
            </a:r>
            <a:r>
              <a:rPr lang="uk-UA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кліщі – тимчасові зовнішні паразити 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F056C9FB-8067-496C-AEA7-CC876A9BF615}"/>
              </a:ext>
            </a:extLst>
          </p:cNvPr>
          <p:cNvGrpSpPr/>
          <p:nvPr/>
        </p:nvGrpSpPr>
        <p:grpSpPr>
          <a:xfrm>
            <a:off x="0" y="669642"/>
            <a:ext cx="5226756" cy="3304943"/>
            <a:chOff x="0" y="669642"/>
            <a:chExt cx="5226756" cy="3304943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722624C5-64DD-4A45-91B7-FA893A0AF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14316" r="17792"/>
            <a:stretch/>
          </p:blipFill>
          <p:spPr>
            <a:xfrm>
              <a:off x="238773" y="669642"/>
              <a:ext cx="1917405" cy="155061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DE50C71-00DE-4E13-B76D-FC84AB9B2118}"/>
                </a:ext>
              </a:extLst>
            </p:cNvPr>
            <p:cNvSpPr txBox="1"/>
            <p:nvPr/>
          </p:nvSpPr>
          <p:spPr>
            <a:xfrm>
              <a:off x="0" y="2220259"/>
              <a:ext cx="522675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Характерною </a:t>
              </a:r>
              <a:r>
                <a:rPr lang="ru-RU" dirty="0" err="1">
                  <a:latin typeface="Comic Sans MS" panose="030F0702030302020204" pitchFamily="66" charset="0"/>
                </a:rPr>
                <a:t>особливістю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цих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кліщів</a:t>
              </a:r>
              <a:r>
                <a:rPr lang="ru-RU" dirty="0">
                  <a:latin typeface="Comic Sans MS" panose="030F0702030302020204" pitchFamily="66" charset="0"/>
                </a:rPr>
                <a:t> є те, </a:t>
              </a:r>
              <a:r>
                <a:rPr lang="ru-RU" dirty="0" err="1">
                  <a:latin typeface="Comic Sans MS" panose="030F0702030302020204" pitchFamily="66" charset="0"/>
                </a:rPr>
                <a:t>що</a:t>
              </a:r>
              <a:r>
                <a:rPr lang="ru-RU" dirty="0">
                  <a:latin typeface="Comic Sans MS" panose="030F0702030302020204" pitchFamily="66" charset="0"/>
                </a:rPr>
                <a:t> покриви </a:t>
              </a:r>
              <a:r>
                <a:rPr lang="ru-RU" dirty="0" err="1">
                  <a:latin typeface="Comic Sans MS" panose="030F0702030302020204" pitchFamily="66" charset="0"/>
                </a:rPr>
                <a:t>тіла</a:t>
              </a:r>
              <a:r>
                <a:rPr lang="ru-RU" dirty="0">
                  <a:latin typeface="Comic Sans MS" panose="030F0702030302020204" pitchFamily="66" charset="0"/>
                </a:rPr>
                <a:t> і </a:t>
              </a:r>
              <a:r>
                <a:rPr lang="ru-RU" dirty="0" err="1">
                  <a:latin typeface="Comic Sans MS" panose="030F0702030302020204" pitchFamily="66" charset="0"/>
                </a:rPr>
                <a:t>травна</a:t>
              </a:r>
              <a:r>
                <a:rPr lang="ru-RU" dirty="0">
                  <a:latin typeface="Comic Sans MS" panose="030F0702030302020204" pitchFamily="66" charset="0"/>
                </a:rPr>
                <a:t> система </a:t>
              </a:r>
              <a:r>
                <a:rPr lang="ru-RU" dirty="0" err="1">
                  <a:latin typeface="Comic Sans MS" panose="030F0702030302020204" pitchFamily="66" charset="0"/>
                </a:rPr>
                <a:t>самиці</a:t>
              </a:r>
              <a:r>
                <a:rPr lang="ru-RU" dirty="0">
                  <a:latin typeface="Comic Sans MS" panose="030F0702030302020204" pitchFamily="66" charset="0"/>
                </a:rPr>
                <a:t> сильно </a:t>
              </a:r>
              <a:r>
                <a:rPr lang="ru-RU" dirty="0" err="1">
                  <a:latin typeface="Comic Sans MS" panose="030F0702030302020204" pitchFamily="66" charset="0"/>
                </a:rPr>
                <a:t>розтягуються</a:t>
              </a:r>
              <a:r>
                <a:rPr lang="ru-RU" dirty="0">
                  <a:latin typeface="Comic Sans MS" panose="030F0702030302020204" pitchFamily="66" charset="0"/>
                </a:rPr>
                <a:t>. </a:t>
              </a:r>
              <a:r>
                <a:rPr lang="ru-RU" dirty="0" err="1">
                  <a:latin typeface="Comic Sans MS" panose="030F0702030302020204" pitchFamily="66" charset="0"/>
                </a:rPr>
                <a:t>Це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дозволяє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їм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харчуватися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рідко</a:t>
              </a:r>
              <a:r>
                <a:rPr lang="ru-RU" dirty="0">
                  <a:latin typeface="Comic Sans MS" panose="030F0702030302020204" pitchFamily="66" charset="0"/>
                </a:rPr>
                <a:t> (</a:t>
              </a:r>
              <a:r>
                <a:rPr lang="ru-RU" dirty="0" err="1">
                  <a:latin typeface="Comic Sans MS" panose="030F0702030302020204" pitchFamily="66" charset="0"/>
                </a:rPr>
                <a:t>іноді</a:t>
              </a:r>
              <a:r>
                <a:rPr lang="ru-RU" dirty="0">
                  <a:latin typeface="Comic Sans MS" panose="030F0702030302020204" pitchFamily="66" charset="0"/>
                </a:rPr>
                <a:t> раз в </a:t>
              </a:r>
              <a:r>
                <a:rPr lang="ru-RU" dirty="0" err="1">
                  <a:latin typeface="Comic Sans MS" panose="030F0702030302020204" pitchFamily="66" charset="0"/>
                </a:rPr>
                <a:t>житті</a:t>
              </a:r>
              <a:r>
                <a:rPr lang="ru-RU" dirty="0">
                  <a:latin typeface="Comic Sans MS" panose="030F0702030302020204" pitchFamily="66" charset="0"/>
                </a:rPr>
                <a:t>), але </a:t>
              </a:r>
              <a:r>
                <a:rPr lang="ru-RU" dirty="0" err="1">
                  <a:latin typeface="Comic Sans MS" panose="030F0702030302020204" pitchFamily="66" charset="0"/>
                </a:rPr>
                <a:t>багато</a:t>
              </a:r>
              <a:r>
                <a:rPr lang="ru-RU" dirty="0">
                  <a:latin typeface="Comic Sans MS" panose="030F0702030302020204" pitchFamily="66" charset="0"/>
                </a:rPr>
                <a:t>. </a:t>
              </a:r>
              <a:r>
                <a:rPr lang="ru-RU" dirty="0" err="1">
                  <a:latin typeface="Comic Sans MS" panose="030F0702030302020204" pitchFamily="66" charset="0"/>
                </a:rPr>
                <a:t>Ротовий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апарат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пристосований</a:t>
              </a:r>
              <a:r>
                <a:rPr lang="ru-RU" dirty="0">
                  <a:latin typeface="Comic Sans MS" panose="030F0702030302020204" pitchFamily="66" charset="0"/>
                </a:rPr>
                <a:t> для </a:t>
              </a:r>
              <a:r>
                <a:rPr lang="ru-RU" dirty="0" err="1">
                  <a:latin typeface="Comic Sans MS" panose="030F0702030302020204" pitchFamily="66" charset="0"/>
                </a:rPr>
                <a:t>проколювання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шкіри</a:t>
              </a:r>
              <a:r>
                <a:rPr lang="ru-RU" dirty="0">
                  <a:latin typeface="Comic Sans MS" panose="030F0702030302020204" pitchFamily="66" charset="0"/>
                </a:rPr>
                <a:t> і </a:t>
              </a:r>
              <a:r>
                <a:rPr lang="ru-RU" dirty="0" err="1">
                  <a:latin typeface="Comic Sans MS" panose="030F0702030302020204" pitchFamily="66" charset="0"/>
                </a:rPr>
                <a:t>висмоктування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крові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FA083020-FFDD-4B2D-A181-593E88E74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2222" t="12798" b="13645"/>
            <a:stretch/>
          </p:blipFill>
          <p:spPr>
            <a:xfrm>
              <a:off x="2239527" y="669642"/>
              <a:ext cx="2041133" cy="1550617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C43CC10E-AFDB-4239-ACDF-34DFE349380A}"/>
              </a:ext>
            </a:extLst>
          </p:cNvPr>
          <p:cNvGrpSpPr/>
          <p:nvPr/>
        </p:nvGrpSpPr>
        <p:grpSpPr>
          <a:xfrm>
            <a:off x="238773" y="4091225"/>
            <a:ext cx="3780071" cy="2503247"/>
            <a:chOff x="238773" y="4091225"/>
            <a:chExt cx="3780071" cy="2503247"/>
          </a:xfrm>
        </p:grpSpPr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D2454C44-CADD-4237-8F35-B75031219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773" y="4091225"/>
              <a:ext cx="3780071" cy="25032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C5B9D4B-0663-49FD-91C0-3D06F0EC6DC7}"/>
                </a:ext>
              </a:extLst>
            </p:cNvPr>
            <p:cNvSpPr txBox="1"/>
            <p:nvPr/>
          </p:nvSpPr>
          <p:spPr>
            <a:xfrm>
              <a:off x="270933" y="5914862"/>
              <a:ext cx="14718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Очікування </a:t>
              </a:r>
            </a:p>
            <a:p>
              <a:r>
                <a:rPr lang="uk-UA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здобичі</a:t>
              </a:r>
              <a:endParaRPr lang="ru-RU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F0AFAB6-D8BC-4D1E-AD21-F56E34D267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05" y="895343"/>
            <a:ext cx="5955581" cy="58576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9FA94A4-8476-402F-99E0-43FA8D39EA80}"/>
              </a:ext>
            </a:extLst>
          </p:cNvPr>
          <p:cNvSpPr txBox="1"/>
          <p:nvPr/>
        </p:nvSpPr>
        <p:spPr>
          <a:xfrm>
            <a:off x="9058268" y="3097422"/>
            <a:ext cx="31925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Після харчування самка відкладає яйця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2940F44-7EAB-4D36-A5CE-703038FEFDB8}"/>
              </a:ext>
            </a:extLst>
          </p:cNvPr>
          <p:cNvSpPr txBox="1"/>
          <p:nvPr/>
        </p:nvSpPr>
        <p:spPr>
          <a:xfrm>
            <a:off x="9752525" y="4948337"/>
            <a:ext cx="23131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З яйця вилуплюється личинка, яка харчується зазвичай одноразово на дрібних ссавцях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4003976-C4E2-4420-BCFA-41542257A2A3}"/>
              </a:ext>
            </a:extLst>
          </p:cNvPr>
          <p:cNvSpPr txBox="1"/>
          <p:nvPr/>
        </p:nvSpPr>
        <p:spPr>
          <a:xfrm>
            <a:off x="4019047" y="4804239"/>
            <a:ext cx="24154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Сита личинка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падає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на землю,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линяє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і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перетворюється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в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німфу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998D3FB-AB3E-4D07-BAAC-383B80E1EDD2}"/>
              </a:ext>
            </a:extLst>
          </p:cNvPr>
          <p:cNvSpPr txBox="1"/>
          <p:nvPr/>
        </p:nvSpPr>
        <p:spPr>
          <a:xfrm>
            <a:off x="4730045" y="63688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Дорослий кліщ </a:t>
            </a:r>
            <a:r>
              <a:rPr lang="uk-UA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смокче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кров великих ссавців  і людини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5793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1753749" y="570384"/>
            <a:ext cx="4139952" cy="4536504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uk-UA" sz="2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Метелик самшитова вогнівка потрапив в Україну з Азії</a:t>
            </a:r>
            <a:r>
              <a:rPr kumimoji="0" lang="uk-U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Його перенесли разом із садивним матеріалом самшиту, популярної в Україні декоративної рослини. Гусениці метелика харчуються листям декоративних рослин і є настільки прожерливими, що </a:t>
            </a:r>
            <a:r>
              <a:rPr kumimoji="0" lang="uk-UA" sz="2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знищують</a:t>
            </a:r>
            <a:r>
              <a:rPr kumimoji="0" lang="uk-U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цілі насадження. З 2015 року вогнівка стала масово поширеною на Закарпатті і продовжує розповсюджуватися на інші області. Це завдає декоративним насадженням чималої шкоди.</a:t>
            </a:r>
            <a:endParaRPr kumimoji="0" lang="uk-UA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136" y="595212"/>
            <a:ext cx="4106058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02016" y="3789364"/>
            <a:ext cx="4427984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u="sng" dirty="0" err="1">
                <a:solidFill>
                  <a:schemeClr val="bg1"/>
                </a:solidFill>
              </a:rPr>
              <a:t>Гусінь</a:t>
            </a:r>
            <a:r>
              <a:rPr lang="ru-RU" b="1" i="1" u="sng" dirty="0">
                <a:solidFill>
                  <a:schemeClr val="bg1"/>
                </a:solidFill>
              </a:rPr>
              <a:t> </a:t>
            </a:r>
            <a:r>
              <a:rPr lang="ru-RU" b="1" i="1" u="sng" dirty="0" err="1">
                <a:solidFill>
                  <a:schemeClr val="bg1"/>
                </a:solidFill>
              </a:rPr>
              <a:t>самшитової</a:t>
            </a:r>
            <a:r>
              <a:rPr lang="ru-RU" b="1" i="1" u="sng" dirty="0">
                <a:solidFill>
                  <a:schemeClr val="bg1"/>
                </a:solidFill>
              </a:rPr>
              <a:t> </a:t>
            </a:r>
            <a:r>
              <a:rPr lang="ru-RU" b="1" i="1" u="sng" dirty="0" err="1">
                <a:solidFill>
                  <a:schemeClr val="bg1"/>
                </a:solidFill>
              </a:rPr>
              <a:t>вогнівки</a:t>
            </a:r>
            <a:r>
              <a:rPr lang="ru-RU" b="1" i="1" u="sng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здатна</a:t>
            </a:r>
            <a:r>
              <a:rPr lang="ru-RU" dirty="0">
                <a:solidFill>
                  <a:schemeClr val="bg1"/>
                </a:solidFill>
              </a:rPr>
              <a:t> за короткий час </a:t>
            </a:r>
            <a:r>
              <a:rPr lang="ru-RU" dirty="0" err="1">
                <a:solidFill>
                  <a:schemeClr val="bg1"/>
                </a:solidFill>
              </a:rPr>
              <a:t>знищити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насадження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самшиту</a:t>
            </a:r>
            <a:r>
              <a:rPr lang="ru-RU" dirty="0">
                <a:solidFill>
                  <a:schemeClr val="bg1"/>
                </a:solidFill>
              </a:rPr>
              <a:t> 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7"/>
            <a:ext cx="11353800" cy="1131165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solidFill>
                  <a:srgbClr val="C00000"/>
                </a:solidFill>
              </a:rPr>
              <a:t>Комахи. </a:t>
            </a:r>
            <a:br>
              <a:rPr lang="uk-UA" sz="5400" b="1" dirty="0" smtClean="0">
                <a:solidFill>
                  <a:srgbClr val="C00000"/>
                </a:solidFill>
              </a:rPr>
            </a:br>
            <a:r>
              <a:rPr lang="uk-UA" sz="5400" b="1" dirty="0" smtClean="0">
                <a:solidFill>
                  <a:srgbClr val="C00000"/>
                </a:solidFill>
              </a:rPr>
              <a:t>Воші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6" y="1496291"/>
            <a:ext cx="6162501" cy="462187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108066"/>
            <a:ext cx="5798127" cy="643405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dirty="0"/>
              <a:t> </a:t>
            </a:r>
            <a:r>
              <a:rPr lang="ru-RU" sz="2400" dirty="0" err="1"/>
              <a:t>Воші</a:t>
            </a:r>
            <a:r>
              <a:rPr lang="ru-RU" sz="2400" dirty="0"/>
              <a:t> </a:t>
            </a:r>
            <a:r>
              <a:rPr lang="ru-RU" sz="2400" dirty="0" err="1"/>
              <a:t>паразитують</a:t>
            </a:r>
            <a:r>
              <a:rPr lang="ru-RU" sz="2400" dirty="0"/>
              <a:t>  на </a:t>
            </a:r>
            <a:r>
              <a:rPr lang="ru-RU" sz="2400" dirty="0" err="1"/>
              <a:t>людині</a:t>
            </a:r>
            <a:r>
              <a:rPr lang="ru-RU" sz="2400" dirty="0"/>
              <a:t> </a:t>
            </a:r>
            <a:r>
              <a:rPr lang="ru-RU" sz="2400" dirty="0" err="1"/>
              <a:t>вже</a:t>
            </a:r>
            <a:r>
              <a:rPr lang="ru-RU" sz="2400" dirty="0"/>
              <a:t> </a:t>
            </a:r>
            <a:r>
              <a:rPr lang="ru-RU" sz="2400" dirty="0" err="1"/>
              <a:t>багато</a:t>
            </a:r>
            <a:r>
              <a:rPr lang="ru-RU" sz="2400" dirty="0"/>
              <a:t> </a:t>
            </a:r>
            <a:r>
              <a:rPr lang="ru-RU" sz="2400" dirty="0" err="1"/>
              <a:t>століть</a:t>
            </a:r>
            <a:r>
              <a:rPr lang="ru-RU" sz="2400" dirty="0" smtClean="0"/>
              <a:t>.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  </a:t>
            </a:r>
            <a:r>
              <a:rPr lang="ru-RU" sz="2400" dirty="0" err="1"/>
              <a:t>Педикульоз</a:t>
            </a:r>
            <a:r>
              <a:rPr lang="ru-RU" sz="2400" dirty="0"/>
              <a:t>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отримати</a:t>
            </a:r>
            <a:r>
              <a:rPr lang="ru-RU" sz="2400" dirty="0"/>
              <a:t> в будь – </a:t>
            </a:r>
            <a:r>
              <a:rPr lang="ru-RU" sz="2400" dirty="0" err="1"/>
              <a:t>якому</a:t>
            </a:r>
            <a:r>
              <a:rPr lang="ru-RU" sz="2400" dirty="0"/>
              <a:t> </a:t>
            </a:r>
            <a:r>
              <a:rPr lang="ru-RU" sz="2400" dirty="0" err="1"/>
              <a:t>місці</a:t>
            </a:r>
            <a:r>
              <a:rPr lang="ru-RU" sz="2400" dirty="0"/>
              <a:t> , де є </a:t>
            </a:r>
            <a:r>
              <a:rPr lang="ru-RU" sz="2400" dirty="0" err="1"/>
              <a:t>тісний</a:t>
            </a:r>
            <a:r>
              <a:rPr lang="ru-RU" sz="2400" dirty="0"/>
              <a:t> контакт </a:t>
            </a:r>
            <a:r>
              <a:rPr lang="ru-RU" sz="2400" dirty="0" err="1"/>
              <a:t>людини</a:t>
            </a:r>
            <a:r>
              <a:rPr lang="ru-RU" sz="2400" dirty="0"/>
              <a:t> з </a:t>
            </a:r>
            <a:r>
              <a:rPr lang="ru-RU" sz="2400" dirty="0" err="1"/>
              <a:t>людиною</a:t>
            </a:r>
            <a:r>
              <a:rPr lang="ru-RU" sz="2400" dirty="0"/>
              <a:t>.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найчастіше</a:t>
            </a:r>
            <a:r>
              <a:rPr lang="ru-RU" sz="2400" dirty="0"/>
              <a:t> </a:t>
            </a:r>
            <a:r>
              <a:rPr lang="ru-RU" sz="2400" dirty="0" err="1"/>
              <a:t>відбувається</a:t>
            </a:r>
            <a:r>
              <a:rPr lang="ru-RU" sz="2400" dirty="0"/>
              <a:t> в </a:t>
            </a:r>
            <a:r>
              <a:rPr lang="ru-RU" sz="2400" dirty="0" err="1"/>
              <a:t>громадському</a:t>
            </a:r>
            <a:r>
              <a:rPr lang="ru-RU" sz="2400" dirty="0"/>
              <a:t> </a:t>
            </a:r>
            <a:r>
              <a:rPr lang="ru-RU" sz="2400" dirty="0" err="1"/>
              <a:t>транспорті</a:t>
            </a:r>
            <a:r>
              <a:rPr lang="ru-RU" sz="2400" dirty="0"/>
              <a:t>, </a:t>
            </a:r>
            <a:r>
              <a:rPr lang="ru-RU" sz="2400" dirty="0" err="1"/>
              <a:t>дитячому</a:t>
            </a:r>
            <a:r>
              <a:rPr lang="ru-RU" sz="2400" dirty="0"/>
              <a:t> </a:t>
            </a:r>
            <a:r>
              <a:rPr lang="ru-RU" sz="2400" dirty="0" err="1"/>
              <a:t>садочку</a:t>
            </a:r>
            <a:r>
              <a:rPr lang="ru-RU" sz="2400" dirty="0"/>
              <a:t>, </a:t>
            </a:r>
            <a:r>
              <a:rPr lang="ru-RU" sz="2400" dirty="0" err="1"/>
              <a:t>школі</a:t>
            </a:r>
            <a:r>
              <a:rPr lang="ru-RU" sz="2400" dirty="0"/>
              <a:t>, </a:t>
            </a:r>
            <a:r>
              <a:rPr lang="ru-RU" sz="2400" dirty="0" err="1"/>
              <a:t>спортивній</a:t>
            </a:r>
            <a:r>
              <a:rPr lang="ru-RU" sz="2400" dirty="0"/>
              <a:t> </a:t>
            </a:r>
            <a:r>
              <a:rPr lang="ru-RU" sz="2400" dirty="0" err="1"/>
              <a:t>секції</a:t>
            </a:r>
            <a:r>
              <a:rPr lang="ru-RU" sz="2400" dirty="0"/>
              <a:t>,  </a:t>
            </a:r>
            <a:r>
              <a:rPr lang="ru-RU" sz="2400" dirty="0" err="1"/>
              <a:t>басейні</a:t>
            </a:r>
            <a:r>
              <a:rPr lang="ru-RU" sz="2400" dirty="0"/>
              <a:t>, </a:t>
            </a:r>
            <a:r>
              <a:rPr lang="ru-RU" sz="2400" dirty="0" err="1"/>
              <a:t>театрі</a:t>
            </a:r>
            <a:r>
              <a:rPr lang="ru-RU" sz="2400" dirty="0"/>
              <a:t>.</a:t>
            </a:r>
            <a:r>
              <a:rPr lang="ru-RU" sz="24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Вони </a:t>
            </a:r>
            <a:r>
              <a:rPr lang="ru-RU" sz="2400" dirty="0" err="1"/>
              <a:t>харчуються</a:t>
            </a:r>
            <a:r>
              <a:rPr lang="ru-RU" sz="2400" dirty="0"/>
              <a:t> </a:t>
            </a:r>
            <a:r>
              <a:rPr lang="ru-RU" sz="2400" dirty="0" err="1"/>
              <a:t>кров'ю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 smtClean="0"/>
              <a:t>.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  </a:t>
            </a:r>
            <a:r>
              <a:rPr lang="ru-RU" sz="2400" dirty="0" err="1"/>
              <a:t>Симптоми</a:t>
            </a:r>
            <a:r>
              <a:rPr lang="ru-RU" sz="2400" dirty="0"/>
              <a:t> - </a:t>
            </a:r>
            <a:r>
              <a:rPr lang="ru-RU" sz="2400" dirty="0" err="1"/>
              <a:t>людина</a:t>
            </a:r>
            <a:r>
              <a:rPr lang="ru-RU" sz="2400" dirty="0"/>
              <a:t> </a:t>
            </a:r>
            <a:r>
              <a:rPr lang="ru-RU" sz="2400" dirty="0" err="1"/>
              <a:t>відчуває</a:t>
            </a:r>
            <a:r>
              <a:rPr lang="ru-RU" sz="2400" dirty="0"/>
              <a:t> </a:t>
            </a:r>
            <a:r>
              <a:rPr lang="ru-RU" sz="2400" dirty="0" err="1"/>
              <a:t>сильний</a:t>
            </a:r>
            <a:r>
              <a:rPr lang="ru-RU" sz="2400" dirty="0"/>
              <a:t> </a:t>
            </a:r>
            <a:r>
              <a:rPr lang="ru-RU" sz="2400" dirty="0" err="1"/>
              <a:t>свербіж</a:t>
            </a:r>
            <a:r>
              <a:rPr lang="ru-RU" sz="2400" dirty="0"/>
              <a:t>, </a:t>
            </a:r>
            <a:r>
              <a:rPr lang="ru-RU" sz="2400" dirty="0" err="1"/>
              <a:t>розчісує</a:t>
            </a:r>
            <a:r>
              <a:rPr lang="ru-RU" sz="2400" dirty="0"/>
              <a:t> </a:t>
            </a:r>
            <a:r>
              <a:rPr lang="ru-RU" sz="2400" dirty="0" err="1"/>
              <a:t>місця</a:t>
            </a:r>
            <a:r>
              <a:rPr lang="ru-RU" sz="2400" dirty="0"/>
              <a:t> </a:t>
            </a:r>
            <a:r>
              <a:rPr lang="ru-RU" sz="2400" dirty="0" err="1"/>
              <a:t>укусів</a:t>
            </a:r>
            <a:r>
              <a:rPr lang="ru-RU" sz="2400" dirty="0"/>
              <a:t>. </a:t>
            </a:r>
            <a:endParaRPr lang="ru-RU" sz="2400" dirty="0" smtClean="0"/>
          </a:p>
          <a:p>
            <a:pPr>
              <a:spcBef>
                <a:spcPts val="0"/>
              </a:spcBef>
            </a:pPr>
            <a:r>
              <a:rPr lang="ru-RU" sz="2400" dirty="0" err="1" smtClean="0"/>
              <a:t>Крім</a:t>
            </a:r>
            <a:r>
              <a:rPr lang="ru-RU" sz="2400" dirty="0" smtClean="0"/>
              <a:t> дискомфорту,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виникає</a:t>
            </a:r>
            <a:r>
              <a:rPr lang="ru-RU" sz="2400" dirty="0"/>
              <a:t> при </a:t>
            </a:r>
            <a:r>
              <a:rPr lang="ru-RU" sz="2400" dirty="0" err="1"/>
              <a:t>наявності</a:t>
            </a:r>
            <a:r>
              <a:rPr lang="ru-RU" sz="2400" dirty="0"/>
              <a:t> </a:t>
            </a:r>
            <a:r>
              <a:rPr lang="ru-RU" sz="2400" dirty="0" err="1" smtClean="0"/>
              <a:t>вошей</a:t>
            </a:r>
            <a:r>
              <a:rPr lang="ru-RU" sz="2400" dirty="0"/>
              <a:t>, </a:t>
            </a:r>
            <a:r>
              <a:rPr lang="ru-RU" sz="2400" dirty="0" smtClean="0"/>
              <a:t>вони </a:t>
            </a:r>
            <a:r>
              <a:rPr lang="ru-RU" sz="2400" dirty="0" err="1" smtClean="0"/>
              <a:t>ще</a:t>
            </a:r>
            <a:r>
              <a:rPr lang="ru-RU" sz="2400" dirty="0" smtClean="0"/>
              <a:t> </a:t>
            </a:r>
            <a:r>
              <a:rPr lang="ru-RU" sz="2400" dirty="0" err="1" smtClean="0"/>
              <a:t>можуть</a:t>
            </a:r>
            <a:r>
              <a:rPr lang="ru-RU" sz="2400" dirty="0" smtClean="0"/>
              <a:t> бути </a:t>
            </a:r>
            <a:r>
              <a:rPr lang="ru-RU" sz="2400" dirty="0" err="1" smtClean="0"/>
              <a:t>переносниками</a:t>
            </a:r>
            <a:r>
              <a:rPr lang="ru-RU" sz="2400" dirty="0" smtClean="0"/>
              <a:t> </a:t>
            </a:r>
            <a:r>
              <a:rPr lang="ru-RU" sz="2400" dirty="0" err="1" smtClean="0"/>
              <a:t>небезпечних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інфекційних</a:t>
            </a:r>
            <a:r>
              <a:rPr lang="ru-RU" sz="2400" dirty="0" smtClean="0"/>
              <a:t> хвороб.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693473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DA2857E-DC45-4DDA-BE15-092CB232E4AD}"/>
              </a:ext>
            </a:extLst>
          </p:cNvPr>
          <p:cNvSpPr txBox="1"/>
          <p:nvPr/>
        </p:nvSpPr>
        <p:spPr>
          <a:xfrm>
            <a:off x="0" y="135523"/>
            <a:ext cx="6096000" cy="400110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Серед комах також є паразитичні види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1BE3F09D-8D2B-48E6-80E3-6510025247B5}"/>
              </a:ext>
            </a:extLst>
          </p:cNvPr>
          <p:cNvGrpSpPr/>
          <p:nvPr/>
        </p:nvGrpSpPr>
        <p:grpSpPr>
          <a:xfrm>
            <a:off x="146755" y="664633"/>
            <a:ext cx="6096000" cy="3752187"/>
            <a:chOff x="146755" y="664633"/>
            <a:chExt cx="6096000" cy="3752187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7324FDFD-78CF-460D-B58D-65B5F7311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b="9424"/>
            <a:stretch/>
          </p:blipFill>
          <p:spPr>
            <a:xfrm>
              <a:off x="146755" y="664633"/>
              <a:ext cx="6096000" cy="31058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E970C25-27A5-418E-8454-11EC57321935}"/>
                </a:ext>
              </a:extLst>
            </p:cNvPr>
            <p:cNvSpPr txBox="1"/>
            <p:nvPr/>
          </p:nvSpPr>
          <p:spPr>
            <a:xfrm>
              <a:off x="408972" y="3770489"/>
              <a:ext cx="52510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>
                  <a:latin typeface="Comic Sans MS" panose="030F0702030302020204" pitchFamily="66" charset="0"/>
                </a:rPr>
                <a:t>Слина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блощиці</a:t>
              </a:r>
              <a:r>
                <a:rPr lang="ru-RU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містить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отруйний</a:t>
              </a:r>
              <a:r>
                <a:rPr lang="ru-RU" dirty="0">
                  <a:latin typeface="Comic Sans MS" panose="030F0702030302020204" pitchFamily="66" charset="0"/>
                </a:rPr>
                <a:t> секрет, </a:t>
              </a:r>
            </a:p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тому укуси </a:t>
              </a:r>
              <a:r>
                <a:rPr lang="ru-RU" dirty="0" err="1">
                  <a:latin typeface="Comic Sans MS" panose="030F0702030302020204" pitchFamily="66" charset="0"/>
                </a:rPr>
                <a:t>її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болючі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9C166BEE-69EB-4615-B6C3-51C13987FE6F}"/>
              </a:ext>
            </a:extLst>
          </p:cNvPr>
          <p:cNvGrpSpPr/>
          <p:nvPr/>
        </p:nvGrpSpPr>
        <p:grpSpPr>
          <a:xfrm>
            <a:off x="146755" y="66519"/>
            <a:ext cx="11489582" cy="6711015"/>
            <a:chOff x="146755" y="66519"/>
            <a:chExt cx="11489582" cy="6711015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CA59827D-608E-4241-BE54-A5373F367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b="3084"/>
            <a:stretch/>
          </p:blipFill>
          <p:spPr>
            <a:xfrm>
              <a:off x="6784259" y="66519"/>
              <a:ext cx="4721412" cy="664651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027FDEE-5AB0-472B-BF43-7CCC0BB33C0E}"/>
                </a:ext>
              </a:extLst>
            </p:cNvPr>
            <p:cNvSpPr txBox="1"/>
            <p:nvPr/>
          </p:nvSpPr>
          <p:spPr>
            <a:xfrm>
              <a:off x="3625624" y="5577205"/>
              <a:ext cx="5775766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Воша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оселяється</a:t>
              </a:r>
              <a:r>
                <a:rPr lang="ru-RU" dirty="0">
                  <a:latin typeface="Comic Sans MS" panose="030F0702030302020204" pitchFamily="66" charset="0"/>
                </a:rPr>
                <a:t> на </a:t>
              </a:r>
              <a:r>
                <a:rPr lang="ru-RU" dirty="0" err="1">
                  <a:latin typeface="Comic Sans MS" panose="030F0702030302020204" pitchFamily="66" charset="0"/>
                </a:rPr>
                <a:t>волосистих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частинах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тіла</a:t>
              </a:r>
              <a:r>
                <a:rPr lang="ru-RU" dirty="0">
                  <a:latin typeface="Comic Sans MS" panose="030F0702030302020204" pitchFamily="66" charset="0"/>
                </a:rPr>
                <a:t>, </a:t>
              </a:r>
              <a:r>
                <a:rPr lang="ru-RU" dirty="0" err="1">
                  <a:latin typeface="Comic Sans MS" panose="030F0702030302020204" pitchFamily="66" charset="0"/>
                </a:rPr>
                <a:t>переважно</a:t>
              </a:r>
              <a:r>
                <a:rPr lang="ru-RU" dirty="0">
                  <a:latin typeface="Comic Sans MS" panose="030F0702030302020204" pitchFamily="66" charset="0"/>
                </a:rPr>
                <a:t> на </a:t>
              </a:r>
              <a:r>
                <a:rPr lang="ru-RU" dirty="0" err="1">
                  <a:latin typeface="Comic Sans MS" panose="030F0702030302020204" pitchFamily="66" charset="0"/>
                </a:rPr>
                <a:t>голові</a:t>
              </a:r>
              <a:r>
                <a:rPr lang="ru-RU" dirty="0">
                  <a:latin typeface="Comic Sans MS" panose="030F0702030302020204" pitchFamily="66" charset="0"/>
                </a:rPr>
                <a:t>. </a:t>
              </a:r>
              <a:r>
                <a:rPr lang="ru-RU" dirty="0" err="1">
                  <a:latin typeface="Comic Sans MS" panose="030F0702030302020204" pitchFamily="66" charset="0"/>
                </a:rPr>
                <a:t>Яйця</a:t>
              </a:r>
              <a:r>
                <a:rPr lang="ru-RU" dirty="0">
                  <a:latin typeface="Comic Sans MS" panose="030F0702030302020204" pitchFamily="66" charset="0"/>
                </a:rPr>
                <a:t> – </a:t>
              </a:r>
              <a:r>
                <a:rPr lang="ru-RU" dirty="0" err="1">
                  <a:latin typeface="Comic Sans MS" panose="030F0702030302020204" pitchFamily="66" charset="0"/>
                </a:rPr>
                <a:t>гниди</a:t>
              </a:r>
              <a:r>
                <a:rPr lang="ru-RU" dirty="0">
                  <a:latin typeface="Comic Sans MS" panose="030F0702030302020204" pitchFamily="66" charset="0"/>
                </a:rPr>
                <a:t> – вона </a:t>
              </a:r>
              <a:r>
                <a:rPr lang="ru-RU" dirty="0" err="1">
                  <a:latin typeface="Comic Sans MS" panose="030F0702030302020204" pitchFamily="66" charset="0"/>
                </a:rPr>
                <a:t>прикріплює</a:t>
              </a:r>
              <a:r>
                <a:rPr lang="ru-RU" dirty="0">
                  <a:latin typeface="Comic Sans MS" panose="030F0702030302020204" pitchFamily="66" charset="0"/>
                </a:rPr>
                <a:t> до </a:t>
              </a:r>
              <a:r>
                <a:rPr lang="ru-RU" dirty="0" err="1">
                  <a:latin typeface="Comic Sans MS" panose="030F0702030302020204" pitchFamily="66" charset="0"/>
                </a:rPr>
                <a:t>волосся</a:t>
              </a:r>
              <a:r>
                <a:rPr lang="ru-RU" dirty="0">
                  <a:latin typeface="Comic Sans MS" panose="030F0702030302020204" pitchFamily="66" charset="0"/>
                </a:rPr>
                <a:t>. </a:t>
              </a:r>
              <a:r>
                <a:rPr lang="ru-RU" dirty="0" err="1">
                  <a:latin typeface="Comic Sans MS" panose="030F0702030302020204" pitchFamily="66" charset="0"/>
                </a:rPr>
                <a:t>Розвиток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яєць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триває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2-3 </a:t>
              </a:r>
              <a:r>
                <a:rPr lang="ru-RU" dirty="0" err="1">
                  <a:latin typeface="Comic Sans MS" panose="030F0702030302020204" pitchFamily="66" charset="0"/>
                </a:rPr>
                <a:t>тижні</a:t>
              </a:r>
              <a:r>
                <a:rPr lang="ru-RU" dirty="0">
                  <a:latin typeface="Comic Sans MS" panose="030F0702030302020204" pitchFamily="66" charset="0"/>
                </a:rPr>
                <a:t>. </a:t>
              </a:r>
              <a:r>
                <a:rPr lang="ru-RU" dirty="0" err="1">
                  <a:latin typeface="Comic Sans MS" panose="030F0702030302020204" pitchFamily="66" charset="0"/>
                </a:rPr>
                <a:t>Живе</a:t>
              </a:r>
              <a:r>
                <a:rPr lang="ru-RU" dirty="0">
                  <a:latin typeface="Comic Sans MS" panose="030F0702030302020204" pitchFamily="66" charset="0"/>
                </a:rPr>
                <a:t> </a:t>
              </a:r>
              <a:r>
                <a:rPr lang="ru-RU" dirty="0" err="1">
                  <a:latin typeface="Comic Sans MS" panose="030F0702030302020204" pitchFamily="66" charset="0"/>
                </a:rPr>
                <a:t>воша</a:t>
              </a:r>
              <a:r>
                <a:rPr lang="ru-RU" dirty="0">
                  <a:latin typeface="Comic Sans MS" panose="030F0702030302020204" pitchFamily="66" charset="0"/>
                </a:rPr>
                <a:t> 27-38 </a:t>
              </a:r>
              <a:r>
                <a:rPr lang="ru-RU" dirty="0" err="1">
                  <a:latin typeface="Comic Sans MS" panose="030F0702030302020204" pitchFamily="66" charset="0"/>
                </a:rPr>
                <a:t>днів</a:t>
              </a:r>
              <a:r>
                <a:rPr lang="ru-RU" dirty="0">
                  <a:latin typeface="Comic Sans MS" panose="030F0702030302020204" pitchFamily="66" charset="0"/>
                </a:rPr>
                <a:t>.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4AD375B-C96D-4F8D-B143-8167AAAD6A87}"/>
                </a:ext>
              </a:extLst>
            </p:cNvPr>
            <p:cNvSpPr txBox="1"/>
            <p:nvPr/>
          </p:nvSpPr>
          <p:spPr>
            <a:xfrm>
              <a:off x="10486663" y="4896092"/>
              <a:ext cx="683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uk-UA" sz="1600" dirty="0">
                  <a:latin typeface="Comic Sans MS" panose="030F0702030302020204" pitchFamily="66" charset="0"/>
                </a:rPr>
                <a:t>Яйце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8EAA79C7-8ED0-4758-9E9E-F2F855A25CC8}"/>
                </a:ext>
              </a:extLst>
            </p:cNvPr>
            <p:cNvSpPr txBox="1"/>
            <p:nvPr/>
          </p:nvSpPr>
          <p:spPr>
            <a:xfrm>
              <a:off x="10486663" y="6229514"/>
              <a:ext cx="114967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uk-UA" sz="1600" dirty="0">
                  <a:latin typeface="Comic Sans MS" panose="030F0702030302020204" pitchFamily="66" charset="0"/>
                </a:rPr>
                <a:t>Волосина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E4E67FEA-9294-4CB3-8FB5-FE3478832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14961" r="7901"/>
            <a:stretch/>
          </p:blipFill>
          <p:spPr>
            <a:xfrm>
              <a:off x="146755" y="4442951"/>
              <a:ext cx="3684465" cy="2270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060665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Блохи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9" y="1526301"/>
            <a:ext cx="5181600" cy="335394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831273"/>
            <a:ext cx="5491941" cy="5345690"/>
          </a:xfrm>
        </p:spPr>
        <p:txBody>
          <a:bodyPr>
            <a:normAutofit/>
          </a:bodyPr>
          <a:lstStyle/>
          <a:p>
            <a:r>
              <a:rPr lang="ru-RU" dirty="0" err="1"/>
              <a:t>Паразитують</a:t>
            </a:r>
            <a:r>
              <a:rPr lang="ru-RU" dirty="0"/>
              <a:t> на </a:t>
            </a:r>
            <a:r>
              <a:rPr lang="ru-RU" dirty="0" err="1"/>
              <a:t>тілі</a:t>
            </a:r>
            <a:r>
              <a:rPr lang="ru-RU" dirty="0"/>
              <a:t> </a:t>
            </a:r>
            <a:r>
              <a:rPr lang="ru-RU" dirty="0" err="1"/>
              <a:t>звірів</a:t>
            </a:r>
            <a:r>
              <a:rPr lang="ru-RU" dirty="0"/>
              <a:t>, </a:t>
            </a:r>
            <a:r>
              <a:rPr lang="ru-RU" dirty="0" err="1"/>
              <a:t>птахів</a:t>
            </a:r>
            <a:r>
              <a:rPr lang="ru-RU" dirty="0"/>
              <a:t> і </a:t>
            </a:r>
            <a:r>
              <a:rPr lang="ru-RU" dirty="0" err="1"/>
              <a:t>людини</a:t>
            </a:r>
            <a:r>
              <a:rPr lang="ru-RU" dirty="0"/>
              <a:t>. </a:t>
            </a:r>
            <a:r>
              <a:rPr lang="ru-RU" dirty="0" err="1"/>
              <a:t>Живляться</a:t>
            </a:r>
            <a:r>
              <a:rPr lang="ru-RU" dirty="0" smtClean="0"/>
              <a:t>, </a:t>
            </a:r>
            <a:r>
              <a:rPr lang="ru-RU" dirty="0" err="1" smtClean="0"/>
              <a:t>висмоктуючи</a:t>
            </a:r>
            <a:r>
              <a:rPr lang="ru-RU" dirty="0"/>
              <a:t> </a:t>
            </a:r>
            <a:r>
              <a:rPr lang="ru-RU" dirty="0" smtClean="0"/>
              <a:t>кров.</a:t>
            </a:r>
          </a:p>
          <a:p>
            <a:r>
              <a:rPr lang="ru-RU" dirty="0"/>
              <a:t>Блохи </a:t>
            </a:r>
            <a:r>
              <a:rPr lang="ru-RU" dirty="0" err="1"/>
              <a:t>поширюють</a:t>
            </a:r>
            <a:r>
              <a:rPr lang="ru-RU" dirty="0"/>
              <a:t> </a:t>
            </a:r>
            <a:r>
              <a:rPr lang="ru-RU" dirty="0" err="1"/>
              <a:t>збудників</a:t>
            </a:r>
            <a:r>
              <a:rPr lang="ru-RU" dirty="0"/>
              <a:t> </a:t>
            </a:r>
            <a:r>
              <a:rPr lang="ru-RU" dirty="0" err="1"/>
              <a:t>небезпечних</a:t>
            </a:r>
            <a:r>
              <a:rPr lang="ru-RU" dirty="0"/>
              <a:t> </a:t>
            </a:r>
            <a:r>
              <a:rPr lang="ru-RU" dirty="0" err="1" smtClean="0"/>
              <a:t>інфекційних</a:t>
            </a:r>
            <a:r>
              <a:rPr lang="ru-RU" dirty="0" smtClean="0"/>
              <a:t> </a:t>
            </a:r>
            <a:r>
              <a:rPr lang="ru-RU" dirty="0" err="1" smtClean="0"/>
              <a:t>захворювань</a:t>
            </a:r>
            <a:r>
              <a:rPr lang="ru-RU" dirty="0" smtClean="0"/>
              <a:t>, </a:t>
            </a:r>
            <a:r>
              <a:rPr lang="ru-RU" dirty="0" err="1"/>
              <a:t>зокрема</a:t>
            </a:r>
            <a:r>
              <a:rPr lang="ru-RU" dirty="0"/>
              <a:t> </a:t>
            </a:r>
            <a:r>
              <a:rPr lang="ru-RU" dirty="0" err="1" smtClean="0"/>
              <a:t>чуми</a:t>
            </a:r>
            <a:r>
              <a:rPr lang="ru-RU" dirty="0" smtClean="0"/>
              <a:t>, </a:t>
            </a:r>
            <a:r>
              <a:rPr lang="ru-RU" dirty="0" err="1" smtClean="0"/>
              <a:t>туляремії</a:t>
            </a:r>
            <a:r>
              <a:rPr lang="ru-RU" dirty="0" smtClean="0"/>
              <a:t>,</a:t>
            </a:r>
            <a:r>
              <a:rPr lang="ru-RU" dirty="0"/>
              <a:t> </a:t>
            </a:r>
            <a:r>
              <a:rPr lang="ru-RU" dirty="0" err="1" smtClean="0"/>
              <a:t>глисних</a:t>
            </a:r>
            <a:r>
              <a:rPr lang="ru-RU" dirty="0" smtClean="0"/>
              <a:t> </a:t>
            </a:r>
            <a:r>
              <a:rPr lang="ru-RU" dirty="0" err="1" smtClean="0"/>
              <a:t>інвазій</a:t>
            </a:r>
            <a:r>
              <a:rPr lang="ru-RU" dirty="0"/>
              <a:t> </a:t>
            </a:r>
            <a:r>
              <a:rPr lang="ru-RU" dirty="0" err="1" smtClean="0"/>
              <a:t>тощо</a:t>
            </a:r>
            <a:r>
              <a:rPr lang="ru-RU" dirty="0" smtClean="0"/>
              <a:t>.</a:t>
            </a:r>
          </a:p>
          <a:p>
            <a:r>
              <a:rPr lang="ru-RU" dirty="0"/>
              <a:t>в </a:t>
            </a:r>
            <a:r>
              <a:rPr lang="ru-RU" dirty="0" err="1"/>
              <a:t>Україні</a:t>
            </a:r>
            <a:r>
              <a:rPr lang="ru-RU" dirty="0"/>
              <a:t> —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smtClean="0"/>
              <a:t>90 </a:t>
            </a:r>
            <a:r>
              <a:rPr lang="ru-RU" dirty="0" err="1" smtClean="0"/>
              <a:t>видів</a:t>
            </a:r>
            <a:r>
              <a:rPr lang="ru-RU" dirty="0" smtClean="0"/>
              <a:t>. </a:t>
            </a:r>
            <a:r>
              <a:rPr lang="ru-RU" dirty="0" err="1"/>
              <a:t>Характерний</a:t>
            </a:r>
            <a:r>
              <a:rPr lang="ru-RU" dirty="0"/>
              <a:t> </a:t>
            </a:r>
            <a:r>
              <a:rPr lang="ru-RU" dirty="0" err="1"/>
              <a:t>представник</a:t>
            </a:r>
            <a:r>
              <a:rPr lang="ru-RU" dirty="0"/>
              <a:t> — </a:t>
            </a:r>
            <a:r>
              <a:rPr lang="ru-RU" dirty="0" err="1" smtClean="0"/>
              <a:t>пацюкова</a:t>
            </a:r>
            <a:r>
              <a:rPr lang="ru-RU" dirty="0" smtClean="0"/>
              <a:t> блоха.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011151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39D93D2-143E-4C20-94B6-9BFA83AD3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73" y="57700"/>
            <a:ext cx="6534150" cy="6819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DBB5CC7-75AF-405D-9920-F2C0F6798C39}"/>
              </a:ext>
            </a:extLst>
          </p:cNvPr>
          <p:cNvSpPr txBox="1"/>
          <p:nvPr/>
        </p:nvSpPr>
        <p:spPr>
          <a:xfrm>
            <a:off x="0" y="135523"/>
            <a:ext cx="6096000" cy="400110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Серед комах також є паразитичні види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DBEFBE09-897E-4365-ACF7-5BF37FB98E64}"/>
              </a:ext>
            </a:extLst>
          </p:cNvPr>
          <p:cNvGrpSpPr/>
          <p:nvPr/>
        </p:nvGrpSpPr>
        <p:grpSpPr>
          <a:xfrm>
            <a:off x="158045" y="603704"/>
            <a:ext cx="3657599" cy="6065374"/>
            <a:chOff x="158045" y="603704"/>
            <a:chExt cx="3657599" cy="6065374"/>
          </a:xfrm>
        </p:grpSpPr>
        <p:pic>
          <p:nvPicPr>
            <p:cNvPr id="2" name="Рисунок 1">
              <a:extLst>
                <a:ext uri="{FF2B5EF4-FFF2-40B4-BE49-F238E27FC236}">
                  <a16:creationId xmlns="" xmlns:a16="http://schemas.microsoft.com/office/drawing/2014/main" id="{156CB3E7-1C28-4445-A600-53DFE791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621" y="603704"/>
              <a:ext cx="3172178" cy="270626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97523A2-6857-4FC7-8ECA-23EA348D6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42716" t="31768" r="23581" b="33828"/>
            <a:stretch/>
          </p:blipFill>
          <p:spPr>
            <a:xfrm>
              <a:off x="237066" y="3938078"/>
              <a:ext cx="3567288" cy="2731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DB056E2-7B19-4A5A-BE3E-BCD791C7C22F}"/>
                </a:ext>
              </a:extLst>
            </p:cNvPr>
            <p:cNvSpPr txBox="1"/>
            <p:nvPr/>
          </p:nvSpPr>
          <p:spPr>
            <a:xfrm>
              <a:off x="158045" y="3309968"/>
              <a:ext cx="36575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1600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Блохи є переносниками чумних бактерій, що живуть у них в кишках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82A25EE-1FFA-4898-A4E8-E495719381AE}"/>
              </a:ext>
            </a:extLst>
          </p:cNvPr>
          <p:cNvSpPr txBox="1"/>
          <p:nvPr/>
        </p:nvSpPr>
        <p:spPr>
          <a:xfrm>
            <a:off x="8590845" y="135523"/>
            <a:ext cx="3476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Блоха відкладає яйця в шерсть тварин, ледь приклеюючи їх, тому тварина при </a:t>
            </a:r>
            <a:r>
              <a:rPr lang="uk-UA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вичухуванні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uk-UA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бліх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витрушує також на </a:t>
            </a:r>
          </a:p>
          <a:p>
            <a:pPr algn="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підлогу і їхні яйця 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E3FFBE1-C4ED-4DBD-8796-6B6CF888AEE0}"/>
              </a:ext>
            </a:extLst>
          </p:cNvPr>
          <p:cNvSpPr txBox="1"/>
          <p:nvPr/>
        </p:nvSpPr>
        <p:spPr>
          <a:xfrm>
            <a:off x="9328119" y="5170301"/>
            <a:ext cx="2863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Через 3-5 днів з яєць виходять личинки червоподібної форми,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без ніг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8CF637-76FE-4CC6-BC54-52B5808A8E0F}"/>
              </a:ext>
            </a:extLst>
          </p:cNvPr>
          <p:cNvSpPr txBox="1"/>
          <p:nvPr/>
        </p:nvSpPr>
        <p:spPr>
          <a:xfrm>
            <a:off x="4334933" y="5802489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Лялечка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816809A-BE8C-4BDA-B60B-13AAF9DA66E0}"/>
              </a:ext>
            </a:extLst>
          </p:cNvPr>
          <p:cNvSpPr txBox="1"/>
          <p:nvPr/>
        </p:nvSpPr>
        <p:spPr>
          <a:xfrm>
            <a:off x="3984963" y="3259723"/>
            <a:ext cx="180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Доросла комаха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3194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Комари, москіти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7" y="1463900"/>
            <a:ext cx="5181600" cy="264747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789709"/>
            <a:ext cx="5181600" cy="5835535"/>
          </a:xfrm>
        </p:spPr>
        <p:txBody>
          <a:bodyPr>
            <a:normAutofit fontScale="62500" lnSpcReduction="20000"/>
          </a:bodyPr>
          <a:lstStyle/>
          <a:p>
            <a:r>
              <a:rPr lang="ru-RU" sz="3400" dirty="0" err="1"/>
              <a:t>самиці</a:t>
            </a:r>
            <a:r>
              <a:rPr lang="ru-RU" sz="3400" dirty="0"/>
              <a:t> </a:t>
            </a:r>
            <a:r>
              <a:rPr lang="ru-RU" sz="3400" dirty="0" err="1"/>
              <a:t>більшості</a:t>
            </a:r>
            <a:r>
              <a:rPr lang="ru-RU" sz="3400" dirty="0"/>
              <a:t> </a:t>
            </a:r>
            <a:r>
              <a:rPr lang="ru-RU" sz="3400" dirty="0" err="1"/>
              <a:t>видів</a:t>
            </a:r>
            <a:r>
              <a:rPr lang="ru-RU" sz="3400" dirty="0"/>
              <a:t> </a:t>
            </a:r>
            <a:r>
              <a:rPr lang="ru-RU" sz="3400" dirty="0" err="1"/>
              <a:t>комарів</a:t>
            </a:r>
            <a:r>
              <a:rPr lang="ru-RU" sz="3400" dirty="0"/>
              <a:t> </a:t>
            </a:r>
            <a:r>
              <a:rPr lang="ru-RU" sz="3400" dirty="0" err="1"/>
              <a:t>п'ють</a:t>
            </a:r>
            <a:r>
              <a:rPr lang="ru-RU" sz="3400" dirty="0"/>
              <a:t> </a:t>
            </a:r>
            <a:r>
              <a:rPr lang="ru-RU" sz="3400" dirty="0" smtClean="0"/>
              <a:t>кров </a:t>
            </a:r>
            <a:r>
              <a:rPr lang="ru-RU" sz="3400" dirty="0" err="1" smtClean="0"/>
              <a:t>хребетних</a:t>
            </a:r>
            <a:r>
              <a:rPr lang="ru-RU" sz="3400" dirty="0" smtClean="0"/>
              <a:t>:</a:t>
            </a:r>
            <a:r>
              <a:rPr lang="ru-RU" sz="3400" dirty="0"/>
              <a:t> </a:t>
            </a:r>
            <a:r>
              <a:rPr lang="ru-RU" sz="3400" dirty="0" err="1" smtClean="0"/>
              <a:t>ссавців</a:t>
            </a:r>
            <a:r>
              <a:rPr lang="ru-RU" sz="3400" dirty="0" smtClean="0"/>
              <a:t>, </a:t>
            </a:r>
            <a:r>
              <a:rPr lang="ru-RU" sz="3400" dirty="0" err="1" smtClean="0"/>
              <a:t>птахів</a:t>
            </a:r>
            <a:r>
              <a:rPr lang="ru-RU" sz="3400" dirty="0" smtClean="0"/>
              <a:t>, </a:t>
            </a:r>
            <a:r>
              <a:rPr lang="ru-RU" sz="3400" dirty="0" err="1" smtClean="0"/>
              <a:t>рептилій</a:t>
            </a:r>
            <a:r>
              <a:rPr lang="ru-RU" sz="3400" dirty="0" smtClean="0"/>
              <a:t> та </a:t>
            </a:r>
            <a:r>
              <a:rPr lang="ru-RU" sz="3400" dirty="0" err="1" smtClean="0"/>
              <a:t>амфібій</a:t>
            </a:r>
            <a:r>
              <a:rPr lang="ru-RU" sz="3400" dirty="0" smtClean="0"/>
              <a:t>; </a:t>
            </a:r>
            <a:r>
              <a:rPr lang="ru-RU" sz="3400" dirty="0"/>
              <a:t>у той же час </a:t>
            </a:r>
            <a:r>
              <a:rPr lang="ru-RU" sz="3400" dirty="0" err="1"/>
              <a:t>самці</a:t>
            </a:r>
            <a:r>
              <a:rPr lang="ru-RU" sz="3400" dirty="0"/>
              <a:t> </a:t>
            </a:r>
            <a:r>
              <a:rPr lang="ru-RU" sz="3400" dirty="0" err="1" smtClean="0"/>
              <a:t>харчуються</a:t>
            </a:r>
            <a:r>
              <a:rPr lang="ru-RU" sz="3400" dirty="0" smtClean="0"/>
              <a:t> нектаром.</a:t>
            </a:r>
          </a:p>
          <a:p>
            <a:r>
              <a:rPr lang="ru-RU" sz="3400" dirty="0" smtClean="0"/>
              <a:t>На </a:t>
            </a:r>
            <a:r>
              <a:rPr lang="ru-RU" sz="3400" dirty="0" err="1"/>
              <a:t>місцях</a:t>
            </a:r>
            <a:r>
              <a:rPr lang="ru-RU" sz="3400" dirty="0"/>
              <a:t> укусу </a:t>
            </a:r>
            <a:r>
              <a:rPr lang="ru-RU" sz="3400" dirty="0" err="1"/>
              <a:t>комарів</a:t>
            </a:r>
            <a:r>
              <a:rPr lang="ru-RU" sz="3400" dirty="0"/>
              <a:t> часто </a:t>
            </a:r>
            <a:r>
              <a:rPr lang="ru-RU" sz="3400" dirty="0" err="1"/>
              <a:t>виникає</a:t>
            </a:r>
            <a:r>
              <a:rPr lang="ru-RU" sz="3400" dirty="0"/>
              <a:t> </a:t>
            </a:r>
            <a:r>
              <a:rPr lang="ru-RU" sz="3400" dirty="0" err="1"/>
              <a:t>місцеве</a:t>
            </a:r>
            <a:r>
              <a:rPr lang="ru-RU" sz="3400" dirty="0"/>
              <a:t> </a:t>
            </a:r>
            <a:r>
              <a:rPr lang="ru-RU" sz="3400" dirty="0" err="1" smtClean="0"/>
              <a:t>запалення</a:t>
            </a:r>
            <a:r>
              <a:rPr lang="ru-RU" sz="3400" dirty="0"/>
              <a:t> — </a:t>
            </a:r>
            <a:r>
              <a:rPr lang="ru-RU" sz="3400" dirty="0" err="1"/>
              <a:t>приблизно</a:t>
            </a:r>
            <a:r>
              <a:rPr lang="ru-RU" sz="3400" dirty="0"/>
              <a:t> через годину </a:t>
            </a:r>
            <a:r>
              <a:rPr lang="ru-RU" sz="3400" dirty="0" err="1"/>
              <a:t>після</a:t>
            </a:r>
            <a:r>
              <a:rPr lang="ru-RU" sz="3400" dirty="0"/>
              <a:t> укусу, </a:t>
            </a:r>
            <a:r>
              <a:rPr lang="ru-RU" sz="3400" dirty="0" err="1"/>
              <a:t>спричиняючи</a:t>
            </a:r>
            <a:r>
              <a:rPr lang="ru-RU" sz="3400" dirty="0"/>
              <a:t> на </a:t>
            </a:r>
            <a:r>
              <a:rPr lang="ru-RU" sz="3400" dirty="0" err="1"/>
              <a:t>шкірі</a:t>
            </a:r>
            <a:r>
              <a:rPr lang="ru-RU" sz="3400" dirty="0"/>
              <a:t> </a:t>
            </a:r>
            <a:r>
              <a:rPr lang="ru-RU" sz="3400" dirty="0" err="1"/>
              <a:t>опуклість</a:t>
            </a:r>
            <a:r>
              <a:rPr lang="ru-RU" sz="3400" dirty="0"/>
              <a:t> </a:t>
            </a:r>
            <a:r>
              <a:rPr lang="ru-RU" sz="3400" dirty="0" err="1"/>
              <a:t>завбільшки</a:t>
            </a:r>
            <a:r>
              <a:rPr lang="ru-RU" sz="3400" dirty="0"/>
              <a:t> до сантиметра в </a:t>
            </a:r>
            <a:r>
              <a:rPr lang="ru-RU" sz="3400" dirty="0" err="1"/>
              <a:t>діаметрі</a:t>
            </a:r>
            <a:r>
              <a:rPr lang="ru-RU" sz="3400" dirty="0"/>
              <a:t>. </a:t>
            </a:r>
            <a:r>
              <a:rPr lang="ru-RU" sz="3400" dirty="0" err="1"/>
              <a:t>Місце</a:t>
            </a:r>
            <a:r>
              <a:rPr lang="ru-RU" sz="3400" dirty="0"/>
              <a:t> </a:t>
            </a:r>
            <a:r>
              <a:rPr lang="ru-RU" sz="3400" dirty="0" err="1"/>
              <a:t>може</a:t>
            </a:r>
            <a:r>
              <a:rPr lang="ru-RU" sz="3400" dirty="0"/>
              <a:t> </a:t>
            </a:r>
            <a:r>
              <a:rPr lang="ru-RU" sz="3400" dirty="0" err="1"/>
              <a:t>свербіти</a:t>
            </a:r>
            <a:r>
              <a:rPr lang="ru-RU" sz="3400" dirty="0"/>
              <a:t> </a:t>
            </a:r>
            <a:r>
              <a:rPr lang="ru-RU" sz="3400" dirty="0" err="1"/>
              <a:t>протягом</a:t>
            </a:r>
            <a:r>
              <a:rPr lang="ru-RU" sz="3400" dirty="0"/>
              <a:t> </a:t>
            </a:r>
            <a:r>
              <a:rPr lang="ru-RU" sz="3400" dirty="0" err="1"/>
              <a:t>кількох</a:t>
            </a:r>
            <a:r>
              <a:rPr lang="ru-RU" sz="3400" dirty="0"/>
              <a:t> </a:t>
            </a:r>
            <a:r>
              <a:rPr lang="ru-RU" sz="3400" dirty="0" err="1"/>
              <a:t>днів</a:t>
            </a:r>
            <a:r>
              <a:rPr lang="ru-RU" sz="3400" dirty="0"/>
              <a:t> та </a:t>
            </a:r>
            <a:r>
              <a:rPr lang="ru-RU" sz="3400" dirty="0" err="1"/>
              <a:t>інколи</a:t>
            </a:r>
            <a:r>
              <a:rPr lang="ru-RU" sz="3400" dirty="0"/>
              <a:t> </a:t>
            </a:r>
            <a:r>
              <a:rPr lang="ru-RU" sz="3400" dirty="0" err="1"/>
              <a:t>навіть</a:t>
            </a:r>
            <a:r>
              <a:rPr lang="ru-RU" sz="3400" dirty="0"/>
              <a:t> </a:t>
            </a:r>
            <a:r>
              <a:rPr lang="ru-RU" sz="3400" dirty="0" err="1"/>
              <a:t>кровоточити</a:t>
            </a:r>
            <a:r>
              <a:rPr lang="ru-RU" sz="3400" dirty="0"/>
              <a:t>. </a:t>
            </a:r>
            <a:r>
              <a:rPr lang="ru-RU" sz="3400" dirty="0" err="1"/>
              <a:t>Тривале</a:t>
            </a:r>
            <a:r>
              <a:rPr lang="ru-RU" sz="3400" dirty="0"/>
              <a:t> </a:t>
            </a:r>
            <a:r>
              <a:rPr lang="ru-RU" sz="3400" dirty="0" err="1"/>
              <a:t>розчухування</a:t>
            </a:r>
            <a:r>
              <a:rPr lang="ru-RU" sz="3400" dirty="0"/>
              <a:t> </a:t>
            </a:r>
            <a:r>
              <a:rPr lang="ru-RU" sz="3400" dirty="0" err="1"/>
              <a:t>може</a:t>
            </a:r>
            <a:r>
              <a:rPr lang="ru-RU" sz="3400" dirty="0"/>
              <a:t> </a:t>
            </a:r>
            <a:r>
              <a:rPr lang="ru-RU" sz="3400" dirty="0" err="1"/>
              <a:t>призвести</a:t>
            </a:r>
            <a:r>
              <a:rPr lang="ru-RU" sz="3400" dirty="0"/>
              <a:t> до </a:t>
            </a:r>
            <a:r>
              <a:rPr lang="ru-RU" sz="3400" dirty="0" err="1"/>
              <a:t>утворення</a:t>
            </a:r>
            <a:r>
              <a:rPr lang="ru-RU" sz="3400" dirty="0"/>
              <a:t> </a:t>
            </a:r>
            <a:r>
              <a:rPr lang="ru-RU" sz="3400" dirty="0" err="1"/>
              <a:t>дефектів</a:t>
            </a:r>
            <a:r>
              <a:rPr lang="ru-RU" sz="3400" dirty="0"/>
              <a:t> </a:t>
            </a:r>
            <a:r>
              <a:rPr lang="ru-RU" sz="3400" dirty="0" err="1"/>
              <a:t>шкіри</a:t>
            </a:r>
            <a:r>
              <a:rPr lang="ru-RU" sz="3400" dirty="0"/>
              <a:t> — </a:t>
            </a:r>
            <a:r>
              <a:rPr lang="ru-RU" sz="3400" dirty="0" err="1"/>
              <a:t>шрамів</a:t>
            </a:r>
            <a:r>
              <a:rPr lang="ru-RU" sz="3400" dirty="0"/>
              <a:t>. </a:t>
            </a:r>
            <a:r>
              <a:rPr lang="ru-RU" sz="3400" dirty="0" err="1"/>
              <a:t>Комарі</a:t>
            </a:r>
            <a:r>
              <a:rPr lang="ru-RU" sz="3400" dirty="0"/>
              <a:t> через укуси </a:t>
            </a:r>
            <a:r>
              <a:rPr lang="ru-RU" sz="3400" dirty="0" err="1"/>
              <a:t>здатні</a:t>
            </a:r>
            <a:r>
              <a:rPr lang="ru-RU" sz="3400" dirty="0"/>
              <a:t> </a:t>
            </a:r>
            <a:r>
              <a:rPr lang="ru-RU" sz="3400" dirty="0" err="1"/>
              <a:t>передавати</a:t>
            </a:r>
            <a:r>
              <a:rPr lang="ru-RU" sz="3400" dirty="0"/>
              <a:t> </a:t>
            </a:r>
            <a:r>
              <a:rPr lang="ru-RU" sz="3400" dirty="0" err="1" smtClean="0"/>
              <a:t>збудників</a:t>
            </a:r>
            <a:r>
              <a:rPr lang="ru-RU" sz="3400" dirty="0" smtClean="0"/>
              <a:t> </a:t>
            </a:r>
            <a:r>
              <a:rPr lang="ru-RU" sz="3400" dirty="0" err="1" smtClean="0"/>
              <a:t>інфекцій</a:t>
            </a:r>
            <a:r>
              <a:rPr lang="ru-RU" sz="3400" dirty="0" smtClean="0"/>
              <a:t>, тому </a:t>
            </a:r>
            <a:r>
              <a:rPr lang="ru-RU" sz="3400" dirty="0"/>
              <a:t>уряди </a:t>
            </a:r>
            <a:r>
              <a:rPr lang="ru-RU" sz="3400" dirty="0" err="1"/>
              <a:t>багатьох</a:t>
            </a:r>
            <a:r>
              <a:rPr lang="ru-RU" sz="3400" dirty="0"/>
              <a:t> </a:t>
            </a:r>
            <a:r>
              <a:rPr lang="ru-RU" sz="3400" dirty="0" err="1"/>
              <a:t>країн</a:t>
            </a:r>
            <a:r>
              <a:rPr lang="ru-RU" sz="3400" dirty="0"/>
              <a:t> </a:t>
            </a:r>
            <a:r>
              <a:rPr lang="ru-RU" sz="3400" dirty="0" err="1"/>
              <a:t>вживають</a:t>
            </a:r>
            <a:r>
              <a:rPr lang="ru-RU" sz="3400" dirty="0"/>
              <a:t> заходи </a:t>
            </a:r>
            <a:r>
              <a:rPr lang="ru-RU" sz="3400" dirty="0" err="1"/>
              <a:t>щодо</a:t>
            </a:r>
            <a:r>
              <a:rPr lang="ru-RU" sz="3400" dirty="0"/>
              <a:t> </a:t>
            </a:r>
            <a:r>
              <a:rPr lang="ru-RU" sz="3400" dirty="0" err="1"/>
              <a:t>скорочення</a:t>
            </a:r>
            <a:r>
              <a:rPr lang="ru-RU" sz="3400" dirty="0"/>
              <a:t> </a:t>
            </a:r>
            <a:r>
              <a:rPr lang="ru-RU" sz="3400" dirty="0" err="1"/>
              <a:t>популяції</a:t>
            </a:r>
            <a:r>
              <a:rPr lang="ru-RU" sz="3400" dirty="0"/>
              <a:t> </a:t>
            </a:r>
            <a:r>
              <a:rPr lang="ru-RU" sz="3400" dirty="0" err="1"/>
              <a:t>комарів</a:t>
            </a:r>
            <a:r>
              <a:rPr lang="ru-RU" sz="3400" dirty="0"/>
              <a:t> за </a:t>
            </a:r>
            <a:r>
              <a:rPr lang="ru-RU" sz="3400" dirty="0" err="1"/>
              <a:t>допомогою</a:t>
            </a:r>
            <a:r>
              <a:rPr lang="ru-RU" sz="3400" dirty="0"/>
              <a:t> </a:t>
            </a:r>
            <a:r>
              <a:rPr lang="ru-RU" sz="3400" dirty="0" err="1"/>
              <a:t>різних</a:t>
            </a:r>
            <a:r>
              <a:rPr lang="ru-RU" sz="3400" dirty="0"/>
              <a:t> </a:t>
            </a:r>
            <a:r>
              <a:rPr lang="ru-RU" sz="3400" dirty="0" err="1" smtClean="0"/>
              <a:t>заходів</a:t>
            </a:r>
            <a:r>
              <a:rPr lang="ru-RU" sz="3400" dirty="0" smtClean="0"/>
              <a:t>.</a:t>
            </a:r>
            <a:endParaRPr lang="uk-UA" sz="3400" dirty="0" smtClean="0"/>
          </a:p>
          <a:p>
            <a:endParaRPr lang="ru-RU" dirty="0"/>
          </a:p>
        </p:txBody>
      </p:sp>
      <p:pic>
        <p:nvPicPr>
          <p:cNvPr id="1026" name="Picture 2" descr="москіти | GreenPo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52" y="4393361"/>
            <a:ext cx="4745125" cy="16335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01857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085B949-62DE-4F4F-B680-83B61F2A3446}"/>
              </a:ext>
            </a:extLst>
          </p:cNvPr>
          <p:cNvSpPr txBox="1"/>
          <p:nvPr/>
        </p:nvSpPr>
        <p:spPr>
          <a:xfrm>
            <a:off x="0" y="135523"/>
            <a:ext cx="6096000" cy="400110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Серед комах також є паразитичні види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B4D91019-BC53-47E3-B30E-36A04D0BA7B6}"/>
              </a:ext>
            </a:extLst>
          </p:cNvPr>
          <p:cNvGrpSpPr/>
          <p:nvPr/>
        </p:nvGrpSpPr>
        <p:grpSpPr>
          <a:xfrm>
            <a:off x="6229350" y="85465"/>
            <a:ext cx="5962650" cy="6384521"/>
            <a:chOff x="6229350" y="85465"/>
            <a:chExt cx="5962650" cy="6384521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EE04CABB-8246-4566-8259-599791DF2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350" y="85465"/>
              <a:ext cx="5962650" cy="485775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844EE9F6-8111-474D-BC6E-86D17BEBA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b="9847"/>
            <a:stretch/>
          </p:blipFill>
          <p:spPr>
            <a:xfrm flipH="1">
              <a:off x="7721600" y="4680052"/>
              <a:ext cx="3318932" cy="178993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8D287F8-AF4C-4095-ABEB-837808552812}"/>
                </a:ext>
              </a:extLst>
            </p:cNvPr>
            <p:cNvSpPr txBox="1"/>
            <p:nvPr/>
          </p:nvSpPr>
          <p:spPr>
            <a:xfrm>
              <a:off x="10498666" y="1576232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1600" dirty="0">
                  <a:latin typeface="Comic Sans MS" panose="030F0702030302020204" pitchFamily="66" charset="0"/>
                </a:rPr>
                <a:t>Яйця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17BB46DF-C4D8-4A36-8D29-4ADDD9500CDB}"/>
                </a:ext>
              </a:extLst>
            </p:cNvPr>
            <p:cNvSpPr txBox="1"/>
            <p:nvPr/>
          </p:nvSpPr>
          <p:spPr>
            <a:xfrm>
              <a:off x="9210675" y="2621130"/>
              <a:ext cx="2065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Личинка плаває під водою, активно живиться 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48A42F0-0FF1-44F8-B7A2-FC27CA7C2316}"/>
                </a:ext>
              </a:extLst>
            </p:cNvPr>
            <p:cNvSpPr txBox="1"/>
            <p:nvPr/>
          </p:nvSpPr>
          <p:spPr>
            <a:xfrm>
              <a:off x="7524044" y="2885922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1600" dirty="0">
                  <a:latin typeface="Comic Sans MS" panose="030F0702030302020204" pitchFamily="66" charset="0"/>
                </a:rPr>
                <a:t>Лялечка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763918A-441C-41C9-9C53-944333965090}"/>
                </a:ext>
              </a:extLst>
            </p:cNvPr>
            <p:cNvSpPr txBox="1"/>
            <p:nvPr/>
          </p:nvSpPr>
          <p:spPr>
            <a:xfrm>
              <a:off x="8476307" y="833964"/>
              <a:ext cx="771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1600" dirty="0">
                  <a:latin typeface="Comic Sans MS" panose="030F0702030302020204" pitchFamily="66" charset="0"/>
                </a:rPr>
                <a:t>Імаго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63BC16C2-0374-44D5-8992-EAB1067BF066}"/>
              </a:ext>
            </a:extLst>
          </p:cNvPr>
          <p:cNvGrpSpPr/>
          <p:nvPr/>
        </p:nvGrpSpPr>
        <p:grpSpPr>
          <a:xfrm>
            <a:off x="277055" y="623874"/>
            <a:ext cx="6890121" cy="5929000"/>
            <a:chOff x="277055" y="623874"/>
            <a:chExt cx="6890121" cy="5929000"/>
          </a:xfrm>
        </p:grpSpPr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D1513FD5-9421-4C38-919B-1FEA4A824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7604"/>
            <a:stretch/>
          </p:blipFill>
          <p:spPr>
            <a:xfrm>
              <a:off x="281252" y="623874"/>
              <a:ext cx="5187176" cy="3157904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C7490E17-9074-4DF3-8D24-D7CDC0CFF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3251" t="18724" r="14608" b="18848"/>
            <a:stretch/>
          </p:blipFill>
          <p:spPr>
            <a:xfrm>
              <a:off x="277055" y="3904188"/>
              <a:ext cx="3485063" cy="264868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11C173B-010F-42BF-9F67-9BAB44C34B29}"/>
                </a:ext>
              </a:extLst>
            </p:cNvPr>
            <p:cNvSpPr txBox="1"/>
            <p:nvPr/>
          </p:nvSpPr>
          <p:spPr>
            <a:xfrm>
              <a:off x="3762118" y="4074369"/>
              <a:ext cx="340505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dirty="0">
                  <a:solidFill>
                    <a:schemeClr val="bg1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Харчування дорослих комарів часто двояке: </a:t>
              </a:r>
            </a:p>
            <a:p>
              <a:pPr algn="ctr"/>
              <a:r>
                <a:rPr lang="uk-UA" dirty="0">
                  <a:solidFill>
                    <a:schemeClr val="bg1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самиці більшості видів комарів п'ють кров хребетних; у той же час самці всіх без винятку видів комарів харчуються нектаром квіткових рослин</a:t>
              </a:r>
              <a:endParaRPr lang="ru-RU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29237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F60250-8092-41B4-B803-FA149B1CE24A}"/>
              </a:ext>
            </a:extLst>
          </p:cNvPr>
          <p:cNvSpPr txBox="1"/>
          <p:nvPr/>
        </p:nvSpPr>
        <p:spPr>
          <a:xfrm>
            <a:off x="0" y="135523"/>
            <a:ext cx="6096000" cy="400110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Серед комах також є паразитичні види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4532A93F-0287-4EFA-A04F-6AA7D2E3E549}"/>
              </a:ext>
            </a:extLst>
          </p:cNvPr>
          <p:cNvGrpSpPr/>
          <p:nvPr/>
        </p:nvGrpSpPr>
        <p:grpSpPr>
          <a:xfrm>
            <a:off x="190629" y="653269"/>
            <a:ext cx="5544128" cy="2931852"/>
            <a:chOff x="190629" y="653269"/>
            <a:chExt cx="5544128" cy="2931852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EDBA4A2-B3E8-499E-BACF-0EED2496B0D2}"/>
                </a:ext>
              </a:extLst>
            </p:cNvPr>
            <p:cNvSpPr txBox="1"/>
            <p:nvPr/>
          </p:nvSpPr>
          <p:spPr>
            <a:xfrm>
              <a:off x="3238501" y="807422"/>
              <a:ext cx="249625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Дорослі </a:t>
              </a:r>
              <a:r>
                <a:rPr lang="uk-UA" dirty="0" err="1">
                  <a:solidFill>
                    <a:srgbClr val="FF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вольфартові</a:t>
              </a:r>
              <a:r>
                <a:rPr lang="uk-UA" dirty="0">
                  <a:solidFill>
                    <a:srgbClr val="FF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мухи </a:t>
              </a:r>
              <a:r>
                <a:rPr lang="uk-UA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живляться </a:t>
              </a:r>
            </a:p>
            <a:p>
              <a:pPr algn="ctr"/>
              <a:r>
                <a:rPr lang="uk-UA" dirty="0"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нектаром квітів 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A4B60866-CEC2-43FE-83B7-B0E50874A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r="19331"/>
            <a:stretch/>
          </p:blipFill>
          <p:spPr>
            <a:xfrm>
              <a:off x="190629" y="653269"/>
              <a:ext cx="3126937" cy="2931852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67834ED-4FD2-4127-8414-8F18F55ED3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8626" y="653269"/>
            <a:ext cx="5715000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2EA98D-5117-4F77-A69E-9559A0746D3F}"/>
              </a:ext>
            </a:extLst>
          </p:cNvPr>
          <p:cNvSpPr txBox="1"/>
          <p:nvPr/>
        </p:nvSpPr>
        <p:spPr>
          <a:xfrm>
            <a:off x="6787345" y="161082"/>
            <a:ext cx="4174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Живородні </a:t>
            </a:r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мухи відкладають личинки 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у </a:t>
            </a:r>
            <a:r>
              <a:rPr lang="uk-UA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відкриті порожнини 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69CE764B-0219-4F45-8CD5-DA414F7B2F28}"/>
              </a:ext>
            </a:extLst>
          </p:cNvPr>
          <p:cNvGrpSpPr/>
          <p:nvPr/>
        </p:nvGrpSpPr>
        <p:grpSpPr>
          <a:xfrm>
            <a:off x="190629" y="3702757"/>
            <a:ext cx="6563004" cy="2955093"/>
            <a:chOff x="190629" y="3702757"/>
            <a:chExt cx="6563004" cy="2955093"/>
          </a:xfrm>
        </p:grpSpPr>
        <p:pic>
          <p:nvPicPr>
            <p:cNvPr id="2" name="Рисунок 1">
              <a:extLst>
                <a:ext uri="{FF2B5EF4-FFF2-40B4-BE49-F238E27FC236}">
                  <a16:creationId xmlns="" xmlns:a16="http://schemas.microsoft.com/office/drawing/2014/main" id="{F81C5BEA-3FD7-4246-BB93-F1EE3992E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3761" r="16665" b="31687"/>
            <a:stretch/>
          </p:blipFill>
          <p:spPr>
            <a:xfrm rot="5400000">
              <a:off x="651206" y="3242180"/>
              <a:ext cx="2955093" cy="38762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F073473-43D6-4ABD-9043-60799CFAF78D}"/>
                </a:ext>
              </a:extLst>
            </p:cNvPr>
            <p:cNvSpPr txBox="1"/>
            <p:nvPr/>
          </p:nvSpPr>
          <p:spPr>
            <a:xfrm>
              <a:off x="4066876" y="5541127"/>
              <a:ext cx="268675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Личинки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заглиблюються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у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тканини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,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роз’їдаючи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їх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аж до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кісток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,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руйнують</a:t>
              </a:r>
              <a:r>
                <a:rPr lang="ru-R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судини</a:t>
              </a:r>
              <a:endParaRPr lang="ru-R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6FFF072-BED9-4CF1-B498-FAC371FC5E7C}"/>
              </a:ext>
            </a:extLst>
          </p:cNvPr>
          <p:cNvSpPr txBox="1"/>
          <p:nvPr/>
        </p:nvSpPr>
        <p:spPr>
          <a:xfrm>
            <a:off x="9736666" y="4477655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Лялечка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8927E25-0EF2-462B-9549-97EB37E41B51}"/>
              </a:ext>
            </a:extLst>
          </p:cNvPr>
          <p:cNvSpPr txBox="1"/>
          <p:nvPr/>
        </p:nvSpPr>
        <p:spPr>
          <a:xfrm>
            <a:off x="8103071" y="3702757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Імаго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7671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22F923-2E8F-46BE-898E-F3D661A29143}"/>
              </a:ext>
            </a:extLst>
          </p:cNvPr>
          <p:cNvSpPr txBox="1"/>
          <p:nvPr/>
        </p:nvSpPr>
        <p:spPr>
          <a:xfrm>
            <a:off x="0" y="148947"/>
            <a:ext cx="12192000" cy="1200329"/>
          </a:xfrm>
          <a:prstGeom prst="rect">
            <a:avLst/>
          </a:prstGeom>
          <a:solidFill>
            <a:srgbClr val="2E724F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Паразитоїд</a:t>
            </a:r>
            <a:r>
              <a:rPr lang="uk-UA" sz="2400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— організм, який проводить значну частину свого життя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(у личинковій стадії) на або усередині свого єдиного хазяїна,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якого він поступово вбиває в процесі поїдання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Neoneurus_vesculus_ovipositing_in_workers_of_the_ant_Formica_cunicularia.ogv.360p.vp9">
            <a:hlinkClick r:id="" action="ppaction://media"/>
            <a:extLst>
              <a:ext uri="{FF2B5EF4-FFF2-40B4-BE49-F238E27FC236}">
                <a16:creationId xmlns="" xmlns:a16="http://schemas.microsoft.com/office/drawing/2014/main" id="{FF9AC406-0E68-4679-B325-05235A7D6A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39007" y="1504066"/>
            <a:ext cx="6545616" cy="49092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E301F5A-5CE0-4D34-94FC-1E23A43A3CD3}"/>
              </a:ext>
            </a:extLst>
          </p:cNvPr>
          <p:cNvSpPr txBox="1"/>
          <p:nvPr/>
        </p:nvSpPr>
        <p:spPr>
          <a:xfrm>
            <a:off x="7405508" y="1430269"/>
            <a:ext cx="41543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Понад 50% </a:t>
            </a:r>
            <a:r>
              <a:rPr lang="uk-UA" dirty="0" err="1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паразитоїдів</a:t>
            </a:r>
            <a:r>
              <a:rPr lang="uk-UA" dirty="0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належать до ряду Перетинчастокрилих. Найважливіші </a:t>
            </a:r>
            <a:r>
              <a:rPr lang="uk-UA" dirty="0" err="1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паразитоїди</a:t>
            </a:r>
            <a:r>
              <a:rPr lang="uk-UA" dirty="0">
                <a:solidFill>
                  <a:srgbClr val="2E724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в межах цієї великої групи — це наїзники і деякі оси </a:t>
            </a:r>
            <a:endParaRPr lang="ru-RU" dirty="0">
              <a:solidFill>
                <a:srgbClr val="2E724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2947D24-C135-4666-8408-46BAFF26FEB8}"/>
              </a:ext>
            </a:extLst>
          </p:cNvPr>
          <p:cNvSpPr txBox="1"/>
          <p:nvPr/>
        </p:nvSpPr>
        <p:spPr>
          <a:xfrm>
            <a:off x="6805260" y="5644738"/>
            <a:ext cx="51477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Comic Sans MS" panose="030F0702030302020204" pitchFamily="66" charset="0"/>
              </a:rPr>
              <a:t>Відео</a:t>
            </a:r>
            <a:r>
              <a:rPr lang="ru-RU" dirty="0">
                <a:latin typeface="Comic Sans MS" panose="030F0702030302020204" pitchFamily="66" charset="0"/>
              </a:rPr>
              <a:t>, на </a:t>
            </a:r>
            <a:r>
              <a:rPr lang="ru-RU" dirty="0" err="1">
                <a:latin typeface="Comic Sans MS" panose="030F0702030302020204" pitchFamily="66" charset="0"/>
              </a:rPr>
              <a:t>якому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самиця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pl-PL" dirty="0">
                <a:latin typeface="Comic Sans MS" panose="030F0702030302020204" pitchFamily="66" charset="0"/>
              </a:rPr>
              <a:t>Neoneurus vesculus </a:t>
            </a:r>
            <a:r>
              <a:rPr lang="ru-RU" dirty="0" err="1">
                <a:latin typeface="Comic Sans MS" panose="030F0702030302020204" pitchFamily="66" charset="0"/>
              </a:rPr>
              <a:t>відкладає</a:t>
            </a:r>
            <a:r>
              <a:rPr lang="ru-RU" dirty="0">
                <a:latin typeface="Comic Sans MS" panose="030F0702030302020204" pitchFamily="66" charset="0"/>
              </a:rPr>
              <a:t> яйце у </a:t>
            </a:r>
            <a:r>
              <a:rPr lang="ru-RU" dirty="0" err="1">
                <a:latin typeface="Comic Sans MS" panose="030F0702030302020204" pitchFamily="66" charset="0"/>
              </a:rPr>
              <a:t>робочу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мураху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pl-PL" dirty="0">
                <a:latin typeface="Comic Sans MS" panose="030F0702030302020204" pitchFamily="66" charset="0"/>
              </a:rPr>
              <a:t>Formica cunicularia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CC4F101-0B55-48D4-9AF3-30A111F18D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3379" b="16028"/>
          <a:stretch/>
        </p:blipFill>
        <p:spPr>
          <a:xfrm>
            <a:off x="7038620" y="2941682"/>
            <a:ext cx="4888089" cy="25879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25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4686" y="2061029"/>
            <a:ext cx="10348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/>
              <a:t>Дякую за увагу</a:t>
            </a:r>
            <a:endParaRPr lang="ru-RU" sz="4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57" y="301135"/>
            <a:ext cx="5724128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61" y="346693"/>
            <a:ext cx="5820139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c/c3/Arion_vulgaris_3.jpg/220px-Arion_vulgaris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0505" y="417095"/>
            <a:ext cx="4715385" cy="35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51748" y="4404794"/>
            <a:ext cx="6519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Слизняк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іспанський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Вважається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серйозним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шкідником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 як у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садівництві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 так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 у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сільському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господарстві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817</TotalTime>
  <Words>6348</Words>
  <Application>Microsoft Office PowerPoint</Application>
  <PresentationFormat>Произвольный</PresentationFormat>
  <Paragraphs>434</Paragraphs>
  <Slides>78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Бумажная</vt:lpstr>
      <vt:lpstr>Інвазивні види безхребетних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Інвазивні захворювання (часткове повторення)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Клас Сисуни. Вид Печінковий сисун.</vt:lpstr>
      <vt:lpstr>Слайд 49</vt:lpstr>
      <vt:lpstr>Сисун котячий.</vt:lpstr>
      <vt:lpstr>Клас Стьожаки</vt:lpstr>
      <vt:lpstr>Цикли розвитку ціп'яка бичачого, свинячого та широкого стьожака</vt:lpstr>
      <vt:lpstr>Слайд 53</vt:lpstr>
      <vt:lpstr>Слайд 54</vt:lpstr>
      <vt:lpstr>Ехінокок</vt:lpstr>
      <vt:lpstr>Слайд 56</vt:lpstr>
      <vt:lpstr>Паразитичні круглі черви</vt:lpstr>
      <vt:lpstr>Цикл розвитку та шляхи зараження аскаридою людською</vt:lpstr>
      <vt:lpstr>Слайд 59</vt:lpstr>
      <vt:lpstr>Гострики</vt:lpstr>
      <vt:lpstr>Слайд 61</vt:lpstr>
      <vt:lpstr>Трихінела </vt:lpstr>
      <vt:lpstr>Ектопаразити</vt:lpstr>
      <vt:lpstr>Слайд 64</vt:lpstr>
      <vt:lpstr>Ракоподібні</vt:lpstr>
      <vt:lpstr>Павукоподібні. Кліщі </vt:lpstr>
      <vt:lpstr>Залозник вугровий  Зараження відбувається контактним шляхом від хворої людини.</vt:lpstr>
      <vt:lpstr>Слайд 68</vt:lpstr>
      <vt:lpstr>Слайд 69</vt:lpstr>
      <vt:lpstr>Комахи.  Воші</vt:lpstr>
      <vt:lpstr>Слайд 71</vt:lpstr>
      <vt:lpstr>Блохи </vt:lpstr>
      <vt:lpstr>Слайд 73</vt:lpstr>
      <vt:lpstr>Комари, москіти</vt:lpstr>
      <vt:lpstr>Слайд 75</vt:lpstr>
      <vt:lpstr>Слайд 76</vt:lpstr>
      <vt:lpstr>Слайд 77</vt:lpstr>
      <vt:lpstr>Слайд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Руслан Аминов</cp:lastModifiedBy>
  <cp:revision>69</cp:revision>
  <dcterms:created xsi:type="dcterms:W3CDTF">2021-10-07T18:24:05Z</dcterms:created>
  <dcterms:modified xsi:type="dcterms:W3CDTF">2024-10-13T09:26:51Z</dcterms:modified>
</cp:coreProperties>
</file>