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58" r:id="rId4"/>
    <p:sldId id="272" r:id="rId5"/>
    <p:sldId id="260" r:id="rId6"/>
    <p:sldId id="267" r:id="rId7"/>
    <p:sldId id="268" r:id="rId8"/>
    <p:sldId id="270" r:id="rId9"/>
    <p:sldId id="259" r:id="rId10"/>
    <p:sldId id="265" r:id="rId11"/>
    <p:sldId id="263" r:id="rId12"/>
    <p:sldId id="264" r:id="rId13"/>
    <p:sldId id="274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FF66"/>
    <a:srgbClr val="F9FBB7"/>
    <a:srgbClr val="0000CC"/>
    <a:srgbClr val="8ED0E0"/>
    <a:srgbClr val="FF0000"/>
    <a:srgbClr val="FFCC66"/>
    <a:srgbClr val="88D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 autoAdjust="0"/>
    <p:restoredTop sz="98236" autoAdjust="0"/>
  </p:normalViewPr>
  <p:slideViewPr>
    <p:cSldViewPr>
      <p:cViewPr>
        <p:scale>
          <a:sx n="75" d="100"/>
          <a:sy n="75" d="100"/>
        </p:scale>
        <p:origin x="-127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16176-BFCB-42A1-8677-769323445B0B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1D13FB4-73FA-4BAE-BE35-9A2E53719805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Види гуртожитків</a:t>
          </a:r>
          <a:endParaRPr lang="ru-RU" sz="1800" b="1" dirty="0">
            <a:solidFill>
              <a:schemeClr val="tx1"/>
            </a:solidFill>
          </a:endParaRPr>
        </a:p>
      </dgm:t>
    </dgm:pt>
    <dgm:pt modelId="{F4879255-8021-486B-B3C0-19E9AE0BCCCA}" type="parTrans" cxnId="{0920397B-4993-42D2-B86C-7B9AA6913995}">
      <dgm:prSet/>
      <dgm:spPr/>
      <dgm:t>
        <a:bodyPr/>
        <a:lstStyle/>
        <a:p>
          <a:endParaRPr lang="ru-RU"/>
        </a:p>
      </dgm:t>
    </dgm:pt>
    <dgm:pt modelId="{D412B74F-7FEF-4B6C-9737-C83CD8534BD5}" type="sibTrans" cxnId="{0920397B-4993-42D2-B86C-7B9AA6913995}">
      <dgm:prSet/>
      <dgm:spPr/>
      <dgm:t>
        <a:bodyPr/>
        <a:lstStyle/>
        <a:p>
          <a:endParaRPr lang="ru-RU"/>
        </a:p>
      </dgm:t>
    </dgm:pt>
    <dgm:pt modelId="{3FFF0EDF-0B50-4F54-B718-E941723CB1A2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uk-UA" sz="1600" b="1" i="1" dirty="0" smtClean="0"/>
            <a:t>Для проживання одиноких громадян;</a:t>
          </a:r>
          <a:endParaRPr lang="ru-RU" sz="1600" b="1" i="1" dirty="0"/>
        </a:p>
      </dgm:t>
    </dgm:pt>
    <dgm:pt modelId="{F84D1CB0-2FD3-40DC-88DD-F4D95FE0D14B}" type="parTrans" cxnId="{33A13CA5-7ACB-4082-921B-616B93821B1F}">
      <dgm:prSet/>
      <dgm:spPr/>
      <dgm:t>
        <a:bodyPr/>
        <a:lstStyle/>
        <a:p>
          <a:endParaRPr lang="ru-RU"/>
        </a:p>
      </dgm:t>
    </dgm:pt>
    <dgm:pt modelId="{9F72010A-D35D-4FFB-AAEA-48286EB8D4B0}" type="sibTrans" cxnId="{33A13CA5-7ACB-4082-921B-616B93821B1F}">
      <dgm:prSet/>
      <dgm:spPr/>
      <dgm:t>
        <a:bodyPr/>
        <a:lstStyle/>
        <a:p>
          <a:endParaRPr lang="ru-RU"/>
        </a:p>
      </dgm:t>
    </dgm:pt>
    <dgm:pt modelId="{714DBE48-BB3A-4D64-BBDF-5C2873BA1789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uk-UA" sz="1600" b="1" i="1" dirty="0" smtClean="0"/>
            <a:t>для проживання сімей</a:t>
          </a:r>
          <a:endParaRPr lang="ru-RU" sz="1600" b="1" i="1" dirty="0"/>
        </a:p>
      </dgm:t>
    </dgm:pt>
    <dgm:pt modelId="{2ACAF1E2-6240-452E-A5B3-5E08921E8FE0}" type="parTrans" cxnId="{222B1BC7-7367-4BF7-B0A1-32A7C3D87A37}">
      <dgm:prSet/>
      <dgm:spPr/>
      <dgm:t>
        <a:bodyPr/>
        <a:lstStyle/>
        <a:p>
          <a:endParaRPr lang="ru-RU"/>
        </a:p>
      </dgm:t>
    </dgm:pt>
    <dgm:pt modelId="{5190C665-9FA9-426D-9CF1-8E71DFEC6675}" type="sibTrans" cxnId="{222B1BC7-7367-4BF7-B0A1-32A7C3D87A37}">
      <dgm:prSet/>
      <dgm:spPr/>
      <dgm:t>
        <a:bodyPr/>
        <a:lstStyle/>
        <a:p>
          <a:endParaRPr lang="ru-RU"/>
        </a:p>
      </dgm:t>
    </dgm:pt>
    <dgm:pt modelId="{D1AB2BDB-EB58-48BF-A809-8BC2C487954F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Типи гуртожитків</a:t>
          </a:r>
          <a:endParaRPr lang="ru-RU" sz="1800" b="1" dirty="0">
            <a:solidFill>
              <a:schemeClr val="tx1"/>
            </a:solidFill>
          </a:endParaRPr>
        </a:p>
      </dgm:t>
    </dgm:pt>
    <dgm:pt modelId="{D2617BEC-30CF-450A-9DC9-0539A67C4682}" type="parTrans" cxnId="{31354094-F034-4A38-A738-4F0B103469E8}">
      <dgm:prSet/>
      <dgm:spPr/>
      <dgm:t>
        <a:bodyPr/>
        <a:lstStyle/>
        <a:p>
          <a:endParaRPr lang="ru-RU"/>
        </a:p>
      </dgm:t>
    </dgm:pt>
    <dgm:pt modelId="{2792BD14-5B94-4F93-B0FF-95D05516094C}" type="sibTrans" cxnId="{31354094-F034-4A38-A738-4F0B103469E8}">
      <dgm:prSet/>
      <dgm:spPr/>
      <dgm:t>
        <a:bodyPr/>
        <a:lstStyle/>
        <a:p>
          <a:endParaRPr lang="ru-RU"/>
        </a:p>
      </dgm:t>
    </dgm:pt>
    <dgm:pt modelId="{CA6BBBA5-0F6D-4A25-9BB8-DAE8F67371E3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uk-UA" sz="1500" b="1" i="1" dirty="0" smtClean="0"/>
            <a:t>Гуртожитки державної власності;</a:t>
          </a:r>
          <a:endParaRPr lang="ru-RU" sz="1500" b="1" i="1" dirty="0"/>
        </a:p>
      </dgm:t>
    </dgm:pt>
    <dgm:pt modelId="{F1A0450E-1909-431B-BA95-DEA50BA2D645}" type="parTrans" cxnId="{F5C9CC0C-A3D9-4FD6-98E4-594B2AADF0BE}">
      <dgm:prSet/>
      <dgm:spPr/>
      <dgm:t>
        <a:bodyPr/>
        <a:lstStyle/>
        <a:p>
          <a:endParaRPr lang="ru-RU"/>
        </a:p>
      </dgm:t>
    </dgm:pt>
    <dgm:pt modelId="{9B56890B-F2EF-43F6-B4FC-4755D28F5602}" type="sibTrans" cxnId="{F5C9CC0C-A3D9-4FD6-98E4-594B2AADF0BE}">
      <dgm:prSet/>
      <dgm:spPr/>
      <dgm:t>
        <a:bodyPr/>
        <a:lstStyle/>
        <a:p>
          <a:endParaRPr lang="ru-RU"/>
        </a:p>
      </dgm:t>
    </dgm:pt>
    <dgm:pt modelId="{25A3C989-E77D-4455-8256-AB64C952E6A7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endParaRPr lang="ru-RU" sz="1400" dirty="0"/>
        </a:p>
      </dgm:t>
    </dgm:pt>
    <dgm:pt modelId="{F3761C38-138E-4F38-9B9C-B86ABAA21921}" type="parTrans" cxnId="{A024B873-CF18-4397-89C6-6A9E45DAF440}">
      <dgm:prSet/>
      <dgm:spPr/>
      <dgm:t>
        <a:bodyPr/>
        <a:lstStyle/>
        <a:p>
          <a:endParaRPr lang="ru-RU"/>
        </a:p>
      </dgm:t>
    </dgm:pt>
    <dgm:pt modelId="{524350C6-5123-40F9-BF99-7A9D56DEA2B3}" type="sibTrans" cxnId="{A024B873-CF18-4397-89C6-6A9E45DAF440}">
      <dgm:prSet/>
      <dgm:spPr/>
      <dgm:t>
        <a:bodyPr/>
        <a:lstStyle/>
        <a:p>
          <a:endParaRPr lang="ru-RU"/>
        </a:p>
      </dgm:t>
    </dgm:pt>
    <dgm:pt modelId="{A7D6D20D-ED71-443F-888B-338154FE97E9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endParaRPr lang="ru-RU" sz="1600" b="1" dirty="0"/>
        </a:p>
      </dgm:t>
    </dgm:pt>
    <dgm:pt modelId="{130E3B65-C844-413F-BDA3-D630E71B9AD8}" type="parTrans" cxnId="{5B696D47-ECE0-4D76-9AED-3A4D3AD10C2E}">
      <dgm:prSet/>
      <dgm:spPr/>
      <dgm:t>
        <a:bodyPr/>
        <a:lstStyle/>
        <a:p>
          <a:endParaRPr lang="ru-RU"/>
        </a:p>
      </dgm:t>
    </dgm:pt>
    <dgm:pt modelId="{12D1EEEB-9635-423F-A1F8-B589DF1ACE75}" type="sibTrans" cxnId="{5B696D47-ECE0-4D76-9AED-3A4D3AD10C2E}">
      <dgm:prSet/>
      <dgm:spPr/>
      <dgm:t>
        <a:bodyPr/>
        <a:lstStyle/>
        <a:p>
          <a:endParaRPr lang="ru-RU"/>
        </a:p>
      </dgm:t>
    </dgm:pt>
    <dgm:pt modelId="{1B3CF532-428F-4A8B-A406-B8E1854BC3F6}">
      <dgm:prSet phldrT="[Текст]" custT="1"/>
      <dgm:spPr>
        <a:solidFill>
          <a:srgbClr val="FFCC66">
            <a:alpha val="90000"/>
          </a:srgbClr>
        </a:solidFill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За формою власності гуртожитки поділяються на:</a:t>
          </a:r>
          <a:endParaRPr lang="ru-RU" sz="1800" b="1" dirty="0">
            <a:solidFill>
              <a:schemeClr val="tx1"/>
            </a:solidFill>
          </a:endParaRPr>
        </a:p>
      </dgm:t>
    </dgm:pt>
    <dgm:pt modelId="{92F33F6C-1462-4827-97EE-2ECD05CC867B}" type="parTrans" cxnId="{044C6A12-D900-4F49-89A0-6A258A90EDA1}">
      <dgm:prSet/>
      <dgm:spPr/>
      <dgm:t>
        <a:bodyPr/>
        <a:lstStyle/>
        <a:p>
          <a:endParaRPr lang="ru-RU"/>
        </a:p>
      </dgm:t>
    </dgm:pt>
    <dgm:pt modelId="{4146CAB9-2115-49F7-A231-37BBA42EDB81}" type="sibTrans" cxnId="{044C6A12-D900-4F49-89A0-6A258A90EDA1}">
      <dgm:prSet/>
      <dgm:spPr/>
      <dgm:t>
        <a:bodyPr/>
        <a:lstStyle/>
        <a:p>
          <a:endParaRPr lang="ru-RU"/>
        </a:p>
      </dgm:t>
    </dgm:pt>
    <dgm:pt modelId="{75949145-07E7-4F47-A498-B04C8C90FAD1}">
      <dgm:prSet custT="1"/>
      <dgm:spPr/>
      <dgm:t>
        <a:bodyPr/>
        <a:lstStyle/>
        <a:p>
          <a:r>
            <a:rPr lang="uk-UA" sz="1600" b="1" i="1" dirty="0" smtClean="0"/>
            <a:t>Коридорний;</a:t>
          </a:r>
          <a:endParaRPr lang="ru-RU" sz="1600" b="1" i="1" dirty="0"/>
        </a:p>
      </dgm:t>
    </dgm:pt>
    <dgm:pt modelId="{26D397B9-A742-4563-9A18-AE16A4F685FA}" type="parTrans" cxnId="{1A86E892-6787-4340-BAB5-0414DAFA8BF4}">
      <dgm:prSet/>
      <dgm:spPr/>
      <dgm:t>
        <a:bodyPr/>
        <a:lstStyle/>
        <a:p>
          <a:endParaRPr lang="ru-RU"/>
        </a:p>
      </dgm:t>
    </dgm:pt>
    <dgm:pt modelId="{FCA4FFB9-4BF1-4627-8001-B588C073CA43}" type="sibTrans" cxnId="{1A86E892-6787-4340-BAB5-0414DAFA8BF4}">
      <dgm:prSet/>
      <dgm:spPr/>
      <dgm:t>
        <a:bodyPr/>
        <a:lstStyle/>
        <a:p>
          <a:endParaRPr lang="ru-RU"/>
        </a:p>
      </dgm:t>
    </dgm:pt>
    <dgm:pt modelId="{28F84B13-7C57-4AA1-AF7B-EE2C72B8B6A3}">
      <dgm:prSet custT="1"/>
      <dgm:spPr/>
      <dgm:t>
        <a:bodyPr/>
        <a:lstStyle/>
        <a:p>
          <a:r>
            <a:rPr lang="uk-UA" sz="1600" b="1" i="1" dirty="0" smtClean="0"/>
            <a:t>блочний</a:t>
          </a:r>
          <a:endParaRPr lang="ru-RU" sz="1600" b="1" i="1" dirty="0"/>
        </a:p>
      </dgm:t>
    </dgm:pt>
    <dgm:pt modelId="{BC1EE9C0-F51A-423A-A3A0-96CBD4BC07A6}" type="parTrans" cxnId="{A5296DE7-51E1-4F06-8483-377AD83E523E}">
      <dgm:prSet/>
      <dgm:spPr/>
      <dgm:t>
        <a:bodyPr/>
        <a:lstStyle/>
        <a:p>
          <a:endParaRPr lang="ru-RU"/>
        </a:p>
      </dgm:t>
    </dgm:pt>
    <dgm:pt modelId="{57626D8F-B869-4B81-ABF9-FD6DFE3F2CA1}" type="sibTrans" cxnId="{A5296DE7-51E1-4F06-8483-377AD83E523E}">
      <dgm:prSet/>
      <dgm:spPr/>
      <dgm:t>
        <a:bodyPr/>
        <a:lstStyle/>
        <a:p>
          <a:endParaRPr lang="ru-RU"/>
        </a:p>
      </dgm:t>
    </dgm:pt>
    <dgm:pt modelId="{E96DC02E-6006-4BA3-8C47-5F24EF9955C1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uk-UA" sz="1500" b="1" i="1" dirty="0" smtClean="0"/>
            <a:t>гуртожитки комунальної власності (власності територіальної громади);</a:t>
          </a:r>
          <a:endParaRPr lang="ru-RU" sz="1500" b="1" i="1" dirty="0"/>
        </a:p>
      </dgm:t>
    </dgm:pt>
    <dgm:pt modelId="{CE2CB0AA-5331-4339-990B-C0F15D5FDEB8}" type="parTrans" cxnId="{737C77E3-5F91-48C8-AD42-A8F92149B6FF}">
      <dgm:prSet/>
      <dgm:spPr/>
      <dgm:t>
        <a:bodyPr/>
        <a:lstStyle/>
        <a:p>
          <a:endParaRPr lang="ru-RU"/>
        </a:p>
      </dgm:t>
    </dgm:pt>
    <dgm:pt modelId="{471442B8-286C-41EE-947A-0F378962DAA7}" type="sibTrans" cxnId="{737C77E3-5F91-48C8-AD42-A8F92149B6FF}">
      <dgm:prSet/>
      <dgm:spPr/>
      <dgm:t>
        <a:bodyPr/>
        <a:lstStyle/>
        <a:p>
          <a:endParaRPr lang="ru-RU"/>
        </a:p>
      </dgm:t>
    </dgm:pt>
    <dgm:pt modelId="{A3AACA4F-E308-4503-B7D9-B53D55C6433F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uk-UA" sz="1500" b="1" i="1" dirty="0" smtClean="0"/>
            <a:t>гуртожитки, що знаходяться у приватній власності;</a:t>
          </a:r>
          <a:endParaRPr lang="ru-RU" sz="1500" b="1" i="1" dirty="0"/>
        </a:p>
      </dgm:t>
    </dgm:pt>
    <dgm:pt modelId="{C71B29F8-EF15-4C02-925A-C4E6C5D559D8}" type="parTrans" cxnId="{230BD29F-A6CE-4134-82E6-B1D6E70CBFC0}">
      <dgm:prSet/>
      <dgm:spPr/>
      <dgm:t>
        <a:bodyPr/>
        <a:lstStyle/>
        <a:p>
          <a:endParaRPr lang="ru-RU"/>
        </a:p>
      </dgm:t>
    </dgm:pt>
    <dgm:pt modelId="{0078B709-A907-4B45-A293-F0B603D0FD5A}" type="sibTrans" cxnId="{230BD29F-A6CE-4134-82E6-B1D6E70CBFC0}">
      <dgm:prSet/>
      <dgm:spPr/>
      <dgm:t>
        <a:bodyPr/>
        <a:lstStyle/>
        <a:p>
          <a:endParaRPr lang="ru-RU"/>
        </a:p>
      </dgm:t>
    </dgm:pt>
    <dgm:pt modelId="{6CE86F97-F520-475B-84A7-0ECD196C2967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uk-UA" sz="1500" b="1" i="1" dirty="0" smtClean="0"/>
            <a:t>гуртожитки державних навчальних закладів;</a:t>
          </a:r>
          <a:endParaRPr lang="ru-RU" sz="1500" b="1" i="1" dirty="0"/>
        </a:p>
      </dgm:t>
    </dgm:pt>
    <dgm:pt modelId="{2AAD4E07-7BC3-4B2D-80FC-96E8ECAFF7CB}" type="parTrans" cxnId="{C3378912-F8A6-4CE1-B3EE-117A56D4FD15}">
      <dgm:prSet/>
      <dgm:spPr/>
      <dgm:t>
        <a:bodyPr/>
        <a:lstStyle/>
        <a:p>
          <a:endParaRPr lang="ru-RU"/>
        </a:p>
      </dgm:t>
    </dgm:pt>
    <dgm:pt modelId="{C1CED476-9650-461D-8B55-A3DE1C38CE42}" type="sibTrans" cxnId="{C3378912-F8A6-4CE1-B3EE-117A56D4FD15}">
      <dgm:prSet/>
      <dgm:spPr/>
      <dgm:t>
        <a:bodyPr/>
        <a:lstStyle/>
        <a:p>
          <a:endParaRPr lang="ru-RU"/>
        </a:p>
      </dgm:t>
    </dgm:pt>
    <dgm:pt modelId="{5B1F318D-42F8-448A-847A-E397924AC7E0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uk-UA" sz="1500" b="1" i="1" dirty="0" smtClean="0"/>
            <a:t>відомчі гуртожитки (знаходяться у власності підприємств, організацій, відомств);</a:t>
          </a:r>
          <a:endParaRPr lang="ru-RU" sz="1500" b="1" i="1" dirty="0"/>
        </a:p>
      </dgm:t>
    </dgm:pt>
    <dgm:pt modelId="{13B22E8C-E771-46C4-80E5-7A6B67700B31}" type="parTrans" cxnId="{4D171DD2-AA45-455E-88C3-853770F94382}">
      <dgm:prSet/>
      <dgm:spPr/>
      <dgm:t>
        <a:bodyPr/>
        <a:lstStyle/>
        <a:p>
          <a:endParaRPr lang="ru-RU"/>
        </a:p>
      </dgm:t>
    </dgm:pt>
    <dgm:pt modelId="{86B6625E-8660-447C-B931-324E6F7B90AD}" type="sibTrans" cxnId="{4D171DD2-AA45-455E-88C3-853770F94382}">
      <dgm:prSet/>
      <dgm:spPr/>
      <dgm:t>
        <a:bodyPr/>
        <a:lstStyle/>
        <a:p>
          <a:endParaRPr lang="ru-RU"/>
        </a:p>
      </dgm:t>
    </dgm:pt>
    <dgm:pt modelId="{7FD420B9-4556-483C-A822-7B16A8C25634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endParaRPr lang="ru-RU" sz="1600" b="1" i="1" dirty="0"/>
        </a:p>
      </dgm:t>
    </dgm:pt>
    <dgm:pt modelId="{E8968F7D-EC5D-48E8-B388-77D1CCDADC4A}" type="parTrans" cxnId="{B0A467D3-0B04-4BE4-9A27-1269707A9B59}">
      <dgm:prSet/>
      <dgm:spPr/>
      <dgm:t>
        <a:bodyPr/>
        <a:lstStyle/>
        <a:p>
          <a:endParaRPr lang="ru-RU"/>
        </a:p>
      </dgm:t>
    </dgm:pt>
    <dgm:pt modelId="{0AA483E9-25FC-4C5C-B8D5-28993DB9F02C}" type="sibTrans" cxnId="{B0A467D3-0B04-4BE4-9A27-1269707A9B59}">
      <dgm:prSet/>
      <dgm:spPr/>
      <dgm:t>
        <a:bodyPr/>
        <a:lstStyle/>
        <a:p>
          <a:endParaRPr lang="ru-RU"/>
        </a:p>
      </dgm:t>
    </dgm:pt>
    <dgm:pt modelId="{50B8AC99-0CEA-4F72-9567-A8EB66EFC3B3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endParaRPr lang="ru-RU" sz="1400" b="1" i="1" dirty="0"/>
        </a:p>
      </dgm:t>
    </dgm:pt>
    <dgm:pt modelId="{772E50CD-4AE1-4A84-A8F8-9BD199AFDFE6}" type="parTrans" cxnId="{916FEB50-F3BB-446F-8A40-5713543732EA}">
      <dgm:prSet/>
      <dgm:spPr/>
      <dgm:t>
        <a:bodyPr/>
        <a:lstStyle/>
        <a:p>
          <a:endParaRPr lang="ru-RU"/>
        </a:p>
      </dgm:t>
    </dgm:pt>
    <dgm:pt modelId="{9EBD1600-842A-4D60-AB4B-3F52284608AB}" type="sibTrans" cxnId="{916FEB50-F3BB-446F-8A40-5713543732EA}">
      <dgm:prSet/>
      <dgm:spPr/>
      <dgm:t>
        <a:bodyPr/>
        <a:lstStyle/>
        <a:p>
          <a:endParaRPr lang="ru-RU"/>
        </a:p>
      </dgm:t>
    </dgm:pt>
    <dgm:pt modelId="{32595B7F-FBDD-4431-BD81-B2E0346D0E5F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uk-UA" sz="1500" b="1" i="1" dirty="0" smtClean="0"/>
            <a:t>гуртожитки, які перебувають у господарському віданні чи в оперативному управлінні військових частин, закладів, установ та організацій Збройних сил України, інших військових формувань.</a:t>
          </a:r>
          <a:endParaRPr lang="ru-RU" sz="1500" b="1" i="1" dirty="0"/>
        </a:p>
      </dgm:t>
    </dgm:pt>
    <dgm:pt modelId="{AE38C170-42F6-49BA-8C6D-E6B1C037E3E8}" type="parTrans" cxnId="{ECBDE74E-64E4-4A22-AB41-7F113DC92D68}">
      <dgm:prSet/>
      <dgm:spPr/>
      <dgm:t>
        <a:bodyPr/>
        <a:lstStyle/>
        <a:p>
          <a:endParaRPr lang="ru-RU"/>
        </a:p>
      </dgm:t>
    </dgm:pt>
    <dgm:pt modelId="{CD490AC4-7161-425F-9ACD-B1348106BC6A}" type="sibTrans" cxnId="{ECBDE74E-64E4-4A22-AB41-7F113DC92D68}">
      <dgm:prSet/>
      <dgm:spPr/>
      <dgm:t>
        <a:bodyPr/>
        <a:lstStyle/>
        <a:p>
          <a:endParaRPr lang="ru-RU"/>
        </a:p>
      </dgm:t>
    </dgm:pt>
    <dgm:pt modelId="{0871CF92-7DCD-43CF-8F2A-CCF696A2C884}" type="pres">
      <dgm:prSet presAssocID="{63516176-BFCB-42A1-8677-769323445B0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C20975-7635-424A-8C2A-D6778A1848B1}" type="pres">
      <dgm:prSet presAssocID="{21D13FB4-73FA-4BAE-BE35-9A2E53719805}" presName="linNode" presStyleCnt="0"/>
      <dgm:spPr/>
    </dgm:pt>
    <dgm:pt modelId="{D9516662-B048-42C8-B303-4E6882E269C0}" type="pres">
      <dgm:prSet presAssocID="{21D13FB4-73FA-4BAE-BE35-9A2E53719805}" presName="parentShp" presStyleLbl="node1" presStyleIdx="0" presStyleCnt="3" custScaleX="76375" custScaleY="72782" custLinFactNeighborY="9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23137-F62F-42DD-AE65-35E63AF7C83D}" type="pres">
      <dgm:prSet presAssocID="{21D13FB4-73FA-4BAE-BE35-9A2E53719805}" presName="childShp" presStyleLbl="bgAccFollowNode1" presStyleIdx="0" presStyleCnt="3" custScaleX="115750" custScaleY="73309" custLinFactNeighborX="0" custLinFactNeighborY="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21548-2183-4681-8069-A5257801859F}" type="pres">
      <dgm:prSet presAssocID="{D412B74F-7FEF-4B6C-9737-C83CD8534BD5}" presName="spacing" presStyleCnt="0"/>
      <dgm:spPr/>
    </dgm:pt>
    <dgm:pt modelId="{89484C03-C6A0-4787-BCE7-94EAAFBA7EAA}" type="pres">
      <dgm:prSet presAssocID="{D1AB2BDB-EB58-48BF-A809-8BC2C487954F}" presName="linNode" presStyleCnt="0"/>
      <dgm:spPr/>
    </dgm:pt>
    <dgm:pt modelId="{4A24FFB0-BE27-403C-8E59-94D6529E64AB}" type="pres">
      <dgm:prSet presAssocID="{D1AB2BDB-EB58-48BF-A809-8BC2C487954F}" presName="parentShp" presStyleLbl="node1" presStyleIdx="1" presStyleCnt="3" custScaleX="75188" custScaleY="66097" custLinFactNeighborX="-396" custLinFactNeighborY="10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E0CBE-0625-490C-9AD3-F71C38B1F7E2}" type="pres">
      <dgm:prSet presAssocID="{D1AB2BDB-EB58-48BF-A809-8BC2C487954F}" presName="childShp" presStyleLbl="bgAccFollowNode1" presStyleIdx="1" presStyleCnt="3" custScaleX="116541" custScaleY="77845" custLinFactNeighborX="594" custLinFactNeighborY="9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C482B-9EF0-4EB7-A76F-989ACE026618}" type="pres">
      <dgm:prSet presAssocID="{2792BD14-5B94-4F93-B0FF-95D05516094C}" presName="spacing" presStyleCnt="0"/>
      <dgm:spPr/>
    </dgm:pt>
    <dgm:pt modelId="{EB6DCF73-A4BA-495A-95EB-3857C6C6319E}" type="pres">
      <dgm:prSet presAssocID="{1B3CF532-428F-4A8B-A406-B8E1854BC3F6}" presName="linNode" presStyleCnt="0"/>
      <dgm:spPr/>
    </dgm:pt>
    <dgm:pt modelId="{1F5BA90C-8F29-4AE7-8844-3D4AE73AA08E}" type="pres">
      <dgm:prSet presAssocID="{1B3CF532-428F-4A8B-A406-B8E1854BC3F6}" presName="parentShp" presStyleLbl="node1" presStyleIdx="2" presStyleCnt="3" custScaleX="75358" custScaleY="170019" custLinFactNeighborX="-81" custLinFactNeighborY="-1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B4709-C623-4E38-B728-B30E7C70C227}" type="pres">
      <dgm:prSet presAssocID="{1B3CF532-428F-4A8B-A406-B8E1854BC3F6}" presName="childShp" presStyleLbl="bgAccFollowNode1" presStyleIdx="2" presStyleCnt="3" custScaleX="116591" custScaleY="23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19D734-2377-494C-BBFC-80228CE63127}" type="presOf" srcId="{21D13FB4-73FA-4BAE-BE35-9A2E53719805}" destId="{D9516662-B048-42C8-B303-4E6882E269C0}" srcOrd="0" destOrd="0" presId="urn:microsoft.com/office/officeart/2005/8/layout/vList6"/>
    <dgm:cxn modelId="{C6BEF286-9C1B-4A02-AEFE-F385C6BBA992}" type="presOf" srcId="{E96DC02E-6006-4BA3-8C47-5F24EF9955C1}" destId="{BB0B4709-C623-4E38-B728-B30E7C70C227}" srcOrd="0" destOrd="1" presId="urn:microsoft.com/office/officeart/2005/8/layout/vList6"/>
    <dgm:cxn modelId="{6478D912-793B-421A-855A-6C5EE95D23EF}" type="presOf" srcId="{1B3CF532-428F-4A8B-A406-B8E1854BC3F6}" destId="{1F5BA90C-8F29-4AE7-8844-3D4AE73AA08E}" srcOrd="0" destOrd="0" presId="urn:microsoft.com/office/officeart/2005/8/layout/vList6"/>
    <dgm:cxn modelId="{960B0B39-8D13-4908-ADB9-A081FD7D2F5B}" type="presOf" srcId="{25A3C989-E77D-4455-8256-AB64C952E6A7}" destId="{ABC23137-F62F-42DD-AE65-35E63AF7C83D}" srcOrd="0" destOrd="0" presId="urn:microsoft.com/office/officeart/2005/8/layout/vList6"/>
    <dgm:cxn modelId="{916FEB50-F3BB-446F-8A40-5713543732EA}" srcId="{1B3CF532-428F-4A8B-A406-B8E1854BC3F6}" destId="{50B8AC99-0CEA-4F72-9567-A8EB66EFC3B3}" srcOrd="6" destOrd="0" parTransId="{772E50CD-4AE1-4A84-A8F8-9BD199AFDFE6}" sibTransId="{9EBD1600-842A-4D60-AB4B-3F52284608AB}"/>
    <dgm:cxn modelId="{4D171DD2-AA45-455E-88C3-853770F94382}" srcId="{1B3CF532-428F-4A8B-A406-B8E1854BC3F6}" destId="{5B1F318D-42F8-448A-847A-E397924AC7E0}" srcOrd="4" destOrd="0" parTransId="{13B22E8C-E771-46C4-80E5-7A6B67700B31}" sibTransId="{86B6625E-8660-447C-B931-324E6F7B90AD}"/>
    <dgm:cxn modelId="{F536B600-320B-4C6E-8090-39852937E387}" type="presOf" srcId="{714DBE48-BB3A-4D64-BBDF-5C2873BA1789}" destId="{ABC23137-F62F-42DD-AE65-35E63AF7C83D}" srcOrd="0" destOrd="2" presId="urn:microsoft.com/office/officeart/2005/8/layout/vList6"/>
    <dgm:cxn modelId="{24FDD15C-9D1A-407D-8119-46CBBD8007AF}" type="presOf" srcId="{7FD420B9-4556-483C-A822-7B16A8C25634}" destId="{BB0B4709-C623-4E38-B728-B30E7C70C227}" srcOrd="0" destOrd="7" presId="urn:microsoft.com/office/officeart/2005/8/layout/vList6"/>
    <dgm:cxn modelId="{33A13CA5-7ACB-4082-921B-616B93821B1F}" srcId="{21D13FB4-73FA-4BAE-BE35-9A2E53719805}" destId="{3FFF0EDF-0B50-4F54-B718-E941723CB1A2}" srcOrd="1" destOrd="0" parTransId="{F84D1CB0-2FD3-40DC-88DD-F4D95FE0D14B}" sibTransId="{9F72010A-D35D-4FFB-AAEA-48286EB8D4B0}"/>
    <dgm:cxn modelId="{A5296DE7-51E1-4F06-8483-377AD83E523E}" srcId="{D1AB2BDB-EB58-48BF-A809-8BC2C487954F}" destId="{28F84B13-7C57-4AA1-AF7B-EE2C72B8B6A3}" srcOrd="2" destOrd="0" parTransId="{BC1EE9C0-F51A-423A-A3A0-96CBD4BC07A6}" sibTransId="{57626D8F-B869-4B81-ABF9-FD6DFE3F2CA1}"/>
    <dgm:cxn modelId="{F5C9CC0C-A3D9-4FD6-98E4-594B2AADF0BE}" srcId="{1B3CF532-428F-4A8B-A406-B8E1854BC3F6}" destId="{CA6BBBA5-0F6D-4A25-9BB8-DAE8F67371E3}" srcOrd="0" destOrd="0" parTransId="{F1A0450E-1909-431B-BA95-DEA50BA2D645}" sibTransId="{9B56890B-F2EF-43F6-B4FC-4755D28F5602}"/>
    <dgm:cxn modelId="{044C6A12-D900-4F49-89A0-6A258A90EDA1}" srcId="{63516176-BFCB-42A1-8677-769323445B0B}" destId="{1B3CF532-428F-4A8B-A406-B8E1854BC3F6}" srcOrd="2" destOrd="0" parTransId="{92F33F6C-1462-4827-97EE-2ECD05CC867B}" sibTransId="{4146CAB9-2115-49F7-A231-37BBA42EDB81}"/>
    <dgm:cxn modelId="{E0E4DADA-5A38-444B-8255-1DAF83BC8B4B}" type="presOf" srcId="{D1AB2BDB-EB58-48BF-A809-8BC2C487954F}" destId="{4A24FFB0-BE27-403C-8E59-94D6529E64AB}" srcOrd="0" destOrd="0" presId="urn:microsoft.com/office/officeart/2005/8/layout/vList6"/>
    <dgm:cxn modelId="{1A86E892-6787-4340-BAB5-0414DAFA8BF4}" srcId="{D1AB2BDB-EB58-48BF-A809-8BC2C487954F}" destId="{75949145-07E7-4F47-A498-B04C8C90FAD1}" srcOrd="1" destOrd="0" parTransId="{26D397B9-A742-4563-9A18-AE16A4F685FA}" sibTransId="{FCA4FFB9-4BF1-4627-8001-B588C073CA43}"/>
    <dgm:cxn modelId="{ECBDE74E-64E4-4A22-AB41-7F113DC92D68}" srcId="{1B3CF532-428F-4A8B-A406-B8E1854BC3F6}" destId="{32595B7F-FBDD-4431-BD81-B2E0346D0E5F}" srcOrd="5" destOrd="0" parTransId="{AE38C170-42F6-49BA-8C6D-E6B1C037E3E8}" sibTransId="{CD490AC4-7161-425F-9ACD-B1348106BC6A}"/>
    <dgm:cxn modelId="{222B1BC7-7367-4BF7-B0A1-32A7C3D87A37}" srcId="{21D13FB4-73FA-4BAE-BE35-9A2E53719805}" destId="{714DBE48-BB3A-4D64-BBDF-5C2873BA1789}" srcOrd="2" destOrd="0" parTransId="{2ACAF1E2-6240-452E-A5B3-5E08921E8FE0}" sibTransId="{5190C665-9FA9-426D-9CF1-8E71DFEC6675}"/>
    <dgm:cxn modelId="{F1527390-DDD3-42FB-B57F-C77FC25B064D}" type="presOf" srcId="{63516176-BFCB-42A1-8677-769323445B0B}" destId="{0871CF92-7DCD-43CF-8F2A-CCF696A2C884}" srcOrd="0" destOrd="0" presId="urn:microsoft.com/office/officeart/2005/8/layout/vList6"/>
    <dgm:cxn modelId="{4C4CBDB2-A4CB-4BE2-9D9C-0B04643673A4}" type="presOf" srcId="{3FFF0EDF-0B50-4F54-B718-E941723CB1A2}" destId="{ABC23137-F62F-42DD-AE65-35E63AF7C83D}" srcOrd="0" destOrd="1" presId="urn:microsoft.com/office/officeart/2005/8/layout/vList6"/>
    <dgm:cxn modelId="{C5C472BF-F497-41DA-82F7-56A0144D26BE}" type="presOf" srcId="{6CE86F97-F520-475B-84A7-0ECD196C2967}" destId="{BB0B4709-C623-4E38-B728-B30E7C70C227}" srcOrd="0" destOrd="3" presId="urn:microsoft.com/office/officeart/2005/8/layout/vList6"/>
    <dgm:cxn modelId="{230BD29F-A6CE-4134-82E6-B1D6E70CBFC0}" srcId="{1B3CF532-428F-4A8B-A406-B8E1854BC3F6}" destId="{A3AACA4F-E308-4503-B7D9-B53D55C6433F}" srcOrd="2" destOrd="0" parTransId="{C71B29F8-EF15-4C02-925A-C4E6C5D559D8}" sibTransId="{0078B709-A907-4B45-A293-F0B603D0FD5A}"/>
    <dgm:cxn modelId="{83E02FE7-2903-43DB-8DAB-93C3AFA01280}" type="presOf" srcId="{50B8AC99-0CEA-4F72-9567-A8EB66EFC3B3}" destId="{BB0B4709-C623-4E38-B728-B30E7C70C227}" srcOrd="0" destOrd="6" presId="urn:microsoft.com/office/officeart/2005/8/layout/vList6"/>
    <dgm:cxn modelId="{67B0D436-D140-44CF-BAC6-D1BC2951CD1A}" type="presOf" srcId="{CA6BBBA5-0F6D-4A25-9BB8-DAE8F67371E3}" destId="{BB0B4709-C623-4E38-B728-B30E7C70C227}" srcOrd="0" destOrd="0" presId="urn:microsoft.com/office/officeart/2005/8/layout/vList6"/>
    <dgm:cxn modelId="{B0A467D3-0B04-4BE4-9A27-1269707A9B59}" srcId="{1B3CF532-428F-4A8B-A406-B8E1854BC3F6}" destId="{7FD420B9-4556-483C-A822-7B16A8C25634}" srcOrd="7" destOrd="0" parTransId="{E8968F7D-EC5D-48E8-B388-77D1CCDADC4A}" sibTransId="{0AA483E9-25FC-4C5C-B8D5-28993DB9F02C}"/>
    <dgm:cxn modelId="{F7FD2084-3647-4152-AA4D-B2A2ECAAFD4E}" type="presOf" srcId="{32595B7F-FBDD-4431-BD81-B2E0346D0E5F}" destId="{BB0B4709-C623-4E38-B728-B30E7C70C227}" srcOrd="0" destOrd="5" presId="urn:microsoft.com/office/officeart/2005/8/layout/vList6"/>
    <dgm:cxn modelId="{A8FA6317-4C56-4964-976E-00FD9980AC2B}" type="presOf" srcId="{A7D6D20D-ED71-443F-888B-338154FE97E9}" destId="{558E0CBE-0625-490C-9AD3-F71C38B1F7E2}" srcOrd="0" destOrd="0" presId="urn:microsoft.com/office/officeart/2005/8/layout/vList6"/>
    <dgm:cxn modelId="{A07052CC-0DDF-49FE-B991-872BEAD3B64D}" type="presOf" srcId="{28F84B13-7C57-4AA1-AF7B-EE2C72B8B6A3}" destId="{558E0CBE-0625-490C-9AD3-F71C38B1F7E2}" srcOrd="0" destOrd="2" presId="urn:microsoft.com/office/officeart/2005/8/layout/vList6"/>
    <dgm:cxn modelId="{737C77E3-5F91-48C8-AD42-A8F92149B6FF}" srcId="{1B3CF532-428F-4A8B-A406-B8E1854BC3F6}" destId="{E96DC02E-6006-4BA3-8C47-5F24EF9955C1}" srcOrd="1" destOrd="0" parTransId="{CE2CB0AA-5331-4339-990B-C0F15D5FDEB8}" sibTransId="{471442B8-286C-41EE-947A-0F378962DAA7}"/>
    <dgm:cxn modelId="{ED5392BA-3F77-46DE-915E-8CE6C2AA5957}" type="presOf" srcId="{A3AACA4F-E308-4503-B7D9-B53D55C6433F}" destId="{BB0B4709-C623-4E38-B728-B30E7C70C227}" srcOrd="0" destOrd="2" presId="urn:microsoft.com/office/officeart/2005/8/layout/vList6"/>
    <dgm:cxn modelId="{31354094-F034-4A38-A738-4F0B103469E8}" srcId="{63516176-BFCB-42A1-8677-769323445B0B}" destId="{D1AB2BDB-EB58-48BF-A809-8BC2C487954F}" srcOrd="1" destOrd="0" parTransId="{D2617BEC-30CF-450A-9DC9-0539A67C4682}" sibTransId="{2792BD14-5B94-4F93-B0FF-95D05516094C}"/>
    <dgm:cxn modelId="{5B696D47-ECE0-4D76-9AED-3A4D3AD10C2E}" srcId="{D1AB2BDB-EB58-48BF-A809-8BC2C487954F}" destId="{A7D6D20D-ED71-443F-888B-338154FE97E9}" srcOrd="0" destOrd="0" parTransId="{130E3B65-C844-413F-BDA3-D630E71B9AD8}" sibTransId="{12D1EEEB-9635-423F-A1F8-B589DF1ACE75}"/>
    <dgm:cxn modelId="{93DE8F04-8FEC-4FFE-9CEB-E7EF7780EBCE}" type="presOf" srcId="{5B1F318D-42F8-448A-847A-E397924AC7E0}" destId="{BB0B4709-C623-4E38-B728-B30E7C70C227}" srcOrd="0" destOrd="4" presId="urn:microsoft.com/office/officeart/2005/8/layout/vList6"/>
    <dgm:cxn modelId="{A024B873-CF18-4397-89C6-6A9E45DAF440}" srcId="{21D13FB4-73FA-4BAE-BE35-9A2E53719805}" destId="{25A3C989-E77D-4455-8256-AB64C952E6A7}" srcOrd="0" destOrd="0" parTransId="{F3761C38-138E-4F38-9B9C-B86ABAA21921}" sibTransId="{524350C6-5123-40F9-BF99-7A9D56DEA2B3}"/>
    <dgm:cxn modelId="{0920397B-4993-42D2-B86C-7B9AA6913995}" srcId="{63516176-BFCB-42A1-8677-769323445B0B}" destId="{21D13FB4-73FA-4BAE-BE35-9A2E53719805}" srcOrd="0" destOrd="0" parTransId="{F4879255-8021-486B-B3C0-19E9AE0BCCCA}" sibTransId="{D412B74F-7FEF-4B6C-9737-C83CD8534BD5}"/>
    <dgm:cxn modelId="{C3378912-F8A6-4CE1-B3EE-117A56D4FD15}" srcId="{1B3CF532-428F-4A8B-A406-B8E1854BC3F6}" destId="{6CE86F97-F520-475B-84A7-0ECD196C2967}" srcOrd="3" destOrd="0" parTransId="{2AAD4E07-7BC3-4B2D-80FC-96E8ECAFF7CB}" sibTransId="{C1CED476-9650-461D-8B55-A3DE1C38CE42}"/>
    <dgm:cxn modelId="{7E5939E4-3249-4B17-A341-9E1F96F92A40}" type="presOf" srcId="{75949145-07E7-4F47-A498-B04C8C90FAD1}" destId="{558E0CBE-0625-490C-9AD3-F71C38B1F7E2}" srcOrd="0" destOrd="1" presId="urn:microsoft.com/office/officeart/2005/8/layout/vList6"/>
    <dgm:cxn modelId="{2B7A0D96-5DCF-4EEF-B547-0416A8C8C750}" type="presParOf" srcId="{0871CF92-7DCD-43CF-8F2A-CCF696A2C884}" destId="{91C20975-7635-424A-8C2A-D6778A1848B1}" srcOrd="0" destOrd="0" presId="urn:microsoft.com/office/officeart/2005/8/layout/vList6"/>
    <dgm:cxn modelId="{7391818A-D865-4504-9A95-5145773649B5}" type="presParOf" srcId="{91C20975-7635-424A-8C2A-D6778A1848B1}" destId="{D9516662-B048-42C8-B303-4E6882E269C0}" srcOrd="0" destOrd="0" presId="urn:microsoft.com/office/officeart/2005/8/layout/vList6"/>
    <dgm:cxn modelId="{3363976B-8E45-48F0-8166-1585C1A9D607}" type="presParOf" srcId="{91C20975-7635-424A-8C2A-D6778A1848B1}" destId="{ABC23137-F62F-42DD-AE65-35E63AF7C83D}" srcOrd="1" destOrd="0" presId="urn:microsoft.com/office/officeart/2005/8/layout/vList6"/>
    <dgm:cxn modelId="{086DF705-0BF5-470C-BA05-AECF556AE0BA}" type="presParOf" srcId="{0871CF92-7DCD-43CF-8F2A-CCF696A2C884}" destId="{EAE21548-2183-4681-8069-A5257801859F}" srcOrd="1" destOrd="0" presId="urn:microsoft.com/office/officeart/2005/8/layout/vList6"/>
    <dgm:cxn modelId="{8BFE209C-B9C3-46F7-9A54-3BF591A0ED6E}" type="presParOf" srcId="{0871CF92-7DCD-43CF-8F2A-CCF696A2C884}" destId="{89484C03-C6A0-4787-BCE7-94EAAFBA7EAA}" srcOrd="2" destOrd="0" presId="urn:microsoft.com/office/officeart/2005/8/layout/vList6"/>
    <dgm:cxn modelId="{E481E2DB-CE52-4020-8961-57B2C4575087}" type="presParOf" srcId="{89484C03-C6A0-4787-BCE7-94EAAFBA7EAA}" destId="{4A24FFB0-BE27-403C-8E59-94D6529E64AB}" srcOrd="0" destOrd="0" presId="urn:microsoft.com/office/officeart/2005/8/layout/vList6"/>
    <dgm:cxn modelId="{434C1EF7-2139-42BB-8E68-048AE42005A6}" type="presParOf" srcId="{89484C03-C6A0-4787-BCE7-94EAAFBA7EAA}" destId="{558E0CBE-0625-490C-9AD3-F71C38B1F7E2}" srcOrd="1" destOrd="0" presId="urn:microsoft.com/office/officeart/2005/8/layout/vList6"/>
    <dgm:cxn modelId="{841E01A8-5D1E-4E47-B358-064178A7BD04}" type="presParOf" srcId="{0871CF92-7DCD-43CF-8F2A-CCF696A2C884}" destId="{C3BC482B-9EF0-4EB7-A76F-989ACE026618}" srcOrd="3" destOrd="0" presId="urn:microsoft.com/office/officeart/2005/8/layout/vList6"/>
    <dgm:cxn modelId="{FB6F4D34-8FCD-4189-A8A9-BBB93F3D9B86}" type="presParOf" srcId="{0871CF92-7DCD-43CF-8F2A-CCF696A2C884}" destId="{EB6DCF73-A4BA-495A-95EB-3857C6C6319E}" srcOrd="4" destOrd="0" presId="urn:microsoft.com/office/officeart/2005/8/layout/vList6"/>
    <dgm:cxn modelId="{B0455B39-9893-4A1D-80AE-2193F95DC22C}" type="presParOf" srcId="{EB6DCF73-A4BA-495A-95EB-3857C6C6319E}" destId="{1F5BA90C-8F29-4AE7-8844-3D4AE73AA08E}" srcOrd="0" destOrd="0" presId="urn:microsoft.com/office/officeart/2005/8/layout/vList6"/>
    <dgm:cxn modelId="{3BBDC639-E4E5-4721-B0A2-CF56D0CDAA8E}" type="presParOf" srcId="{EB6DCF73-A4BA-495A-95EB-3857C6C6319E}" destId="{BB0B4709-C623-4E38-B728-B30E7C70C227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4F705-1FFE-45AB-9870-9F567AE5244C}" type="doc">
      <dgm:prSet loTypeId="urn:microsoft.com/office/officeart/2005/8/layout/hList3" loCatId="list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F5382B5-3427-4AA8-9D7E-48DD3315B006}">
      <dgm:prSet phldrT="[Текст]"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За умови відсутності поквартирного (покімнатного) обліку та відсутності згоди між мешканцями квартири, житлового приміщення у гуртожитку щодо оплати житлово-комунальних та інших послуг плата розподіляється:</a:t>
          </a:r>
          <a:r>
            <a: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endParaRPr lang="ru-RU" sz="1800" dirty="0"/>
        </a:p>
      </dgm:t>
    </dgm:pt>
    <dgm:pt modelId="{123D493B-FB7D-4348-94B9-7AE4F15B8FCB}" type="parTrans" cxnId="{7D8722AC-12A6-452B-AE42-35F7AE9EA453}">
      <dgm:prSet/>
      <dgm:spPr/>
      <dgm:t>
        <a:bodyPr/>
        <a:lstStyle/>
        <a:p>
          <a:endParaRPr lang="ru-RU"/>
        </a:p>
      </dgm:t>
    </dgm:pt>
    <dgm:pt modelId="{12CF84E5-0CD9-4542-8771-4ADAA11CF0E9}" type="sibTrans" cxnId="{7D8722AC-12A6-452B-AE42-35F7AE9EA453}">
      <dgm:prSet/>
      <dgm:spPr/>
      <dgm:t>
        <a:bodyPr/>
        <a:lstStyle/>
        <a:p>
          <a:endParaRPr lang="ru-RU"/>
        </a:p>
      </dgm:t>
    </dgm:pt>
    <dgm:pt modelId="{AA9D7283-B073-4BB3-9E76-76B9F33A6EDC}">
      <dgm:prSet phldrT="[Текст]" custT="1"/>
      <dgm:spPr/>
      <dgm:t>
        <a:bodyPr/>
        <a:lstStyle/>
        <a:p>
          <a:pPr rtl="0"/>
          <a:endParaRPr kumimoji="0" lang="uk-UA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  <a:p>
          <a:pPr rtl="0"/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за </a:t>
          </a:r>
          <a:r>
            <a:rPr kumimoji="0" lang="uk-UA" sz="18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електроенергію </a:t>
          </a:r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при загальному лічильнику – </a:t>
          </a:r>
        </a:p>
        <a:p>
          <a:pPr rtl="0"/>
          <a:endParaRPr kumimoji="0" lang="uk-UA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  <a:p>
          <a:pPr rtl="0"/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пропорційно потужності побутового електричного обладнання кожного співвласника, наймача (орендаря); </a:t>
          </a:r>
        </a:p>
        <a:p>
          <a:pPr rtl="0"/>
          <a:endParaRPr kumimoji="0" lang="uk-UA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  <a:p>
          <a:pPr rtl="0"/>
          <a:endParaRPr kumimoji="0" lang="uk-UA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  <a:p>
          <a:pPr rtl="0"/>
          <a:endParaRPr kumimoji="0" lang="uk-UA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Times New Roman" pitchFamily="18" charset="0"/>
          </a:endParaRPr>
        </a:p>
        <a:p>
          <a:pPr rtl="0"/>
          <a:endParaRPr lang="ru-RU" sz="1600" dirty="0"/>
        </a:p>
      </dgm:t>
    </dgm:pt>
    <dgm:pt modelId="{4648ADC9-33D2-4825-947E-444F02395F57}" type="parTrans" cxnId="{B35AC739-88B0-4635-AD7C-C1CF1EEEC134}">
      <dgm:prSet/>
      <dgm:spPr/>
      <dgm:t>
        <a:bodyPr/>
        <a:lstStyle/>
        <a:p>
          <a:endParaRPr lang="ru-RU"/>
        </a:p>
      </dgm:t>
    </dgm:pt>
    <dgm:pt modelId="{E771FE41-EAC7-40D9-BFBE-A66C47A3259E}" type="sibTrans" cxnId="{B35AC739-88B0-4635-AD7C-C1CF1EEEC134}">
      <dgm:prSet/>
      <dgm:spPr/>
      <dgm:t>
        <a:bodyPr/>
        <a:lstStyle/>
        <a:p>
          <a:endParaRPr lang="ru-RU"/>
        </a:p>
      </dgm:t>
    </dgm:pt>
    <dgm:pt modelId="{29186738-5489-47CD-B8A2-7902D49BFF9B}">
      <dgm:prSet phldrT="[Текст]"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за </a:t>
          </a:r>
          <a:r>
            <a:rPr kumimoji="0" lang="uk-UA" sz="18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газ, водопостачання та водовідведення, освітлення підсобних приміщень</a:t>
          </a:r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– </a:t>
          </a:r>
        </a:p>
        <a:p>
          <a:pPr rtl="0"/>
          <a:endParaRPr kumimoji="0" lang="uk-UA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  <a:p>
          <a:pPr rtl="0"/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за чисельністю членів сім'ї, що проживають у квартирі, житловому приміщені у гуртожитку, та осіб, які проживають у квартирі, житловому приміщені у гуртожитку більше ніж місяць; </a:t>
          </a:r>
          <a:endParaRPr lang="ru-RU" sz="1800" b="1" dirty="0">
            <a:solidFill>
              <a:schemeClr val="bg1"/>
            </a:solidFill>
          </a:endParaRPr>
        </a:p>
      </dgm:t>
    </dgm:pt>
    <dgm:pt modelId="{3554A563-DD30-43EE-973A-3BA0E85588D2}" type="parTrans" cxnId="{19984BC9-4871-47CB-9AE6-80E1483D9A71}">
      <dgm:prSet/>
      <dgm:spPr/>
      <dgm:t>
        <a:bodyPr/>
        <a:lstStyle/>
        <a:p>
          <a:endParaRPr lang="ru-RU"/>
        </a:p>
      </dgm:t>
    </dgm:pt>
    <dgm:pt modelId="{C26DDD84-5ACD-4A71-8B37-ACC3EC73BFEF}" type="sibTrans" cxnId="{19984BC9-4871-47CB-9AE6-80E1483D9A71}">
      <dgm:prSet/>
      <dgm:spPr/>
      <dgm:t>
        <a:bodyPr/>
        <a:lstStyle/>
        <a:p>
          <a:endParaRPr lang="ru-RU"/>
        </a:p>
      </dgm:t>
    </dgm:pt>
    <dgm:pt modelId="{46643E56-FEC0-45AD-906B-9F8E5F9744EE}">
      <dgm:prSet/>
      <dgm:spPr/>
      <dgm:t>
        <a:bodyPr/>
        <a:lstStyle/>
        <a:p>
          <a:endParaRPr lang="en-US"/>
        </a:p>
      </dgm:t>
    </dgm:pt>
    <dgm:pt modelId="{13407723-6126-4429-BA54-BFBD91F90C0E}" type="parTrans" cxnId="{1C6971DE-9CF5-404F-84F7-6855146C94D3}">
      <dgm:prSet/>
      <dgm:spPr/>
      <dgm:t>
        <a:bodyPr/>
        <a:lstStyle/>
        <a:p>
          <a:endParaRPr lang="ru-RU"/>
        </a:p>
      </dgm:t>
    </dgm:pt>
    <dgm:pt modelId="{3E691588-81CB-4C53-9334-61458A6895A9}" type="sibTrans" cxnId="{1C6971DE-9CF5-404F-84F7-6855146C94D3}">
      <dgm:prSet/>
      <dgm:spPr/>
      <dgm:t>
        <a:bodyPr/>
        <a:lstStyle/>
        <a:p>
          <a:endParaRPr lang="ru-RU"/>
        </a:p>
      </dgm:t>
    </dgm:pt>
    <dgm:pt modelId="{3CF8B7A9-B51D-4171-9B12-0DBC4F4C7DA4}">
      <dgm:prSet phldrT="[Текст]" custT="1"/>
      <dgm:spPr/>
      <dgm:t>
        <a:bodyPr/>
        <a:lstStyle/>
        <a:p>
          <a:pPr rtl="0"/>
          <a:endParaRPr lang="uk-UA" sz="1800" b="1" noProof="0" dirty="0" smtClean="0">
            <a:solidFill>
              <a:schemeClr val="tx1"/>
            </a:solidFill>
          </a:endParaRPr>
        </a:p>
        <a:p>
          <a:pPr rtl="0"/>
          <a:r>
            <a:rPr lang="uk-UA" sz="1800" b="1" u="sng" noProof="0" dirty="0" smtClean="0">
              <a:solidFill>
                <a:schemeClr val="bg1"/>
              </a:solidFill>
            </a:rPr>
            <a:t>за послуги з централізованого опалення, з утримання житлових будинків і споруд та прибудинкових територій</a:t>
          </a:r>
          <a:r>
            <a:rPr lang="uk-UA" sz="1800" b="1" noProof="0" dirty="0" smtClean="0">
              <a:solidFill>
                <a:schemeClr val="bg1"/>
              </a:solidFill>
            </a:rPr>
            <a:t> – </a:t>
          </a:r>
        </a:p>
        <a:p>
          <a:pPr rtl="0"/>
          <a:endParaRPr lang="uk-UA" sz="1800" b="1" noProof="0" dirty="0" smtClean="0">
            <a:solidFill>
              <a:schemeClr val="bg1"/>
            </a:solidFill>
          </a:endParaRPr>
        </a:p>
        <a:p>
          <a:pPr rtl="0"/>
          <a:r>
            <a:rPr lang="uk-UA" sz="1800" b="1" noProof="0" dirty="0" smtClean="0">
              <a:solidFill>
                <a:schemeClr val="bg1"/>
              </a:solidFill>
            </a:rPr>
            <a:t>за встановленими тарифами відповідно до опалюваної та загальної площі приміщення, яким користується власник, співвласник, наймач (орендар).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</a:p>
        <a:p>
          <a:pPr rtl="0"/>
          <a:endParaRPr lang="ru-RU" sz="1800" b="1" dirty="0">
            <a:solidFill>
              <a:schemeClr val="bg1"/>
            </a:solidFill>
          </a:endParaRPr>
        </a:p>
      </dgm:t>
    </dgm:pt>
    <dgm:pt modelId="{FAA2CFE7-3DDF-46AF-9B44-6BEC62078136}" type="parTrans" cxnId="{6A96D57C-2C22-496F-AFEB-2E2DEBA8A0A2}">
      <dgm:prSet/>
      <dgm:spPr/>
      <dgm:t>
        <a:bodyPr/>
        <a:lstStyle/>
        <a:p>
          <a:endParaRPr lang="ru-RU"/>
        </a:p>
      </dgm:t>
    </dgm:pt>
    <dgm:pt modelId="{65CE4314-0DFB-4CE5-90FC-8C02E84133B6}" type="sibTrans" cxnId="{6A96D57C-2C22-496F-AFEB-2E2DEBA8A0A2}">
      <dgm:prSet/>
      <dgm:spPr/>
      <dgm:t>
        <a:bodyPr/>
        <a:lstStyle/>
        <a:p>
          <a:endParaRPr lang="ru-RU"/>
        </a:p>
      </dgm:t>
    </dgm:pt>
    <dgm:pt modelId="{AB529329-D1EC-48C3-9817-525238B10007}" type="pres">
      <dgm:prSet presAssocID="{0424F705-1FFE-45AB-9870-9F567AE524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C25E0-ED19-4CCF-8E31-D67AA0775AF5}" type="pres">
      <dgm:prSet presAssocID="{6F5382B5-3427-4AA8-9D7E-48DD3315B006}" presName="roof" presStyleLbl="dkBgShp" presStyleIdx="0" presStyleCnt="2"/>
      <dgm:spPr/>
      <dgm:t>
        <a:bodyPr/>
        <a:lstStyle/>
        <a:p>
          <a:endParaRPr lang="ru-RU"/>
        </a:p>
      </dgm:t>
    </dgm:pt>
    <dgm:pt modelId="{F5A53707-6BC5-4CC1-8476-D5F2DE9A9DE8}" type="pres">
      <dgm:prSet presAssocID="{6F5382B5-3427-4AA8-9D7E-48DD3315B006}" presName="pillars" presStyleCnt="0"/>
      <dgm:spPr/>
    </dgm:pt>
    <dgm:pt modelId="{209DF0C4-FD7A-4843-9A47-8669ACE62761}" type="pres">
      <dgm:prSet presAssocID="{6F5382B5-3427-4AA8-9D7E-48DD3315B00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F8E9B-FAF8-45EB-A1EC-D6B6FD5ADA52}" type="pres">
      <dgm:prSet presAssocID="{29186738-5489-47CD-B8A2-7902D49BFF9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4F2E6-B805-4AB9-A9BA-70B58237A09E}" type="pres">
      <dgm:prSet presAssocID="{3CF8B7A9-B51D-4171-9B12-0DBC4F4C7DA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3E519-B4FF-4B55-89AC-2AA40C51189C}" type="pres">
      <dgm:prSet presAssocID="{6F5382B5-3427-4AA8-9D7E-48DD3315B006}" presName="base" presStyleLbl="dkBgShp" presStyleIdx="1" presStyleCnt="2"/>
      <dgm:spPr/>
    </dgm:pt>
  </dgm:ptLst>
  <dgm:cxnLst>
    <dgm:cxn modelId="{B35AC739-88B0-4635-AD7C-C1CF1EEEC134}" srcId="{6F5382B5-3427-4AA8-9D7E-48DD3315B006}" destId="{AA9D7283-B073-4BB3-9E76-76B9F33A6EDC}" srcOrd="0" destOrd="0" parTransId="{4648ADC9-33D2-4825-947E-444F02395F57}" sibTransId="{E771FE41-EAC7-40D9-BFBE-A66C47A3259E}"/>
    <dgm:cxn modelId="{6A96D57C-2C22-496F-AFEB-2E2DEBA8A0A2}" srcId="{6F5382B5-3427-4AA8-9D7E-48DD3315B006}" destId="{3CF8B7A9-B51D-4171-9B12-0DBC4F4C7DA4}" srcOrd="2" destOrd="0" parTransId="{FAA2CFE7-3DDF-46AF-9B44-6BEC62078136}" sibTransId="{65CE4314-0DFB-4CE5-90FC-8C02E84133B6}"/>
    <dgm:cxn modelId="{1C6971DE-9CF5-404F-84F7-6855146C94D3}" srcId="{0424F705-1FFE-45AB-9870-9F567AE5244C}" destId="{46643E56-FEC0-45AD-906B-9F8E5F9744EE}" srcOrd="1" destOrd="0" parTransId="{13407723-6126-4429-BA54-BFBD91F90C0E}" sibTransId="{3E691588-81CB-4C53-9334-61458A6895A9}"/>
    <dgm:cxn modelId="{F9ADDB7F-FEAF-422F-820A-9D168D1D78B1}" type="presOf" srcId="{29186738-5489-47CD-B8A2-7902D49BFF9B}" destId="{7AAF8E9B-FAF8-45EB-A1EC-D6B6FD5ADA52}" srcOrd="0" destOrd="0" presId="urn:microsoft.com/office/officeart/2005/8/layout/hList3"/>
    <dgm:cxn modelId="{088CC7B8-55FC-4ED5-9D71-1C2224C4ADFA}" type="presOf" srcId="{AA9D7283-B073-4BB3-9E76-76B9F33A6EDC}" destId="{209DF0C4-FD7A-4843-9A47-8669ACE62761}" srcOrd="0" destOrd="0" presId="urn:microsoft.com/office/officeart/2005/8/layout/hList3"/>
    <dgm:cxn modelId="{19984BC9-4871-47CB-9AE6-80E1483D9A71}" srcId="{6F5382B5-3427-4AA8-9D7E-48DD3315B006}" destId="{29186738-5489-47CD-B8A2-7902D49BFF9B}" srcOrd="1" destOrd="0" parTransId="{3554A563-DD30-43EE-973A-3BA0E85588D2}" sibTransId="{C26DDD84-5ACD-4A71-8B37-ACC3EC73BFEF}"/>
    <dgm:cxn modelId="{705C04DE-5294-4880-B87F-E7BF4D745EAF}" type="presOf" srcId="{3CF8B7A9-B51D-4171-9B12-0DBC4F4C7DA4}" destId="{92D4F2E6-B805-4AB9-A9BA-70B58237A09E}" srcOrd="0" destOrd="0" presId="urn:microsoft.com/office/officeart/2005/8/layout/hList3"/>
    <dgm:cxn modelId="{7D8722AC-12A6-452B-AE42-35F7AE9EA453}" srcId="{0424F705-1FFE-45AB-9870-9F567AE5244C}" destId="{6F5382B5-3427-4AA8-9D7E-48DD3315B006}" srcOrd="0" destOrd="0" parTransId="{123D493B-FB7D-4348-94B9-7AE4F15B8FCB}" sibTransId="{12CF84E5-0CD9-4542-8771-4ADAA11CF0E9}"/>
    <dgm:cxn modelId="{4282D274-6407-4319-A8D7-34B6FA8A8323}" type="presOf" srcId="{6F5382B5-3427-4AA8-9D7E-48DD3315B006}" destId="{614C25E0-ED19-4CCF-8E31-D67AA0775AF5}" srcOrd="0" destOrd="0" presId="urn:microsoft.com/office/officeart/2005/8/layout/hList3"/>
    <dgm:cxn modelId="{49DCBFCD-64A7-4CA5-A9F9-8E1C76207DAE}" type="presOf" srcId="{0424F705-1FFE-45AB-9870-9F567AE5244C}" destId="{AB529329-D1EC-48C3-9817-525238B10007}" srcOrd="0" destOrd="0" presId="urn:microsoft.com/office/officeart/2005/8/layout/hList3"/>
    <dgm:cxn modelId="{A011BED5-869B-40BC-B013-E55CC8AEEAA0}" type="presParOf" srcId="{AB529329-D1EC-48C3-9817-525238B10007}" destId="{614C25E0-ED19-4CCF-8E31-D67AA0775AF5}" srcOrd="0" destOrd="0" presId="urn:microsoft.com/office/officeart/2005/8/layout/hList3"/>
    <dgm:cxn modelId="{640AAE34-ADE0-4D5A-A759-657E75499C75}" type="presParOf" srcId="{AB529329-D1EC-48C3-9817-525238B10007}" destId="{F5A53707-6BC5-4CC1-8476-D5F2DE9A9DE8}" srcOrd="1" destOrd="0" presId="urn:microsoft.com/office/officeart/2005/8/layout/hList3"/>
    <dgm:cxn modelId="{3195761F-D7AD-47D3-A0E0-24CACC1FA146}" type="presParOf" srcId="{F5A53707-6BC5-4CC1-8476-D5F2DE9A9DE8}" destId="{209DF0C4-FD7A-4843-9A47-8669ACE62761}" srcOrd="0" destOrd="0" presId="urn:microsoft.com/office/officeart/2005/8/layout/hList3"/>
    <dgm:cxn modelId="{993AA645-AD79-416E-A255-581EC2B3B3B3}" type="presParOf" srcId="{F5A53707-6BC5-4CC1-8476-D5F2DE9A9DE8}" destId="{7AAF8E9B-FAF8-45EB-A1EC-D6B6FD5ADA52}" srcOrd="1" destOrd="0" presId="urn:microsoft.com/office/officeart/2005/8/layout/hList3"/>
    <dgm:cxn modelId="{79891F96-055D-47A8-837B-58A8357E708D}" type="presParOf" srcId="{F5A53707-6BC5-4CC1-8476-D5F2DE9A9DE8}" destId="{92D4F2E6-B805-4AB9-A9BA-70B58237A09E}" srcOrd="2" destOrd="0" presId="urn:microsoft.com/office/officeart/2005/8/layout/hList3"/>
    <dgm:cxn modelId="{3F168C02-576E-47E2-8E9F-6B528DACDBDA}" type="presParOf" srcId="{AB529329-D1EC-48C3-9817-525238B10007}" destId="{2C73E519-B4FF-4B55-89AC-2AA40C51189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23137-F62F-42DD-AE65-35E63AF7C83D}">
      <dsp:nvSpPr>
        <dsp:cNvPr id="0" name=""/>
        <dsp:cNvSpPr/>
      </dsp:nvSpPr>
      <dsp:spPr>
        <a:xfrm>
          <a:off x="2793491" y="142274"/>
          <a:ext cx="6350508" cy="1062415"/>
        </a:xfrm>
        <a:prstGeom prst="rightArrow">
          <a:avLst>
            <a:gd name="adj1" fmla="val 75000"/>
            <a:gd name="adj2" fmla="val 50000"/>
          </a:avLst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Для проживання одиноких громадян;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для проживання сімей</a:t>
          </a:r>
          <a:endParaRPr lang="ru-RU" sz="1600" b="1" i="1" kern="1200" dirty="0"/>
        </a:p>
      </dsp:txBody>
      <dsp:txXfrm>
        <a:off x="2793491" y="275076"/>
        <a:ext cx="5952102" cy="796811"/>
      </dsp:txXfrm>
    </dsp:sp>
    <dsp:sp modelId="{D9516662-B048-42C8-B303-4E6882E269C0}">
      <dsp:nvSpPr>
        <dsp:cNvPr id="0" name=""/>
        <dsp:cNvSpPr/>
      </dsp:nvSpPr>
      <dsp:spPr>
        <a:xfrm>
          <a:off x="0" y="142267"/>
          <a:ext cx="2793492" cy="1054778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Види гуртожитків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1490" y="193757"/>
        <a:ext cx="2690512" cy="951798"/>
      </dsp:txXfrm>
    </dsp:sp>
    <dsp:sp modelId="{558E0CBE-0625-490C-9AD3-F71C38B1F7E2}">
      <dsp:nvSpPr>
        <dsp:cNvPr id="0" name=""/>
        <dsp:cNvSpPr/>
      </dsp:nvSpPr>
      <dsp:spPr>
        <a:xfrm>
          <a:off x="2750094" y="1351599"/>
          <a:ext cx="6393905" cy="1128152"/>
        </a:xfrm>
        <a:prstGeom prst="rightArrow">
          <a:avLst>
            <a:gd name="adj1" fmla="val 75000"/>
            <a:gd name="adj2" fmla="val 50000"/>
          </a:avLst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Коридорний;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блочний</a:t>
          </a:r>
          <a:endParaRPr lang="ru-RU" sz="1600" b="1" i="1" kern="1200" dirty="0"/>
        </a:p>
      </dsp:txBody>
      <dsp:txXfrm>
        <a:off x="2750094" y="1492618"/>
        <a:ext cx="5970848" cy="846114"/>
      </dsp:txXfrm>
    </dsp:sp>
    <dsp:sp modelId="{4A24FFB0-BE27-403C-8E59-94D6529E64AB}">
      <dsp:nvSpPr>
        <dsp:cNvPr id="0" name=""/>
        <dsp:cNvSpPr/>
      </dsp:nvSpPr>
      <dsp:spPr>
        <a:xfrm>
          <a:off x="0" y="1440161"/>
          <a:ext cx="2750076" cy="957897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Типи гуртожитків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6761" y="1486922"/>
        <a:ext cx="2656554" cy="864375"/>
      </dsp:txXfrm>
    </dsp:sp>
    <dsp:sp modelId="{BB0B4709-C623-4E38-B728-B30E7C70C227}">
      <dsp:nvSpPr>
        <dsp:cNvPr id="0" name=""/>
        <dsp:cNvSpPr/>
      </dsp:nvSpPr>
      <dsp:spPr>
        <a:xfrm>
          <a:off x="2755377" y="2482548"/>
          <a:ext cx="6384155" cy="3392588"/>
        </a:xfrm>
        <a:prstGeom prst="rightArrow">
          <a:avLst>
            <a:gd name="adj1" fmla="val 75000"/>
            <a:gd name="adj2" fmla="val 50000"/>
          </a:avLst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i="1" kern="1200" dirty="0" smtClean="0"/>
            <a:t>Гуртожитки державної власності;</a:t>
          </a:r>
          <a:endParaRPr lang="ru-RU" sz="1500" b="1" i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i="1" kern="1200" dirty="0" smtClean="0"/>
            <a:t>гуртожитки комунальної власності (власності територіальної громади);</a:t>
          </a:r>
          <a:endParaRPr lang="ru-RU" sz="1500" b="1" i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i="1" kern="1200" dirty="0" smtClean="0"/>
            <a:t>гуртожитки, що знаходяться у приватній власності;</a:t>
          </a:r>
          <a:endParaRPr lang="ru-RU" sz="1500" b="1" i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i="1" kern="1200" dirty="0" smtClean="0"/>
            <a:t>гуртожитки державних навчальних закладів;</a:t>
          </a:r>
          <a:endParaRPr lang="ru-RU" sz="1500" b="1" i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i="1" kern="1200" dirty="0" smtClean="0"/>
            <a:t>відомчі гуртожитки (знаходяться у власності підприємств, організацій, відомств);</a:t>
          </a:r>
          <a:endParaRPr lang="ru-RU" sz="1500" b="1" i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i="1" kern="1200" dirty="0" smtClean="0"/>
            <a:t>гуртожитки, які перебувають у господарському віданні чи в оперативному управлінні військових частин, закладів, установ та організацій Збройних сил України, інших військових формувань.</a:t>
          </a:r>
          <a:endParaRPr lang="ru-RU" sz="1500" b="1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dirty="0"/>
        </a:p>
      </dsp:txBody>
      <dsp:txXfrm>
        <a:off x="2755377" y="2906622"/>
        <a:ext cx="5111935" cy="2544441"/>
      </dsp:txXfrm>
    </dsp:sp>
    <dsp:sp modelId="{1F5BA90C-8F29-4AE7-8844-3D4AE73AA08E}">
      <dsp:nvSpPr>
        <dsp:cNvPr id="0" name=""/>
        <dsp:cNvSpPr/>
      </dsp:nvSpPr>
      <dsp:spPr>
        <a:xfrm>
          <a:off x="31" y="2930150"/>
          <a:ext cx="2750910" cy="2463965"/>
        </a:xfrm>
        <a:prstGeom prst="roundRect">
          <a:avLst/>
        </a:prstGeom>
        <a:solidFill>
          <a:srgbClr val="FFCC66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За формою власності гуртожитки поділяються на: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20312" y="3050431"/>
        <a:ext cx="2510348" cy="2223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C25E0-ED19-4CCF-8E31-D67AA0775AF5}">
      <dsp:nvSpPr>
        <dsp:cNvPr id="0" name=""/>
        <dsp:cNvSpPr/>
      </dsp:nvSpPr>
      <dsp:spPr>
        <a:xfrm>
          <a:off x="0" y="0"/>
          <a:ext cx="9144000" cy="1698374"/>
        </a:xfrm>
        <a:prstGeom prst="rect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За умови відсутності поквартирного (покімнатного) обліку та відсутності згоди між мешканцями квартири, житлового приміщення у гуртожитку щодо оплати житлово-комунальних та інших послуг плата розподіляється:</a:t>
          </a:r>
          <a:r>
            <a:rPr kumimoji="0" lang="uk-UA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</a:t>
          </a:r>
          <a:endParaRPr lang="ru-RU" sz="1800" kern="1200" dirty="0"/>
        </a:p>
      </dsp:txBody>
      <dsp:txXfrm>
        <a:off x="0" y="0"/>
        <a:ext cx="9144000" cy="1698374"/>
      </dsp:txXfrm>
    </dsp:sp>
    <dsp:sp modelId="{209DF0C4-FD7A-4843-9A47-8669ACE62761}">
      <dsp:nvSpPr>
        <dsp:cNvPr id="0" name=""/>
        <dsp:cNvSpPr/>
      </dsp:nvSpPr>
      <dsp:spPr>
        <a:xfrm>
          <a:off x="4464" y="1698374"/>
          <a:ext cx="3045023" cy="3566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за </a:t>
          </a:r>
          <a:r>
            <a:rPr kumimoji="0" lang="uk-UA" sz="18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електроенергію </a:t>
          </a: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при загальному лічильнику –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18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пропорційно потужності побутового електричного обладнання кожного співвласника, наймача (орендаря);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Times New Roman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464" y="1698374"/>
        <a:ext cx="3045023" cy="3566586"/>
      </dsp:txXfrm>
    </dsp:sp>
    <dsp:sp modelId="{7AAF8E9B-FAF8-45EB-A1EC-D6B6FD5ADA52}">
      <dsp:nvSpPr>
        <dsp:cNvPr id="0" name=""/>
        <dsp:cNvSpPr/>
      </dsp:nvSpPr>
      <dsp:spPr>
        <a:xfrm>
          <a:off x="3049488" y="1698374"/>
          <a:ext cx="3045023" cy="3566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за </a:t>
          </a:r>
          <a:r>
            <a:rPr kumimoji="0" lang="uk-UA" sz="18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газ, водопостачання та водовідведення, освітлення підсобних приміщень</a:t>
          </a: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 –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18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за чисельністю членів сім'ї, що проживають у квартирі, житловому приміщені у гуртожитку, та осіб, які проживають у квартирі, житловому приміщені у гуртожитку більше ніж місяць;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049488" y="1698374"/>
        <a:ext cx="3045023" cy="3566586"/>
      </dsp:txXfrm>
    </dsp:sp>
    <dsp:sp modelId="{92D4F2E6-B805-4AB9-A9BA-70B58237A09E}">
      <dsp:nvSpPr>
        <dsp:cNvPr id="0" name=""/>
        <dsp:cNvSpPr/>
      </dsp:nvSpPr>
      <dsp:spPr>
        <a:xfrm>
          <a:off x="6094511" y="1698374"/>
          <a:ext cx="3045023" cy="3566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noProof="0" dirty="0" smtClean="0">
            <a:solidFill>
              <a:schemeClr val="tx1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sng" kern="1200" noProof="0" dirty="0" smtClean="0">
              <a:solidFill>
                <a:schemeClr val="bg1"/>
              </a:solidFill>
            </a:rPr>
            <a:t>за послуги з централізованого опалення, з утримання житлових будинків і споруд та прибудинкових територій</a:t>
          </a:r>
          <a:r>
            <a:rPr lang="uk-UA" sz="1800" b="1" kern="1200" noProof="0" dirty="0" smtClean="0">
              <a:solidFill>
                <a:schemeClr val="bg1"/>
              </a:solidFill>
            </a:rPr>
            <a:t> –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noProof="0" dirty="0" smtClean="0">
            <a:solidFill>
              <a:schemeClr val="bg1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bg1"/>
              </a:solidFill>
            </a:rPr>
            <a:t>за встановленими тарифами відповідно до опалюваної та загальної площі приміщення, яким користується власник, співвласник, наймач (орендар).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1"/>
            </a:solidFill>
          </a:endParaRPr>
        </a:p>
      </dsp:txBody>
      <dsp:txXfrm>
        <a:off x="6094511" y="1698374"/>
        <a:ext cx="3045023" cy="3566586"/>
      </dsp:txXfrm>
    </dsp:sp>
    <dsp:sp modelId="{2C73E519-B4FF-4B55-89AC-2AA40C51189C}">
      <dsp:nvSpPr>
        <dsp:cNvPr id="0" name=""/>
        <dsp:cNvSpPr/>
      </dsp:nvSpPr>
      <dsp:spPr>
        <a:xfrm>
          <a:off x="0" y="5264960"/>
          <a:ext cx="9144000" cy="39628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D510DA-A297-46BC-ABEB-2B932BCDD163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8BFEC4-9F7D-4CB8-A388-F04D6D125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31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0C79-EBB6-4346-BCB1-1A465E383B3B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9CD8-FE90-4819-8EBB-886056C78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0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6E37-B9B8-4BC1-8DF7-D143FD23B3D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711E-7080-4C2F-A02C-8E535E988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1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8608-2BAF-4224-AD73-B47BEAF0D6A9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CE4F-EB9C-4D76-B52F-666B64D0C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1C3A-97C9-4542-B3A5-C89AEBADFCE4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5ACB-581A-4E6D-93FB-8AE9ABA1F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A344-603C-4AAD-B3F4-81B35B40C3C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1B59-F5E4-44A4-91D6-198665CF9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2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0E38-E00C-49F4-953A-B5F60D0F15E8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0FEA-1CCD-4C50-99EB-3A8B62EFC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0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366A-FF13-41F7-8C90-8AFC3F8BFC00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1063-CD4D-47E2-9F5C-DA8381CBE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6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2178-591C-46B6-B615-1134931B27F9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3B45-EE7C-4D21-A71B-2F6E11398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EF0C-0F7C-4E12-9001-DA545381C4D7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96FC-17BC-40A4-8081-8A7660D3C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3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CDED-CC1E-4397-8B1E-3F815EE57CEA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2F84-8951-478F-B9B2-6BF1C7143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1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08B1-FC0E-4B7E-BF0D-0EF61A29519C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538A-CE0A-4A53-9282-EFFE64C48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2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58ED5"/>
            </a:gs>
            <a:gs pos="50000">
              <a:srgbClr val="C2D1ED"/>
            </a:gs>
            <a:gs pos="100000">
              <a:srgbClr val="E1E8F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77162B-2F1D-4430-BDA2-55EF54AE199F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A64BA2-D278-4253-8E35-BEA078485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1"/>
          <a:stretch>
            <a:fillRect/>
          </a:stretch>
        </p:blipFill>
        <p:spPr bwMode="auto">
          <a:xfrm>
            <a:off x="746125" y="3573463"/>
            <a:ext cx="83978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кругленный прямоугольник 4"/>
          <p:cNvSpPr/>
          <p:nvPr/>
        </p:nvSpPr>
        <p:spPr>
          <a:xfrm>
            <a:off x="250825" y="1989138"/>
            <a:ext cx="7345363" cy="2016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defTabSz="71120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41888"/>
            <a:ext cx="61595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611188" y="549275"/>
            <a:ext cx="8208962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5400" b="1" i="1"/>
              <a:t>Проблеми у формуванні та встановленні плати за проживання у гуртожитках.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5400" b="1" i="1"/>
              <a:t>Основні шляхи їх врегулювання</a:t>
            </a:r>
            <a:endParaRPr lang="ru-RU" altLang="ru-RU" sz="5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859338" y="4149725"/>
            <a:ext cx="4033837" cy="23034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4149725"/>
            <a:ext cx="4032250" cy="23034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3348038" y="3068638"/>
            <a:ext cx="2376487" cy="1223962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НАДАНІ</a:t>
            </a:r>
            <a:b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ПРОПОЗИЦІЇ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250825" y="4508500"/>
            <a:ext cx="381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600"/>
              <a:t>1. </a:t>
            </a:r>
            <a:r>
              <a:rPr lang="uk-UA" altLang="ru-RU" sz="1800" b="1"/>
              <a:t>Залишити </a:t>
            </a:r>
            <a:r>
              <a:rPr lang="uk-UA" altLang="ru-RU" sz="1800"/>
              <a:t>повноваження щодо </a:t>
            </a:r>
            <a:r>
              <a:rPr lang="uk-UA" altLang="ru-RU" sz="1800" u="sng"/>
              <a:t>встановлення граничного розміру</a:t>
            </a:r>
            <a:r>
              <a:rPr lang="uk-UA" altLang="ru-RU" sz="1800"/>
              <a:t> плати за проживання у гуртожитках для одинаків – </a:t>
            </a:r>
            <a:r>
              <a:rPr lang="uk-UA" altLang="ru-RU" sz="1800" b="1"/>
              <a:t>обласним  державним адміністраціям </a:t>
            </a:r>
            <a:endParaRPr lang="ru-RU" altLang="ru-RU" sz="1800" b="1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932363" y="4508500"/>
            <a:ext cx="381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1600"/>
              <a:t>2. </a:t>
            </a:r>
            <a:r>
              <a:rPr lang="uk-UA" altLang="ru-RU" sz="1800" b="1"/>
              <a:t>Надати</a:t>
            </a:r>
            <a:r>
              <a:rPr lang="uk-UA" altLang="ru-RU" sz="1800"/>
              <a:t> повноваження щодо </a:t>
            </a:r>
            <a:r>
              <a:rPr lang="uk-UA" altLang="ru-RU" sz="1800" u="sng"/>
              <a:t>встановлення граничного розміру</a:t>
            </a:r>
            <a:r>
              <a:rPr lang="uk-UA" altLang="ru-RU" sz="1800"/>
              <a:t> плати за проживання у гуртожитках для одинаків – </a:t>
            </a:r>
            <a:r>
              <a:rPr lang="uk-UA" altLang="ru-RU" sz="1800" b="1"/>
              <a:t>органам місцевого самоврядування</a:t>
            </a:r>
            <a:endParaRPr lang="ru-RU" altLang="ru-RU" sz="1800" b="1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547813" y="260350"/>
            <a:ext cx="6264275" cy="266382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 Мінрегіону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 щодо  доцільності регулювання (встановлення) Радою міністрів АР Крим, обласними, Київською та Севастопольською міськими державними адміністраціями граничного розміру плати за проживання в гуртожитках (крім студентських гуртожитків) громадян України, осіб без громадянства та іноземців, які займають приміщення, що знаходяться у спільному користуванні кількох осіб, які не перебувають у сімейних відносинах (одинаки).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188913"/>
            <a:ext cx="8064500" cy="576262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Проблеми у формуванні та встановленні плати за проживання в гуртожитках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291" name="Rectangle 20"/>
          <p:cNvSpPr>
            <a:spLocks noChangeArrowheads="1"/>
          </p:cNvSpPr>
          <p:nvPr/>
        </p:nvSpPr>
        <p:spPr bwMode="gray">
          <a:xfrm rot="-1980664">
            <a:off x="827088" y="2852738"/>
            <a:ext cx="923925" cy="5778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0000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2" name="Rectangle 26"/>
          <p:cNvSpPr>
            <a:spLocks noChangeArrowheads="1"/>
          </p:cNvSpPr>
          <p:nvPr/>
        </p:nvSpPr>
        <p:spPr bwMode="gray">
          <a:xfrm rot="-1980664">
            <a:off x="755650" y="1989138"/>
            <a:ext cx="923925" cy="577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592524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gray">
          <a:xfrm rot="19619336">
            <a:off x="693738" y="1011238"/>
            <a:ext cx="923925" cy="6413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gray">
          <a:xfrm>
            <a:off x="1258888" y="1123950"/>
            <a:ext cx="388937" cy="392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altLang="ru-RU" smtClean="0">
                <a:solidFill>
                  <a:srgbClr val="000000"/>
                </a:solidFill>
                <a:cs typeface="Arial" charset="0"/>
              </a:rPr>
              <a:t>1</a:t>
            </a:r>
            <a:r>
              <a:rPr lang="uk-UA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gray">
          <a:xfrm>
            <a:off x="1258888" y="1989138"/>
            <a:ext cx="382587" cy="39211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rgbClr val="000000"/>
                </a:solidFill>
                <a:cs typeface="Arial" charset="0"/>
              </a:rPr>
              <a:t>2.</a:t>
            </a:r>
            <a:endParaRPr lang="ru-RU" altLang="ru-RU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gray">
          <a:xfrm>
            <a:off x="1331913" y="2924175"/>
            <a:ext cx="382587" cy="39211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rgbClr val="000000"/>
                </a:solidFill>
                <a:cs typeface="Arial" charset="0"/>
              </a:rPr>
              <a:t>3.</a:t>
            </a:r>
            <a:endParaRPr lang="ru-RU" altLang="ru-RU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7" name="Rectangle 14"/>
          <p:cNvSpPr>
            <a:spLocks noChangeArrowheads="1"/>
          </p:cNvSpPr>
          <p:nvPr/>
        </p:nvSpPr>
        <p:spPr bwMode="gray">
          <a:xfrm rot="-1980664">
            <a:off x="755650" y="3932238"/>
            <a:ext cx="923925" cy="577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592524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gray">
          <a:xfrm>
            <a:off x="1331913" y="3932238"/>
            <a:ext cx="382587" cy="39211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rgbClr val="000000"/>
                </a:solidFill>
                <a:cs typeface="Arial" charset="0"/>
              </a:rPr>
              <a:t>4.</a:t>
            </a:r>
            <a:endParaRPr lang="ru-RU" altLang="ru-RU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2299" name="AutoShape 6"/>
          <p:cNvGrpSpPr>
            <a:grpSpLocks/>
          </p:cNvGrpSpPr>
          <p:nvPr/>
        </p:nvGrpSpPr>
        <p:grpSpPr bwMode="auto">
          <a:xfrm>
            <a:off x="2125663" y="836613"/>
            <a:ext cx="6623050" cy="873125"/>
            <a:chOff x="1044" y="507"/>
            <a:chExt cx="4528" cy="580"/>
          </a:xfrm>
        </p:grpSpPr>
        <p:pic>
          <p:nvPicPr>
            <p:cNvPr id="12325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507"/>
              <a:ext cx="452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6" name="Text Box 14"/>
            <p:cNvSpPr txBox="1">
              <a:spLocks noChangeArrowheads="1"/>
            </p:cNvSpPr>
            <p:nvPr/>
          </p:nvSpPr>
          <p:spPr bwMode="auto">
            <a:xfrm>
              <a:off x="1088" y="549"/>
              <a:ext cx="444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300" name="AutoShape 6"/>
          <p:cNvGrpSpPr>
            <a:grpSpLocks/>
          </p:cNvGrpSpPr>
          <p:nvPr/>
        </p:nvGrpSpPr>
        <p:grpSpPr bwMode="auto">
          <a:xfrm>
            <a:off x="2124075" y="1700213"/>
            <a:ext cx="6623050" cy="990600"/>
            <a:chOff x="1044" y="507"/>
            <a:chExt cx="4528" cy="580"/>
          </a:xfrm>
        </p:grpSpPr>
        <p:pic>
          <p:nvPicPr>
            <p:cNvPr id="12323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507"/>
              <a:ext cx="452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4" name="Text Box 17"/>
            <p:cNvSpPr txBox="1">
              <a:spLocks noChangeArrowheads="1"/>
            </p:cNvSpPr>
            <p:nvPr/>
          </p:nvSpPr>
          <p:spPr bwMode="auto">
            <a:xfrm>
              <a:off x="1088" y="549"/>
              <a:ext cx="444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301" name="AutoShape 6"/>
          <p:cNvGrpSpPr>
            <a:grpSpLocks/>
          </p:cNvGrpSpPr>
          <p:nvPr/>
        </p:nvGrpSpPr>
        <p:grpSpPr bwMode="auto">
          <a:xfrm>
            <a:off x="2124075" y="2781300"/>
            <a:ext cx="6624638" cy="863600"/>
            <a:chOff x="1044" y="507"/>
            <a:chExt cx="4528" cy="580"/>
          </a:xfrm>
        </p:grpSpPr>
        <p:pic>
          <p:nvPicPr>
            <p:cNvPr id="12321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507"/>
              <a:ext cx="452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2" name="Text Box 20"/>
            <p:cNvSpPr txBox="1">
              <a:spLocks noChangeArrowheads="1"/>
            </p:cNvSpPr>
            <p:nvPr/>
          </p:nvSpPr>
          <p:spPr bwMode="auto">
            <a:xfrm>
              <a:off x="1088" y="549"/>
              <a:ext cx="444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302" name="AutoShape 6"/>
          <p:cNvGrpSpPr>
            <a:grpSpLocks/>
          </p:cNvGrpSpPr>
          <p:nvPr/>
        </p:nvGrpSpPr>
        <p:grpSpPr bwMode="auto">
          <a:xfrm>
            <a:off x="2124075" y="3716338"/>
            <a:ext cx="6624638" cy="873125"/>
            <a:chOff x="1044" y="507"/>
            <a:chExt cx="4528" cy="580"/>
          </a:xfrm>
        </p:grpSpPr>
        <p:pic>
          <p:nvPicPr>
            <p:cNvPr id="12319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507"/>
              <a:ext cx="452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0" name="Text Box 23"/>
            <p:cNvSpPr txBox="1">
              <a:spLocks noChangeArrowheads="1"/>
            </p:cNvSpPr>
            <p:nvPr/>
          </p:nvSpPr>
          <p:spPr bwMode="auto">
            <a:xfrm>
              <a:off x="1088" y="549"/>
              <a:ext cx="444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303" name="Rectangle 14"/>
          <p:cNvSpPr>
            <a:spLocks noChangeArrowheads="1"/>
          </p:cNvSpPr>
          <p:nvPr/>
        </p:nvSpPr>
        <p:spPr bwMode="gray">
          <a:xfrm rot="-1980664">
            <a:off x="900113" y="5732463"/>
            <a:ext cx="923925" cy="577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592524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gray">
          <a:xfrm>
            <a:off x="1331913" y="5805488"/>
            <a:ext cx="382587" cy="39211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rgbClr val="000000"/>
                </a:solidFill>
                <a:cs typeface="Arial" charset="0"/>
              </a:rPr>
              <a:t>6.</a:t>
            </a:r>
            <a:endParaRPr lang="ru-RU" altLang="ru-RU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gray">
          <a:xfrm rot="-1980664">
            <a:off x="900113" y="4797425"/>
            <a:ext cx="923925" cy="5778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0000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6" name="Text Box 27"/>
          <p:cNvSpPr txBox="1">
            <a:spLocks noChangeArrowheads="1"/>
          </p:cNvSpPr>
          <p:nvPr/>
        </p:nvSpPr>
        <p:spPr bwMode="gray">
          <a:xfrm>
            <a:off x="1331913" y="4868863"/>
            <a:ext cx="382587" cy="39211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rgbClr val="000000"/>
                </a:solidFill>
                <a:cs typeface="Arial" charset="0"/>
              </a:rPr>
              <a:t>5.</a:t>
            </a:r>
            <a:endParaRPr lang="ru-RU" altLang="ru-RU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2307" name="AutoShape 6"/>
          <p:cNvGrpSpPr>
            <a:grpSpLocks/>
          </p:cNvGrpSpPr>
          <p:nvPr/>
        </p:nvGrpSpPr>
        <p:grpSpPr bwMode="auto">
          <a:xfrm>
            <a:off x="2124075" y="4652963"/>
            <a:ext cx="6624638" cy="873125"/>
            <a:chOff x="1044" y="507"/>
            <a:chExt cx="4528" cy="580"/>
          </a:xfrm>
        </p:grpSpPr>
        <p:pic>
          <p:nvPicPr>
            <p:cNvPr id="1231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507"/>
              <a:ext cx="452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>
              <a:off x="1088" y="549"/>
              <a:ext cx="444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308" name="AutoShape 6"/>
          <p:cNvGrpSpPr>
            <a:grpSpLocks/>
          </p:cNvGrpSpPr>
          <p:nvPr/>
        </p:nvGrpSpPr>
        <p:grpSpPr bwMode="auto">
          <a:xfrm>
            <a:off x="2124075" y="5624513"/>
            <a:ext cx="6624638" cy="873125"/>
            <a:chOff x="1044" y="507"/>
            <a:chExt cx="4528" cy="580"/>
          </a:xfrm>
        </p:grpSpPr>
        <p:pic>
          <p:nvPicPr>
            <p:cNvPr id="12315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507"/>
              <a:ext cx="452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6" name="Text Box 33"/>
            <p:cNvSpPr txBox="1">
              <a:spLocks noChangeArrowheads="1"/>
            </p:cNvSpPr>
            <p:nvPr/>
          </p:nvSpPr>
          <p:spPr bwMode="auto">
            <a:xfrm>
              <a:off x="1088" y="549"/>
              <a:ext cx="444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309" name="Text Box 35"/>
          <p:cNvSpPr txBox="1">
            <a:spLocks noChangeArrowheads="1"/>
          </p:cNvSpPr>
          <p:nvPr/>
        </p:nvSpPr>
        <p:spPr bwMode="auto">
          <a:xfrm>
            <a:off x="2268538" y="908050"/>
            <a:ext cx="583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 b="1"/>
              <a:t>Механізм розрахунку граничного розміру плати за проживання в гуртожитках громадян України, осіб без громадянства та іноземців, які займають приміщення, що знаходяться у спільному користуванні кількох осіб, які не перебувають у сімейних відносинах (одинаків)</a:t>
            </a:r>
            <a:endParaRPr lang="ru-RU" altLang="ru-RU" sz="1200" b="1"/>
          </a:p>
        </p:txBody>
      </p:sp>
      <p:sp>
        <p:nvSpPr>
          <p:cNvPr id="12310" name="Text Box 36"/>
          <p:cNvSpPr txBox="1">
            <a:spLocks noChangeArrowheads="1"/>
          </p:cNvSpPr>
          <p:nvPr/>
        </p:nvSpPr>
        <p:spPr bwMode="auto">
          <a:xfrm>
            <a:off x="2268538" y="1844675"/>
            <a:ext cx="59039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 b="1"/>
              <a:t>Механізм формування, розподілу та відшкодування мешканцями витрат з обслуговування місць загального користування у гуртожитку (кухні, душові, туалети)</a:t>
            </a:r>
            <a:r>
              <a:rPr lang="ru-RU" altLang="ru-RU" sz="1200"/>
              <a:t> </a:t>
            </a:r>
          </a:p>
        </p:txBody>
      </p:sp>
      <p:sp>
        <p:nvSpPr>
          <p:cNvPr id="12311" name="Text Box 37"/>
          <p:cNvSpPr txBox="1">
            <a:spLocks noChangeArrowheads="1"/>
          </p:cNvSpPr>
          <p:nvPr/>
        </p:nvSpPr>
        <p:spPr bwMode="auto">
          <a:xfrm>
            <a:off x="2195513" y="2781300"/>
            <a:ext cx="63373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 b="1"/>
              <a:t> Механізм визначення вартості додаткових послуг, як одинаків так і для сімей</a:t>
            </a:r>
            <a:r>
              <a:rPr lang="ru-RU" altLang="ru-RU" sz="12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RU" sz="1200" b="1"/>
              <a:t>Додаткові послуги для </a:t>
            </a:r>
            <a:r>
              <a:rPr lang="uk-UA" altLang="ru-RU" sz="1200" b="1" u="sng"/>
              <a:t>одинаків</a:t>
            </a:r>
            <a:r>
              <a:rPr lang="uk-UA" altLang="ru-RU" sz="1200" b="1"/>
              <a:t> (прання, сушіння білизни, камера схову, користування меблями тощо)</a:t>
            </a:r>
            <a:endParaRPr lang="ru-RU" altLang="ru-RU" sz="1200" b="1"/>
          </a:p>
        </p:txBody>
      </p:sp>
      <p:sp>
        <p:nvSpPr>
          <p:cNvPr id="12312" name="Text Box 38"/>
          <p:cNvSpPr txBox="1">
            <a:spLocks noChangeArrowheads="1"/>
          </p:cNvSpPr>
          <p:nvPr/>
        </p:nvSpPr>
        <p:spPr bwMode="auto">
          <a:xfrm>
            <a:off x="2268538" y="3789363"/>
            <a:ext cx="61928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altLang="ru-RU" sz="1200" b="1"/>
              <a:t>Механізм розрахунку витрат для гуртожитків коридорного та блочного типів.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altLang="ru-RU" sz="1200" b="1"/>
              <a:t>Нарахування за комунальні послуги у гуртожитках. Порядок розподілу оплати за природний газ при користуванні плитами на кухні загального користування</a:t>
            </a:r>
            <a:r>
              <a:rPr lang="ru-RU" altLang="ru-RU"/>
              <a:t> </a:t>
            </a:r>
            <a:r>
              <a:rPr lang="ru-RU" altLang="ru-RU" sz="1200"/>
              <a:t> </a:t>
            </a:r>
          </a:p>
        </p:txBody>
      </p:sp>
      <p:sp>
        <p:nvSpPr>
          <p:cNvPr id="12313" name="Text Box 42"/>
          <p:cNvSpPr txBox="1">
            <a:spLocks noChangeArrowheads="1"/>
          </p:cNvSpPr>
          <p:nvPr/>
        </p:nvSpPr>
        <p:spPr bwMode="auto">
          <a:xfrm>
            <a:off x="2268538" y="4797425"/>
            <a:ext cx="640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 b="1"/>
              <a:t>порядок здійснення перерахунку розміру плати за проживання у гуртожитку у разі перерви в наданні послуг, ненаданні або надані не в повному обсязі</a:t>
            </a:r>
            <a:r>
              <a:rPr lang="ru-RU" altLang="ru-RU" sz="1200"/>
              <a:t> </a:t>
            </a:r>
          </a:p>
        </p:txBody>
      </p:sp>
      <p:sp>
        <p:nvSpPr>
          <p:cNvPr id="12314" name="Text Box 44"/>
          <p:cNvSpPr txBox="1">
            <a:spLocks noChangeArrowheads="1"/>
          </p:cNvSpPr>
          <p:nvPr/>
        </p:nvSpPr>
        <p:spPr bwMode="auto">
          <a:xfrm>
            <a:off x="2195513" y="5805488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 b="1"/>
              <a:t>Нарахування плати за проживання в гуртожитку (за ком. послуги) у разі тимчасової відсутності споживачів (мешканців гуртожитку)</a:t>
            </a:r>
            <a:endParaRPr lang="ru-RU" altLang="ru-RU" sz="12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950" y="188913"/>
            <a:ext cx="8785225" cy="1295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 Врегулювання проблемних питань щодо формування та встановлення плати за проживання в гуртожитках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2203450"/>
            <a:ext cx="694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0128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0128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0128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012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012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012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012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012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012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latin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uk-UA" altLang="ru-RU" sz="1300"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1844675"/>
            <a:ext cx="6769100" cy="1079500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uk-UA" altLang="ru-RU" b="1" smtClean="0">
                <a:latin typeface="Arial" charset="0"/>
                <a:cs typeface="Times New Roman" pitchFamily="18" charset="0"/>
              </a:rPr>
              <a:t>зміни до діючих нормативно-правових актів стосовно удосконалення системи формування та встановлення плати за проживання у гуртожитках</a:t>
            </a:r>
            <a:endParaRPr lang="ru-RU" altLang="ru-RU" b="1" smtClean="0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3284538"/>
            <a:ext cx="4464050" cy="3168650"/>
          </a:xfrm>
          <a:prstGeom prst="roundRect">
            <a:avLst/>
          </a:prstGeom>
          <a:solidFill>
            <a:schemeClr val="accent6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1012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012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012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012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012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defRPr/>
            </a:pPr>
            <a:r>
              <a:rPr lang="uk-UA" altLang="ru-RU" b="1" smtClean="0">
                <a:latin typeface="Arial" charset="0"/>
                <a:cs typeface="Times New Roman" pitchFamily="18" charset="0"/>
              </a:rPr>
              <a:t>проект постанови Кабінету Міністрів України «Про затвердження єдиних підходів до формування та встановлення плати за проживання в гуртожитках», який визначатиме механізм та процедуру формування та встановлення плати за проживання в гуртожитках</a:t>
            </a:r>
            <a:endParaRPr lang="ru-RU" altLang="ru-RU" b="1" smtClean="0">
              <a:latin typeface="Arial" charset="0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410368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5805487" cy="6119813"/>
          </a:xfrm>
          <a:noFill/>
        </p:spPr>
        <p:txBody>
          <a:bodyPr anchor="b"/>
          <a:lstStyle/>
          <a:p>
            <a:pPr algn="r" eaLnBrk="1" hangingPunct="1"/>
            <a:r>
              <a:rPr lang="uk-UA" altLang="ru-RU" smtClean="0"/>
              <a:t>Виконав:</a:t>
            </a:r>
            <a:br>
              <a:rPr lang="uk-UA" altLang="ru-RU" smtClean="0"/>
            </a:br>
            <a:r>
              <a:rPr lang="uk-UA" altLang="ru-RU" smtClean="0"/>
              <a:t>студент юридичного факультету </a:t>
            </a:r>
            <a:br>
              <a:rPr lang="uk-UA" altLang="ru-RU" smtClean="0"/>
            </a:br>
            <a:r>
              <a:rPr lang="uk-UA" altLang="ru-RU" smtClean="0"/>
              <a:t>Киян Євгеній </a:t>
            </a:r>
            <a:br>
              <a:rPr lang="uk-UA" altLang="ru-RU" smtClean="0"/>
            </a:br>
            <a:r>
              <a:rPr lang="uk-UA" altLang="ru-RU" smtClean="0"/>
              <a:t>3412-4</a:t>
            </a:r>
            <a:endParaRPr lang="ru-RU" alt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221663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250" y="115888"/>
            <a:ext cx="6481763" cy="6492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uk-UA" altLang="ru-RU" sz="1600" b="1" smtClean="0"/>
          </a:p>
          <a:p>
            <a:pPr algn="ctr">
              <a:defRPr/>
            </a:pPr>
            <a:r>
              <a:rPr lang="uk-UA" altLang="ru-RU" sz="1600" b="1" smtClean="0"/>
              <a:t>Нормативно-правові акти які використовуються при формуванні та встановленні плати за проживання в гуртожитках</a:t>
            </a:r>
            <a:endParaRPr lang="ru-RU" altLang="ru-RU" sz="1600" smtClean="0"/>
          </a:p>
          <a:p>
            <a:pPr algn="ctr">
              <a:defRPr/>
            </a:pPr>
            <a:endParaRPr lang="ru-RU" altLang="ru-RU" sz="16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650" y="836613"/>
            <a:ext cx="7667625" cy="2159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Житловий кодекс Української РСР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650" y="1052513"/>
            <a:ext cx="7667625" cy="2159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Цивільний кодекс України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650" y="1268413"/>
            <a:ext cx="7667625" cy="2159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altLang="ru-RU" sz="1300" b="1" smtClean="0"/>
              <a:t>Закон України “Про житлово-комунальні послуги</a:t>
            </a:r>
            <a:r>
              <a:rPr lang="en-US" altLang="ru-RU" sz="1300" b="1" smtClean="0"/>
              <a:t> </a:t>
            </a:r>
            <a:r>
              <a:rPr lang="uk-UA" altLang="ru-RU" sz="1300" b="1" smtClean="0"/>
              <a:t>”</a:t>
            </a:r>
            <a:endParaRPr lang="ru-RU" altLang="ru-RU" sz="1300" b="1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650" y="1484313"/>
            <a:ext cx="7667625" cy="2159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Закон України </a:t>
            </a:r>
            <a:r>
              <a:rPr lang="uk-UA" sz="1300" b="1" dirty="0" err="1">
                <a:solidFill>
                  <a:schemeClr val="tx1"/>
                </a:solidFill>
              </a:rPr>
              <a:t>“Про</a:t>
            </a:r>
            <a:r>
              <a:rPr lang="uk-UA" sz="1300" b="1" dirty="0">
                <a:solidFill>
                  <a:schemeClr val="tx1"/>
                </a:solidFill>
              </a:rPr>
              <a:t> приватизацію державного житлового </a:t>
            </a:r>
            <a:r>
              <a:rPr lang="uk-UA" sz="1300" b="1" dirty="0" err="1">
                <a:solidFill>
                  <a:schemeClr val="tx1"/>
                </a:solidFill>
              </a:rPr>
              <a:t>фонду”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700213"/>
            <a:ext cx="7667625" cy="2889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altLang="ru-RU" sz="1300" b="1" smtClean="0"/>
              <a:t>Закон України “Про забезпечення реалізації житлових прав мешканців гуртожитків</a:t>
            </a:r>
            <a:r>
              <a:rPr lang="en-US" altLang="ru-RU" sz="1300" b="1" smtClean="0"/>
              <a:t> </a:t>
            </a:r>
            <a:r>
              <a:rPr lang="uk-UA" altLang="ru-RU" sz="1300" b="1" smtClean="0"/>
              <a:t>”</a:t>
            </a:r>
            <a:endParaRPr lang="ru-RU" altLang="ru-RU" sz="1300" b="1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650" y="1989138"/>
            <a:ext cx="7667625" cy="36036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Постанова Ради Міністрів УРСР від 03.06.1986 № 208 “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Про затвердження Примірного положення про гуртожитки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”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650" y="2349500"/>
            <a:ext cx="7667625" cy="3587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Постанова Кабінету Міністрів України від 01.06.2011  № 869 “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Про забезпечення єдиного підходу до формування тарифів на житлово-комунальні послуги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”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650" y="2708275"/>
            <a:ext cx="7667625" cy="43338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altLang="ru-RU" sz="1300" b="1" smtClean="0"/>
              <a:t>Постанова Кабінету Міністрів України від 26.07.2006 № 1010 “</a:t>
            </a:r>
            <a:r>
              <a:rPr lang="en-US" altLang="ru-RU" sz="1300" b="1" smtClean="0"/>
              <a:t> </a:t>
            </a:r>
            <a:r>
              <a:rPr lang="uk-UA" altLang="ru-RU" sz="1300" b="1" smtClean="0"/>
              <a:t>Про затвердження Порядку формування тарифів на послуги з вивезення побутових відходів</a:t>
            </a:r>
            <a:r>
              <a:rPr lang="en-US" altLang="ru-RU" sz="1300" b="1" smtClean="0"/>
              <a:t> </a:t>
            </a:r>
            <a:r>
              <a:rPr lang="uk-UA" altLang="ru-RU" sz="1300" b="1" smtClean="0"/>
              <a:t>”</a:t>
            </a:r>
            <a:endParaRPr lang="ru-RU" altLang="ru-RU" sz="130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650" y="3141663"/>
            <a:ext cx="7667625" cy="431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Постанова Кабінету Міністрів України від 10.12.2008 № 1070 “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Про затвердження Правил надання послуг з вивезення побутових відходів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”  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650" y="4005263"/>
            <a:ext cx="7667625" cy="431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Постанова Кабінету Міністрів України від 25.12.1996 № 1548 “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Про встановлення повноважень органів виконавчої влади та виконавчих органів міських рад щодо регулювання цін (тарифів)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” </a:t>
            </a:r>
            <a:endParaRPr lang="ru-RU" sz="13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650" y="5084763"/>
            <a:ext cx="7667625" cy="6477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Наказ Державного комітету України з питань житлово-комунального господарства від 10.08.2004 № 150 “ Про затвердження переліку послуг по утриманню будинків і споруд та прибудинкових територій, послуг на ремонт приміщень, будинків, споруджень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”</a:t>
            </a:r>
            <a:endParaRPr lang="ru-RU" sz="13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650" y="6137275"/>
            <a:ext cx="7667625" cy="7207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Наказ Державного комітету України з питань житлово-комунального господарства від 04.08.1997 № 59 “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Про затвердження Рекомендованих норм часу і норм обслуговування для робітників і виробничого персоналу, зайнятих утриманням житлового фонду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”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endParaRPr lang="ru-RU" sz="13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5650" y="5732463"/>
            <a:ext cx="7667625" cy="43338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Наказ Державного комітету України з питань житлово-комунального господарства від 17.05.2005 № 76 “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Про затвердження Правил утримання житлових будинків і прибудинкових територій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”</a:t>
            </a:r>
            <a:endParaRPr lang="ru-RU" sz="13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5650" y="3573463"/>
            <a:ext cx="7667625" cy="431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Постанова Кабінету Міністрів України від  08.10.1992 № 572 “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uk-UA" sz="1300" b="1" dirty="0">
                <a:solidFill>
                  <a:schemeClr val="tx1"/>
                </a:solidFill>
              </a:rPr>
              <a:t>Про механізм впровадження Закону України </a:t>
            </a:r>
            <a:r>
              <a:rPr lang="uk-UA" sz="1300" b="1" dirty="0" err="1">
                <a:solidFill>
                  <a:schemeClr val="tx1"/>
                </a:solidFill>
              </a:rPr>
              <a:t>“Про</a:t>
            </a:r>
            <a:r>
              <a:rPr lang="uk-UA" sz="1300" b="1" dirty="0">
                <a:solidFill>
                  <a:schemeClr val="tx1"/>
                </a:solidFill>
              </a:rPr>
              <a:t> приватизацію державного житлового </a:t>
            </a:r>
            <a:r>
              <a:rPr lang="uk-UA" sz="1300" b="1" dirty="0" err="1">
                <a:solidFill>
                  <a:schemeClr val="tx1"/>
                </a:solidFill>
              </a:rPr>
              <a:t>фонду”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5650" y="4437063"/>
            <a:ext cx="7667625" cy="6477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altLang="ru-RU" sz="1300" b="1" smtClean="0"/>
              <a:t>Постанова Кабінету Міністрів України від 17.02.2010 № 151 “</a:t>
            </a:r>
            <a:r>
              <a:rPr lang="en-US" altLang="ru-RU" sz="1300" b="1" smtClean="0"/>
              <a:t> </a:t>
            </a:r>
            <a:r>
              <a:rPr lang="uk-UA" altLang="ru-RU" sz="1300" b="1" smtClean="0"/>
              <a:t>Про затвердження Порядку проведення перерахунків розміру плати за надання послуг з централізованого опалення, постачання холодної  та гарячої води і водовідведення в разі ненадання їх або надання не в повному обсязі, зниження якості”</a:t>
            </a:r>
            <a:endParaRPr lang="ru-RU" altLang="ru-RU" sz="1300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835150" y="0"/>
            <a:ext cx="5113338" cy="792163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Види, типи та форма власності гуртожитків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1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smtClean="0">
                <a:latin typeface="Arial" charset="0"/>
              </a:rPr>
              <a:t/>
            </a:r>
            <a:br>
              <a:rPr lang="uk-UA" altLang="ru-RU" sz="4000" smtClean="0">
                <a:latin typeface="Arial" charset="0"/>
              </a:rPr>
            </a:br>
            <a:r>
              <a:rPr lang="uk-UA" altLang="ru-RU" sz="4000" smtClean="0">
                <a:latin typeface="Arial" charset="0"/>
              </a:rPr>
              <a:t/>
            </a:r>
            <a:br>
              <a:rPr lang="uk-UA" altLang="ru-RU" sz="4000" smtClean="0">
                <a:latin typeface="Arial" charset="0"/>
              </a:rPr>
            </a:br>
            <a:r>
              <a:rPr lang="uk-UA" alt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uk-UA" alt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uk-UA" alt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Діючий механізм нарахування плати за проживання в гуртожитках</a:t>
            </a:r>
            <a:r>
              <a:rPr lang="uk-UA" altLang="ru-RU" sz="4000" smtClean="0">
                <a:latin typeface="Arial" charset="0"/>
              </a:rPr>
              <a:t> </a:t>
            </a:r>
            <a:br>
              <a:rPr lang="uk-UA" altLang="ru-RU" sz="4000" smtClean="0">
                <a:latin typeface="Arial" charset="0"/>
              </a:rPr>
            </a:br>
            <a:r>
              <a:rPr lang="uk-UA" altLang="ru-RU" sz="4000" smtClean="0">
                <a:latin typeface="Arial" charset="0"/>
              </a:rPr>
              <a:t/>
            </a:r>
            <a:br>
              <a:rPr lang="uk-UA" altLang="ru-RU" sz="4000" smtClean="0">
                <a:latin typeface="Arial" charset="0"/>
              </a:rPr>
            </a:br>
            <a:r>
              <a:rPr lang="uk-UA" altLang="ru-RU" sz="4000" smtClean="0">
                <a:latin typeface="Arial" charset="0"/>
              </a:rPr>
              <a:t>(для одинаків та сімей)</a:t>
            </a:r>
            <a:endParaRPr lang="ru-RU" altLang="ru-RU" sz="40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2987675" y="188913"/>
            <a:ext cx="3384550" cy="15557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 Д И Н А К 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750" y="1844675"/>
            <a:ext cx="8135938" cy="6477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За встановленою ставкою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750" y="2565400"/>
            <a:ext cx="2447925" cy="11509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плата за утримання будинків і споруд та прибудинкових територій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8038" y="2565400"/>
            <a:ext cx="2447925" cy="11509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плата за комунальні послуги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56325" y="2565400"/>
            <a:ext cx="2447925" cy="11509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плата за електроенергію та газ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3789363"/>
            <a:ext cx="2447925" cy="287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uk-UA" altLang="ru-RU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uk-UA" altLang="ru-RU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uk-UA" altLang="ru-RU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uk-UA" altLang="ru-RU" b="1" smtClean="0"/>
              <a:t>тариф на утримання будинків і споруд та прибудинкових територій </a:t>
            </a:r>
          </a:p>
          <a:p>
            <a:pPr algn="ctr">
              <a:defRPr/>
            </a:pPr>
            <a:r>
              <a:rPr lang="uk-UA" altLang="ru-RU" sz="2800" smtClean="0"/>
              <a:t>×</a:t>
            </a:r>
          </a:p>
          <a:p>
            <a:pPr algn="ctr">
              <a:defRPr/>
            </a:pPr>
            <a:r>
              <a:rPr lang="uk-UA" altLang="ru-RU" b="1" smtClean="0"/>
              <a:t>норма житлової площі для однієї особи у гуртожитку </a:t>
            </a:r>
            <a:r>
              <a:rPr lang="uk-UA" altLang="ru-RU" b="1" smtClean="0">
                <a:latin typeface="Arial" charset="0"/>
              </a:rPr>
              <a:t/>
            </a:r>
            <a:br>
              <a:rPr lang="uk-UA" altLang="ru-RU" b="1" smtClean="0">
                <a:latin typeface="Arial" charset="0"/>
              </a:rPr>
            </a:br>
            <a:r>
              <a:rPr lang="uk-UA" altLang="ru-RU" b="1" smtClean="0"/>
              <a:t>(6 м</a:t>
            </a:r>
            <a:r>
              <a:rPr lang="uk-UA" altLang="ru-RU" b="1" baseline="30000" smtClean="0"/>
              <a:t>2</a:t>
            </a:r>
            <a:r>
              <a:rPr lang="uk-UA" altLang="ru-RU" b="1" smtClean="0"/>
              <a:t>)</a:t>
            </a:r>
            <a:endParaRPr lang="ru-RU" altLang="ru-RU" b="1" smtClean="0"/>
          </a:p>
          <a:p>
            <a:pPr algn="ctr">
              <a:defRPr/>
            </a:pPr>
            <a:r>
              <a:rPr lang="uk-UA" altLang="ru-RU" smtClean="0"/>
              <a:t> </a:t>
            </a:r>
          </a:p>
          <a:p>
            <a:pPr algn="ctr">
              <a:defRPr/>
            </a:pPr>
            <a:endParaRPr lang="ru-RU" altLang="ru-RU" sz="280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8038" y="3789363"/>
            <a:ext cx="5256212" cy="287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uk-UA" altLang="ru-RU" b="1" smtClean="0">
                <a:latin typeface="Arial" charset="0"/>
              </a:rPr>
              <a:t>Механізм визначення витрат для включення їх до ставки плати - відсутній</a:t>
            </a:r>
          </a:p>
          <a:p>
            <a:pPr algn="ctr">
              <a:defRPr/>
            </a:pPr>
            <a:endParaRPr lang="uk-UA" altLang="ru-RU" b="1" smtClean="0">
              <a:latin typeface="Arial" charset="0"/>
            </a:endParaRPr>
          </a:p>
          <a:p>
            <a:pPr algn="ctr">
              <a:defRPr/>
            </a:pPr>
            <a:r>
              <a:rPr lang="uk-UA" altLang="ru-RU" sz="1400" b="1" smtClean="0"/>
              <a:t>(Плата за комунальні послуги може нараховуватися згідно постанови КМУ від 21.07.2005 №630, а розподілятися згідно </a:t>
            </a:r>
            <a:br>
              <a:rPr lang="uk-UA" altLang="ru-RU" sz="1400" b="1" smtClean="0"/>
            </a:br>
            <a:r>
              <a:rPr lang="uk-UA" altLang="ru-RU" sz="1400" b="1" smtClean="0"/>
              <a:t>п. 10 постанови КМУ </a:t>
            </a:r>
            <a:br>
              <a:rPr lang="uk-UA" altLang="ru-RU" sz="1400" b="1" smtClean="0"/>
            </a:br>
            <a:r>
              <a:rPr lang="uk-UA" altLang="ru-RU" sz="1400" b="1" smtClean="0"/>
              <a:t>від 08.10.1992 №572)</a:t>
            </a:r>
            <a:endParaRPr lang="ru-RU" altLang="ru-RU" sz="1400" b="1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2987675" y="3141663"/>
            <a:ext cx="360363" cy="714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95963" y="3141663"/>
            <a:ext cx="360362" cy="714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2987675" y="188913"/>
            <a:ext cx="3384550" cy="15557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І М Е Й Н І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750" y="2060575"/>
            <a:ext cx="8208963" cy="10080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uk-UA" altLang="ru-RU" b="1" smtClean="0">
                <a:solidFill>
                  <a:srgbClr val="FFFFFF"/>
                </a:solidFill>
              </a:rPr>
              <a:t>за тарифами на житлово-комунальні послуги, які розраховані згідно Порядків, затверджених  постановою КМУ від </a:t>
            </a:r>
            <a:r>
              <a:rPr lang="ru-RU" altLang="ru-RU" b="1" smtClean="0">
                <a:solidFill>
                  <a:srgbClr val="FFFFFF"/>
                </a:solidFill>
              </a:rPr>
              <a:t>01.06.2011 </a:t>
            </a:r>
            <a:r>
              <a:rPr lang="uk-UA" altLang="ru-RU" b="1" smtClean="0">
                <a:solidFill>
                  <a:srgbClr val="FFFFFF"/>
                </a:solidFill>
              </a:rPr>
              <a:t>№ 869 та </a:t>
            </a:r>
            <a:endParaRPr lang="ru-RU" altLang="ru-RU" b="1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uk-UA" altLang="ru-RU" b="1" smtClean="0">
                <a:solidFill>
                  <a:srgbClr val="FFFFFF"/>
                </a:solidFill>
              </a:rPr>
              <a:t>встановленими уповноваженими органами</a:t>
            </a:r>
            <a:endParaRPr lang="ru-RU" altLang="ru-RU" b="1" smtClean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3429000"/>
            <a:ext cx="2447925" cy="287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тариф на утримання будинків і споруд та прибудинкових територій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/>
                </a:solidFill>
              </a:rPr>
              <a:t>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загальна площа житлового приміщення у  гуртожитку </a:t>
            </a: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8038" y="3429000"/>
            <a:ext cx="2447925" cy="287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uk-UA" altLang="ru-RU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uk-UA" altLang="ru-RU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uk-UA" altLang="ru-RU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uk-UA" altLang="ru-RU" b="1" smtClean="0"/>
              <a:t>тариф на водопостачання та водовідведення</a:t>
            </a:r>
          </a:p>
          <a:p>
            <a:pPr algn="ctr">
              <a:defRPr/>
            </a:pPr>
            <a:r>
              <a:rPr lang="uk-UA" altLang="ru-RU" sz="2800" smtClean="0"/>
              <a:t>×</a:t>
            </a:r>
          </a:p>
          <a:p>
            <a:pPr algn="ctr">
              <a:defRPr/>
            </a:pPr>
            <a:r>
              <a:rPr lang="uk-UA" altLang="ru-RU" b="1" smtClean="0"/>
              <a:t>обсяг спожитих послуг </a:t>
            </a:r>
          </a:p>
          <a:p>
            <a:pPr algn="ctr">
              <a:defRPr/>
            </a:pPr>
            <a:r>
              <a:rPr lang="uk-UA" altLang="ru-RU" b="1" smtClean="0"/>
              <a:t>(норма або за лічильником)</a:t>
            </a:r>
            <a:endParaRPr lang="ru-RU" altLang="ru-RU" b="1" smtClean="0"/>
          </a:p>
          <a:p>
            <a:pPr algn="ctr">
              <a:defRPr/>
            </a:pPr>
            <a:r>
              <a:rPr lang="uk-UA" altLang="ru-RU" smtClean="0"/>
              <a:t> </a:t>
            </a:r>
          </a:p>
          <a:p>
            <a:pPr algn="ctr">
              <a:defRPr/>
            </a:pPr>
            <a:endParaRPr lang="ru-RU" altLang="ru-RU" sz="280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3429000"/>
            <a:ext cx="2447925" cy="287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тариф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опалення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/>
                </a:solidFill>
              </a:rPr>
              <a:t>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опалювальна площа житлового приміщення</a:t>
            </a: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187450" y="0"/>
            <a:ext cx="6913563" cy="11969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Правила користування приміщеннями житлових будинків і гуртожитків, затверджені постановою КМУ  від 08.10.1992 № 572</a:t>
            </a: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7450" y="115888"/>
            <a:ext cx="6624638" cy="1152525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2000" b="1" i="1" smtClean="0">
                <a:latin typeface="Arial" charset="0"/>
                <a:cs typeface="Times New Roman" pitchFamily="18" charset="0"/>
              </a:rPr>
              <a:t/>
            </a:r>
            <a:br>
              <a:rPr lang="uk-UA" altLang="ru-RU" sz="2000" b="1" i="1" smtClean="0">
                <a:latin typeface="Arial" charset="0"/>
                <a:cs typeface="Times New Roman" pitchFamily="18" charset="0"/>
              </a:rPr>
            </a:br>
            <a:r>
              <a:rPr lang="uk-UA" altLang="ru-RU" sz="2000" b="1" i="1" smtClean="0">
                <a:latin typeface="Arial" charset="0"/>
                <a:cs typeface="Times New Roman" pitchFamily="18" charset="0"/>
              </a:rPr>
              <a:t>ДОДАТКОВІ ПОСЛУГИ В ГУРТОЖИТКАХ!!!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341438"/>
            <a:ext cx="4321175" cy="5327650"/>
          </a:xfrm>
          <a:prstGeom prst="roundRect">
            <a:avLst/>
          </a:prstGeom>
          <a:solidFill>
            <a:srgbClr val="F9FB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i="1" u="sng" smtClean="0">
                <a:latin typeface="Arial" charset="0"/>
                <a:cs typeface="Times New Roman" pitchFamily="18" charset="0"/>
              </a:rPr>
              <a:t>Пункт 25 </a:t>
            </a:r>
          </a:p>
          <a:p>
            <a:pPr algn="ctr">
              <a:defRPr/>
            </a:pPr>
            <a:r>
              <a:rPr lang="uk-UA" altLang="ru-RU" sz="1400" b="1" i="1" smtClean="0">
                <a:latin typeface="Arial" charset="0"/>
                <a:cs typeface="Times New Roman" pitchFamily="18" charset="0"/>
              </a:rPr>
              <a:t>Порядку, затвердженого постановою КМУ від 01.06.2011 №869</a:t>
            </a:r>
            <a:endParaRPr lang="ru-RU" altLang="ru-RU" sz="1400" smtClean="0">
              <a:solidFill>
                <a:srgbClr val="FFFFFF"/>
              </a:solidFill>
            </a:endParaRPr>
          </a:p>
          <a:p>
            <a:pPr lvl="1" algn="ctr">
              <a:defRPr/>
            </a:pPr>
            <a:endParaRPr lang="uk-UA" altLang="ru-RU" sz="1600" u="sng" smtClean="0">
              <a:latin typeface="Arial" charset="0"/>
              <a:cs typeface="Times New Roman" pitchFamily="18" charset="0"/>
            </a:endParaRPr>
          </a:p>
          <a:p>
            <a:pPr lvl="1" algn="ctr">
              <a:defRPr/>
            </a:pPr>
            <a:r>
              <a:rPr lang="uk-UA" altLang="ru-RU" sz="1600" u="sng" smtClean="0">
                <a:latin typeface="Arial" charset="0"/>
                <a:cs typeface="Times New Roman" pitchFamily="18" charset="0"/>
              </a:rPr>
              <a:t>Вартість інших послуг</a:t>
            </a:r>
            <a:r>
              <a:rPr lang="uk-UA" altLang="ru-RU" sz="1600" smtClean="0">
                <a:latin typeface="Arial" charset="0"/>
                <a:cs typeface="Times New Roman" pitchFamily="18" charset="0"/>
              </a:rPr>
              <a:t> (утримання служб консьєржів, вбудованих паркінгів, установлення і утримання пристроїв замково-переговорного зв'язку тощо) </a:t>
            </a:r>
            <a:r>
              <a:rPr lang="uk-UA" altLang="ru-RU" sz="1600" u="sng" smtClean="0">
                <a:latin typeface="Arial" charset="0"/>
                <a:cs typeface="Times New Roman" pitchFamily="18" charset="0"/>
              </a:rPr>
              <a:t>сплачується понад розмір плати за послуги</a:t>
            </a:r>
            <a:r>
              <a:rPr lang="uk-UA" altLang="ru-RU" sz="1600" smtClean="0">
                <a:latin typeface="Arial" charset="0"/>
                <a:cs typeface="Times New Roman" pitchFamily="18" charset="0"/>
              </a:rPr>
              <a:t> на підставі договорів, укладених між власниками житлових будинків (гуртожитків), власниками (наймачами) квартир (житлових приміщень у гуртожитку), власниками нежитлових приміщень у житловому будинку (гуртожитку) та відповідними надавачами послуг.</a:t>
            </a:r>
            <a:endParaRPr lang="ru-RU" altLang="ru-RU" sz="1600" smtClean="0"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1341438"/>
            <a:ext cx="4321175" cy="3671887"/>
          </a:xfrm>
          <a:prstGeom prst="roundRect">
            <a:avLst/>
          </a:prstGeom>
          <a:solidFill>
            <a:srgbClr val="F9FB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uk-UA" altLang="ru-RU" sz="1400" b="1" i="1" smtClean="0"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uk-UA" altLang="ru-RU" sz="1400" b="1" i="1" u="sng" smtClean="0"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uk-UA" altLang="ru-RU" sz="1400" b="1" i="1" u="sng" smtClean="0"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uk-UA" altLang="ru-RU" sz="1400" b="1" i="1" u="sng" smtClean="0"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uk-UA" altLang="ru-RU" sz="1400" b="1" i="1" u="sng" smtClean="0"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ru-RU" sz="1400" b="1" i="1" u="sng" smtClean="0">
                <a:latin typeface="Arial" charset="0"/>
                <a:cs typeface="Times New Roman" pitchFamily="18" charset="0"/>
              </a:rPr>
              <a:t>Пункт 27</a:t>
            </a:r>
          </a:p>
          <a:p>
            <a:pPr algn="ctr">
              <a:defRPr/>
            </a:pPr>
            <a:r>
              <a:rPr lang="uk-UA" altLang="ru-RU" sz="1400" b="1" i="1" smtClean="0">
                <a:latin typeface="Arial" charset="0"/>
                <a:cs typeface="Times New Roman" pitchFamily="18" charset="0"/>
              </a:rPr>
              <a:t>Порядку, затвердженого постановою КМУ від 01.06.2011 №869</a:t>
            </a:r>
          </a:p>
          <a:p>
            <a:pPr algn="ctr">
              <a:defRPr/>
            </a:pPr>
            <a:endParaRPr lang="uk-UA" altLang="ru-RU" sz="1600" u="sng" smtClean="0"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ru-RU" sz="1600" u="sng" smtClean="0">
                <a:latin typeface="Arial" charset="0"/>
                <a:cs typeface="Times New Roman" pitchFamily="18" charset="0"/>
              </a:rPr>
              <a:t>Вартість додаткових послуг</a:t>
            </a:r>
            <a:r>
              <a:rPr lang="uk-UA" altLang="ru-RU" sz="1600" smtClean="0">
                <a:latin typeface="Arial" charset="0"/>
                <a:cs typeface="Times New Roman" pitchFamily="18" charset="0"/>
              </a:rPr>
              <a:t>, що </a:t>
            </a:r>
            <a:r>
              <a:rPr lang="uk-UA" altLang="ru-RU" sz="1600" i="1" smtClean="0">
                <a:latin typeface="Arial" charset="0"/>
                <a:cs typeface="Times New Roman" pitchFamily="18" charset="0"/>
              </a:rPr>
              <a:t>не пов'язані з утриманням будинків і споруд та прибудинкових територій</a:t>
            </a:r>
            <a:r>
              <a:rPr lang="uk-UA" altLang="ru-RU" sz="1600" smtClean="0">
                <a:latin typeface="Arial" charset="0"/>
                <a:cs typeface="Times New Roman" pitchFamily="18" charset="0"/>
              </a:rPr>
              <a:t> і надаються у гуртожитках </a:t>
            </a:r>
            <a:r>
              <a:rPr lang="uk-UA" altLang="ru-RU" sz="1600" u="sng" smtClean="0">
                <a:latin typeface="Arial" charset="0"/>
                <a:cs typeface="Times New Roman" pitchFamily="18" charset="0"/>
              </a:rPr>
              <a:t>для проживання сімей</a:t>
            </a:r>
            <a:r>
              <a:rPr lang="uk-UA" altLang="ru-RU" sz="1600" smtClean="0">
                <a:latin typeface="Arial" charset="0"/>
                <a:cs typeface="Times New Roman" pitchFamily="18" charset="0"/>
              </a:rPr>
              <a:t>, визначається </a:t>
            </a:r>
            <a:r>
              <a:rPr lang="uk-UA" altLang="ru-RU" sz="1600" u="sng" smtClean="0">
                <a:latin typeface="Arial" charset="0"/>
                <a:cs typeface="Times New Roman" pitchFamily="18" charset="0"/>
              </a:rPr>
              <a:t>понад розмір плати за послуги</a:t>
            </a:r>
            <a:r>
              <a:rPr lang="uk-UA" altLang="ru-RU" sz="1600" smtClean="0">
                <a:latin typeface="Arial" charset="0"/>
                <a:cs typeface="Times New Roman" pitchFamily="18" charset="0"/>
              </a:rPr>
              <a:t> на підставі договорів, укладених відповідними надавачами послуг з наймачами та (або) власниками житлових приміщень у гуртожитках. </a:t>
            </a:r>
          </a:p>
          <a:p>
            <a:pPr algn="ctr">
              <a:defRPr/>
            </a:pPr>
            <a:endParaRPr lang="uk-UA" altLang="ru-RU" sz="1600" b="1" smtClean="0"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uk-UA" altLang="ru-RU" b="1" smtClean="0">
              <a:latin typeface="Arial" charset="0"/>
            </a:endParaRPr>
          </a:p>
          <a:p>
            <a:pPr algn="ctr">
              <a:defRPr/>
            </a:pPr>
            <a:endParaRPr lang="uk-UA" altLang="ru-RU" b="1" smtClean="0">
              <a:latin typeface="Arial" charset="0"/>
            </a:endParaRPr>
          </a:p>
          <a:p>
            <a:pPr algn="ctr">
              <a:defRPr/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9338" y="5084763"/>
            <a:ext cx="3960812" cy="1584325"/>
          </a:xfrm>
          <a:prstGeom prst="roundRect">
            <a:avLst/>
          </a:prstGeom>
          <a:solidFill>
            <a:srgbClr val="FF00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uk-UA" altLang="ru-RU" b="1" smtClean="0">
                <a:latin typeface="Arial" charset="0"/>
                <a:cs typeface="Times New Roman" pitchFamily="18" charset="0"/>
              </a:rPr>
              <a:t>Вартість додаткових послуг для одинаків???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0"/>
            <a:ext cx="8424862" cy="6921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Постанова № 1548 “</a:t>
            </a:r>
            <a:r>
              <a:rPr lang="en-US" b="1" dirty="0"/>
              <a:t> </a:t>
            </a:r>
            <a:r>
              <a:rPr lang="uk-UA" b="1" dirty="0"/>
              <a:t>Про встановлення повноважень органів виконавчої влади та виконавчих органів міських рад щодо регулювання цін (тарифів)”</a:t>
            </a:r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348038" y="765175"/>
            <a:ext cx="2376487" cy="1079500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1484313"/>
            <a:ext cx="280828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п. 6 Повноважень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844675"/>
            <a:ext cx="3887787" cy="1223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Міносвіти, МОЗ, інші міністерства та центральні органи виконавчої влади, до сфери управління яких належать навчально-виховні заклади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625" y="1484313"/>
            <a:ext cx="280828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п. 12 Повноважень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363" y="1844675"/>
            <a:ext cx="3887787" cy="1223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Рада міністрів Автономної Республіки Крим, обласні, Київська та Севастопольська міські державні адміністрації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76375" y="3141663"/>
            <a:ext cx="1727200" cy="503237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011863" y="3141663"/>
            <a:ext cx="1728787" cy="503237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388" y="3716338"/>
            <a:ext cx="40322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u="sng" dirty="0"/>
              <a:t>Граничний розмір</a:t>
            </a:r>
            <a:r>
              <a:rPr lang="uk-UA" sz="1400" b="1" dirty="0"/>
              <a:t> плати за проживання в студентських гуртожитках </a:t>
            </a:r>
            <a:endParaRPr lang="ru-RU" sz="1400" b="1" u="sng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3800" y="3716338"/>
            <a:ext cx="3744913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u="sng" dirty="0"/>
              <a:t>Граничний розмір</a:t>
            </a:r>
            <a:r>
              <a:rPr lang="uk-UA" sz="1400" b="1" dirty="0"/>
              <a:t> плати за проживання  в гуртожитках (крім студентських гуртожитків) громадян України, осіб без громадянства та іноземців, які займають приміщення, що знаходиться у спільному користуванні кількох осіб, які не перебувають у сімейних відносинах  </a:t>
            </a:r>
            <a:endParaRPr lang="ru-RU" sz="1400" b="1" u="sng" dirty="0"/>
          </a:p>
        </p:txBody>
      </p:sp>
      <p:sp>
        <p:nvSpPr>
          <p:cNvPr id="13" name="Овал 12"/>
          <p:cNvSpPr/>
          <p:nvPr/>
        </p:nvSpPr>
        <p:spPr>
          <a:xfrm>
            <a:off x="0" y="4724400"/>
            <a:ext cx="2339975" cy="11969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Наказ </a:t>
            </a:r>
            <a:r>
              <a:rPr lang="uk-UA" sz="1300" b="1" dirty="0" err="1">
                <a:solidFill>
                  <a:schemeClr val="tx1"/>
                </a:solidFill>
              </a:rPr>
              <a:t>МОНмолодьспорту</a:t>
            </a:r>
            <a:r>
              <a:rPr lang="uk-UA" sz="1300" b="1" dirty="0">
                <a:solidFill>
                  <a:schemeClr val="tx1"/>
                </a:solidFill>
              </a:rPr>
              <a:t>, МОЗ та Мінфіну від 28.03.11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№ 284/423/173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40538" y="5661025"/>
            <a:ext cx="2303462" cy="909638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Механізм розрахунку???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11413" y="4724400"/>
            <a:ext cx="2305050" cy="11969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Наказ Міносвіти, Мінекономіки, Мінфіну від 23.07.2010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</a:rPr>
              <a:t>№ 736/902/758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00563" y="5661025"/>
            <a:ext cx="2303462" cy="909638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</a:rPr>
              <a:t>Розпорядження </a:t>
            </a:r>
            <a:r>
              <a:rPr lang="uk-UA" sz="1100" b="1" dirty="0">
                <a:solidFill>
                  <a:schemeClr val="tx1"/>
                </a:solidFill>
              </a:rPr>
              <a:t>облдержадміністрацій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608</TotalTime>
  <Words>1326</Words>
  <Application>Microsoft Office PowerPoint</Application>
  <PresentationFormat>Экран (4:3)</PresentationFormat>
  <Paragraphs>147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Arial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  Діючий механізм нарахування плати за проживання в гуртожитках   (для одинаків та сімей)</vt:lpstr>
      <vt:lpstr>Презентация PowerPoint</vt:lpstr>
      <vt:lpstr>Презентация PowerPoint</vt:lpstr>
      <vt:lpstr>Презентация PowerPoint</vt:lpstr>
      <vt:lpstr> ДОДАТКОВІ ПОСЛУГИ В ГУРТОЖИТКАХ!!! 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Виконав: студент юридичного факультету  Киян Євгеній  3412-4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Comp</cp:lastModifiedBy>
  <cp:revision>67</cp:revision>
  <dcterms:modified xsi:type="dcterms:W3CDTF">2015-12-06T15:07:48Z</dcterms:modified>
</cp:coreProperties>
</file>