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_rels/presentation.xml.rels" ContentType="application/vnd.openxmlformats-package.relationships+xml"/>
  <Override PartName="/ppt/media/image11.png" ContentType="image/png"/>
  <Override PartName="/ppt/media/image10.png" ContentType="image/png"/>
  <Override PartName="/ppt/media/image9.png" ContentType="image/png"/>
  <Override PartName="/ppt/media/image8.png" ContentType="image/png"/>
  <Override PartName="/ppt/media/image7.png" ContentType="image/png"/>
  <Override PartName="/ppt/media/image2.png" ContentType="image/png"/>
  <Override PartName="/ppt/media/image1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uk-UA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uk-UA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6016680"/>
            <a:ext cx="10076760" cy="154260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04360" y="2553840"/>
            <a:ext cx="9071640" cy="162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uk-UA" sz="4400" spc="-1" strike="noStrike">
                <a:latin typeface="Arial"/>
              </a:rPr>
              <a:t>Для правки текста заглавия щёлкните мышью</a:t>
            </a:r>
            <a:endParaRPr b="0" lang="uk-UA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536000"/>
            <a:ext cx="9071640" cy="1152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200" spc="-1" strike="noStrike">
                <a:latin typeface="Arial"/>
              </a:rPr>
              <a:t>Для правки структуры щёлкните мышью</a:t>
            </a:r>
            <a:endParaRPr b="0" lang="uk-UA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latin typeface="Arial"/>
              </a:rPr>
              <a:t>Второй уровень структуры</a:t>
            </a:r>
            <a:endParaRPr b="0" lang="uk-UA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400" spc="-1" strike="noStrike">
                <a:latin typeface="Arial"/>
              </a:rPr>
              <a:t>Третий уровень структуры</a:t>
            </a:r>
            <a:endParaRPr b="0" lang="uk-UA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latin typeface="Arial"/>
              </a:rPr>
              <a:t>Четвёртый уровень структуры</a:t>
            </a:r>
            <a:endParaRPr b="0" lang="uk-UA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Пятый уровень структуры</a:t>
            </a:r>
            <a:endParaRPr b="0" lang="uk-UA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Шестой уровень структуры</a:t>
            </a:r>
            <a:endParaRPr b="0" lang="uk-UA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Седьмой уровень структуры</a:t>
            </a:r>
            <a:endParaRPr b="0" lang="uk-UA" sz="20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b="0" lang="uk-UA" sz="1400" spc="-1" strike="noStrike">
                <a:latin typeface="Times New Roman"/>
              </a:rPr>
              <a:t>&lt;дата/время&gt;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b="0" lang="uk-UA" sz="1400" spc="-1" strike="noStrike">
                <a:latin typeface="Times New Roman"/>
              </a:rPr>
              <a:t>&lt;нижний колонтитул&gt;</a:t>
            </a:r>
            <a:endParaRPr b="0" lang="uk-UA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941C590F-FEED-48F7-A7E1-97412F1CADF4}" type="slidenum">
              <a:rPr b="0" lang="uk-UA" sz="1400" spc="-1" strike="noStrike">
                <a:latin typeface="Times New Roman"/>
              </a:rPr>
              <a:t>&lt;номер&gt;</a:t>
            </a:fld>
            <a:endParaRPr b="0" lang="uk-UA" sz="1400" spc="-1" strike="noStrike">
              <a:latin typeface="Times New Roman"/>
            </a:endParaRPr>
          </a:p>
        </p:txBody>
      </p:sp>
      <p:pic>
        <p:nvPicPr>
          <p:cNvPr id="6" name="" descr=""/>
          <p:cNvPicPr/>
          <p:nvPr/>
        </p:nvPicPr>
        <p:blipFill>
          <a:blip r:embed="rId3"/>
          <a:stretch/>
        </p:blipFill>
        <p:spPr>
          <a:xfrm>
            <a:off x="0" y="0"/>
            <a:ext cx="10077120" cy="1695240"/>
          </a:xfrm>
          <a:prstGeom prst="rect">
            <a:avLst/>
          </a:prstGeom>
          <a:ln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0" y="6108480"/>
            <a:ext cx="10076760" cy="1451160"/>
          </a:xfrm>
          <a:prstGeom prst="rect">
            <a:avLst/>
          </a:prstGeom>
          <a:ln>
            <a:noFill/>
          </a:ln>
        </p:spPr>
      </p:pic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uk-UA" sz="4400" spc="-1" strike="noStrike">
                <a:latin typeface="Arial"/>
              </a:rPr>
              <a:t>Для правки текста заглавия щёлкните мышью</a:t>
            </a:r>
            <a:endParaRPr b="0" lang="uk-UA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3200" spc="-1" strike="noStrike">
                <a:latin typeface="Arial"/>
              </a:rPr>
              <a:t>Для правки структуры щёлкните мышью</a:t>
            </a:r>
            <a:endParaRPr b="0" lang="uk-UA" sz="3200" spc="-1" strike="noStrike">
              <a:latin typeface="Arial"/>
            </a:endParaRPr>
          </a:p>
          <a:p>
            <a:pPr lvl="1" marL="864000" indent="-324000">
              <a:spcAft>
                <a:spcPts val="1134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800" spc="-1" strike="noStrike">
                <a:latin typeface="Arial"/>
              </a:rPr>
              <a:t>Второй уровень структуры</a:t>
            </a:r>
            <a:endParaRPr b="0" lang="uk-UA" sz="2800" spc="-1" strike="noStrike">
              <a:latin typeface="Arial"/>
            </a:endParaRPr>
          </a:p>
          <a:p>
            <a:pPr lvl="2" marL="1296000" indent="-288000"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400" spc="-1" strike="noStrike">
                <a:latin typeface="Arial"/>
              </a:rPr>
              <a:t>Третий уровень структуры</a:t>
            </a:r>
            <a:endParaRPr b="0" lang="uk-UA" sz="2400" spc="-1" strike="noStrike">
              <a:latin typeface="Arial"/>
            </a:endParaRPr>
          </a:p>
          <a:p>
            <a:pPr lvl="3" marL="1728000" indent="-216000">
              <a:spcAft>
                <a:spcPts val="567"/>
              </a:spcAft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uk-UA" sz="2000" spc="-1" strike="noStrike">
                <a:latin typeface="Arial"/>
              </a:rPr>
              <a:t>Четвёртый уровень структуры</a:t>
            </a:r>
            <a:endParaRPr b="0" lang="uk-UA" sz="2000" spc="-1" strike="noStrike">
              <a:latin typeface="Arial"/>
            </a:endParaRPr>
          </a:p>
          <a:p>
            <a:pPr lvl="4" marL="2160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Пятый уровень структуры</a:t>
            </a:r>
            <a:endParaRPr b="0" lang="uk-UA" sz="2000" spc="-1" strike="noStrike">
              <a:latin typeface="Arial"/>
            </a:endParaRPr>
          </a:p>
          <a:p>
            <a:pPr lvl="5" marL="2592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Шестой уровень структуры</a:t>
            </a:r>
            <a:endParaRPr b="0" lang="uk-UA" sz="2000" spc="-1" strike="noStrike">
              <a:latin typeface="Arial"/>
            </a:endParaRPr>
          </a:p>
          <a:p>
            <a:pPr lvl="6" marL="3024000" indent="-216000">
              <a:spcAft>
                <a:spcPts val="283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Седьмой уровень структуры</a:t>
            </a:r>
            <a:endParaRPr b="0" lang="uk-UA" sz="20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 anchor="b"/>
          <a:p>
            <a:pPr algn="ctr"/>
            <a:r>
              <a:rPr b="0" lang="uk-UA" sz="1400" spc="-1" strike="noStrike">
                <a:latin typeface="Arial"/>
              </a:rPr>
              <a:t>&lt;нижний колонтитул&gt;</a:t>
            </a:r>
            <a:endParaRPr b="0" lang="uk-UA" sz="1400" spc="-1" strike="noStrike"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uk-UA" sz="1400" spc="-1" strike="noStrike">
                <a:latin typeface="Arial"/>
              </a:rPr>
              <a:t>&lt;дата/время&gt;</a:t>
            </a:r>
            <a:endParaRPr b="0" lang="uk-UA" sz="1400" spc="-1" strike="noStrike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6EECBCA3-7E5F-47DD-AEEB-EDDACB964606}" type="slidenum">
              <a:rPr b="0" lang="uk-UA" sz="1400" spc="-1" strike="noStrike">
                <a:latin typeface="Arial"/>
              </a:rPr>
              <a:t>&lt;номер&gt;</a:t>
            </a:fld>
            <a:endParaRPr b="0" lang="uk-UA" sz="14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360" y="2553840"/>
            <a:ext cx="9071640" cy="162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uk-UA" sz="4400" spc="-1" strike="noStrike">
                <a:solidFill>
                  <a:srgbClr val="ce181e"/>
                </a:solidFill>
                <a:latin typeface="Arial"/>
              </a:rPr>
              <a:t>ІСТОРИКО-ФІЛОСОФСЬКА БІОГРАФІСТИКА</a:t>
            </a:r>
            <a:endParaRPr b="1" lang="uk-UA" sz="4400" spc="-1" strike="noStrike">
              <a:solidFill>
                <a:srgbClr val="ce181e"/>
              </a:solidFill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504000" y="4176000"/>
            <a:ext cx="9071640" cy="1512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>
              <a:spcAft>
                <a:spcPts val="799"/>
              </a:spcAft>
            </a:pPr>
            <a:r>
              <a:rPr b="1" lang="uk-UA" sz="2000" spc="-1" strike="noStrike">
                <a:solidFill>
                  <a:srgbClr val="0066b3"/>
                </a:solidFill>
                <a:latin typeface="Arial"/>
                <a:ea typeface="Times New Roman"/>
              </a:rPr>
              <a:t>дисципліна з підготовки магістрів спеціальності 033 «Філософія», освітньо-професійна програма «Філософія»</a:t>
            </a:r>
            <a:endParaRPr b="1" lang="uk-UA" sz="2000" spc="-1" strike="noStrike">
              <a:solidFill>
                <a:srgbClr val="0066b3"/>
              </a:solidFill>
              <a:latin typeface="Arial"/>
              <a:ea typeface="Times New Roman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473400"/>
            <a:ext cx="9071640" cy="13309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marL="457200" indent="-228600" algn="ctr">
              <a:spcAft>
                <a:spcPts val="799"/>
              </a:spcAft>
            </a:pPr>
            <a:r>
              <a:rPr b="1" lang="uk-UA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Мета </a:t>
            </a:r>
            <a:r>
              <a:rPr b="1" lang="uk-UA" sz="3200" spc="-1" strike="noStrike">
                <a:latin typeface="Arial"/>
                <a:ea typeface="Times New Roman"/>
              </a:rPr>
              <a:t>курсу</a:t>
            </a:r>
            <a:r>
              <a:rPr b="1" lang="uk-UA" sz="4000" spc="-1" strike="noStrike">
                <a:latin typeface="Arial"/>
                <a:ea typeface="Times New Roman"/>
              </a:rPr>
              <a:t> </a:t>
            </a:r>
            <a:br/>
            <a:r>
              <a:rPr b="1" lang="uk-UA" sz="3200" spc="-1" strike="noStrike">
                <a:solidFill>
                  <a:srgbClr val="ce181e"/>
                </a:solidFill>
                <a:latin typeface="Arial"/>
                <a:ea typeface="Times New Roman"/>
              </a:rPr>
              <a:t>«Історико-філософська біографістика»</a:t>
            </a:r>
            <a:r>
              <a:rPr b="1" lang="uk-UA" sz="4000" spc="-1" strike="noStrike">
                <a:solidFill>
                  <a:srgbClr val="ce181e"/>
                </a:solidFill>
                <a:latin typeface="Arial"/>
                <a:ea typeface="Times New Roman"/>
              </a:rPr>
              <a:t> </a:t>
            </a:r>
            <a:br/>
            <a:endParaRPr b="0" lang="uk-UA" sz="4000" spc="-1" strike="noStrike">
              <a:latin typeface="Times New Roman"/>
              <a:ea typeface="Times New Roman"/>
            </a:endParaRPr>
          </a:p>
        </p:txBody>
      </p:sp>
      <p:pic>
        <p:nvPicPr>
          <p:cNvPr id="88" name="" descr=""/>
          <p:cNvPicPr/>
          <p:nvPr/>
        </p:nvPicPr>
        <p:blipFill>
          <a:blip r:embed="rId1"/>
          <a:stretch/>
        </p:blipFill>
        <p:spPr>
          <a:xfrm>
            <a:off x="425520" y="4176000"/>
            <a:ext cx="3462480" cy="2304000"/>
          </a:xfrm>
          <a:prstGeom prst="rect">
            <a:avLst/>
          </a:prstGeom>
          <a:ln>
            <a:noFill/>
          </a:ln>
        </p:spPr>
      </p:pic>
      <p:sp>
        <p:nvSpPr>
          <p:cNvPr id="89" name="TextShape 2"/>
          <p:cNvSpPr txBox="1"/>
          <p:nvPr/>
        </p:nvSpPr>
        <p:spPr>
          <a:xfrm>
            <a:off x="3888000" y="1804320"/>
            <a:ext cx="5760000" cy="50356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 algn="just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uk-UA" sz="2000" spc="-1" strike="noStrike">
                <a:solidFill>
                  <a:srgbClr val="ce181e"/>
                </a:solidFill>
                <a:latin typeface="Arial"/>
                <a:ea typeface="Times New Roman"/>
              </a:rPr>
              <a:t>Метою вивчення курсу</a:t>
            </a:r>
            <a:r>
              <a:rPr b="0" lang="uk-UA" sz="2000" spc="-1" strike="noStrike">
                <a:solidFill>
                  <a:srgbClr val="ce181e"/>
                </a:solidFill>
                <a:latin typeface="Arial"/>
                <a:ea typeface="Times New Roman"/>
              </a:rPr>
              <a:t> </a:t>
            </a:r>
            <a:r>
              <a:rPr b="0" lang="uk-UA" sz="2000" spc="-1" strike="noStrike">
                <a:latin typeface="Arial"/>
                <a:ea typeface="Times New Roman"/>
              </a:rPr>
              <a:t>«Історико-філософська біографістика» є висвітлення біографічного підходу як форми історико-філософського пізнання, студенти ознайомлюються з історією та сучасним станом розвитку, проблематикою біографічного підходу в сучасному гуманітарному знанні</a:t>
            </a:r>
            <a:r>
              <a:rPr b="0" lang="uk-UA" sz="1400" spc="-1" strike="noStrike">
                <a:latin typeface="Times New Roman"/>
                <a:ea typeface="Times New Roman"/>
              </a:rPr>
              <a:t>. </a:t>
            </a:r>
            <a:endParaRPr b="0" lang="uk-UA" sz="1400" spc="-1" strike="noStrike">
              <a:latin typeface="Arial"/>
            </a:endParaRPr>
          </a:p>
          <a:p>
            <a:pPr marL="432000" indent="-324000" algn="just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uk-UA" sz="2000" spc="-1" strike="noStrike">
                <a:solidFill>
                  <a:srgbClr val="ce181e"/>
                </a:solidFill>
                <a:latin typeface="Arial"/>
                <a:ea typeface="Times New Roman"/>
              </a:rPr>
              <a:t>Розглядається</a:t>
            </a:r>
            <a:r>
              <a:rPr b="0" lang="uk-UA" sz="2000" spc="-1" strike="noStrike">
                <a:latin typeface="Arial"/>
                <a:ea typeface="Times New Roman"/>
              </a:rPr>
              <a:t> історико-культурна трансформація феномена біографії, типи і форми біографічної традиції, варіанти біографічного підходу у міждисциплінарному знанні. </a:t>
            </a:r>
            <a:endParaRPr b="0" lang="uk-UA" sz="2000" spc="-1" strike="noStrike">
              <a:latin typeface="Arial"/>
            </a:endParaRPr>
          </a:p>
          <a:p>
            <a:pPr marL="432000" indent="-324000" algn="just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uk-UA" sz="2000" spc="-1" strike="noStrike">
                <a:solidFill>
                  <a:srgbClr val="ce181e"/>
                </a:solidFill>
                <a:latin typeface="Arial"/>
                <a:ea typeface="Times New Roman"/>
              </a:rPr>
              <a:t>Увагу</a:t>
            </a:r>
            <a:r>
              <a:rPr b="0" lang="uk-UA" sz="2000" spc="-1" strike="noStrike">
                <a:solidFill>
                  <a:srgbClr val="ce181e"/>
                </a:solidFill>
                <a:latin typeface="Arial"/>
                <a:ea typeface="Times New Roman"/>
              </a:rPr>
              <a:t> </a:t>
            </a:r>
            <a:r>
              <a:rPr b="1" lang="uk-UA" sz="2000" spc="-1" strike="noStrike">
                <a:solidFill>
                  <a:srgbClr val="ce181e"/>
                </a:solidFill>
                <a:latin typeface="Arial"/>
                <a:ea typeface="Times New Roman"/>
              </a:rPr>
              <a:t>зосереджено</a:t>
            </a:r>
            <a:r>
              <a:rPr b="0" lang="uk-UA" sz="2000" spc="-1" strike="noStrike">
                <a:solidFill>
                  <a:srgbClr val="ce181e"/>
                </a:solidFill>
                <a:latin typeface="Arial"/>
                <a:ea typeface="Times New Roman"/>
              </a:rPr>
              <a:t> </a:t>
            </a:r>
            <a:r>
              <a:rPr b="0" lang="uk-UA" sz="2000" spc="-1" strike="noStrike">
                <a:latin typeface="Arial"/>
                <a:ea typeface="Times New Roman"/>
              </a:rPr>
              <a:t>на біографістиці як спеціальній історико-філософській дисципліні. </a:t>
            </a:r>
            <a:endParaRPr b="0" lang="uk-UA" sz="2000" spc="-1" strike="noStrike">
              <a:latin typeface="Arial"/>
            </a:endParaRPr>
          </a:p>
          <a:p>
            <a:pPr marL="432000" indent="-324000" algn="just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uk-UA" sz="2000" spc="-1" strike="noStrike">
                <a:solidFill>
                  <a:srgbClr val="ce181e"/>
                </a:solidFill>
                <a:latin typeface="Arial"/>
                <a:ea typeface="Times New Roman"/>
              </a:rPr>
              <a:t>Аналізуються</a:t>
            </a:r>
            <a:r>
              <a:rPr b="0" lang="uk-UA" sz="2000" spc="-1" strike="noStrike">
                <a:latin typeface="Arial"/>
                <a:ea typeface="Times New Roman"/>
              </a:rPr>
              <a:t> напрямки розвитку філософської та культурологічної біографічної прагматики, можливості її використання в філософських дослідженнях. </a:t>
            </a:r>
            <a:endParaRPr b="0" lang="uk-UA" sz="2000" spc="-1" strike="noStrike">
              <a:latin typeface="Arial"/>
            </a:endParaRPr>
          </a:p>
          <a:p>
            <a:pPr marL="432000" indent="-324000" algn="just">
              <a:spcAft>
                <a:spcPts val="1417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uk-UA" sz="2000" spc="-1" strike="noStrike">
                <a:solidFill>
                  <a:srgbClr val="ce181e"/>
                </a:solidFill>
                <a:latin typeface="Arial"/>
                <a:ea typeface="Times New Roman"/>
              </a:rPr>
              <a:t>Вводиться</a:t>
            </a:r>
            <a:r>
              <a:rPr b="0" lang="uk-UA" sz="2000" spc="-1" strike="noStrike">
                <a:latin typeface="Arial"/>
                <a:ea typeface="Times New Roman"/>
              </a:rPr>
              <a:t> необхідний категоріальний апарат і намічаються змістовні аспекти теоретичної біографістики.</a:t>
            </a:r>
            <a:endParaRPr b="0" lang="uk-UA" sz="2000" spc="-1" strike="noStrike">
              <a:latin typeface="Arial"/>
            </a:endParaRPr>
          </a:p>
        </p:txBody>
      </p:sp>
      <p:pic>
        <p:nvPicPr>
          <p:cNvPr id="90" name="" descr=""/>
          <p:cNvPicPr/>
          <p:nvPr/>
        </p:nvPicPr>
        <p:blipFill>
          <a:blip r:embed="rId2"/>
          <a:stretch/>
        </p:blipFill>
        <p:spPr>
          <a:xfrm>
            <a:off x="454680" y="1784160"/>
            <a:ext cx="3371760" cy="18878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" descr=""/>
          <p:cNvPicPr/>
          <p:nvPr/>
        </p:nvPicPr>
        <p:blipFill>
          <a:blip r:embed="rId1"/>
          <a:stretch/>
        </p:blipFill>
        <p:spPr>
          <a:xfrm>
            <a:off x="360000" y="4896000"/>
            <a:ext cx="2272320" cy="1512000"/>
          </a:xfrm>
          <a:prstGeom prst="rect">
            <a:avLst/>
          </a:prstGeom>
          <a:ln>
            <a:noFill/>
          </a:ln>
        </p:spPr>
      </p:pic>
      <p:sp>
        <p:nvSpPr>
          <p:cNvPr id="9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uk-UA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b="1" lang="uk-UA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Завдання </a:t>
            </a:r>
            <a:r>
              <a:rPr b="1" lang="uk-UA" sz="3200" spc="-1" strike="noStrike">
                <a:solidFill>
                  <a:srgbClr val="000000"/>
                </a:solidFill>
                <a:latin typeface="Arial"/>
                <a:ea typeface="Times New Roman"/>
              </a:rPr>
              <a:t>курсу</a:t>
            </a:r>
            <a:r>
              <a:rPr b="1" lang="uk-UA" sz="4000" spc="-1" strike="noStrike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br/>
            <a:r>
              <a:rPr b="1" lang="uk-UA" sz="3200" spc="-1" strike="noStrike">
                <a:solidFill>
                  <a:srgbClr val="ce181e"/>
                </a:solidFill>
                <a:latin typeface="Arial"/>
                <a:ea typeface="Times New Roman"/>
              </a:rPr>
              <a:t>«Історико-філософська біографістика»</a:t>
            </a:r>
            <a:endParaRPr b="0" lang="uk-UA" sz="3200" spc="-1" strike="noStrike">
              <a:latin typeface="Arial"/>
            </a:endParaRPr>
          </a:p>
        </p:txBody>
      </p:sp>
      <p:sp>
        <p:nvSpPr>
          <p:cNvPr id="93" name="TextShape 2"/>
          <p:cNvSpPr txBox="1"/>
          <p:nvPr/>
        </p:nvSpPr>
        <p:spPr>
          <a:xfrm>
            <a:off x="3816000" y="2016000"/>
            <a:ext cx="5759640" cy="48549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80640" indent="-80640">
              <a:lnSpc>
                <a:spcPct val="98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визначити біографію як феномен соціокультурного буття, його історичні типи та форми;</a:t>
            </a:r>
            <a:endParaRPr b="0" lang="uk-UA" sz="2000" spc="-1" strike="noStrike">
              <a:latin typeface="Arial"/>
              <a:ea typeface="Times New Roman"/>
            </a:endParaRPr>
          </a:p>
          <a:p>
            <a:pPr marL="432000" indent="-324000">
              <a:lnSpc>
                <a:spcPct val="100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теоретично узагальнити біографічну традицію в культурі та історико-філософській науці;</a:t>
            </a:r>
            <a:endParaRPr b="0" lang="uk-UA" sz="2000" spc="-1" strike="noStrike">
              <a:latin typeface="Arial"/>
              <a:ea typeface="Times New Roman"/>
            </a:endParaRPr>
          </a:p>
          <a:p>
            <a:pPr marL="4320" indent="-4320" algn="just">
              <a:lnSpc>
                <a:spcPct val="10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проаналізувати сутність «біографічного підходу», «біографічних методів» в сучасному гуманітарному знанні на міждисциплінарному його рівні, зокрема в філософських дослідженнях;</a:t>
            </a:r>
            <a:endParaRPr b="0" lang="uk-UA" sz="2000" spc="-1" strike="noStrike">
              <a:latin typeface="Arial"/>
              <a:ea typeface="Times New Roman"/>
            </a:endParaRPr>
          </a:p>
          <a:p>
            <a:pPr marL="4320" indent="-4320">
              <a:lnSpc>
                <a:spcPct val="95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</a:rPr>
              <a:t>теоретично обґрунтувати модель і стратегію історико-філософського аналізу біографії, представити його як концептуальну і теоретико-методологічну єдність;</a:t>
            </a:r>
            <a:endParaRPr b="0" lang="uk-UA" sz="2000" spc="-1" strike="noStrike">
              <a:latin typeface="Arial"/>
              <a:ea typeface="Times New Roman"/>
            </a:endParaRPr>
          </a:p>
          <a:p>
            <a:pPr marL="4320" indent="-4320">
              <a:lnSpc>
                <a:spcPct val="95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uk-UA" sz="2000" spc="-1" strike="noStrike">
                <a:latin typeface="Arial"/>
                <a:ea typeface="Times New Roman"/>
              </a:rPr>
              <a:t>представити автобіографію та біографію як органічні форми фундаментальної виразності, саморефлексивності, герменевтичності життя в його історичному вимірі та ін.</a:t>
            </a:r>
            <a:endParaRPr b="0" lang="uk-UA" sz="2000" spc="-1" strike="noStrike">
              <a:latin typeface="Times New Roman"/>
              <a:ea typeface="Times New Roman"/>
            </a:endParaRPr>
          </a:p>
          <a:p>
            <a:pPr marL="4320" indent="-4320">
              <a:lnSpc>
                <a:spcPct val="95000"/>
              </a:lnSpc>
              <a:spcAft>
                <a:spcPts val="567"/>
              </a:spcAft>
            </a:pPr>
            <a:endParaRPr b="0" lang="uk-UA" sz="2000" spc="-1" strike="noStrike">
              <a:latin typeface="Arial"/>
              <a:ea typeface="Times New Roman"/>
            </a:endParaRPr>
          </a:p>
        </p:txBody>
      </p:sp>
      <p:pic>
        <p:nvPicPr>
          <p:cNvPr id="94" name="" descr=""/>
          <p:cNvPicPr/>
          <p:nvPr/>
        </p:nvPicPr>
        <p:blipFill>
          <a:blip r:embed="rId2"/>
          <a:stretch/>
        </p:blipFill>
        <p:spPr>
          <a:xfrm>
            <a:off x="360000" y="2021400"/>
            <a:ext cx="1296000" cy="1506600"/>
          </a:xfrm>
          <a:prstGeom prst="rect">
            <a:avLst/>
          </a:prstGeom>
          <a:ln>
            <a:noFill/>
          </a:ln>
        </p:spPr>
      </p:pic>
      <p:pic>
        <p:nvPicPr>
          <p:cNvPr id="95" name="" descr=""/>
          <p:cNvPicPr/>
          <p:nvPr/>
        </p:nvPicPr>
        <p:blipFill>
          <a:blip r:embed="rId3"/>
          <a:stretch/>
        </p:blipFill>
        <p:spPr>
          <a:xfrm>
            <a:off x="907920" y="3240000"/>
            <a:ext cx="1108080" cy="1512000"/>
          </a:xfrm>
          <a:prstGeom prst="rect">
            <a:avLst/>
          </a:prstGeom>
          <a:ln>
            <a:noFill/>
          </a:ln>
        </p:spPr>
      </p:pic>
      <p:pic>
        <p:nvPicPr>
          <p:cNvPr id="96" name="" descr=""/>
          <p:cNvPicPr/>
          <p:nvPr/>
        </p:nvPicPr>
        <p:blipFill>
          <a:blip r:embed="rId4"/>
          <a:stretch/>
        </p:blipFill>
        <p:spPr>
          <a:xfrm>
            <a:off x="1656000" y="1872000"/>
            <a:ext cx="1382040" cy="1627200"/>
          </a:xfrm>
          <a:prstGeom prst="rect">
            <a:avLst/>
          </a:prstGeom>
          <a:ln>
            <a:noFill/>
          </a:ln>
        </p:spPr>
      </p:pic>
      <p:pic>
        <p:nvPicPr>
          <p:cNvPr id="97" name="" descr=""/>
          <p:cNvPicPr/>
          <p:nvPr/>
        </p:nvPicPr>
        <p:blipFill>
          <a:blip r:embed="rId5"/>
          <a:stretch/>
        </p:blipFill>
        <p:spPr>
          <a:xfrm>
            <a:off x="2295360" y="3456000"/>
            <a:ext cx="1304640" cy="1771200"/>
          </a:xfrm>
          <a:prstGeom prst="rect">
            <a:avLst/>
          </a:prstGeom>
          <a:ln>
            <a:noFill/>
          </a:ln>
        </p:spPr>
      </p:pic>
      <p:pic>
        <p:nvPicPr>
          <p:cNvPr id="98" name="" descr=""/>
          <p:cNvPicPr/>
          <p:nvPr/>
        </p:nvPicPr>
        <p:blipFill>
          <a:blip r:embed="rId6"/>
          <a:stretch/>
        </p:blipFill>
        <p:spPr>
          <a:xfrm>
            <a:off x="2016000" y="5569920"/>
            <a:ext cx="1754280" cy="982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Application>LibreOffice/6.0.7.3$Linux_X86_64 LibreOffice_project/00m0$Build-3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2019-11-30T21:51:11Z</dcterms:created>
  <dc:creator/>
  <dc:description/>
  <dc:language>uk-UA</dc:language>
  <cp:lastModifiedBy/>
  <dcterms:modified xsi:type="dcterms:W3CDTF">2019-11-30T22:46:05Z</dcterms:modified>
  <cp:revision>2</cp:revision>
  <dc:subject/>
  <dc:title>Beehive</dc:title>
</cp:coreProperties>
</file>