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DC218C-5AD4-484B-976A-9DE4F7D27252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BF6633-F1F8-4913-BE2D-94367C38B6B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ТОКСИКОЛОГІЯ РОЗЧИННИКІВ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Гліколі</a:t>
            </a:r>
            <a:r>
              <a:rPr lang="ru-RU" b="1" dirty="0"/>
              <a:t>. </a:t>
            </a:r>
            <a:r>
              <a:rPr lang="ru-RU" b="1" dirty="0" err="1"/>
              <a:t>Етиленгліколь</a:t>
            </a:r>
            <a:r>
              <a:rPr lang="ru-RU" b="1" dirty="0"/>
              <a:t>, один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токсичних</a:t>
            </a:r>
            <a:r>
              <a:rPr lang="ru-RU" b="1" dirty="0"/>
              <a:t> </a:t>
            </a:r>
            <a:r>
              <a:rPr lang="ru-RU" b="1" dirty="0" err="1"/>
              <a:t>гліколей</a:t>
            </a:r>
            <a:r>
              <a:rPr lang="ru-RU" b="1" dirty="0"/>
              <a:t>, </a:t>
            </a:r>
            <a:r>
              <a:rPr lang="ru-RU" b="1" dirty="0" err="1"/>
              <a:t>окислюється</a:t>
            </a:r>
            <a:r>
              <a:rPr lang="ru-RU" b="1" dirty="0"/>
              <a:t> до </a:t>
            </a:r>
            <a:r>
              <a:rPr lang="ru-RU" b="1" dirty="0" err="1"/>
              <a:t>гліколевої</a:t>
            </a:r>
            <a:r>
              <a:rPr lang="ru-RU" b="1" dirty="0"/>
              <a:t>, </a:t>
            </a:r>
            <a:r>
              <a:rPr lang="ru-RU" b="1" dirty="0" err="1"/>
              <a:t>гліоксалевої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щавлевої</a:t>
            </a:r>
            <a:r>
              <a:rPr lang="ru-RU" b="1" dirty="0"/>
              <a:t> кислот, </a:t>
            </a:r>
            <a:r>
              <a:rPr lang="ru-RU" b="1" dirty="0" err="1"/>
              <a:t>вражаючи</a:t>
            </a:r>
            <a:r>
              <a:rPr lang="ru-RU" b="1" dirty="0"/>
              <a:t> </a:t>
            </a:r>
            <a:r>
              <a:rPr lang="ru-RU" b="1" dirty="0" err="1"/>
              <a:t>головний</a:t>
            </a:r>
            <a:r>
              <a:rPr lang="ru-RU" b="1" dirty="0"/>
              <a:t> </a:t>
            </a:r>
            <a:r>
              <a:rPr lang="ru-RU" b="1" dirty="0" err="1"/>
              <a:t>мозок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нирки</a:t>
            </a:r>
            <a:r>
              <a:rPr lang="ru-RU" b="1" dirty="0"/>
              <a:t>. </a:t>
            </a:r>
          </a:p>
          <a:p>
            <a:r>
              <a:rPr lang="ru-RU" dirty="0" err="1"/>
              <a:t>Гостре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парами </a:t>
            </a:r>
            <a:r>
              <a:rPr lang="ru-RU" dirty="0" err="1"/>
              <a:t>етиленгліколю</a:t>
            </a:r>
            <a:r>
              <a:rPr lang="ru-RU" dirty="0"/>
              <a:t> </a:t>
            </a:r>
            <a:r>
              <a:rPr lang="ru-RU" dirty="0" err="1"/>
              <a:t>малоймовірно</a:t>
            </a:r>
            <a:r>
              <a:rPr lang="ru-RU" dirty="0"/>
              <a:t> через </a:t>
            </a:r>
            <a:r>
              <a:rPr lang="ru-RU" dirty="0" err="1"/>
              <a:t>його</a:t>
            </a:r>
            <a:r>
              <a:rPr lang="ru-RU" dirty="0"/>
              <a:t> малу </a:t>
            </a:r>
            <a:r>
              <a:rPr lang="ru-RU" dirty="0" err="1"/>
              <a:t>летючість</a:t>
            </a:r>
            <a:r>
              <a:rPr lang="ru-RU" dirty="0"/>
              <a:t>, а </a:t>
            </a:r>
            <a:r>
              <a:rPr lang="ru-RU" dirty="0" err="1"/>
              <a:t>хронічні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.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на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нервову</a:t>
            </a:r>
            <a:r>
              <a:rPr lang="ru-RU" dirty="0"/>
              <a:t> систему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судинною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цитоплазматичною</a:t>
            </a:r>
            <a:r>
              <a:rPr lang="ru-RU" dirty="0"/>
              <a:t> </a:t>
            </a:r>
            <a:r>
              <a:rPr lang="ru-RU" dirty="0" err="1"/>
              <a:t>отрутою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ацидоз. </a:t>
            </a:r>
            <a:r>
              <a:rPr lang="ru-RU" dirty="0" err="1"/>
              <a:t>Проникає</a:t>
            </a:r>
            <a:r>
              <a:rPr lang="ru-RU" dirty="0"/>
              <a:t> через </a:t>
            </a:r>
            <a:r>
              <a:rPr lang="ru-RU" dirty="0" err="1"/>
              <a:t>шкіру</a:t>
            </a:r>
            <a:r>
              <a:rPr lang="ru-RU" dirty="0"/>
              <a:t>. </a:t>
            </a:r>
            <a:r>
              <a:rPr lang="ru-RU" dirty="0" err="1"/>
              <a:t>Токсичний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сам </a:t>
            </a:r>
            <a:r>
              <a:rPr lang="ru-RU" dirty="0" err="1"/>
              <a:t>етиленгліколь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. </a:t>
            </a:r>
          </a:p>
          <a:p>
            <a:r>
              <a:rPr lang="ru-RU" dirty="0"/>
              <a:t>Особливо </a:t>
            </a:r>
            <a:r>
              <a:rPr lang="ru-RU" dirty="0" err="1"/>
              <a:t>небезпечний</a:t>
            </a:r>
            <a:r>
              <a:rPr lang="ru-RU" dirty="0"/>
              <a:t> </a:t>
            </a:r>
            <a:r>
              <a:rPr lang="ru-RU" dirty="0" err="1"/>
              <a:t>етиленгліколь</a:t>
            </a:r>
            <a:r>
              <a:rPr lang="ru-RU" dirty="0"/>
              <a:t> при </a:t>
            </a:r>
            <a:r>
              <a:rPr lang="ru-RU" dirty="0" err="1"/>
              <a:t>попаданні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через рот. При </a:t>
            </a:r>
            <a:r>
              <a:rPr lang="ru-RU" dirty="0" err="1"/>
              <a:t>питті</a:t>
            </a:r>
            <a:r>
              <a:rPr lang="ru-RU" dirty="0"/>
              <a:t> </a:t>
            </a:r>
            <a:r>
              <a:rPr lang="ru-RU" dirty="0" err="1"/>
              <a:t>антифризів</a:t>
            </a:r>
            <a:r>
              <a:rPr lang="ru-RU" dirty="0"/>
              <a:t> </a:t>
            </a:r>
            <a:r>
              <a:rPr lang="ru-RU" dirty="0" err="1"/>
              <a:t>відзначено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смертельних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. </a:t>
            </a:r>
            <a:r>
              <a:rPr lang="ru-RU" dirty="0" err="1"/>
              <a:t>Легке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30-50 мл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. 100 мл </a:t>
            </a:r>
            <a:r>
              <a:rPr lang="ru-RU" dirty="0" err="1"/>
              <a:t>етиленгліколю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привести до смертельного результату,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 </a:t>
            </a:r>
            <a:r>
              <a:rPr lang="ru-RU" dirty="0" err="1"/>
              <a:t>термінові</a:t>
            </a:r>
            <a:r>
              <a:rPr lang="ru-RU" dirty="0"/>
              <a:t> заходи </a:t>
            </a:r>
            <a:r>
              <a:rPr lang="ru-RU" dirty="0" err="1"/>
              <a:t>детоксикації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гострих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етиленгліколем</a:t>
            </a:r>
            <a:r>
              <a:rPr lang="ru-RU" dirty="0"/>
              <a:t> </a:t>
            </a:r>
            <a:r>
              <a:rPr lang="ru-RU" dirty="0" err="1"/>
              <a:t>розширюються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</a:t>
            </a:r>
            <a:r>
              <a:rPr lang="ru-RU" dirty="0" err="1"/>
              <a:t>сітківки</a:t>
            </a:r>
            <a:r>
              <a:rPr lang="ru-RU" dirty="0"/>
              <a:t> ока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бліднуть</a:t>
            </a:r>
            <a:r>
              <a:rPr lang="ru-RU" dirty="0"/>
              <a:t> диски </a:t>
            </a:r>
            <a:r>
              <a:rPr lang="ru-RU" dirty="0" err="1"/>
              <a:t>зорового</a:t>
            </a:r>
            <a:r>
              <a:rPr lang="ru-RU" dirty="0"/>
              <a:t> нерва. У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несвідомому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</a:t>
            </a:r>
            <a:r>
              <a:rPr lang="ru-RU" dirty="0" err="1"/>
              <a:t>зіниці</a:t>
            </a:r>
            <a:r>
              <a:rPr lang="ru-RU" dirty="0"/>
              <a:t> </a:t>
            </a:r>
            <a:r>
              <a:rPr lang="ru-RU" dirty="0" err="1"/>
              <a:t>мляво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прискорене</a:t>
            </a:r>
            <a:r>
              <a:rPr lang="ru-RU" dirty="0"/>
              <a:t>, тони </a:t>
            </a:r>
            <a:r>
              <a:rPr lang="ru-RU" dirty="0" err="1"/>
              <a:t>серця</a:t>
            </a:r>
            <a:r>
              <a:rPr lang="ru-RU" dirty="0"/>
              <a:t> </a:t>
            </a:r>
            <a:r>
              <a:rPr lang="ru-RU" dirty="0" err="1"/>
              <a:t>глухі</a:t>
            </a:r>
            <a:r>
              <a:rPr lang="ru-RU" dirty="0"/>
              <a:t>, пульс </a:t>
            </a:r>
            <a:r>
              <a:rPr lang="ru-RU" dirty="0" err="1"/>
              <a:t>частий</a:t>
            </a:r>
            <a:r>
              <a:rPr lang="ru-RU" dirty="0"/>
              <a:t>, </a:t>
            </a:r>
            <a:r>
              <a:rPr lang="ru-RU" dirty="0" err="1"/>
              <a:t>підвищений</a:t>
            </a:r>
            <a:r>
              <a:rPr lang="ru-RU" dirty="0"/>
              <a:t> лейкоцитоз, в </a:t>
            </a:r>
            <a:r>
              <a:rPr lang="ru-RU" dirty="0" err="1"/>
              <a:t>сечі</a:t>
            </a:r>
            <a:r>
              <a:rPr lang="ru-RU" dirty="0"/>
              <a:t> </a:t>
            </a:r>
            <a:r>
              <a:rPr lang="ru-RU" dirty="0" err="1"/>
              <a:t>оксалати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сульфат </a:t>
            </a:r>
            <a:r>
              <a:rPr lang="ru-RU" dirty="0" err="1"/>
              <a:t>кальцію</a:t>
            </a:r>
            <a:r>
              <a:rPr lang="ru-RU" dirty="0"/>
              <a:t>. </a:t>
            </a:r>
            <a:r>
              <a:rPr lang="ru-RU" dirty="0" err="1"/>
              <a:t>Етиленгліколь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всмоктується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 в кров.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через 2-13 годин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етиленгліколю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отруєннях</a:t>
            </a:r>
            <a:r>
              <a:rPr lang="ru-RU" dirty="0"/>
              <a:t> </a:t>
            </a:r>
            <a:r>
              <a:rPr lang="ru-RU" dirty="0" err="1"/>
              <a:t>обов'язкова</a:t>
            </a:r>
            <a:r>
              <a:rPr lang="ru-RU" dirty="0"/>
              <a:t> </a:t>
            </a:r>
            <a:r>
              <a:rPr lang="ru-RU" dirty="0" err="1"/>
              <a:t>госпіталізація</a:t>
            </a:r>
            <a:r>
              <a:rPr lang="ru-RU" dirty="0"/>
              <a:t>.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ок-сігенобаротерапія</a:t>
            </a:r>
            <a:r>
              <a:rPr lang="ru-RU" dirty="0"/>
              <a:t>. При коматозному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уремії</a:t>
            </a:r>
            <a:r>
              <a:rPr lang="ru-RU" dirty="0"/>
              <a:t> - </a:t>
            </a:r>
            <a:r>
              <a:rPr lang="ru-RU" dirty="0" err="1"/>
              <a:t>кровопускання</a:t>
            </a:r>
            <a:r>
              <a:rPr lang="ru-RU" dirty="0"/>
              <a:t> (200-400 мл)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за </a:t>
            </a:r>
            <a:r>
              <a:rPr lang="ru-RU" dirty="0" err="1"/>
              <a:t>показаннями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7849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Кетони</a:t>
            </a:r>
            <a:r>
              <a:rPr lang="ru-RU" b="1" dirty="0"/>
              <a:t>. </a:t>
            </a:r>
            <a:r>
              <a:rPr lang="ru-RU" b="1" dirty="0" err="1"/>
              <a:t>Аліфатичні</a:t>
            </a:r>
            <a:r>
              <a:rPr lang="ru-RU" b="1" dirty="0"/>
              <a:t> </a:t>
            </a:r>
            <a:r>
              <a:rPr lang="ru-RU" b="1" dirty="0" err="1"/>
              <a:t>кетони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подразливу</a:t>
            </a:r>
            <a:r>
              <a:rPr lang="ru-RU" b="1" dirty="0"/>
              <a:t> </a:t>
            </a:r>
            <a:r>
              <a:rPr lang="ru-RU" b="1" dirty="0" err="1"/>
              <a:t>дію</a:t>
            </a:r>
            <a:r>
              <a:rPr lang="ru-RU" b="1" dirty="0"/>
              <a:t>; при </a:t>
            </a:r>
            <a:r>
              <a:rPr lang="ru-RU" b="1" dirty="0" err="1"/>
              <a:t>хронічному</a:t>
            </a:r>
            <a:r>
              <a:rPr lang="ru-RU" b="1" dirty="0"/>
              <a:t> </a:t>
            </a:r>
            <a:r>
              <a:rPr lang="ru-RU" b="1" dirty="0" err="1"/>
              <a:t>отруєнні</a:t>
            </a:r>
            <a:r>
              <a:rPr lang="ru-RU" b="1" dirty="0"/>
              <a:t> </a:t>
            </a:r>
            <a:r>
              <a:rPr lang="ru-RU" b="1" dirty="0" err="1"/>
              <a:t>спостерігаються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боку </a:t>
            </a:r>
            <a:r>
              <a:rPr lang="ru-RU" b="1" dirty="0" err="1"/>
              <a:t>крові</a:t>
            </a:r>
            <a:r>
              <a:rPr lang="ru-RU" b="1" dirty="0"/>
              <a:t>, </a:t>
            </a:r>
            <a:r>
              <a:rPr lang="ru-RU" b="1" dirty="0" err="1"/>
              <a:t>печінки</a:t>
            </a:r>
            <a:r>
              <a:rPr lang="ru-RU" b="1" dirty="0"/>
              <a:t> та </a:t>
            </a:r>
            <a:r>
              <a:rPr lang="ru-RU" b="1" dirty="0" err="1"/>
              <a:t>нирок</a:t>
            </a:r>
            <a:r>
              <a:rPr lang="ru-RU" b="1" dirty="0"/>
              <a:t>. </a:t>
            </a:r>
            <a:r>
              <a:rPr lang="ru-RU" b="1" dirty="0" err="1"/>
              <a:t>Аліфатичні</a:t>
            </a:r>
            <a:r>
              <a:rPr lang="ru-RU" b="1" dirty="0"/>
              <a:t> </a:t>
            </a:r>
            <a:r>
              <a:rPr lang="ru-RU" b="1" dirty="0" err="1"/>
              <a:t>кетони</a:t>
            </a:r>
            <a:r>
              <a:rPr lang="ru-RU" b="1" dirty="0"/>
              <a:t> в основному </a:t>
            </a:r>
            <a:r>
              <a:rPr lang="ru-RU" b="1" dirty="0" err="1"/>
              <a:t>відновлюються</a:t>
            </a:r>
            <a:r>
              <a:rPr lang="ru-RU" b="1" dirty="0"/>
              <a:t> до </a:t>
            </a:r>
            <a:r>
              <a:rPr lang="ru-RU" b="1" dirty="0" err="1"/>
              <a:t>відповідних</a:t>
            </a:r>
            <a:r>
              <a:rPr lang="ru-RU" b="1" dirty="0"/>
              <a:t> </a:t>
            </a:r>
            <a:r>
              <a:rPr lang="ru-RU" b="1" dirty="0" err="1"/>
              <a:t>вторинних</a:t>
            </a:r>
            <a:r>
              <a:rPr lang="ru-RU" b="1" dirty="0"/>
              <a:t> </a:t>
            </a:r>
            <a:r>
              <a:rPr lang="ru-RU" b="1" dirty="0" err="1"/>
              <a:t>спиртів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потім</a:t>
            </a:r>
            <a:r>
              <a:rPr lang="ru-RU" b="1" dirty="0"/>
              <a:t> у </a:t>
            </a:r>
            <a:r>
              <a:rPr lang="ru-RU" b="1" dirty="0" err="1"/>
              <a:t>вигляді</a:t>
            </a:r>
            <a:r>
              <a:rPr lang="ru-RU" b="1" dirty="0"/>
              <a:t> </a:t>
            </a:r>
            <a:r>
              <a:rPr lang="ru-RU" b="1" dirty="0" err="1"/>
              <a:t>комплексів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глюкуроновою</a:t>
            </a:r>
            <a:r>
              <a:rPr lang="ru-RU" b="1" dirty="0"/>
              <a:t> кислотою </a:t>
            </a:r>
            <a:r>
              <a:rPr lang="ru-RU" b="1" dirty="0" err="1"/>
              <a:t>виводяться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. Ацетон </a:t>
            </a:r>
            <a:r>
              <a:rPr lang="ru-RU" b="1" dirty="0" err="1"/>
              <a:t>частково</a:t>
            </a:r>
            <a:r>
              <a:rPr lang="ru-RU" b="1" dirty="0"/>
              <a:t> </a:t>
            </a:r>
            <a:r>
              <a:rPr lang="ru-RU" b="1" dirty="0" err="1"/>
              <a:t>виводиться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повітрям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видихається</a:t>
            </a:r>
            <a:r>
              <a:rPr lang="ru-RU" b="1" dirty="0"/>
              <a:t> в </a:t>
            </a:r>
            <a:r>
              <a:rPr lang="ru-RU" b="1" dirty="0" err="1"/>
              <a:t>незміненому</a:t>
            </a:r>
            <a:r>
              <a:rPr lang="ru-RU" b="1" dirty="0"/>
              <a:t> </a:t>
            </a:r>
            <a:r>
              <a:rPr lang="ru-RU" b="1" dirty="0" err="1"/>
              <a:t>стані</a:t>
            </a:r>
            <a:r>
              <a:rPr lang="ru-RU" b="1" dirty="0"/>
              <a:t> (10%), в </a:t>
            </a:r>
            <a:r>
              <a:rPr lang="ru-RU" b="1" dirty="0" err="1"/>
              <a:t>значній</a:t>
            </a:r>
            <a:r>
              <a:rPr lang="ru-RU" b="1" dirty="0"/>
              <a:t> </a:t>
            </a:r>
            <a:r>
              <a:rPr lang="ru-RU" b="1" dirty="0" err="1"/>
              <a:t>мірі</a:t>
            </a:r>
            <a:r>
              <a:rPr lang="ru-RU" b="1" dirty="0"/>
              <a:t> </a:t>
            </a:r>
            <a:r>
              <a:rPr lang="ru-RU" dirty="0" err="1"/>
              <a:t>окислюється</a:t>
            </a:r>
            <a:r>
              <a:rPr lang="ru-RU" dirty="0"/>
              <a:t> до С02 (50%), </a:t>
            </a:r>
            <a:r>
              <a:rPr lang="ru-RU" dirty="0" err="1"/>
              <a:t>частково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фрагментів</a:t>
            </a:r>
            <a:r>
              <a:rPr lang="ru-RU" dirty="0"/>
              <a:t> </a:t>
            </a:r>
            <a:r>
              <a:rPr lang="ru-RU" dirty="0" err="1"/>
              <a:t>включається</a:t>
            </a:r>
            <a:r>
              <a:rPr lang="ru-RU" dirty="0"/>
              <a:t> в </a:t>
            </a:r>
            <a:r>
              <a:rPr lang="ru-RU" dirty="0" err="1"/>
              <a:t>глікоген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</a:p>
          <a:p>
            <a:r>
              <a:rPr lang="ru-RU" b="1" dirty="0" err="1"/>
              <a:t>Складні</a:t>
            </a:r>
            <a:r>
              <a:rPr lang="ru-RU" b="1" dirty="0"/>
              <a:t> </a:t>
            </a:r>
            <a:r>
              <a:rPr lang="ru-RU" b="1" dirty="0" err="1"/>
              <a:t>ефіри</a:t>
            </a:r>
            <a:r>
              <a:rPr lang="ru-RU" b="1" dirty="0"/>
              <a:t>. </a:t>
            </a:r>
            <a:r>
              <a:rPr lang="ru-RU" b="1" dirty="0" err="1"/>
              <a:t>Метилацетат</a:t>
            </a:r>
            <a:r>
              <a:rPr lang="ru-RU" b="1" dirty="0"/>
              <a:t>, </a:t>
            </a:r>
            <a:r>
              <a:rPr lang="ru-RU" b="1" dirty="0" err="1"/>
              <a:t>етилацетат</a:t>
            </a:r>
            <a:r>
              <a:rPr lang="ru-RU" b="1" dirty="0"/>
              <a:t>, </a:t>
            </a:r>
            <a:r>
              <a:rPr lang="ru-RU" b="1" dirty="0" err="1"/>
              <a:t>етілпропіонат</a:t>
            </a:r>
            <a:r>
              <a:rPr lang="ru-RU" b="1" dirty="0"/>
              <a:t> та </a:t>
            </a:r>
            <a:r>
              <a:rPr lang="ru-RU" b="1" dirty="0" err="1"/>
              <a:t>інші</a:t>
            </a:r>
            <a:r>
              <a:rPr lang="ru-RU" b="1" dirty="0"/>
              <a:t> </a:t>
            </a:r>
            <a:r>
              <a:rPr lang="ru-RU" b="1" dirty="0" err="1"/>
              <a:t>гідролізуються</a:t>
            </a:r>
            <a:r>
              <a:rPr lang="ru-RU" b="1" dirty="0"/>
              <a:t> ферментами в </a:t>
            </a:r>
            <a:r>
              <a:rPr lang="ru-RU" b="1" dirty="0" err="1"/>
              <a:t>алкоголі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кислотні</a:t>
            </a:r>
            <a:r>
              <a:rPr lang="ru-RU" b="1" dirty="0"/>
              <a:t> </a:t>
            </a:r>
            <a:r>
              <a:rPr lang="ru-RU" b="1" dirty="0" err="1"/>
              <a:t>залишки</a:t>
            </a:r>
            <a:r>
              <a:rPr lang="ru-RU" b="1" dirty="0"/>
              <a:t>, </a:t>
            </a:r>
            <a:r>
              <a:rPr lang="ru-RU" b="1" dirty="0" err="1"/>
              <a:t>потім</a:t>
            </a:r>
            <a:r>
              <a:rPr lang="ru-RU" b="1" dirty="0"/>
              <a:t> </a:t>
            </a:r>
            <a:r>
              <a:rPr lang="ru-RU" b="1" dirty="0" err="1"/>
              <a:t>виводяться</a:t>
            </a:r>
            <a:r>
              <a:rPr lang="ru-RU" b="1" dirty="0"/>
              <a:t> у </a:t>
            </a:r>
            <a:r>
              <a:rPr lang="ru-RU" b="1" dirty="0" err="1"/>
              <a:t>вигляді</a:t>
            </a:r>
            <a:r>
              <a:rPr lang="ru-RU" b="1" dirty="0"/>
              <a:t> </a:t>
            </a:r>
            <a:r>
              <a:rPr lang="ru-RU" b="1" dirty="0" err="1"/>
              <a:t>комплексів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глюкуроновою</a:t>
            </a:r>
            <a:r>
              <a:rPr lang="ru-RU" b="1" dirty="0"/>
              <a:t> кислотою. Токсична </a:t>
            </a:r>
            <a:r>
              <a:rPr lang="ru-RU" b="1" dirty="0" err="1"/>
              <a:t>дія</a:t>
            </a:r>
            <a:r>
              <a:rPr lang="ru-RU" b="1" dirty="0"/>
              <a:t> </a:t>
            </a:r>
            <a:r>
              <a:rPr lang="ru-RU" b="1" dirty="0" err="1"/>
              <a:t>виявляється</a:t>
            </a:r>
            <a:r>
              <a:rPr lang="ru-RU" b="1" dirty="0"/>
              <a:t> </a:t>
            </a:r>
            <a:r>
              <a:rPr lang="ru-RU" b="1" dirty="0" err="1"/>
              <a:t>головним</a:t>
            </a:r>
            <a:r>
              <a:rPr lang="ru-RU" b="1" dirty="0"/>
              <a:t> чином у </a:t>
            </a:r>
            <a:r>
              <a:rPr lang="ru-RU" b="1" dirty="0" err="1"/>
              <a:t>поразці</a:t>
            </a:r>
            <a:r>
              <a:rPr lang="ru-RU" b="1" dirty="0"/>
              <a:t> головного </a:t>
            </a:r>
            <a:r>
              <a:rPr lang="ru-RU" b="1" dirty="0" err="1"/>
              <a:t>мозку</a:t>
            </a:r>
            <a:r>
              <a:rPr lang="ru-RU" b="1" dirty="0"/>
              <a:t>, </a:t>
            </a:r>
            <a:r>
              <a:rPr lang="ru-RU" b="1" dirty="0" err="1"/>
              <a:t>порушенні</a:t>
            </a:r>
            <a:r>
              <a:rPr lang="ru-RU" b="1" dirty="0"/>
              <a:t> </a:t>
            </a:r>
            <a:r>
              <a:rPr lang="ru-RU" b="1" dirty="0" err="1"/>
              <a:t>рухових</a:t>
            </a:r>
            <a:r>
              <a:rPr lang="ru-RU" b="1" dirty="0"/>
              <a:t> </a:t>
            </a:r>
            <a:r>
              <a:rPr lang="ru-RU" b="1" dirty="0" err="1"/>
              <a:t>функцій</a:t>
            </a:r>
            <a:r>
              <a:rPr lang="ru-RU" b="1" dirty="0"/>
              <a:t>. </a:t>
            </a:r>
          </a:p>
          <a:p>
            <a:r>
              <a:rPr lang="ru-RU" b="1" dirty="0" err="1"/>
              <a:t>Прості</a:t>
            </a:r>
            <a:r>
              <a:rPr lang="ru-RU" b="1" dirty="0"/>
              <a:t> </a:t>
            </a:r>
            <a:r>
              <a:rPr lang="ru-RU" b="1" dirty="0" err="1"/>
              <a:t>ефіри</a:t>
            </a:r>
            <a:r>
              <a:rPr lang="ru-RU" b="1" dirty="0"/>
              <a:t>. </a:t>
            </a:r>
            <a:r>
              <a:rPr lang="ru-RU" b="1" dirty="0" err="1"/>
              <a:t>Диетиловий</a:t>
            </a:r>
            <a:r>
              <a:rPr lang="ru-RU" b="1" dirty="0"/>
              <a:t>, </a:t>
            </a:r>
            <a:r>
              <a:rPr lang="ru-RU" b="1" dirty="0" err="1"/>
              <a:t>диметиловий</a:t>
            </a:r>
            <a:r>
              <a:rPr lang="ru-RU" b="1" dirty="0"/>
              <a:t> </a:t>
            </a:r>
            <a:r>
              <a:rPr lang="ru-RU" b="1" dirty="0" err="1"/>
              <a:t>ефір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інші</a:t>
            </a:r>
            <a:r>
              <a:rPr lang="ru-RU" b="1" dirty="0"/>
              <a:t> </a:t>
            </a:r>
            <a:r>
              <a:rPr lang="ru-RU" b="1" dirty="0" err="1"/>
              <a:t>ефіри</a:t>
            </a:r>
            <a:r>
              <a:rPr lang="ru-RU" b="1" dirty="0"/>
              <a:t> в основному </a:t>
            </a:r>
            <a:r>
              <a:rPr lang="ru-RU" b="1" dirty="0" err="1"/>
              <a:t>виводяться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в </a:t>
            </a:r>
            <a:r>
              <a:rPr lang="ru-RU" b="1" dirty="0" err="1"/>
              <a:t>незміненому</a:t>
            </a:r>
            <a:r>
              <a:rPr lang="ru-RU" b="1" dirty="0"/>
              <a:t> </a:t>
            </a:r>
            <a:r>
              <a:rPr lang="ru-RU" b="1" dirty="0" err="1"/>
              <a:t>вигляді</a:t>
            </a:r>
            <a:r>
              <a:rPr lang="ru-RU" b="1" dirty="0"/>
              <a:t>. </a:t>
            </a:r>
            <a:r>
              <a:rPr lang="ru-RU" b="1" dirty="0" err="1"/>
              <a:t>Ароматичні</a:t>
            </a:r>
            <a:r>
              <a:rPr lang="ru-RU" b="1" dirty="0"/>
              <a:t> </a:t>
            </a:r>
            <a:r>
              <a:rPr lang="ru-RU" b="1" dirty="0" err="1"/>
              <a:t>ефіри</a:t>
            </a:r>
            <a:r>
              <a:rPr lang="ru-RU" b="1" dirty="0"/>
              <a:t> </a:t>
            </a:r>
            <a:r>
              <a:rPr lang="ru-RU" b="1" dirty="0" err="1"/>
              <a:t>метаболізуються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гідроксилюванням</a:t>
            </a:r>
            <a:r>
              <a:rPr lang="ru-RU" b="1" dirty="0"/>
              <a:t> </a:t>
            </a:r>
            <a:r>
              <a:rPr lang="ru-RU" b="1" dirty="0" err="1"/>
              <a:t>кільця</a:t>
            </a:r>
            <a:r>
              <a:rPr lang="ru-RU" b="1" dirty="0"/>
              <a:t> (</a:t>
            </a:r>
            <a:r>
              <a:rPr lang="ru-RU" b="1" dirty="0" err="1"/>
              <a:t>наприклад</a:t>
            </a:r>
            <a:r>
              <a:rPr lang="ru-RU" b="1" dirty="0"/>
              <a:t>, </a:t>
            </a:r>
            <a:r>
              <a:rPr lang="ru-RU" b="1" dirty="0" err="1"/>
              <a:t>метил-феніловий</a:t>
            </a:r>
            <a:r>
              <a:rPr lang="ru-RU" b="1" dirty="0"/>
              <a:t> </a:t>
            </a:r>
            <a:r>
              <a:rPr lang="ru-RU" b="1" dirty="0" err="1"/>
              <a:t>ефір</a:t>
            </a:r>
            <a:r>
              <a:rPr lang="ru-RU" b="1" dirty="0"/>
              <a:t> </a:t>
            </a:r>
            <a:r>
              <a:rPr lang="ru-RU" b="1" dirty="0" err="1"/>
              <a:t>перетворюється</a:t>
            </a:r>
            <a:r>
              <a:rPr lang="ru-RU" b="1" dirty="0"/>
              <a:t> на </a:t>
            </a:r>
            <a:r>
              <a:rPr lang="en-US" b="1" dirty="0"/>
              <a:t>n-</a:t>
            </a:r>
            <a:r>
              <a:rPr lang="ru-RU" b="1" dirty="0" err="1"/>
              <a:t>метоксіфенол</a:t>
            </a:r>
            <a:r>
              <a:rPr lang="ru-RU" b="1" dirty="0"/>
              <a:t>). </a:t>
            </a:r>
          </a:p>
          <a:p>
            <a:r>
              <a:rPr lang="ru-RU" b="1" dirty="0" err="1"/>
              <a:t>Галогеновані</a:t>
            </a:r>
            <a:r>
              <a:rPr lang="ru-RU" b="1" dirty="0"/>
              <a:t> </a:t>
            </a:r>
            <a:r>
              <a:rPr lang="ru-RU" b="1" dirty="0" err="1"/>
              <a:t>вуглеводні</a:t>
            </a:r>
            <a:r>
              <a:rPr lang="ru-RU" b="1" dirty="0"/>
              <a:t>. Хлороформ </a:t>
            </a:r>
            <a:r>
              <a:rPr lang="ru-RU" b="1" dirty="0" err="1"/>
              <a:t>гепатотоксичний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нейротоксичний</a:t>
            </a:r>
            <a:r>
              <a:rPr lang="ru-RU" b="1" dirty="0"/>
              <a:t>. Велика </a:t>
            </a:r>
            <a:r>
              <a:rPr lang="ru-RU" b="1" dirty="0" err="1"/>
              <a:t>частина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виводиться</a:t>
            </a:r>
            <a:r>
              <a:rPr lang="ru-RU" b="1" dirty="0"/>
              <a:t> в </a:t>
            </a:r>
            <a:r>
              <a:rPr lang="ru-RU" b="1" dirty="0" err="1"/>
              <a:t>незміненому</a:t>
            </a:r>
            <a:r>
              <a:rPr lang="ru-RU" b="1" dirty="0"/>
              <a:t> </a:t>
            </a:r>
            <a:r>
              <a:rPr lang="ru-RU" b="1" dirty="0" err="1"/>
              <a:t>вигляді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повітрям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видихається</a:t>
            </a:r>
            <a:r>
              <a:rPr lang="ru-RU" b="1" dirty="0"/>
              <a:t>. Невелика </a:t>
            </a:r>
            <a:r>
              <a:rPr lang="ru-RU" b="1" dirty="0" err="1"/>
              <a:t>частина</a:t>
            </a:r>
            <a:r>
              <a:rPr lang="ru-RU" b="1" dirty="0"/>
              <a:t> </a:t>
            </a:r>
            <a:r>
              <a:rPr lang="ru-RU" b="1" dirty="0" err="1"/>
              <a:t>окислюється</a:t>
            </a:r>
            <a:r>
              <a:rPr lang="ru-RU" b="1" dirty="0"/>
              <a:t> в </a:t>
            </a:r>
            <a:r>
              <a:rPr lang="ru-RU" b="1" dirty="0" err="1"/>
              <a:t>токсичний</a:t>
            </a:r>
            <a:r>
              <a:rPr lang="ru-RU" b="1" dirty="0"/>
              <a:t> продукт - </a:t>
            </a:r>
            <a:r>
              <a:rPr lang="ru-RU" b="1" dirty="0" err="1"/>
              <a:t>карбонілхлорид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</a:t>
            </a:r>
            <a:r>
              <a:rPr lang="ru-RU" b="1" dirty="0" err="1"/>
              <a:t>мати</a:t>
            </a:r>
            <a:r>
              <a:rPr lang="ru-RU" b="1" dirty="0"/>
              <a:t> </a:t>
            </a:r>
            <a:r>
              <a:rPr lang="ru-RU" b="1" dirty="0" err="1"/>
              <a:t>канцерогенну</a:t>
            </a:r>
            <a:r>
              <a:rPr lang="ru-RU" b="1" dirty="0"/>
              <a:t> </a:t>
            </a:r>
            <a:r>
              <a:rPr lang="ru-RU" b="1" dirty="0" err="1"/>
              <a:t>дію</a:t>
            </a:r>
            <a:r>
              <a:rPr lang="ru-RU" b="1" dirty="0"/>
              <a:t>. </a:t>
            </a:r>
          </a:p>
          <a:p>
            <a:r>
              <a:rPr lang="ru-RU" dirty="0" err="1"/>
              <a:t>Чотирихлористий</a:t>
            </a:r>
            <a:r>
              <a:rPr lang="ru-RU" dirty="0"/>
              <a:t> </a:t>
            </a:r>
            <a:r>
              <a:rPr lang="ru-RU" dirty="0" err="1"/>
              <a:t>вуглець</a:t>
            </a:r>
            <a:r>
              <a:rPr lang="ru-RU" dirty="0"/>
              <a:t> - добре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гепатотоксична</a:t>
            </a:r>
            <a:r>
              <a:rPr lang="ru-RU" dirty="0"/>
              <a:t> </a:t>
            </a:r>
            <a:r>
              <a:rPr lang="ru-RU" dirty="0" err="1"/>
              <a:t>отрута</a:t>
            </a:r>
            <a:r>
              <a:rPr lang="ru-RU" dirty="0"/>
              <a:t> -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відновного</a:t>
            </a:r>
            <a:r>
              <a:rPr lang="ru-RU" dirty="0"/>
              <a:t> </a:t>
            </a:r>
            <a:r>
              <a:rPr lang="ru-RU" dirty="0" err="1"/>
              <a:t>дехлорування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цитохрому</a:t>
            </a:r>
            <a:r>
              <a:rPr lang="ru-RU" dirty="0"/>
              <a:t> Р-450 </a:t>
            </a:r>
            <a:r>
              <a:rPr lang="ru-RU" dirty="0" err="1"/>
              <a:t>перетворюється</a:t>
            </a:r>
            <a:r>
              <a:rPr lang="ru-RU" dirty="0"/>
              <a:t> в СС1+3 - </a:t>
            </a:r>
            <a:r>
              <a:rPr lang="ru-RU" dirty="0" err="1"/>
              <a:t>вільний</a:t>
            </a:r>
            <a:r>
              <a:rPr lang="ru-RU" dirty="0"/>
              <a:t> радикал,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ініціює</a:t>
            </a:r>
            <a:r>
              <a:rPr lang="ru-RU" dirty="0"/>
              <a:t> </a:t>
            </a:r>
            <a:r>
              <a:rPr lang="ru-RU" dirty="0" err="1"/>
              <a:t>пероксидне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. 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чотирихлористого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 </a:t>
            </a:r>
            <a:r>
              <a:rPr lang="ru-RU" dirty="0" err="1"/>
              <a:t>виводиться</a:t>
            </a:r>
            <a:r>
              <a:rPr lang="ru-RU" dirty="0"/>
              <a:t> в </a:t>
            </a:r>
            <a:r>
              <a:rPr lang="ru-RU" dirty="0" err="1"/>
              <a:t>незміненому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, невелика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окисленню</a:t>
            </a:r>
            <a:r>
              <a:rPr lang="ru-RU" dirty="0"/>
              <a:t> до СО2.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Дихлоретан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гепато</a:t>
            </a:r>
            <a:r>
              <a:rPr lang="ru-RU" dirty="0"/>
              <a:t>-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нейротоксичну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.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виводиться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видихається</a:t>
            </a:r>
            <a:r>
              <a:rPr lang="ru-RU" dirty="0"/>
              <a:t> в </a:t>
            </a:r>
            <a:r>
              <a:rPr lang="ru-RU" dirty="0" err="1"/>
              <a:t>незміненому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Хлорацетальдегід</a:t>
            </a:r>
            <a:r>
              <a:rPr lang="ru-RU" dirty="0"/>
              <a:t>, 2-хлоретанол, </a:t>
            </a:r>
            <a:r>
              <a:rPr lang="ru-RU" dirty="0" err="1"/>
              <a:t>хлороцтова</a:t>
            </a:r>
            <a:r>
              <a:rPr lang="ru-RU" dirty="0"/>
              <a:t> кислота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токсичними</a:t>
            </a:r>
            <a:r>
              <a:rPr lang="ru-RU" dirty="0"/>
              <a:t> </a:t>
            </a:r>
            <a:r>
              <a:rPr lang="ru-RU" dirty="0" err="1"/>
              <a:t>метаболітами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 </a:t>
            </a:r>
            <a:r>
              <a:rPr lang="ru-RU" dirty="0" err="1"/>
              <a:t>дихлоретану</a:t>
            </a:r>
            <a:r>
              <a:rPr lang="ru-RU" dirty="0"/>
              <a:t>. </a:t>
            </a:r>
          </a:p>
          <a:p>
            <a:r>
              <a:rPr lang="ru-RU" dirty="0" err="1"/>
              <a:t>Хлоровані</a:t>
            </a:r>
            <a:r>
              <a:rPr lang="ru-RU" dirty="0"/>
              <a:t> </a:t>
            </a:r>
            <a:r>
              <a:rPr lang="ru-RU" dirty="0" err="1"/>
              <a:t>етилени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1,2-дихлоретилен,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гепатотоксичністю</a:t>
            </a:r>
            <a:r>
              <a:rPr lang="ru-RU" dirty="0"/>
              <a:t>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1,2-дихлоретилену </a:t>
            </a:r>
            <a:r>
              <a:rPr lang="ru-RU" dirty="0" err="1"/>
              <a:t>виводиться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видихається</a:t>
            </a:r>
            <a:r>
              <a:rPr lang="ru-RU" dirty="0"/>
              <a:t> в </a:t>
            </a:r>
            <a:r>
              <a:rPr lang="ru-RU" dirty="0" err="1"/>
              <a:t>незміненому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окислювального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</a:t>
            </a:r>
            <a:r>
              <a:rPr lang="ru-RU" dirty="0" err="1"/>
              <a:t>епоксид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цитотоксичністю.є</a:t>
            </a:r>
            <a:r>
              <a:rPr lang="ru-RU" dirty="0"/>
              <a:t> </a:t>
            </a:r>
          </a:p>
          <a:p>
            <a:r>
              <a:rPr lang="ru-RU" dirty="0" err="1"/>
              <a:t>Трихлоретилен</a:t>
            </a:r>
            <a:r>
              <a:rPr lang="ru-RU" dirty="0"/>
              <a:t> на 40-50% </a:t>
            </a:r>
            <a:r>
              <a:rPr lang="ru-RU" dirty="0" err="1"/>
              <a:t>виводиться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видихається</a:t>
            </a:r>
            <a:r>
              <a:rPr lang="ru-RU" dirty="0"/>
              <a:t>. </a:t>
            </a:r>
            <a:r>
              <a:rPr lang="ru-RU" dirty="0" err="1"/>
              <a:t>Залишкова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метаболізується</a:t>
            </a:r>
            <a:r>
              <a:rPr lang="ru-RU" dirty="0"/>
              <a:t> в </a:t>
            </a:r>
            <a:r>
              <a:rPr lang="ru-RU" dirty="0" err="1"/>
              <a:t>токсичні</a:t>
            </a:r>
            <a:r>
              <a:rPr lang="ru-RU" dirty="0"/>
              <a:t> 2,2,2-трихлоретанол, </a:t>
            </a:r>
            <a:r>
              <a:rPr lang="ru-RU" dirty="0" err="1"/>
              <a:t>трихлороцтову</a:t>
            </a:r>
            <a:r>
              <a:rPr lang="ru-RU" dirty="0"/>
              <a:t> кислоту </a:t>
            </a:r>
            <a:r>
              <a:rPr lang="ru-RU" dirty="0" err="1"/>
              <a:t>і</a:t>
            </a:r>
            <a:r>
              <a:rPr lang="ru-RU" dirty="0"/>
              <a:t> невелика </a:t>
            </a:r>
            <a:r>
              <a:rPr lang="ru-RU" dirty="0" err="1"/>
              <a:t>кількість</a:t>
            </a:r>
            <a:r>
              <a:rPr lang="ru-RU" dirty="0"/>
              <a:t> - в </a:t>
            </a:r>
            <a:r>
              <a:rPr lang="ru-RU" dirty="0" err="1"/>
              <a:t>дихлороцтову</a:t>
            </a:r>
            <a:r>
              <a:rPr lang="ru-RU" dirty="0"/>
              <a:t> кислоту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епоксидування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внутрішньомолекулярною</a:t>
            </a:r>
            <a:r>
              <a:rPr lang="ru-RU" dirty="0"/>
              <a:t> </a:t>
            </a:r>
            <a:r>
              <a:rPr lang="ru-RU" dirty="0" err="1"/>
              <a:t>реорганізацією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гострому</a:t>
            </a:r>
            <a:r>
              <a:rPr lang="ru-RU" dirty="0"/>
              <a:t> </a:t>
            </a:r>
            <a:r>
              <a:rPr lang="ru-RU" dirty="0" err="1"/>
              <a:t>отруєнні</a:t>
            </a:r>
            <a:r>
              <a:rPr lang="ru-RU" dirty="0"/>
              <a:t> </a:t>
            </a:r>
            <a:r>
              <a:rPr lang="ru-RU" dirty="0" err="1"/>
              <a:t>трихлоретиленом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нудота</a:t>
            </a:r>
            <a:r>
              <a:rPr lang="ru-RU" dirty="0"/>
              <a:t>, </a:t>
            </a:r>
            <a:r>
              <a:rPr lang="ru-RU" dirty="0" err="1"/>
              <a:t>блювота</a:t>
            </a:r>
            <a:r>
              <a:rPr lang="ru-RU" dirty="0"/>
              <a:t>; </a:t>
            </a:r>
            <a:r>
              <a:rPr lang="ru-RU" dirty="0" err="1"/>
              <a:t>сенсорні</a:t>
            </a:r>
            <a:r>
              <a:rPr lang="ru-RU" dirty="0"/>
              <a:t> ж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наступний</a:t>
            </a:r>
            <a:r>
              <a:rPr lang="ru-RU" dirty="0"/>
              <a:t> день. У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чутливості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залучення</a:t>
            </a:r>
            <a:r>
              <a:rPr lang="ru-RU" dirty="0"/>
              <a:t> в </a:t>
            </a:r>
            <a:r>
              <a:rPr lang="ru-RU" dirty="0" err="1"/>
              <a:t>патологію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черепно-мозкових</a:t>
            </a:r>
            <a:r>
              <a:rPr lang="ru-RU" dirty="0"/>
              <a:t> </a:t>
            </a:r>
            <a:r>
              <a:rPr lang="ru-RU" dirty="0" err="1"/>
              <a:t>нервів</a:t>
            </a:r>
            <a:r>
              <a:rPr lang="ru-RU" dirty="0"/>
              <a:t>.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носить </a:t>
            </a:r>
            <a:r>
              <a:rPr lang="ru-RU" dirty="0" err="1"/>
              <a:t>незворотній</a:t>
            </a:r>
            <a:r>
              <a:rPr lang="ru-RU" dirty="0"/>
              <a:t> характер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, очевидно,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</a:p>
          <a:p>
            <a:r>
              <a:rPr lang="ru-RU" dirty="0"/>
              <a:t>За </a:t>
            </a:r>
            <a:r>
              <a:rPr lang="ru-RU" dirty="0" err="1"/>
              <a:t>аналогічним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трихлоретиленом</a:t>
            </a:r>
            <a:r>
              <a:rPr lang="ru-RU" dirty="0"/>
              <a:t> шляхом </a:t>
            </a:r>
            <a:r>
              <a:rPr lang="ru-RU" dirty="0" err="1"/>
              <a:t>іде</a:t>
            </a:r>
            <a:r>
              <a:rPr lang="ru-RU" dirty="0"/>
              <a:t>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розчинника</a:t>
            </a:r>
            <a:r>
              <a:rPr lang="ru-RU" dirty="0"/>
              <a:t> - </a:t>
            </a:r>
            <a:r>
              <a:rPr lang="ru-RU" dirty="0" err="1"/>
              <a:t>тетрахлоретилену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розглянутих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33265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</a:t>
            </a:r>
            <a:r>
              <a:rPr lang="ru-RU" b="1" dirty="0"/>
              <a:t>. </a:t>
            </a:r>
            <a:r>
              <a:rPr lang="ru-RU" b="1" dirty="0" err="1"/>
              <a:t>Допустимі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 </a:t>
            </a:r>
            <a:r>
              <a:rPr lang="ru-RU" b="1" dirty="0" err="1"/>
              <a:t>деяких</a:t>
            </a:r>
            <a:r>
              <a:rPr lang="ru-RU" b="1" dirty="0"/>
              <a:t> </a:t>
            </a:r>
            <a:r>
              <a:rPr lang="ru-RU" b="1" dirty="0" err="1"/>
              <a:t>розчинників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64704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Допустимі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err="1"/>
              <a:t>хімічних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використовуються</a:t>
            </a:r>
            <a:r>
              <a:rPr lang="ru-RU" sz="1600" dirty="0"/>
              <a:t> в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розчинників</a:t>
            </a:r>
            <a:r>
              <a:rPr lang="ru-RU" sz="1600" dirty="0"/>
              <a:t>, </a:t>
            </a:r>
            <a:r>
              <a:rPr lang="ru-RU" sz="1600" dirty="0" err="1"/>
              <a:t>коливаються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досить</a:t>
            </a:r>
            <a:r>
              <a:rPr lang="ru-RU" sz="1600" dirty="0"/>
              <a:t> великих межах. </a:t>
            </a:r>
            <a:r>
              <a:rPr lang="ru-RU" sz="1600" dirty="0" err="1"/>
              <a:t>Принципи</a:t>
            </a:r>
            <a:r>
              <a:rPr lang="ru-RU" sz="1600" dirty="0"/>
              <a:t>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рівнів</a:t>
            </a:r>
            <a:r>
              <a:rPr lang="ru-RU" sz="1600" dirty="0"/>
              <a:t> у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країнах</a:t>
            </a:r>
            <a:r>
              <a:rPr lang="ru-RU" sz="1600" dirty="0"/>
              <a:t> </a:t>
            </a:r>
            <a:r>
              <a:rPr lang="ru-RU" sz="1600" dirty="0" err="1"/>
              <a:t>базуються</a:t>
            </a:r>
            <a:r>
              <a:rPr lang="ru-RU" sz="1600" dirty="0"/>
              <a:t> на </a:t>
            </a:r>
            <a:r>
              <a:rPr lang="ru-RU" sz="1600" dirty="0" err="1"/>
              <a:t>різній</a:t>
            </a:r>
            <a:r>
              <a:rPr lang="ru-RU" sz="1600" dirty="0"/>
              <a:t> </a:t>
            </a:r>
            <a:r>
              <a:rPr lang="ru-RU" sz="1600" dirty="0" err="1"/>
              <a:t>основі</a:t>
            </a:r>
            <a:r>
              <a:rPr lang="ru-RU" sz="1600" dirty="0"/>
              <a:t>. </a:t>
            </a:r>
            <a:r>
              <a:rPr lang="ru-RU" sz="1600" dirty="0" err="1"/>
              <a:t>Даний</a:t>
            </a:r>
            <a:r>
              <a:rPr lang="ru-RU" sz="1600" dirty="0"/>
              <a:t> факт </a:t>
            </a:r>
            <a:r>
              <a:rPr lang="ru-RU" sz="1600" dirty="0" err="1"/>
              <a:t>свідчить</a:t>
            </a:r>
            <a:r>
              <a:rPr lang="ru-RU" sz="1600" dirty="0"/>
              <a:t>, </a:t>
            </a:r>
            <a:r>
              <a:rPr lang="ru-RU" sz="1600" dirty="0" err="1"/>
              <a:t>зокрема</a:t>
            </a:r>
            <a:r>
              <a:rPr lang="ru-RU" sz="1600" dirty="0"/>
              <a:t>, про те, </a:t>
            </a:r>
            <a:r>
              <a:rPr lang="ru-RU" sz="1600" dirty="0" err="1"/>
              <a:t>що</a:t>
            </a:r>
            <a:r>
              <a:rPr lang="ru-RU" sz="1600" dirty="0"/>
              <a:t> в них </a:t>
            </a:r>
            <a:r>
              <a:rPr lang="ru-RU" sz="1600" dirty="0" err="1"/>
              <a:t>ступені</a:t>
            </a:r>
            <a:r>
              <a:rPr lang="ru-RU" sz="1600" dirty="0"/>
              <a:t> </a:t>
            </a:r>
            <a:r>
              <a:rPr lang="ru-RU" sz="1600" dirty="0" err="1"/>
              <a:t>охорони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працюючих</a:t>
            </a:r>
            <a:r>
              <a:rPr lang="ru-RU" sz="1600" dirty="0"/>
              <a:t> </a:t>
            </a:r>
            <a:r>
              <a:rPr lang="ru-RU" sz="1600" dirty="0" err="1"/>
              <a:t>істотно</a:t>
            </a:r>
            <a:r>
              <a:rPr lang="ru-RU" sz="1600" dirty="0"/>
              <a:t> </a:t>
            </a:r>
            <a:r>
              <a:rPr lang="ru-RU" sz="1600" dirty="0" err="1"/>
              <a:t>розрізняються</a:t>
            </a:r>
            <a:r>
              <a:rPr lang="ru-RU" sz="1600" dirty="0"/>
              <a:t>. </a:t>
            </a:r>
            <a:r>
              <a:rPr lang="ru-RU" sz="1600" dirty="0" err="1"/>
              <a:t>Однак</a:t>
            </a:r>
            <a:r>
              <a:rPr lang="ru-RU" sz="1600" dirty="0"/>
              <a:t>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, для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допустимі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у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країнах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однакові</a:t>
            </a:r>
            <a:r>
              <a:rPr lang="ru-RU" sz="1600" dirty="0"/>
              <a:t>,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близькі</a:t>
            </a:r>
            <a:r>
              <a:rPr lang="ru-RU" sz="1600" dirty="0"/>
              <a:t>. </a:t>
            </a:r>
            <a:r>
              <a:rPr lang="ru-RU" sz="1600" dirty="0" err="1"/>
              <a:t>Звідси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зробити</a:t>
            </a:r>
            <a:r>
              <a:rPr lang="ru-RU" sz="1600" dirty="0"/>
              <a:t> </a:t>
            </a:r>
            <a:r>
              <a:rPr lang="ru-RU" sz="1600" dirty="0" err="1"/>
              <a:t>висновок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група</a:t>
            </a:r>
            <a:r>
              <a:rPr lang="ru-RU" sz="1600" dirty="0"/>
              <a:t> </a:t>
            </a:r>
            <a:r>
              <a:rPr lang="ru-RU" sz="1600" dirty="0" err="1"/>
              <a:t>пропромислових</a:t>
            </a:r>
            <a:r>
              <a:rPr lang="ru-RU" sz="1600" dirty="0"/>
              <a:t> </a:t>
            </a:r>
            <a:r>
              <a:rPr lang="ru-RU" sz="1600" dirty="0" err="1"/>
              <a:t>розчинників</a:t>
            </a:r>
            <a:r>
              <a:rPr lang="ru-RU" sz="1600" dirty="0"/>
              <a:t> </a:t>
            </a:r>
            <a:r>
              <a:rPr lang="ru-RU" sz="1600" dirty="0" err="1"/>
              <a:t>потребує</a:t>
            </a:r>
            <a:r>
              <a:rPr lang="ru-RU" sz="1600" dirty="0"/>
              <a:t> </a:t>
            </a:r>
            <a:r>
              <a:rPr lang="ru-RU" sz="1600" dirty="0" err="1"/>
              <a:t>єдиного</a:t>
            </a:r>
            <a:r>
              <a:rPr lang="ru-RU" sz="1600" dirty="0"/>
              <a:t> </a:t>
            </a:r>
            <a:r>
              <a:rPr lang="ru-RU" sz="1600" dirty="0" err="1"/>
              <a:t>міжнародного</a:t>
            </a:r>
            <a:r>
              <a:rPr lang="ru-RU" sz="1600" dirty="0"/>
              <a:t> </a:t>
            </a:r>
            <a:r>
              <a:rPr lang="ru-RU" sz="1600" dirty="0" err="1"/>
              <a:t>підходу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метою </a:t>
            </a:r>
            <a:r>
              <a:rPr lang="ru-RU" sz="1600" dirty="0" err="1"/>
              <a:t>створення</a:t>
            </a:r>
            <a:r>
              <a:rPr lang="ru-RU" sz="1600" dirty="0"/>
              <a:t> </a:t>
            </a:r>
            <a:r>
              <a:rPr lang="ru-RU" sz="1600" dirty="0" err="1"/>
              <a:t>гарантій</a:t>
            </a:r>
            <a:r>
              <a:rPr lang="ru-RU" sz="1600" dirty="0"/>
              <a:t> </a:t>
            </a:r>
            <a:r>
              <a:rPr lang="ru-RU" sz="1600" dirty="0" err="1"/>
              <a:t>безпеки</a:t>
            </a:r>
            <a:r>
              <a:rPr lang="ru-RU" sz="1600" dirty="0"/>
              <a:t> умов </a:t>
            </a:r>
            <a:r>
              <a:rPr lang="ru-RU" sz="1600" dirty="0" err="1"/>
              <a:t>праці</a:t>
            </a:r>
            <a:r>
              <a:rPr lang="ru-RU" sz="1600" dirty="0"/>
              <a:t> та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гігієнічних</a:t>
            </a:r>
            <a:r>
              <a:rPr lang="ru-RU" sz="1600" dirty="0"/>
              <a:t> </a:t>
            </a:r>
            <a:r>
              <a:rPr lang="ru-RU" sz="1600" dirty="0" err="1"/>
              <a:t>регламентів</a:t>
            </a:r>
            <a:r>
              <a:rPr lang="ru-RU" sz="1600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80928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Програма</a:t>
            </a:r>
            <a:r>
              <a:rPr lang="ru-RU" sz="1600" dirty="0"/>
              <a:t> ВООЗ «</a:t>
            </a:r>
            <a:r>
              <a:rPr lang="ru-RU" sz="1600" dirty="0" err="1"/>
              <a:t>Рекомендовані</a:t>
            </a:r>
            <a:r>
              <a:rPr lang="ru-RU" sz="1600" dirty="0"/>
              <a:t>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показників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</a:t>
            </a:r>
            <a:r>
              <a:rPr lang="ru-RU" sz="1600" dirty="0" err="1"/>
              <a:t>професійного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» </a:t>
            </a:r>
            <a:r>
              <a:rPr lang="ru-RU" sz="1600" dirty="0" err="1"/>
              <a:t>розглядає</a:t>
            </a:r>
            <a:r>
              <a:rPr lang="ru-RU" sz="1600" dirty="0"/>
              <a:t> </a:t>
            </a:r>
            <a:r>
              <a:rPr lang="ru-RU" sz="1600" dirty="0" err="1"/>
              <a:t>біологічну</a:t>
            </a:r>
            <a:r>
              <a:rPr lang="ru-RU" sz="1600" dirty="0"/>
              <a:t> </a:t>
            </a:r>
            <a:r>
              <a:rPr lang="ru-RU" sz="1600" dirty="0" err="1"/>
              <a:t>дію</a:t>
            </a:r>
            <a:r>
              <a:rPr lang="ru-RU" sz="1600" dirty="0"/>
              <a:t> ОР (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розчинників</a:t>
            </a:r>
            <a:r>
              <a:rPr lang="ru-RU" sz="1600" dirty="0"/>
              <a:t>) на </a:t>
            </a:r>
            <a:r>
              <a:rPr lang="ru-RU" sz="1600" dirty="0" err="1"/>
              <a:t>людину</a:t>
            </a:r>
            <a:r>
              <a:rPr lang="ru-RU" sz="1600" dirty="0"/>
              <a:t>, </a:t>
            </a:r>
            <a:r>
              <a:rPr lang="ru-RU" sz="1600" dirty="0" err="1"/>
              <a:t>залежність</a:t>
            </a:r>
            <a:r>
              <a:rPr lang="ru-RU" sz="1600" dirty="0"/>
              <a:t> </a:t>
            </a:r>
            <a:r>
              <a:rPr lang="ru-RU" sz="1600" dirty="0" err="1"/>
              <a:t>доза-ефект</a:t>
            </a:r>
            <a:r>
              <a:rPr lang="ru-RU" sz="1600" dirty="0"/>
              <a:t> </a:t>
            </a:r>
            <a:r>
              <a:rPr lang="ru-RU" sz="1600" dirty="0" err="1"/>
              <a:t>деяких</a:t>
            </a:r>
            <a:r>
              <a:rPr lang="ru-RU" sz="1600" dirty="0"/>
              <a:t> </a:t>
            </a:r>
            <a:r>
              <a:rPr lang="ru-RU" sz="1600" dirty="0" err="1"/>
              <a:t>розчинників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пропонує</a:t>
            </a:r>
            <a:r>
              <a:rPr lang="ru-RU" sz="1600" dirty="0"/>
              <a:t> </a:t>
            </a:r>
            <a:r>
              <a:rPr lang="ru-RU" sz="1600" dirty="0" err="1"/>
              <a:t>наступні</a:t>
            </a:r>
            <a:r>
              <a:rPr lang="ru-RU" sz="1600" dirty="0"/>
              <a:t> </a:t>
            </a:r>
            <a:r>
              <a:rPr lang="ru-RU" sz="1600" dirty="0" err="1"/>
              <a:t>рекомендації</a:t>
            </a:r>
            <a:r>
              <a:rPr lang="ru-RU" sz="1600" dirty="0"/>
              <a:t>: </a:t>
            </a:r>
          </a:p>
          <a:p>
            <a:r>
              <a:rPr lang="ru-RU" sz="1600" dirty="0"/>
              <a:t>- По толуолу в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допустимої</a:t>
            </a:r>
            <a:r>
              <a:rPr lang="ru-RU" sz="1600" dirty="0"/>
              <a:t> </a:t>
            </a:r>
            <a:r>
              <a:rPr lang="ru-RU" sz="1600" dirty="0" err="1"/>
              <a:t>середньозваженої</a:t>
            </a:r>
            <a:r>
              <a:rPr lang="ru-RU" sz="1600" dirty="0"/>
              <a:t> за </a:t>
            </a:r>
            <a:r>
              <a:rPr lang="ru-RU" sz="1600" dirty="0" err="1"/>
              <a:t>робочий</a:t>
            </a:r>
            <a:r>
              <a:rPr lang="ru-RU" sz="1600" dirty="0"/>
              <a:t> день (8 годин) </a:t>
            </a:r>
            <a:r>
              <a:rPr lang="ru-RU" sz="1600" dirty="0" err="1"/>
              <a:t>концентрації</a:t>
            </a:r>
            <a:r>
              <a:rPr lang="ru-RU" sz="1600" dirty="0"/>
              <a:t> </a:t>
            </a:r>
            <a:r>
              <a:rPr lang="ru-RU" sz="1600" dirty="0" err="1"/>
              <a:t>парів</a:t>
            </a:r>
            <a:r>
              <a:rPr lang="ru-RU" sz="1600" dirty="0"/>
              <a:t> у </a:t>
            </a:r>
            <a:r>
              <a:rPr lang="ru-RU" sz="1600" dirty="0" err="1"/>
              <a:t>повітрі</a:t>
            </a:r>
            <a:r>
              <a:rPr lang="ru-RU" sz="1600" dirty="0"/>
              <a:t> </a:t>
            </a:r>
            <a:r>
              <a:rPr lang="ru-RU" sz="1600" dirty="0" err="1"/>
              <a:t>робочої</a:t>
            </a:r>
            <a:r>
              <a:rPr lang="ru-RU" sz="1600" dirty="0"/>
              <a:t> </a:t>
            </a:r>
            <a:r>
              <a:rPr lang="ru-RU" sz="1600" dirty="0" err="1"/>
              <a:t>зони</a:t>
            </a:r>
            <a:r>
              <a:rPr lang="ru-RU" sz="1600" dirty="0"/>
              <a:t> повинна </a:t>
            </a:r>
            <a:r>
              <a:rPr lang="ru-RU" sz="1600" dirty="0" err="1"/>
              <a:t>складати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375 мг/м3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якості</a:t>
            </a:r>
            <a:r>
              <a:rPr lang="ru-RU" sz="1600" dirty="0"/>
              <a:t> допустимого </a:t>
            </a:r>
            <a:r>
              <a:rPr lang="ru-RU" sz="1600" dirty="0" err="1"/>
              <a:t>короткочасного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(15 </a:t>
            </a:r>
            <a:r>
              <a:rPr lang="ru-RU" sz="1600" dirty="0" err="1"/>
              <a:t>хв</a:t>
            </a:r>
            <a:r>
              <a:rPr lang="ru-RU" sz="1600" dirty="0"/>
              <a:t>) не повинна бути </a:t>
            </a:r>
            <a:r>
              <a:rPr lang="ru-RU" sz="1600" dirty="0" err="1"/>
              <a:t>більше</a:t>
            </a:r>
            <a:r>
              <a:rPr lang="ru-RU" sz="1600" dirty="0"/>
              <a:t> 800 мг/м3; </a:t>
            </a:r>
          </a:p>
          <a:p>
            <a:r>
              <a:rPr lang="ru-RU" sz="1600" dirty="0"/>
              <a:t>- По ксилолу рекомендована </a:t>
            </a:r>
            <a:r>
              <a:rPr lang="ru-RU" sz="1600" dirty="0" err="1"/>
              <a:t>концентрація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215 мг/м3 в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орієнтовного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err="1"/>
              <a:t>протягом</a:t>
            </a:r>
            <a:r>
              <a:rPr lang="ru-RU" sz="1600" dirty="0"/>
              <a:t> </a:t>
            </a:r>
            <a:r>
              <a:rPr lang="ru-RU" sz="1600" dirty="0" err="1"/>
              <a:t>робочого</a:t>
            </a:r>
            <a:r>
              <a:rPr lang="ru-RU" sz="1600" dirty="0"/>
              <a:t> дня; </a:t>
            </a:r>
          </a:p>
          <a:p>
            <a:r>
              <a:rPr lang="ru-RU" sz="1600" dirty="0"/>
              <a:t>- По </a:t>
            </a:r>
            <a:r>
              <a:rPr lang="ru-RU" sz="1600" dirty="0" err="1"/>
              <a:t>сірковуглецю</a:t>
            </a:r>
            <a:r>
              <a:rPr lang="ru-RU" sz="1600" dirty="0"/>
              <a:t> -10 мг/м3 як </a:t>
            </a:r>
            <a:r>
              <a:rPr lang="ru-RU" sz="1600" dirty="0" err="1"/>
              <a:t>середньозважена</a:t>
            </a:r>
            <a:r>
              <a:rPr lang="ru-RU" sz="1600" dirty="0"/>
              <a:t> ГДК за </a:t>
            </a:r>
            <a:r>
              <a:rPr lang="ru-RU" sz="1600" dirty="0" err="1"/>
              <a:t>робочий</a:t>
            </a:r>
            <a:r>
              <a:rPr lang="ru-RU" sz="1600" dirty="0"/>
              <a:t> день для </a:t>
            </a:r>
            <a:r>
              <a:rPr lang="ru-RU" sz="1600" dirty="0" err="1"/>
              <a:t>чоловіків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3 мг/м3 - для </a:t>
            </a:r>
            <a:r>
              <a:rPr lang="ru-RU" sz="1600" dirty="0" err="1"/>
              <a:t>жінок</a:t>
            </a:r>
            <a:r>
              <a:rPr lang="ru-RU" sz="1600" dirty="0"/>
              <a:t> репродуктивного </a:t>
            </a:r>
            <a:r>
              <a:rPr lang="ru-RU" sz="1600" dirty="0" err="1"/>
              <a:t>віку</a:t>
            </a:r>
            <a:r>
              <a:rPr lang="ru-RU" sz="1600" dirty="0"/>
              <a:t>; </a:t>
            </a:r>
            <a:r>
              <a:rPr lang="ru-RU" sz="1600" dirty="0" err="1"/>
              <a:t>короткочасний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- не </a:t>
            </a:r>
            <a:r>
              <a:rPr lang="ru-RU" sz="1600" dirty="0" err="1"/>
              <a:t>більше</a:t>
            </a:r>
            <a:r>
              <a:rPr lang="ru-RU" sz="1600" dirty="0"/>
              <a:t> 60 мг/м3; </a:t>
            </a:r>
          </a:p>
          <a:p>
            <a:r>
              <a:rPr lang="ru-RU" sz="1600" dirty="0"/>
              <a:t>- По </a:t>
            </a:r>
            <a:r>
              <a:rPr lang="ru-RU" sz="1600" dirty="0" err="1"/>
              <a:t>трихлоретилену</a:t>
            </a:r>
            <a:r>
              <a:rPr lang="ru-RU" sz="1600" dirty="0"/>
              <a:t> в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середньозваженої</a:t>
            </a:r>
            <a:r>
              <a:rPr lang="ru-RU" sz="1600" dirty="0"/>
              <a:t> ГДК за </a:t>
            </a:r>
            <a:r>
              <a:rPr lang="ru-RU" sz="1600" dirty="0" err="1"/>
              <a:t>робочий</a:t>
            </a:r>
            <a:r>
              <a:rPr lang="ru-RU" sz="1600" dirty="0"/>
              <a:t> день рекомендована </a:t>
            </a:r>
            <a:r>
              <a:rPr lang="ru-RU" sz="1600" dirty="0" err="1"/>
              <a:t>концентрація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135 мг/м3; </a:t>
            </a:r>
            <a:r>
              <a:rPr lang="ru-RU" sz="1600" dirty="0" err="1"/>
              <a:t>допустимий</a:t>
            </a:r>
            <a:r>
              <a:rPr lang="ru-RU" sz="1600" dirty="0"/>
              <a:t> </a:t>
            </a:r>
            <a:r>
              <a:rPr lang="ru-RU" sz="1600" dirty="0" err="1"/>
              <a:t>короткочасний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- 1000 мг/м3. </a:t>
            </a:r>
          </a:p>
          <a:p>
            <a:r>
              <a:rPr lang="ru-RU" sz="1600" dirty="0" err="1"/>
              <a:t>Повні</a:t>
            </a:r>
            <a:r>
              <a:rPr lang="ru-RU" sz="1600" dirty="0"/>
              <a:t> </a:t>
            </a:r>
            <a:r>
              <a:rPr lang="ru-RU" sz="1600" dirty="0" err="1"/>
              <a:t>відомості</a:t>
            </a:r>
            <a:r>
              <a:rPr lang="ru-RU" sz="1600" dirty="0"/>
              <a:t> про </a:t>
            </a:r>
            <a:r>
              <a:rPr lang="ru-RU" sz="1600" dirty="0" err="1"/>
              <a:t>допустимі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err="1"/>
              <a:t>розчинників</a:t>
            </a:r>
            <a:r>
              <a:rPr lang="ru-RU" sz="1600" dirty="0"/>
              <a:t> на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знайти</a:t>
            </a:r>
            <a:r>
              <a:rPr lang="ru-RU" sz="1600" dirty="0"/>
              <a:t> в </a:t>
            </a:r>
            <a:r>
              <a:rPr lang="ru-RU" sz="1600" dirty="0" err="1"/>
              <a:t>відповідній</a:t>
            </a:r>
            <a:r>
              <a:rPr lang="ru-RU" sz="1600" dirty="0"/>
              <a:t> </a:t>
            </a:r>
            <a:r>
              <a:rPr lang="ru-RU" sz="1600" dirty="0" err="1"/>
              <a:t>довідковій</a:t>
            </a:r>
            <a:r>
              <a:rPr lang="ru-RU" sz="1600" dirty="0"/>
              <a:t> та </a:t>
            </a:r>
            <a:r>
              <a:rPr lang="ru-RU" sz="1600" dirty="0" err="1"/>
              <a:t>нормативній</a:t>
            </a:r>
            <a:r>
              <a:rPr lang="ru-RU" sz="1600" dirty="0"/>
              <a:t> </a:t>
            </a:r>
            <a:r>
              <a:rPr lang="ru-RU" sz="1600" dirty="0" err="1"/>
              <a:t>літературі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1. </a:t>
            </a:r>
            <a:r>
              <a:rPr lang="ru-RU" b="1" dirty="0" err="1" smtClean="0"/>
              <a:t>Механізми</a:t>
            </a:r>
            <a:r>
              <a:rPr lang="ru-RU" b="1" dirty="0" smtClean="0"/>
              <a:t> </a:t>
            </a:r>
            <a:r>
              <a:rPr lang="ru-RU" b="1" dirty="0" err="1"/>
              <a:t>токсичної</a:t>
            </a:r>
            <a:r>
              <a:rPr lang="ru-RU" b="1" dirty="0"/>
              <a:t> </a:t>
            </a:r>
            <a:r>
              <a:rPr lang="ru-RU" b="1" dirty="0" err="1"/>
              <a:t>дії</a:t>
            </a:r>
            <a:r>
              <a:rPr lang="ru-RU" b="1" dirty="0"/>
              <a:t> </a:t>
            </a:r>
            <a:r>
              <a:rPr lang="ru-RU" b="1" dirty="0" err="1"/>
              <a:t>розчинників</a:t>
            </a:r>
            <a:r>
              <a:rPr lang="ru-RU" b="1" dirty="0"/>
              <a:t> на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«</a:t>
            </a:r>
            <a:r>
              <a:rPr lang="ru-RU" dirty="0" err="1"/>
              <a:t>розчинники</a:t>
            </a:r>
            <a:r>
              <a:rPr lang="ru-RU" dirty="0"/>
              <a:t>»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численну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за </a:t>
            </a:r>
            <a:r>
              <a:rPr lang="ru-RU" dirty="0" err="1"/>
              <a:t>хімічною</a:t>
            </a:r>
            <a:r>
              <a:rPr lang="ru-RU" dirty="0"/>
              <a:t> </a:t>
            </a:r>
            <a:r>
              <a:rPr lang="ru-RU" dirty="0" err="1"/>
              <a:t>будовою</a:t>
            </a:r>
            <a:r>
              <a:rPr lang="ru-RU" dirty="0"/>
              <a:t>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неорганічних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сумішей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різним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летючості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як правило, </a:t>
            </a:r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розчиняються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жирах (</a:t>
            </a:r>
            <a:r>
              <a:rPr lang="ru-RU" dirty="0" err="1"/>
              <a:t>ліпідах</a:t>
            </a:r>
            <a:r>
              <a:rPr lang="ru-RU" dirty="0"/>
              <a:t>).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 погано </a:t>
            </a:r>
            <a:r>
              <a:rPr lang="ru-RU" dirty="0" err="1"/>
              <a:t>дисоціюють</a:t>
            </a:r>
            <a:r>
              <a:rPr lang="ru-RU" dirty="0"/>
              <a:t> у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розчинах</a:t>
            </a:r>
            <a:r>
              <a:rPr lang="ru-RU" dirty="0"/>
              <a:t>. </a:t>
            </a:r>
          </a:p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використовувані</a:t>
            </a:r>
            <a:r>
              <a:rPr lang="ru-RU" dirty="0"/>
              <a:t> як </a:t>
            </a:r>
            <a:r>
              <a:rPr lang="ru-RU" dirty="0" err="1"/>
              <a:t>розчинники</a:t>
            </a:r>
            <a:r>
              <a:rPr lang="ru-RU" dirty="0"/>
              <a:t>, </a:t>
            </a:r>
            <a:r>
              <a:rPr lang="ru-RU" dirty="0" err="1"/>
              <a:t>як</a:t>
            </a:r>
            <a:r>
              <a:rPr lang="ru-RU" dirty="0"/>
              <a:t> правило,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екстракції</a:t>
            </a:r>
            <a:r>
              <a:rPr lang="ru-RU" dirty="0"/>
              <a:t>, </a:t>
            </a:r>
            <a:r>
              <a:rPr lang="ru-RU" dirty="0" err="1"/>
              <a:t>розчинення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розведення</a:t>
            </a:r>
            <a:r>
              <a:rPr lang="ru-RU" dirty="0"/>
              <a:t> </a:t>
            </a:r>
            <a:r>
              <a:rPr lang="ru-RU" dirty="0" err="1"/>
              <a:t>нерозчинних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широко </a:t>
            </a:r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фарб</a:t>
            </a:r>
            <a:r>
              <a:rPr lang="ru-RU" dirty="0"/>
              <a:t>, </a:t>
            </a:r>
            <a:r>
              <a:rPr lang="ru-RU" dirty="0" err="1"/>
              <a:t>лаків</a:t>
            </a:r>
            <a:r>
              <a:rPr lang="ru-RU" dirty="0"/>
              <a:t>, </a:t>
            </a:r>
            <a:r>
              <a:rPr lang="ru-RU" dirty="0" err="1"/>
              <a:t>клеїв</a:t>
            </a:r>
            <a:r>
              <a:rPr lang="ru-RU" dirty="0"/>
              <a:t>,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барвників</a:t>
            </a:r>
            <a:r>
              <a:rPr lang="ru-RU" dirty="0"/>
              <a:t>, в </a:t>
            </a:r>
            <a:r>
              <a:rPr lang="ru-RU" dirty="0" err="1"/>
              <a:t>фармацевтичній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побуті</a:t>
            </a:r>
            <a:r>
              <a:rPr lang="ru-RU" dirty="0"/>
              <a:t>. </a:t>
            </a:r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шкідливими</a:t>
            </a:r>
            <a:r>
              <a:rPr lang="ru-RU" dirty="0"/>
              <a:t>, </a:t>
            </a:r>
            <a:r>
              <a:rPr lang="ru-RU" dirty="0" err="1"/>
              <a:t>шкідливо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таких </a:t>
            </a:r>
            <a:r>
              <a:rPr lang="ru-RU" dirty="0" err="1"/>
              <a:t>препаратів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на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аліфатичні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(пентан, </a:t>
            </a:r>
            <a:r>
              <a:rPr lang="ru-RU" dirty="0" err="1"/>
              <a:t>гексан</a:t>
            </a:r>
            <a:r>
              <a:rPr lang="ru-RU" dirty="0"/>
              <a:t>, октан та </a:t>
            </a:r>
            <a:r>
              <a:rPr lang="ru-RU" dirty="0" err="1"/>
              <a:t>ін</a:t>
            </a:r>
            <a:r>
              <a:rPr lang="ru-RU" dirty="0"/>
              <a:t>.); </a:t>
            </a:r>
          </a:p>
          <a:p>
            <a:r>
              <a:rPr lang="ru-RU" dirty="0"/>
              <a:t>2) </a:t>
            </a:r>
            <a:r>
              <a:rPr lang="ru-RU" dirty="0" err="1"/>
              <a:t>ароматичні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(бензол, толуол, ксилол); </a:t>
            </a:r>
          </a:p>
          <a:p>
            <a:r>
              <a:rPr lang="ru-RU" dirty="0"/>
              <a:t>3) </a:t>
            </a:r>
            <a:r>
              <a:rPr lang="ru-RU" dirty="0" err="1"/>
              <a:t>аліфатичні</a:t>
            </a:r>
            <a:r>
              <a:rPr lang="ru-RU" dirty="0"/>
              <a:t> </a:t>
            </a:r>
            <a:r>
              <a:rPr lang="ru-RU" dirty="0" err="1"/>
              <a:t>алкоголі-спирти</a:t>
            </a:r>
            <a:r>
              <a:rPr lang="ru-RU" dirty="0"/>
              <a:t> (</a:t>
            </a:r>
            <a:r>
              <a:rPr lang="ru-RU" dirty="0" err="1"/>
              <a:t>етанол</a:t>
            </a:r>
            <a:r>
              <a:rPr lang="ru-RU" dirty="0"/>
              <a:t>, метанол та </a:t>
            </a:r>
            <a:r>
              <a:rPr lang="ru-RU" dirty="0" err="1"/>
              <a:t>ін</a:t>
            </a:r>
            <a:r>
              <a:rPr lang="ru-RU" dirty="0"/>
              <a:t>.); </a:t>
            </a:r>
          </a:p>
          <a:p>
            <a:r>
              <a:rPr lang="ru-RU" dirty="0"/>
              <a:t>4) </a:t>
            </a:r>
            <a:r>
              <a:rPr lang="ru-RU" dirty="0" err="1"/>
              <a:t>гліколі</a:t>
            </a:r>
            <a:r>
              <a:rPr lang="ru-RU" dirty="0"/>
              <a:t> та </a:t>
            </a:r>
            <a:r>
              <a:rPr lang="ru-RU" dirty="0" err="1"/>
              <a:t>ефіри</a:t>
            </a:r>
            <a:r>
              <a:rPr lang="ru-RU" dirty="0"/>
              <a:t> </a:t>
            </a:r>
            <a:r>
              <a:rPr lang="ru-RU" dirty="0" err="1"/>
              <a:t>гліколей</a:t>
            </a:r>
            <a:r>
              <a:rPr lang="ru-RU" dirty="0"/>
              <a:t> (</a:t>
            </a:r>
            <a:r>
              <a:rPr lang="ru-RU" dirty="0" err="1"/>
              <a:t>етиленгліколь</a:t>
            </a:r>
            <a:r>
              <a:rPr lang="ru-RU" dirty="0"/>
              <a:t>, </a:t>
            </a:r>
            <a:r>
              <a:rPr lang="ru-RU" dirty="0" err="1"/>
              <a:t>пропіленгліколь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</a:p>
          <a:p>
            <a:r>
              <a:rPr lang="ru-RU" dirty="0"/>
              <a:t>5) </a:t>
            </a:r>
            <a:r>
              <a:rPr lang="ru-RU" dirty="0" err="1"/>
              <a:t>кетони</a:t>
            </a:r>
            <a:r>
              <a:rPr lang="ru-RU" dirty="0"/>
              <a:t>; </a:t>
            </a:r>
          </a:p>
          <a:p>
            <a:r>
              <a:rPr lang="ru-RU" dirty="0"/>
              <a:t>6)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ефіри</a:t>
            </a:r>
            <a:r>
              <a:rPr lang="ru-RU" dirty="0"/>
              <a:t> (</a:t>
            </a:r>
            <a:r>
              <a:rPr lang="ru-RU" dirty="0" err="1"/>
              <a:t>діетиловий</a:t>
            </a:r>
            <a:r>
              <a:rPr lang="ru-RU" dirty="0"/>
              <a:t> </a:t>
            </a:r>
            <a:r>
              <a:rPr lang="ru-RU" dirty="0" err="1"/>
              <a:t>ефір</a:t>
            </a:r>
            <a:r>
              <a:rPr lang="ru-RU" dirty="0"/>
              <a:t>, </a:t>
            </a:r>
            <a:r>
              <a:rPr lang="ru-RU" dirty="0" err="1"/>
              <a:t>метилацетат</a:t>
            </a:r>
            <a:r>
              <a:rPr lang="ru-RU" dirty="0"/>
              <a:t>, </a:t>
            </a:r>
            <a:r>
              <a:rPr lang="ru-RU" dirty="0" err="1"/>
              <a:t>етилацетат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); </a:t>
            </a:r>
          </a:p>
          <a:p>
            <a:r>
              <a:rPr lang="ru-RU" dirty="0"/>
              <a:t>7) </a:t>
            </a:r>
            <a:r>
              <a:rPr lang="ru-RU" dirty="0" err="1"/>
              <a:t>галогеновані</a:t>
            </a:r>
            <a:r>
              <a:rPr lang="ru-RU" dirty="0"/>
              <a:t> </a:t>
            </a:r>
            <a:r>
              <a:rPr lang="ru-RU" dirty="0" err="1"/>
              <a:t>аліфатичні</a:t>
            </a:r>
            <a:r>
              <a:rPr lang="ru-RU" dirty="0"/>
              <a:t> </a:t>
            </a:r>
            <a:r>
              <a:rPr lang="ru-RU" dirty="0" err="1"/>
              <a:t>вуглеводні</a:t>
            </a:r>
            <a:r>
              <a:rPr lang="ru-RU" dirty="0"/>
              <a:t> (хлороформ СНС13, </a:t>
            </a:r>
            <a:r>
              <a:rPr lang="ru-RU" dirty="0" err="1"/>
              <a:t>чотирихлористий</a:t>
            </a:r>
            <a:r>
              <a:rPr lang="ru-RU" dirty="0"/>
              <a:t> </a:t>
            </a:r>
            <a:r>
              <a:rPr lang="ru-RU" dirty="0" err="1"/>
              <a:t>вуглець</a:t>
            </a:r>
            <a:r>
              <a:rPr lang="ru-RU" dirty="0"/>
              <a:t> СС14, </a:t>
            </a:r>
            <a:r>
              <a:rPr lang="ru-RU" dirty="0" err="1"/>
              <a:t>метиленхлорид</a:t>
            </a:r>
            <a:r>
              <a:rPr lang="ru-RU" dirty="0"/>
              <a:t> СН2С12, </a:t>
            </a:r>
            <a:r>
              <a:rPr lang="ru-RU" dirty="0" err="1"/>
              <a:t>трихлоретилен</a:t>
            </a:r>
            <a:r>
              <a:rPr lang="ru-RU" dirty="0"/>
              <a:t> С12С=СНС1, </a:t>
            </a:r>
            <a:r>
              <a:rPr lang="ru-RU" dirty="0" err="1"/>
              <a:t>вінілхлорид</a:t>
            </a:r>
            <a:r>
              <a:rPr lang="ru-RU" dirty="0"/>
              <a:t> СН2=СНС1 та </a:t>
            </a:r>
            <a:r>
              <a:rPr lang="ru-RU" dirty="0" err="1"/>
              <a:t>ін</a:t>
            </a:r>
            <a:r>
              <a:rPr lang="ru-RU" dirty="0"/>
              <a:t>.)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1490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Комерційні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, як правило,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суміш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складу, в тому </a:t>
            </a:r>
            <a:r>
              <a:rPr lang="ru-RU" dirty="0" err="1"/>
              <a:t>числі</a:t>
            </a:r>
            <a:r>
              <a:rPr lang="ru-RU" dirty="0"/>
              <a:t> бензин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масла.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4345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характерна </a:t>
            </a:r>
            <a:r>
              <a:rPr lang="ru-RU" dirty="0" err="1"/>
              <a:t>схожість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- вони </a:t>
            </a:r>
            <a:r>
              <a:rPr lang="ru-RU" dirty="0" err="1"/>
              <a:t>пригнічують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</a:t>
            </a:r>
            <a:r>
              <a:rPr lang="ru-RU" dirty="0" err="1"/>
              <a:t>наркотична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),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кровотворну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хронічної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стомлюваність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в </a:t>
            </a:r>
            <a:r>
              <a:rPr lang="ru-RU" dirty="0" err="1"/>
              <a:t>емоційній</a:t>
            </a:r>
            <a:r>
              <a:rPr lang="ru-RU" dirty="0"/>
              <a:t> </a:t>
            </a:r>
            <a:r>
              <a:rPr lang="ru-RU" dirty="0" err="1"/>
              <a:t>лабільності</a:t>
            </a:r>
            <a:r>
              <a:rPr lang="ru-RU" dirty="0"/>
              <a:t>, </a:t>
            </a:r>
            <a:r>
              <a:rPr lang="ru-RU" dirty="0" err="1"/>
              <a:t>подразливості</a:t>
            </a:r>
            <a:r>
              <a:rPr lang="ru-RU" dirty="0"/>
              <a:t>, </a:t>
            </a:r>
            <a:r>
              <a:rPr lang="ru-RU" dirty="0" err="1"/>
              <a:t>депресії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неспецифічні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, як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запаморочення</a:t>
            </a:r>
            <a:r>
              <a:rPr lang="ru-RU" dirty="0"/>
              <a:t>, </a:t>
            </a:r>
            <a:r>
              <a:rPr lang="ru-RU" dirty="0" err="1"/>
              <a:t>оніміння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сну та </a:t>
            </a:r>
            <a:r>
              <a:rPr lang="ru-RU" dirty="0" err="1"/>
              <a:t>ін</a:t>
            </a:r>
            <a:r>
              <a:rPr lang="ru-RU" dirty="0"/>
              <a:t>. При </a:t>
            </a:r>
            <a:r>
              <a:rPr lang="ru-RU" dirty="0" err="1"/>
              <a:t>клінічному</a:t>
            </a:r>
            <a:r>
              <a:rPr lang="ru-RU" dirty="0"/>
              <a:t> </a:t>
            </a:r>
            <a:r>
              <a:rPr lang="ru-RU" dirty="0" err="1"/>
              <a:t>обстеженні</a:t>
            </a:r>
            <a:r>
              <a:rPr lang="ru-RU" dirty="0"/>
              <a:t> </a:t>
            </a:r>
            <a:r>
              <a:rPr lang="ru-RU" dirty="0" err="1"/>
              <a:t>неврологічні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сильно </a:t>
            </a:r>
            <a:r>
              <a:rPr lang="ru-RU" dirty="0" err="1"/>
              <a:t>виражені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тремор (</a:t>
            </a:r>
            <a:r>
              <a:rPr lang="ru-RU" dirty="0" err="1"/>
              <a:t>тремтіння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),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рівноваги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мозкових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пірамідальних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56992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дотику</a:t>
            </a:r>
            <a:r>
              <a:rPr lang="ru-RU" dirty="0"/>
              <a:t>, нюху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психомоторних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дифузне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шлуночків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числа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в </a:t>
            </a:r>
            <a:r>
              <a:rPr lang="ru-RU" dirty="0" err="1"/>
              <a:t>корі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через два роки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контакту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розчинниками</a:t>
            </a:r>
            <a:r>
              <a:rPr lang="ru-RU" dirty="0"/>
              <a:t> </a:t>
            </a:r>
            <a:r>
              <a:rPr lang="ru-RU" dirty="0" err="1"/>
              <a:t>суб'єктивні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</a:t>
            </a:r>
            <a:r>
              <a:rPr lang="ru-RU" dirty="0" err="1"/>
              <a:t>зменшувались</a:t>
            </a:r>
            <a:r>
              <a:rPr lang="ru-RU" dirty="0"/>
              <a:t>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церебральна</a:t>
            </a:r>
            <a:r>
              <a:rPr lang="ru-RU" dirty="0"/>
              <a:t> </a:t>
            </a:r>
            <a:r>
              <a:rPr lang="ru-RU" dirty="0" err="1"/>
              <a:t>атрофія</a:t>
            </a:r>
            <a:r>
              <a:rPr lang="ru-RU" dirty="0"/>
              <a:t> </a:t>
            </a:r>
            <a:r>
              <a:rPr lang="ru-RU" dirty="0" err="1"/>
              <a:t>залишалися</a:t>
            </a:r>
            <a:r>
              <a:rPr lang="ru-RU" dirty="0"/>
              <a:t> без </a:t>
            </a:r>
            <a:r>
              <a:rPr lang="ru-RU" dirty="0" err="1"/>
              <a:t>змін</a:t>
            </a:r>
            <a:r>
              <a:rPr lang="ru-RU" dirty="0"/>
              <a:t>. Таким чином, токсична </a:t>
            </a:r>
            <a:r>
              <a:rPr lang="ru-RU" dirty="0" err="1"/>
              <a:t>енцефалопатія</a:t>
            </a:r>
            <a:r>
              <a:rPr lang="ru-RU" dirty="0"/>
              <a:t> не </a:t>
            </a:r>
            <a:r>
              <a:rPr lang="ru-RU" dirty="0" err="1"/>
              <a:t>прогресувала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зворотнього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не</a:t>
            </a:r>
            <a:r>
              <a:rPr lang="ru-RU" dirty="0"/>
              <a:t> </a:t>
            </a:r>
            <a:r>
              <a:rPr lang="ru-RU" dirty="0" err="1"/>
              <a:t>спостерігалося</a:t>
            </a:r>
            <a:r>
              <a:rPr lang="ru-RU" dirty="0"/>
              <a:t>. За </a:t>
            </a:r>
            <a:r>
              <a:rPr lang="ru-RU" dirty="0" err="1"/>
              <a:t>даними</a:t>
            </a:r>
            <a:r>
              <a:rPr lang="ru-RU" dirty="0"/>
              <a:t> ж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повторне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через три роки - </a:t>
            </a:r>
            <a:r>
              <a:rPr lang="ru-RU" dirty="0" err="1"/>
              <a:t>дев'ять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свідчило</a:t>
            </a:r>
            <a:r>
              <a:rPr lang="ru-RU" dirty="0"/>
              <a:t> про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вираженість</a:t>
            </a:r>
            <a:r>
              <a:rPr lang="ru-RU" dirty="0"/>
              <a:t> </a:t>
            </a:r>
            <a:r>
              <a:rPr lang="ru-RU" dirty="0" err="1"/>
              <a:t>об'єктивних</a:t>
            </a:r>
            <a:r>
              <a:rPr lang="ru-RU" dirty="0"/>
              <a:t> </a:t>
            </a:r>
            <a:r>
              <a:rPr lang="ru-RU" dirty="0" err="1"/>
              <a:t>клінічних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периферичної</a:t>
            </a:r>
            <a:r>
              <a:rPr lang="ru-RU" dirty="0"/>
              <a:t> </a:t>
            </a:r>
            <a:r>
              <a:rPr lang="ru-RU" dirty="0" err="1"/>
              <a:t>нейропатії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ранніми</a:t>
            </a:r>
            <a:r>
              <a:rPr lang="ru-RU" dirty="0"/>
              <a:t> симптомами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сенсорна</a:t>
            </a:r>
            <a:r>
              <a:rPr lang="ru-RU" dirty="0"/>
              <a:t> </a:t>
            </a:r>
            <a:r>
              <a:rPr lang="ru-RU" dirty="0" err="1"/>
              <a:t>анестезія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імпульсів</a:t>
            </a:r>
            <a:r>
              <a:rPr lang="ru-RU" dirty="0"/>
              <a:t>. При </a:t>
            </a:r>
            <a:r>
              <a:rPr lang="ru-RU" dirty="0" err="1"/>
              <a:t>офтальмологічному</a:t>
            </a:r>
            <a:r>
              <a:rPr lang="ru-RU" dirty="0"/>
              <a:t> </a:t>
            </a:r>
            <a:r>
              <a:rPr lang="ru-RU" dirty="0" err="1"/>
              <a:t>обстеженні</a:t>
            </a:r>
            <a:r>
              <a:rPr lang="ru-RU" dirty="0"/>
              <a:t> </a:t>
            </a:r>
            <a:r>
              <a:rPr lang="ru-RU" dirty="0" err="1"/>
              <a:t>спостерігалося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«</a:t>
            </a:r>
            <a:r>
              <a:rPr lang="ru-RU" dirty="0" err="1"/>
              <a:t>сліпої</a:t>
            </a:r>
            <a:r>
              <a:rPr lang="ru-RU" dirty="0"/>
              <a:t> </a:t>
            </a:r>
            <a:r>
              <a:rPr lang="ru-RU" dirty="0" err="1"/>
              <a:t>плями</a:t>
            </a:r>
            <a:r>
              <a:rPr lang="ru-RU" dirty="0"/>
              <a:t>». </a:t>
            </a:r>
          </a:p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сумішей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, за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,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потенціювання</a:t>
            </a:r>
            <a:r>
              <a:rPr lang="ru-RU" dirty="0"/>
              <a:t> токсичного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подібно</a:t>
            </a:r>
            <a:r>
              <a:rPr lang="ru-RU" dirty="0"/>
              <a:t> до того, як </a:t>
            </a:r>
            <a:r>
              <a:rPr lang="ru-RU" dirty="0" err="1"/>
              <a:t>метилетилкетон</a:t>
            </a:r>
            <a:r>
              <a:rPr lang="ru-RU" dirty="0"/>
              <a:t> </a:t>
            </a:r>
            <a:r>
              <a:rPr lang="ru-RU" dirty="0" err="1"/>
              <a:t>потенціює</a:t>
            </a:r>
            <a:r>
              <a:rPr lang="ru-RU" dirty="0"/>
              <a:t> </a:t>
            </a:r>
            <a:r>
              <a:rPr lang="ru-RU" dirty="0" err="1" smtClean="0"/>
              <a:t>нейротоксичний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en-US" i="1" dirty="0"/>
              <a:t>n-</a:t>
            </a:r>
            <a:r>
              <a:rPr lang="ru-RU" i="1" dirty="0" err="1"/>
              <a:t>гексану</a:t>
            </a:r>
            <a:r>
              <a:rPr lang="ru-RU" i="1" dirty="0"/>
              <a:t>. </a:t>
            </a:r>
            <a:r>
              <a:rPr lang="ru-RU" i="1" dirty="0" err="1"/>
              <a:t>Багато</a:t>
            </a:r>
            <a:r>
              <a:rPr lang="ru-RU" i="1" dirty="0"/>
              <a:t> </a:t>
            </a:r>
            <a:r>
              <a:rPr lang="ru-RU" i="1" dirty="0" err="1"/>
              <a:t>розчинників</a:t>
            </a:r>
            <a:r>
              <a:rPr lang="ru-RU" i="1" dirty="0"/>
              <a:t> </a:t>
            </a:r>
            <a:r>
              <a:rPr lang="ru-RU" i="1" dirty="0" err="1"/>
              <a:t>володіють</a:t>
            </a:r>
            <a:r>
              <a:rPr lang="ru-RU" i="1" dirty="0"/>
              <a:t> </a:t>
            </a:r>
            <a:r>
              <a:rPr lang="ru-RU" i="1" dirty="0" err="1"/>
              <a:t>алергічною</a:t>
            </a:r>
            <a:r>
              <a:rPr lang="ru-RU" i="1" dirty="0"/>
              <a:t> </a:t>
            </a:r>
            <a:r>
              <a:rPr lang="ru-RU" i="1" dirty="0" err="1"/>
              <a:t>дією</a:t>
            </a:r>
            <a:r>
              <a:rPr lang="ru-RU" i="1" dirty="0"/>
              <a:t>, </a:t>
            </a:r>
            <a:r>
              <a:rPr lang="ru-RU" i="1" dirty="0" err="1"/>
              <a:t>викликають</a:t>
            </a:r>
            <a:r>
              <a:rPr lang="ru-RU" i="1" dirty="0"/>
              <a:t> </a:t>
            </a:r>
            <a:r>
              <a:rPr lang="ru-RU" i="1" dirty="0" err="1"/>
              <a:t>різні</a:t>
            </a:r>
            <a:r>
              <a:rPr lang="ru-RU" i="1" dirty="0"/>
              <a:t> </a:t>
            </a:r>
            <a:r>
              <a:rPr lang="ru-RU" i="1" dirty="0" err="1"/>
              <a:t>дерматити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кон'юктивіти</a:t>
            </a:r>
            <a:r>
              <a:rPr lang="ru-RU" i="1" dirty="0"/>
              <a:t>. </a:t>
            </a:r>
          </a:p>
          <a:p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слабо </a:t>
            </a:r>
            <a:r>
              <a:rPr lang="ru-RU" dirty="0" err="1"/>
              <a:t>вивченим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</a:t>
            </a:r>
            <a:r>
              <a:rPr lang="ru-RU" dirty="0" err="1"/>
              <a:t>деменції</a:t>
            </a:r>
            <a:r>
              <a:rPr lang="ru-RU" dirty="0"/>
              <a:t> (</a:t>
            </a:r>
            <a:r>
              <a:rPr lang="ru-RU" dirty="0" err="1"/>
              <a:t>набутого</a:t>
            </a:r>
            <a:r>
              <a:rPr lang="ru-RU" dirty="0"/>
              <a:t> «</a:t>
            </a:r>
            <a:r>
              <a:rPr lang="ru-RU" dirty="0" err="1"/>
              <a:t>слабоумія</a:t>
            </a:r>
            <a:r>
              <a:rPr lang="ru-RU" dirty="0"/>
              <a:t>») </a:t>
            </a:r>
            <a:r>
              <a:rPr lang="ru-RU" dirty="0" err="1"/>
              <a:t>пов'язують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зниженням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.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в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більшому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вивільняють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мембран. </a:t>
            </a:r>
            <a:r>
              <a:rPr lang="ru-RU" dirty="0" err="1"/>
              <a:t>Отже</a:t>
            </a:r>
            <a:r>
              <a:rPr lang="ru-RU" dirty="0"/>
              <a:t>, у </a:t>
            </a:r>
            <a:r>
              <a:rPr lang="ru-RU" dirty="0" err="1"/>
              <a:t>механізмі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, очевидно,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рецепторами мембран,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мембранноядерних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Лабілізація</a:t>
            </a:r>
            <a:r>
              <a:rPr lang="ru-RU" dirty="0"/>
              <a:t> (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нестійкості</a:t>
            </a:r>
            <a:r>
              <a:rPr lang="ru-RU" dirty="0"/>
              <a:t>) мембран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метаболічної</a:t>
            </a:r>
            <a:r>
              <a:rPr lang="ru-RU" dirty="0"/>
              <a:t> </a:t>
            </a:r>
            <a:r>
              <a:rPr lang="ru-RU" dirty="0" err="1"/>
              <a:t>дезорганізації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 - </a:t>
            </a:r>
            <a:r>
              <a:rPr lang="ru-RU" dirty="0" err="1"/>
              <a:t>гангліїв</a:t>
            </a:r>
            <a:r>
              <a:rPr lang="ru-RU" dirty="0"/>
              <a:t> (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клітин-нейронів</a:t>
            </a:r>
            <a:r>
              <a:rPr lang="ru-RU" dirty="0"/>
              <a:t>),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внутріклітинних</a:t>
            </a:r>
            <a:r>
              <a:rPr lang="ru-RU" dirty="0"/>
              <a:t> </a:t>
            </a:r>
            <a:r>
              <a:rPr lang="ru-RU" dirty="0" err="1"/>
              <a:t>органел</a:t>
            </a:r>
            <a:r>
              <a:rPr lang="ru-RU" dirty="0"/>
              <a:t>. </a:t>
            </a:r>
            <a:r>
              <a:rPr lang="ru-RU" dirty="0" err="1"/>
              <a:t>Дегенерація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вторинний</a:t>
            </a:r>
            <a:r>
              <a:rPr lang="ru-RU" dirty="0"/>
              <a:t> результат,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для </a:t>
            </a:r>
            <a:r>
              <a:rPr lang="ru-RU" dirty="0" err="1"/>
              <a:t>нормальної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однаковим</a:t>
            </a:r>
            <a:r>
              <a:rPr lang="ru-RU" dirty="0"/>
              <a:t> типом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в </a:t>
            </a:r>
            <a:r>
              <a:rPr lang="ru-RU" dirty="0" smtClean="0"/>
              <a:t>табл.1</a:t>
            </a:r>
            <a:r>
              <a:rPr lang="ru-RU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920879" cy="24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2. </a:t>
            </a:r>
            <a:r>
              <a:rPr lang="ru-RU" b="1" dirty="0" err="1"/>
              <a:t>Надходження</a:t>
            </a:r>
            <a:r>
              <a:rPr lang="ru-RU" b="1" dirty="0"/>
              <a:t>, </a:t>
            </a:r>
            <a:r>
              <a:rPr lang="ru-RU" b="1" dirty="0" err="1"/>
              <a:t>метаболізм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виведення</a:t>
            </a:r>
            <a:r>
              <a:rPr lang="ru-RU" b="1" dirty="0"/>
              <a:t> </a:t>
            </a:r>
            <a:r>
              <a:rPr lang="ru-RU" b="1" dirty="0" err="1"/>
              <a:t>розчинників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організму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3040" y="671691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надходити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одним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шляхами </a:t>
            </a:r>
            <a:r>
              <a:rPr lang="ru-RU" dirty="0" err="1"/>
              <a:t>одночасно</a:t>
            </a:r>
            <a:r>
              <a:rPr lang="ru-RU" dirty="0"/>
              <a:t>. </a:t>
            </a:r>
            <a:r>
              <a:rPr lang="ru-RU" dirty="0" err="1"/>
              <a:t>Інгаляційний</a:t>
            </a:r>
            <a:r>
              <a:rPr lang="ru-RU" dirty="0"/>
              <a:t> шлях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парів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абсорбуватися</a:t>
            </a:r>
            <a:r>
              <a:rPr lang="ru-RU" dirty="0"/>
              <a:t> в </a:t>
            </a:r>
            <a:r>
              <a:rPr lang="ru-RU" dirty="0" err="1"/>
              <a:t>досить</a:t>
            </a:r>
            <a:r>
              <a:rPr lang="ru-RU" dirty="0"/>
              <a:t> великих </a:t>
            </a:r>
            <a:r>
              <a:rPr lang="ru-RU" dirty="0" err="1"/>
              <a:t>кількостях</a:t>
            </a:r>
            <a:r>
              <a:rPr lang="ru-RU" dirty="0"/>
              <a:t> через </a:t>
            </a:r>
            <a:r>
              <a:rPr lang="ru-RU" dirty="0" err="1"/>
              <a:t>шкіру</a:t>
            </a:r>
            <a:r>
              <a:rPr lang="ru-RU" dirty="0"/>
              <a:t>. </a:t>
            </a:r>
          </a:p>
          <a:p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розподіляються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, </a:t>
            </a:r>
            <a:r>
              <a:rPr lang="ru-RU" dirty="0" err="1"/>
              <a:t>потрапляючи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кров'ю</a:t>
            </a:r>
            <a:r>
              <a:rPr lang="ru-RU" dirty="0"/>
              <a:t> у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де вони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/>
              <a:t>біотрансформації</a:t>
            </a:r>
            <a:r>
              <a:rPr lang="ru-RU" dirty="0"/>
              <a:t> (</a:t>
            </a:r>
            <a:r>
              <a:rPr lang="ru-RU" dirty="0" err="1"/>
              <a:t>головним</a:t>
            </a:r>
            <a:r>
              <a:rPr lang="ru-RU" dirty="0"/>
              <a:t> чином у </a:t>
            </a:r>
            <a:r>
              <a:rPr lang="ru-RU" dirty="0" err="1"/>
              <a:t>печінці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накопичуються</a:t>
            </a:r>
            <a:r>
              <a:rPr lang="ru-RU" dirty="0"/>
              <a:t> в </a:t>
            </a:r>
            <a:r>
              <a:rPr lang="ru-RU" dirty="0" err="1"/>
              <a:t>багатих</a:t>
            </a:r>
            <a:r>
              <a:rPr lang="ru-RU" dirty="0"/>
              <a:t> </a:t>
            </a:r>
            <a:r>
              <a:rPr lang="ru-RU" dirty="0" err="1"/>
              <a:t>ліпідами</a:t>
            </a:r>
            <a:r>
              <a:rPr lang="ru-RU" dirty="0"/>
              <a:t> тканинах.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напіввиведення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великий, </a:t>
            </a:r>
            <a:r>
              <a:rPr lang="ru-RU" dirty="0" err="1"/>
              <a:t>і</a:t>
            </a:r>
            <a:r>
              <a:rPr lang="ru-RU" dirty="0"/>
              <a:t> при </a:t>
            </a:r>
            <a:r>
              <a:rPr lang="ru-RU" dirty="0" err="1"/>
              <a:t>хронічному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розчинників</a:t>
            </a:r>
            <a:r>
              <a:rPr lang="ru-RU" dirty="0"/>
              <a:t> </a:t>
            </a:r>
            <a:r>
              <a:rPr lang="ru-RU" dirty="0" err="1"/>
              <a:t>обумовлюються</a:t>
            </a:r>
            <a:r>
              <a:rPr lang="ru-RU" dirty="0"/>
              <a:t> </a:t>
            </a:r>
            <a:r>
              <a:rPr lang="ru-RU" dirty="0" err="1"/>
              <a:t>фізико-хімічними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фізіологічними</a:t>
            </a:r>
            <a:r>
              <a:rPr lang="ru-RU" dirty="0"/>
              <a:t> </a:t>
            </a:r>
            <a:r>
              <a:rPr lang="ru-RU" dirty="0" err="1"/>
              <a:t>бар'єрами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тканин органу. </a:t>
            </a:r>
          </a:p>
          <a:p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розчинники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ме-таболізуються</a:t>
            </a:r>
            <a:r>
              <a:rPr lang="ru-RU" dirty="0"/>
              <a:t> шляхом </a:t>
            </a:r>
            <a:r>
              <a:rPr lang="ru-RU" dirty="0" err="1"/>
              <a:t>біотрансформації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кон'югації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детоксикації</a:t>
            </a:r>
            <a:r>
              <a:rPr lang="ru-RU" dirty="0"/>
              <a:t> та </a:t>
            </a:r>
            <a:r>
              <a:rPr lang="ru-RU" dirty="0" err="1"/>
              <a:t>виведенню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в основному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окислення</a:t>
            </a:r>
            <a:r>
              <a:rPr lang="ru-RU" dirty="0"/>
              <a:t>, </a:t>
            </a:r>
            <a:r>
              <a:rPr lang="ru-RU" dirty="0" err="1"/>
              <a:t>каталізованих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ферментами; при </a:t>
            </a:r>
            <a:r>
              <a:rPr lang="ru-RU" dirty="0" err="1"/>
              <a:t>цьому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бензол </a:t>
            </a:r>
            <a:r>
              <a:rPr lang="ru-RU" dirty="0" err="1"/>
              <a:t>метаболізує</a:t>
            </a:r>
            <a:r>
              <a:rPr lang="ru-RU" dirty="0"/>
              <a:t> до фенолу, циклогексан - до </a:t>
            </a:r>
            <a:r>
              <a:rPr lang="ru-RU" dirty="0" err="1"/>
              <a:t>циклогексанолу</a:t>
            </a:r>
            <a:r>
              <a:rPr lang="ru-RU" dirty="0"/>
              <a:t>, толуол - до </a:t>
            </a:r>
            <a:r>
              <a:rPr lang="ru-RU" dirty="0" err="1"/>
              <a:t>бензойної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. </a:t>
            </a:r>
            <a:r>
              <a:rPr lang="ru-RU" dirty="0" err="1"/>
              <a:t>Метаболізм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вести до </a:t>
            </a:r>
            <a:r>
              <a:rPr lang="ru-RU" dirty="0" err="1"/>
              <a:t>утворення</a:t>
            </a:r>
            <a:r>
              <a:rPr lang="ru-RU" dirty="0"/>
              <a:t> як </a:t>
            </a:r>
            <a:r>
              <a:rPr lang="ru-RU" dirty="0" err="1"/>
              <a:t>менш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так</a:t>
            </a:r>
            <a:r>
              <a:rPr lang="ru-RU" dirty="0"/>
              <a:t>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проміжних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ковалентно</a:t>
            </a:r>
            <a:r>
              <a:rPr lang="ru-RU" dirty="0"/>
              <a:t> </a:t>
            </a:r>
            <a:r>
              <a:rPr lang="ru-RU" dirty="0" err="1"/>
              <a:t>зв'язуватися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РНК, ДНК </a:t>
            </a:r>
            <a:r>
              <a:rPr lang="ru-RU" dirty="0" err="1"/>
              <a:t>і</a:t>
            </a:r>
            <a:r>
              <a:rPr lang="ru-RU" dirty="0"/>
              <a:t> таким чином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токсичний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</a:p>
          <a:p>
            <a:r>
              <a:rPr lang="ru-RU" dirty="0" err="1"/>
              <a:t>Розчинники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видихається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видихається</a:t>
            </a:r>
            <a:r>
              <a:rPr lang="ru-RU" dirty="0"/>
              <a:t> в </a:t>
            </a:r>
            <a:r>
              <a:rPr lang="ru-RU" dirty="0" err="1"/>
              <a:t>незміненому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. </a:t>
            </a:r>
            <a:r>
              <a:rPr lang="ru-RU" dirty="0" err="1"/>
              <a:t>Водорозчинні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 </a:t>
            </a:r>
            <a:r>
              <a:rPr lang="ru-RU" dirty="0" err="1"/>
              <a:t>виводяться</a:t>
            </a:r>
            <a:r>
              <a:rPr lang="ru-RU" dirty="0"/>
              <a:t> в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сечею.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864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</a:t>
            </a:r>
            <a:r>
              <a:rPr lang="ru-RU" b="1" dirty="0"/>
              <a:t>. Токсична </a:t>
            </a:r>
            <a:r>
              <a:rPr lang="ru-RU" b="1" dirty="0" err="1"/>
              <a:t>дія</a:t>
            </a:r>
            <a:r>
              <a:rPr lang="ru-RU" b="1" dirty="0"/>
              <a:t> на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r>
              <a:rPr lang="ru-RU" b="1" dirty="0" err="1"/>
              <a:t>окремих</a:t>
            </a:r>
            <a:r>
              <a:rPr lang="ru-RU" b="1" dirty="0"/>
              <a:t> </a:t>
            </a:r>
            <a:r>
              <a:rPr lang="ru-RU" b="1" dirty="0" err="1"/>
              <a:t>розчинників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48680"/>
            <a:ext cx="856895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Аліфатичні</a:t>
            </a:r>
            <a:r>
              <a:rPr lang="ru-RU" sz="1400" b="1" dirty="0"/>
              <a:t> </a:t>
            </a:r>
            <a:r>
              <a:rPr lang="ru-RU" sz="1400" b="1" dirty="0" err="1"/>
              <a:t>вуглеводні</a:t>
            </a:r>
            <a:r>
              <a:rPr lang="ru-RU" sz="1400" b="1" dirty="0"/>
              <a:t>. У людей,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піддавалися</a:t>
            </a:r>
            <a:r>
              <a:rPr lang="ru-RU" sz="1400" b="1" dirty="0"/>
              <a:t> </a:t>
            </a:r>
            <a:r>
              <a:rPr lang="ru-RU" sz="1400" b="1" dirty="0" err="1"/>
              <a:t>впливу</a:t>
            </a:r>
            <a:r>
              <a:rPr lang="ru-RU" sz="1400" b="1" dirty="0"/>
              <a:t> </a:t>
            </a:r>
            <a:r>
              <a:rPr lang="ru-RU" sz="1400" b="1" dirty="0" err="1"/>
              <a:t>аліфатичних</a:t>
            </a:r>
            <a:r>
              <a:rPr lang="ru-RU" sz="1400" b="1" dirty="0"/>
              <a:t> (</a:t>
            </a:r>
            <a:r>
              <a:rPr lang="ru-RU" sz="1400" b="1" dirty="0" err="1"/>
              <a:t>наприклад</a:t>
            </a:r>
            <a:r>
              <a:rPr lang="ru-RU" sz="1400" b="1" dirty="0"/>
              <a:t>, </a:t>
            </a:r>
            <a:r>
              <a:rPr lang="en-US" sz="1400" b="1" dirty="0"/>
              <a:t>n-</a:t>
            </a:r>
            <a:r>
              <a:rPr lang="ru-RU" sz="1400" b="1" dirty="0" err="1"/>
              <a:t>гексану</a:t>
            </a:r>
            <a:r>
              <a:rPr lang="ru-RU" sz="1400" b="1" dirty="0"/>
              <a:t>)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галогенованих</a:t>
            </a:r>
            <a:r>
              <a:rPr lang="ru-RU" sz="1400" b="1" dirty="0"/>
              <a:t> </a:t>
            </a:r>
            <a:r>
              <a:rPr lang="ru-RU" sz="1400" b="1" dirty="0" err="1"/>
              <a:t>вуглеводнів</a:t>
            </a:r>
            <a:r>
              <a:rPr lang="ru-RU" sz="1400" b="1" dirty="0"/>
              <a:t> </a:t>
            </a:r>
            <a:r>
              <a:rPr lang="ru-RU" sz="1400" b="1" dirty="0" err="1"/>
              <a:t>спостерігалися</a:t>
            </a:r>
            <a:r>
              <a:rPr lang="ru-RU" sz="1400" b="1" dirty="0"/>
              <a:t> </a:t>
            </a:r>
            <a:r>
              <a:rPr lang="ru-RU" sz="1400" b="1" dirty="0" err="1"/>
              <a:t>симптоми</a:t>
            </a:r>
            <a:r>
              <a:rPr lang="ru-RU" sz="1400" b="1" dirty="0"/>
              <a:t> </a:t>
            </a:r>
            <a:r>
              <a:rPr lang="ru-RU" sz="1400" b="1" dirty="0" err="1"/>
              <a:t>поліневропатії</a:t>
            </a:r>
            <a:r>
              <a:rPr lang="ru-RU" sz="1400" b="1" dirty="0"/>
              <a:t>, </a:t>
            </a:r>
            <a:r>
              <a:rPr lang="ru-RU" sz="1400" b="1" dirty="0" err="1"/>
              <a:t>включаючи</a:t>
            </a:r>
            <a:r>
              <a:rPr lang="ru-RU" sz="1400" b="1" dirty="0"/>
              <a:t> </a:t>
            </a:r>
            <a:r>
              <a:rPr lang="ru-RU" sz="1400" b="1" dirty="0" err="1"/>
              <a:t>тремтіння</a:t>
            </a:r>
            <a:r>
              <a:rPr lang="ru-RU" sz="1400" b="1" dirty="0"/>
              <a:t> рук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ніг</a:t>
            </a:r>
            <a:r>
              <a:rPr lang="ru-RU" sz="1400" b="1" dirty="0"/>
              <a:t>, </a:t>
            </a:r>
            <a:r>
              <a:rPr lang="ru-RU" sz="1400" b="1" dirty="0" err="1"/>
              <a:t>слабість</a:t>
            </a:r>
            <a:r>
              <a:rPr lang="ru-RU" sz="1400" b="1" dirty="0"/>
              <a:t>, </a:t>
            </a:r>
            <a:r>
              <a:rPr lang="ru-RU" sz="1400" b="1" dirty="0" err="1"/>
              <a:t>зниження</a:t>
            </a:r>
            <a:r>
              <a:rPr lang="ru-RU" sz="1400" b="1" dirty="0"/>
              <a:t> </a:t>
            </a:r>
            <a:r>
              <a:rPr lang="ru-RU" sz="1400" b="1" dirty="0" err="1"/>
              <a:t>сухожильних</a:t>
            </a:r>
            <a:r>
              <a:rPr lang="ru-RU" sz="1400" b="1" dirty="0"/>
              <a:t> </a:t>
            </a:r>
            <a:r>
              <a:rPr lang="ru-RU" sz="1400" b="1" dirty="0" err="1"/>
              <a:t>рефлексів</a:t>
            </a:r>
            <a:r>
              <a:rPr lang="ru-RU" sz="1400" b="1" dirty="0"/>
              <a:t>, </a:t>
            </a:r>
            <a:r>
              <a:rPr lang="ru-RU" sz="1400" b="1" dirty="0" err="1"/>
              <a:t>порушення</a:t>
            </a:r>
            <a:r>
              <a:rPr lang="ru-RU" sz="1400" b="1" dirty="0"/>
              <a:t> </a:t>
            </a:r>
            <a:r>
              <a:rPr lang="ru-RU" sz="1400" b="1" dirty="0" err="1"/>
              <a:t>чутливості</a:t>
            </a:r>
            <a:r>
              <a:rPr lang="ru-RU" sz="1400" b="1" dirty="0"/>
              <a:t>, особливо рук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ніг</a:t>
            </a:r>
            <a:r>
              <a:rPr lang="ru-RU" sz="1400" b="1" dirty="0"/>
              <a:t>. </a:t>
            </a:r>
            <a:r>
              <a:rPr lang="ru-RU" sz="1400" b="1" dirty="0" err="1"/>
              <a:t>Токсичний</a:t>
            </a:r>
            <a:r>
              <a:rPr lang="ru-RU" sz="1400" b="1" dirty="0"/>
              <a:t> </a:t>
            </a:r>
            <a:r>
              <a:rPr lang="ru-RU" sz="1400" b="1" dirty="0" err="1"/>
              <a:t>ефект</a:t>
            </a:r>
            <a:r>
              <a:rPr lang="ru-RU" sz="1400" b="1" dirty="0"/>
              <a:t> </a:t>
            </a:r>
            <a:r>
              <a:rPr lang="ru-RU" sz="1400" b="1" dirty="0" err="1"/>
              <a:t>вуглеводнів</a:t>
            </a:r>
            <a:r>
              <a:rPr lang="ru-RU" sz="1400" b="1" dirty="0"/>
              <a:t> при </a:t>
            </a:r>
            <a:r>
              <a:rPr lang="ru-RU" sz="1400" b="1" dirty="0" err="1"/>
              <a:t>багатократній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тривалій</a:t>
            </a:r>
            <a:r>
              <a:rPr lang="ru-RU" sz="1400" b="1" dirty="0"/>
              <a:t> </a:t>
            </a:r>
            <a:r>
              <a:rPr lang="ru-RU" sz="1400" b="1" dirty="0" err="1"/>
              <a:t>дії</a:t>
            </a:r>
            <a:r>
              <a:rPr lang="ru-RU" sz="1400" b="1" dirty="0"/>
              <a:t> часто </a:t>
            </a:r>
            <a:r>
              <a:rPr lang="ru-RU" sz="1400" b="1" dirty="0" err="1"/>
              <a:t>обумовлений</a:t>
            </a:r>
            <a:r>
              <a:rPr lang="ru-RU" sz="1400" b="1" dirty="0"/>
              <a:t> </a:t>
            </a:r>
            <a:r>
              <a:rPr lang="ru-RU" sz="1400" b="1" dirty="0" err="1"/>
              <a:t>їх</a:t>
            </a:r>
            <a:r>
              <a:rPr lang="ru-RU" sz="1400" b="1" dirty="0"/>
              <a:t> </a:t>
            </a:r>
            <a:r>
              <a:rPr lang="ru-RU" sz="1400" b="1" dirty="0" err="1"/>
              <a:t>проміжними</a:t>
            </a:r>
            <a:r>
              <a:rPr lang="ru-RU" sz="1400" b="1" dirty="0"/>
              <a:t> </a:t>
            </a:r>
            <a:r>
              <a:rPr lang="ru-RU" sz="1400" b="1" dirty="0" err="1"/>
              <a:t>метаболітами</a:t>
            </a:r>
            <a:r>
              <a:rPr lang="ru-RU" sz="1400" b="1" dirty="0"/>
              <a:t>. Продукт </a:t>
            </a:r>
            <a:r>
              <a:rPr lang="ru-RU" sz="1400" b="1" dirty="0" err="1"/>
              <a:t>окислення</a:t>
            </a:r>
            <a:r>
              <a:rPr lang="ru-RU" sz="1400" b="1" dirty="0"/>
              <a:t> </a:t>
            </a:r>
            <a:r>
              <a:rPr lang="en-US" sz="1400" b="1" dirty="0"/>
              <a:t>n-</a:t>
            </a:r>
            <a:r>
              <a:rPr lang="ru-RU" sz="1400" b="1" dirty="0" err="1"/>
              <a:t>гексану</a:t>
            </a:r>
            <a:r>
              <a:rPr lang="ru-RU" sz="1400" b="1" dirty="0"/>
              <a:t> - 2,5-гександіон </a:t>
            </a:r>
            <a:r>
              <a:rPr lang="ru-RU" sz="1400" b="1" dirty="0" err="1"/>
              <a:t>здатний</a:t>
            </a:r>
            <a:r>
              <a:rPr lang="ru-RU" sz="1400" b="1" dirty="0"/>
              <a:t> </a:t>
            </a:r>
            <a:r>
              <a:rPr lang="ru-RU" sz="1400" b="1" dirty="0" err="1"/>
              <a:t>взаємодіяти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лізіновим</a:t>
            </a:r>
            <a:r>
              <a:rPr lang="ru-RU" sz="1400" b="1" dirty="0"/>
              <a:t> </a:t>
            </a:r>
            <a:r>
              <a:rPr lang="ru-RU" sz="1400" b="1" dirty="0" err="1"/>
              <a:t>залишком</a:t>
            </a:r>
            <a:r>
              <a:rPr lang="ru-RU" sz="1400" b="1" dirty="0"/>
              <a:t>, </a:t>
            </a:r>
            <a:r>
              <a:rPr lang="ru-RU" sz="1400" b="1" dirty="0" err="1"/>
              <a:t>утворювати</a:t>
            </a:r>
            <a:r>
              <a:rPr lang="ru-RU" sz="1400" b="1" dirty="0"/>
              <a:t> </a:t>
            </a:r>
            <a:r>
              <a:rPr lang="ru-RU" sz="1400" b="1" dirty="0" err="1"/>
              <a:t>перехресні</a:t>
            </a:r>
            <a:r>
              <a:rPr lang="ru-RU" sz="1400" b="1" dirty="0"/>
              <a:t> </a:t>
            </a:r>
            <a:r>
              <a:rPr lang="ru-RU" sz="1400" b="1" dirty="0" err="1"/>
              <a:t>зшивання</a:t>
            </a:r>
            <a:r>
              <a:rPr lang="ru-RU" sz="1400" b="1" dirty="0"/>
              <a:t> в </a:t>
            </a:r>
            <a:r>
              <a:rPr lang="ru-RU" sz="1400" b="1" dirty="0" err="1"/>
              <a:t>білках</a:t>
            </a:r>
            <a:r>
              <a:rPr lang="ru-RU" sz="1400" b="1" dirty="0"/>
              <a:t> </a:t>
            </a:r>
            <a:r>
              <a:rPr lang="ru-RU" sz="1400" b="1" dirty="0" err="1"/>
              <a:t>нервових</a:t>
            </a:r>
            <a:r>
              <a:rPr lang="ru-RU" sz="1400" b="1" dirty="0"/>
              <a:t> волокон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тим</a:t>
            </a:r>
            <a:r>
              <a:rPr lang="ru-RU" sz="1400" b="1" dirty="0"/>
              <a:t> самим </a:t>
            </a:r>
            <a:r>
              <a:rPr lang="ru-RU" sz="1400" b="1" dirty="0" err="1"/>
              <a:t>призводити</a:t>
            </a:r>
            <a:r>
              <a:rPr lang="ru-RU" sz="1400" b="1" dirty="0"/>
              <a:t> до </a:t>
            </a:r>
            <a:r>
              <a:rPr lang="ru-RU" sz="1400" b="1" dirty="0" err="1"/>
              <a:t>порушення</a:t>
            </a:r>
            <a:r>
              <a:rPr lang="ru-RU" sz="1400" b="1" dirty="0"/>
              <a:t> </a:t>
            </a:r>
            <a:r>
              <a:rPr lang="ru-RU" sz="1400" b="1" dirty="0" err="1"/>
              <a:t>функцій</a:t>
            </a:r>
            <a:r>
              <a:rPr lang="ru-RU" sz="1400" b="1" dirty="0"/>
              <a:t> </a:t>
            </a:r>
            <a:r>
              <a:rPr lang="ru-RU" sz="1400" b="1" dirty="0" err="1"/>
              <a:t>останніх</a:t>
            </a:r>
            <a:r>
              <a:rPr lang="ru-RU" sz="1400" b="1" dirty="0"/>
              <a:t>, </a:t>
            </a:r>
            <a:r>
              <a:rPr lang="ru-RU" sz="1400" b="1" dirty="0" err="1"/>
              <a:t>викликаючи</a:t>
            </a:r>
            <a:r>
              <a:rPr lang="ru-RU" sz="1400" b="1" dirty="0"/>
              <a:t> </a:t>
            </a:r>
            <a:r>
              <a:rPr lang="ru-RU" sz="1400" b="1" dirty="0" err="1"/>
              <a:t>ураження</a:t>
            </a:r>
            <a:r>
              <a:rPr lang="ru-RU" sz="1400" b="1" dirty="0"/>
              <a:t> </a:t>
            </a:r>
            <a:r>
              <a:rPr lang="ru-RU" sz="1400" b="1" dirty="0" err="1"/>
              <a:t>нервової</a:t>
            </a:r>
            <a:r>
              <a:rPr lang="ru-RU" sz="1400" b="1" dirty="0"/>
              <a:t> </a:t>
            </a:r>
            <a:r>
              <a:rPr lang="ru-RU" sz="1400" b="1" dirty="0" err="1"/>
              <a:t>системи</a:t>
            </a:r>
            <a:r>
              <a:rPr lang="ru-RU" sz="1400" b="1" dirty="0"/>
              <a:t>; </a:t>
            </a:r>
            <a:r>
              <a:rPr lang="ru-RU" sz="1400" b="1" dirty="0" err="1"/>
              <a:t>перетворення</a:t>
            </a:r>
            <a:r>
              <a:rPr lang="ru-RU" sz="1400" b="1" dirty="0"/>
              <a:t> </a:t>
            </a:r>
            <a:r>
              <a:rPr lang="ru-RU" sz="1400" b="1" dirty="0" err="1"/>
              <a:t>відбувається</a:t>
            </a:r>
            <a:r>
              <a:rPr lang="ru-RU" sz="1400" b="1" dirty="0"/>
              <a:t> за схемою: </a:t>
            </a:r>
          </a:p>
          <a:p>
            <a:r>
              <a:rPr lang="en-US" sz="1400" dirty="0"/>
              <a:t>n-</a:t>
            </a:r>
            <a:r>
              <a:rPr lang="ru-RU" sz="1400" dirty="0" err="1"/>
              <a:t>гексан</a:t>
            </a:r>
            <a:r>
              <a:rPr lang="ru-RU" sz="1400" dirty="0"/>
              <a:t> → 2-гексанол → 2,5-гександіон. </a:t>
            </a:r>
          </a:p>
          <a:p>
            <a:r>
              <a:rPr lang="ru-RU" sz="1400" b="1" dirty="0" err="1"/>
              <a:t>Ароматичні</a:t>
            </a:r>
            <a:r>
              <a:rPr lang="ru-RU" sz="1400" b="1" dirty="0"/>
              <a:t> </a:t>
            </a:r>
            <a:r>
              <a:rPr lang="ru-RU" sz="1400" b="1" dirty="0" err="1"/>
              <a:t>вуглеводні</a:t>
            </a:r>
            <a:r>
              <a:rPr lang="ru-RU" sz="1400" b="1" dirty="0"/>
              <a:t>. До них </a:t>
            </a:r>
            <a:r>
              <a:rPr lang="ru-RU" sz="1400" b="1" dirty="0" err="1"/>
              <a:t>відносяться</a:t>
            </a:r>
            <a:r>
              <a:rPr lang="ru-RU" sz="1400" b="1" dirty="0"/>
              <a:t> </a:t>
            </a:r>
            <a:r>
              <a:rPr lang="ru-RU" sz="1400" b="1" dirty="0" err="1"/>
              <a:t>з'єднання</a:t>
            </a:r>
            <a:r>
              <a:rPr lang="ru-RU" sz="1400" b="1" dirty="0"/>
              <a:t> ароматичного ряду, для </a:t>
            </a:r>
            <a:r>
              <a:rPr lang="ru-RU" sz="1400" b="1" dirty="0" err="1"/>
              <a:t>яких</a:t>
            </a:r>
            <a:r>
              <a:rPr lang="ru-RU" sz="1400" b="1" dirty="0"/>
              <a:t> характерна </a:t>
            </a:r>
            <a:r>
              <a:rPr lang="ru-RU" sz="1400" b="1" dirty="0" err="1"/>
              <a:t>дія</a:t>
            </a:r>
            <a:r>
              <a:rPr lang="ru-RU" sz="1400" b="1" dirty="0"/>
              <a:t> на систему </a:t>
            </a:r>
            <a:r>
              <a:rPr lang="ru-RU" sz="1400" b="1" dirty="0" err="1"/>
              <a:t>кровотворення</a:t>
            </a:r>
            <a:r>
              <a:rPr lang="ru-RU" sz="1400" b="1" dirty="0"/>
              <a:t>. </a:t>
            </a:r>
            <a:r>
              <a:rPr lang="ru-RU" sz="1400" b="1" dirty="0" err="1"/>
              <a:t>Специфічна</a:t>
            </a:r>
            <a:r>
              <a:rPr lang="ru-RU" sz="1400" b="1" dirty="0"/>
              <a:t> </a:t>
            </a:r>
            <a:r>
              <a:rPr lang="ru-RU" sz="1400" b="1" dirty="0" err="1"/>
              <a:t>дія</a:t>
            </a:r>
            <a:r>
              <a:rPr lang="ru-RU" sz="1400" b="1" dirty="0"/>
              <a:t> бензолу на систему </a:t>
            </a:r>
            <a:r>
              <a:rPr lang="ru-RU" sz="1400" b="1" dirty="0" err="1"/>
              <a:t>кровотворення</a:t>
            </a:r>
            <a:r>
              <a:rPr lang="ru-RU" sz="1400" b="1" dirty="0"/>
              <a:t>, </a:t>
            </a:r>
            <a:r>
              <a:rPr lang="ru-RU" sz="1400" b="1" dirty="0" err="1"/>
              <a:t>виникає</a:t>
            </a:r>
            <a:r>
              <a:rPr lang="ru-RU" sz="1400" b="1" dirty="0"/>
              <a:t> </a:t>
            </a:r>
            <a:r>
              <a:rPr lang="ru-RU" sz="1400" b="1" dirty="0" err="1"/>
              <a:t>розвиток</a:t>
            </a:r>
            <a:r>
              <a:rPr lang="ru-RU" sz="1400" b="1" dirty="0"/>
              <a:t> </a:t>
            </a:r>
            <a:r>
              <a:rPr lang="ru-RU" sz="1400" b="1" dirty="0" err="1"/>
              <a:t>лейкопенії</a:t>
            </a:r>
            <a:r>
              <a:rPr lang="ru-RU" sz="1400" b="1" dirty="0"/>
              <a:t> та </a:t>
            </a:r>
            <a:r>
              <a:rPr lang="ru-RU" sz="1400" b="1" dirty="0" err="1"/>
              <a:t>анемії</a:t>
            </a:r>
            <a:r>
              <a:rPr lang="ru-RU" sz="1400" b="1" dirty="0"/>
              <a:t>, добре </a:t>
            </a:r>
            <a:r>
              <a:rPr lang="ru-RU" sz="1400" b="1" dirty="0" err="1"/>
              <a:t>відома</a:t>
            </a:r>
            <a:r>
              <a:rPr lang="ru-RU" sz="1400" b="1" dirty="0"/>
              <a:t>. В </a:t>
            </a:r>
            <a:r>
              <a:rPr lang="ru-RU" sz="1400" b="1" dirty="0" err="1"/>
              <a:t>останні</a:t>
            </a:r>
            <a:r>
              <a:rPr lang="ru-RU" sz="1400" b="1" dirty="0"/>
              <a:t> роки показано, </a:t>
            </a:r>
            <a:r>
              <a:rPr lang="ru-RU" sz="1400" b="1" dirty="0" err="1"/>
              <a:t>що</a:t>
            </a:r>
            <a:r>
              <a:rPr lang="ru-RU" sz="1400" b="1" dirty="0"/>
              <a:t> бензол </a:t>
            </a:r>
            <a:r>
              <a:rPr lang="ru-RU" sz="1400" b="1" dirty="0" err="1"/>
              <a:t>володіє</a:t>
            </a:r>
            <a:r>
              <a:rPr lang="ru-RU" sz="1400" b="1" dirty="0"/>
              <a:t> </a:t>
            </a:r>
            <a:r>
              <a:rPr lang="ru-RU" sz="1400" b="1" dirty="0" err="1"/>
              <a:t>також</a:t>
            </a:r>
            <a:r>
              <a:rPr lang="ru-RU" sz="1400" b="1" dirty="0"/>
              <a:t> </a:t>
            </a:r>
            <a:r>
              <a:rPr lang="ru-RU" sz="1400" b="1" dirty="0" err="1"/>
              <a:t>мутагенними</a:t>
            </a:r>
            <a:r>
              <a:rPr lang="ru-RU" sz="1400" b="1" dirty="0"/>
              <a:t>, </a:t>
            </a:r>
            <a:r>
              <a:rPr lang="ru-RU" sz="1400" b="1" dirty="0" err="1"/>
              <a:t>ембріотоксичними</a:t>
            </a:r>
            <a:r>
              <a:rPr lang="ru-RU" sz="1400" b="1" dirty="0"/>
              <a:t>, </a:t>
            </a:r>
            <a:r>
              <a:rPr lang="ru-RU" sz="1400" b="1" dirty="0" err="1"/>
              <a:t>гонадотоксичними</a:t>
            </a:r>
            <a:r>
              <a:rPr lang="ru-RU" sz="1400" b="1" dirty="0"/>
              <a:t> </a:t>
            </a:r>
            <a:r>
              <a:rPr lang="ru-RU" sz="1400" b="1" dirty="0" err="1"/>
              <a:t>діями</a:t>
            </a:r>
            <a:r>
              <a:rPr lang="ru-RU" sz="1400" b="1" dirty="0"/>
              <a:t>. За </a:t>
            </a:r>
            <a:r>
              <a:rPr lang="ru-RU" sz="1400" b="1" dirty="0" err="1"/>
              <a:t>деякими</a:t>
            </a:r>
            <a:r>
              <a:rPr lang="ru-RU" sz="1400" b="1" dirty="0"/>
              <a:t> </a:t>
            </a:r>
            <a:r>
              <a:rPr lang="ru-RU" sz="1400" b="1" dirty="0" err="1"/>
              <a:t>даними</a:t>
            </a:r>
            <a:r>
              <a:rPr lang="ru-RU" sz="1400" b="1" dirty="0"/>
              <a:t> бензол </a:t>
            </a:r>
            <a:r>
              <a:rPr lang="ru-RU" sz="1400" b="1" dirty="0" err="1"/>
              <a:t>являєтся</a:t>
            </a:r>
            <a:r>
              <a:rPr lang="ru-RU" sz="1400" b="1" dirty="0"/>
              <a:t> канцерогеном для </a:t>
            </a:r>
            <a:r>
              <a:rPr lang="ru-RU" sz="1400" b="1" dirty="0" err="1"/>
              <a:t>людини</a:t>
            </a:r>
            <a:r>
              <a:rPr lang="ru-RU" sz="1400" b="1" dirty="0"/>
              <a:t>. В </a:t>
            </a:r>
            <a:r>
              <a:rPr lang="ru-RU" sz="1400" b="1" dirty="0" err="1"/>
              <a:t>організмі</a:t>
            </a:r>
            <a:r>
              <a:rPr lang="ru-RU" sz="1400" b="1" dirty="0"/>
              <a:t> </a:t>
            </a:r>
            <a:r>
              <a:rPr lang="ru-RU" sz="1400" b="1" dirty="0" err="1"/>
              <a:t>людини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тварин</a:t>
            </a:r>
            <a:r>
              <a:rPr lang="ru-RU" sz="1400" b="1" dirty="0"/>
              <a:t> бензол </a:t>
            </a:r>
            <a:r>
              <a:rPr lang="ru-RU" sz="1400" b="1" dirty="0" err="1"/>
              <a:t>окислюється</a:t>
            </a:r>
            <a:r>
              <a:rPr lang="ru-RU" sz="1400" b="1" dirty="0"/>
              <a:t> в фенол (50% </a:t>
            </a:r>
            <a:r>
              <a:rPr lang="ru-RU" sz="1400" b="1" dirty="0" err="1"/>
              <a:t>дози</a:t>
            </a:r>
            <a:r>
              <a:rPr lang="ru-RU" sz="1400" b="1" dirty="0"/>
              <a:t>), </a:t>
            </a:r>
            <a:r>
              <a:rPr lang="ru-RU" sz="1400" b="1" dirty="0" err="1"/>
              <a:t>хінол</a:t>
            </a:r>
            <a:r>
              <a:rPr lang="ru-RU" sz="1400" b="1" dirty="0"/>
              <a:t> (10%), </a:t>
            </a:r>
            <a:r>
              <a:rPr lang="ru-RU" sz="1400" b="1" dirty="0" err="1"/>
              <a:t>катехол</a:t>
            </a:r>
            <a:r>
              <a:rPr lang="ru-RU" sz="1400" b="1" dirty="0"/>
              <a:t> (2%), </a:t>
            </a:r>
            <a:r>
              <a:rPr lang="ru-RU" sz="1400" b="1" dirty="0" err="1"/>
              <a:t>гідроксіхінол</a:t>
            </a:r>
            <a:r>
              <a:rPr lang="ru-RU" sz="1400" b="1" dirty="0"/>
              <a:t> (1%), </a:t>
            </a:r>
            <a:r>
              <a:rPr lang="ru-RU" sz="1400" b="1" dirty="0" err="1"/>
              <a:t>фенілмеркаптурову</a:t>
            </a:r>
            <a:r>
              <a:rPr lang="ru-RU" sz="1400" b="1" dirty="0"/>
              <a:t> кислоту (1%), </a:t>
            </a:r>
            <a:r>
              <a:rPr lang="ru-RU" sz="1400" b="1" dirty="0" err="1"/>
              <a:t>транс-транс-муконову</a:t>
            </a:r>
            <a:r>
              <a:rPr lang="ru-RU" sz="1400" b="1" dirty="0"/>
              <a:t> кислоту (1% </a:t>
            </a:r>
            <a:r>
              <a:rPr lang="ru-RU" sz="1400" b="1" dirty="0" err="1"/>
              <a:t>дози</a:t>
            </a:r>
            <a:r>
              <a:rPr lang="ru-RU" sz="1400" b="1" dirty="0"/>
              <a:t>). </a:t>
            </a:r>
            <a:r>
              <a:rPr lang="ru-RU" sz="1400" b="1" dirty="0" err="1"/>
              <a:t>Феноли</a:t>
            </a:r>
            <a:r>
              <a:rPr lang="ru-RU" sz="1400" b="1" dirty="0"/>
              <a:t> </a:t>
            </a:r>
            <a:r>
              <a:rPr lang="ru-RU" sz="1400" b="1" dirty="0" err="1"/>
              <a:t>виводяться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сечею у </a:t>
            </a:r>
            <a:r>
              <a:rPr lang="ru-RU" sz="1400" b="1" dirty="0" err="1"/>
              <a:t>вигляді</a:t>
            </a:r>
            <a:r>
              <a:rPr lang="ru-RU" sz="1400" b="1" dirty="0"/>
              <a:t> </a:t>
            </a:r>
            <a:r>
              <a:rPr lang="ru-RU" sz="1400" b="1" dirty="0" err="1"/>
              <a:t>фенілглюкоронідів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фенілсульфатів</a:t>
            </a:r>
            <a:r>
              <a:rPr lang="ru-RU" sz="1400" b="1" dirty="0"/>
              <a:t>. </a:t>
            </a:r>
            <a:r>
              <a:rPr lang="ru-RU" sz="1400" b="1" dirty="0" err="1"/>
              <a:t>Утворення</a:t>
            </a:r>
            <a:r>
              <a:rPr lang="ru-RU" sz="1400" b="1" dirty="0"/>
              <a:t> </a:t>
            </a:r>
            <a:r>
              <a:rPr lang="ru-RU" sz="1400" b="1" dirty="0" err="1"/>
              <a:t>окислювача</a:t>
            </a:r>
            <a:r>
              <a:rPr lang="ru-RU" sz="1400" b="1" dirty="0"/>
              <a:t> </a:t>
            </a:r>
            <a:r>
              <a:rPr lang="ru-RU" sz="1400" b="1" dirty="0" err="1"/>
              <a:t>бензохінона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бензолу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його</a:t>
            </a:r>
            <a:r>
              <a:rPr lang="ru-RU" sz="1400" b="1" dirty="0"/>
              <a:t> </a:t>
            </a:r>
            <a:r>
              <a:rPr lang="ru-RU" sz="1400" b="1" dirty="0" err="1"/>
              <a:t>відновлення</a:t>
            </a:r>
            <a:r>
              <a:rPr lang="ru-RU" sz="1400" b="1" dirty="0"/>
              <a:t> ферментами </a:t>
            </a:r>
            <a:r>
              <a:rPr lang="ru-RU" sz="1400" b="1" dirty="0" err="1"/>
              <a:t>веде</a:t>
            </a:r>
            <a:r>
              <a:rPr lang="ru-RU" sz="1400" b="1" dirty="0"/>
              <a:t> до </a:t>
            </a:r>
            <a:r>
              <a:rPr lang="ru-RU" sz="1400" b="1" dirty="0" err="1"/>
              <a:t>появи</a:t>
            </a:r>
            <a:r>
              <a:rPr lang="ru-RU" sz="1400" b="1" dirty="0"/>
              <a:t> </a:t>
            </a:r>
            <a:r>
              <a:rPr lang="ru-RU" sz="1400" b="1" dirty="0" err="1"/>
              <a:t>активних</a:t>
            </a:r>
            <a:r>
              <a:rPr lang="ru-RU" sz="1400" b="1" dirty="0"/>
              <a:t> </a:t>
            </a:r>
            <a:r>
              <a:rPr lang="ru-RU" sz="1400" b="1" dirty="0" err="1"/>
              <a:t>радикалів</a:t>
            </a:r>
            <a:r>
              <a:rPr lang="ru-RU" sz="1400" b="1" dirty="0"/>
              <a:t> </a:t>
            </a:r>
            <a:r>
              <a:rPr lang="ru-RU" sz="1400" b="1" dirty="0" err="1"/>
              <a:t>семіхінона</a:t>
            </a:r>
            <a:r>
              <a:rPr lang="ru-RU" sz="1400" b="1" dirty="0"/>
              <a:t>, </a:t>
            </a:r>
            <a:r>
              <a:rPr lang="ru-RU" sz="1400" b="1" dirty="0" err="1"/>
              <a:t>який</a:t>
            </a:r>
            <a:r>
              <a:rPr lang="ru-RU" sz="1400" b="1" dirty="0"/>
              <a:t> </a:t>
            </a:r>
            <a:r>
              <a:rPr lang="ru-RU" sz="1400" b="1" dirty="0" err="1"/>
              <a:t>взаємодіючи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киснем тканин </a:t>
            </a:r>
            <a:r>
              <a:rPr lang="ru-RU" sz="1400" b="1" dirty="0" err="1"/>
              <a:t>утворює</a:t>
            </a:r>
            <a:r>
              <a:rPr lang="ru-RU" sz="1400" b="1" dirty="0"/>
              <a:t> </a:t>
            </a:r>
            <a:r>
              <a:rPr lang="ru-RU" sz="1400" b="1" dirty="0" err="1"/>
              <a:t>вільні</a:t>
            </a:r>
            <a:r>
              <a:rPr lang="ru-RU" sz="1400" b="1" dirty="0"/>
              <a:t> </a:t>
            </a:r>
            <a:r>
              <a:rPr lang="ru-RU" sz="1400" b="1" dirty="0" err="1"/>
              <a:t>радикали</a:t>
            </a:r>
            <a:r>
              <a:rPr lang="ru-RU" sz="1400" b="1" dirty="0"/>
              <a:t>. </a:t>
            </a:r>
            <a:r>
              <a:rPr lang="ru-RU" sz="1400" b="1" dirty="0" err="1"/>
              <a:t>Такий</a:t>
            </a:r>
            <a:r>
              <a:rPr lang="ru-RU" sz="1400" b="1" dirty="0"/>
              <a:t> </a:t>
            </a:r>
            <a:r>
              <a:rPr lang="ru-RU" sz="1400" b="1" dirty="0" err="1"/>
              <a:t>можливий</a:t>
            </a:r>
            <a:r>
              <a:rPr lang="ru-RU" sz="1400" b="1" dirty="0"/>
              <a:t> </a:t>
            </a:r>
            <a:r>
              <a:rPr lang="ru-RU" sz="1400" b="1" dirty="0" err="1"/>
              <a:t>механізм</a:t>
            </a:r>
            <a:r>
              <a:rPr lang="ru-RU" sz="1400" b="1" dirty="0"/>
              <a:t> </a:t>
            </a:r>
            <a:r>
              <a:rPr lang="ru-RU" sz="1400" b="1" dirty="0" err="1"/>
              <a:t>токсичності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канцерогенності</a:t>
            </a:r>
            <a:r>
              <a:rPr lang="ru-RU" sz="1400" b="1" dirty="0"/>
              <a:t> бензолу. </a:t>
            </a:r>
            <a:r>
              <a:rPr lang="ru-RU" sz="1400" b="1" dirty="0" err="1"/>
              <a:t>Похідні</a:t>
            </a:r>
            <a:r>
              <a:rPr lang="ru-RU" sz="1400" b="1" dirty="0"/>
              <a:t> бензолу - толуол </a:t>
            </a:r>
            <a:r>
              <a:rPr lang="ru-RU" sz="1400" b="1" dirty="0" err="1"/>
              <a:t>і</a:t>
            </a:r>
            <a:r>
              <a:rPr lang="ru-RU" sz="1400" b="1" dirty="0"/>
              <a:t> ксилол - в </a:t>
            </a:r>
            <a:r>
              <a:rPr lang="ru-RU" sz="1400" b="1" dirty="0" err="1"/>
              <a:t>процесі</a:t>
            </a:r>
            <a:r>
              <a:rPr lang="ru-RU" sz="1400" b="1" dirty="0"/>
              <a:t> </a:t>
            </a:r>
            <a:r>
              <a:rPr lang="ru-RU" sz="1400" b="1" dirty="0" err="1"/>
              <a:t>метаболізму</a:t>
            </a:r>
            <a:r>
              <a:rPr lang="ru-RU" sz="1400" b="1" dirty="0"/>
              <a:t> </a:t>
            </a:r>
            <a:r>
              <a:rPr lang="ru-RU" sz="1400" b="1" dirty="0" err="1"/>
              <a:t>окислюються</a:t>
            </a:r>
            <a:r>
              <a:rPr lang="ru-RU" sz="1400" b="1" dirty="0"/>
              <a:t> по </a:t>
            </a:r>
            <a:r>
              <a:rPr lang="ru-RU" sz="1400" b="1" dirty="0" err="1"/>
              <a:t>метильним</a:t>
            </a:r>
            <a:r>
              <a:rPr lang="ru-RU" sz="1400" b="1" dirty="0"/>
              <a:t> </a:t>
            </a:r>
            <a:r>
              <a:rPr lang="ru-RU" sz="1400" b="1" dirty="0" err="1"/>
              <a:t>групам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виводяться</a:t>
            </a:r>
            <a:r>
              <a:rPr lang="ru-RU" sz="1400" b="1" dirty="0"/>
              <a:t> у </a:t>
            </a:r>
            <a:r>
              <a:rPr lang="ru-RU" sz="1400" b="1" dirty="0" err="1"/>
              <a:t>вигляді</a:t>
            </a:r>
            <a:r>
              <a:rPr lang="ru-RU" sz="1400" b="1" dirty="0"/>
              <a:t> </a:t>
            </a:r>
            <a:r>
              <a:rPr lang="ru-RU" sz="1400" b="1" dirty="0" err="1"/>
              <a:t>кон'югатів</a:t>
            </a:r>
            <a:r>
              <a:rPr lang="ru-RU" sz="1400" b="1" dirty="0"/>
              <a:t> за схемою: </a:t>
            </a: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062064"/>
            <a:ext cx="3672408" cy="17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Тривала</a:t>
            </a:r>
            <a:r>
              <a:rPr lang="ru-RU" sz="1400" dirty="0"/>
              <a:t> </a:t>
            </a:r>
            <a:r>
              <a:rPr lang="ru-RU" sz="1400" dirty="0" err="1"/>
              <a:t>дія</a:t>
            </a:r>
            <a:r>
              <a:rPr lang="ru-RU" sz="1400" dirty="0"/>
              <a:t> толуолу 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зменшення</a:t>
            </a:r>
            <a:r>
              <a:rPr lang="ru-RU" sz="1400" dirty="0"/>
              <a:t> числа </a:t>
            </a:r>
            <a:r>
              <a:rPr lang="ru-RU" sz="1400" dirty="0" err="1"/>
              <a:t>еритроцитів</a:t>
            </a:r>
            <a:r>
              <a:rPr lang="ru-RU" sz="1400" dirty="0"/>
              <a:t> у </a:t>
            </a:r>
            <a:r>
              <a:rPr lang="ru-RU" sz="1400" dirty="0" err="1"/>
              <a:t>крові</a:t>
            </a:r>
            <a:r>
              <a:rPr lang="ru-RU" sz="1400" dirty="0"/>
              <a:t>, </a:t>
            </a:r>
            <a:r>
              <a:rPr lang="ru-RU" sz="1400" dirty="0" err="1"/>
              <a:t>зміни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лейкоцитарної</a:t>
            </a:r>
            <a:r>
              <a:rPr lang="ru-RU" sz="1400" dirty="0"/>
              <a:t> </a:t>
            </a:r>
            <a:r>
              <a:rPr lang="ru-RU" sz="1400" dirty="0" err="1"/>
              <a:t>формули</a:t>
            </a:r>
            <a:r>
              <a:rPr lang="ru-RU" sz="1400" dirty="0"/>
              <a:t>. У людей,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підлягали</a:t>
            </a:r>
            <a:r>
              <a:rPr lang="ru-RU" sz="1400" dirty="0"/>
              <a:t> </a:t>
            </a:r>
            <a:r>
              <a:rPr lang="ru-RU" sz="1400" dirty="0" err="1"/>
              <a:t>впливу</a:t>
            </a:r>
            <a:r>
              <a:rPr lang="ru-RU" sz="1400" dirty="0"/>
              <a:t> толуолу, </a:t>
            </a:r>
            <a:r>
              <a:rPr lang="ru-RU" sz="1400" dirty="0" err="1"/>
              <a:t>відзначалися</a:t>
            </a:r>
            <a:r>
              <a:rPr lang="ru-RU" sz="1400" dirty="0"/>
              <a:t> </a:t>
            </a:r>
            <a:r>
              <a:rPr lang="ru-RU" sz="1400" dirty="0" err="1"/>
              <a:t>мозжечкові</a:t>
            </a:r>
            <a:r>
              <a:rPr lang="ru-RU" sz="1400" dirty="0"/>
              <a:t> </a:t>
            </a:r>
            <a:r>
              <a:rPr lang="ru-RU" sz="1400" dirty="0" err="1"/>
              <a:t>симптоми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ознаки</a:t>
            </a:r>
            <a:r>
              <a:rPr lang="ru-RU" sz="1400" dirty="0"/>
              <a:t>, як </a:t>
            </a:r>
            <a:r>
              <a:rPr lang="ru-RU" sz="1400" dirty="0" err="1"/>
              <a:t>некоординовані</a:t>
            </a:r>
            <a:r>
              <a:rPr lang="ru-RU" sz="1400" dirty="0"/>
              <a:t> </a:t>
            </a:r>
            <a:r>
              <a:rPr lang="ru-RU" sz="1400" dirty="0" err="1"/>
              <a:t>тре</a:t>
            </a:r>
            <a:r>
              <a:rPr lang="ru-RU" sz="1400" dirty="0"/>
              <a:t> мор, </a:t>
            </a:r>
            <a:r>
              <a:rPr lang="ru-RU" sz="1400" dirty="0" err="1"/>
              <a:t>атрофія</a:t>
            </a:r>
            <a:r>
              <a:rPr lang="ru-RU" sz="1400" dirty="0"/>
              <a:t> </a:t>
            </a:r>
            <a:r>
              <a:rPr lang="ru-RU" sz="1400" dirty="0" err="1"/>
              <a:t>мозочка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Тривала</a:t>
            </a:r>
            <a:r>
              <a:rPr lang="ru-RU" sz="1400" dirty="0"/>
              <a:t> </a:t>
            </a:r>
            <a:r>
              <a:rPr lang="ru-RU" sz="1400" dirty="0" err="1"/>
              <a:t>дія</a:t>
            </a:r>
            <a:r>
              <a:rPr lang="ru-RU" sz="1400" dirty="0"/>
              <a:t> на </a:t>
            </a:r>
            <a:r>
              <a:rPr lang="ru-RU" sz="1400" dirty="0" err="1"/>
              <a:t>організм</a:t>
            </a:r>
            <a:r>
              <a:rPr lang="ru-RU" sz="1400" dirty="0"/>
              <a:t> ксилолу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враження</a:t>
            </a:r>
            <a:r>
              <a:rPr lang="ru-RU" sz="1400" dirty="0"/>
              <a:t> </a:t>
            </a:r>
            <a:r>
              <a:rPr lang="ru-RU" sz="1400" dirty="0" err="1"/>
              <a:t>органів</a:t>
            </a:r>
            <a:r>
              <a:rPr lang="ru-RU" sz="1400" dirty="0"/>
              <a:t> </a:t>
            </a:r>
            <a:r>
              <a:rPr lang="ru-RU" sz="1400" dirty="0" err="1"/>
              <a:t>кровотворення</a:t>
            </a:r>
            <a:r>
              <a:rPr lang="ru-RU" sz="1400" dirty="0"/>
              <a:t>. </a:t>
            </a:r>
          </a:p>
          <a:p>
            <a:r>
              <a:rPr lang="ru-RU" sz="1400" b="1" dirty="0" err="1"/>
              <a:t>Аліфатичні</a:t>
            </a:r>
            <a:r>
              <a:rPr lang="ru-RU" sz="1400" b="1" dirty="0"/>
              <a:t> </a:t>
            </a:r>
            <a:r>
              <a:rPr lang="ru-RU" sz="1400" b="1" dirty="0" err="1"/>
              <a:t>алкоголі</a:t>
            </a:r>
            <a:r>
              <a:rPr lang="ru-RU" sz="1400" b="1" dirty="0"/>
              <a:t> (</a:t>
            </a:r>
            <a:r>
              <a:rPr lang="ru-RU" sz="1400" b="1" dirty="0" err="1"/>
              <a:t>спирти</a:t>
            </a:r>
            <a:r>
              <a:rPr lang="ru-RU" sz="1400" b="1" dirty="0"/>
              <a:t>). </a:t>
            </a:r>
            <a:r>
              <a:rPr lang="ru-RU" sz="1400" b="1" dirty="0" err="1"/>
              <a:t>Первинні</a:t>
            </a:r>
            <a:r>
              <a:rPr lang="ru-RU" sz="1400" b="1" dirty="0"/>
              <a:t> </a:t>
            </a:r>
            <a:r>
              <a:rPr lang="ru-RU" sz="1400" b="1" dirty="0" err="1"/>
              <a:t>спирти</a:t>
            </a:r>
            <a:r>
              <a:rPr lang="ru-RU" sz="1400" b="1" dirty="0"/>
              <a:t> </a:t>
            </a:r>
            <a:r>
              <a:rPr lang="ru-RU" sz="1400" b="1" dirty="0" err="1"/>
              <a:t>окислюються</a:t>
            </a:r>
            <a:r>
              <a:rPr lang="ru-RU" sz="1400" b="1" dirty="0"/>
              <a:t> до </a:t>
            </a:r>
            <a:r>
              <a:rPr lang="ru-RU" sz="1400" b="1" dirty="0" err="1"/>
              <a:t>альдегідів</a:t>
            </a:r>
            <a:r>
              <a:rPr lang="ru-RU" sz="1400" b="1" dirty="0"/>
              <a:t>, а </a:t>
            </a:r>
            <a:r>
              <a:rPr lang="ru-RU" sz="1400" b="1" dirty="0" err="1"/>
              <a:t>потім</a:t>
            </a:r>
            <a:r>
              <a:rPr lang="ru-RU" sz="1400" b="1" dirty="0"/>
              <a:t> до </a:t>
            </a:r>
            <a:r>
              <a:rPr lang="ru-RU" sz="1400" b="1" dirty="0" err="1"/>
              <a:t>карбонових</a:t>
            </a:r>
            <a:r>
              <a:rPr lang="ru-RU" sz="1400" b="1" dirty="0"/>
              <a:t> кислот. Невелика </a:t>
            </a:r>
            <a:r>
              <a:rPr lang="ru-RU" sz="1400" b="1" dirty="0" err="1"/>
              <a:t>частина</a:t>
            </a:r>
            <a:r>
              <a:rPr lang="ru-RU" sz="1400" b="1" dirty="0"/>
              <a:t> </a:t>
            </a:r>
            <a:r>
              <a:rPr lang="ru-RU" sz="1400" b="1" dirty="0" err="1"/>
              <a:t>введеної</a:t>
            </a:r>
            <a:r>
              <a:rPr lang="ru-RU" sz="1400" b="1" dirty="0"/>
              <a:t> </a:t>
            </a:r>
            <a:r>
              <a:rPr lang="ru-RU" sz="1400" b="1" dirty="0" err="1"/>
              <a:t>дози</a:t>
            </a:r>
            <a:r>
              <a:rPr lang="ru-RU" sz="1400" b="1" dirty="0"/>
              <a:t> </a:t>
            </a:r>
            <a:r>
              <a:rPr lang="ru-RU" sz="1400" b="1" dirty="0" err="1"/>
              <a:t>утворює</a:t>
            </a:r>
            <a:r>
              <a:rPr lang="ru-RU" sz="1400" b="1" dirty="0"/>
              <a:t> </a:t>
            </a:r>
            <a:r>
              <a:rPr lang="ru-RU" sz="1400" b="1" dirty="0" err="1"/>
              <a:t>кон'югати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глюкуроновою</a:t>
            </a:r>
            <a:r>
              <a:rPr lang="ru-RU" sz="1400" b="1" dirty="0"/>
              <a:t> кислотою (етанол-0,5%; пентаном - 7%; </a:t>
            </a:r>
            <a:r>
              <a:rPr lang="ru-RU" sz="1400" b="1" dirty="0" err="1"/>
              <a:t>гексанол</a:t>
            </a:r>
            <a:r>
              <a:rPr lang="ru-RU" sz="1400" b="1" dirty="0"/>
              <a:t> -10% </a:t>
            </a:r>
            <a:r>
              <a:rPr lang="ru-RU" sz="1400" b="1" dirty="0" err="1"/>
              <a:t>від</a:t>
            </a:r>
            <a:r>
              <a:rPr lang="ru-RU" sz="1400" b="1" dirty="0"/>
              <a:t> </a:t>
            </a:r>
            <a:r>
              <a:rPr lang="ru-RU" sz="1400" b="1" dirty="0" err="1"/>
              <a:t>отриманої</a:t>
            </a:r>
            <a:r>
              <a:rPr lang="ru-RU" sz="1400" b="1" dirty="0"/>
              <a:t> </a:t>
            </a:r>
            <a:r>
              <a:rPr lang="ru-RU" sz="1400" b="1" dirty="0" err="1"/>
              <a:t>дози</a:t>
            </a:r>
            <a:r>
              <a:rPr lang="ru-RU" sz="1400" b="1" dirty="0"/>
              <a:t>).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10464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Метанол - сильна </a:t>
            </a:r>
            <a:r>
              <a:rPr lang="ru-RU" sz="1400" dirty="0" err="1"/>
              <a:t>отрута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діє</a:t>
            </a:r>
            <a:r>
              <a:rPr lang="ru-RU" sz="1400" dirty="0"/>
              <a:t> </a:t>
            </a:r>
            <a:r>
              <a:rPr lang="ru-RU" sz="1400" dirty="0" err="1"/>
              <a:t>головним</a:t>
            </a:r>
            <a:r>
              <a:rPr lang="ru-RU" sz="1400" dirty="0"/>
              <a:t> чином на </a:t>
            </a:r>
            <a:r>
              <a:rPr lang="ru-RU" sz="1400" dirty="0" err="1"/>
              <a:t>центральну</a:t>
            </a:r>
            <a:r>
              <a:rPr lang="ru-RU" sz="1400" dirty="0"/>
              <a:t> </a:t>
            </a:r>
            <a:r>
              <a:rPr lang="ru-RU" sz="1400" dirty="0" err="1"/>
              <a:t>нервову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судинну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ru-RU" sz="1400" dirty="0"/>
              <a:t>, </a:t>
            </a:r>
            <a:r>
              <a:rPr lang="ru-RU" sz="1400" dirty="0" err="1"/>
              <a:t>на</a:t>
            </a:r>
            <a:r>
              <a:rPr lang="ru-RU" sz="1400" dirty="0"/>
              <a:t> </a:t>
            </a:r>
            <a:r>
              <a:rPr lang="ru-RU" sz="1400" dirty="0" err="1"/>
              <a:t>зоровий</a:t>
            </a:r>
            <a:r>
              <a:rPr lang="ru-RU" sz="1400" dirty="0"/>
              <a:t> нерв. Метанол добре </a:t>
            </a:r>
            <a:r>
              <a:rPr lang="ru-RU" sz="1400" dirty="0" err="1"/>
              <a:t>всмоктується</a:t>
            </a:r>
            <a:r>
              <a:rPr lang="ru-RU" sz="1400" dirty="0"/>
              <a:t> в </a:t>
            </a:r>
            <a:r>
              <a:rPr lang="ru-RU" sz="1400" dirty="0" err="1"/>
              <a:t>організмі</a:t>
            </a:r>
            <a:r>
              <a:rPr lang="ru-RU" sz="1400" dirty="0"/>
              <a:t>,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кумулятивні</a:t>
            </a:r>
            <a:r>
              <a:rPr lang="ru-RU" sz="1400" dirty="0"/>
              <a:t> </a:t>
            </a:r>
            <a:r>
              <a:rPr lang="ru-RU" sz="1400" dirty="0" err="1"/>
              <a:t>властивості</a:t>
            </a:r>
            <a:r>
              <a:rPr lang="ru-RU" sz="1400" dirty="0"/>
              <a:t>; </a:t>
            </a:r>
            <a:r>
              <a:rPr lang="ru-RU" sz="1400" dirty="0" err="1"/>
              <a:t>наркотичні</a:t>
            </a:r>
            <a:r>
              <a:rPr lang="ru-RU" sz="1400" dirty="0"/>
              <a:t> </a:t>
            </a:r>
            <a:r>
              <a:rPr lang="ru-RU" sz="1400" dirty="0" err="1"/>
              <a:t>властивості</a:t>
            </a:r>
            <a:r>
              <a:rPr lang="ru-RU" sz="1400" dirty="0"/>
              <a:t> </a:t>
            </a:r>
            <a:r>
              <a:rPr lang="ru-RU" sz="1400" dirty="0" err="1"/>
              <a:t>виражені</a:t>
            </a:r>
            <a:r>
              <a:rPr lang="ru-RU" sz="1400" dirty="0"/>
              <a:t> слабо. </a:t>
            </a:r>
            <a:r>
              <a:rPr lang="ru-RU" sz="1400" dirty="0" err="1"/>
              <a:t>Метиловий</a:t>
            </a:r>
            <a:r>
              <a:rPr lang="ru-RU" sz="1400" dirty="0"/>
              <a:t> спирт в </a:t>
            </a:r>
            <a:r>
              <a:rPr lang="ru-RU" sz="1400" dirty="0" err="1"/>
              <a:t>організмі</a:t>
            </a:r>
            <a:r>
              <a:rPr lang="ru-RU" sz="1400" dirty="0"/>
              <a:t> </a:t>
            </a:r>
            <a:r>
              <a:rPr lang="ru-RU" sz="1400" dirty="0" err="1"/>
              <a:t>окислюється</a:t>
            </a:r>
            <a:r>
              <a:rPr lang="ru-RU" sz="1400" dirty="0"/>
              <a:t> до </a:t>
            </a:r>
            <a:r>
              <a:rPr lang="ru-RU" sz="1400" dirty="0" err="1"/>
              <a:t>формальдегіду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мурашиної</a:t>
            </a:r>
            <a:r>
              <a:rPr lang="ru-RU" sz="1400" dirty="0"/>
              <a:t> </a:t>
            </a:r>
            <a:r>
              <a:rPr lang="ru-RU" sz="1400" dirty="0" err="1"/>
              <a:t>кислоти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токсичними</a:t>
            </a:r>
            <a:r>
              <a:rPr lang="ru-RU" sz="1400" dirty="0"/>
              <a:t>, </a:t>
            </a:r>
            <a:r>
              <a:rPr lang="ru-RU" sz="1400" dirty="0" err="1"/>
              <a:t>ніж</a:t>
            </a:r>
            <a:r>
              <a:rPr lang="ru-RU" sz="1400" dirty="0"/>
              <a:t> сам метанол. </a:t>
            </a:r>
            <a:r>
              <a:rPr lang="ru-RU" sz="1400" dirty="0" err="1"/>
              <a:t>Смертельним</a:t>
            </a:r>
            <a:r>
              <a:rPr lang="ru-RU" sz="1400" dirty="0"/>
              <a:t> для </a:t>
            </a:r>
            <a:r>
              <a:rPr lang="ru-RU" sz="1400" dirty="0" err="1"/>
              <a:t>людини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кількість</a:t>
            </a:r>
            <a:r>
              <a:rPr lang="ru-RU" sz="1400" dirty="0"/>
              <a:t>, за </a:t>
            </a:r>
            <a:r>
              <a:rPr lang="ru-RU" sz="1400" dirty="0" err="1"/>
              <a:t>різними</a:t>
            </a:r>
            <a:r>
              <a:rPr lang="ru-RU" sz="1400" dirty="0"/>
              <a:t> </a:t>
            </a:r>
            <a:r>
              <a:rPr lang="ru-RU" sz="1400" dirty="0" err="1"/>
              <a:t>джерелами</a:t>
            </a:r>
            <a:r>
              <a:rPr lang="ru-RU" sz="1400" dirty="0"/>
              <a:t>, 30-100 мл. Токсична </a:t>
            </a:r>
            <a:r>
              <a:rPr lang="ru-RU" sz="1400" dirty="0" err="1"/>
              <a:t>концентрація</a:t>
            </a:r>
            <a:r>
              <a:rPr lang="ru-RU" sz="1400" dirty="0"/>
              <a:t> в </a:t>
            </a:r>
            <a:r>
              <a:rPr lang="ru-RU" sz="1400" dirty="0" err="1"/>
              <a:t>крові</a:t>
            </a:r>
            <a:r>
              <a:rPr lang="ru-RU" sz="1400" dirty="0"/>
              <a:t> становить 300 мг/л, смертельна - 800 мг/л. ГДК метанолу в </a:t>
            </a:r>
            <a:r>
              <a:rPr lang="ru-RU" sz="1400" dirty="0" err="1"/>
              <a:t>повітрі</a:t>
            </a:r>
            <a:r>
              <a:rPr lang="ru-RU" sz="1400" dirty="0"/>
              <a:t> </a:t>
            </a:r>
            <a:r>
              <a:rPr lang="ru-RU" sz="1400" dirty="0" err="1"/>
              <a:t>робочої</a:t>
            </a:r>
            <a:r>
              <a:rPr lang="ru-RU" sz="1400" dirty="0"/>
              <a:t> </a:t>
            </a:r>
            <a:r>
              <a:rPr lang="ru-RU" sz="1400" dirty="0" err="1"/>
              <a:t>зони</a:t>
            </a:r>
            <a:r>
              <a:rPr lang="ru-RU" sz="1400" dirty="0"/>
              <a:t> 5 мг/м3. </a:t>
            </a:r>
          </a:p>
          <a:p>
            <a:r>
              <a:rPr lang="ru-RU" sz="1400" dirty="0" err="1"/>
              <a:t>Отруєння</a:t>
            </a:r>
            <a:r>
              <a:rPr lang="ru-RU" sz="1400" dirty="0"/>
              <a:t> метанолом при </a:t>
            </a:r>
            <a:r>
              <a:rPr lang="ru-RU" sz="1400" dirty="0" err="1"/>
              <a:t>прийомі</a:t>
            </a:r>
            <a:r>
              <a:rPr lang="ru-RU" sz="1400" dirty="0"/>
              <a:t> </a:t>
            </a:r>
            <a:r>
              <a:rPr lang="ru-RU" sz="1400" dirty="0" err="1"/>
              <a:t>всередину</a:t>
            </a:r>
            <a:r>
              <a:rPr lang="ru-RU" sz="1400" dirty="0"/>
              <a:t> часто </a:t>
            </a:r>
            <a:r>
              <a:rPr lang="ru-RU" sz="1400" dirty="0" err="1"/>
              <a:t>відбуваються</a:t>
            </a:r>
            <a:r>
              <a:rPr lang="ru-RU" sz="1400" dirty="0"/>
              <a:t> як на </a:t>
            </a:r>
            <a:r>
              <a:rPr lang="ru-RU" sz="1400" dirty="0" err="1"/>
              <a:t>виробництві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в </a:t>
            </a:r>
            <a:r>
              <a:rPr lang="ru-RU" sz="1400" dirty="0" err="1"/>
              <a:t>побуті</a:t>
            </a:r>
            <a:r>
              <a:rPr lang="ru-RU" sz="1400" dirty="0"/>
              <a:t> та </a:t>
            </a:r>
            <a:r>
              <a:rPr lang="ru-RU" sz="1400" dirty="0" err="1"/>
              <a:t>пов'язані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вживанням</a:t>
            </a:r>
            <a:r>
              <a:rPr lang="ru-RU" sz="1400" dirty="0"/>
              <a:t> для </a:t>
            </a:r>
            <a:r>
              <a:rPr lang="ru-RU" sz="1400" dirty="0" err="1"/>
              <a:t>пиття</a:t>
            </a:r>
            <a:r>
              <a:rPr lang="ru-RU" sz="1400" dirty="0"/>
              <a:t> денатурату (</a:t>
            </a:r>
            <a:r>
              <a:rPr lang="ru-RU" sz="1400" dirty="0" err="1"/>
              <a:t>підфарбована</a:t>
            </a:r>
            <a:r>
              <a:rPr lang="ru-RU" sz="1400" dirty="0"/>
              <a:t> </a:t>
            </a:r>
            <a:r>
              <a:rPr lang="ru-RU" sz="1400" dirty="0" err="1"/>
              <a:t>суміш</a:t>
            </a:r>
            <a:r>
              <a:rPr lang="ru-RU" sz="1400" dirty="0"/>
              <a:t> </a:t>
            </a:r>
            <a:r>
              <a:rPr lang="ru-RU" sz="1400" dirty="0" err="1"/>
              <a:t>етилового</a:t>
            </a:r>
            <a:r>
              <a:rPr lang="ru-RU" sz="1400" dirty="0"/>
              <a:t> та метилового </a:t>
            </a:r>
            <a:r>
              <a:rPr lang="ru-RU" sz="1400" dirty="0" err="1"/>
              <a:t>спиртів</a:t>
            </a:r>
            <a:r>
              <a:rPr lang="ru-RU" sz="1400" dirty="0"/>
              <a:t>)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метилового</a:t>
            </a:r>
            <a:r>
              <a:rPr lang="ru-RU" sz="1400" dirty="0"/>
              <a:t> спирту.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надходження</a:t>
            </a:r>
            <a:r>
              <a:rPr lang="ru-RU" sz="1400" dirty="0"/>
              <a:t> </a:t>
            </a:r>
            <a:r>
              <a:rPr lang="ru-RU" sz="1400" dirty="0" err="1"/>
              <a:t>отрути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з'являються</a:t>
            </a:r>
            <a:r>
              <a:rPr lang="ru-RU" sz="1400" dirty="0"/>
              <a:t> </a:t>
            </a:r>
            <a:r>
              <a:rPr lang="ru-RU" sz="1400" dirty="0" err="1"/>
              <a:t>нудота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блювота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</a:t>
            </a:r>
            <a:r>
              <a:rPr lang="ru-RU" sz="1400" dirty="0" err="1"/>
              <a:t>перші</a:t>
            </a:r>
            <a:r>
              <a:rPr lang="ru-RU" sz="1400" dirty="0"/>
              <a:t> </a:t>
            </a:r>
            <a:r>
              <a:rPr lang="ru-RU" sz="1400" dirty="0" err="1"/>
              <a:t>симптоми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виявлятися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набагато</a:t>
            </a:r>
            <a:r>
              <a:rPr lang="ru-RU" sz="1400" dirty="0"/>
              <a:t> </a:t>
            </a:r>
            <a:r>
              <a:rPr lang="ru-RU" sz="1400" dirty="0" err="1"/>
              <a:t>пізніше</a:t>
            </a:r>
            <a:r>
              <a:rPr lang="ru-RU" sz="1400" dirty="0"/>
              <a:t> -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декількох</a:t>
            </a:r>
            <a:r>
              <a:rPr lang="ru-RU" sz="1400" dirty="0"/>
              <a:t> годин до </a:t>
            </a:r>
            <a:r>
              <a:rPr lang="ru-RU" sz="1400" dirty="0" err="1"/>
              <a:t>декількох</a:t>
            </a:r>
            <a:r>
              <a:rPr lang="ru-RU" sz="1400" dirty="0"/>
              <a:t> </a:t>
            </a:r>
            <a:r>
              <a:rPr lang="ru-RU" sz="1400" dirty="0" err="1"/>
              <a:t>діб</a:t>
            </a:r>
            <a:r>
              <a:rPr lang="ru-RU" sz="1400" dirty="0"/>
              <a:t>. У </a:t>
            </a:r>
            <a:r>
              <a:rPr lang="ru-RU" sz="1400" dirty="0" err="1"/>
              <a:t>важких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спостерігаються</a:t>
            </a:r>
            <a:r>
              <a:rPr lang="ru-RU" sz="1400" dirty="0"/>
              <a:t> </a:t>
            </a:r>
            <a:r>
              <a:rPr lang="ru-RU" sz="1400" dirty="0" err="1"/>
              <a:t>різка</a:t>
            </a:r>
            <a:r>
              <a:rPr lang="ru-RU" sz="1400" dirty="0"/>
              <a:t> синюха,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дихання</a:t>
            </a:r>
            <a:r>
              <a:rPr lang="ru-RU" sz="1400" dirty="0"/>
              <a:t>, </a:t>
            </a:r>
            <a:r>
              <a:rPr lang="ru-RU" sz="1400" dirty="0" err="1"/>
              <a:t>судоми</a:t>
            </a:r>
            <a:r>
              <a:rPr lang="ru-RU" sz="1400" dirty="0"/>
              <a:t>, </a:t>
            </a:r>
            <a:r>
              <a:rPr lang="ru-RU" sz="1400" dirty="0" err="1"/>
              <a:t>слабкий</a:t>
            </a:r>
            <a:r>
              <a:rPr lang="ru-RU" sz="1400" dirty="0"/>
              <a:t> </a:t>
            </a:r>
            <a:r>
              <a:rPr lang="ru-RU" sz="1400" dirty="0" err="1"/>
              <a:t>прискорений</a:t>
            </a:r>
            <a:r>
              <a:rPr lang="ru-RU" sz="1400" dirty="0"/>
              <a:t> пульс. </a:t>
            </a:r>
            <a:r>
              <a:rPr lang="ru-RU" sz="1400" dirty="0" err="1"/>
              <a:t>Потерпілі</a:t>
            </a:r>
            <a:r>
              <a:rPr lang="ru-RU" sz="1400" dirty="0"/>
              <a:t> </a:t>
            </a:r>
            <a:r>
              <a:rPr lang="ru-RU" sz="1400" dirty="0" err="1"/>
              <a:t>скаржаться</a:t>
            </a:r>
            <a:r>
              <a:rPr lang="ru-RU" sz="1400" dirty="0"/>
              <a:t> на </a:t>
            </a:r>
            <a:r>
              <a:rPr lang="ru-RU" sz="1400" dirty="0" err="1"/>
              <a:t>сильні</a:t>
            </a:r>
            <a:r>
              <a:rPr lang="ru-RU" sz="1400" dirty="0"/>
              <a:t> </a:t>
            </a:r>
            <a:r>
              <a:rPr lang="ru-RU" sz="1400" dirty="0" err="1"/>
              <a:t>болі</a:t>
            </a:r>
            <a:r>
              <a:rPr lang="ru-RU" sz="1400" dirty="0"/>
              <a:t> в </a:t>
            </a:r>
            <a:r>
              <a:rPr lang="ru-RU" sz="1400" dirty="0" err="1"/>
              <a:t>усьому</a:t>
            </a:r>
            <a:r>
              <a:rPr lang="ru-RU" sz="1400" dirty="0"/>
              <a:t> </a:t>
            </a:r>
            <a:r>
              <a:rPr lang="ru-RU" sz="1400" dirty="0" err="1"/>
              <a:t>тілі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на </a:t>
            </a:r>
            <a:r>
              <a:rPr lang="ru-RU" sz="1400" dirty="0" err="1"/>
              <a:t>болі</a:t>
            </a:r>
            <a:r>
              <a:rPr lang="ru-RU" sz="1400" dirty="0"/>
              <a:t> в </a:t>
            </a:r>
            <a:r>
              <a:rPr lang="ru-RU" sz="1400" dirty="0" err="1"/>
              <a:t>шлунку</a:t>
            </a:r>
            <a:r>
              <a:rPr lang="ru-RU" sz="1400" dirty="0"/>
              <a:t>. </a:t>
            </a:r>
            <a:r>
              <a:rPr lang="ru-RU" sz="1400" dirty="0" err="1"/>
              <a:t>Враження</a:t>
            </a:r>
            <a:r>
              <a:rPr lang="ru-RU" sz="1400" dirty="0"/>
              <a:t> </a:t>
            </a:r>
            <a:r>
              <a:rPr lang="ru-RU" sz="1400" dirty="0" err="1"/>
              <a:t>зору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тимчасовим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</a:t>
            </a:r>
            <a:r>
              <a:rPr lang="ru-RU" sz="1400" dirty="0" err="1"/>
              <a:t>необоротним</a:t>
            </a:r>
            <a:r>
              <a:rPr lang="ru-RU" sz="1400" dirty="0"/>
              <a:t> </a:t>
            </a:r>
            <a:r>
              <a:rPr lang="ru-RU" sz="1400" dirty="0" err="1"/>
              <a:t>явищем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отруєння</a:t>
            </a:r>
            <a:r>
              <a:rPr lang="ru-RU" sz="1400" dirty="0"/>
              <a:t> не </a:t>
            </a:r>
            <a:r>
              <a:rPr lang="ru-RU" sz="1400" dirty="0" err="1"/>
              <a:t>закінчується</a:t>
            </a:r>
            <a:r>
              <a:rPr lang="ru-RU" sz="1400" dirty="0"/>
              <a:t> </a:t>
            </a:r>
            <a:r>
              <a:rPr lang="ru-RU" sz="1400" dirty="0" err="1"/>
              <a:t>смертю</a:t>
            </a:r>
            <a:r>
              <a:rPr lang="ru-RU" sz="1400" dirty="0"/>
              <a:t>, то </a:t>
            </a:r>
            <a:r>
              <a:rPr lang="ru-RU" sz="1400" dirty="0" err="1"/>
              <a:t>одужання</a:t>
            </a:r>
            <a:r>
              <a:rPr lang="ru-RU" sz="1400" dirty="0"/>
              <a:t> </a:t>
            </a:r>
            <a:r>
              <a:rPr lang="ru-RU" sz="1400" dirty="0" err="1"/>
              <a:t>йде</a:t>
            </a:r>
            <a:r>
              <a:rPr lang="ru-RU" sz="1400" dirty="0"/>
              <a:t> </a:t>
            </a:r>
            <a:r>
              <a:rPr lang="ru-RU" sz="1400" dirty="0" err="1"/>
              <a:t>повільно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обставина</a:t>
            </a:r>
            <a:r>
              <a:rPr lang="ru-RU" sz="1400" dirty="0"/>
              <a:t> </a:t>
            </a:r>
            <a:r>
              <a:rPr lang="ru-RU" sz="1400" dirty="0" err="1"/>
              <a:t>пов'язана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повільною</a:t>
            </a:r>
            <a:r>
              <a:rPr lang="ru-RU" sz="1400" dirty="0"/>
              <a:t> </a:t>
            </a:r>
            <a:r>
              <a:rPr lang="ru-RU" sz="1400" dirty="0" err="1"/>
              <a:t>окислюваністю</a:t>
            </a:r>
            <a:r>
              <a:rPr lang="ru-RU" sz="1400" dirty="0"/>
              <a:t> метанолу в </a:t>
            </a:r>
            <a:r>
              <a:rPr lang="ru-RU" sz="1400" dirty="0" err="1"/>
              <a:t>організмі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Отруєння</a:t>
            </a:r>
            <a:r>
              <a:rPr lang="ru-RU" sz="1400" dirty="0"/>
              <a:t> парами метанолу </a:t>
            </a:r>
            <a:r>
              <a:rPr lang="ru-RU" sz="1400" dirty="0" err="1"/>
              <a:t>носять</a:t>
            </a:r>
            <a:r>
              <a:rPr lang="ru-RU" sz="1400" dirty="0"/>
              <a:t> </a:t>
            </a:r>
            <a:r>
              <a:rPr lang="ru-RU" sz="1400" dirty="0" err="1"/>
              <a:t>хронічний</a:t>
            </a:r>
            <a:r>
              <a:rPr lang="ru-RU" sz="1400" dirty="0"/>
              <a:t> характер, а </a:t>
            </a:r>
            <a:r>
              <a:rPr lang="ru-RU" sz="1400" dirty="0" err="1"/>
              <a:t>гострі</a:t>
            </a:r>
            <a:r>
              <a:rPr lang="ru-RU" sz="1400" dirty="0"/>
              <a:t> практично не </a:t>
            </a:r>
            <a:r>
              <a:rPr lang="ru-RU" sz="1400" dirty="0" err="1"/>
              <a:t>спостерігаються</a:t>
            </a:r>
            <a:r>
              <a:rPr lang="ru-RU" sz="1400" dirty="0"/>
              <a:t>. </a:t>
            </a:r>
            <a:r>
              <a:rPr lang="ru-RU" sz="1400" dirty="0" err="1"/>
              <a:t>Симптоми</a:t>
            </a:r>
            <a:r>
              <a:rPr lang="ru-RU" sz="1400" dirty="0"/>
              <a:t> </a:t>
            </a:r>
            <a:r>
              <a:rPr lang="ru-RU" sz="1400" dirty="0" err="1"/>
              <a:t>хронічних</a:t>
            </a:r>
            <a:r>
              <a:rPr lang="ru-RU" sz="1400" dirty="0"/>
              <a:t> </a:t>
            </a:r>
            <a:r>
              <a:rPr lang="ru-RU" sz="1400" dirty="0" err="1"/>
              <a:t>отруєнь</a:t>
            </a:r>
            <a:r>
              <a:rPr lang="ru-RU" sz="1400" dirty="0"/>
              <a:t>: </a:t>
            </a:r>
            <a:r>
              <a:rPr lang="ru-RU" sz="1400" dirty="0" err="1"/>
              <a:t>запаморочення</a:t>
            </a:r>
            <a:r>
              <a:rPr lang="ru-RU" sz="1400" dirty="0"/>
              <a:t>, </a:t>
            </a:r>
            <a:r>
              <a:rPr lang="ru-RU" sz="1400" dirty="0" err="1"/>
              <a:t>мерехтіння</a:t>
            </a:r>
            <a:r>
              <a:rPr lang="ru-RU" sz="1400" dirty="0"/>
              <a:t> в очах, </a:t>
            </a:r>
            <a:r>
              <a:rPr lang="ru-RU" sz="1400" dirty="0" err="1"/>
              <a:t>кон'юнктивіт</a:t>
            </a:r>
            <a:r>
              <a:rPr lang="ru-RU" sz="1400" dirty="0"/>
              <a:t>, </a:t>
            </a:r>
            <a:r>
              <a:rPr lang="ru-RU" sz="1400" dirty="0" err="1"/>
              <a:t>безсоння</a:t>
            </a:r>
            <a:r>
              <a:rPr lang="ru-RU" sz="1400" dirty="0"/>
              <a:t>, </a:t>
            </a:r>
            <a:r>
              <a:rPr lang="ru-RU" sz="1400" dirty="0" err="1"/>
              <a:t>підвищена</a:t>
            </a:r>
            <a:r>
              <a:rPr lang="ru-RU" sz="1400" dirty="0"/>
              <a:t> </a:t>
            </a:r>
            <a:r>
              <a:rPr lang="ru-RU" sz="1400" dirty="0" err="1"/>
              <a:t>стомлюваність</a:t>
            </a:r>
            <a:r>
              <a:rPr lang="ru-RU" sz="1400" dirty="0"/>
              <a:t>, </a:t>
            </a:r>
            <a:r>
              <a:rPr lang="ru-RU" sz="1400" dirty="0" err="1"/>
              <a:t>шлунково-кишкові</a:t>
            </a:r>
            <a:r>
              <a:rPr lang="ru-RU" sz="1400" dirty="0"/>
              <a:t> </a:t>
            </a:r>
            <a:r>
              <a:rPr lang="ru-RU" sz="1400" dirty="0" err="1"/>
              <a:t>розлади,розлад</a:t>
            </a:r>
            <a:r>
              <a:rPr lang="ru-RU" sz="1400" dirty="0"/>
              <a:t> </a:t>
            </a:r>
            <a:r>
              <a:rPr lang="ru-RU" sz="1400" dirty="0" err="1"/>
              <a:t>зору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Отруєння</a:t>
            </a:r>
            <a:r>
              <a:rPr lang="ru-RU" sz="1400" dirty="0"/>
              <a:t> через </a:t>
            </a:r>
            <a:r>
              <a:rPr lang="ru-RU" sz="1400" dirty="0" err="1"/>
              <a:t>шкіру</a:t>
            </a:r>
            <a:r>
              <a:rPr lang="ru-RU" sz="1400" dirty="0"/>
              <a:t> </a:t>
            </a:r>
            <a:r>
              <a:rPr lang="ru-RU" sz="1400" dirty="0" err="1"/>
              <a:t>зазвичай</a:t>
            </a:r>
            <a:r>
              <a:rPr lang="ru-RU" sz="1400" dirty="0"/>
              <a:t> </a:t>
            </a:r>
            <a:r>
              <a:rPr lang="ru-RU" sz="1400" dirty="0" err="1"/>
              <a:t>поєднуються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вдиханням</a:t>
            </a:r>
            <a:r>
              <a:rPr lang="ru-RU" sz="1400" dirty="0"/>
              <a:t> </a:t>
            </a:r>
            <a:r>
              <a:rPr lang="ru-RU" sz="1400" dirty="0" err="1"/>
              <a:t>парів</a:t>
            </a:r>
            <a:r>
              <a:rPr lang="ru-RU" sz="1400" dirty="0"/>
              <a:t>. Описаний </a:t>
            </a:r>
            <a:r>
              <a:rPr lang="ru-RU" sz="1400" dirty="0" err="1"/>
              <a:t>випадок</a:t>
            </a:r>
            <a:r>
              <a:rPr lang="ru-RU" sz="1400" dirty="0"/>
              <a:t>, коли </a:t>
            </a:r>
            <a:r>
              <a:rPr lang="ru-RU" sz="1400" dirty="0" err="1"/>
              <a:t>робітник</a:t>
            </a:r>
            <a:r>
              <a:rPr lang="ru-RU" sz="1400" dirty="0"/>
              <a:t>, пролив </a:t>
            </a:r>
            <a:r>
              <a:rPr lang="ru-RU" sz="1400" dirty="0" err="1"/>
              <a:t>метиловий</a:t>
            </a:r>
            <a:r>
              <a:rPr lang="ru-RU" sz="1400" dirty="0"/>
              <a:t> спирт, промочивши </a:t>
            </a:r>
            <a:r>
              <a:rPr lang="ru-RU" sz="1400" dirty="0" err="1"/>
              <a:t>одяг</a:t>
            </a:r>
            <a:r>
              <a:rPr lang="ru-RU" sz="1400" dirty="0"/>
              <a:t>,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продовжував</a:t>
            </a:r>
            <a:r>
              <a:rPr lang="ru-RU" sz="1400" dirty="0"/>
              <a:t> </a:t>
            </a:r>
            <a:r>
              <a:rPr lang="ru-RU" sz="1400" dirty="0" err="1"/>
              <a:t>працювати</a:t>
            </a:r>
            <a:r>
              <a:rPr lang="ru-RU" sz="1400" dirty="0"/>
              <a:t>, </a:t>
            </a:r>
            <a:r>
              <a:rPr lang="ru-RU" sz="1400" dirty="0" err="1"/>
              <a:t>осліп</a:t>
            </a:r>
            <a:r>
              <a:rPr lang="ru-RU" sz="1400" dirty="0"/>
              <a:t> через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днів</a:t>
            </a:r>
            <a:r>
              <a:rPr lang="ru-RU" sz="1400" dirty="0"/>
              <a:t>. На </a:t>
            </a:r>
            <a:r>
              <a:rPr lang="ru-RU" sz="1400" dirty="0" err="1"/>
              <a:t>шкіру</a:t>
            </a:r>
            <a:r>
              <a:rPr lang="ru-RU" sz="1400" dirty="0"/>
              <a:t> метанол </a:t>
            </a:r>
            <a:r>
              <a:rPr lang="ru-RU" sz="1400" dirty="0" err="1"/>
              <a:t>діє</a:t>
            </a:r>
            <a:r>
              <a:rPr lang="ru-RU" sz="1400" dirty="0"/>
              <a:t> слабо. </a:t>
            </a:r>
          </a:p>
          <a:p>
            <a:r>
              <a:rPr lang="ru-RU" sz="1400" dirty="0" err="1"/>
              <a:t>Вторинні</a:t>
            </a:r>
            <a:r>
              <a:rPr lang="ru-RU" sz="1400" dirty="0"/>
              <a:t> </a:t>
            </a:r>
            <a:r>
              <a:rPr lang="ru-RU" sz="1400" dirty="0" err="1"/>
              <a:t>аліфатичні</a:t>
            </a:r>
            <a:r>
              <a:rPr lang="ru-RU" sz="1400" dirty="0"/>
              <a:t> </a:t>
            </a:r>
            <a:r>
              <a:rPr lang="ru-RU" sz="1400" dirty="0" err="1"/>
              <a:t>спирти</a:t>
            </a:r>
            <a:r>
              <a:rPr lang="ru-RU" sz="1400" dirty="0"/>
              <a:t> </a:t>
            </a:r>
            <a:r>
              <a:rPr lang="ru-RU" sz="1400" dirty="0" err="1"/>
              <a:t>метаболізуються</a:t>
            </a:r>
            <a:r>
              <a:rPr lang="ru-RU" sz="1400" dirty="0"/>
              <a:t> шляхом </a:t>
            </a:r>
            <a:r>
              <a:rPr lang="ru-RU" sz="1400" dirty="0" err="1"/>
              <a:t>кон'югації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глюкуроновою</a:t>
            </a:r>
            <a:r>
              <a:rPr lang="ru-RU" sz="1400" dirty="0"/>
              <a:t> кислотою,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окислюються</a:t>
            </a:r>
            <a:r>
              <a:rPr lang="ru-RU" sz="1400" dirty="0"/>
              <a:t> до </a:t>
            </a:r>
            <a:r>
              <a:rPr lang="ru-RU" sz="1400" dirty="0" err="1"/>
              <a:t>відповідних</a:t>
            </a:r>
            <a:r>
              <a:rPr lang="ru-RU" sz="1400" dirty="0"/>
              <a:t> </a:t>
            </a:r>
            <a:r>
              <a:rPr lang="ru-RU" sz="1400" dirty="0" err="1"/>
              <a:t>кетонів</a:t>
            </a:r>
            <a:r>
              <a:rPr lang="ru-RU" sz="1400" dirty="0"/>
              <a:t>. </a:t>
            </a:r>
            <a:r>
              <a:rPr lang="ru-RU" sz="1400" dirty="0" err="1"/>
              <a:t>Ізопропанол</a:t>
            </a:r>
            <a:r>
              <a:rPr lang="ru-RU" sz="1400" dirty="0"/>
              <a:t>, 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метаболізується</a:t>
            </a:r>
            <a:r>
              <a:rPr lang="ru-RU" sz="1400" dirty="0"/>
              <a:t> </a:t>
            </a:r>
            <a:r>
              <a:rPr lang="ru-RU" sz="1400" dirty="0" err="1"/>
              <a:t>повільно</a:t>
            </a:r>
            <a:r>
              <a:rPr lang="ru-RU" sz="1400" dirty="0"/>
              <a:t>, в основному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утворенням</a:t>
            </a:r>
            <a:r>
              <a:rPr lang="ru-RU" sz="1400" dirty="0"/>
              <a:t> ацетону.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2505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Лекція 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</dc:title>
  <dc:creator>Руслан Аминов</dc:creator>
  <cp:lastModifiedBy>Руслан Аминов</cp:lastModifiedBy>
  <cp:revision>8</cp:revision>
  <dcterms:created xsi:type="dcterms:W3CDTF">2022-10-09T18:58:16Z</dcterms:created>
  <dcterms:modified xsi:type="dcterms:W3CDTF">2022-10-09T19:27:50Z</dcterms:modified>
</cp:coreProperties>
</file>