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7014"/>
    <a:srgbClr val="014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1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7A72-5403-4774-B0DB-499E8F3F48E2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39C9E-C341-478B-87AE-42B975E1A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158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C18E-6465-4774-901B-BEE7EFBD7548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C897-B2D8-4799-AF42-70D8891C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51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C18E-6465-4774-901B-BEE7EFBD7548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C897-B2D8-4799-AF42-70D8891C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278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C18E-6465-4774-901B-BEE7EFBD7548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C897-B2D8-4799-AF42-70D8891C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64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C18E-6465-4774-901B-BEE7EFBD7548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C897-B2D8-4799-AF42-70D8891C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20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C18E-6465-4774-901B-BEE7EFBD7548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C897-B2D8-4799-AF42-70D8891C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7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C18E-6465-4774-901B-BEE7EFBD7548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C897-B2D8-4799-AF42-70D8891C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48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C18E-6465-4774-901B-BEE7EFBD7548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C897-B2D8-4799-AF42-70D8891C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74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C18E-6465-4774-901B-BEE7EFBD7548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C897-B2D8-4799-AF42-70D8891C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99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C18E-6465-4774-901B-BEE7EFBD7548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C897-B2D8-4799-AF42-70D8891C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147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C18E-6465-4774-901B-BEE7EFBD7548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C897-B2D8-4799-AF42-70D8891C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35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C18E-6465-4774-901B-BEE7EFBD7548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C897-B2D8-4799-AF42-70D8891C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19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4C18E-6465-4774-901B-BEE7EFBD7548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0C897-B2D8-4799-AF42-70D8891C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19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998" y="1739277"/>
            <a:ext cx="4404794" cy="2743198"/>
          </a:xfrm>
        </p:spPr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ru-RU" sz="2400" b="1" dirty="0" smtClean="0">
                <a:solidFill>
                  <a:srgbClr val="014035"/>
                </a:solidFill>
                <a:latin typeface="+mn-lt"/>
              </a:rPr>
              <a:t/>
            </a:r>
            <a:br>
              <a:rPr lang="ru-RU" sz="2400" b="1" dirty="0" smtClean="0">
                <a:solidFill>
                  <a:srgbClr val="014035"/>
                </a:solidFill>
                <a:latin typeface="+mn-lt"/>
              </a:rPr>
            </a:br>
            <a:r>
              <a:rPr lang="ru-RU" sz="2400" b="1" dirty="0">
                <a:solidFill>
                  <a:srgbClr val="014035"/>
                </a:solidFill>
                <a:latin typeface="+mn-lt"/>
              </a:rPr>
              <a:t/>
            </a:r>
            <a:br>
              <a:rPr lang="ru-RU" sz="2400" b="1" dirty="0">
                <a:solidFill>
                  <a:srgbClr val="014035"/>
                </a:solidFill>
                <a:latin typeface="+mn-lt"/>
              </a:rPr>
            </a:br>
            <a:r>
              <a:rPr lang="ru-RU" sz="2400" b="1" dirty="0" smtClean="0">
                <a:solidFill>
                  <a:srgbClr val="014035"/>
                </a:solidFill>
                <a:latin typeface="+mn-lt"/>
              </a:rPr>
              <a:t/>
            </a:r>
            <a:br>
              <a:rPr lang="ru-RU" sz="2400" b="1" dirty="0" smtClean="0">
                <a:solidFill>
                  <a:srgbClr val="014035"/>
                </a:solidFill>
                <a:latin typeface="+mn-lt"/>
              </a:rPr>
            </a:br>
            <a:r>
              <a:rPr lang="ru-RU" sz="2400" b="1" dirty="0">
                <a:solidFill>
                  <a:srgbClr val="014035"/>
                </a:solidFill>
                <a:latin typeface="+mn-lt"/>
              </a:rPr>
              <a:t/>
            </a:r>
            <a:br>
              <a:rPr lang="ru-RU" sz="2400" b="1" dirty="0">
                <a:solidFill>
                  <a:srgbClr val="014035"/>
                </a:solidFill>
                <a:latin typeface="+mn-lt"/>
              </a:rPr>
            </a:br>
            <a:r>
              <a:rPr lang="ru-RU" sz="2400" b="1" dirty="0" smtClean="0">
                <a:solidFill>
                  <a:srgbClr val="014035"/>
                </a:solidFill>
                <a:latin typeface="+mn-lt"/>
              </a:rPr>
              <a:t/>
            </a:r>
            <a:br>
              <a:rPr lang="ru-RU" sz="2400" b="1" dirty="0" smtClean="0">
                <a:solidFill>
                  <a:srgbClr val="014035"/>
                </a:solidFill>
                <a:latin typeface="+mn-lt"/>
              </a:rPr>
            </a:br>
            <a:r>
              <a:rPr lang="ru-RU" sz="2400" b="1" dirty="0" smtClean="0">
                <a:solidFill>
                  <a:srgbClr val="014035"/>
                </a:solidFill>
                <a:latin typeface="+mn-lt"/>
              </a:rPr>
              <a:t>Педагог</a:t>
            </a:r>
            <a:r>
              <a:rPr lang="en-US" sz="2400" b="1" dirty="0" err="1" smtClean="0">
                <a:solidFill>
                  <a:srgbClr val="014035"/>
                </a:solidFill>
                <a:latin typeface="+mn-lt"/>
              </a:rPr>
              <a:t>i</a:t>
            </a:r>
            <a:r>
              <a:rPr lang="ru-RU" sz="2400" b="1" dirty="0" smtClean="0">
                <a:solidFill>
                  <a:srgbClr val="014035"/>
                </a:solidFill>
                <a:latin typeface="+mn-lt"/>
              </a:rPr>
              <a:t>ка та психолог</a:t>
            </a:r>
            <a:r>
              <a:rPr lang="en-US" sz="2400" b="1" dirty="0" err="1" smtClean="0">
                <a:solidFill>
                  <a:srgbClr val="014035"/>
                </a:solidFill>
                <a:latin typeface="+mn-lt"/>
              </a:rPr>
              <a:t>i</a:t>
            </a:r>
            <a:r>
              <a:rPr lang="ru-RU" sz="2400" b="1" dirty="0" smtClean="0">
                <a:solidFill>
                  <a:srgbClr val="014035"/>
                </a:solidFill>
                <a:latin typeface="+mn-lt"/>
              </a:rPr>
              <a:t>я</a:t>
            </a:r>
            <a:r>
              <a:rPr lang="en-US" sz="2400" b="1" dirty="0" smtClean="0">
                <a:solidFill>
                  <a:srgbClr val="014035"/>
                </a:solidFill>
                <a:latin typeface="+mn-lt"/>
              </a:rPr>
              <a:t> </a:t>
            </a:r>
            <a:r>
              <a:rPr lang="ru-RU" sz="2400" b="1" dirty="0" err="1" smtClean="0">
                <a:solidFill>
                  <a:srgbClr val="014035"/>
                </a:solidFill>
                <a:latin typeface="+mn-lt"/>
              </a:rPr>
              <a:t>вищої</a:t>
            </a:r>
            <a:r>
              <a:rPr lang="en-US" sz="2400" b="1" dirty="0" smtClean="0">
                <a:solidFill>
                  <a:srgbClr val="014035"/>
                </a:solidFill>
                <a:latin typeface="+mn-lt"/>
              </a:rPr>
              <a:t> </a:t>
            </a:r>
            <a:r>
              <a:rPr lang="ru-RU" sz="2400" b="1" dirty="0" err="1" smtClean="0">
                <a:solidFill>
                  <a:srgbClr val="014035"/>
                </a:solidFill>
                <a:latin typeface="+mn-lt"/>
              </a:rPr>
              <a:t>школи</a:t>
            </a:r>
            <a:r>
              <a:rPr lang="ru-RU" sz="2400" b="1" dirty="0" smtClean="0">
                <a:solidFill>
                  <a:srgbClr val="014035"/>
                </a:solidFill>
                <a:latin typeface="+mn-lt"/>
              </a:rPr>
              <a:t> як </a:t>
            </a:r>
            <a:r>
              <a:rPr lang="ru-RU" sz="2400" b="1" dirty="0" err="1" smtClean="0">
                <a:solidFill>
                  <a:srgbClr val="014035"/>
                </a:solidFill>
                <a:latin typeface="+mn-lt"/>
              </a:rPr>
              <a:t>галузь</a:t>
            </a:r>
            <a:r>
              <a:rPr lang="ru-RU" sz="2400" b="1" dirty="0" smtClean="0">
                <a:solidFill>
                  <a:srgbClr val="014035"/>
                </a:solidFill>
                <a:latin typeface="+mn-lt"/>
              </a:rPr>
              <a:t> </a:t>
            </a:r>
            <a:r>
              <a:rPr lang="ru-RU" sz="2400" b="1" dirty="0" err="1" smtClean="0">
                <a:solidFill>
                  <a:srgbClr val="014035"/>
                </a:solidFill>
                <a:latin typeface="+mn-lt"/>
              </a:rPr>
              <a:t>знаукових</a:t>
            </a:r>
            <a:r>
              <a:rPr lang="ru-RU" sz="2400" b="1" dirty="0" smtClean="0">
                <a:solidFill>
                  <a:srgbClr val="014035"/>
                </a:solidFill>
                <a:latin typeface="+mn-lt"/>
              </a:rPr>
              <a:t> </a:t>
            </a:r>
            <a:r>
              <a:rPr lang="ru-RU" sz="2400" b="1" dirty="0" err="1" smtClean="0">
                <a:solidFill>
                  <a:srgbClr val="014035"/>
                </a:solidFill>
                <a:latin typeface="+mn-lt"/>
              </a:rPr>
              <a:t>знань</a:t>
            </a:r>
            <a:r>
              <a:rPr lang="ru-RU" sz="2400" b="1" dirty="0" smtClean="0">
                <a:solidFill>
                  <a:srgbClr val="014035"/>
                </a:solidFill>
                <a:latin typeface="+mn-lt"/>
              </a:rPr>
              <a:t> </a:t>
            </a:r>
            <a:r>
              <a:rPr lang="en-US" sz="2400" b="1" dirty="0" smtClean="0">
                <a:solidFill>
                  <a:srgbClr val="014035"/>
                </a:solidFill>
                <a:latin typeface="+mn-lt"/>
              </a:rPr>
              <a:t>i </a:t>
            </a:r>
            <a:r>
              <a:rPr lang="ru-RU" sz="2400" b="1" dirty="0" err="1" smtClean="0">
                <a:solidFill>
                  <a:srgbClr val="014035"/>
                </a:solidFill>
                <a:latin typeface="+mn-lt"/>
              </a:rPr>
              <a:t>навчальний</a:t>
            </a:r>
            <a:r>
              <a:rPr lang="ru-RU" sz="2400" b="1" dirty="0" smtClean="0">
                <a:solidFill>
                  <a:srgbClr val="014035"/>
                </a:solidFill>
                <a:latin typeface="+mn-lt"/>
              </a:rPr>
              <a:t> предмет</a:t>
            </a:r>
            <a:endParaRPr lang="en-US" sz="2400" b="1" dirty="0">
              <a:solidFill>
                <a:srgbClr val="01403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021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6548" y="339634"/>
            <a:ext cx="6871063" cy="1593669"/>
          </a:xfrm>
        </p:spPr>
        <p:txBody>
          <a:bodyPr>
            <a:normAutofit fontScale="90000"/>
          </a:bodyPr>
          <a:lstStyle/>
          <a:p>
            <a:r>
              <a:rPr lang="ru-RU" sz="3600" b="1" dirty="0" err="1"/>
              <a:t>Об’єкт</a:t>
            </a:r>
            <a:r>
              <a:rPr lang="ru-RU" sz="3600" b="1" dirty="0"/>
              <a:t> і предмет, </a:t>
            </a:r>
            <a:r>
              <a:rPr lang="ru-RU" sz="3600" b="1" dirty="0" err="1"/>
              <a:t>емпіричний</a:t>
            </a:r>
            <a:r>
              <a:rPr lang="ru-RU" sz="3600" b="1" dirty="0"/>
              <a:t> і </a:t>
            </a:r>
            <a:r>
              <a:rPr lang="ru-RU" sz="3600" b="1" dirty="0" err="1"/>
              <a:t>теоретичний</a:t>
            </a:r>
            <a:r>
              <a:rPr lang="ru-RU" sz="3600" b="1" dirty="0"/>
              <a:t> </a:t>
            </a:r>
            <a:r>
              <a:rPr lang="ru-RU" sz="3600" b="1" dirty="0" err="1"/>
              <a:t>рівні</a:t>
            </a:r>
            <a:r>
              <a:rPr lang="ru-RU" sz="3600" b="1" dirty="0"/>
              <a:t> </a:t>
            </a:r>
            <a:r>
              <a:rPr lang="ru-RU" sz="3600" b="1" dirty="0" err="1"/>
              <a:t>досліджень</a:t>
            </a:r>
            <a:r>
              <a:rPr lang="ru-RU" sz="3600" b="1" dirty="0"/>
              <a:t> у </a:t>
            </a:r>
            <a:r>
              <a:rPr lang="ru-RU" sz="3600" b="1" dirty="0" err="1"/>
              <a:t>педагогіці</a:t>
            </a:r>
            <a:r>
              <a:rPr lang="ru-RU" sz="3600" b="1" dirty="0"/>
              <a:t> та </a:t>
            </a:r>
            <a:r>
              <a:rPr lang="ru-RU" sz="3600" b="1" dirty="0" err="1"/>
              <a:t>психології</a:t>
            </a:r>
            <a:r>
              <a:rPr lang="ru-RU" sz="3600" b="1" dirty="0"/>
              <a:t> </a:t>
            </a:r>
            <a:r>
              <a:rPr lang="ru-RU" sz="3600" b="1" dirty="0" err="1"/>
              <a:t>вищої</a:t>
            </a:r>
            <a:r>
              <a:rPr lang="ru-RU" sz="3600" b="1" dirty="0"/>
              <a:t> </a:t>
            </a:r>
            <a:r>
              <a:rPr lang="ru-RU" sz="3600" b="1" dirty="0" err="1"/>
              <a:t>школи</a:t>
            </a:r>
            <a:r>
              <a:rPr lang="ru-RU" sz="3600" b="1" dirty="0"/>
              <a:t>. </a:t>
            </a:r>
            <a:r>
              <a:rPr lang="en-US" b="1" dirty="0">
                <a:solidFill>
                  <a:srgbClr val="000000"/>
                </a:solidFill>
              </a:rPr>
              <a:t/>
            </a:r>
            <a:br>
              <a:rPr lang="en-US" b="1" dirty="0">
                <a:solidFill>
                  <a:srgbClr val="000000"/>
                </a:solidFill>
              </a:rPr>
            </a:br>
            <a:endParaRPr lang="ru-RU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58091" y="1933303"/>
            <a:ext cx="2651760" cy="22990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дослідити</a:t>
            </a:r>
            <a:r>
              <a:rPr lang="ru-RU" dirty="0"/>
              <a:t>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0115" y="1920241"/>
            <a:ext cx="2730137" cy="2325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</a:t>
            </a:r>
            <a:r>
              <a:rPr lang="ru-RU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є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якась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сторона,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Овал 5"/>
          <p:cNvSpPr/>
          <p:nvPr/>
        </p:nvSpPr>
        <p:spPr>
          <a:xfrm>
            <a:off x="1410789" y="4911633"/>
            <a:ext cx="5277394" cy="17765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844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345472" y="0"/>
            <a:ext cx="6779623" cy="15022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постановки мети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уяснити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3508" y="1742689"/>
            <a:ext cx="8125097" cy="5115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суперечності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теоретичного та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розв’язанню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шляхи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теоретичного та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експериментального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Існуючі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провідній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теоретичного та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12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933302" y="0"/>
            <a:ext cx="4807133" cy="21814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потеза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припущення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висувається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вивчається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труктури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рушійних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сил і т.п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3325" y="2181497"/>
            <a:ext cx="79552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однозначно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суперечностей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arenR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уточнити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заново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однозначне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трактування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припущення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яке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осмислити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т.п.;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доповнити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бракує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припущеннями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яке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синтезувати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лаконічно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припущень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допусків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69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03120" y="391886"/>
            <a:ext cx="5303520" cy="1136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постановки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4765" y="1946363"/>
            <a:ext cx="77462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предмету,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повинна бути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достатньою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1634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056708" y="-1"/>
            <a:ext cx="3409405" cy="20247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927463" y="1645920"/>
            <a:ext cx="2129245" cy="979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2926081" y="1645920"/>
            <a:ext cx="927462" cy="1645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6" idx="2"/>
          </p:cNvCxnSpPr>
          <p:nvPr/>
        </p:nvCxnSpPr>
        <p:spPr>
          <a:xfrm>
            <a:off x="4761411" y="2024742"/>
            <a:ext cx="19594" cy="888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5773784" y="1645920"/>
            <a:ext cx="979713" cy="548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881743" y="2913017"/>
            <a:ext cx="2090058" cy="39449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Постановка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аспекту.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предмета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/>
              <a:t>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056708" y="2612571"/>
            <a:ext cx="1867989" cy="42454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початкової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цікавить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Висунення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/>
              <a:t>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996542" y="2194559"/>
            <a:ext cx="1998618" cy="46634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а)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мети 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б)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експериментальних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в)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методик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г)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955971" y="2795451"/>
            <a:ext cx="1743892" cy="37621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пошук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відбір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систематизація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кутом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зору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920932" y="0"/>
            <a:ext cx="1946365" cy="6988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714308" y="-1"/>
            <a:ext cx="2168434" cy="27040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рамках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початкової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6335486" y="2024742"/>
            <a:ext cx="620485" cy="11234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6" idx="1"/>
            <a:endCxn id="25" idx="3"/>
          </p:cNvCxnSpPr>
          <p:nvPr/>
        </p:nvCxnSpPr>
        <p:spPr>
          <a:xfrm flipH="1" flipV="1">
            <a:off x="2867297" y="349432"/>
            <a:ext cx="189411" cy="662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Скругленный прямоугольник 35"/>
          <p:cNvSpPr/>
          <p:nvPr/>
        </p:nvSpPr>
        <p:spPr>
          <a:xfrm>
            <a:off x="0" y="698864"/>
            <a:ext cx="3056708" cy="21945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існуючими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теоріями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перспектив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828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35131" y="195944"/>
            <a:ext cx="8543109" cy="17504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Педагогіка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описувати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пояснювати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психологопедагогічні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феномени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освітньому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Овал 4"/>
          <p:cNvSpPr/>
          <p:nvPr/>
        </p:nvSpPr>
        <p:spPr>
          <a:xfrm>
            <a:off x="2279468" y="1946366"/>
            <a:ext cx="4454434" cy="16589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гр. – шлях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слово)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 стрелкой 6"/>
          <p:cNvCxnSpPr>
            <a:stCxn id="5" idx="3"/>
          </p:cNvCxnSpPr>
          <p:nvPr/>
        </p:nvCxnSpPr>
        <p:spPr>
          <a:xfrm flipH="1">
            <a:off x="653143" y="3362397"/>
            <a:ext cx="2278662" cy="7132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5" idx="4"/>
          </p:cNvCxnSpPr>
          <p:nvPr/>
        </p:nvCxnSpPr>
        <p:spPr>
          <a:xfrm>
            <a:off x="4506685" y="3605349"/>
            <a:ext cx="130629" cy="11364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5" idx="5"/>
          </p:cNvCxnSpPr>
          <p:nvPr/>
        </p:nvCxnSpPr>
        <p:spPr>
          <a:xfrm>
            <a:off x="6081565" y="3362397"/>
            <a:ext cx="1703898" cy="7132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120426" y="3719004"/>
            <a:ext cx="3069773" cy="28777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Філософська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система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діалектичних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найзагальнішими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всьому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конкретизуються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методологію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333891" y="4054728"/>
            <a:ext cx="3174275" cy="27040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методами, так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методологією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651858" y="3881001"/>
            <a:ext cx="2492142" cy="28777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кожній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науці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757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35977" y="6270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1998618" y="0"/>
            <a:ext cx="5055325" cy="12670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>
            <a:stCxn id="9" idx="3"/>
          </p:cNvCxnSpPr>
          <p:nvPr/>
        </p:nvCxnSpPr>
        <p:spPr>
          <a:xfrm flipH="1">
            <a:off x="770709" y="1081536"/>
            <a:ext cx="1968244" cy="12044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9" idx="4"/>
          </p:cNvCxnSpPr>
          <p:nvPr/>
        </p:nvCxnSpPr>
        <p:spPr>
          <a:xfrm flipH="1">
            <a:off x="3735977" y="1267098"/>
            <a:ext cx="790304" cy="17373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9" idx="5"/>
          </p:cNvCxnSpPr>
          <p:nvPr/>
        </p:nvCxnSpPr>
        <p:spPr>
          <a:xfrm>
            <a:off x="6313608" y="1081536"/>
            <a:ext cx="126381" cy="19098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9" idx="6"/>
          </p:cNvCxnSpPr>
          <p:nvPr/>
        </p:nvCxnSpPr>
        <p:spPr>
          <a:xfrm>
            <a:off x="7053943" y="633549"/>
            <a:ext cx="875211" cy="1417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209006" y="1594428"/>
            <a:ext cx="1985554" cy="51460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а)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 “поперечного”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вікового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зрізу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б)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лонгітюдний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 “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повздовжнього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зрізу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в)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поєднання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другого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534194" y="1267098"/>
            <a:ext cx="2272937" cy="55909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а)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обсерваційні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самоспостереження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ретроспективне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самоспостереження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б)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польовий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формуючий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в)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психодіагностичні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соціометрія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референтометрія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інтерв’ю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бесіда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066541" y="1614021"/>
            <a:ext cx="1856773" cy="40030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а)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математико-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б)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якісного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182724" y="0"/>
            <a:ext cx="1939397" cy="67404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а)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зібраного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характеристиках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фази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моменти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“вертикального”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філогенетичний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онтогенетичний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</p:txBody>
      </p:sp>
    </p:spTree>
    <p:extLst>
      <p:ext uri="{BB962C8B-B14F-4D97-AF65-F5344CB8AC3E}">
        <p14:creationId xmlns:p14="http://schemas.microsoft.com/office/powerpoint/2010/main" val="126832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5671"/>
            <a:ext cx="7886700" cy="1152778"/>
          </a:xfrm>
        </p:spPr>
        <p:txBody>
          <a:bodyPr/>
          <a:lstStyle/>
          <a:p>
            <a:pPr algn="ctr"/>
            <a:r>
              <a:rPr lang="ru-RU" dirty="0" smtClean="0">
                <a:latin typeface="+mn-lt"/>
              </a:rPr>
              <a:t>План</a:t>
            </a:r>
            <a:endParaRPr lang="en-US" dirty="0">
              <a:latin typeface="+mn-lt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548895" y="4294520"/>
            <a:ext cx="8424863" cy="847725"/>
            <a:chOff x="1248" y="1440"/>
            <a:chExt cx="5307" cy="534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gray">
            <a:xfrm>
              <a:off x="1749" y="1451"/>
              <a:ext cx="4806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2400" dirty="0" err="1" smtClean="0"/>
                <a:t>Етапи</a:t>
              </a:r>
              <a:r>
                <a:rPr lang="ru-RU" sz="2400" dirty="0" smtClean="0"/>
                <a:t> й </a:t>
              </a:r>
              <a:r>
                <a:rPr lang="ru-RU" sz="2400" dirty="0" err="1" smtClean="0"/>
                <a:t>основні</a:t>
              </a:r>
              <a:r>
                <a:rPr lang="ru-RU" sz="2400" dirty="0" smtClean="0"/>
                <a:t> </a:t>
              </a:r>
              <a:r>
                <a:rPr lang="ru-RU" sz="2400" dirty="0" err="1" smtClean="0"/>
                <a:t>методологічні</a:t>
              </a:r>
              <a:r>
                <a:rPr lang="ru-RU" sz="2400" dirty="0" smtClean="0"/>
                <a:t> характеристики </a:t>
              </a:r>
              <a:r>
                <a:rPr lang="ru-RU" sz="2400" dirty="0" err="1" smtClean="0"/>
                <a:t>наукових</a:t>
              </a:r>
              <a:r>
                <a:rPr lang="ru-RU" sz="2400" dirty="0" smtClean="0"/>
                <a:t> </a:t>
              </a:r>
              <a:r>
                <a:rPr lang="ru-RU" sz="2400" dirty="0" err="1" smtClean="0"/>
                <a:t>досліджень</a:t>
              </a:r>
              <a:r>
                <a:rPr lang="ru-RU" sz="2400" dirty="0" smtClean="0"/>
                <a:t>. 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555444" y="1477965"/>
            <a:ext cx="8418830" cy="830263"/>
            <a:chOff x="1248" y="1857"/>
            <a:chExt cx="4384" cy="523"/>
          </a:xfrm>
        </p:grpSpPr>
        <p:sp>
          <p:nvSpPr>
            <p:cNvPr id="10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gray">
            <a:xfrm>
              <a:off x="1707" y="1857"/>
              <a:ext cx="3925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ru-RU" sz="2400" dirty="0" err="1"/>
                <a:t>Педагогіка</a:t>
              </a:r>
              <a:r>
                <a:rPr lang="ru-RU" sz="2400" dirty="0"/>
                <a:t> та </a:t>
              </a:r>
              <a:r>
                <a:rPr lang="ru-RU" sz="2400" dirty="0" err="1"/>
                <a:t>психологія</a:t>
              </a:r>
              <a:r>
                <a:rPr lang="ru-RU" sz="2400" dirty="0"/>
                <a:t> </a:t>
              </a:r>
              <a:r>
                <a:rPr lang="ru-RU" sz="2400" dirty="0" err="1"/>
                <a:t>вищої</a:t>
              </a:r>
              <a:r>
                <a:rPr lang="ru-RU" sz="2400" dirty="0"/>
                <a:t> </a:t>
              </a:r>
              <a:r>
                <a:rPr lang="ru-RU" sz="2400" dirty="0" err="1"/>
                <a:t>школи</a:t>
              </a:r>
              <a:r>
                <a:rPr lang="ru-RU" sz="2400" dirty="0"/>
                <a:t> як </a:t>
              </a:r>
              <a:r>
                <a:rPr lang="ru-RU" sz="2400" dirty="0" err="1"/>
                <a:t>галузь</a:t>
              </a:r>
              <a:r>
                <a:rPr lang="ru-RU" sz="2400" dirty="0"/>
                <a:t> </a:t>
              </a:r>
              <a:r>
                <a:rPr lang="ru-RU" sz="2400" dirty="0" err="1"/>
                <a:t>наукових</a:t>
              </a:r>
              <a:r>
                <a:rPr lang="ru-RU" sz="2400" dirty="0"/>
                <a:t> </a:t>
              </a:r>
              <a:r>
                <a:rPr lang="ru-RU" sz="2400" dirty="0" err="1"/>
                <a:t>знань</a:t>
              </a:r>
              <a:r>
                <a:rPr lang="ru-RU" sz="2400" dirty="0"/>
                <a:t>, </a:t>
              </a:r>
              <a:r>
                <a:rPr lang="ru-RU" sz="2400" dirty="0" err="1"/>
                <a:t>їх</a:t>
              </a:r>
              <a:r>
                <a:rPr lang="ru-RU" sz="2400" dirty="0"/>
                <a:t> </a:t>
              </a:r>
              <a:r>
                <a:rPr lang="ru-RU" sz="2400" dirty="0" err="1"/>
                <a:t>основні</a:t>
              </a:r>
              <a:r>
                <a:rPr lang="ru-RU" sz="2400" dirty="0"/>
                <a:t> </a:t>
              </a:r>
              <a:r>
                <a:rPr lang="ru-RU" sz="2400" dirty="0" err="1"/>
                <a:t>категорії</a:t>
              </a:r>
              <a:r>
                <a:rPr lang="ru-RU" sz="2400" dirty="0"/>
                <a:t> та </a:t>
              </a:r>
              <a:r>
                <a:rPr lang="ru-RU" sz="2400" dirty="0" err="1"/>
                <a:t>поняття</a:t>
              </a:r>
              <a:r>
                <a:rPr lang="ru-RU" sz="2400" dirty="0"/>
                <a:t>. 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14" name="Group 12"/>
          <p:cNvGrpSpPr>
            <a:grpSpLocks/>
          </p:cNvGrpSpPr>
          <p:nvPr/>
        </p:nvGrpSpPr>
        <p:grpSpPr bwMode="auto">
          <a:xfrm>
            <a:off x="460329" y="2291556"/>
            <a:ext cx="7691693" cy="1200151"/>
            <a:chOff x="1248" y="2444"/>
            <a:chExt cx="4269" cy="756"/>
          </a:xfrm>
        </p:grpSpPr>
        <p:sp>
          <p:nvSpPr>
            <p:cNvPr id="15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gray">
            <a:xfrm>
              <a:off x="1736" y="2444"/>
              <a:ext cx="3781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ru-RU" sz="2400" dirty="0"/>
                <a:t>Система психолого-</a:t>
              </a:r>
              <a:r>
                <a:rPr lang="ru-RU" sz="2400" dirty="0" err="1"/>
                <a:t>педагогічних</a:t>
              </a:r>
              <a:r>
                <a:rPr lang="ru-RU" sz="2400" dirty="0"/>
                <a:t> наук. </a:t>
              </a:r>
              <a:r>
                <a:rPr lang="ru-RU" sz="2400" dirty="0" err="1"/>
                <a:t>Зв’язок</a:t>
              </a:r>
              <a:r>
                <a:rPr lang="ru-RU" sz="2400" dirty="0"/>
                <a:t> </a:t>
              </a:r>
              <a:r>
                <a:rPr lang="ru-RU" sz="2400" dirty="0" err="1"/>
                <a:t>педагогіки</a:t>
              </a:r>
              <a:r>
                <a:rPr lang="ru-RU" sz="2400" dirty="0"/>
                <a:t> та </a:t>
              </a:r>
              <a:r>
                <a:rPr lang="ru-RU" sz="2400" dirty="0" err="1"/>
                <a:t>психології</a:t>
              </a:r>
              <a:r>
                <a:rPr lang="ru-RU" sz="2400" dirty="0"/>
                <a:t> </a:t>
              </a:r>
              <a:r>
                <a:rPr lang="ru-RU" sz="2400" dirty="0" err="1"/>
                <a:t>вищої</a:t>
              </a:r>
              <a:r>
                <a:rPr lang="ru-RU" sz="2400" dirty="0"/>
                <a:t> </a:t>
              </a:r>
              <a:r>
                <a:rPr lang="ru-RU" sz="2400" dirty="0" err="1"/>
                <a:t>школи</a:t>
              </a:r>
              <a:r>
                <a:rPr lang="ru-RU" sz="2400" dirty="0"/>
                <a:t> з </a:t>
              </a:r>
              <a:r>
                <a:rPr lang="ru-RU" sz="2400" dirty="0" err="1"/>
                <a:t>іншими</a:t>
              </a:r>
              <a:r>
                <a:rPr lang="ru-RU" sz="2400" dirty="0"/>
                <a:t> </a:t>
              </a:r>
              <a:r>
                <a:rPr lang="ru-RU" sz="2400" dirty="0" err="1"/>
                <a:t>галузями</a:t>
              </a:r>
              <a:r>
                <a:rPr lang="ru-RU" sz="2400" dirty="0"/>
                <a:t> психолого-</a:t>
              </a:r>
              <a:r>
                <a:rPr lang="ru-RU" sz="2400" dirty="0" err="1"/>
                <a:t>педагогічних</a:t>
              </a:r>
              <a:r>
                <a:rPr lang="ru-RU" sz="2400" dirty="0"/>
                <a:t> </a:t>
              </a:r>
              <a:r>
                <a:rPr lang="ru-RU" sz="2400" dirty="0" err="1"/>
                <a:t>знань</a:t>
              </a:r>
              <a:r>
                <a:rPr lang="ru-RU" sz="2400" dirty="0"/>
                <a:t>.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549150" y="3475035"/>
            <a:ext cx="7691438" cy="830263"/>
            <a:chOff x="1248" y="3226"/>
            <a:chExt cx="4845" cy="523"/>
          </a:xfrm>
        </p:grpSpPr>
        <p:sp>
          <p:nvSpPr>
            <p:cNvPr id="20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gray">
            <a:xfrm>
              <a:off x="1802" y="3226"/>
              <a:ext cx="4291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2400" dirty="0" err="1" smtClean="0"/>
                <a:t>Об’єкт</a:t>
              </a:r>
              <a:r>
                <a:rPr lang="ru-RU" sz="2400" dirty="0" smtClean="0"/>
                <a:t> і предмет, </a:t>
              </a:r>
              <a:r>
                <a:rPr lang="ru-RU" sz="2400" dirty="0" err="1" smtClean="0"/>
                <a:t>емпіричний</a:t>
              </a:r>
              <a:r>
                <a:rPr lang="ru-RU" sz="2400" dirty="0" smtClean="0"/>
                <a:t> і </a:t>
              </a:r>
              <a:r>
                <a:rPr lang="ru-RU" sz="2400" dirty="0" err="1" smtClean="0"/>
                <a:t>теоретичний</a:t>
              </a:r>
              <a:r>
                <a:rPr lang="ru-RU" sz="2400" dirty="0" smtClean="0"/>
                <a:t> </a:t>
              </a:r>
              <a:r>
                <a:rPr lang="ru-RU" sz="2400" dirty="0" err="1" smtClean="0"/>
                <a:t>рівні</a:t>
              </a:r>
              <a:r>
                <a:rPr lang="ru-RU" sz="2400" dirty="0" smtClean="0"/>
                <a:t> </a:t>
              </a:r>
              <a:r>
                <a:rPr lang="ru-RU" sz="2400" dirty="0" err="1" smtClean="0"/>
                <a:t>досліджень</a:t>
              </a:r>
              <a:r>
                <a:rPr lang="ru-RU" sz="2400" dirty="0" smtClean="0"/>
                <a:t> у </a:t>
              </a:r>
              <a:r>
                <a:rPr lang="ru-RU" sz="2400" dirty="0" err="1" smtClean="0"/>
                <a:t>педагогіці</a:t>
              </a:r>
              <a:r>
                <a:rPr lang="ru-RU" sz="2400" dirty="0" smtClean="0"/>
                <a:t> та </a:t>
              </a:r>
              <a:r>
                <a:rPr lang="ru-RU" sz="2400" dirty="0" err="1" smtClean="0"/>
                <a:t>психології</a:t>
              </a:r>
              <a:r>
                <a:rPr lang="ru-RU" sz="2400" dirty="0" smtClean="0"/>
                <a:t> </a:t>
              </a:r>
              <a:r>
                <a:rPr lang="ru-RU" sz="2400" dirty="0" err="1" smtClean="0"/>
                <a:t>вищої</a:t>
              </a:r>
              <a:r>
                <a:rPr lang="ru-RU" sz="2400" dirty="0" smtClean="0"/>
                <a:t> </a:t>
              </a:r>
              <a:r>
                <a:rPr lang="ru-RU" sz="2400" dirty="0" err="1" smtClean="0"/>
                <a:t>школи</a:t>
              </a:r>
              <a:r>
                <a:rPr lang="ru-RU" sz="2400" dirty="0" smtClean="0"/>
                <a:t>. 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24" name="Group 22"/>
          <p:cNvGrpSpPr>
            <a:grpSpLocks/>
          </p:cNvGrpSpPr>
          <p:nvPr/>
        </p:nvGrpSpPr>
        <p:grpSpPr bwMode="auto">
          <a:xfrm>
            <a:off x="593081" y="5142246"/>
            <a:ext cx="6738938" cy="555625"/>
            <a:chOff x="1248" y="3230"/>
            <a:chExt cx="4245" cy="350"/>
          </a:xfrm>
        </p:grpSpPr>
        <p:sp>
          <p:nvSpPr>
            <p:cNvPr id="25" name="Line 23"/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gray">
            <a:xfrm>
              <a:off x="1682" y="3263"/>
              <a:ext cx="381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dirty="0" err="1"/>
                <a:t>Методи</a:t>
              </a:r>
              <a:r>
                <a:rPr lang="ru-RU" sz="2400" dirty="0"/>
                <a:t> психолого-</a:t>
              </a:r>
              <a:r>
                <a:rPr lang="ru-RU" sz="2400" dirty="0" err="1"/>
                <a:t>педагогічних</a:t>
              </a:r>
              <a:r>
                <a:rPr lang="ru-RU" sz="2400" dirty="0"/>
                <a:t> </a:t>
              </a:r>
              <a:r>
                <a:rPr lang="ru-RU" sz="2400" dirty="0" err="1"/>
                <a:t>досліджень</a:t>
              </a:r>
              <a:r>
                <a:rPr lang="ru-RU" sz="2400" dirty="0"/>
                <a:t>.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8" name="Text Box 26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694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 rot="10800000" flipV="1">
            <a:off x="1658983" y="622204"/>
            <a:ext cx="5577839" cy="7762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/>
              <a:t>Педагог</a:t>
            </a:r>
            <a:r>
              <a:rPr lang="en-US" sz="3200" dirty="0" err="1"/>
              <a:t>i</a:t>
            </a:r>
            <a:r>
              <a:rPr lang="ru-RU" sz="3200" dirty="0"/>
              <a:t>ка </a:t>
            </a:r>
            <a:r>
              <a:rPr lang="ru-RU" sz="3200" dirty="0" err="1"/>
              <a:t>вищої</a:t>
            </a:r>
            <a:r>
              <a:rPr lang="en-US" sz="3200" dirty="0"/>
              <a:t> </a:t>
            </a:r>
            <a:r>
              <a:rPr lang="ru-RU" sz="3200" dirty="0" err="1"/>
              <a:t>школи</a:t>
            </a:r>
            <a:endParaRPr lang="ru-RU" sz="3200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1018903" y="1398494"/>
            <a:ext cx="1907177" cy="600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245429" y="1398494"/>
            <a:ext cx="13062" cy="7830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694589" y="1398494"/>
            <a:ext cx="1542233" cy="7830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>
            <a:off x="2853825" y="2024743"/>
            <a:ext cx="3122023" cy="18418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вдосконалення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закладах,</a:t>
            </a:r>
          </a:p>
        </p:txBody>
      </p:sp>
      <p:sp>
        <p:nvSpPr>
          <p:cNvPr id="23" name="Овал 22"/>
          <p:cNvSpPr/>
          <p:nvPr/>
        </p:nvSpPr>
        <p:spPr>
          <a:xfrm>
            <a:off x="6092189" y="1653217"/>
            <a:ext cx="2886893" cy="19202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розробляє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навчально-виховного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97970" y="1666280"/>
            <a:ext cx="2639514" cy="17373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319473" y="4163018"/>
            <a:ext cx="3892731" cy="6596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Предмет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01046" y="5150348"/>
            <a:ext cx="2828110" cy="1619023"/>
          </a:xfrm>
          <a:prstGeom prst="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88786" y="5158737"/>
            <a:ext cx="26578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вищими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закладами,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них.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трелка вниз 30"/>
          <p:cNvSpPr/>
          <p:nvPr/>
        </p:nvSpPr>
        <p:spPr>
          <a:xfrm>
            <a:off x="4082958" y="4807764"/>
            <a:ext cx="365760" cy="45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108960" y="5119100"/>
            <a:ext cx="2233749" cy="16989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засвоєння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трелка вниз 32"/>
          <p:cNvSpPr/>
          <p:nvPr/>
        </p:nvSpPr>
        <p:spPr>
          <a:xfrm>
            <a:off x="5866448" y="4822687"/>
            <a:ext cx="313509" cy="4310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5525588" y="5119100"/>
            <a:ext cx="2638697" cy="16989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активізації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вдосконалення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висококваліфікованих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спеціалістів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Стрелка вниз 34"/>
          <p:cNvSpPr/>
          <p:nvPr/>
        </p:nvSpPr>
        <p:spPr>
          <a:xfrm>
            <a:off x="2573383" y="4822687"/>
            <a:ext cx="352697" cy="336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71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96389" y="365126"/>
            <a:ext cx="8360228" cy="14604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науки,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вивчає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індивідуально-особистісні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соціально-психологічні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породжені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умовами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вузу. Вона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їхнє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роль, прояви,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" name="Овал 4"/>
          <p:cNvSpPr/>
          <p:nvPr/>
        </p:nvSpPr>
        <p:spPr>
          <a:xfrm>
            <a:off x="718458" y="2022024"/>
            <a:ext cx="8085908" cy="10189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Як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розв'язує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предмет?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5577" y="3111598"/>
            <a:ext cx="2142309" cy="1136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53606" y="3243218"/>
            <a:ext cx="1841863" cy="10418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54377" y="3222454"/>
            <a:ext cx="2049236" cy="10189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діагностично-корекційні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единительная линия 15"/>
          <p:cNvCxnSpPr>
            <a:stCxn id="5" idx="3"/>
          </p:cNvCxnSpPr>
          <p:nvPr/>
        </p:nvCxnSpPr>
        <p:spPr>
          <a:xfrm flipH="1">
            <a:off x="1449978" y="2891712"/>
            <a:ext cx="452634" cy="345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5" idx="4"/>
          </p:cNvCxnSpPr>
          <p:nvPr/>
        </p:nvCxnSpPr>
        <p:spPr>
          <a:xfrm>
            <a:off x="4761412" y="3040927"/>
            <a:ext cx="6531" cy="2905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5" idx="5"/>
          </p:cNvCxnSpPr>
          <p:nvPr/>
        </p:nvCxnSpPr>
        <p:spPr>
          <a:xfrm>
            <a:off x="7620212" y="2891712"/>
            <a:ext cx="139126" cy="4397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2312126" y="4522844"/>
            <a:ext cx="4946573" cy="5194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досліджує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91440" y="5133704"/>
            <a:ext cx="4669972" cy="17242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“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досконалішої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системою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28" name="Овал 27"/>
          <p:cNvSpPr/>
          <p:nvPr/>
        </p:nvSpPr>
        <p:spPr>
          <a:xfrm>
            <a:off x="4924697" y="5133704"/>
            <a:ext cx="4219303" cy="16417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розробляє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</a:t>
            </a:r>
          </a:p>
        </p:txBody>
      </p:sp>
    </p:spTree>
    <p:extLst>
      <p:ext uri="{BB962C8B-B14F-4D97-AF65-F5344CB8AC3E}">
        <p14:creationId xmlns:p14="http://schemas.microsoft.com/office/powerpoint/2010/main" val="258219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050869" y="522514"/>
            <a:ext cx="4715691" cy="9013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979714" y="1436914"/>
            <a:ext cx="1632857" cy="352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4" idx="2"/>
          </p:cNvCxnSpPr>
          <p:nvPr/>
        </p:nvCxnSpPr>
        <p:spPr>
          <a:xfrm flipH="1">
            <a:off x="4402183" y="1423851"/>
            <a:ext cx="6532" cy="992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361611" y="1436914"/>
            <a:ext cx="1306286" cy="574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182880" y="1541417"/>
            <a:ext cx="3043646" cy="2416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350623" y="1541417"/>
            <a:ext cx="2886891" cy="25211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Процесуальні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навчально-виховний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387735" y="1541417"/>
            <a:ext cx="2612574" cy="2834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Суттєві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мета,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професіограма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студента),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диференційований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1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246811" y="1"/>
            <a:ext cx="4415246" cy="9143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>
                <a:solidFill>
                  <a:schemeClr val="tx1"/>
                </a:solidFill>
              </a:rPr>
              <a:t>Основн</a:t>
            </a:r>
            <a:r>
              <a:rPr lang="en-US" sz="2800" dirty="0" err="1" smtClean="0">
                <a:solidFill>
                  <a:schemeClr val="tx1"/>
                </a:solidFill>
              </a:rPr>
              <a:t>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поняття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61212" y="3197128"/>
            <a:ext cx="3696788" cy="13846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планомірний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взаємовпливу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якостей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08960" y="947054"/>
            <a:ext cx="3801292" cy="21684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той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досягнути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прагне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заклад, той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виражаються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категоріях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якостей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705394"/>
            <a:ext cx="3108960" cy="19071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результат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соціалізації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2743196"/>
            <a:ext cx="3259181" cy="38927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Професійне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становлення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довготривалий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студента як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розпочинається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завершується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адаптацією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випускника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умов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54676" y="4663431"/>
            <a:ext cx="3971109" cy="16328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самосвідомість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студентом себе як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адекватно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якостей</a:t>
            </a:r>
            <a:r>
              <a:rPr lang="ru-RU" dirty="0"/>
              <a:t>,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10252" y="721716"/>
            <a:ext cx="2161903" cy="49508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Професійне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самовизначення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результат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ким стати,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належати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де та з ким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27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78823" y="261257"/>
            <a:ext cx="2312126" cy="42323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Професійне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самоствердження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потреба 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вимогам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суб'єктивному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ідеалу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навчальнопрофесійній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30137" y="254726"/>
            <a:ext cx="2220686" cy="4193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Професійне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самовизначення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результат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ким стати,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належати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де та з ким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990010" y="261257"/>
            <a:ext cx="1841862" cy="38666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Професіоналізм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підготовленість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високоефективного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/>
              <a:t>.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71060" y="261257"/>
            <a:ext cx="1907180" cy="38666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спрямованість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особистістю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82835" y="4493623"/>
            <a:ext cx="2207622" cy="21161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ідентичність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неперервності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буття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95944" y="4715693"/>
            <a:ext cx="2815046" cy="1894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соціалізація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результат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засвоєння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активного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індивідом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установок,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ролей,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62302" y="4314011"/>
            <a:ext cx="3735977" cy="21521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становить собою систему форм,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462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834639" y="2181496"/>
            <a:ext cx="3592286" cy="29064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Педагогіка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2251" y="2655028"/>
            <a:ext cx="2286000" cy="1045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Порівняльна</a:t>
            </a:r>
            <a:r>
              <a:rPr lang="ru-RU" dirty="0" smtClean="0"/>
              <a:t> </a:t>
            </a:r>
            <a:r>
              <a:rPr lang="ru-RU" dirty="0" err="1" smtClean="0"/>
              <a:t>педагогіка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13954" y="865417"/>
            <a:ext cx="2416628" cy="11756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педагогіки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3236323" y="26127"/>
            <a:ext cx="2527662" cy="12279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Педагогічна</a:t>
            </a:r>
            <a:r>
              <a:rPr lang="ru-RU" dirty="0" smtClean="0"/>
              <a:t> </a:t>
            </a:r>
            <a:r>
              <a:rPr lang="ru-RU" dirty="0" err="1"/>
              <a:t>психологія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470263" y="4421778"/>
            <a:ext cx="2364376" cy="1058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Д</a:t>
            </a:r>
            <a:r>
              <a:rPr lang="ru-RU" dirty="0" err="1" smtClean="0"/>
              <a:t>ефектологія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1975756" y="5878286"/>
            <a:ext cx="2109651" cy="9797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Вікова</a:t>
            </a:r>
            <a:r>
              <a:rPr lang="ru-RU" dirty="0" smtClean="0"/>
              <a:t> </a:t>
            </a:r>
            <a:r>
              <a:rPr lang="ru-RU" dirty="0" err="1" smtClean="0"/>
              <a:t>педагогіка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230982" y="862150"/>
            <a:ext cx="2259875" cy="11593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Логіка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714307" y="2655028"/>
            <a:ext cx="2325189" cy="1234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Філософія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6766559" y="4343401"/>
            <a:ext cx="2272937" cy="1058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Соціологія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4722221" y="5795010"/>
            <a:ext cx="2638698" cy="11462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Методика </a:t>
            </a:r>
            <a:r>
              <a:rPr lang="ru-RU" dirty="0" err="1"/>
              <a:t>викладання</a:t>
            </a:r>
            <a:r>
              <a:rPr lang="ru-RU" dirty="0"/>
              <a:t> </a:t>
            </a:r>
            <a:r>
              <a:rPr lang="ru-RU" dirty="0" err="1"/>
              <a:t>дисциплін</a:t>
            </a:r>
            <a:r>
              <a:rPr lang="ru-RU" dirty="0"/>
              <a:t> у </a:t>
            </a:r>
            <a:r>
              <a:rPr lang="ru-RU" dirty="0" err="1"/>
              <a:t>вищій</a:t>
            </a:r>
            <a:r>
              <a:rPr lang="ru-RU" dirty="0"/>
              <a:t> </a:t>
            </a:r>
            <a:r>
              <a:rPr lang="ru-RU" dirty="0" err="1"/>
              <a:t>школі</a:t>
            </a:r>
            <a:endParaRPr lang="ru-RU" dirty="0"/>
          </a:p>
        </p:txBody>
      </p:sp>
      <p:cxnSp>
        <p:nvCxnSpPr>
          <p:cNvPr id="15" name="Прямая со стрелкой 14"/>
          <p:cNvCxnSpPr>
            <a:stCxn id="4" idx="1"/>
          </p:cNvCxnSpPr>
          <p:nvPr/>
        </p:nvCxnSpPr>
        <p:spPr>
          <a:xfrm flipH="1" flipV="1">
            <a:off x="2521131" y="1944187"/>
            <a:ext cx="839586" cy="662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4" idx="0"/>
            <a:endCxn id="7" idx="4"/>
          </p:cNvCxnSpPr>
          <p:nvPr/>
        </p:nvCxnSpPr>
        <p:spPr>
          <a:xfrm flipH="1" flipV="1">
            <a:off x="4500154" y="1254036"/>
            <a:ext cx="130628" cy="927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4" idx="7"/>
            <a:endCxn id="10" idx="3"/>
          </p:cNvCxnSpPr>
          <p:nvPr/>
        </p:nvCxnSpPr>
        <p:spPr>
          <a:xfrm flipV="1">
            <a:off x="5900847" y="1851699"/>
            <a:ext cx="661086" cy="7554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4" idx="6"/>
            <a:endCxn id="11" idx="2"/>
          </p:cNvCxnSpPr>
          <p:nvPr/>
        </p:nvCxnSpPr>
        <p:spPr>
          <a:xfrm flipV="1">
            <a:off x="6426925" y="3272248"/>
            <a:ext cx="287382" cy="362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4" idx="5"/>
            <a:endCxn id="12" idx="2"/>
          </p:cNvCxnSpPr>
          <p:nvPr/>
        </p:nvCxnSpPr>
        <p:spPr>
          <a:xfrm>
            <a:off x="5900847" y="4662337"/>
            <a:ext cx="865712" cy="210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4" idx="4"/>
            <a:endCxn id="13" idx="1"/>
          </p:cNvCxnSpPr>
          <p:nvPr/>
        </p:nvCxnSpPr>
        <p:spPr>
          <a:xfrm>
            <a:off x="4630782" y="5087982"/>
            <a:ext cx="477867" cy="8748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4" idx="3"/>
            <a:endCxn id="9" idx="0"/>
          </p:cNvCxnSpPr>
          <p:nvPr/>
        </p:nvCxnSpPr>
        <p:spPr>
          <a:xfrm flipH="1">
            <a:off x="3030582" y="4662337"/>
            <a:ext cx="330135" cy="12159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4" idx="2"/>
            <a:endCxn id="8" idx="0"/>
          </p:cNvCxnSpPr>
          <p:nvPr/>
        </p:nvCxnSpPr>
        <p:spPr>
          <a:xfrm flipH="1">
            <a:off x="1652451" y="3634739"/>
            <a:ext cx="1182188" cy="787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4" idx="2"/>
            <a:endCxn id="5" idx="6"/>
          </p:cNvCxnSpPr>
          <p:nvPr/>
        </p:nvCxnSpPr>
        <p:spPr>
          <a:xfrm flipH="1" flipV="1">
            <a:off x="2338251" y="3177542"/>
            <a:ext cx="496388" cy="457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824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939143" y="2299063"/>
            <a:ext cx="3344091" cy="25995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4766" y="241659"/>
            <a:ext cx="2364377" cy="15544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агальна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вікова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06931" y="124089"/>
            <a:ext cx="2168435" cy="14891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сторією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психології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0262" y="2227216"/>
            <a:ext cx="1946366" cy="10711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53933" y="3814355"/>
            <a:ext cx="1979023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иференційна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53932" y="5564776"/>
            <a:ext cx="1979023" cy="12932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сихофізіологія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767252" y="205735"/>
            <a:ext cx="2168434" cy="17504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Анатомія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фізіологія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982097" y="2227216"/>
            <a:ext cx="1907177" cy="10711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лософія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686049" y="5564775"/>
            <a:ext cx="1789612" cy="11234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оціологія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728755" y="5564775"/>
            <a:ext cx="2076994" cy="12932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сторіяя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995160" y="3814355"/>
            <a:ext cx="1894114" cy="10254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Педагогіка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076806" y="5355774"/>
            <a:ext cx="2024743" cy="13324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школі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Прямая соединительная линия 19"/>
          <p:cNvCxnSpPr>
            <a:stCxn id="6" idx="0"/>
            <a:endCxn id="8" idx="2"/>
          </p:cNvCxnSpPr>
          <p:nvPr/>
        </p:nvCxnSpPr>
        <p:spPr>
          <a:xfrm flipH="1" flipV="1">
            <a:off x="4291149" y="1613254"/>
            <a:ext cx="320040" cy="6858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6" idx="3"/>
            <a:endCxn id="14" idx="1"/>
          </p:cNvCxnSpPr>
          <p:nvPr/>
        </p:nvCxnSpPr>
        <p:spPr>
          <a:xfrm flipV="1">
            <a:off x="6283234" y="2762794"/>
            <a:ext cx="698863" cy="836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6" idx="0"/>
            <a:endCxn id="13" idx="1"/>
          </p:cNvCxnSpPr>
          <p:nvPr/>
        </p:nvCxnSpPr>
        <p:spPr>
          <a:xfrm flipV="1">
            <a:off x="4611189" y="1080947"/>
            <a:ext cx="1156063" cy="1218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6" idx="0"/>
            <a:endCxn id="7" idx="2"/>
          </p:cNvCxnSpPr>
          <p:nvPr/>
        </p:nvCxnSpPr>
        <p:spPr>
          <a:xfrm flipH="1" flipV="1">
            <a:off x="1756955" y="1796139"/>
            <a:ext cx="2854234" cy="5029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6" idx="1"/>
            <a:endCxn id="9" idx="3"/>
          </p:cNvCxnSpPr>
          <p:nvPr/>
        </p:nvCxnSpPr>
        <p:spPr>
          <a:xfrm flipH="1" flipV="1">
            <a:off x="2416628" y="2762794"/>
            <a:ext cx="522515" cy="836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6" idx="1"/>
            <a:endCxn id="11" idx="3"/>
          </p:cNvCxnSpPr>
          <p:nvPr/>
        </p:nvCxnSpPr>
        <p:spPr>
          <a:xfrm flipH="1">
            <a:off x="2432956" y="3598817"/>
            <a:ext cx="506187" cy="901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6" idx="2"/>
            <a:endCxn id="12" idx="0"/>
          </p:cNvCxnSpPr>
          <p:nvPr/>
        </p:nvCxnSpPr>
        <p:spPr>
          <a:xfrm flipH="1">
            <a:off x="1443444" y="4898571"/>
            <a:ext cx="3167745" cy="6662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6" idx="2"/>
            <a:endCxn id="15" idx="0"/>
          </p:cNvCxnSpPr>
          <p:nvPr/>
        </p:nvCxnSpPr>
        <p:spPr>
          <a:xfrm flipH="1">
            <a:off x="3580855" y="4898571"/>
            <a:ext cx="1030334" cy="6662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6" idx="2"/>
            <a:endCxn id="16" idx="0"/>
          </p:cNvCxnSpPr>
          <p:nvPr/>
        </p:nvCxnSpPr>
        <p:spPr>
          <a:xfrm>
            <a:off x="4611189" y="4898571"/>
            <a:ext cx="1156063" cy="6662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6" idx="2"/>
            <a:endCxn id="18" idx="0"/>
          </p:cNvCxnSpPr>
          <p:nvPr/>
        </p:nvCxnSpPr>
        <p:spPr>
          <a:xfrm>
            <a:off x="4611189" y="4898571"/>
            <a:ext cx="3477989" cy="4572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6" idx="3"/>
            <a:endCxn id="17" idx="1"/>
          </p:cNvCxnSpPr>
          <p:nvPr/>
        </p:nvCxnSpPr>
        <p:spPr>
          <a:xfrm>
            <a:off x="6283234" y="3598817"/>
            <a:ext cx="711926" cy="728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243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286</TotalTime>
  <Words>1503</Words>
  <Application>Microsoft Office PowerPoint</Application>
  <PresentationFormat>Экран (4:3)</PresentationFormat>
  <Paragraphs>106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     Педагогiка та психологiя вищої школи як галузь знаукових знань i навчальний предмет</vt:lpstr>
      <vt:lpstr>План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Об’єкт і предмет, емпіричний і теоретичний рівні досліджень у педагогіці та психології вищої школи.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Home-PC</cp:lastModifiedBy>
  <cp:revision>29</cp:revision>
  <dcterms:created xsi:type="dcterms:W3CDTF">2019-08-22T12:33:19Z</dcterms:created>
  <dcterms:modified xsi:type="dcterms:W3CDTF">2020-07-12T17:59:42Z</dcterms:modified>
</cp:coreProperties>
</file>