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notesSlides/notesSlide50.xml" ContentType="application/vnd.openxmlformats-officedocument.presentationml.notesSlide+xml"/>
  <Override PartName="/ppt/charts/chart7.xml" ContentType="application/vnd.openxmlformats-officedocument.drawingml.chart+xml"/>
  <Override PartName="/ppt/notesSlides/notesSlide51.xml" ContentType="application/vnd.openxmlformats-officedocument.presentationml.notesSlide+xml"/>
  <Override PartName="/ppt/charts/chart8.xml" ContentType="application/vnd.openxmlformats-officedocument.drawingml.chart+xml"/>
  <Override PartName="/ppt/theme/themeOverride9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charts/chart9.xml" ContentType="application/vnd.openxmlformats-officedocument.drawingml.chart+xml"/>
  <Override PartName="/ppt/theme/themeOverride12.xml" ContentType="application/vnd.openxmlformats-officedocument.themeOverr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65" r:id="rId2"/>
    <p:sldId id="266" r:id="rId3"/>
    <p:sldId id="270" r:id="rId4"/>
    <p:sldId id="271" r:id="rId5"/>
    <p:sldId id="349" r:id="rId6"/>
    <p:sldId id="256" r:id="rId7"/>
    <p:sldId id="257" r:id="rId8"/>
    <p:sldId id="258" r:id="rId9"/>
    <p:sldId id="273" r:id="rId10"/>
    <p:sldId id="260" r:id="rId11"/>
    <p:sldId id="261" r:id="rId12"/>
    <p:sldId id="274" r:id="rId13"/>
    <p:sldId id="263" r:id="rId14"/>
    <p:sldId id="275" r:id="rId15"/>
    <p:sldId id="267" r:id="rId16"/>
    <p:sldId id="264" r:id="rId17"/>
    <p:sldId id="276" r:id="rId18"/>
    <p:sldId id="285" r:id="rId19"/>
    <p:sldId id="286" r:id="rId20"/>
    <p:sldId id="284" r:id="rId21"/>
    <p:sldId id="287" r:id="rId22"/>
    <p:sldId id="288" r:id="rId23"/>
    <p:sldId id="350" r:id="rId24"/>
    <p:sldId id="290" r:id="rId25"/>
    <p:sldId id="289" r:id="rId26"/>
    <p:sldId id="291" r:id="rId27"/>
    <p:sldId id="353" r:id="rId28"/>
    <p:sldId id="268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51" r:id="rId54"/>
    <p:sldId id="316" r:id="rId55"/>
    <p:sldId id="318" r:id="rId56"/>
    <p:sldId id="269" r:id="rId57"/>
    <p:sldId id="283" r:id="rId58"/>
    <p:sldId id="320" r:id="rId59"/>
    <p:sldId id="365" r:id="rId60"/>
    <p:sldId id="366" r:id="rId61"/>
    <p:sldId id="317" r:id="rId62"/>
    <p:sldId id="368" r:id="rId63"/>
    <p:sldId id="369" r:id="rId64"/>
    <p:sldId id="319" r:id="rId65"/>
    <p:sldId id="370" r:id="rId66"/>
    <p:sldId id="371" r:id="rId67"/>
    <p:sldId id="354" r:id="rId68"/>
    <p:sldId id="355" r:id="rId69"/>
    <p:sldId id="356" r:id="rId70"/>
    <p:sldId id="357" r:id="rId71"/>
    <p:sldId id="362" r:id="rId72"/>
    <p:sldId id="352" r:id="rId73"/>
    <p:sldId id="322" r:id="rId74"/>
    <p:sldId id="323" r:id="rId75"/>
    <p:sldId id="321" r:id="rId76"/>
    <p:sldId id="324" r:id="rId77"/>
    <p:sldId id="325" r:id="rId78"/>
    <p:sldId id="326" r:id="rId79"/>
    <p:sldId id="327" r:id="rId80"/>
    <p:sldId id="328" r:id="rId81"/>
    <p:sldId id="329" r:id="rId82"/>
    <p:sldId id="372" r:id="rId83"/>
    <p:sldId id="330" r:id="rId84"/>
    <p:sldId id="331" r:id="rId85"/>
    <p:sldId id="367" r:id="rId86"/>
    <p:sldId id="332" r:id="rId87"/>
    <p:sldId id="333" r:id="rId88"/>
    <p:sldId id="335" r:id="rId89"/>
    <p:sldId id="336" r:id="rId90"/>
    <p:sldId id="337" r:id="rId91"/>
    <p:sldId id="338" r:id="rId92"/>
    <p:sldId id="363" r:id="rId93"/>
    <p:sldId id="364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8" r:id="rId10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1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40;&#1044;&#1040;%20&#1045;&#1057;%20&#1054;&#1083;&#1077;&#1074;&#1089;&#1082;\&#1086;&#1083;&#1077;&#1074;&#1089;&#1082;%20&#1054;&#1058;&#1043;%20&#1076;&#1080;&#1072;&#1075;&#1088;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8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40;&#1044;&#1040;%20&#1045;&#1057;%20&#1054;&#1083;&#1077;&#1074;&#1089;&#1082;\&#1087;&#1088;&#1086;&#1092;&#1080;&#1083;&#1100;.xlsx" TargetMode="External"/><Relationship Id="rId1" Type="http://schemas.openxmlformats.org/officeDocument/2006/relationships/themeOverride" Target="../theme/themeOverride9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Лист1!$D$114</c:f>
              <c:strCache>
                <c:ptCount val="1"/>
                <c:pt idx="0">
                  <c:v>Задовільна співпраця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Лист1!$C$115:$C$127</c:f>
              <c:strCache>
                <c:ptCount val="13"/>
                <c:pt idx="0">
                  <c:v>Голова громади</c:v>
                </c:pt>
                <c:pt idx="1">
                  <c:v>Заступники голови</c:v>
                </c:pt>
                <c:pt idx="2">
                  <c:v>Міська рада, депутати</c:v>
                </c:pt>
                <c:pt idx="3">
                  <c:v>Відділи виконкому</c:v>
                </c:pt>
                <c:pt idx="4">
                  <c:v>Управління поліції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Податкові органи</c:v>
                </c:pt>
                <c:pt idx="8">
                  <c:v>Орган реєстрації бізнесу</c:v>
                </c:pt>
                <c:pt idx="9">
                  <c:v>Санстанція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Лист1!$D$115:$D$127</c:f>
              <c:numCache>
                <c:formatCode>General</c:formatCode>
                <c:ptCount val="13"/>
                <c:pt idx="5" formatCode="0.00%">
                  <c:v>8.5000000000000006E-2</c:v>
                </c:pt>
                <c:pt idx="7" formatCode="0.00%">
                  <c:v>8.5000000000000006E-2</c:v>
                </c:pt>
                <c:pt idx="9" formatCode="0.00%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B9-4509-9268-753B2908388D}"/>
            </c:ext>
          </c:extLst>
        </c:ser>
        <c:ser>
          <c:idx val="1"/>
          <c:order val="1"/>
          <c:tx>
            <c:strRef>
              <c:f>Лист1!$E$114</c:f>
              <c:strCache>
                <c:ptCount val="1"/>
                <c:pt idx="0">
                  <c:v>Частково задовільна співпраця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Лист1!$C$115:$C$127</c:f>
              <c:strCache>
                <c:ptCount val="13"/>
                <c:pt idx="0">
                  <c:v>Голова громади</c:v>
                </c:pt>
                <c:pt idx="1">
                  <c:v>Заступники голови</c:v>
                </c:pt>
                <c:pt idx="2">
                  <c:v>Міська рада, депутати</c:v>
                </c:pt>
                <c:pt idx="3">
                  <c:v>Відділи виконкому</c:v>
                </c:pt>
                <c:pt idx="4">
                  <c:v>Управління поліції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Податкові органи</c:v>
                </c:pt>
                <c:pt idx="8">
                  <c:v>Орган реєстрації бізнесу</c:v>
                </c:pt>
                <c:pt idx="9">
                  <c:v>Санстанція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Лист1!$E$115:$E$127</c:f>
              <c:numCache>
                <c:formatCode>0.00%</c:formatCode>
                <c:ptCount val="13"/>
                <c:pt idx="0">
                  <c:v>8.3000000000000004E-2</c:v>
                </c:pt>
                <c:pt idx="1">
                  <c:v>0.16700000000000001</c:v>
                </c:pt>
                <c:pt idx="2">
                  <c:v>0.33300000000000002</c:v>
                </c:pt>
                <c:pt idx="4">
                  <c:v>0.33300000000000002</c:v>
                </c:pt>
                <c:pt idx="5" formatCode="0%">
                  <c:v>0.3</c:v>
                </c:pt>
                <c:pt idx="6" formatCode="0%">
                  <c:v>0.5</c:v>
                </c:pt>
                <c:pt idx="7">
                  <c:v>0.16700000000000001</c:v>
                </c:pt>
                <c:pt idx="8">
                  <c:v>0.16700000000000001</c:v>
                </c:pt>
                <c:pt idx="9">
                  <c:v>0.58299999999999996</c:v>
                </c:pt>
                <c:pt idx="10">
                  <c:v>0.83299999999999996</c:v>
                </c:pt>
                <c:pt idx="11">
                  <c:v>0.83299999999999996</c:v>
                </c:pt>
                <c:pt idx="12" formatCode="0%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B9-4509-9268-753B2908388D}"/>
            </c:ext>
          </c:extLst>
        </c:ser>
        <c:ser>
          <c:idx val="2"/>
          <c:order val="2"/>
          <c:tx>
            <c:strRef>
              <c:f>Лист1!$F$114</c:f>
              <c:strCache>
                <c:ptCount val="1"/>
                <c:pt idx="0">
                  <c:v>Незадовільна співпраця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Лист1!$C$115:$C$127</c:f>
              <c:strCache>
                <c:ptCount val="13"/>
                <c:pt idx="0">
                  <c:v>Голова громади</c:v>
                </c:pt>
                <c:pt idx="1">
                  <c:v>Заступники голови</c:v>
                </c:pt>
                <c:pt idx="2">
                  <c:v>Міська рада, депутати</c:v>
                </c:pt>
                <c:pt idx="3">
                  <c:v>Відділи виконкому</c:v>
                </c:pt>
                <c:pt idx="4">
                  <c:v>Управління поліції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Податкові органи</c:v>
                </c:pt>
                <c:pt idx="8">
                  <c:v>Орган реєстрації бізнесу</c:v>
                </c:pt>
                <c:pt idx="9">
                  <c:v>Санстанція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Лист1!$F$115:$F$127</c:f>
              <c:numCache>
                <c:formatCode>General</c:formatCode>
                <c:ptCount val="13"/>
                <c:pt idx="6" formatCode="0%">
                  <c:v>0.5</c:v>
                </c:pt>
                <c:pt idx="9" formatCode="0%">
                  <c:v>0.25</c:v>
                </c:pt>
                <c:pt idx="10" formatCode="0.00%">
                  <c:v>0.16700000000000001</c:v>
                </c:pt>
                <c:pt idx="11" formatCode="0.00%">
                  <c:v>0.16700000000000001</c:v>
                </c:pt>
                <c:pt idx="12" formatCode="0%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B9-4509-9268-753B2908388D}"/>
            </c:ext>
          </c:extLst>
        </c:ser>
        <c:ser>
          <c:idx val="3"/>
          <c:order val="3"/>
          <c:tx>
            <c:strRef>
              <c:f>Лист1!$G$114</c:f>
              <c:strCache>
                <c:ptCount val="1"/>
                <c:pt idx="0">
                  <c:v>Не було контактів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Лист1!$C$115:$C$127</c:f>
              <c:strCache>
                <c:ptCount val="13"/>
                <c:pt idx="0">
                  <c:v>Голова громади</c:v>
                </c:pt>
                <c:pt idx="1">
                  <c:v>Заступники голови</c:v>
                </c:pt>
                <c:pt idx="2">
                  <c:v>Міська рада, депутати</c:v>
                </c:pt>
                <c:pt idx="3">
                  <c:v>Відділи виконкому</c:v>
                </c:pt>
                <c:pt idx="4">
                  <c:v>Управління поліції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Податкові органи</c:v>
                </c:pt>
                <c:pt idx="8">
                  <c:v>Орган реєстрації бізнесу</c:v>
                </c:pt>
                <c:pt idx="9">
                  <c:v>Санстанція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Лист1!$G$115:$G$127</c:f>
              <c:numCache>
                <c:formatCode>0.00%</c:formatCode>
                <c:ptCount val="13"/>
                <c:pt idx="0">
                  <c:v>0.97099999999999997</c:v>
                </c:pt>
                <c:pt idx="1">
                  <c:v>0.83299999999999996</c:v>
                </c:pt>
                <c:pt idx="2">
                  <c:v>0.66700000000000004</c:v>
                </c:pt>
                <c:pt idx="3">
                  <c:v>0.91700000000000004</c:v>
                </c:pt>
                <c:pt idx="4">
                  <c:v>0.58299999999999996</c:v>
                </c:pt>
                <c:pt idx="5">
                  <c:v>0.41699999999999998</c:v>
                </c:pt>
                <c:pt idx="6">
                  <c:v>0.41699999999999998</c:v>
                </c:pt>
                <c:pt idx="9">
                  <c:v>8.3000000000000004E-2</c:v>
                </c:pt>
                <c:pt idx="10">
                  <c:v>8.3000000000000004E-2</c:v>
                </c:pt>
                <c:pt idx="12" formatCode="0%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B9-4509-9268-753B29083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241920"/>
        <c:axId val="358268928"/>
      </c:barChart>
      <c:catAx>
        <c:axId val="348241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8268928"/>
        <c:crosses val="autoZero"/>
        <c:auto val="1"/>
        <c:lblAlgn val="ctr"/>
        <c:lblOffset val="100"/>
        <c:noMultiLvlLbl val="0"/>
      </c:catAx>
      <c:valAx>
        <c:axId val="3582689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8241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'Лідери 1'!$E$3</c:f>
              <c:strCache>
                <c:ptCount val="1"/>
                <c:pt idx="0">
                  <c:v>кількість голосів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'Лідери 1'!$C$4:$C$10</c:f>
              <c:strCache>
                <c:ptCount val="7"/>
                <c:pt idx="0">
                  <c:v>Туристична, готельний бізнес, сфера послуг активний відпочинок, конференц-сервіс </c:v>
                </c:pt>
                <c:pt idx="1">
                  <c:v>Переробка с/г продукції, Харчова промисловість, Виробництво пива </c:v>
                </c:pt>
                <c:pt idx="2">
                  <c:v>Легка промисловість</c:v>
                </c:pt>
                <c:pt idx="3">
                  <c:v>Будівництво та  виробництво будівельних матеріалів </c:v>
                </c:pt>
                <c:pt idx="4">
                  <c:v>Торгівля та послуги </c:v>
                </c:pt>
                <c:pt idx="5">
                  <c:v>Освіта, культура, наука</c:v>
                </c:pt>
                <c:pt idx="6">
                  <c:v>Інформаційний бізнес ІТ</c:v>
                </c:pt>
              </c:strCache>
            </c:strRef>
          </c:cat>
          <c:val>
            <c:numRef>
              <c:f>'Лідери 1'!$E$4:$E$10</c:f>
              <c:numCache>
                <c:formatCode>General</c:formatCode>
                <c:ptCount val="7"/>
                <c:pt idx="0">
                  <c:v>31</c:v>
                </c:pt>
                <c:pt idx="1">
                  <c:v>17</c:v>
                </c:pt>
                <c:pt idx="2">
                  <c:v>13</c:v>
                </c:pt>
                <c:pt idx="3">
                  <c:v>10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0C-4946-AE6E-0AF6D29C2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184704"/>
        <c:axId val="324190592"/>
      </c:barChart>
      <c:scatterChart>
        <c:scatterStyle val="lineMarker"/>
        <c:varyColors val="0"/>
        <c:ser>
          <c:idx val="0"/>
          <c:order val="0"/>
          <c:tx>
            <c:strRef>
              <c:f>'Лідери 1'!$D$3</c:f>
              <c:strCache>
                <c:ptCount val="1"/>
                <c:pt idx="0">
                  <c:v>оцінка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'Лідери 1'!$C$4:$C$10</c:f>
              <c:strCache>
                <c:ptCount val="7"/>
                <c:pt idx="0">
                  <c:v>Туристична, готельний бізнес, сфера послуг активний відпочинок, конференц-сервіс </c:v>
                </c:pt>
                <c:pt idx="1">
                  <c:v>Переробка с/г продукції, Харчова промисловість, Виробництво пива </c:v>
                </c:pt>
                <c:pt idx="2">
                  <c:v>Легка промисловість</c:v>
                </c:pt>
                <c:pt idx="3">
                  <c:v>Будівництво та  виробництво будівельних матеріалів </c:v>
                </c:pt>
                <c:pt idx="4">
                  <c:v>Торгівля та послуги </c:v>
                </c:pt>
                <c:pt idx="5">
                  <c:v>Освіта, культура, наука</c:v>
                </c:pt>
                <c:pt idx="6">
                  <c:v>Інформаційний бізнес ІТ</c:v>
                </c:pt>
              </c:strCache>
            </c:strRef>
          </c:xVal>
          <c:yVal>
            <c:numRef>
              <c:f>'Лідери 1'!$D$4:$D$10</c:f>
              <c:numCache>
                <c:formatCode>General</c:formatCode>
                <c:ptCount val="7"/>
                <c:pt idx="0">
                  <c:v>4.2</c:v>
                </c:pt>
                <c:pt idx="1">
                  <c:v>3.6</c:v>
                </c:pt>
                <c:pt idx="2">
                  <c:v>3.4</c:v>
                </c:pt>
                <c:pt idx="3">
                  <c:v>3.8</c:v>
                </c:pt>
                <c:pt idx="4">
                  <c:v>3</c:v>
                </c:pt>
                <c:pt idx="5">
                  <c:v>4</c:v>
                </c:pt>
                <c:pt idx="6">
                  <c:v>4.5999999999999996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0C-4946-AE6E-0AF6D29C2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193664"/>
        <c:axId val="324192128"/>
      </c:scatterChart>
      <c:catAx>
        <c:axId val="324184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4190592"/>
        <c:crosses val="autoZero"/>
        <c:auto val="1"/>
        <c:lblAlgn val="ctr"/>
        <c:lblOffset val="100"/>
        <c:noMultiLvlLbl val="0"/>
      </c:catAx>
      <c:valAx>
        <c:axId val="32419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184704"/>
        <c:crosses val="autoZero"/>
        <c:crossBetween val="between"/>
      </c:valAx>
      <c:valAx>
        <c:axId val="324192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24193664"/>
        <c:crosses val="max"/>
        <c:crossBetween val="midCat"/>
      </c:valAx>
      <c:valAx>
        <c:axId val="32419366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324192128"/>
        <c:crosses val="max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'Лідери 1'!$J$3</c:f>
              <c:strCache>
                <c:ptCount val="1"/>
                <c:pt idx="0">
                  <c:v>кількість голосів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'Лідери 1'!$H$4:$H$9</c:f>
              <c:strCache>
                <c:ptCount val="6"/>
                <c:pt idx="0">
                  <c:v>Покращення інфраструктури міста</c:v>
                </c:pt>
                <c:pt idx="1">
                  <c:v>Інвестиції в туристичну та розважальну індустрії. Розвиток виробничих, промислових підприємств</c:v>
                </c:pt>
                <c:pt idx="2">
                  <c:v>Створення сприятливих умов для ведення бізнесу.</c:v>
                </c:pt>
                <c:pt idx="3">
                  <c:v>Відношення мешканців міста  Комунікація та відкритість влади. Безпека.</c:v>
                </c:pt>
                <c:pt idx="4">
                  <c:v>Оновлення матеріальної бази закладів освіти і охорони здоров’я.</c:v>
                </c:pt>
                <c:pt idx="5">
                  <c:v>Культура.  Розвиток культурно-історичних зв’язків.</c:v>
                </c:pt>
              </c:strCache>
            </c:strRef>
          </c:cat>
          <c:val>
            <c:numRef>
              <c:f>'Лідери 1'!$J$4:$J$9</c:f>
              <c:numCache>
                <c:formatCode>General</c:formatCode>
                <c:ptCount val="6"/>
                <c:pt idx="0">
                  <c:v>27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1-4595-8642-D11CCFDAF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366848"/>
        <c:axId val="360368384"/>
      </c:barChart>
      <c:scatterChart>
        <c:scatterStyle val="lineMarker"/>
        <c:varyColors val="0"/>
        <c:ser>
          <c:idx val="0"/>
          <c:order val="0"/>
          <c:tx>
            <c:strRef>
              <c:f>'Лідери 1'!$I$3</c:f>
              <c:strCache>
                <c:ptCount val="1"/>
                <c:pt idx="0">
                  <c:v>оцінка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'Лідери 1'!$H$4:$H$9</c:f>
              <c:strCache>
                <c:ptCount val="6"/>
                <c:pt idx="0">
                  <c:v>Покращення інфраструктури міста</c:v>
                </c:pt>
                <c:pt idx="1">
                  <c:v>Інвестиції в туристичну та розважальну індустрії. Розвиток виробничих, промислових підприємств</c:v>
                </c:pt>
                <c:pt idx="2">
                  <c:v>Створення сприятливих умов для ведення бізнесу.</c:v>
                </c:pt>
                <c:pt idx="3">
                  <c:v>Відношення мешканців міста  Комунікація та відкритість влади. Безпека.</c:v>
                </c:pt>
                <c:pt idx="4">
                  <c:v>Оновлення матеріальної бази закладів освіти і охорони здоров’я.</c:v>
                </c:pt>
                <c:pt idx="5">
                  <c:v>Культура.  Розвиток культурно-історичних зв’язків.</c:v>
                </c:pt>
              </c:strCache>
            </c:strRef>
          </c:xVal>
          <c:yVal>
            <c:numRef>
              <c:f>'Лідери 1'!$I$4:$I$9</c:f>
              <c:numCache>
                <c:formatCode>General</c:formatCode>
                <c:ptCount val="6"/>
                <c:pt idx="0">
                  <c:v>3.3</c:v>
                </c:pt>
                <c:pt idx="1">
                  <c:v>3.4</c:v>
                </c:pt>
                <c:pt idx="2">
                  <c:v>4</c:v>
                </c:pt>
                <c:pt idx="3">
                  <c:v>2.4</c:v>
                </c:pt>
                <c:pt idx="4">
                  <c:v>3.2</c:v>
                </c:pt>
                <c:pt idx="5">
                  <c:v>3.1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C1-4595-8642-D11CCFDAF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441344"/>
        <c:axId val="360439808"/>
      </c:scatterChart>
      <c:catAx>
        <c:axId val="360366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ru-RU"/>
          </a:p>
        </c:txPr>
        <c:crossAx val="360368384"/>
        <c:crosses val="autoZero"/>
        <c:auto val="1"/>
        <c:lblAlgn val="ctr"/>
        <c:lblOffset val="100"/>
        <c:noMultiLvlLbl val="0"/>
      </c:catAx>
      <c:valAx>
        <c:axId val="36036838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360366848"/>
        <c:crosses val="autoZero"/>
        <c:crossBetween val="between"/>
      </c:valAx>
      <c:valAx>
        <c:axId val="360439808"/>
        <c:scaling>
          <c:orientation val="minMax"/>
          <c:max val="5"/>
        </c:scaling>
        <c:delete val="0"/>
        <c:axPos val="r"/>
        <c:numFmt formatCode="General" sourceLinked="1"/>
        <c:majorTickMark val="out"/>
        <c:minorTickMark val="none"/>
        <c:tickLblPos val="nextTo"/>
        <c:crossAx val="360441344"/>
        <c:crosses val="max"/>
        <c:crossBetween val="midCat"/>
        <c:majorUnit val="1"/>
      </c:valAx>
      <c:valAx>
        <c:axId val="360441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043980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B1-4F19-A1E0-9BBC334BF0D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B1-4F19-A1E0-9BBC334BF0D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B1-4F19-A1E0-9BBC334BF0D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B1-4F19-A1E0-9BBC334BF0D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B1-4F19-A1E0-9BBC334BF0D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B1-4F19-A1E0-9BBC334BF0D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FB1-4F19-A1E0-9BBC334BF0D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FB1-4F19-A1E0-9BBC334BF0D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FB1-4F19-A1E0-9BBC334BF0D6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FB1-4F19-A1E0-9BBC334BF0D6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FB1-4F19-A1E0-9BBC334BF0D6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FB1-4F19-A1E0-9BBC334BF0D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Камянец_Результат1_Інтернет!$H$5:$H$19</c:f>
              <c:strCache>
                <c:ptCount val="15"/>
                <c:pt idx="0">
                  <c:v>Місто почало розвиватись, бажання влади зробити місто кращим, догляд, чистота, старе місто міняється, озеленення, майданчики, транспортне сполучення.</c:v>
                </c:pt>
                <c:pt idx="1">
                  <c:v>Туристичний та ресторанный бізнес, затишні кав'ярні, місця для туристів, заклади харчування, фестивалі, повітряні кулі та музеї</c:v>
                </c:pt>
                <c:pt idx="2">
                  <c:v>Старе місто, історична частина старого міста, вечірня краса старого міста, краса окремих будівель.</c:v>
                </c:pt>
                <c:pt idx="3">
                  <c:v>Історія, місто-музей, велике історичне минуле надбання, багато красивих історичних локацій, традицій.</c:v>
                </c:pt>
                <c:pt idx="4">
                  <c:v>Архітектура, краса та історичність міста, різноманітність неповторність архітектурного стилю, спадщина минулого, сучасний стиль в місті, Європейська площа і центр.</c:v>
                </c:pt>
                <c:pt idx="5">
                  <c:v>Стара Фортеця.</c:v>
                </c:pt>
                <c:pt idx="6">
                  <c:v>Природа, унікальний каньйон, чудові прекрасні краєвиди, цікавий мальовничий ландшафт </c:v>
                </c:pt>
                <c:pt idx="7">
                  <c:v>Молодіжне місто,  багато навчальних закладів освіти різних рівнів, заходи для молоді.</c:v>
                </c:pt>
                <c:pt idx="8">
                  <c:v>Тиша, спокій, приємна атмосфера, велич стародавніх часів, мультикультурність, толерантность, привiтнi люди.</c:v>
                </c:pt>
                <c:pt idx="9">
                  <c:v>Все. </c:v>
                </c:pt>
                <c:pt idx="10">
                  <c:v>Затишне, компактне, комфортне, гарне, відсутність великої кількості автомобілів, пішохідна орієнтованість.</c:v>
                </c:pt>
                <c:pt idx="11">
                  <c:v>Нічого.</c:v>
                </c:pt>
                <c:pt idx="12">
                  <c:v>Послуги дошкільних закладів, високий рівень освіти</c:v>
                </c:pt>
                <c:pt idx="13">
                  <c:v>Підприємства різних галузей промисловості, зарплата вчасно.</c:v>
                </c:pt>
                <c:pt idx="14">
                  <c:v>Українські церкви, українська мова</c:v>
                </c:pt>
              </c:strCache>
            </c:strRef>
          </c:cat>
          <c:val>
            <c:numRef>
              <c:f>Камянец_Результат1_Інтернет!$J$5:$J$19</c:f>
              <c:numCache>
                <c:formatCode>0.0</c:formatCode>
                <c:ptCount val="15"/>
                <c:pt idx="0">
                  <c:v>54.721549636803879</c:v>
                </c:pt>
                <c:pt idx="1">
                  <c:v>21.307506053268767</c:v>
                </c:pt>
                <c:pt idx="2">
                  <c:v>20.33898305084746</c:v>
                </c:pt>
                <c:pt idx="3">
                  <c:v>15.49636803874092</c:v>
                </c:pt>
                <c:pt idx="4">
                  <c:v>14.527845036319611</c:v>
                </c:pt>
                <c:pt idx="5">
                  <c:v>11.622276029055691</c:v>
                </c:pt>
                <c:pt idx="6">
                  <c:v>5.8111380145278453</c:v>
                </c:pt>
                <c:pt idx="7">
                  <c:v>2.9055690072639226</c:v>
                </c:pt>
                <c:pt idx="8">
                  <c:v>2.6634382566585959</c:v>
                </c:pt>
                <c:pt idx="9">
                  <c:v>1.2106537530266344</c:v>
                </c:pt>
                <c:pt idx="10">
                  <c:v>0.96852300242130751</c:v>
                </c:pt>
                <c:pt idx="11">
                  <c:v>0.96852300242130751</c:v>
                </c:pt>
                <c:pt idx="12">
                  <c:v>0.96852300242130751</c:v>
                </c:pt>
                <c:pt idx="13">
                  <c:v>0.72639225181598066</c:v>
                </c:pt>
                <c:pt idx="14">
                  <c:v>0.72639225181598066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FB1-4F19-A1E0-9BBC334BF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755840"/>
        <c:axId val="392298880"/>
      </c:barChart>
      <c:catAx>
        <c:axId val="392755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392298880"/>
        <c:crosses val="autoZero"/>
        <c:auto val="1"/>
        <c:lblAlgn val="ctr"/>
        <c:lblOffset val="100"/>
        <c:noMultiLvlLbl val="0"/>
      </c:catAx>
      <c:valAx>
        <c:axId val="392298880"/>
        <c:scaling>
          <c:orientation val="minMax"/>
        </c:scaling>
        <c:delete val="0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" sourceLinked="1"/>
        <c:majorTickMark val="out"/>
        <c:minorTickMark val="none"/>
        <c:tickLblPos val="nextTo"/>
        <c:crossAx val="39275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36521867940599"/>
          <c:y val="9.9362981577946735E-2"/>
          <c:w val="0.40765840832500089"/>
          <c:h val="0.63732511724049434"/>
        </c:manualLayout>
      </c:layout>
      <c:pieChart>
        <c:varyColors val="1"/>
        <c:ser>
          <c:idx val="0"/>
          <c:order val="0"/>
          <c:tx>
            <c:strRef>
              <c:f>Лист1!$C$3</c:f>
              <c:strCache>
                <c:ptCount val="1"/>
                <c:pt idx="0">
                  <c:v>Кількість осіб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Лист1!$B$4:$B$7</c:f>
              <c:strCache>
                <c:ptCount val="4"/>
                <c:pt idx="0">
                  <c:v>0-19</c:v>
                </c:pt>
                <c:pt idx="1">
                  <c:v>20-35</c:v>
                </c:pt>
                <c:pt idx="2">
                  <c:v>36-55</c:v>
                </c:pt>
                <c:pt idx="3">
                  <c:v>старше 55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2575</c:v>
                </c:pt>
                <c:pt idx="1">
                  <c:v>2568</c:v>
                </c:pt>
                <c:pt idx="2">
                  <c:v>3617</c:v>
                </c:pt>
                <c:pt idx="3">
                  <c:v>3142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D4-449C-BF13-6D3BF28AA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5178944081288"/>
          <c:y val="0.18245351455472081"/>
          <c:w val="0.32405883830725513"/>
          <c:h val="0.43703281794980525"/>
        </c:manualLayout>
      </c:layout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Аркуш1!$B$34</c:f>
              <c:strCache>
                <c:ptCount val="1"/>
                <c:pt idx="0">
                  <c:v>Місто Кам’янець-Подільський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Аркуш1!$C$33:$J$33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Аркуш1!$C$34:$J$34</c:f>
              <c:numCache>
                <c:formatCode>General</c:formatCode>
                <c:ptCount val="8"/>
                <c:pt idx="0">
                  <c:v>21869</c:v>
                </c:pt>
                <c:pt idx="1">
                  <c:v>20104</c:v>
                </c:pt>
                <c:pt idx="2">
                  <c:v>19983</c:v>
                </c:pt>
                <c:pt idx="3">
                  <c:v>18838</c:v>
                </c:pt>
                <c:pt idx="4">
                  <c:v>18238</c:v>
                </c:pt>
                <c:pt idx="5">
                  <c:v>17169</c:v>
                </c:pt>
                <c:pt idx="6">
                  <c:v>16549</c:v>
                </c:pt>
                <c:pt idx="7">
                  <c:v>15847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49-42F7-AE9A-7BD1A6821A2C}"/>
            </c:ext>
          </c:extLst>
        </c:ser>
        <c:ser>
          <c:idx val="1"/>
          <c:order val="1"/>
          <c:tx>
            <c:strRef>
              <c:f>Аркуш1!$B$35</c:f>
              <c:strCache>
                <c:ptCount val="1"/>
                <c:pt idx="0">
                  <c:v>Кам’янець-Подільський 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Аркуш1!$C$33:$J$33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Аркуш1!$C$35:$J$35</c:f>
              <c:numCache>
                <c:formatCode>General</c:formatCode>
                <c:ptCount val="8"/>
                <c:pt idx="0">
                  <c:v>8549</c:v>
                </c:pt>
                <c:pt idx="1">
                  <c:v>8198</c:v>
                </c:pt>
                <c:pt idx="2">
                  <c:v>8762</c:v>
                </c:pt>
                <c:pt idx="3">
                  <c:v>8720</c:v>
                </c:pt>
                <c:pt idx="4">
                  <c:v>7157</c:v>
                </c:pt>
                <c:pt idx="5">
                  <c:v>6991</c:v>
                </c:pt>
                <c:pt idx="6">
                  <c:v>6714</c:v>
                </c:pt>
                <c:pt idx="7">
                  <c:v>6453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49-42F7-AE9A-7BD1A6821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8174080"/>
        <c:axId val="398175616"/>
      </c:barChart>
      <c:catAx>
        <c:axId val="39817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98175616"/>
        <c:crosses val="autoZero"/>
        <c:auto val="1"/>
        <c:lblAlgn val="ctr"/>
        <c:lblOffset val="100"/>
        <c:noMultiLvlLbl val="0"/>
      </c:catAx>
      <c:valAx>
        <c:axId val="39817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9817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16967366579177603"/>
          <c:y val="2.777777777777777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72325756275004E-2"/>
          <c:y val="0.10272345095559184"/>
          <c:w val="0.81902065676904889"/>
          <c:h val="0.64767096821230674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DEFF8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30-4D8B-96A5-F459EBE70E5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30-4D8B-96A5-F459EBE70E5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30-4D8B-96A5-F459EBE70E57}"/>
              </c:ext>
            </c:extLst>
          </c:dPt>
          <c:dPt>
            <c:idx val="5"/>
            <c:bubble3D val="0"/>
            <c:spPr>
              <a:solidFill>
                <a:srgbClr val="C2FCB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30-4D8B-96A5-F459EBE70E57}"/>
              </c:ext>
            </c:extLst>
          </c:dPt>
          <c:dLbls>
            <c:dLbl>
              <c:idx val="0"/>
              <c:layout>
                <c:manualLayout>
                  <c:x val="4.5758345491455951E-2"/>
                  <c:y val="2.5767970225530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30-4D8B-96A5-F459EBE70E57}"/>
                </c:ext>
              </c:extLst>
            </c:dLbl>
            <c:dLbl>
              <c:idx val="1"/>
              <c:layout>
                <c:manualLayout>
                  <c:x val="-9.1828754564460588E-2"/>
                  <c:y val="-6.20013018496520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30-4D8B-96A5-F459EBE70E57}"/>
                </c:ext>
              </c:extLst>
            </c:dLbl>
            <c:dLbl>
              <c:idx val="2"/>
              <c:layout>
                <c:manualLayout>
                  <c:x val="0.15552932135180572"/>
                  <c:y val="6.92707932736818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30-4D8B-96A5-F459EBE70E57}"/>
                </c:ext>
              </c:extLst>
            </c:dLbl>
            <c:dLbl>
              <c:idx val="3"/>
              <c:layout>
                <c:manualLayout>
                  <c:x val="1.2864699164512832E-2"/>
                  <c:y val="9.50437445319335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30-4D8B-96A5-F459EBE70E57}"/>
                </c:ext>
              </c:extLst>
            </c:dLbl>
            <c:dLbl>
              <c:idx val="4"/>
              <c:layout>
                <c:manualLayout>
                  <c:x val="0"/>
                  <c:y val="-0.11269777004834221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Інши надходження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30-4D8B-96A5-F459EBE70E57}"/>
                </c:ext>
              </c:extLst>
            </c:dLbl>
            <c:dLbl>
              <c:idx val="5"/>
              <c:layout>
                <c:manualLayout>
                  <c:x val="-3.0301614788439485E-2"/>
                  <c:y val="-8.31335692045613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30-4D8B-96A5-F459EBE70E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 2016 '!$A$8:$C$14</c:f>
              <c:strCache>
                <c:ptCount val="6"/>
                <c:pt idx="0">
                  <c:v>Акцизний податок </c:v>
                </c:pt>
                <c:pt idx="1">
                  <c:v>Податок на майно в т.ч. плата за землю</c:v>
                </c:pt>
                <c:pt idx="2">
                  <c:v>Единий податок  </c:v>
                </c:pt>
                <c:pt idx="3">
                  <c:v>Плата за надання інших адміністративних послуг </c:v>
                </c:pt>
                <c:pt idx="4">
                  <c:v>Інши надходження</c:v>
                </c:pt>
                <c:pt idx="5">
                  <c:v>Субвенції з бюджетів вищого рівня</c:v>
                </c:pt>
              </c:strCache>
            </c:strRef>
          </c:cat>
          <c:val>
            <c:numRef>
              <c:f>' 2016 '!$F$8:$F$14</c:f>
              <c:numCache>
                <c:formatCode>#,##0.00</c:formatCode>
                <c:ptCount val="6"/>
                <c:pt idx="0">
                  <c:v>2300000</c:v>
                </c:pt>
                <c:pt idx="1">
                  <c:v>6241600</c:v>
                </c:pt>
                <c:pt idx="2">
                  <c:v>4565000</c:v>
                </c:pt>
                <c:pt idx="3">
                  <c:v>365000</c:v>
                </c:pt>
                <c:pt idx="4">
                  <c:v>187300</c:v>
                </c:pt>
                <c:pt idx="5">
                  <c:v>6290800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230-4D8B-96A5-F459EBE70E5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Лист1!$A$45</c:f>
              <c:strCache>
                <c:ptCount val="1"/>
                <c:pt idx="0">
                  <c:v>Громада 2011 р. (34467чол)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Лист1!$B$44:$G$44</c:f>
              <c:strCache>
                <c:ptCount val="6"/>
                <c:pt idx="0">
                  <c:v>Податок на доходи фізичних осіб</c:v>
                </c:pt>
                <c:pt idx="1">
                  <c:v>Єдиний податок </c:v>
                </c:pt>
                <c:pt idx="2">
                  <c:v>Місцеві податки та збори</c:v>
                </c:pt>
                <c:pt idx="3">
                  <c:v>Плата (податок) за землю</c:v>
                </c:pt>
                <c:pt idx="4">
                  <c:v>Податкові надходження разом</c:v>
                </c:pt>
                <c:pt idx="5">
                  <c:v>Дохід від оренди комунального майна</c:v>
                </c:pt>
              </c:strCache>
            </c:strRef>
          </c:cat>
          <c:val>
            <c:numRef>
              <c:f>Лист1!$B$45:$G$45</c:f>
              <c:numCache>
                <c:formatCode>General</c:formatCode>
                <c:ptCount val="6"/>
                <c:pt idx="0">
                  <c:v>113.33</c:v>
                </c:pt>
                <c:pt idx="1">
                  <c:v>32.9</c:v>
                </c:pt>
                <c:pt idx="2">
                  <c:v>7.73</c:v>
                </c:pt>
                <c:pt idx="3">
                  <c:v>7.73</c:v>
                </c:pt>
                <c:pt idx="4">
                  <c:v>219.92</c:v>
                </c:pt>
                <c:pt idx="5">
                  <c:v>21.58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4D-4ED6-9102-019B6DE80397}"/>
            </c:ext>
          </c:extLst>
        </c:ser>
        <c:ser>
          <c:idx val="1"/>
          <c:order val="1"/>
          <c:tx>
            <c:strRef>
              <c:f>Лист1!$A$46</c:f>
              <c:strCache>
                <c:ptCount val="1"/>
                <c:pt idx="0">
                  <c:v>Громада 2014 р. (34238чол)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Лист1!$B$44:$G$44</c:f>
              <c:strCache>
                <c:ptCount val="6"/>
                <c:pt idx="0">
                  <c:v>Податок на доходи фізичних осіб</c:v>
                </c:pt>
                <c:pt idx="1">
                  <c:v>Єдиний податок </c:v>
                </c:pt>
                <c:pt idx="2">
                  <c:v>Місцеві податки та збори</c:v>
                </c:pt>
                <c:pt idx="3">
                  <c:v>Плата (податок) за землю</c:v>
                </c:pt>
                <c:pt idx="4">
                  <c:v>Податкові надходження разом</c:v>
                </c:pt>
                <c:pt idx="5">
                  <c:v>Дохід від оренди комунального майна</c:v>
                </c:pt>
              </c:strCache>
            </c:strRef>
          </c:cat>
          <c:val>
            <c:numRef>
              <c:f>Лист1!$B$46:$G$46</c:f>
              <c:numCache>
                <c:formatCode>General</c:formatCode>
                <c:ptCount val="6"/>
                <c:pt idx="0">
                  <c:v>137.19999999999999</c:v>
                </c:pt>
                <c:pt idx="1">
                  <c:v>97.17</c:v>
                </c:pt>
                <c:pt idx="2">
                  <c:v>9.68</c:v>
                </c:pt>
                <c:pt idx="3">
                  <c:v>10.1</c:v>
                </c:pt>
                <c:pt idx="4">
                  <c:v>384.5</c:v>
                </c:pt>
                <c:pt idx="5">
                  <c:v>34.85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4D-4ED6-9102-019B6DE80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750912"/>
        <c:axId val="365794816"/>
      </c:barChart>
      <c:catAx>
        <c:axId val="36575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794816"/>
        <c:crosses val="autoZero"/>
        <c:auto val="1"/>
        <c:lblAlgn val="ctr"/>
        <c:lblOffset val="100"/>
        <c:noMultiLvlLbl val="0"/>
      </c:catAx>
      <c:valAx>
        <c:axId val="36579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750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Лист2!$C$95</c:f>
              <c:strCache>
                <c:ptCount val="1"/>
                <c:pt idx="0">
                  <c:v>Необхідність проекту та його вплив на економічний розвиток міста </c:v>
                </c:pt>
              </c:strCache>
            </c:strRef>
          </c:tx>
          <c:cat>
            <c:multiLvlStrRef>
              <c:f>Лист2!$A$96:$B$124</c:f>
              <c:multiLvlStrCache>
                <c:ptCount val="29"/>
                <c:lvl>
                  <c:pt idx="0">
                    <c:v>Підвищення якості санаторно-курортних, оздоровчих і готельних послуг</c:v>
                  </c:pt>
                  <c:pt idx="1">
                    <c:v>Розвиток інфраструктури оздоровлення та дозвілля</c:v>
                  </c:pt>
                  <c:pt idx="2">
                    <c:v>Подовження курортного сезону</c:v>
                  </c:pt>
                  <c:pt idx="3">
                    <c:v>Популяризація санаторно-курортного та туристичного потенціалу міста.</c:v>
                  </c:pt>
                  <c:pt idx="4">
                    <c:v>Підтримка комплексу різноманітних фестивалів, культурних акцій</c:v>
                  </c:pt>
                  <c:pt idx="5">
                    <c:v>Впровадження ефективної системи супроводу інвестиційної діяльності</c:v>
                  </c:pt>
                  <c:pt idx="6">
                    <c:v>Формування іміджу міста зі сприятливим інвестиційним середовищем</c:v>
                  </c:pt>
                  <c:pt idx="7">
                    <c:v>Створення інформаційної бази для регулювання земельних відносин</c:v>
                  </c:pt>
                  <c:pt idx="8">
                    <c:v>Підтримка розвитку місцевого товаровиробника</c:v>
                  </c:pt>
                  <c:pt idx="9">
                    <c:v>Розвиток об’єктів інфраструктури для підтримки малого та середнього підприємництва</c:v>
                  </c:pt>
                  <c:pt idx="10">
                    <c:v>Чисте місто</c:v>
                  </c:pt>
                  <c:pt idx="11">
                    <c:v>Зелене місто</c:v>
                  </c:pt>
                  <c:pt idx="12">
                    <c:v>Берегозахист</c:v>
                  </c:pt>
                  <c:pt idx="13">
                    <c:v>Розвиток дорожньої інфраструктури та безпеки руху</c:v>
                  </c:pt>
                  <c:pt idx="14">
                    <c:v>Поліпшення зручності системи орієнтації у місті</c:v>
                  </c:pt>
                  <c:pt idx="15">
                    <c:v>Підтримка маломобільних груп населення</c:v>
                  </c:pt>
                  <c:pt idx="16">
                    <c:v>Оптимізація системи міського громадського транспорту</c:v>
                  </c:pt>
                  <c:pt idx="17">
                    <c:v>Створення умов для зменшення споживання енергоресурсів у бюджетних закладах міста</c:v>
                  </c:pt>
                  <c:pt idx="18">
                    <c:v>Стимулювання активності мешканців щодо покращення стану житлового фонду</c:v>
                  </c:pt>
                  <c:pt idx="19">
                    <c:v>Модернізація систем водопостачання та водовідведення</c:v>
                  </c:pt>
                  <c:pt idx="20">
                    <c:v>Створення умов для надання якісних освітніх послуг</c:v>
                  </c:pt>
                  <c:pt idx="21">
                    <c:v>Підвищення ефективності та художнього рівня культурних послуг</c:v>
                  </c:pt>
                  <c:pt idx="22">
                    <c:v>Оптимізація системи охорони здоров’я населення</c:v>
                  </c:pt>
                  <c:pt idx="23">
                    <c:v>Формування здорового способу життя та активного довголіття</c:v>
                  </c:pt>
                  <c:pt idx="24">
                    <c:v>Створення належних умов для надання адміністративних послуг</c:v>
                  </c:pt>
                  <c:pt idx="25">
                    <c:v>Підвищення якості надання адміністративних послуг</c:v>
                  </c:pt>
                  <c:pt idx="26">
                    <c:v>Створення умов для ефективної взаємодії «влада-громада»</c:v>
                  </c:pt>
                  <c:pt idx="27">
                    <c:v>Створення системи інформування мешканців міста</c:v>
                  </c:pt>
                  <c:pt idx="28">
                    <c:v>Активізація та залучення громади до управління містом</c:v>
                  </c:pt>
                </c:lvl>
                <c:lvl>
                  <c:pt idx="0">
                    <c:v>А.1.1.</c:v>
                  </c:pt>
                  <c:pt idx="1">
                    <c:v>А.1.2.</c:v>
                  </c:pt>
                  <c:pt idx="2">
                    <c:v>А.1.3.</c:v>
                  </c:pt>
                  <c:pt idx="3">
                    <c:v>А.2.1.</c:v>
                  </c:pt>
                  <c:pt idx="4">
                    <c:v>А.2.2.</c:v>
                  </c:pt>
                  <c:pt idx="5">
                    <c:v>В.1.1.</c:v>
                  </c:pt>
                  <c:pt idx="6">
                    <c:v>В.1.2.</c:v>
                  </c:pt>
                  <c:pt idx="7">
                    <c:v>В.1.3.</c:v>
                  </c:pt>
                  <c:pt idx="8">
                    <c:v>В.2.1.</c:v>
                  </c:pt>
                  <c:pt idx="9">
                    <c:v>В.2.2.</c:v>
                  </c:pt>
                  <c:pt idx="10">
                    <c:v>С.1.1.</c:v>
                  </c:pt>
                  <c:pt idx="11">
                    <c:v>С.1.2.</c:v>
                  </c:pt>
                  <c:pt idx="12">
                    <c:v>С.1.3.</c:v>
                  </c:pt>
                  <c:pt idx="13">
                    <c:v>С.2.1.</c:v>
                  </c:pt>
                  <c:pt idx="14">
                    <c:v>С.2.2.</c:v>
                  </c:pt>
                  <c:pt idx="15">
                    <c:v>С.2.3.</c:v>
                  </c:pt>
                  <c:pt idx="16">
                    <c:v>С.2.4.</c:v>
                  </c:pt>
                  <c:pt idx="17">
                    <c:v>С.3.1.</c:v>
                  </c:pt>
                  <c:pt idx="18">
                    <c:v>С.3.2.</c:v>
                  </c:pt>
                  <c:pt idx="19">
                    <c:v>С.3.3.</c:v>
                  </c:pt>
                  <c:pt idx="20">
                    <c:v>D.1.1.</c:v>
                  </c:pt>
                  <c:pt idx="21">
                    <c:v>D.1.2.</c:v>
                  </c:pt>
                  <c:pt idx="22">
                    <c:v>D.2.1.</c:v>
                  </c:pt>
                  <c:pt idx="23">
                    <c:v>D.2.2.</c:v>
                  </c:pt>
                  <c:pt idx="24">
                    <c:v>D.3.1.</c:v>
                  </c:pt>
                  <c:pt idx="25">
                    <c:v>D.3.2.</c:v>
                  </c:pt>
                  <c:pt idx="26">
                    <c:v>D.4.1.</c:v>
                  </c:pt>
                  <c:pt idx="27">
                    <c:v>D.4.2.</c:v>
                  </c:pt>
                  <c:pt idx="28">
                    <c:v>D.4.3.</c:v>
                  </c:pt>
                </c:lvl>
              </c:multiLvlStrCache>
            </c:multiLvlStrRef>
          </c:cat>
          <c:val>
            <c:numRef>
              <c:f>Лист2!$C$96:$C$124</c:f>
              <c:numCache>
                <c:formatCode>0.0</c:formatCode>
                <c:ptCount val="29"/>
                <c:pt idx="0">
                  <c:v>4.2758620689655169</c:v>
                </c:pt>
                <c:pt idx="1">
                  <c:v>4.4827586206896548</c:v>
                </c:pt>
                <c:pt idx="2">
                  <c:v>3.7586206896551726</c:v>
                </c:pt>
                <c:pt idx="3">
                  <c:v>4.2413793103448274</c:v>
                </c:pt>
                <c:pt idx="4">
                  <c:v>4.3793103448275863</c:v>
                </c:pt>
                <c:pt idx="5">
                  <c:v>4.3448275862068968</c:v>
                </c:pt>
                <c:pt idx="6">
                  <c:v>4.3793103448275863</c:v>
                </c:pt>
                <c:pt idx="7">
                  <c:v>4.4827586206896548</c:v>
                </c:pt>
                <c:pt idx="8">
                  <c:v>4.6551724137931032</c:v>
                </c:pt>
                <c:pt idx="9">
                  <c:v>4.5172413793103452</c:v>
                </c:pt>
                <c:pt idx="10">
                  <c:v>4.6551724137931032</c:v>
                </c:pt>
                <c:pt idx="11">
                  <c:v>4.25</c:v>
                </c:pt>
                <c:pt idx="12">
                  <c:v>4.6551724137931032</c:v>
                </c:pt>
                <c:pt idx="13">
                  <c:v>4.8275862068965516</c:v>
                </c:pt>
                <c:pt idx="14">
                  <c:v>3.7241379310344827</c:v>
                </c:pt>
                <c:pt idx="15">
                  <c:v>4.2068965517241379</c:v>
                </c:pt>
                <c:pt idx="16">
                  <c:v>4.1379310344827589</c:v>
                </c:pt>
                <c:pt idx="17">
                  <c:v>4.5172413793103452</c:v>
                </c:pt>
                <c:pt idx="18">
                  <c:v>4.5172413793103452</c:v>
                </c:pt>
                <c:pt idx="19">
                  <c:v>4.8620689655172411</c:v>
                </c:pt>
                <c:pt idx="20">
                  <c:v>4.3793103448275863</c:v>
                </c:pt>
                <c:pt idx="21">
                  <c:v>4.1379310344827589</c:v>
                </c:pt>
                <c:pt idx="22">
                  <c:v>4.5862068965517242</c:v>
                </c:pt>
                <c:pt idx="23">
                  <c:v>4.1724137931034484</c:v>
                </c:pt>
                <c:pt idx="24">
                  <c:v>4.6206896551724137</c:v>
                </c:pt>
                <c:pt idx="25">
                  <c:v>4.5172413793103452</c:v>
                </c:pt>
                <c:pt idx="26">
                  <c:v>4.2413793103448274</c:v>
                </c:pt>
                <c:pt idx="27">
                  <c:v>4.2068965517241379</c:v>
                </c:pt>
                <c:pt idx="28">
                  <c:v>4.068965517241379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F0-4EF1-A147-CF89B6116364}"/>
            </c:ext>
          </c:extLst>
        </c:ser>
        <c:ser>
          <c:idx val="1"/>
          <c:order val="1"/>
          <c:tx>
            <c:strRef>
              <c:f>Лист2!$D$95</c:f>
              <c:strCache>
                <c:ptCount val="1"/>
                <c:pt idx="0">
                  <c:v>Здійсненність проекту та доступність ресурсів на його впровадження</c:v>
                </c:pt>
              </c:strCache>
            </c:strRef>
          </c:tx>
          <c:cat>
            <c:multiLvlStrRef>
              <c:f>Лист2!$A$96:$B$124</c:f>
              <c:multiLvlStrCache>
                <c:ptCount val="29"/>
                <c:lvl>
                  <c:pt idx="0">
                    <c:v>Підвищення якості санаторно-курортних, оздоровчих і готельних послуг</c:v>
                  </c:pt>
                  <c:pt idx="1">
                    <c:v>Розвиток інфраструктури оздоровлення та дозвілля</c:v>
                  </c:pt>
                  <c:pt idx="2">
                    <c:v>Подовження курортного сезону</c:v>
                  </c:pt>
                  <c:pt idx="3">
                    <c:v>Популяризація санаторно-курортного та туристичного потенціалу міста.</c:v>
                  </c:pt>
                  <c:pt idx="4">
                    <c:v>Підтримка комплексу різноманітних фестивалів, культурних акцій</c:v>
                  </c:pt>
                  <c:pt idx="5">
                    <c:v>Впровадження ефективної системи супроводу інвестиційної діяльності</c:v>
                  </c:pt>
                  <c:pt idx="6">
                    <c:v>Формування іміджу міста зі сприятливим інвестиційним середовищем</c:v>
                  </c:pt>
                  <c:pt idx="7">
                    <c:v>Створення інформаційної бази для регулювання земельних відносин</c:v>
                  </c:pt>
                  <c:pt idx="8">
                    <c:v>Підтримка розвитку місцевого товаровиробника</c:v>
                  </c:pt>
                  <c:pt idx="9">
                    <c:v>Розвиток об’єктів інфраструктури для підтримки малого та середнього підприємництва</c:v>
                  </c:pt>
                  <c:pt idx="10">
                    <c:v>Чисте місто</c:v>
                  </c:pt>
                  <c:pt idx="11">
                    <c:v>Зелене місто</c:v>
                  </c:pt>
                  <c:pt idx="12">
                    <c:v>Берегозахист</c:v>
                  </c:pt>
                  <c:pt idx="13">
                    <c:v>Розвиток дорожньої інфраструктури та безпеки руху</c:v>
                  </c:pt>
                  <c:pt idx="14">
                    <c:v>Поліпшення зручності системи орієнтації у місті</c:v>
                  </c:pt>
                  <c:pt idx="15">
                    <c:v>Підтримка маломобільних груп населення</c:v>
                  </c:pt>
                  <c:pt idx="16">
                    <c:v>Оптимізація системи міського громадського транспорту</c:v>
                  </c:pt>
                  <c:pt idx="17">
                    <c:v>Створення умов для зменшення споживання енергоресурсів у бюджетних закладах міста</c:v>
                  </c:pt>
                  <c:pt idx="18">
                    <c:v>Стимулювання активності мешканців щодо покращення стану житлового фонду</c:v>
                  </c:pt>
                  <c:pt idx="19">
                    <c:v>Модернізація систем водопостачання та водовідведення</c:v>
                  </c:pt>
                  <c:pt idx="20">
                    <c:v>Створення умов для надання якісних освітніх послуг</c:v>
                  </c:pt>
                  <c:pt idx="21">
                    <c:v>Підвищення ефективності та художнього рівня культурних послуг</c:v>
                  </c:pt>
                  <c:pt idx="22">
                    <c:v>Оптимізація системи охорони здоров’я населення</c:v>
                  </c:pt>
                  <c:pt idx="23">
                    <c:v>Формування здорового способу життя та активного довголіття</c:v>
                  </c:pt>
                  <c:pt idx="24">
                    <c:v>Створення належних умов для надання адміністративних послуг</c:v>
                  </c:pt>
                  <c:pt idx="25">
                    <c:v>Підвищення якості надання адміністративних послуг</c:v>
                  </c:pt>
                  <c:pt idx="26">
                    <c:v>Створення умов для ефективної взаємодії «влада-громада»</c:v>
                  </c:pt>
                  <c:pt idx="27">
                    <c:v>Створення системи інформування мешканців міста</c:v>
                  </c:pt>
                  <c:pt idx="28">
                    <c:v>Активізація та залучення громади до управління містом</c:v>
                  </c:pt>
                </c:lvl>
                <c:lvl>
                  <c:pt idx="0">
                    <c:v>А.1.1.</c:v>
                  </c:pt>
                  <c:pt idx="1">
                    <c:v>А.1.2.</c:v>
                  </c:pt>
                  <c:pt idx="2">
                    <c:v>А.1.3.</c:v>
                  </c:pt>
                  <c:pt idx="3">
                    <c:v>А.2.1.</c:v>
                  </c:pt>
                  <c:pt idx="4">
                    <c:v>А.2.2.</c:v>
                  </c:pt>
                  <c:pt idx="5">
                    <c:v>В.1.1.</c:v>
                  </c:pt>
                  <c:pt idx="6">
                    <c:v>В.1.2.</c:v>
                  </c:pt>
                  <c:pt idx="7">
                    <c:v>В.1.3.</c:v>
                  </c:pt>
                  <c:pt idx="8">
                    <c:v>В.2.1.</c:v>
                  </c:pt>
                  <c:pt idx="9">
                    <c:v>В.2.2.</c:v>
                  </c:pt>
                  <c:pt idx="10">
                    <c:v>С.1.1.</c:v>
                  </c:pt>
                  <c:pt idx="11">
                    <c:v>С.1.2.</c:v>
                  </c:pt>
                  <c:pt idx="12">
                    <c:v>С.1.3.</c:v>
                  </c:pt>
                  <c:pt idx="13">
                    <c:v>С.2.1.</c:v>
                  </c:pt>
                  <c:pt idx="14">
                    <c:v>С.2.2.</c:v>
                  </c:pt>
                  <c:pt idx="15">
                    <c:v>С.2.3.</c:v>
                  </c:pt>
                  <c:pt idx="16">
                    <c:v>С.2.4.</c:v>
                  </c:pt>
                  <c:pt idx="17">
                    <c:v>С.3.1.</c:v>
                  </c:pt>
                  <c:pt idx="18">
                    <c:v>С.3.2.</c:v>
                  </c:pt>
                  <c:pt idx="19">
                    <c:v>С.3.3.</c:v>
                  </c:pt>
                  <c:pt idx="20">
                    <c:v>D.1.1.</c:v>
                  </c:pt>
                  <c:pt idx="21">
                    <c:v>D.1.2.</c:v>
                  </c:pt>
                  <c:pt idx="22">
                    <c:v>D.2.1.</c:v>
                  </c:pt>
                  <c:pt idx="23">
                    <c:v>D.2.2.</c:v>
                  </c:pt>
                  <c:pt idx="24">
                    <c:v>D.3.1.</c:v>
                  </c:pt>
                  <c:pt idx="25">
                    <c:v>D.3.2.</c:v>
                  </c:pt>
                  <c:pt idx="26">
                    <c:v>D.4.1.</c:v>
                  </c:pt>
                  <c:pt idx="27">
                    <c:v>D.4.2.</c:v>
                  </c:pt>
                  <c:pt idx="28">
                    <c:v>D.4.3.</c:v>
                  </c:pt>
                </c:lvl>
              </c:multiLvlStrCache>
            </c:multiLvlStrRef>
          </c:cat>
          <c:val>
            <c:numRef>
              <c:f>Лист2!$D$96:$D$124</c:f>
              <c:numCache>
                <c:formatCode>0.0</c:formatCode>
                <c:ptCount val="29"/>
                <c:pt idx="0">
                  <c:v>3.5862068965517242</c:v>
                </c:pt>
                <c:pt idx="1">
                  <c:v>3.3793103448275863</c:v>
                </c:pt>
                <c:pt idx="2">
                  <c:v>2.5517241379310347</c:v>
                </c:pt>
                <c:pt idx="3">
                  <c:v>4.4137931034482758</c:v>
                </c:pt>
                <c:pt idx="4">
                  <c:v>4.3103448275862073</c:v>
                </c:pt>
                <c:pt idx="5">
                  <c:v>3.4137931034482758</c:v>
                </c:pt>
                <c:pt idx="6">
                  <c:v>3.5862068965517242</c:v>
                </c:pt>
                <c:pt idx="7">
                  <c:v>3.896551724137931</c:v>
                </c:pt>
                <c:pt idx="8">
                  <c:v>3.6551724137931036</c:v>
                </c:pt>
                <c:pt idx="9">
                  <c:v>3.4137931034482758</c:v>
                </c:pt>
                <c:pt idx="10">
                  <c:v>3.8620689655172415</c:v>
                </c:pt>
                <c:pt idx="11">
                  <c:v>3.9642857142857144</c:v>
                </c:pt>
                <c:pt idx="12">
                  <c:v>3.1724137931034484</c:v>
                </c:pt>
                <c:pt idx="13">
                  <c:v>3.2758620689655173</c:v>
                </c:pt>
                <c:pt idx="14">
                  <c:v>3.6206896551724137</c:v>
                </c:pt>
                <c:pt idx="15">
                  <c:v>3.3103448275862069</c:v>
                </c:pt>
                <c:pt idx="16">
                  <c:v>3.0344827586206895</c:v>
                </c:pt>
                <c:pt idx="17">
                  <c:v>3.7931034482758621</c:v>
                </c:pt>
                <c:pt idx="18">
                  <c:v>3.3793103448275863</c:v>
                </c:pt>
                <c:pt idx="19">
                  <c:v>3.2413793103448274</c:v>
                </c:pt>
                <c:pt idx="20">
                  <c:v>3.7241379310344827</c:v>
                </c:pt>
                <c:pt idx="21">
                  <c:v>3.8620689655172415</c:v>
                </c:pt>
                <c:pt idx="22">
                  <c:v>3.1724137931034484</c:v>
                </c:pt>
                <c:pt idx="23">
                  <c:v>3.5862068965517242</c:v>
                </c:pt>
                <c:pt idx="24">
                  <c:v>3.9655172413793105</c:v>
                </c:pt>
                <c:pt idx="25">
                  <c:v>4.068965517241379</c:v>
                </c:pt>
                <c:pt idx="26">
                  <c:v>3.6896551724137931</c:v>
                </c:pt>
                <c:pt idx="27">
                  <c:v>4</c:v>
                </c:pt>
                <c:pt idx="28">
                  <c:v>3.7931034482758621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1F0-4EF1-A147-CF89B6116364}"/>
            </c:ext>
          </c:extLst>
        </c:ser>
        <c:ser>
          <c:idx val="2"/>
          <c:order val="2"/>
          <c:tx>
            <c:strRef>
              <c:f>Лист2!$E$95</c:f>
              <c:strCache>
                <c:ptCount val="1"/>
                <c:pt idx="0">
                  <c:v>Вплив проекту на мешканців та сприйняття його громадою </c:v>
                </c:pt>
              </c:strCache>
            </c:strRef>
          </c:tx>
          <c:cat>
            <c:multiLvlStrRef>
              <c:f>Лист2!$A$96:$B$124</c:f>
              <c:multiLvlStrCache>
                <c:ptCount val="29"/>
                <c:lvl>
                  <c:pt idx="0">
                    <c:v>Підвищення якості санаторно-курортних, оздоровчих і готельних послуг</c:v>
                  </c:pt>
                  <c:pt idx="1">
                    <c:v>Розвиток інфраструктури оздоровлення та дозвілля</c:v>
                  </c:pt>
                  <c:pt idx="2">
                    <c:v>Подовження курортного сезону</c:v>
                  </c:pt>
                  <c:pt idx="3">
                    <c:v>Популяризація санаторно-курортного та туристичного потенціалу міста.</c:v>
                  </c:pt>
                  <c:pt idx="4">
                    <c:v>Підтримка комплексу різноманітних фестивалів, культурних акцій</c:v>
                  </c:pt>
                  <c:pt idx="5">
                    <c:v>Впровадження ефективної системи супроводу інвестиційної діяльності</c:v>
                  </c:pt>
                  <c:pt idx="6">
                    <c:v>Формування іміджу міста зі сприятливим інвестиційним середовищем</c:v>
                  </c:pt>
                  <c:pt idx="7">
                    <c:v>Створення інформаційної бази для регулювання земельних відносин</c:v>
                  </c:pt>
                  <c:pt idx="8">
                    <c:v>Підтримка розвитку місцевого товаровиробника</c:v>
                  </c:pt>
                  <c:pt idx="9">
                    <c:v>Розвиток об’єктів інфраструктури для підтримки малого та середнього підприємництва</c:v>
                  </c:pt>
                  <c:pt idx="10">
                    <c:v>Чисте місто</c:v>
                  </c:pt>
                  <c:pt idx="11">
                    <c:v>Зелене місто</c:v>
                  </c:pt>
                  <c:pt idx="12">
                    <c:v>Берегозахист</c:v>
                  </c:pt>
                  <c:pt idx="13">
                    <c:v>Розвиток дорожньої інфраструктури та безпеки руху</c:v>
                  </c:pt>
                  <c:pt idx="14">
                    <c:v>Поліпшення зручності системи орієнтації у місті</c:v>
                  </c:pt>
                  <c:pt idx="15">
                    <c:v>Підтримка маломобільних груп населення</c:v>
                  </c:pt>
                  <c:pt idx="16">
                    <c:v>Оптимізація системи міського громадського транспорту</c:v>
                  </c:pt>
                  <c:pt idx="17">
                    <c:v>Створення умов для зменшення споживання енергоресурсів у бюджетних закладах міста</c:v>
                  </c:pt>
                  <c:pt idx="18">
                    <c:v>Стимулювання активності мешканців щодо покращення стану житлового фонду</c:v>
                  </c:pt>
                  <c:pt idx="19">
                    <c:v>Модернізація систем водопостачання та водовідведення</c:v>
                  </c:pt>
                  <c:pt idx="20">
                    <c:v>Створення умов для надання якісних освітніх послуг</c:v>
                  </c:pt>
                  <c:pt idx="21">
                    <c:v>Підвищення ефективності та художнього рівня культурних послуг</c:v>
                  </c:pt>
                  <c:pt idx="22">
                    <c:v>Оптимізація системи охорони здоров’я населення</c:v>
                  </c:pt>
                  <c:pt idx="23">
                    <c:v>Формування здорового способу життя та активного довголіття</c:v>
                  </c:pt>
                  <c:pt idx="24">
                    <c:v>Створення належних умов для надання адміністративних послуг</c:v>
                  </c:pt>
                  <c:pt idx="25">
                    <c:v>Підвищення якості надання адміністративних послуг</c:v>
                  </c:pt>
                  <c:pt idx="26">
                    <c:v>Створення умов для ефективної взаємодії «влада-громада»</c:v>
                  </c:pt>
                  <c:pt idx="27">
                    <c:v>Створення системи інформування мешканців міста</c:v>
                  </c:pt>
                  <c:pt idx="28">
                    <c:v>Активізація та залучення громади до управління містом</c:v>
                  </c:pt>
                </c:lvl>
                <c:lvl>
                  <c:pt idx="0">
                    <c:v>А.1.1.</c:v>
                  </c:pt>
                  <c:pt idx="1">
                    <c:v>А.1.2.</c:v>
                  </c:pt>
                  <c:pt idx="2">
                    <c:v>А.1.3.</c:v>
                  </c:pt>
                  <c:pt idx="3">
                    <c:v>А.2.1.</c:v>
                  </c:pt>
                  <c:pt idx="4">
                    <c:v>А.2.2.</c:v>
                  </c:pt>
                  <c:pt idx="5">
                    <c:v>В.1.1.</c:v>
                  </c:pt>
                  <c:pt idx="6">
                    <c:v>В.1.2.</c:v>
                  </c:pt>
                  <c:pt idx="7">
                    <c:v>В.1.3.</c:v>
                  </c:pt>
                  <c:pt idx="8">
                    <c:v>В.2.1.</c:v>
                  </c:pt>
                  <c:pt idx="9">
                    <c:v>В.2.2.</c:v>
                  </c:pt>
                  <c:pt idx="10">
                    <c:v>С.1.1.</c:v>
                  </c:pt>
                  <c:pt idx="11">
                    <c:v>С.1.2.</c:v>
                  </c:pt>
                  <c:pt idx="12">
                    <c:v>С.1.3.</c:v>
                  </c:pt>
                  <c:pt idx="13">
                    <c:v>С.2.1.</c:v>
                  </c:pt>
                  <c:pt idx="14">
                    <c:v>С.2.2.</c:v>
                  </c:pt>
                  <c:pt idx="15">
                    <c:v>С.2.3.</c:v>
                  </c:pt>
                  <c:pt idx="16">
                    <c:v>С.2.4.</c:v>
                  </c:pt>
                  <c:pt idx="17">
                    <c:v>С.3.1.</c:v>
                  </c:pt>
                  <c:pt idx="18">
                    <c:v>С.3.2.</c:v>
                  </c:pt>
                  <c:pt idx="19">
                    <c:v>С.3.3.</c:v>
                  </c:pt>
                  <c:pt idx="20">
                    <c:v>D.1.1.</c:v>
                  </c:pt>
                  <c:pt idx="21">
                    <c:v>D.1.2.</c:v>
                  </c:pt>
                  <c:pt idx="22">
                    <c:v>D.2.1.</c:v>
                  </c:pt>
                  <c:pt idx="23">
                    <c:v>D.2.2.</c:v>
                  </c:pt>
                  <c:pt idx="24">
                    <c:v>D.3.1.</c:v>
                  </c:pt>
                  <c:pt idx="25">
                    <c:v>D.3.2.</c:v>
                  </c:pt>
                  <c:pt idx="26">
                    <c:v>D.4.1.</c:v>
                  </c:pt>
                  <c:pt idx="27">
                    <c:v>D.4.2.</c:v>
                  </c:pt>
                  <c:pt idx="28">
                    <c:v>D.4.3.</c:v>
                  </c:pt>
                </c:lvl>
              </c:multiLvlStrCache>
            </c:multiLvlStrRef>
          </c:cat>
          <c:val>
            <c:numRef>
              <c:f>Лист2!$E$96:$E$124</c:f>
              <c:numCache>
                <c:formatCode>0.0</c:formatCode>
                <c:ptCount val="29"/>
                <c:pt idx="0">
                  <c:v>3.5172413793103448</c:v>
                </c:pt>
                <c:pt idx="1">
                  <c:v>4.1379310344827589</c:v>
                </c:pt>
                <c:pt idx="2">
                  <c:v>3.3793103448275863</c:v>
                </c:pt>
                <c:pt idx="3">
                  <c:v>3.2413793103448274</c:v>
                </c:pt>
                <c:pt idx="4">
                  <c:v>3.8275862068965516</c:v>
                </c:pt>
                <c:pt idx="5">
                  <c:v>3.1724137931034484</c:v>
                </c:pt>
                <c:pt idx="6">
                  <c:v>3.3793103448275863</c:v>
                </c:pt>
                <c:pt idx="7">
                  <c:v>3.6551724137931036</c:v>
                </c:pt>
                <c:pt idx="8">
                  <c:v>4.2068965517241379</c:v>
                </c:pt>
                <c:pt idx="9">
                  <c:v>4.0344827586206895</c:v>
                </c:pt>
                <c:pt idx="10">
                  <c:v>4.5172413793103452</c:v>
                </c:pt>
                <c:pt idx="11">
                  <c:v>4.1034482758620694</c:v>
                </c:pt>
                <c:pt idx="12">
                  <c:v>3.9310344827586206</c:v>
                </c:pt>
                <c:pt idx="13">
                  <c:v>4.4827586206896548</c:v>
                </c:pt>
                <c:pt idx="14">
                  <c:v>3.5517241379310347</c:v>
                </c:pt>
                <c:pt idx="15">
                  <c:v>3.5862068965517242</c:v>
                </c:pt>
                <c:pt idx="16">
                  <c:v>4.1724137931034484</c:v>
                </c:pt>
                <c:pt idx="17">
                  <c:v>4</c:v>
                </c:pt>
                <c:pt idx="18">
                  <c:v>3.8275862068965516</c:v>
                </c:pt>
                <c:pt idx="19">
                  <c:v>4.6896551724137927</c:v>
                </c:pt>
                <c:pt idx="20">
                  <c:v>4.2758620689655169</c:v>
                </c:pt>
                <c:pt idx="21">
                  <c:v>3.9310344827586206</c:v>
                </c:pt>
                <c:pt idx="22">
                  <c:v>4.5862068965517242</c:v>
                </c:pt>
                <c:pt idx="23">
                  <c:v>3.9310344827586206</c:v>
                </c:pt>
                <c:pt idx="24">
                  <c:v>4.2413793103448274</c:v>
                </c:pt>
                <c:pt idx="25">
                  <c:v>4.2068965517241379</c:v>
                </c:pt>
                <c:pt idx="26">
                  <c:v>3.7586206896551726</c:v>
                </c:pt>
                <c:pt idx="27">
                  <c:v>4</c:v>
                </c:pt>
                <c:pt idx="28">
                  <c:v>3.7586206896551726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1F0-4EF1-A147-CF89B6116364}"/>
            </c:ext>
          </c:extLst>
        </c:ser>
        <c:ser>
          <c:idx val="3"/>
          <c:order val="3"/>
          <c:tx>
            <c:strRef>
              <c:f>Лист2!$F$95</c:f>
              <c:strCache>
                <c:ptCount val="1"/>
              </c:strCache>
            </c:strRef>
          </c:tx>
          <c:cat>
            <c:multiLvlStrRef>
              <c:f>Лист2!$A$96:$B$124</c:f>
              <c:multiLvlStrCache>
                <c:ptCount val="29"/>
                <c:lvl>
                  <c:pt idx="0">
                    <c:v>Підвищення якості санаторно-курортних, оздоровчих і готельних послуг</c:v>
                  </c:pt>
                  <c:pt idx="1">
                    <c:v>Розвиток інфраструктури оздоровлення та дозвілля</c:v>
                  </c:pt>
                  <c:pt idx="2">
                    <c:v>Подовження курортного сезону</c:v>
                  </c:pt>
                  <c:pt idx="3">
                    <c:v>Популяризація санаторно-курортного та туристичного потенціалу міста.</c:v>
                  </c:pt>
                  <c:pt idx="4">
                    <c:v>Підтримка комплексу різноманітних фестивалів, культурних акцій</c:v>
                  </c:pt>
                  <c:pt idx="5">
                    <c:v>Впровадження ефективної системи супроводу інвестиційної діяльності</c:v>
                  </c:pt>
                  <c:pt idx="6">
                    <c:v>Формування іміджу міста зі сприятливим інвестиційним середовищем</c:v>
                  </c:pt>
                  <c:pt idx="7">
                    <c:v>Створення інформаційної бази для регулювання земельних відносин</c:v>
                  </c:pt>
                  <c:pt idx="8">
                    <c:v>Підтримка розвитку місцевого товаровиробника</c:v>
                  </c:pt>
                  <c:pt idx="9">
                    <c:v>Розвиток об’єктів інфраструктури для підтримки малого та середнього підприємництва</c:v>
                  </c:pt>
                  <c:pt idx="10">
                    <c:v>Чисте місто</c:v>
                  </c:pt>
                  <c:pt idx="11">
                    <c:v>Зелене місто</c:v>
                  </c:pt>
                  <c:pt idx="12">
                    <c:v>Берегозахист</c:v>
                  </c:pt>
                  <c:pt idx="13">
                    <c:v>Розвиток дорожньої інфраструктури та безпеки руху</c:v>
                  </c:pt>
                  <c:pt idx="14">
                    <c:v>Поліпшення зручності системи орієнтації у місті</c:v>
                  </c:pt>
                  <c:pt idx="15">
                    <c:v>Підтримка маломобільних груп населення</c:v>
                  </c:pt>
                  <c:pt idx="16">
                    <c:v>Оптимізація системи міського громадського транспорту</c:v>
                  </c:pt>
                  <c:pt idx="17">
                    <c:v>Створення умов для зменшення споживання енергоресурсів у бюджетних закладах міста</c:v>
                  </c:pt>
                  <c:pt idx="18">
                    <c:v>Стимулювання активності мешканців щодо покращення стану житлового фонду</c:v>
                  </c:pt>
                  <c:pt idx="19">
                    <c:v>Модернізація систем водопостачання та водовідведення</c:v>
                  </c:pt>
                  <c:pt idx="20">
                    <c:v>Створення умов для надання якісних освітніх послуг</c:v>
                  </c:pt>
                  <c:pt idx="21">
                    <c:v>Підвищення ефективності та художнього рівня культурних послуг</c:v>
                  </c:pt>
                  <c:pt idx="22">
                    <c:v>Оптимізація системи охорони здоров’я населення</c:v>
                  </c:pt>
                  <c:pt idx="23">
                    <c:v>Формування здорового способу життя та активного довголіття</c:v>
                  </c:pt>
                  <c:pt idx="24">
                    <c:v>Створення належних умов для надання адміністративних послуг</c:v>
                  </c:pt>
                  <c:pt idx="25">
                    <c:v>Підвищення якості надання адміністративних послуг</c:v>
                  </c:pt>
                  <c:pt idx="26">
                    <c:v>Створення умов для ефективної взаємодії «влада-громада»</c:v>
                  </c:pt>
                  <c:pt idx="27">
                    <c:v>Створення системи інформування мешканців міста</c:v>
                  </c:pt>
                  <c:pt idx="28">
                    <c:v>Активізація та залучення громади до управління містом</c:v>
                  </c:pt>
                </c:lvl>
                <c:lvl>
                  <c:pt idx="0">
                    <c:v>А.1.1.</c:v>
                  </c:pt>
                  <c:pt idx="1">
                    <c:v>А.1.2.</c:v>
                  </c:pt>
                  <c:pt idx="2">
                    <c:v>А.1.3.</c:v>
                  </c:pt>
                  <c:pt idx="3">
                    <c:v>А.2.1.</c:v>
                  </c:pt>
                  <c:pt idx="4">
                    <c:v>А.2.2.</c:v>
                  </c:pt>
                  <c:pt idx="5">
                    <c:v>В.1.1.</c:v>
                  </c:pt>
                  <c:pt idx="6">
                    <c:v>В.1.2.</c:v>
                  </c:pt>
                  <c:pt idx="7">
                    <c:v>В.1.3.</c:v>
                  </c:pt>
                  <c:pt idx="8">
                    <c:v>В.2.1.</c:v>
                  </c:pt>
                  <c:pt idx="9">
                    <c:v>В.2.2.</c:v>
                  </c:pt>
                  <c:pt idx="10">
                    <c:v>С.1.1.</c:v>
                  </c:pt>
                  <c:pt idx="11">
                    <c:v>С.1.2.</c:v>
                  </c:pt>
                  <c:pt idx="12">
                    <c:v>С.1.3.</c:v>
                  </c:pt>
                  <c:pt idx="13">
                    <c:v>С.2.1.</c:v>
                  </c:pt>
                  <c:pt idx="14">
                    <c:v>С.2.2.</c:v>
                  </c:pt>
                  <c:pt idx="15">
                    <c:v>С.2.3.</c:v>
                  </c:pt>
                  <c:pt idx="16">
                    <c:v>С.2.4.</c:v>
                  </c:pt>
                  <c:pt idx="17">
                    <c:v>С.3.1.</c:v>
                  </c:pt>
                  <c:pt idx="18">
                    <c:v>С.3.2.</c:v>
                  </c:pt>
                  <c:pt idx="19">
                    <c:v>С.3.3.</c:v>
                  </c:pt>
                  <c:pt idx="20">
                    <c:v>D.1.1.</c:v>
                  </c:pt>
                  <c:pt idx="21">
                    <c:v>D.1.2.</c:v>
                  </c:pt>
                  <c:pt idx="22">
                    <c:v>D.2.1.</c:v>
                  </c:pt>
                  <c:pt idx="23">
                    <c:v>D.2.2.</c:v>
                  </c:pt>
                  <c:pt idx="24">
                    <c:v>D.3.1.</c:v>
                  </c:pt>
                  <c:pt idx="25">
                    <c:v>D.3.2.</c:v>
                  </c:pt>
                  <c:pt idx="26">
                    <c:v>D.4.1.</c:v>
                  </c:pt>
                  <c:pt idx="27">
                    <c:v>D.4.2.</c:v>
                  </c:pt>
                  <c:pt idx="28">
                    <c:v>D.4.3.</c:v>
                  </c:pt>
                </c:lvl>
              </c:multiLvlStrCache>
            </c:multiLvlStrRef>
          </c:cat>
          <c:val>
            <c:numRef>
              <c:f>Лист2!$F$96:$F$124</c:f>
              <c:numCache>
                <c:formatCode>General</c:formatCode>
                <c:ptCount val="2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1F0-4EF1-A147-CF89B6116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100928"/>
        <c:axId val="415102464"/>
      </c:lineChart>
      <c:catAx>
        <c:axId val="4151009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15102464"/>
        <c:crosses val="autoZero"/>
        <c:auto val="1"/>
        <c:lblAlgn val="ctr"/>
        <c:lblOffset val="100"/>
        <c:noMultiLvlLbl val="0"/>
      </c:catAx>
      <c:valAx>
        <c:axId val="415102464"/>
        <c:scaling>
          <c:orientation val="minMax"/>
          <c:max val="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15100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711208532836983E-2"/>
          <c:y val="1.3008130081300813E-2"/>
          <c:w val="0.93693591426071743"/>
          <c:h val="8.6319402010887669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7314-1A1A-4B4D-B564-541F297FAA6B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E9674-CF8C-4A39-8B86-DE3C5FC3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7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E11DA-AD42-4706-BC2A-8FA5D3434C5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5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400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4EF665-1896-422A-AFB3-669E7A000E49}" type="slidenum">
              <a:rPr lang="ru-RU" smtClean="0"/>
              <a:pPr eaLnBrk="1" hangingPunct="1"/>
              <a:t>100</a:t>
            </a:fld>
            <a:endParaRPr lang="ru-RU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741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663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102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66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33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56A289-6D42-417A-9645-3183AAFE638D}" type="slidenum">
              <a:rPr lang="ru-RU" smtClean="0"/>
              <a:pPr eaLnBrk="1" hangingPunct="1"/>
              <a:t>12</a:t>
            </a:fld>
            <a:endParaRPr lang="ru-RU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944637D-3736-47D0-8667-9663E1269C83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42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C52-32DA-4318-B4E8-BFF73B4433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44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E11DA-AD42-4706-BC2A-8FA5D3434C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18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11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C52-32DA-4318-B4E8-BFF73B4433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95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39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4D2A05A-04CA-47E9-A378-D5C70F4A00D6}" type="slidenum">
              <a:rPr lang="ru-RU" altLang="ru-RU" smtClean="0"/>
              <a:pPr eaLnBrk="1" hangingPunct="1">
                <a:defRPr/>
              </a:pPr>
              <a:t>18</a:t>
            </a:fld>
            <a:endParaRPr lang="ru-RU" alt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132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6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80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729593D-A5D3-4C4B-A81A-88EE88E1F7E4}" type="slidenum">
              <a:rPr lang="ru-RU" altLang="ru-RU" smtClean="0"/>
              <a:pPr eaLnBrk="1" hangingPunct="1">
                <a:defRPr/>
              </a:pPr>
              <a:t>20</a:t>
            </a:fld>
            <a:endParaRPr lang="ru-RU" alt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80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8A329F0-9401-44B7-8C69-CDBAD3893792}" type="slidenum">
              <a:rPr lang="ru-RU" altLang="ru-RU" smtClean="0"/>
              <a:pPr eaLnBrk="1" hangingPunct="1">
                <a:defRPr/>
              </a:pPr>
              <a:t>21</a:t>
            </a:fld>
            <a:endParaRPr lang="ru-RU" alt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323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FAD4FBC-B36A-43E1-B0B0-2FD1F89EACCA}" type="slidenum">
              <a:rPr lang="ru-RU" altLang="ru-RU" smtClean="0"/>
              <a:pPr eaLnBrk="1" hangingPunct="1">
                <a:defRPr/>
              </a:pPr>
              <a:t>22</a:t>
            </a:fld>
            <a:endParaRPr lang="ru-RU" altLang="ru-R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112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1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E11DA-AD42-4706-BC2A-8FA5D3434C5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34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33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09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21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A696047-5D5B-408C-A229-E53D7C57FCB7}" type="slidenum">
              <a:rPr lang="ru-RU" altLang="ru-RU" smtClean="0"/>
              <a:pPr eaLnBrk="1" hangingPunct="1">
                <a:defRPr/>
              </a:pPr>
              <a:t>3</a:t>
            </a:fld>
            <a:endParaRPr lang="ru-RU" alt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0378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73100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892175" y="4335463"/>
            <a:ext cx="50498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863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08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73100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xfrm>
            <a:off x="892175" y="4335463"/>
            <a:ext cx="50498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737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73100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xfrm>
            <a:off x="892175" y="4335463"/>
            <a:ext cx="50498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449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8514765F-F591-4A27-9A90-559969249119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749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82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61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6C30345-E912-4B47-9BE7-7C49F2B86B82}" type="slidenum">
              <a:rPr lang="ru-RU" altLang="ru-RU" smtClean="0"/>
              <a:pPr eaLnBrk="1" hangingPunct="1">
                <a:defRPr/>
              </a:pPr>
              <a:t>37</a:t>
            </a:fld>
            <a:endParaRPr lang="ru-RU" alt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926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DBF55CA-A16C-4F2A-AA32-3B51A8C6D4A1}" type="slidenum">
              <a:rPr lang="ru-RU" altLang="ru-RU" smtClean="0"/>
              <a:pPr eaLnBrk="1" hangingPunct="1">
                <a:defRPr/>
              </a:pPr>
              <a:t>38</a:t>
            </a:fld>
            <a:endParaRPr lang="ru-RU" alt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455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4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F182B58-AB4E-4603-B788-1676A48D3408}" type="slidenum">
              <a:rPr lang="ru-RU" altLang="ru-RU" smtClean="0"/>
              <a:pPr eaLnBrk="1" hangingPunct="1">
                <a:defRPr/>
              </a:pPr>
              <a:t>4</a:t>
            </a:fld>
            <a:endParaRPr lang="ru-RU" altLang="ru-R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7022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926B627-A4B3-44E5-9F8B-B685649B6715}" type="slidenum">
              <a:rPr lang="ru-RU" altLang="ru-RU" smtClean="0"/>
              <a:pPr eaLnBrk="1" hangingPunct="1">
                <a:defRPr/>
              </a:pPr>
              <a:t>40</a:t>
            </a:fld>
            <a:endParaRPr lang="ru-RU" alt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169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DB150FD-0F78-4C99-B39D-54F257FDEB24}" type="slidenum">
              <a:rPr lang="ru-RU" altLang="ru-RU" smtClean="0"/>
              <a:pPr eaLnBrk="1" hangingPunct="1">
                <a:defRPr/>
              </a:pPr>
              <a:t>41</a:t>
            </a:fld>
            <a:endParaRPr lang="ru-RU" altLang="ru-R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1738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36CBC95-4A2F-408D-B150-24ED0F09A643}" type="slidenum">
              <a:rPr lang="ru-RU" altLang="ru-RU" smtClean="0"/>
              <a:pPr eaLnBrk="1" hangingPunct="1">
                <a:defRPr/>
              </a:pPr>
              <a:t>42</a:t>
            </a:fld>
            <a:endParaRPr lang="ru-RU" alt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136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72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11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FB8C7F-8180-4E7F-96C4-1870224154FE}" type="slidenum">
              <a:rPr lang="ru-RU" smtClean="0"/>
              <a:pPr eaLnBrk="1" hangingPunct="1"/>
              <a:t>45</a:t>
            </a:fld>
            <a:endParaRPr lang="ru-R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b="1"/>
              <a:t>Представники десятків різних національностей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283704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62834F-7B1E-4A76-A771-1595D4E470E7}" type="slidenum">
              <a:rPr lang="ru-RU" smtClean="0"/>
              <a:pPr eaLnBrk="1" hangingPunct="1"/>
              <a:t>46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73100"/>
            <a:ext cx="4584700" cy="34385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35463"/>
            <a:ext cx="50514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81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03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244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8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719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658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552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dt" sz="quarter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ru-RU" sz="1200">
                <a:solidFill>
                  <a:srgbClr val="000000"/>
                </a:solidFill>
              </a:rPr>
              <a:t>27.11.06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020C5A-B82A-4F94-BA26-DB5F61491BA0}" type="slidenum">
              <a:rPr lang="en-GB" altLang="ru-RU" sz="1200">
                <a:solidFill>
                  <a:srgbClr val="000000"/>
                </a:solidFill>
              </a:rPr>
              <a:pPr eaLnBrk="1" hangingPunct="1"/>
              <a:t>52</a:t>
            </a:fld>
            <a:endParaRPr lang="en-GB" altLang="ru-RU" sz="1200">
              <a:solidFill>
                <a:srgbClr val="000000"/>
              </a:solidFill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31788" y="-420688"/>
            <a:ext cx="7524751" cy="56435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622" y="4341333"/>
            <a:ext cx="5028757" cy="411719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746305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823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602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257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353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916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23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756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3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92190FE-F6E3-4EC3-91EF-B705F553589B}" type="slidenum">
              <a:rPr lang="ru-RU" altLang="ru-RU" smtClean="0"/>
              <a:pPr eaLnBrk="1" hangingPunct="1">
                <a:defRPr/>
              </a:pPr>
              <a:t>61</a:t>
            </a:fld>
            <a:endParaRPr lang="ru-RU" alt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8463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62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0343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63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7961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92190FE-F6E3-4EC3-91EF-B705F553589B}" type="slidenum">
              <a:rPr lang="ru-RU" altLang="ru-RU" smtClean="0"/>
              <a:pPr eaLnBrk="1" hangingPunct="1">
                <a:defRPr/>
              </a:pPr>
              <a:t>64</a:t>
            </a:fld>
            <a:endParaRPr lang="ru-RU" alt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84633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65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6681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66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2130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781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728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497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977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742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322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77B793-FB48-48DD-B443-F41D4FB0FEAB}" type="slidenum">
              <a:rPr lang="ru-RU" altLang="ru-RU" smtClean="0"/>
              <a:pPr eaLnBrk="1" hangingPunct="1">
                <a:spcBef>
                  <a:spcPct val="0"/>
                </a:spcBef>
              </a:pPr>
              <a:t>73</a:t>
            </a:fld>
            <a:endParaRPr lang="ru-RU" altLang="ru-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8936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544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AB87B5C-7316-44BF-A35E-B6231B77D5BF}" type="slidenum">
              <a:rPr lang="ru-RU" altLang="ru-RU" smtClean="0"/>
              <a:pPr eaLnBrk="1" hangingPunct="1">
                <a:defRPr/>
              </a:pPr>
              <a:t>75</a:t>
            </a:fld>
            <a:endParaRPr lang="ru-RU" altLang="ru-R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3999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8F3E7B0-6715-498E-813E-BAE628F1E616}" type="slidenum">
              <a:rPr lang="ru-RU" altLang="ru-RU" smtClean="0"/>
              <a:pPr eaLnBrk="1" hangingPunct="1">
                <a:defRPr/>
              </a:pPr>
              <a:t>76</a:t>
            </a:fld>
            <a:endParaRPr lang="ru-RU" alt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95478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CB58613-4C9F-41BD-A5AB-5282C30A4EE2}" type="slidenum">
              <a:rPr lang="ru-RU" altLang="ru-RU" smtClean="0"/>
              <a:pPr eaLnBrk="1" hangingPunct="1">
                <a:defRPr/>
              </a:pPr>
              <a:t>77</a:t>
            </a:fld>
            <a:endParaRPr lang="ru-RU" altLang="ru-R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147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D2BF-CC92-488A-8DB3-81DEF7DFC3B0}" type="slidenum">
              <a:rPr lang="ru-RU" altLang="ru-RU" smtClean="0"/>
              <a:pPr eaLnBrk="1" hangingPunct="1">
                <a:spcBef>
                  <a:spcPct val="0"/>
                </a:spcBef>
              </a:pPr>
              <a:t>78</a:t>
            </a:fld>
            <a:endParaRPr lang="ru-RU" altLang="ru-RU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205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E11DA-AD42-4706-BC2A-8FA5D3434C55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40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C52-32DA-4318-B4E8-BFF73B4433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92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B5AD4E-DF0C-44E7-9F62-04B2ABA89065}" type="slidenum">
              <a:rPr lang="uk-UA" altLang="ru-RU"/>
              <a:pPr eaLnBrk="1" hangingPunct="1"/>
              <a:t>80</a:t>
            </a:fld>
            <a:endParaRPr lang="uk-UA" alt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29908AF-B34B-466D-A95C-31BB23D7D8DA}" type="slidenum">
              <a:rPr lang="ru-RU" altLang="ru-RU" smtClean="0"/>
              <a:pPr eaLnBrk="1" hangingPunct="1">
                <a:defRPr/>
              </a:pPr>
              <a:t>81</a:t>
            </a:fld>
            <a:endParaRPr lang="ru-RU" alt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49601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FFE8A-58AA-4747-9AE5-2CC6EA1D3978}" type="slidenum">
              <a:rPr lang="ru-RU" smtClean="0">
                <a:latin typeface="Arial" charset="0"/>
                <a:cs typeface="Arial" charset="0"/>
              </a:rPr>
              <a:pPr/>
              <a:t>82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96918-0239-443A-9CD4-696C84FA4568}" type="slidenum">
              <a:rPr lang="ru-RU"/>
              <a:pPr/>
              <a:t>83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663099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CEBA8-48CE-47A0-8784-C2C479964436}" type="slidenum">
              <a:rPr lang="ru-RU" smtClean="0">
                <a:latin typeface="Arial" charset="0"/>
                <a:cs typeface="Arial" charset="0"/>
              </a:rPr>
              <a:pPr/>
              <a:t>84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8784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9674-CF8C-4A39-8B86-DE3C5FC30368}" type="slidenum">
              <a:rPr lang="ru-RU" smtClean="0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3227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9CD7FC4-675D-4673-95A5-1CAC28D0EA49}" type="slidenum">
              <a:rPr lang="ru-RU" altLang="ru-RU" smtClean="0"/>
              <a:pPr eaLnBrk="1" hangingPunct="1">
                <a:defRPr/>
              </a:pPr>
              <a:t>86</a:t>
            </a:fld>
            <a:endParaRPr lang="ru-RU" alt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56434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F3675B0-6EC9-4D70-AFA6-ED05AEBEF2C1}" type="slidenum">
              <a:rPr lang="ru-RU" altLang="ru-RU" smtClean="0"/>
              <a:pPr eaLnBrk="1" hangingPunct="1">
                <a:defRPr/>
              </a:pPr>
              <a:t>87</a:t>
            </a:fld>
            <a:endParaRPr lang="ru-RU" altLang="ru-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589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88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29303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1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4165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90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1158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AF8D4-22B3-4BF4-A9D3-73DBE1E0F35A}" type="slidenum">
              <a:rPr lang="uk-UA" smtClean="0"/>
              <a:pPr>
                <a:defRPr/>
              </a:pPr>
              <a:t>91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64135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5720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47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2137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803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040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25E19C3-0B1B-49DD-B953-27C19EDE68BB}" type="slidenum">
              <a:rPr lang="ru-RU" altLang="ru-RU" smtClean="0"/>
              <a:pPr eaLnBrk="1" hangingPunct="1">
                <a:defRPr/>
              </a:pPr>
              <a:t>98</a:t>
            </a:fld>
            <a:endParaRPr lang="ru-RU" altLang="ru-RU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2911195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4C4E6-E2D1-4519-A659-13AF3BDB296F}" type="slidenum">
              <a:rPr lang="ru-RU" smtClean="0"/>
              <a:pPr>
                <a:defRPr/>
              </a:pPr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5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2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2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4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4" r="220" b="2949"/>
          <a:stretch/>
        </p:blipFill>
        <p:spPr bwMode="auto">
          <a:xfrm flipH="1" flipV="1">
            <a:off x="0" y="5689156"/>
            <a:ext cx="9143999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2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2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2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7504" y="5118633"/>
            <a:ext cx="190770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/>
            <a:r>
              <a:rPr lang="en-US" sz="1150" kern="1800" spc="0" baseline="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304305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3B39-433A-4548-AA60-0742EFE47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8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71FEB-4D85-4690-AD03-19B83ACD7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0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84D6-8F22-49F8-A1BF-23D772343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35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5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5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13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7"/>
            <a:ext cx="9144000" cy="1069515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0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5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6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4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0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4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3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3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8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3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3E7F-894F-4D3A-B2E4-ECD04B75DFC5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B849-4513-41B7-8523-8D5B60C63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3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12776"/>
            <a:ext cx="8748462" cy="2880320"/>
          </a:xfrm>
        </p:spPr>
        <p:txBody>
          <a:bodyPr>
            <a:normAutofit/>
          </a:bodyPr>
          <a:lstStyle>
            <a:lvl1pPr marL="361950" indent="0">
              <a:defRPr lang="uk-UA" sz="2800" b="1" kern="1200" cap="all" baseline="0" dirty="0" smtClean="0">
                <a:solidFill>
                  <a:srgbClr val="87003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Методологія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та сучасна практика стратегічного планування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7732" y="4509120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61950" indent="0" algn="ctr" defTabSz="914400" rtl="0" eaLnBrk="1" latinLnBrk="0" hangingPunct="1">
              <a:spcBef>
                <a:spcPct val="0"/>
              </a:spcBef>
              <a:buNone/>
              <a:defRPr lang="uk-UA" sz="2800" b="1" kern="1200" cap="all" baseline="0" dirty="0" smtClean="0">
                <a:solidFill>
                  <a:srgbClr val="87003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9070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cap="none" baseline="0" dirty="0">
              <a:solidFill>
                <a:srgbClr val="455E6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5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6048672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Точка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біфуркації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Сценарій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рівні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поля сил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рівні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біфуркації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Політика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принципи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обмеження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пріоритети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Сценарій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реалістичний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раціональний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Стратегічне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бачення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(глобальна мета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Стратегічна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мета</a:t>
            </a:r>
            <a:endParaRPr lang="ru-RU" altLang="en-US" b="1" dirty="0">
              <a:solidFill>
                <a:srgbClr val="8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893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 descr="чабан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90" y="2146809"/>
            <a:ext cx="3333326" cy="45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AutoShape 2"/>
          <p:cNvSpPr>
            <a:spLocks noChangeAspect="1" noChangeArrowheads="1"/>
          </p:cNvSpPr>
          <p:nvPr/>
        </p:nvSpPr>
        <p:spPr bwMode="auto">
          <a:xfrm>
            <a:off x="5138738" y="520700"/>
            <a:ext cx="4043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uk-UA" sz="2800" b="1">
                <a:solidFill>
                  <a:srgbClr val="FF3300"/>
                </a:solidFill>
                <a:cs typeface="Arial" charset="0"/>
              </a:rPr>
              <a:t>Бажаний сценарій розвитку</a:t>
            </a:r>
            <a:endParaRPr lang="ru-RU" sz="28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48131" name="Oval 3" descr="5%"/>
          <p:cNvSpPr>
            <a:spLocks noChangeArrowheads="1"/>
          </p:cNvSpPr>
          <p:nvPr/>
        </p:nvSpPr>
        <p:spPr bwMode="auto">
          <a:xfrm rot="-196276">
            <a:off x="-200025" y="514350"/>
            <a:ext cx="6551613" cy="5959475"/>
          </a:xfrm>
          <a:prstGeom prst="ellipse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771775" y="1844675"/>
            <a:ext cx="2813050" cy="2655888"/>
          </a:xfrm>
          <a:prstGeom prst="ellipse">
            <a:avLst/>
          </a:prstGeom>
          <a:solidFill>
            <a:srgbClr val="FFFF99">
              <a:alpha val="7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331640" y="908720"/>
            <a:ext cx="4384949" cy="3785519"/>
          </a:xfrm>
          <a:prstGeom prst="ellipse">
            <a:avLst/>
          </a:prstGeom>
          <a:solidFill>
            <a:srgbClr val="CCFFFF">
              <a:alpha val="39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492500" y="3357563"/>
            <a:ext cx="1093788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3300"/>
                </a:solidFill>
                <a:cs typeface="Arial" charset="0"/>
              </a:rPr>
              <a:t>Реалії</a:t>
            </a:r>
            <a:endParaRPr lang="ru-RU" sz="2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691680" y="1268760"/>
            <a:ext cx="1503363" cy="781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600" b="1" dirty="0">
                <a:solidFill>
                  <a:srgbClr val="FF00FF"/>
                </a:solidFill>
                <a:cs typeface="Arial" charset="0"/>
              </a:rPr>
              <a:t>Громада</a:t>
            </a:r>
            <a:r>
              <a:rPr lang="uk-UA" sz="1600" dirty="0">
                <a:cs typeface="Arial" charset="0"/>
              </a:rPr>
              <a:t>: </a:t>
            </a:r>
          </a:p>
          <a:p>
            <a:pPr eaLnBrk="1" hangingPunct="1"/>
            <a:r>
              <a:rPr lang="ru-RU" sz="1600" b="1" i="1" dirty="0" err="1">
                <a:cs typeface="Arial" charset="0"/>
              </a:rPr>
              <a:t>Цінності</a:t>
            </a:r>
            <a:r>
              <a:rPr lang="ru-RU" sz="1600" b="1" i="1" dirty="0">
                <a:cs typeface="Arial" charset="0"/>
              </a:rPr>
              <a:t> - </a:t>
            </a:r>
            <a:r>
              <a:rPr lang="ru-RU" sz="1600" b="1" i="1" dirty="0" err="1">
                <a:cs typeface="Arial" charset="0"/>
              </a:rPr>
              <a:t>очікування</a:t>
            </a:r>
            <a:endParaRPr lang="ru-RU" sz="1600" dirty="0">
              <a:cs typeface="Arial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415677" y="2200800"/>
            <a:ext cx="1719263" cy="941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600" b="1">
                <a:solidFill>
                  <a:srgbClr val="FF00FF"/>
                </a:solidFill>
                <a:cs typeface="Arial" charset="0"/>
              </a:rPr>
              <a:t>Політики</a:t>
            </a:r>
            <a:r>
              <a:rPr lang="uk-UA" sz="1600">
                <a:cs typeface="Arial" charset="0"/>
              </a:rPr>
              <a:t>: </a:t>
            </a:r>
            <a:r>
              <a:rPr lang="uk-UA" sz="1600" b="1" i="1">
                <a:cs typeface="Arial" charset="0"/>
              </a:rPr>
              <a:t>можливості - дії</a:t>
            </a:r>
            <a:endParaRPr lang="uk-UA" sz="1600">
              <a:cs typeface="Arial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31348" y="4634419"/>
            <a:ext cx="2665413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000" b="1" dirty="0">
                <a:solidFill>
                  <a:srgbClr val="FF00FF"/>
                </a:solidFill>
                <a:cs typeface="Arial" charset="0"/>
              </a:rPr>
              <a:t>Експерти</a:t>
            </a:r>
            <a:r>
              <a:rPr lang="uk-UA" sz="2000" dirty="0">
                <a:cs typeface="Arial" charset="0"/>
              </a:rPr>
              <a:t>: </a:t>
            </a:r>
            <a:r>
              <a:rPr lang="uk-UA" sz="2000" b="1" i="1" dirty="0">
                <a:cs typeface="Arial" charset="0"/>
              </a:rPr>
              <a:t>необхідності - передбачення</a:t>
            </a:r>
            <a:endParaRPr lang="uk-UA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Полотно 347"/>
          <p:cNvGrpSpPr>
            <a:grpSpLocks/>
          </p:cNvGrpSpPr>
          <p:nvPr/>
        </p:nvGrpSpPr>
        <p:grpSpPr bwMode="auto">
          <a:xfrm>
            <a:off x="323850" y="692150"/>
            <a:ext cx="8111437" cy="5949950"/>
            <a:chOff x="0" y="0"/>
            <a:chExt cx="40463" cy="29375"/>
          </a:xfrm>
        </p:grpSpPr>
        <p:sp>
          <p:nvSpPr>
            <p:cNvPr id="120837" name="AutoShape 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411" cy="2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38" name="Oval 4" descr="5%"/>
            <p:cNvSpPr>
              <a:spLocks noChangeArrowheads="1"/>
            </p:cNvSpPr>
            <p:nvPr/>
          </p:nvSpPr>
          <p:spPr bwMode="auto">
            <a:xfrm rot="-196276">
              <a:off x="7083" y="6010"/>
              <a:ext cx="22969" cy="22741"/>
            </a:xfrm>
            <a:prstGeom prst="ellipse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9" name="Oval 5"/>
            <p:cNvSpPr>
              <a:spLocks noChangeArrowheads="1"/>
            </p:cNvSpPr>
            <p:nvPr/>
          </p:nvSpPr>
          <p:spPr bwMode="auto">
            <a:xfrm>
              <a:off x="20938" y="8362"/>
              <a:ext cx="17139" cy="16547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70195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0" name="Oval 6"/>
            <p:cNvSpPr>
              <a:spLocks noChangeArrowheads="1"/>
            </p:cNvSpPr>
            <p:nvPr/>
          </p:nvSpPr>
          <p:spPr bwMode="auto">
            <a:xfrm>
              <a:off x="14081" y="1499"/>
              <a:ext cx="18281" cy="18293"/>
            </a:xfrm>
            <a:prstGeom prst="ellipse">
              <a:avLst/>
            </a:prstGeom>
            <a:solidFill>
              <a:srgbClr val="CCFFFF">
                <a:alpha val="3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1" name="Text Box 7"/>
            <p:cNvSpPr txBox="1">
              <a:spLocks noChangeArrowheads="1"/>
            </p:cNvSpPr>
            <p:nvPr/>
          </p:nvSpPr>
          <p:spPr bwMode="auto">
            <a:xfrm>
              <a:off x="20938" y="2307"/>
              <a:ext cx="4280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>
                  <a:solidFill>
                    <a:srgbClr val="FF0000"/>
                  </a:solidFill>
                </a:rPr>
                <a:t>Мрії</a:t>
              </a:r>
              <a:endParaRPr lang="ru-RU" sz="2000"/>
            </a:p>
          </p:txBody>
        </p:sp>
        <p:sp>
          <p:nvSpPr>
            <p:cNvPr id="120842" name="Text Box 8"/>
            <p:cNvSpPr txBox="1">
              <a:spLocks noChangeArrowheads="1"/>
            </p:cNvSpPr>
            <p:nvPr/>
          </p:nvSpPr>
          <p:spPr bwMode="auto">
            <a:xfrm>
              <a:off x="14635" y="8363"/>
              <a:ext cx="6858" cy="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>
                  <a:solidFill>
                    <a:srgbClr val="0000FF"/>
                  </a:solidFill>
                </a:rPr>
                <a:t>Бар’єри</a:t>
              </a:r>
              <a:endParaRPr lang="ru-RU" sz="2000"/>
            </a:p>
          </p:txBody>
        </p:sp>
        <p:sp>
          <p:nvSpPr>
            <p:cNvPr id="120843" name="Text Box 9"/>
            <p:cNvSpPr txBox="1">
              <a:spLocks noChangeArrowheads="1"/>
            </p:cNvSpPr>
            <p:nvPr/>
          </p:nvSpPr>
          <p:spPr bwMode="auto">
            <a:xfrm>
              <a:off x="28673" y="9362"/>
              <a:ext cx="5797" cy="2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0000FF"/>
                  </a:solidFill>
                </a:rPr>
                <a:t>Міражі</a:t>
              </a:r>
              <a:endParaRPr lang="ru-RU" sz="2000" dirty="0"/>
            </a:p>
          </p:txBody>
        </p:sp>
        <p:sp>
          <p:nvSpPr>
            <p:cNvPr id="120844" name="Text Box 10"/>
            <p:cNvSpPr txBox="1">
              <a:spLocks noChangeArrowheads="1"/>
            </p:cNvSpPr>
            <p:nvPr/>
          </p:nvSpPr>
          <p:spPr bwMode="auto">
            <a:xfrm>
              <a:off x="22211" y="20645"/>
              <a:ext cx="6631" cy="2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>
                  <a:solidFill>
                    <a:srgbClr val="0000FF"/>
                  </a:solidFill>
                </a:rPr>
                <a:t>Заклики</a:t>
              </a:r>
              <a:endParaRPr lang="ru-RU" sz="2000"/>
            </a:p>
          </p:txBody>
        </p:sp>
        <p:sp>
          <p:nvSpPr>
            <p:cNvPr id="120845" name="Text Box 11"/>
            <p:cNvSpPr txBox="1">
              <a:spLocks noChangeArrowheads="1"/>
            </p:cNvSpPr>
            <p:nvPr/>
          </p:nvSpPr>
          <p:spPr bwMode="auto">
            <a:xfrm>
              <a:off x="21790" y="13692"/>
              <a:ext cx="6921" cy="3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3200" b="1" dirty="0">
                  <a:solidFill>
                    <a:srgbClr val="339966"/>
                  </a:solidFill>
                </a:rPr>
                <a:t>Реалії</a:t>
              </a:r>
              <a:endParaRPr lang="ru-RU" sz="3200" dirty="0"/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10334" y="22976"/>
              <a:ext cx="9483" cy="24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>
                  <a:solidFill>
                    <a:srgbClr val="FF0000"/>
                  </a:solidFill>
                </a:rPr>
                <a:t>Перестороги</a:t>
              </a:r>
              <a:endParaRPr lang="ru-RU" sz="2000"/>
            </a:p>
          </p:txBody>
        </p:sp>
        <p:sp>
          <p:nvSpPr>
            <p:cNvPr id="120847" name="Text Box 13"/>
            <p:cNvSpPr txBox="1">
              <a:spLocks noChangeArrowheads="1"/>
            </p:cNvSpPr>
            <p:nvPr/>
          </p:nvSpPr>
          <p:spPr bwMode="auto">
            <a:xfrm>
              <a:off x="30682" y="17506"/>
              <a:ext cx="6848" cy="1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>
                  <a:solidFill>
                    <a:srgbClr val="FF0000"/>
                  </a:solidFill>
                </a:rPr>
                <a:t>Свавілля</a:t>
              </a:r>
              <a:endParaRPr lang="ru-RU" sz="2000"/>
            </a:p>
          </p:txBody>
        </p:sp>
        <p:sp>
          <p:nvSpPr>
            <p:cNvPr id="120848" name="Text Box 14"/>
            <p:cNvSpPr txBox="1">
              <a:spLocks noChangeArrowheads="1"/>
            </p:cNvSpPr>
            <p:nvPr/>
          </p:nvSpPr>
          <p:spPr bwMode="auto">
            <a:xfrm>
              <a:off x="27001" y="2307"/>
              <a:ext cx="9140" cy="49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FF00FF"/>
                  </a:solidFill>
                </a:rPr>
                <a:t>Громада</a:t>
              </a:r>
              <a:r>
                <a:rPr lang="uk-UA" sz="2000" dirty="0"/>
                <a:t>: </a:t>
              </a:r>
              <a:r>
                <a:rPr lang="uk-UA" sz="2000" b="1" i="1" dirty="0"/>
                <a:t>цінності - очікування</a:t>
              </a:r>
              <a:endParaRPr lang="ru-RU" sz="2000" dirty="0"/>
            </a:p>
          </p:txBody>
        </p:sp>
        <p:sp>
          <p:nvSpPr>
            <p:cNvPr id="120849" name="Text Box 15"/>
            <p:cNvSpPr txBox="1">
              <a:spLocks noChangeArrowheads="1"/>
            </p:cNvSpPr>
            <p:nvPr/>
          </p:nvSpPr>
          <p:spPr bwMode="auto">
            <a:xfrm>
              <a:off x="30682" y="20738"/>
              <a:ext cx="9781" cy="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FF00FF"/>
                  </a:solidFill>
                </a:rPr>
                <a:t>Політики</a:t>
              </a:r>
              <a:r>
                <a:rPr lang="uk-UA" sz="2000" dirty="0"/>
                <a:t>: </a:t>
              </a:r>
              <a:r>
                <a:rPr lang="uk-UA" sz="2000" b="1" i="1" dirty="0"/>
                <a:t>ресурси</a:t>
              </a:r>
              <a:r>
                <a:rPr lang="uk-UA" sz="2000" dirty="0"/>
                <a:t>, </a:t>
              </a:r>
              <a:r>
                <a:rPr lang="uk-UA" sz="2000" b="1" i="1" dirty="0"/>
                <a:t>можливості - дії</a:t>
              </a:r>
              <a:endParaRPr lang="ru-RU" sz="2000" dirty="0"/>
            </a:p>
          </p:txBody>
        </p:sp>
        <p:sp>
          <p:nvSpPr>
            <p:cNvPr id="120850" name="Text Box 16"/>
            <p:cNvSpPr txBox="1">
              <a:spLocks noChangeArrowheads="1"/>
            </p:cNvSpPr>
            <p:nvPr/>
          </p:nvSpPr>
          <p:spPr bwMode="auto">
            <a:xfrm>
              <a:off x="359" y="13692"/>
              <a:ext cx="11166" cy="92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sz="2000" b="1">
                  <a:solidFill>
                    <a:srgbClr val="FF00FF"/>
                  </a:solidFill>
                </a:rPr>
                <a:t>Експерти</a:t>
              </a:r>
              <a:r>
                <a:rPr lang="uk-UA" sz="2000"/>
                <a:t>: </a:t>
              </a:r>
              <a:r>
                <a:rPr lang="uk-UA" sz="2000" b="1" i="1"/>
                <a:t>необхідності – передбачення, припущення, допущення, обмеження</a:t>
              </a:r>
              <a:endParaRPr lang="ru-RU" sz="2000"/>
            </a:p>
          </p:txBody>
        </p:sp>
      </p:grpSp>
      <p:sp>
        <p:nvSpPr>
          <p:cNvPr id="120835" name="AutoShape 19"/>
          <p:cNvSpPr>
            <a:spLocks noChangeAspect="1" noChangeArrowheads="1"/>
          </p:cNvSpPr>
          <p:nvPr/>
        </p:nvSpPr>
        <p:spPr bwMode="auto">
          <a:xfrm>
            <a:off x="139700" y="0"/>
            <a:ext cx="8896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uk-UA" sz="2000" b="1">
                <a:solidFill>
                  <a:srgbClr val="FF3300"/>
                </a:solidFill>
                <a:cs typeface="Arial" charset="0"/>
              </a:rPr>
              <a:t>Реальний сценарій розвитку </a:t>
            </a:r>
          </a:p>
          <a:p>
            <a:r>
              <a:rPr lang="uk-UA" sz="2000" b="1">
                <a:cs typeface="Arial" charset="0"/>
              </a:rPr>
              <a:t>Варіанти намірів та дій учасників стратегічного планування</a:t>
            </a:r>
            <a:r>
              <a:rPr lang="uk-UA" sz="2000">
                <a:cs typeface="Arial" charset="0"/>
              </a:rPr>
              <a:t> </a:t>
            </a:r>
            <a:r>
              <a:rPr lang="uk-UA" sz="1400">
                <a:cs typeface="Arial" charset="0"/>
              </a:rPr>
              <a:t/>
            </a:r>
            <a:br>
              <a:rPr lang="uk-UA" sz="1400">
                <a:cs typeface="Arial" charset="0"/>
              </a:rPr>
            </a:br>
            <a:r>
              <a:rPr lang="uk-UA" sz="1400">
                <a:cs typeface="Arial" charset="0"/>
              </a:rPr>
              <a:t>Джерело: Я.Варда, В.Клосовські «Острови надій» Схема Павельської-Скшипек і Фліса</a:t>
            </a:r>
            <a:endParaRPr lang="ru-RU" sz="1400">
              <a:cs typeface="Arial" charset="0"/>
            </a:endParaRPr>
          </a:p>
          <a:p>
            <a:endParaRPr lang="ru-RU" sz="1400" b="1">
              <a:solidFill>
                <a:srgbClr val="FF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18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erkor.files.wordpress.com/2011/03/05.jpg?w=580&amp;h=4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849510"/>
            <a:ext cx="5211454" cy="41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-459432"/>
            <a:ext cx="5616624" cy="5760640"/>
          </a:xfrm>
        </p:spPr>
        <p:txBody>
          <a:bodyPr>
            <a:normAutofit/>
          </a:bodyPr>
          <a:lstStyle/>
          <a:p>
            <a:pPr algn="l"/>
            <a:r>
              <a:rPr lang="uk-UA" sz="5000" b="1" dirty="0">
                <a:solidFill>
                  <a:schemeClr val="tx1"/>
                </a:solidFill>
              </a:rPr>
              <a:t>Успіхів у розвитку громади!</a:t>
            </a:r>
            <a:br>
              <a:rPr lang="uk-UA" sz="5000" b="1" dirty="0">
                <a:solidFill>
                  <a:schemeClr val="tx1"/>
                </a:solidFill>
              </a:rPr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659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95536" y="1439008"/>
            <a:ext cx="84249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ru-RU" sz="3200" b="1" dirty="0" err="1">
                <a:solidFill>
                  <a:srgbClr val="002060"/>
                </a:solidFill>
              </a:rPr>
              <a:t>Стратегія</a:t>
            </a:r>
            <a:r>
              <a:rPr lang="ru-RU" sz="3200" b="1" dirty="0">
                <a:solidFill>
                  <a:srgbClr val="002060"/>
                </a:solidFill>
              </a:rPr>
              <a:t> - </a:t>
            </a:r>
            <a:r>
              <a:rPr lang="ru-RU" sz="3200" b="1" dirty="0" err="1">
                <a:solidFill>
                  <a:srgbClr val="002060"/>
                </a:solidFill>
              </a:rPr>
              <a:t>чітке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уявлення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суб'єкта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управління</a:t>
            </a:r>
            <a:r>
              <a:rPr lang="ru-RU" sz="3200" b="1" dirty="0">
                <a:solidFill>
                  <a:srgbClr val="002060"/>
                </a:solidFill>
              </a:rPr>
              <a:t> про </a:t>
            </a:r>
            <a:r>
              <a:rPr lang="ru-RU" sz="3200" b="1" dirty="0" err="1">
                <a:solidFill>
                  <a:srgbClr val="002060"/>
                </a:solidFill>
              </a:rPr>
              <a:t>конкретну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програму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власної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поведінки</a:t>
            </a:r>
            <a:r>
              <a:rPr lang="ru-RU" sz="3200" b="1" dirty="0">
                <a:solidFill>
                  <a:srgbClr val="002060"/>
                </a:solidFill>
              </a:rPr>
              <a:t> (</a:t>
            </a:r>
            <a:r>
              <a:rPr lang="ru-RU" sz="3200" b="1" dirty="0" err="1">
                <a:solidFill>
                  <a:srgbClr val="002060"/>
                </a:solidFill>
              </a:rPr>
              <a:t>послідовності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стратегічних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цілей</a:t>
            </a:r>
            <a:r>
              <a:rPr lang="ru-RU" sz="3200" b="1" dirty="0">
                <a:solidFill>
                  <a:srgbClr val="002060"/>
                </a:solidFill>
              </a:rPr>
              <a:t>), в </a:t>
            </a:r>
            <a:r>
              <a:rPr lang="ru-RU" sz="3200" b="1" dirty="0" err="1">
                <a:solidFill>
                  <a:srgbClr val="002060"/>
                </a:solidFill>
              </a:rPr>
              <a:t>контексті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ймовірного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розвитку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подій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</a:t>
            </a:r>
            <a:r>
              <a:rPr lang="ru-RU" sz="3200" b="1" dirty="0">
                <a:solidFill>
                  <a:srgbClr val="002060"/>
                </a:solidFill>
              </a:rPr>
              <a:t> поточного стану речей до </a:t>
            </a:r>
            <a:r>
              <a:rPr lang="ru-RU" sz="3200" b="1" dirty="0" err="1">
                <a:solidFill>
                  <a:srgbClr val="002060"/>
                </a:solidFill>
              </a:rPr>
              <a:t>певної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ситуації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майбутньому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BFC6-D6D5-401D-A381-9756A90216EA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367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Oval 4"/>
          <p:cNvSpPr>
            <a:spLocks noChangeArrowheads="1"/>
          </p:cNvSpPr>
          <p:nvPr/>
        </p:nvSpPr>
        <p:spPr bwMode="auto">
          <a:xfrm>
            <a:off x="324510" y="3141663"/>
            <a:ext cx="1225550" cy="11509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  <a:cs typeface="Arial" pitchFamily="34" charset="0"/>
            </a:endParaRPr>
          </a:p>
        </p:txBody>
      </p:sp>
      <p:sp>
        <p:nvSpPr>
          <p:cNvPr id="78852" name="Oval 6"/>
          <p:cNvSpPr>
            <a:spLocks noChangeArrowheads="1"/>
          </p:cNvSpPr>
          <p:nvPr/>
        </p:nvSpPr>
        <p:spPr bwMode="auto">
          <a:xfrm>
            <a:off x="7679531" y="2132414"/>
            <a:ext cx="1203325" cy="122555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С</a:t>
            </a:r>
          </a:p>
        </p:txBody>
      </p:sp>
      <p:cxnSp>
        <p:nvCxnSpPr>
          <p:cNvPr id="78853" name="AutoShape 8"/>
          <p:cNvCxnSpPr>
            <a:cxnSpLocks noChangeShapeType="1"/>
            <a:stCxn id="78866" idx="6"/>
          </p:cNvCxnSpPr>
          <p:nvPr/>
        </p:nvCxnSpPr>
        <p:spPr bwMode="auto">
          <a:xfrm flipV="1">
            <a:off x="1619250" y="2471165"/>
            <a:ext cx="5857435" cy="1209454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4" name="AutoShape 9"/>
          <p:cNvCxnSpPr>
            <a:cxnSpLocks noChangeShapeType="1"/>
          </p:cNvCxnSpPr>
          <p:nvPr/>
        </p:nvCxnSpPr>
        <p:spPr bwMode="auto">
          <a:xfrm>
            <a:off x="1550060" y="3860800"/>
            <a:ext cx="6154872" cy="224663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5" name="Rectangle 10"/>
          <p:cNvSpPr>
            <a:spLocks noChangeArrowheads="1"/>
          </p:cNvSpPr>
          <p:nvPr/>
        </p:nvSpPr>
        <p:spPr bwMode="auto">
          <a:xfrm>
            <a:off x="684213" y="3500438"/>
            <a:ext cx="465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А</a:t>
            </a:r>
          </a:p>
        </p:txBody>
      </p:sp>
      <p:sp>
        <p:nvSpPr>
          <p:cNvPr id="78856" name="Line 13"/>
          <p:cNvSpPr>
            <a:spLocks noChangeShapeType="1"/>
          </p:cNvSpPr>
          <p:nvPr/>
        </p:nvSpPr>
        <p:spPr bwMode="auto">
          <a:xfrm flipV="1">
            <a:off x="5349214" y="2673350"/>
            <a:ext cx="217487" cy="576262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57" name="Line 14"/>
          <p:cNvSpPr>
            <a:spLocks noChangeShapeType="1"/>
          </p:cNvSpPr>
          <p:nvPr/>
        </p:nvSpPr>
        <p:spPr bwMode="auto">
          <a:xfrm flipV="1">
            <a:off x="3168650" y="3004135"/>
            <a:ext cx="864344" cy="37307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59" name="Oval 5"/>
          <p:cNvSpPr>
            <a:spLocks noChangeArrowheads="1"/>
          </p:cNvSpPr>
          <p:nvPr/>
        </p:nvSpPr>
        <p:spPr bwMode="auto">
          <a:xfrm>
            <a:off x="7794964" y="5619637"/>
            <a:ext cx="1152525" cy="10810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В</a:t>
            </a:r>
          </a:p>
        </p:txBody>
      </p:sp>
      <p:sp>
        <p:nvSpPr>
          <p:cNvPr id="6156" name="Rectangle 2"/>
          <p:cNvSpPr txBox="1">
            <a:spLocks noChangeArrowheads="1"/>
          </p:cNvSpPr>
          <p:nvPr/>
        </p:nvSpPr>
        <p:spPr bwMode="auto">
          <a:xfrm>
            <a:off x="418145" y="115888"/>
            <a:ext cx="8573455" cy="19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sz="2800" b="1" u="sng" dirty="0">
                <a:solidFill>
                  <a:srgbClr val="C00000"/>
                </a:solidFill>
              </a:rPr>
              <a:t>СТРАТЕГІЧНЕ УПРАВЛІННЯ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/>
              <a:t>РОЗВИТКОМ – це </a:t>
            </a:r>
            <a:r>
              <a:rPr lang="uk-UA" sz="2800" b="1" dirty="0">
                <a:solidFill>
                  <a:srgbClr val="C00000"/>
                </a:solidFill>
              </a:rPr>
              <a:t>ЦІЛЕСПРЯМОВАНИЙ ВПЛИВ </a:t>
            </a:r>
            <a:r>
              <a:rPr lang="uk-UA" sz="2800" b="1" dirty="0"/>
              <a:t>НА ШЛЯХ (сценарій) РОЗВИТКУ ГРОМАДИ, як СИСТЕМИ</a:t>
            </a: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2844800" y="3573463"/>
            <a:ext cx="647700" cy="288925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346503" y="3897312"/>
            <a:ext cx="144462" cy="790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>
            <a:off x="6370521" y="5165151"/>
            <a:ext cx="144462" cy="790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4" name="Line 14"/>
          <p:cNvSpPr>
            <a:spLocks noChangeShapeType="1"/>
          </p:cNvSpPr>
          <p:nvPr/>
        </p:nvSpPr>
        <p:spPr bwMode="auto">
          <a:xfrm>
            <a:off x="5004965" y="4910752"/>
            <a:ext cx="205860" cy="64797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auto">
          <a:xfrm>
            <a:off x="250825" y="3141663"/>
            <a:ext cx="360363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66" name="Oval 18"/>
          <p:cNvSpPr>
            <a:spLocks noChangeArrowheads="1"/>
          </p:cNvSpPr>
          <p:nvPr/>
        </p:nvSpPr>
        <p:spPr bwMode="auto">
          <a:xfrm>
            <a:off x="1258888" y="3500438"/>
            <a:ext cx="360362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67" name="Oval 19"/>
          <p:cNvSpPr>
            <a:spLocks noChangeArrowheads="1"/>
          </p:cNvSpPr>
          <p:nvPr/>
        </p:nvSpPr>
        <p:spPr bwMode="auto">
          <a:xfrm>
            <a:off x="684213" y="3068638"/>
            <a:ext cx="360362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68" name="Oval 20"/>
          <p:cNvSpPr>
            <a:spLocks noChangeArrowheads="1"/>
          </p:cNvSpPr>
          <p:nvPr/>
        </p:nvSpPr>
        <p:spPr bwMode="auto">
          <a:xfrm>
            <a:off x="755650" y="4005263"/>
            <a:ext cx="358775" cy="360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107950" y="3644900"/>
            <a:ext cx="358775" cy="3603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1042988" y="4005263"/>
            <a:ext cx="358775" cy="360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8388350" y="2060847"/>
            <a:ext cx="360363" cy="3603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7704932" y="2961481"/>
            <a:ext cx="360362" cy="3603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73" name="Oval 25"/>
          <p:cNvSpPr>
            <a:spLocks noChangeArrowheads="1"/>
          </p:cNvSpPr>
          <p:nvPr/>
        </p:nvSpPr>
        <p:spPr bwMode="auto">
          <a:xfrm>
            <a:off x="8099425" y="3128074"/>
            <a:ext cx="360362" cy="3603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7854424" y="2060848"/>
            <a:ext cx="360363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75" name="Oval 27"/>
          <p:cNvSpPr>
            <a:spLocks noChangeArrowheads="1"/>
          </p:cNvSpPr>
          <p:nvPr/>
        </p:nvSpPr>
        <p:spPr bwMode="auto">
          <a:xfrm>
            <a:off x="8459788" y="2852738"/>
            <a:ext cx="360362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auto">
          <a:xfrm>
            <a:off x="7682821" y="5876926"/>
            <a:ext cx="358775" cy="360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8243888" y="5445125"/>
            <a:ext cx="358775" cy="3603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7956550" y="6237288"/>
            <a:ext cx="358775" cy="360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sp>
        <p:nvSpPr>
          <p:cNvPr id="78879" name="Oval 31"/>
          <p:cNvSpPr>
            <a:spLocks noChangeArrowheads="1"/>
          </p:cNvSpPr>
          <p:nvPr/>
        </p:nvSpPr>
        <p:spPr bwMode="auto">
          <a:xfrm>
            <a:off x="8702675" y="5927255"/>
            <a:ext cx="360362" cy="3603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87" name="Oval 39"/>
          <p:cNvSpPr>
            <a:spLocks noChangeArrowheads="1"/>
          </p:cNvSpPr>
          <p:nvPr/>
        </p:nvSpPr>
        <p:spPr bwMode="auto">
          <a:xfrm>
            <a:off x="7885113" y="5589588"/>
            <a:ext cx="358775" cy="360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18144" y="6237288"/>
            <a:ext cx="4605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/>
              <a:t>Сили, що впливають на стан міста</a:t>
            </a:r>
            <a:endParaRPr lang="ru-RU" altLang="ru-RU" sz="1800" b="1" i="1" dirty="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5023510" y="6110889"/>
            <a:ext cx="196561" cy="49893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5327650" y="6110890"/>
            <a:ext cx="160336" cy="43815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Oval 29"/>
          <p:cNvSpPr>
            <a:spLocks noChangeArrowheads="1"/>
          </p:cNvSpPr>
          <p:nvPr/>
        </p:nvSpPr>
        <p:spPr bwMode="auto">
          <a:xfrm>
            <a:off x="8388350" y="6340178"/>
            <a:ext cx="358775" cy="3603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sp>
        <p:nvSpPr>
          <p:cNvPr id="68" name="Oval 23"/>
          <p:cNvSpPr>
            <a:spLocks noChangeArrowheads="1"/>
          </p:cNvSpPr>
          <p:nvPr/>
        </p:nvSpPr>
        <p:spPr bwMode="auto">
          <a:xfrm>
            <a:off x="8540750" y="2353064"/>
            <a:ext cx="360363" cy="3603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858" name="Прямоугольник 78857"/>
          <p:cNvSpPr/>
          <p:nvPr/>
        </p:nvSpPr>
        <p:spPr>
          <a:xfrm>
            <a:off x="418145" y="5860130"/>
            <a:ext cx="135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i="1" dirty="0"/>
              <a:t>Проблеми</a:t>
            </a:r>
            <a:endParaRPr lang="ru-RU" dirty="0"/>
          </a:p>
        </p:txBody>
      </p:sp>
      <p:sp>
        <p:nvSpPr>
          <p:cNvPr id="78860" name="Прямоугольник 78859"/>
          <p:cNvSpPr/>
          <p:nvPr/>
        </p:nvSpPr>
        <p:spPr>
          <a:xfrm>
            <a:off x="418144" y="5445125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i="1" dirty="0"/>
              <a:t>Ресурси</a:t>
            </a:r>
            <a:endParaRPr lang="ru-RU" dirty="0"/>
          </a:p>
        </p:txBody>
      </p:sp>
      <p:sp>
        <p:nvSpPr>
          <p:cNvPr id="71" name="Oval 18"/>
          <p:cNvSpPr>
            <a:spLocks noChangeArrowheads="1"/>
          </p:cNvSpPr>
          <p:nvPr/>
        </p:nvSpPr>
        <p:spPr bwMode="auto">
          <a:xfrm>
            <a:off x="1598455" y="5435104"/>
            <a:ext cx="360362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1948320" y="5864615"/>
            <a:ext cx="358775" cy="360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/>
              <a:t>-</a:t>
            </a:r>
            <a:endParaRPr lang="ru-RU" sz="3200" b="1" dirty="0"/>
          </a:p>
        </p:txBody>
      </p:sp>
      <p:cxnSp>
        <p:nvCxnSpPr>
          <p:cNvPr id="43" name="AutoShape 8"/>
          <p:cNvCxnSpPr>
            <a:cxnSpLocks noChangeShapeType="1"/>
            <a:stCxn id="78866" idx="6"/>
          </p:cNvCxnSpPr>
          <p:nvPr/>
        </p:nvCxnSpPr>
        <p:spPr bwMode="auto">
          <a:xfrm flipV="1">
            <a:off x="1619250" y="2353064"/>
            <a:ext cx="6125827" cy="1327555"/>
          </a:xfrm>
          <a:prstGeom prst="curvedConnector3">
            <a:avLst>
              <a:gd name="adj1" fmla="val 43793"/>
            </a:avLst>
          </a:prstGeom>
          <a:noFill/>
          <a:ln w="57150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8"/>
          <p:cNvCxnSpPr>
            <a:cxnSpLocks noChangeShapeType="1"/>
          </p:cNvCxnSpPr>
          <p:nvPr/>
        </p:nvCxnSpPr>
        <p:spPr bwMode="auto">
          <a:xfrm flipV="1">
            <a:off x="1664667" y="2624539"/>
            <a:ext cx="6080410" cy="1093386"/>
          </a:xfrm>
          <a:prstGeom prst="curvedConnector4">
            <a:avLst>
              <a:gd name="adj1" fmla="val 39920"/>
              <a:gd name="adj2" fmla="val 120908"/>
            </a:avLst>
          </a:prstGeom>
          <a:noFill/>
          <a:ln w="571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504643">
            <a:off x="6817296" y="2325231"/>
            <a:ext cx="1122184" cy="315912"/>
          </a:xfrm>
          <a:prstGeom prst="rightArrow">
            <a:avLst>
              <a:gd name="adj1" fmla="val 100000"/>
              <a:gd name="adj2" fmla="val 51454"/>
            </a:avLst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8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2" grpId="0" animBg="1"/>
      <p:bldP spid="78855" grpId="0"/>
      <p:bldP spid="78856" grpId="0" animBg="1"/>
      <p:bldP spid="78857" grpId="0" animBg="1"/>
      <p:bldP spid="78859" grpId="0" animBg="1"/>
      <p:bldP spid="78861" grpId="0" animBg="1"/>
      <p:bldP spid="78862" grpId="0" animBg="1"/>
      <p:bldP spid="78863" grpId="0" animBg="1"/>
      <p:bldP spid="78864" grpId="0" animBg="1"/>
      <p:bldP spid="78865" grpId="0" animBg="1"/>
      <p:bldP spid="78866" grpId="0" animBg="1"/>
      <p:bldP spid="78867" grpId="0" animBg="1"/>
      <p:bldP spid="78868" grpId="0" animBg="1"/>
      <p:bldP spid="78869" grpId="0" animBg="1"/>
      <p:bldP spid="78870" grpId="0" animBg="1"/>
      <p:bldP spid="78871" grpId="0" animBg="1"/>
      <p:bldP spid="78872" grpId="0" animBg="1"/>
      <p:bldP spid="78873" grpId="0" animBg="1"/>
      <p:bldP spid="78874" grpId="0" animBg="1"/>
      <p:bldP spid="78875" grpId="0" animBg="1"/>
      <p:bldP spid="78876" grpId="0" animBg="1"/>
      <p:bldP spid="78877" grpId="0" animBg="1"/>
      <p:bldP spid="78878" grpId="0" animBg="1"/>
      <p:bldP spid="78879" grpId="0" animBg="1"/>
      <p:bldP spid="78887" grpId="0" animBg="1"/>
      <p:bldP spid="34" grpId="0" animBg="1"/>
      <p:bldP spid="35" grpId="0" animBg="1"/>
      <p:bldP spid="67" grpId="0" animBg="1"/>
      <p:bldP spid="68" grpId="0" animBg="1"/>
      <p:bldP spid="71" grpId="0" animBg="1"/>
      <p:bldP spid="7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0872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Стратегічний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менеджмент -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процесом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змін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рахунок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цілеспрямованого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креодостворюючі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чинники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вибори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точках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біфуркацій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Суть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стратегічного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менеджменту - в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об'єкті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не в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періоді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планування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6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620688"/>
            <a:ext cx="842493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4000" b="1" u="sng" dirty="0">
                <a:latin typeface="+mn-lt"/>
              </a:rPr>
              <a:t>Стратегічного</a:t>
            </a:r>
            <a:r>
              <a:rPr lang="uk-UA" altLang="uk-UA" sz="4000" b="1" dirty="0">
                <a:latin typeface="+mn-lt"/>
              </a:rPr>
              <a:t> управління - </a:t>
            </a:r>
            <a:r>
              <a:rPr lang="uk-UA" altLang="uk-UA" sz="4000" b="1" i="1" dirty="0">
                <a:solidFill>
                  <a:srgbClr val="C00000"/>
                </a:solidFill>
                <a:latin typeface="+mn-lt"/>
              </a:rPr>
              <a:t>внесення</a:t>
            </a:r>
            <a:r>
              <a:rPr lang="uk-UA" altLang="uk-UA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4000" b="1" dirty="0">
                <a:latin typeface="+mn-lt"/>
              </a:rPr>
              <a:t>через вплив на баланс зовнішніх та внутрішніх сил необхідних </a:t>
            </a:r>
            <a:r>
              <a:rPr lang="uk-UA" altLang="uk-UA" sz="4000" b="1" i="1" dirty="0">
                <a:solidFill>
                  <a:srgbClr val="C00000"/>
                </a:solidFill>
                <a:latin typeface="+mn-lt"/>
              </a:rPr>
              <a:t>стійких змін</a:t>
            </a:r>
            <a:r>
              <a:rPr lang="uk-UA" altLang="uk-UA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4000" b="1" dirty="0">
                <a:latin typeface="+mn-lt"/>
              </a:rPr>
              <a:t>в </a:t>
            </a:r>
            <a:r>
              <a:rPr lang="uk-UA" altLang="uk-UA" sz="4000" b="1" i="1" dirty="0">
                <a:latin typeface="+mn-lt"/>
              </a:rPr>
              <a:t>систему та її оточення</a:t>
            </a:r>
            <a:r>
              <a:rPr lang="uk-UA" altLang="uk-UA" sz="4000" b="1" dirty="0">
                <a:latin typeface="+mn-lt"/>
              </a:rPr>
              <a:t>, що призводить до </a:t>
            </a:r>
            <a:r>
              <a:rPr lang="uk-UA" altLang="uk-UA" sz="4000" b="1" i="1" dirty="0">
                <a:solidFill>
                  <a:srgbClr val="C00000"/>
                </a:solidFill>
                <a:latin typeface="+mn-lt"/>
              </a:rPr>
              <a:t>«розвороту» траєкторії</a:t>
            </a:r>
            <a:r>
              <a:rPr lang="uk-UA" altLang="uk-UA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4000" b="1" i="1" dirty="0">
                <a:latin typeface="+mn-lt"/>
              </a:rPr>
              <a:t>системи </a:t>
            </a:r>
            <a:r>
              <a:rPr lang="uk-UA" altLang="uk-UA" sz="4000" b="1" dirty="0">
                <a:latin typeface="+mn-lt"/>
              </a:rPr>
              <a:t>в потрібному напрямку</a:t>
            </a:r>
            <a:r>
              <a:rPr lang="ru-RU" altLang="uk-UA" sz="3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3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728192"/>
          </a:xfrm>
        </p:spPr>
        <p:txBody>
          <a:bodyPr>
            <a:noAutofit/>
          </a:bodyPr>
          <a:lstStyle/>
          <a:p>
            <a:r>
              <a:rPr lang="uk-UA" sz="3200" i="1" u="sng" dirty="0" smtClean="0"/>
              <a:t>3.2</a:t>
            </a:r>
            <a:r>
              <a:rPr lang="uk-UA" sz="3200" i="1" u="sng" dirty="0"/>
              <a:t>. Методологія стратегічного планування. Організаційне забезпечення процесу стратегічного планування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Основні етапи стратегічного планування. </a:t>
            </a:r>
            <a:endParaRPr lang="ru-RU" dirty="0"/>
          </a:p>
          <a:p>
            <a:r>
              <a:rPr lang="uk-UA" dirty="0"/>
              <a:t>Структура стратегічного плану. </a:t>
            </a:r>
            <a:endParaRPr lang="ru-RU" dirty="0"/>
          </a:p>
          <a:p>
            <a:r>
              <a:rPr lang="uk-UA" dirty="0"/>
              <a:t>Ініціація стратегічного планування розвитку територій. </a:t>
            </a:r>
            <a:endParaRPr lang="ru-RU" dirty="0"/>
          </a:p>
          <a:p>
            <a:r>
              <a:rPr lang="uk-UA" dirty="0"/>
              <a:t>Створення організаційних структур. </a:t>
            </a:r>
            <a:endParaRPr lang="ru-RU" dirty="0"/>
          </a:p>
          <a:p>
            <a:r>
              <a:rPr lang="uk-UA" dirty="0"/>
              <a:t>Залучення представників громади до процесу стратегічного планування. </a:t>
            </a:r>
            <a:endParaRPr lang="ru-RU" dirty="0"/>
          </a:p>
          <a:p>
            <a:r>
              <a:rPr lang="uk-UA" dirty="0"/>
              <a:t>Основні методи роботи з громадою. </a:t>
            </a:r>
            <a:endParaRPr lang="ru-RU" dirty="0"/>
          </a:p>
          <a:p>
            <a:r>
              <a:rPr lang="uk-UA" dirty="0"/>
              <a:t>Створення дорадчих, експертно-консультаційних та інших органів.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75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Стратегічний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менеджмент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включає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себе два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вироблення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стратегії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критеріїв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пріоритетів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аналіз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ландшафту,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оцінка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альтернативних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сценаріїв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прийняття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обраної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стратегії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постановка і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коригування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стратегічних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цілей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реалізація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стратегії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розробка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конкретних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планів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дій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здійснення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проектів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моніторинг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коригування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планів</a:t>
            </a:r>
            <a:endParaRPr lang="ru-RU" sz="28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BFC6-D6D5-401D-A381-9756A90216EA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991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6480720" cy="4714629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договір</a:t>
            </a:r>
            <a:r>
              <a:rPr lang="uk-UA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між членами громади про </a:t>
            </a:r>
            <a:r>
              <a:rPr lang="uk-UA" sz="40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активне</a:t>
            </a:r>
            <a:r>
              <a:rPr lang="uk-UA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творення МАЙБУТНЬОГО</a:t>
            </a:r>
          </a:p>
          <a:p>
            <a:r>
              <a:rPr lang="uk-UA" sz="40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інструмент УПРАВЛІННЯ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впровадження ЗМІН</a:t>
            </a:r>
          </a:p>
        </p:txBody>
      </p:sp>
      <p:pic>
        <p:nvPicPr>
          <p:cNvPr id="3076" name="Picture 4" descr="http://vassr.org/sites/default/files/digital-strategy-meets-customer-need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363">
            <a:off x="5758192" y="3188029"/>
            <a:ext cx="2835014" cy="17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3909"/>
            <a:ext cx="7056784" cy="1308868"/>
          </a:xfrm>
        </p:spPr>
        <p:txBody>
          <a:bodyPr/>
          <a:lstStyle/>
          <a:p>
            <a:r>
              <a:rPr lang="uk-UA" altLang="ru-RU" sz="4000" b="1" dirty="0">
                <a:solidFill>
                  <a:srgbClr val="0070C0"/>
                </a:solidFill>
              </a:rPr>
              <a:t>СТРАТЕГІЯ розвитку - це:</a:t>
            </a:r>
            <a:endParaRPr lang="uk-UA" alt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350"/>
            <a:ext cx="7125097" cy="1492250"/>
          </a:xfrm>
        </p:spPr>
        <p:txBody>
          <a:bodyPr/>
          <a:lstStyle/>
          <a:p>
            <a:pPr eaLnBrk="1" hangingPunct="1"/>
            <a:r>
              <a:rPr lang="uk-UA" altLang="ru-RU" sz="4000" b="1" dirty="0">
                <a:solidFill>
                  <a:srgbClr val="0066FF"/>
                </a:solidFill>
              </a:rPr>
              <a:t>Стратегічний план</a:t>
            </a:r>
            <a:r>
              <a:rPr lang="uk-UA" altLang="ru-RU" sz="4000" b="1" dirty="0">
                <a:solidFill>
                  <a:srgbClr val="000000"/>
                </a:solidFill>
              </a:rPr>
              <a:t> розвитку громади</a:t>
            </a:r>
            <a:endParaRPr lang="ru-RU" altLang="ru-RU" sz="4000" b="1" i="1" dirty="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57400"/>
            <a:ext cx="8424614" cy="4251325"/>
          </a:xfrm>
        </p:spPr>
        <p:txBody>
          <a:bodyPr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uk-UA" altLang="ru-RU" dirty="0">
                <a:solidFill>
                  <a:srgbClr val="000000"/>
                </a:solidFill>
              </a:rPr>
              <a:t>Узагальнена </a:t>
            </a:r>
            <a:r>
              <a:rPr lang="uk-UA" altLang="ru-RU" b="1" dirty="0">
                <a:solidFill>
                  <a:srgbClr val="C00000"/>
                </a:solidFill>
              </a:rPr>
              <a:t>ПРОГРАМА</a:t>
            </a:r>
            <a:r>
              <a:rPr lang="uk-UA" altLang="ru-RU" dirty="0">
                <a:solidFill>
                  <a:srgbClr val="C00000"/>
                </a:solidFill>
              </a:rPr>
              <a:t> </a:t>
            </a:r>
            <a:r>
              <a:rPr lang="uk-UA" altLang="ru-RU" b="1" dirty="0">
                <a:solidFill>
                  <a:srgbClr val="000000"/>
                </a:solidFill>
              </a:rPr>
              <a:t>досягнення</a:t>
            </a:r>
            <a:r>
              <a:rPr lang="uk-UA" altLang="ru-RU" dirty="0">
                <a:solidFill>
                  <a:srgbClr val="000000"/>
                </a:solidFill>
              </a:rPr>
              <a:t> </a:t>
            </a:r>
            <a:r>
              <a:rPr lang="uk-UA" altLang="ru-RU" b="1" dirty="0">
                <a:solidFill>
                  <a:srgbClr val="0070C0"/>
                </a:solidFill>
              </a:rPr>
              <a:t>громадою</a:t>
            </a:r>
            <a:r>
              <a:rPr lang="uk-UA" altLang="ru-RU" dirty="0">
                <a:solidFill>
                  <a:srgbClr val="0070C0"/>
                </a:solidFill>
              </a:rPr>
              <a:t> </a:t>
            </a:r>
            <a:r>
              <a:rPr lang="uk-UA" altLang="ru-RU" b="1" u="sng" dirty="0">
                <a:solidFill>
                  <a:schemeClr val="accent2"/>
                </a:solidFill>
              </a:rPr>
              <a:t>самостійно</a:t>
            </a:r>
            <a:r>
              <a:rPr lang="uk-UA" altLang="ru-RU" dirty="0">
                <a:solidFill>
                  <a:srgbClr val="000000"/>
                </a:solidFill>
              </a:rPr>
              <a:t> поставленої </a:t>
            </a:r>
            <a:r>
              <a:rPr lang="uk-UA" altLang="ru-RU" b="1" u="sng" dirty="0">
                <a:solidFill>
                  <a:srgbClr val="C00000"/>
                </a:solidFill>
              </a:rPr>
              <a:t>МЕТИ</a:t>
            </a:r>
            <a:r>
              <a:rPr lang="uk-UA" altLang="ru-RU" dirty="0">
                <a:solidFill>
                  <a:srgbClr val="000000"/>
                </a:solidFill>
              </a:rPr>
              <a:t>.</a:t>
            </a:r>
          </a:p>
          <a:p>
            <a:pPr marL="0" indent="0" algn="just" eaLnBrk="1" hangingPunct="1">
              <a:spcBef>
                <a:spcPts val="500"/>
              </a:spcBef>
              <a:spcAft>
                <a:spcPts val="500"/>
              </a:spcAft>
              <a:buNone/>
            </a:pPr>
            <a:endParaRPr lang="uk-UA" altLang="ru-RU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uk-UA" altLang="ru-RU" b="1" i="1" dirty="0">
                <a:solidFill>
                  <a:srgbClr val="000000"/>
                </a:solidFill>
              </a:rPr>
              <a:t>Залучення громади</a:t>
            </a:r>
            <a:r>
              <a:rPr lang="uk-UA" altLang="ru-RU" i="1" dirty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uk-UA" altLang="ru-RU" i="1" dirty="0">
                <a:solidFill>
                  <a:srgbClr val="000000"/>
                </a:solidFill>
              </a:rPr>
              <a:t>до </a:t>
            </a:r>
            <a:r>
              <a:rPr lang="uk-UA" altLang="ru-RU" b="1" i="1" u="sng" dirty="0">
                <a:solidFill>
                  <a:srgbClr val="C00000"/>
                </a:solidFill>
              </a:rPr>
              <a:t>спільної</a:t>
            </a:r>
            <a:r>
              <a:rPr lang="uk-UA" altLang="ru-RU" i="1" dirty="0">
                <a:solidFill>
                  <a:srgbClr val="C00000"/>
                </a:solidFill>
              </a:rPr>
              <a:t> </a:t>
            </a:r>
            <a:r>
              <a:rPr lang="uk-UA" altLang="ru-RU" i="1" dirty="0">
                <a:solidFill>
                  <a:srgbClr val="000000"/>
                </a:solidFill>
              </a:rPr>
              <a:t>праці. </a:t>
            </a:r>
            <a:endParaRPr lang="uk-UA" altLang="ru-RU" b="1" i="1" dirty="0">
              <a:solidFill>
                <a:srgbClr val="000000"/>
              </a:solidFill>
            </a:endParaRPr>
          </a:p>
        </p:txBody>
      </p:sp>
      <p:pic>
        <p:nvPicPr>
          <p:cNvPr id="7172" name="Picture 2" descr="Разработан Стратегический план развития Кривого Рога до 2015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33" y="4653136"/>
            <a:ext cx="3074542" cy="191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8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286000" y="3105152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>
                <a:latin typeface="Arial" pitchFamily="34" charset="0"/>
              </a:rPr>
              <a:t> </a:t>
            </a:r>
            <a:endParaRPr lang="ru-RU"/>
          </a:p>
        </p:txBody>
      </p:sp>
      <p:sp>
        <p:nvSpPr>
          <p:cNvPr id="4" name="Заголовок 8"/>
          <p:cNvSpPr txBox="1">
            <a:spLocks/>
          </p:cNvSpPr>
          <p:nvPr/>
        </p:nvSpPr>
        <p:spPr bwMode="auto">
          <a:xfrm>
            <a:off x="464025" y="215229"/>
            <a:ext cx="8356447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spc="50" dirty="0">
                <a:ln w="11430"/>
                <a:ea typeface="+mn-ea"/>
                <a:cs typeface="Arial" charset="0"/>
              </a:rPr>
              <a:t>Особливості </a:t>
            </a:r>
            <a:r>
              <a:rPr lang="uk-UA" sz="3600" b="1" spc="50" dirty="0">
                <a:ln w="11430"/>
                <a:solidFill>
                  <a:srgbClr val="C00000"/>
                </a:solidFill>
                <a:ea typeface="+mn-ea"/>
                <a:cs typeface="Arial" charset="0"/>
              </a:rPr>
              <a:t>якісного</a:t>
            </a:r>
            <a:r>
              <a:rPr lang="uk-UA" sz="3600" b="1" spc="50" dirty="0">
                <a:ln w="11430"/>
                <a:ea typeface="+mn-ea"/>
                <a:cs typeface="Arial" charset="0"/>
              </a:rPr>
              <a:t> планування </a:t>
            </a:r>
          </a:p>
          <a:p>
            <a:r>
              <a:rPr lang="uk-UA" sz="3600" b="1" spc="50" dirty="0">
                <a:ln w="11430"/>
                <a:ea typeface="+mn-ea"/>
                <a:cs typeface="Arial" charset="0"/>
              </a:rPr>
              <a:t>у місцевому самоврядуванні</a:t>
            </a:r>
            <a:endParaRPr lang="ru-RU" sz="3600" b="1" spc="50" dirty="0">
              <a:ln w="11430"/>
              <a:ea typeface="+mn-ea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025" y="1842563"/>
            <a:ext cx="83564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uk-UA" sz="3200" b="1" dirty="0">
                <a:solidFill>
                  <a:srgbClr val="C00000"/>
                </a:solidFill>
              </a:rPr>
              <a:t>Добрий план має:</a:t>
            </a:r>
            <a:endParaRPr lang="ru-RU" sz="3200" b="1" dirty="0">
              <a:solidFill>
                <a:srgbClr val="C00000"/>
              </a:solidFill>
            </a:endParaRPr>
          </a:p>
          <a:p>
            <a:pPr marL="457200" lvl="0" indent="-457200" hangingPunct="0">
              <a:buFont typeface="Arial" pitchFamily="34" charset="0"/>
              <a:buChar char="•"/>
            </a:pPr>
            <a:r>
              <a:rPr lang="uk-UA" sz="3200" b="1" dirty="0">
                <a:solidFill>
                  <a:srgbClr val="C00000"/>
                </a:solidFill>
              </a:rPr>
              <a:t>бути </a:t>
            </a:r>
            <a:r>
              <a:rPr lang="uk-UA" sz="3200" b="1" dirty="0"/>
              <a:t>сприйнятим та </a:t>
            </a:r>
            <a:r>
              <a:rPr lang="uk-UA" sz="3200" b="1" dirty="0">
                <a:solidFill>
                  <a:srgbClr val="0070C0"/>
                </a:solidFill>
              </a:rPr>
              <a:t>підходящим</a:t>
            </a:r>
            <a:r>
              <a:rPr lang="uk-UA" sz="3200" b="1" dirty="0"/>
              <a:t> для територіальної громади;</a:t>
            </a:r>
            <a:endParaRPr lang="ru-RU" sz="3200" b="1" dirty="0"/>
          </a:p>
          <a:p>
            <a:pPr marL="457200" lvl="0" indent="-457200" hangingPunct="0">
              <a:buFont typeface="Arial" pitchFamily="34" charset="0"/>
              <a:buChar char="•"/>
            </a:pPr>
            <a:r>
              <a:rPr lang="uk-UA" sz="3200" b="1" dirty="0"/>
              <a:t>поліпшувати ПОКАЗНИКИ </a:t>
            </a:r>
            <a:r>
              <a:rPr lang="uk-UA" sz="3200" b="1" dirty="0">
                <a:solidFill>
                  <a:srgbClr val="0070C0"/>
                </a:solidFill>
              </a:rPr>
              <a:t>ефективності</a:t>
            </a:r>
            <a:r>
              <a:rPr lang="uk-UA" sz="3200" b="1" dirty="0"/>
              <a:t> місцевої економіки;</a:t>
            </a:r>
            <a:endParaRPr lang="ru-RU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3200" b="1" dirty="0"/>
              <a:t>поліпшувати ПОКАЗНИКИ якості </a:t>
            </a:r>
            <a:r>
              <a:rPr lang="uk-UA" sz="3200" b="1" dirty="0">
                <a:solidFill>
                  <a:srgbClr val="0070C0"/>
                </a:solidFill>
              </a:rPr>
              <a:t>життя</a:t>
            </a:r>
            <a:r>
              <a:rPr lang="uk-UA" sz="3200" b="1" dirty="0"/>
              <a:t> мешканців</a:t>
            </a:r>
            <a:endParaRPr lang="ru-RU" sz="3200" b="1" dirty="0"/>
          </a:p>
        </p:txBody>
      </p:sp>
      <p:pic>
        <p:nvPicPr>
          <p:cNvPr id="7172" name="Picture 4" descr="Світлина від Vladimir Proskurni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51106"/>
            <a:ext cx="2321901" cy="17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i="1" u="sng" dirty="0" smtClean="0"/>
              <a:t>3.1. </a:t>
            </a:r>
            <a:r>
              <a:rPr lang="uk-UA" sz="3600" i="1" u="sng" dirty="0"/>
              <a:t>Стратегічне планування місцевого економічного розвитку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Стратегічний підхід до планування розвитку територій: передумови, переваги, сутність та визначення базових понять. </a:t>
            </a:r>
            <a:endParaRPr lang="ru-RU" dirty="0"/>
          </a:p>
          <a:p>
            <a:r>
              <a:rPr lang="uk-UA" dirty="0"/>
              <a:t>Стратегічний план як інструмент змін. </a:t>
            </a:r>
            <a:endParaRPr lang="ru-RU" dirty="0"/>
          </a:p>
          <a:p>
            <a:r>
              <a:rPr lang="uk-UA" b="1" dirty="0"/>
              <a:t>Відмінність стратегічного планування від оперативного. ПРАКТИКА</a:t>
            </a:r>
            <a:endParaRPr lang="ru-RU" dirty="0"/>
          </a:p>
          <a:p>
            <a:r>
              <a:rPr lang="uk-UA" dirty="0"/>
              <a:t>Особливості вітчизняної практики стратегічного планування.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78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657600" y="838200"/>
          <a:ext cx="1295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Bitmap Image" r:id="rId4" imgW="980952" imgH="724001" progId="PBrush">
                  <p:embed/>
                </p:oleObj>
              </mc:Choice>
              <mc:Fallback>
                <p:oleObj name="Bitmap Image" r:id="rId4" imgW="980952" imgH="72400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838200"/>
                        <a:ext cx="12954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>
                <a:solidFill>
                  <a:srgbClr val="2A07C1"/>
                </a:solidFill>
              </a:rPr>
              <a:t> </a:t>
            </a:r>
            <a:r>
              <a:rPr lang="uk-UA" altLang="ru-RU" sz="4000" b="1">
                <a:solidFill>
                  <a:srgbClr val="2A07C1"/>
                </a:solidFill>
              </a:rPr>
              <a:t>Піраміда взаємодії</a:t>
            </a:r>
            <a:endParaRPr lang="ru-RU" altLang="ru-RU" sz="4000" b="1">
              <a:solidFill>
                <a:srgbClr val="2A07C1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762375" y="5086350"/>
          <a:ext cx="1219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Bitmap Image" r:id="rId6" imgW="857143" imgH="542857" progId="PBrush">
                  <p:embed/>
                </p:oleObj>
              </mc:Choice>
              <mc:Fallback>
                <p:oleObj name="Bitmap Image" r:id="rId6" imgW="857143" imgH="5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5086350"/>
                        <a:ext cx="1219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791200" y="3494088"/>
          <a:ext cx="12954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Bitmap Image" r:id="rId8" imgW="866896" imgH="542857" progId="PBrush">
                  <p:embed/>
                </p:oleObj>
              </mc:Choice>
              <mc:Fallback>
                <p:oleObj name="Bitmap Image" r:id="rId8" imgW="866896" imgH="5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94088"/>
                        <a:ext cx="12954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447800" y="3475038"/>
          <a:ext cx="12954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Bitmap Image" r:id="rId10" imgW="838095" imgH="542857" progId="PBrush">
                  <p:embed/>
                </p:oleObj>
              </mc:Choice>
              <mc:Fallback>
                <p:oleObj name="Bitmap Image" r:id="rId10" imgW="838095" imgH="5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75038"/>
                        <a:ext cx="12954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667000" y="3962400"/>
            <a:ext cx="29718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057400" y="4495800"/>
            <a:ext cx="1676400" cy="1143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4953000" y="4495800"/>
            <a:ext cx="1524000" cy="1143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343400" y="1905000"/>
            <a:ext cx="381000" cy="3124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953000" y="1828800"/>
            <a:ext cx="1295400" cy="1828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2667000" y="1752600"/>
            <a:ext cx="990600" cy="1752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604125" y="5141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756525" y="529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257800" y="5641975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chemeClr val="accent2"/>
                </a:solidFill>
              </a:rPr>
              <a:t>Громада</a:t>
            </a:r>
            <a:endParaRPr lang="ru-RU" altLang="ru-RU" sz="2400" b="1" dirty="0">
              <a:solidFill>
                <a:schemeClr val="accent2"/>
              </a:solidFill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696200" y="3584575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chemeClr val="accent2"/>
                </a:solidFill>
              </a:rPr>
              <a:t>Бізнес</a:t>
            </a:r>
            <a:endParaRPr lang="ru-RU" altLang="ru-RU" sz="2400" b="1">
              <a:solidFill>
                <a:schemeClr val="accent2"/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81000" y="35052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>
                <a:solidFill>
                  <a:schemeClr val="accent2"/>
                </a:solidFill>
              </a:rPr>
              <a:t>Влада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49913" y="836613"/>
            <a:ext cx="2689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chemeClr val="accent2"/>
                </a:solidFill>
              </a:rPr>
              <a:t>Закони соціуму,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chemeClr val="accent2"/>
                </a:solidFill>
              </a:rPr>
              <a:t>економіки,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chemeClr val="accent2"/>
                </a:solidFill>
              </a:rPr>
              <a:t>природи</a:t>
            </a:r>
            <a:endParaRPr lang="ru-RU" altLang="ru-RU" sz="2400" b="1">
              <a:solidFill>
                <a:schemeClr val="accent2"/>
              </a:solidFill>
            </a:endParaRPr>
          </a:p>
        </p:txBody>
      </p: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3733800" y="3352800"/>
          <a:ext cx="6746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Bitmap Image" r:id="rId12" imgW="390580" imgH="809738" progId="PBrush">
                  <p:embed/>
                </p:oleObj>
              </mc:Choice>
              <mc:Fallback>
                <p:oleObj name="Bitmap Image" r:id="rId12" imgW="390580" imgH="8097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674688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50825" y="6021388"/>
            <a:ext cx="3254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uk-UA" altLang="ru-RU" b="1" i="1" dirty="0">
                <a:solidFill>
                  <a:srgbClr val="C00000"/>
                </a:solidFill>
              </a:rPr>
              <a:t>Партнерство</a:t>
            </a:r>
          </a:p>
        </p:txBody>
      </p:sp>
    </p:spTree>
    <p:extLst>
      <p:ext uri="{BB962C8B-B14F-4D97-AF65-F5344CB8AC3E}">
        <p14:creationId xmlns:p14="http://schemas.microsoft.com/office/powerpoint/2010/main" val="21304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476250"/>
            <a:ext cx="7920111" cy="16566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3600" b="1" dirty="0"/>
              <a:t>ОРГАНІЗАЦІЯ РОБОТИ</a:t>
            </a:r>
            <a:br>
              <a:rPr lang="uk-UA" altLang="ru-RU" sz="3600" b="1" dirty="0"/>
            </a:br>
            <a:r>
              <a:rPr lang="uk-UA" altLang="ru-RU" sz="3600" b="1" dirty="0"/>
              <a:t/>
            </a:r>
            <a:br>
              <a:rPr lang="uk-UA" altLang="ru-RU" sz="3600" b="1" dirty="0"/>
            </a:br>
            <a:r>
              <a:rPr lang="uk-UA" altLang="ru-RU" sz="3600" b="1" dirty="0">
                <a:solidFill>
                  <a:srgbClr val="C00000"/>
                </a:solidFill>
              </a:rPr>
              <a:t>Робоча група</a:t>
            </a:r>
            <a:r>
              <a:rPr lang="uk-UA" altLang="ru-RU" sz="3600" b="1" dirty="0"/>
              <a:t> – функції:</a:t>
            </a:r>
            <a:endParaRPr lang="ru-RU" altLang="ru-RU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z="3600" dirty="0"/>
              <a:t>	обговорення і затвердження шляхом </a:t>
            </a:r>
            <a:r>
              <a:rPr lang="uk-UA" altLang="ru-RU" sz="3600" b="1" dirty="0">
                <a:solidFill>
                  <a:srgbClr val="2A07C1"/>
                </a:solidFill>
              </a:rPr>
              <a:t>консенсусу</a:t>
            </a:r>
            <a:r>
              <a:rPr lang="uk-UA" altLang="ru-RU" sz="3600" dirty="0"/>
              <a:t> всіх </a:t>
            </a:r>
            <a:r>
              <a:rPr lang="uk-UA" altLang="ru-RU" sz="3600" b="1" dirty="0"/>
              <a:t>ключових </a:t>
            </a:r>
            <a:r>
              <a:rPr lang="uk-UA" altLang="ru-RU" sz="3600" b="1" dirty="0">
                <a:solidFill>
                  <a:srgbClr val="2A07C1"/>
                </a:solidFill>
              </a:rPr>
              <a:t>рішень</a:t>
            </a:r>
            <a:r>
              <a:rPr lang="uk-UA" altLang="ru-RU" sz="3600" dirty="0"/>
              <a:t>, пов’язаних з розробкою і реалізацією </a:t>
            </a:r>
            <a:r>
              <a:rPr lang="uk-UA" altLang="ru-RU" sz="3600" b="1" dirty="0">
                <a:solidFill>
                  <a:srgbClr val="C00000"/>
                </a:solidFill>
              </a:rPr>
              <a:t>стратегічного</a:t>
            </a:r>
            <a:r>
              <a:rPr lang="uk-UA" altLang="ru-RU" sz="3600" dirty="0">
                <a:solidFill>
                  <a:srgbClr val="C00000"/>
                </a:solidFill>
              </a:rPr>
              <a:t> </a:t>
            </a:r>
            <a:r>
              <a:rPr lang="uk-UA" altLang="ru-RU" sz="3600" dirty="0"/>
              <a:t>плану</a:t>
            </a:r>
            <a:endParaRPr lang="ru-RU" altLang="ru-RU" sz="3600" dirty="0"/>
          </a:p>
        </p:txBody>
      </p:sp>
      <p:pic>
        <p:nvPicPr>
          <p:cNvPr id="7172" name="Picture 5" descr="http://caricatura.ru/parad/kondenko/pic/2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2123728" cy="13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60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50825" y="1700213"/>
            <a:ext cx="2089150" cy="1347787"/>
          </a:xfrm>
          <a:prstGeom prst="homePlate">
            <a:avLst>
              <a:gd name="adj" fmla="val 39577"/>
            </a:avLst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>
                <a:latin typeface="Trebuchet MS" pitchFamily="34" charset="0"/>
              </a:rPr>
              <a:t>Аналіз</a:t>
            </a:r>
            <a:endParaRPr lang="cs-CZ" sz="2400">
              <a:latin typeface="Trebuchet MS" pitchFamily="34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051050" y="1676400"/>
            <a:ext cx="2952750" cy="1371600"/>
          </a:xfrm>
          <a:prstGeom prst="chevron">
            <a:avLst>
              <a:gd name="adj" fmla="val 37185"/>
            </a:avLst>
          </a:prstGeom>
          <a:gradFill rotWithShape="0">
            <a:gsLst>
              <a:gs pos="0">
                <a:srgbClr val="764718"/>
              </a:gs>
              <a:gs pos="50000">
                <a:srgbClr val="FF9933"/>
              </a:gs>
              <a:gs pos="100000">
                <a:srgbClr val="764718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altLang="ru-RU" sz="2400" b="1" dirty="0">
                <a:latin typeface="Trebuchet MS" pitchFamily="34" charset="0"/>
              </a:rPr>
              <a:t>Планування</a:t>
            </a:r>
            <a:endParaRPr lang="cs-CZ" altLang="ru-RU" sz="2400" b="1" dirty="0">
              <a:latin typeface="Trebuchet MS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794250" y="1676400"/>
            <a:ext cx="4170363" cy="1371600"/>
          </a:xfrm>
          <a:prstGeom prst="chevron">
            <a:avLst>
              <a:gd name="adj" fmla="val 27097"/>
            </a:avLst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>
                <a:latin typeface="Trebuchet MS" pitchFamily="34" charset="0"/>
              </a:rPr>
              <a:t>Упровадження</a:t>
            </a:r>
            <a:endParaRPr lang="cs-CZ" sz="2400">
              <a:latin typeface="Trebuchet MS" pitchFamily="34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8964613" y="2349500"/>
            <a:ext cx="0" cy="3862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323850" y="6237288"/>
            <a:ext cx="86407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323850" y="3068638"/>
            <a:ext cx="0" cy="31686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3850" y="3221802"/>
            <a:ext cx="236237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uk-UA" altLang="ru-RU" sz="2200" b="1" dirty="0">
                <a:solidFill>
                  <a:srgbClr val="C00000"/>
                </a:solidFill>
              </a:rPr>
              <a:t>Критерії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ru-RU" sz="800" b="1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uk-UA" altLang="ru-RU" sz="2200" b="1" dirty="0">
                <a:solidFill>
                  <a:srgbClr val="0070C0"/>
                </a:solidFill>
              </a:rPr>
              <a:t>Профіль</a:t>
            </a:r>
            <a:endParaRPr lang="en-US" altLang="ru-RU" sz="2200" b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ru-RU" sz="800" b="1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uk-UA" altLang="ru-RU" sz="2200" b="1" dirty="0">
                <a:solidFill>
                  <a:srgbClr val="0070C0"/>
                </a:solidFill>
              </a:rPr>
              <a:t>Опитування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0070C0"/>
                </a:solidFill>
              </a:rPr>
              <a:t>бізнесу,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0070C0"/>
                </a:solidFill>
              </a:rPr>
              <a:t>лідерів,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0070C0"/>
                </a:solidFill>
              </a:rPr>
              <a:t>мешканців</a:t>
            </a:r>
            <a:endParaRPr lang="en-US" altLang="ru-RU" sz="2200" b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ru-RU" sz="800" b="1" dirty="0"/>
          </a:p>
          <a:p>
            <a:pPr marL="342900" indent="-342900">
              <a:spcBef>
                <a:spcPct val="0"/>
              </a:spcBef>
            </a:pPr>
            <a:r>
              <a:rPr lang="uk-UA" altLang="ru-RU" sz="2400" b="1" dirty="0"/>
              <a:t>Проблеми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55776" y="3221802"/>
            <a:ext cx="3505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uk-UA" altLang="ru-RU" sz="2400" b="1" dirty="0"/>
              <a:t>Місія. Бачення. </a:t>
            </a:r>
            <a:endParaRPr lang="en-US" altLang="ru-RU" sz="2400" b="1" dirty="0"/>
          </a:p>
          <a:p>
            <a:pPr>
              <a:spcBef>
                <a:spcPct val="0"/>
              </a:spcBef>
            </a:pPr>
            <a:r>
              <a:rPr lang="uk-UA" altLang="ru-RU" sz="2400" b="1" dirty="0"/>
              <a:t>Напрями розвитку (критичні питання)</a:t>
            </a:r>
          </a:p>
          <a:p>
            <a:pPr>
              <a:spcBef>
                <a:spcPct val="0"/>
              </a:spcBef>
            </a:pPr>
            <a:r>
              <a:rPr lang="en-US" altLang="ru-RU" sz="2000" b="1" dirty="0"/>
              <a:t>SWOT</a:t>
            </a:r>
            <a:r>
              <a:rPr lang="uk-UA" altLang="ru-RU" sz="2000" b="1" dirty="0"/>
              <a:t> за напрямами</a:t>
            </a:r>
            <a:endParaRPr lang="ru-RU" altLang="ru-RU" sz="2000" b="1" dirty="0"/>
          </a:p>
          <a:p>
            <a:pPr>
              <a:spcBef>
                <a:spcPct val="0"/>
              </a:spcBef>
            </a:pPr>
            <a:r>
              <a:rPr lang="uk-UA" altLang="ru-RU" sz="2200" b="1" dirty="0"/>
              <a:t>Стратегічні цілі</a:t>
            </a:r>
          </a:p>
          <a:p>
            <a:pPr>
              <a:spcBef>
                <a:spcPct val="0"/>
              </a:spcBef>
            </a:pPr>
            <a:r>
              <a:rPr lang="uk-UA" altLang="ru-RU" sz="2200" b="1" dirty="0"/>
              <a:t>Оперативні цілі</a:t>
            </a:r>
            <a:endParaRPr lang="en-US" altLang="ru-RU" sz="2200" b="1" dirty="0"/>
          </a:p>
          <a:p>
            <a:pPr>
              <a:spcBef>
                <a:spcPct val="0"/>
              </a:spcBef>
            </a:pPr>
            <a:r>
              <a:rPr lang="uk-UA" altLang="ru-RU" sz="2200" b="1" dirty="0"/>
              <a:t>Проекти </a:t>
            </a:r>
          </a:p>
          <a:p>
            <a:pPr>
              <a:spcBef>
                <a:spcPct val="0"/>
              </a:spcBef>
            </a:pPr>
            <a:r>
              <a:rPr lang="uk-UA" altLang="ru-RU" sz="2200" b="1" dirty="0"/>
              <a:t>Плани дій</a:t>
            </a:r>
            <a:endParaRPr lang="cs-CZ" altLang="ru-RU" sz="2200" b="1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809714" y="3230918"/>
            <a:ext cx="3124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uk-UA" altLang="ru-RU" sz="2200" b="1" dirty="0"/>
              <a:t>Прийняття радою</a:t>
            </a:r>
            <a:endParaRPr lang="cs-CZ" altLang="ru-RU" sz="2200" b="1" dirty="0"/>
          </a:p>
          <a:p>
            <a:pPr marL="342900" indent="-342900">
              <a:spcBef>
                <a:spcPct val="0"/>
              </a:spcBef>
            </a:pPr>
            <a:r>
              <a:rPr lang="uk-UA" altLang="ru-RU" sz="2200" b="1" dirty="0"/>
              <a:t>Моніторинг</a:t>
            </a:r>
            <a:endParaRPr lang="en-US" altLang="ru-RU" sz="2200" b="1" dirty="0"/>
          </a:p>
          <a:p>
            <a:pPr marL="342900" indent="-342900">
              <a:spcBef>
                <a:spcPct val="0"/>
              </a:spcBef>
            </a:pPr>
            <a:r>
              <a:rPr lang="uk-UA" altLang="ru-RU" sz="2200" b="1" dirty="0"/>
              <a:t>Оцінка </a:t>
            </a:r>
          </a:p>
          <a:p>
            <a:pPr marL="342900" indent="-342900">
              <a:spcBef>
                <a:spcPct val="0"/>
              </a:spcBef>
            </a:pPr>
            <a:r>
              <a:rPr lang="uk-UA" altLang="ru-RU" sz="2200" b="1" dirty="0"/>
              <a:t>Коригування</a:t>
            </a:r>
            <a:endParaRPr lang="en-US" altLang="ru-RU" sz="2200" b="1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63168" y="260648"/>
            <a:ext cx="813593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chemeClr val="accent2"/>
                </a:solidFill>
              </a:rPr>
              <a:t>Процес стратегічного планування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rgbClr val="0070C0"/>
                </a:solidFill>
              </a:rPr>
              <a:t>алгоритм типового процесу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/>
      <p:bldP spid="13321" grpId="0"/>
      <p:bldP spid="13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uk-UA" altLang="ru-RU" b="1" dirty="0"/>
              <a:t>Критерії розвитку (показники або індикатори досягнення Бачення)</a:t>
            </a:r>
            <a:br>
              <a:rPr lang="uk-UA" altLang="ru-RU" b="1" dirty="0"/>
            </a:br>
            <a:r>
              <a:rPr lang="uk-UA" altLang="ru-RU" b="1" dirty="0"/>
              <a:t/>
            </a:r>
            <a:br>
              <a:rPr lang="uk-UA" altLang="ru-RU" b="1" dirty="0"/>
            </a:br>
            <a:r>
              <a:rPr lang="uk-UA" altLang="ru-RU" b="1" dirty="0"/>
              <a:t>ПРАКТИКА</a:t>
            </a:r>
            <a:br>
              <a:rPr lang="uk-UA" altLang="ru-RU" b="1" dirty="0"/>
            </a:br>
            <a:r>
              <a:rPr lang="uk-UA" dirty="0"/>
              <a:t>1</a:t>
            </a:r>
            <a:r>
              <a:rPr lang="en-US" dirty="0"/>
              <a:t>6</a:t>
            </a:r>
            <a:r>
              <a:rPr lang="uk-UA" dirty="0"/>
              <a:t>:</a:t>
            </a:r>
            <a:r>
              <a:rPr lang="en-US" dirty="0"/>
              <a:t>00</a:t>
            </a:r>
            <a:r>
              <a:rPr lang="uk-UA" dirty="0"/>
              <a:t> – 16:</a:t>
            </a:r>
            <a:r>
              <a:rPr lang="en-US" dirty="0"/>
              <a:t>3</a:t>
            </a:r>
            <a:r>
              <a:rPr lang="uk-UA" dirty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565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9" y="105515"/>
            <a:ext cx="8882777" cy="654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548680"/>
            <a:ext cx="203453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ПРИКЛАД</a:t>
            </a:r>
            <a:r>
              <a:rPr lang="uk-UA" alt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598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58750" y="188640"/>
            <a:ext cx="8877746" cy="2232248"/>
          </a:xfrm>
        </p:spPr>
        <p:txBody>
          <a:bodyPr/>
          <a:lstStyle/>
          <a:p>
            <a:r>
              <a:rPr lang="uk-UA" altLang="ru-RU" sz="3600" b="1" dirty="0">
                <a:solidFill>
                  <a:srgbClr val="FF0000"/>
                </a:solidFill>
              </a:rPr>
              <a:t>ПРИКЛАД</a:t>
            </a:r>
            <a:r>
              <a:rPr lang="uk-UA" altLang="ru-RU" sz="3600" b="1" dirty="0"/>
              <a:t> (</a:t>
            </a:r>
            <a:r>
              <a:rPr lang="uk-UA" altLang="ru-RU" sz="3600" b="1" dirty="0" smtClean="0"/>
              <a:t>2000 </a:t>
            </a:r>
            <a:r>
              <a:rPr lang="uk-UA" altLang="ru-RU" sz="3600" b="1" dirty="0"/>
              <a:t>р.)</a:t>
            </a:r>
            <a:br>
              <a:rPr lang="uk-UA" altLang="ru-RU" sz="3600" b="1" dirty="0"/>
            </a:br>
            <a:r>
              <a:rPr lang="uk-UA" altLang="ru-RU" sz="3600" b="1" dirty="0">
                <a:solidFill>
                  <a:srgbClr val="C00000"/>
                </a:solidFill>
              </a:rPr>
              <a:t>КРИТЕРІЇВ (індикаторів)</a:t>
            </a:r>
            <a:r>
              <a:rPr lang="uk-UA" altLang="ru-RU" sz="3600" b="1" dirty="0"/>
              <a:t> </a:t>
            </a:r>
            <a:r>
              <a:rPr lang="uk-UA" altLang="ru-RU" sz="3600" b="1" dirty="0">
                <a:solidFill>
                  <a:schemeClr val="tx1"/>
                </a:solidFill>
              </a:rPr>
              <a:t>ІННОВАЦІЙНО-ТЕХНІЧНОГО</a:t>
            </a:r>
            <a:r>
              <a:rPr lang="uk-UA" altLang="ru-RU" sz="3600" b="1" dirty="0">
                <a:solidFill>
                  <a:srgbClr val="C00000"/>
                </a:solidFill>
              </a:rPr>
              <a:t> </a:t>
            </a:r>
            <a:r>
              <a:rPr lang="uk-UA" altLang="ru-RU" sz="3600" b="1" dirty="0"/>
              <a:t>БАЧЕННЯ</a:t>
            </a:r>
            <a:endParaRPr lang="hr-HR" altLang="ru-RU" sz="3600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395536" y="2492896"/>
            <a:ext cx="8748464" cy="4104455"/>
          </a:xfrm>
        </p:spPr>
        <p:txBody>
          <a:bodyPr/>
          <a:lstStyle/>
          <a:p>
            <a:pPr marL="0" indent="0">
              <a:buNone/>
            </a:pPr>
            <a:r>
              <a:rPr lang="uk-UA" altLang="ru-RU" b="1" dirty="0"/>
              <a:t>Місто ШАНХАЙ до</a:t>
            </a:r>
            <a:r>
              <a:rPr lang="en-US" altLang="ru-RU" b="1" dirty="0"/>
              <a:t> 2010</a:t>
            </a:r>
            <a:r>
              <a:rPr lang="uk-UA" altLang="ru-RU" b="1" dirty="0"/>
              <a:t> року: </a:t>
            </a:r>
          </a:p>
          <a:p>
            <a:r>
              <a:rPr lang="uk-UA" altLang="ru-RU" sz="2400" b="1" dirty="0"/>
              <a:t>Середній строк </a:t>
            </a:r>
            <a:r>
              <a:rPr lang="uk-UA" altLang="ru-RU" sz="2400" b="1" dirty="0">
                <a:solidFill>
                  <a:srgbClr val="C00000"/>
                </a:solidFill>
              </a:rPr>
              <a:t>освіти</a:t>
            </a:r>
            <a:r>
              <a:rPr lang="uk-UA" altLang="ru-RU" sz="2400" b="1" dirty="0"/>
              <a:t> нових працівників –</a:t>
            </a:r>
            <a:r>
              <a:rPr lang="sr-Latn-BA" altLang="ru-RU" sz="2400" b="1" dirty="0"/>
              <a:t> </a:t>
            </a:r>
            <a:r>
              <a:rPr lang="en-US" altLang="ru-RU" sz="2400" b="1" dirty="0"/>
              <a:t>14,5 </a:t>
            </a:r>
            <a:r>
              <a:rPr lang="uk-UA" altLang="ru-RU" sz="2400" b="1" dirty="0"/>
              <a:t>років</a:t>
            </a:r>
            <a:endParaRPr lang="en-US" altLang="ru-RU" sz="2400" b="1" dirty="0"/>
          </a:p>
          <a:p>
            <a:pPr marL="179387"/>
            <a:r>
              <a:rPr lang="uk-UA" altLang="ru-RU" sz="2400" b="1" dirty="0"/>
              <a:t>Проникнення </a:t>
            </a:r>
            <a:r>
              <a:rPr lang="uk-UA" altLang="ru-RU" sz="2400" b="1" dirty="0">
                <a:solidFill>
                  <a:srgbClr val="C00000"/>
                </a:solidFill>
              </a:rPr>
              <a:t>Інтернету</a:t>
            </a:r>
            <a:r>
              <a:rPr lang="uk-UA" altLang="ru-RU" sz="2400" b="1" dirty="0"/>
              <a:t> – </a:t>
            </a:r>
            <a:r>
              <a:rPr lang="en-US" altLang="ru-RU" sz="2400" b="1" dirty="0"/>
              <a:t>68%</a:t>
            </a:r>
          </a:p>
          <a:p>
            <a:pPr marL="179387"/>
            <a:r>
              <a:rPr lang="uk-UA" altLang="ru-RU" sz="2400" b="1" dirty="0"/>
              <a:t>Зменшення споживання </a:t>
            </a:r>
            <a:r>
              <a:rPr lang="uk-UA" altLang="ru-RU" sz="2400" b="1" dirty="0">
                <a:solidFill>
                  <a:srgbClr val="C00000"/>
                </a:solidFill>
              </a:rPr>
              <a:t>енергії</a:t>
            </a:r>
            <a:r>
              <a:rPr lang="uk-UA" altLang="ru-RU" sz="2400" b="1" dirty="0"/>
              <a:t> на од. ВВП на </a:t>
            </a:r>
            <a:r>
              <a:rPr lang="en-US" altLang="ru-RU" sz="2400" b="1" dirty="0"/>
              <a:t>20%</a:t>
            </a:r>
          </a:p>
          <a:p>
            <a:pPr marL="179387"/>
            <a:r>
              <a:rPr lang="en-US" altLang="ru-RU" sz="2400" b="1" dirty="0"/>
              <a:t>3% </a:t>
            </a:r>
            <a:r>
              <a:rPr lang="uk-UA" altLang="ru-RU" sz="2400" b="1" dirty="0"/>
              <a:t>ВВП міста витрачається на захист </a:t>
            </a:r>
            <a:r>
              <a:rPr lang="uk-UA" altLang="ru-RU" sz="2400" b="1" dirty="0">
                <a:solidFill>
                  <a:srgbClr val="C00000"/>
                </a:solidFill>
              </a:rPr>
              <a:t>довкілля</a:t>
            </a:r>
            <a:endParaRPr lang="en-US" altLang="ru-RU" sz="2400" b="1" dirty="0">
              <a:solidFill>
                <a:srgbClr val="C00000"/>
              </a:solidFill>
            </a:endParaRPr>
          </a:p>
          <a:p>
            <a:pPr marL="179387"/>
            <a:r>
              <a:rPr lang="en-US" altLang="ru-RU" sz="2400" b="1" dirty="0"/>
              <a:t>80% </a:t>
            </a:r>
            <a:r>
              <a:rPr lang="uk-UA" altLang="ru-RU" sz="2400" b="1" dirty="0"/>
              <a:t>міських </a:t>
            </a:r>
            <a:r>
              <a:rPr lang="uk-UA" altLang="ru-RU" sz="2400" b="1" dirty="0">
                <a:solidFill>
                  <a:srgbClr val="C00000"/>
                </a:solidFill>
              </a:rPr>
              <a:t>відходів</a:t>
            </a:r>
            <a:r>
              <a:rPr lang="uk-UA" altLang="ru-RU" sz="2400" b="1" dirty="0"/>
              <a:t> переробляється</a:t>
            </a:r>
            <a:endParaRPr lang="en-US" altLang="ru-RU" sz="2400" b="1" dirty="0"/>
          </a:p>
          <a:p>
            <a:pPr marL="179387"/>
            <a:r>
              <a:rPr lang="en-US" altLang="ru-RU" sz="2400" b="1" dirty="0"/>
              <a:t>85% </a:t>
            </a:r>
            <a:r>
              <a:rPr lang="uk-UA" altLang="ru-RU" sz="2400" b="1" dirty="0"/>
              <a:t>часу на рік повітря </a:t>
            </a:r>
            <a:r>
              <a:rPr lang="uk-UA" altLang="ru-RU" sz="2400" b="1" dirty="0">
                <a:solidFill>
                  <a:srgbClr val="C00000"/>
                </a:solidFill>
              </a:rPr>
              <a:t>чисте</a:t>
            </a:r>
            <a:endParaRPr lang="en-US" altLang="ru-RU" sz="2400" b="1" dirty="0">
              <a:solidFill>
                <a:srgbClr val="C00000"/>
              </a:solidFill>
            </a:endParaRPr>
          </a:p>
          <a:p>
            <a:pPr marL="179387"/>
            <a:r>
              <a:rPr lang="uk-UA" altLang="ru-RU" sz="2400" b="1" dirty="0"/>
              <a:t>Середня тривалість </a:t>
            </a:r>
            <a:r>
              <a:rPr lang="uk-UA" altLang="ru-RU" sz="2400" b="1" dirty="0">
                <a:solidFill>
                  <a:srgbClr val="C00000"/>
                </a:solidFill>
              </a:rPr>
              <a:t>життя</a:t>
            </a:r>
            <a:r>
              <a:rPr lang="uk-UA" altLang="ru-RU" sz="2400" b="1" dirty="0"/>
              <a:t> перевищує 80 років</a:t>
            </a:r>
            <a:endParaRPr lang="en-US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395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4" y="116631"/>
            <a:ext cx="8775334" cy="66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256292"/>
            <a:ext cx="203453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ПРИКЛАД</a:t>
            </a:r>
            <a:r>
              <a:rPr lang="uk-UA" alt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55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91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88640"/>
            <a:ext cx="8496944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altLang="ru-RU" sz="3600" dirty="0">
                <a:solidFill>
                  <a:schemeClr val="tx1"/>
                </a:solidFill>
              </a:rPr>
              <a:t>Стратегічне планування. </a:t>
            </a:r>
            <a:r>
              <a:rPr lang="uk-UA" altLang="ru-RU" sz="3600" b="1" dirty="0">
                <a:solidFill>
                  <a:srgbClr val="C00000"/>
                </a:solidFill>
              </a:rPr>
              <a:t>КАНАДА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91197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81910"/>
              </p:ext>
            </p:extLst>
          </p:nvPr>
        </p:nvGraphicFramePr>
        <p:xfrm>
          <a:off x="251520" y="1124744"/>
          <a:ext cx="8784976" cy="5472608"/>
        </p:xfrm>
        <a:graphic>
          <a:graphicData uri="http://schemas.openxmlformats.org/drawingml/2006/table">
            <a:tbl>
              <a:tblPr/>
              <a:tblGrid>
                <a:gridCol w="2533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7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3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5813">
                <a:tc>
                  <a:txBody>
                    <a:bodyPr/>
                    <a:lstStyle>
                      <a:lvl1pPr marL="182563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730250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04888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187450" indent="-136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6446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018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5590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0162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Принципи</a:t>
                      </a:r>
                      <a:endParaRPr kumimoji="0" lang="uk-UA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730250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04888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187450" indent="-136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6446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018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5590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0162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Діяльність</a:t>
                      </a:r>
                      <a:endParaRPr kumimoji="0" lang="uk-UA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730250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04888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187450" indent="-136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6446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018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5590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0162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Результат</a:t>
                      </a:r>
                      <a:endParaRPr kumimoji="0" lang="uk-UA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6795">
                <a:tc>
                  <a:txBody>
                    <a:bodyPr/>
                    <a:lstStyle>
                      <a:lvl1pPr marL="182563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730250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04888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187450" indent="-136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6446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018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5590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0162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Сталість</a:t>
                      </a: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Економічна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Соціальна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Екологічна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Зміни</a:t>
                      </a: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</a:t>
                      </a: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Зовнішній вплив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Внутрішній вплив</a:t>
                      </a:r>
                      <a:endParaRPr kumimoji="0" lang="uk-UA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730250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04888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187450" indent="-136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6446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018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5590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0162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Довготривалі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Податки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(земля)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Довіра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Регламенти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Регіональні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СП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Коригування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, </a:t>
                      </a: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нові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інструменти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730250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04888" indent="-182563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187450" indent="-136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6446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018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5590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016250" indent="-136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Впевненість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Інвестиції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Єднання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громади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Чисте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довкілля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Конкуренто</a:t>
                      </a: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kumimoji="0" lang="ru-RU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спроможність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Розвиток</a:t>
                      </a:r>
                      <a:endParaRPr kumimoji="0" lang="uk-UA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194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i="1" u="sng" dirty="0" smtClean="0"/>
              <a:t>3.3</a:t>
            </a:r>
            <a:r>
              <a:rPr lang="uk-UA" sz="3600" i="1" u="sng" dirty="0"/>
              <a:t>. Соціально-економічний аналіз у процесі стратегічного планування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/>
          </a:bodyPr>
          <a:lstStyle/>
          <a:p>
            <a:r>
              <a:rPr lang="uk-UA" dirty="0"/>
              <a:t>Методологічні підходи до збору і аналізу даних, проведення досліджень, зокрема опитувань думки представників бізнесу і громадськості. </a:t>
            </a:r>
            <a:endParaRPr lang="ru-RU" dirty="0"/>
          </a:p>
          <a:p>
            <a:r>
              <a:rPr lang="uk-UA" dirty="0"/>
              <a:t>Формування описово-аналітичної частини стратегічного плану / Профілю громади.</a:t>
            </a:r>
            <a:endParaRPr lang="ru-RU" dirty="0"/>
          </a:p>
          <a:p>
            <a:r>
              <a:rPr lang="uk-UA" dirty="0"/>
              <a:t>Розуміння стратегічного фокусування. </a:t>
            </a:r>
            <a:endParaRPr lang="ru-RU" dirty="0"/>
          </a:p>
          <a:p>
            <a:r>
              <a:rPr lang="uk-UA" b="1" dirty="0"/>
              <a:t>Розробка матриць SWOT – аналізу</a:t>
            </a:r>
            <a:r>
              <a:rPr lang="uk-UA" dirty="0"/>
              <a:t>. РОБОТА В ГРУПАХ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801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456753" y="233352"/>
            <a:ext cx="8543945" cy="12514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altLang="ru-RU" b="1" dirty="0">
                <a:solidFill>
                  <a:srgbClr val="993300"/>
                </a:solidFill>
              </a:rPr>
              <a:t>ВИВЧЕННЯ ДУМКИ ПІДПРИЄМЦІВ </a:t>
            </a:r>
            <a:endParaRPr lang="uk-UA" altLang="ru-RU" b="1" dirty="0">
              <a:solidFill>
                <a:srgbClr val="C00000"/>
              </a:solidFill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44824"/>
            <a:ext cx="8642350" cy="5013176"/>
          </a:xfrm>
          <a:prstGeom prst="rect">
            <a:avLst/>
          </a:prstGeom>
        </p:spPr>
        <p:txBody>
          <a:bodyPr/>
          <a:lstStyle/>
          <a:p>
            <a:r>
              <a:rPr lang="uk-UA" altLang="ru-RU" sz="3200" dirty="0"/>
              <a:t>Анкета з </a:t>
            </a:r>
            <a:r>
              <a:rPr lang="en-US" altLang="ru-RU" sz="3200" i="1" dirty="0">
                <a:solidFill>
                  <a:srgbClr val="0070C0"/>
                </a:solidFill>
              </a:rPr>
              <a:t>2</a:t>
            </a:r>
            <a:r>
              <a:rPr lang="uk-UA" altLang="ru-RU" sz="3200" i="1" dirty="0">
                <a:solidFill>
                  <a:srgbClr val="0070C0"/>
                </a:solidFill>
              </a:rPr>
              <a:t>3</a:t>
            </a:r>
            <a:r>
              <a:rPr lang="en-US" altLang="ru-RU" sz="3200" i="1" dirty="0">
                <a:solidFill>
                  <a:srgbClr val="0070C0"/>
                </a:solidFill>
              </a:rPr>
              <a:t> </a:t>
            </a:r>
            <a:r>
              <a:rPr lang="uk-UA" altLang="ru-RU" sz="3200" i="1" dirty="0">
                <a:solidFill>
                  <a:srgbClr val="0070C0"/>
                </a:solidFill>
              </a:rPr>
              <a:t>стандартними запитаннями</a:t>
            </a:r>
            <a:endParaRPr lang="en-US" altLang="ru-RU" sz="3200" i="1" dirty="0">
              <a:solidFill>
                <a:srgbClr val="0070C0"/>
              </a:solidFill>
            </a:endParaRPr>
          </a:p>
          <a:p>
            <a:r>
              <a:rPr lang="uk-UA" altLang="ru-RU" sz="3200" b="1" dirty="0"/>
              <a:t>Об'єктивні дані</a:t>
            </a:r>
            <a:r>
              <a:rPr lang="uk-UA" altLang="ru-RU" sz="3200" dirty="0"/>
              <a:t> </a:t>
            </a:r>
            <a:r>
              <a:rPr lang="en-US" altLang="ru-RU" sz="3200" dirty="0"/>
              <a:t>–</a:t>
            </a:r>
            <a:r>
              <a:rPr lang="uk-UA" altLang="ru-RU" sz="3200" dirty="0"/>
              <a:t> кількість працівників</a:t>
            </a:r>
            <a:r>
              <a:rPr lang="en-US" altLang="ru-RU" sz="3200" dirty="0"/>
              <a:t>, </a:t>
            </a:r>
            <a:r>
              <a:rPr lang="uk-UA" altLang="ru-RU" sz="3200" dirty="0"/>
              <a:t>заробітна платня</a:t>
            </a:r>
            <a:r>
              <a:rPr lang="en-US" altLang="ru-RU" sz="3200" dirty="0"/>
              <a:t>, </a:t>
            </a:r>
            <a:r>
              <a:rPr lang="uk-UA" altLang="ru-RU" sz="3200" dirty="0"/>
              <a:t>обсяги експорту</a:t>
            </a:r>
            <a:r>
              <a:rPr lang="en-US" altLang="ru-RU" sz="3200" dirty="0"/>
              <a:t>, </a:t>
            </a:r>
            <a:r>
              <a:rPr lang="uk-UA" altLang="ru-RU" sz="3200" dirty="0"/>
              <a:t>інвестиції </a:t>
            </a:r>
            <a:endParaRPr lang="en-US" altLang="ru-RU" sz="3200" dirty="0"/>
          </a:p>
          <a:p>
            <a:r>
              <a:rPr lang="uk-UA" altLang="ru-RU" sz="3200" b="1" dirty="0"/>
              <a:t>Суб'єктивні дані</a:t>
            </a:r>
            <a:r>
              <a:rPr lang="uk-UA" altLang="ru-RU" sz="3200" dirty="0"/>
              <a:t> </a:t>
            </a:r>
            <a:r>
              <a:rPr lang="en-US" altLang="ru-RU" sz="3200" dirty="0"/>
              <a:t>– </a:t>
            </a:r>
            <a:r>
              <a:rPr lang="uk-UA" altLang="ru-RU" sz="3200" dirty="0"/>
              <a:t>оцінка рівня послуг місцевої влади</a:t>
            </a:r>
            <a:r>
              <a:rPr lang="en-US" altLang="ru-RU" sz="3200" dirty="0"/>
              <a:t>, </a:t>
            </a:r>
            <a:r>
              <a:rPr lang="uk-UA" altLang="ru-RU" sz="3200" dirty="0"/>
              <a:t>перешкоди розвитку</a:t>
            </a:r>
            <a:r>
              <a:rPr lang="en-US" altLang="ru-RU" sz="3200" dirty="0"/>
              <a:t>, </a:t>
            </a:r>
            <a:r>
              <a:rPr lang="uk-UA" altLang="ru-RU" sz="3200" dirty="0"/>
              <a:t>якість робочої сили</a:t>
            </a:r>
            <a:endParaRPr lang="en-US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278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езультат пошуку зображень за запитом &quot;цел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96" y="4121625"/>
            <a:ext cx="3736207" cy="27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05" y="124171"/>
            <a:ext cx="8550322" cy="1143000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0070C0"/>
                </a:solidFill>
              </a:rPr>
              <a:t>Яка </a:t>
            </a:r>
            <a:r>
              <a:rPr lang="ru-RU" altLang="ru-RU" sz="4000" b="1" dirty="0" err="1">
                <a:solidFill>
                  <a:srgbClr val="0070C0"/>
                </a:solidFill>
              </a:rPr>
              <a:t>користь</a:t>
            </a:r>
            <a:r>
              <a:rPr lang="ru-RU" altLang="ru-RU" sz="4000" b="1" dirty="0">
                <a:solidFill>
                  <a:srgbClr val="0070C0"/>
                </a:solidFill>
              </a:rPr>
              <a:t> </a:t>
            </a:r>
            <a:r>
              <a:rPr lang="ru-RU" altLang="ru-RU" sz="4000" b="1" dirty="0" err="1">
                <a:solidFill>
                  <a:srgbClr val="0070C0"/>
                </a:solidFill>
              </a:rPr>
              <a:t>від</a:t>
            </a:r>
            <a:r>
              <a:rPr lang="ru-RU" altLang="ru-RU" sz="4000" b="1" dirty="0">
                <a:solidFill>
                  <a:srgbClr val="0070C0"/>
                </a:solidFill>
              </a:rPr>
              <a:t> ПЛАНУВАННЯ?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7" y="1273791"/>
            <a:ext cx="8140641" cy="53382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600" b="1" dirty="0"/>
              <a:t>Точно </a:t>
            </a:r>
            <a:r>
              <a:rPr lang="ru-RU" altLang="ru-RU" sz="3600" b="1" dirty="0" err="1">
                <a:solidFill>
                  <a:srgbClr val="C00000"/>
                </a:solidFill>
              </a:rPr>
              <a:t>визначених</a:t>
            </a:r>
            <a:r>
              <a:rPr lang="ru-RU" altLang="ru-RU" sz="3600" b="1" dirty="0">
                <a:solidFill>
                  <a:srgbClr val="C00000"/>
                </a:solidFill>
              </a:rPr>
              <a:t> </a:t>
            </a:r>
            <a:r>
              <a:rPr lang="ru-RU" altLang="ru-RU" sz="3600" b="1" dirty="0"/>
              <a:t>ЦІЛЕЙ </a:t>
            </a:r>
            <a:r>
              <a:rPr lang="ru-RU" altLang="ru-RU" sz="3600" b="1" dirty="0" err="1"/>
              <a:t>можна</a:t>
            </a:r>
            <a:r>
              <a:rPr lang="ru-RU" altLang="ru-RU" sz="3600" b="1" dirty="0"/>
              <a:t> </a:t>
            </a:r>
            <a:r>
              <a:rPr lang="ru-RU" altLang="ru-RU" sz="3600" b="1" dirty="0" err="1"/>
              <a:t>досягти</a:t>
            </a:r>
            <a:endParaRPr lang="ru-RU" altLang="ru-RU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600" b="1" dirty="0"/>
              <a:t>ПРОГНОЗУВАННЯ - </a:t>
            </a:r>
            <a:r>
              <a:rPr lang="ru-RU" altLang="ru-RU" sz="3600" b="1" dirty="0" err="1"/>
              <a:t>перетворення</a:t>
            </a:r>
            <a:r>
              <a:rPr lang="ru-RU" altLang="ru-RU" sz="3600" b="1" dirty="0"/>
              <a:t> </a:t>
            </a:r>
            <a:r>
              <a:rPr lang="ru-RU" altLang="ru-RU" sz="3600" b="1" dirty="0" err="1">
                <a:solidFill>
                  <a:srgbClr val="C00000"/>
                </a:solidFill>
              </a:rPr>
              <a:t>невідомості</a:t>
            </a:r>
            <a:r>
              <a:rPr lang="ru-RU" altLang="ru-RU" sz="3600" b="1" dirty="0">
                <a:solidFill>
                  <a:srgbClr val="C00000"/>
                </a:solidFill>
              </a:rPr>
              <a:t> </a:t>
            </a:r>
            <a:r>
              <a:rPr lang="ru-RU" altLang="ru-RU" sz="3600" b="1" dirty="0"/>
              <a:t>в </a:t>
            </a:r>
            <a:r>
              <a:rPr lang="ru-RU" altLang="ru-RU" sz="3600" b="1" dirty="0" err="1"/>
              <a:t>прорахований</a:t>
            </a:r>
            <a:r>
              <a:rPr lang="ru-RU" altLang="ru-RU" sz="3600" b="1" dirty="0"/>
              <a:t> </a:t>
            </a:r>
          </a:p>
          <a:p>
            <a:pPr marL="0" indent="0">
              <a:buNone/>
            </a:pPr>
            <a:r>
              <a:rPr lang="ru-RU" altLang="ru-RU" sz="3600" b="1" dirty="0"/>
              <a:t>     </a:t>
            </a:r>
            <a:r>
              <a:rPr lang="ru-RU" altLang="ru-RU" sz="3600" b="1" dirty="0" err="1"/>
              <a:t>ризик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37933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684420" y="238836"/>
            <a:ext cx="7243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3600" b="1" dirty="0">
                <a:solidFill>
                  <a:srgbClr val="993300"/>
                </a:solidFill>
              </a:rPr>
              <a:t>Вивчення думки підприємців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87624" y="1205643"/>
            <a:ext cx="7657342" cy="38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0363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uk-UA" altLang="ru-RU" sz="3200" dirty="0"/>
              <a:t> Визначаються та формулюються </a:t>
            </a:r>
            <a:r>
              <a:rPr lang="uk-UA" altLang="ru-RU" sz="3200" b="1" dirty="0"/>
              <a:t>проблеми </a:t>
            </a:r>
            <a:r>
              <a:rPr lang="uk-UA" altLang="ru-RU" sz="3200" dirty="0"/>
              <a:t>– та</a:t>
            </a:r>
            <a:r>
              <a:rPr lang="uk-UA" altLang="ru-RU" sz="3200" b="1" dirty="0"/>
              <a:t> </a:t>
            </a:r>
            <a:r>
              <a:rPr lang="uk-UA" altLang="ru-RU" sz="3200" b="1" dirty="0">
                <a:solidFill>
                  <a:srgbClr val="993300"/>
                </a:solidFill>
              </a:rPr>
              <a:t>напрями </a:t>
            </a:r>
            <a:r>
              <a:rPr lang="uk-UA" altLang="ru-RU" sz="3200" dirty="0"/>
              <a:t>розвитку (ключові питання)</a:t>
            </a:r>
            <a:r>
              <a:rPr lang="uk-UA" altLang="ru-RU" sz="3200" b="1" dirty="0"/>
              <a:t> </a:t>
            </a:r>
            <a:endParaRPr lang="en-US" altLang="ru-RU" sz="3200" b="1" dirty="0"/>
          </a:p>
          <a:p>
            <a:pPr indent="360363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uk-UA" altLang="ru-RU" sz="3200" dirty="0"/>
              <a:t> Підприємства </a:t>
            </a:r>
            <a:r>
              <a:rPr lang="uk-UA" altLang="ru-RU" sz="3200" dirty="0">
                <a:solidFill>
                  <a:srgbClr val="993300"/>
                </a:solidFill>
              </a:rPr>
              <a:t>дізнаються</a:t>
            </a:r>
            <a:r>
              <a:rPr lang="uk-UA" altLang="ru-RU" sz="3200" b="1" dirty="0">
                <a:solidFill>
                  <a:srgbClr val="993300"/>
                </a:solidFill>
              </a:rPr>
              <a:t> </a:t>
            </a:r>
            <a:r>
              <a:rPr lang="uk-UA" altLang="ru-RU" sz="3200" b="1" dirty="0"/>
              <a:t>про процес</a:t>
            </a:r>
            <a:r>
              <a:rPr lang="uk-UA" altLang="ru-RU" sz="3200" dirty="0"/>
              <a:t> стратегічного планування  </a:t>
            </a:r>
            <a:endParaRPr lang="en-US" altLang="ru-RU" sz="3200" dirty="0"/>
          </a:p>
          <a:p>
            <a:pPr indent="360363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uk-UA" altLang="ru-RU" sz="3200" dirty="0"/>
              <a:t> Лідери бізнесу </a:t>
            </a:r>
            <a:r>
              <a:rPr lang="uk-UA" altLang="ru-RU" sz="3200" b="1" dirty="0"/>
              <a:t>долучаються</a:t>
            </a:r>
            <a:r>
              <a:rPr lang="uk-UA" altLang="ru-RU" sz="3200" dirty="0"/>
              <a:t> до процесу СП та на нього </a:t>
            </a:r>
            <a:r>
              <a:rPr lang="uk-UA" altLang="ru-RU" sz="3200" dirty="0">
                <a:solidFill>
                  <a:srgbClr val="993300"/>
                </a:solidFill>
              </a:rPr>
              <a:t>впливають. </a:t>
            </a:r>
            <a:endParaRPr lang="en-US" altLang="ru-RU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77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18058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Приклад. </a:t>
            </a:r>
            <a:r>
              <a:rPr lang="ru-RU" sz="3200" dirty="0" err="1"/>
              <a:t>Оцінка</a:t>
            </a:r>
            <a:r>
              <a:rPr lang="ru-RU" sz="3200" dirty="0"/>
              <a:t> </a:t>
            </a:r>
            <a:r>
              <a:rPr lang="ru-RU" sz="3200" dirty="0" err="1"/>
              <a:t>співпраці</a:t>
            </a:r>
            <a:r>
              <a:rPr lang="ru-RU" sz="3200" dirty="0"/>
              <a:t> з </a:t>
            </a:r>
            <a:r>
              <a:rPr lang="ru-RU" sz="3200" dirty="0" err="1"/>
              <a:t>підприємцями</a:t>
            </a:r>
            <a:endParaRPr lang="ru-RU" sz="32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679050"/>
              </p:ext>
            </p:extLst>
          </p:nvPr>
        </p:nvGraphicFramePr>
        <p:xfrm>
          <a:off x="179512" y="548680"/>
          <a:ext cx="896448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7665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8600" y="344660"/>
            <a:ext cx="8915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ПРИКЛАД </a:t>
            </a:r>
            <a:r>
              <a:rPr lang="uk-UA" altLang="ru-RU" sz="2800" b="1" dirty="0">
                <a:solidFill>
                  <a:srgbClr val="993300"/>
                </a:solidFill>
              </a:rPr>
              <a:t>: Перешкоди для розвитку бізнесу</a:t>
            </a:r>
            <a:endParaRPr lang="ru-RU" altLang="ru-RU" sz="2800" b="1" dirty="0">
              <a:solidFill>
                <a:srgbClr val="9933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669925" y="1882775"/>
            <a:ext cx="544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669925" y="1847850"/>
            <a:ext cx="544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3798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38313"/>
          <a:ext cx="91440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Диаграмма" r:id="rId4" imgW="7581900" imgH="3562445" progId="Excel.Chart.8">
                  <p:embed/>
                </p:oleObj>
              </mc:Choice>
              <mc:Fallback>
                <p:oleObj name="Диаграмма" r:id="rId4" imgW="7581900" imgH="356244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91440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849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95300" y="188640"/>
            <a:ext cx="81534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600" b="1" u="sng" dirty="0">
                <a:solidFill>
                  <a:srgbClr val="C00000"/>
                </a:solidFill>
              </a:rPr>
              <a:t>ПРИКЛАД </a:t>
            </a:r>
            <a:r>
              <a:rPr lang="uk-UA" altLang="ru-RU" sz="3600" b="1" dirty="0">
                <a:solidFill>
                  <a:srgbClr val="993300"/>
                </a:solidFill>
              </a:rPr>
              <a:t>: НАПРЯМИ РОЗВИТКУ</a:t>
            </a:r>
            <a:endParaRPr lang="en-US" altLang="ru-RU" sz="3600" b="1" dirty="0">
              <a:solidFill>
                <a:srgbClr val="993300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5848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054100"/>
          <a:ext cx="9144000" cy="58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Диаграмма" r:id="rId4" imgW="7581900" imgH="4600575" progId="Excel.Chart.8">
                  <p:embed/>
                </p:oleObj>
              </mc:Choice>
              <mc:Fallback>
                <p:oleObj name="Диаграмма" r:id="rId4" imgW="7581900" imgH="46005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4100"/>
                        <a:ext cx="9144000" cy="580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219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069515"/>
          </a:xfrm>
        </p:spPr>
        <p:txBody>
          <a:bodyPr>
            <a:normAutofit/>
          </a:bodyPr>
          <a:lstStyle/>
          <a:p>
            <a:pPr algn="ctr"/>
            <a:r>
              <a:rPr lang="uk-UA" altLang="ru-RU" sz="4000" b="1" dirty="0">
                <a:solidFill>
                  <a:schemeClr val="tx1"/>
                </a:solidFill>
              </a:rPr>
              <a:t>ОПИТУВАННЯ ЛІДЕРІВ ГРОМАДИ.</a:t>
            </a:r>
            <a:r>
              <a:rPr lang="uk-UA" altLang="ru-RU" sz="4000" b="1" dirty="0">
                <a:solidFill>
                  <a:srgbClr val="FF3300"/>
                </a:solidFill>
              </a:rPr>
              <a:t> </a:t>
            </a:r>
            <a:endParaRPr lang="ru-RU" altLang="ru-RU" sz="4000" b="1" dirty="0">
              <a:solidFill>
                <a:srgbClr val="FF33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00201"/>
            <a:ext cx="8075240" cy="3292641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sz="3600" b="1" dirty="0">
                <a:solidFill>
                  <a:schemeClr val="accent2"/>
                </a:solidFill>
              </a:rPr>
              <a:t>Думки та пропозиції</a:t>
            </a:r>
            <a:r>
              <a:rPr lang="uk-UA" altLang="ru-RU" sz="3600" dirty="0"/>
              <a:t> </a:t>
            </a:r>
            <a:r>
              <a:rPr lang="uk-UA" altLang="ru-RU" sz="3600" b="1" i="1" dirty="0">
                <a:solidFill>
                  <a:srgbClr val="C00000"/>
                </a:solidFill>
              </a:rPr>
              <a:t>депутатів, </a:t>
            </a:r>
          </a:p>
          <a:p>
            <a:pPr marL="0" indent="0" algn="ctr">
              <a:buNone/>
            </a:pPr>
            <a:r>
              <a:rPr lang="uk-UA" altLang="ru-RU" sz="3600" b="1" i="1" dirty="0">
                <a:solidFill>
                  <a:srgbClr val="C00000"/>
                </a:solidFill>
              </a:rPr>
              <a:t>працівників ОМС та </a:t>
            </a:r>
          </a:p>
          <a:p>
            <a:pPr marL="0" indent="0" algn="ctr">
              <a:buNone/>
            </a:pPr>
            <a:r>
              <a:rPr lang="uk-UA" altLang="ru-RU" sz="3600" b="1" i="1" dirty="0">
                <a:solidFill>
                  <a:srgbClr val="C00000"/>
                </a:solidFill>
              </a:rPr>
              <a:t>державних службовців, партійних та громадських лідерів, тощо.</a:t>
            </a:r>
          </a:p>
        </p:txBody>
      </p:sp>
    </p:spTree>
    <p:extLst>
      <p:ext uri="{BB962C8B-B14F-4D97-AF65-F5344CB8AC3E}">
        <p14:creationId xmlns:p14="http://schemas.microsoft.com/office/powerpoint/2010/main" val="2968233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1" y="116632"/>
            <a:ext cx="9036496" cy="1080120"/>
          </a:xfrm>
        </p:spPr>
        <p:txBody>
          <a:bodyPr/>
          <a:lstStyle/>
          <a:p>
            <a:r>
              <a:rPr lang="ru-RU" sz="2400" b="1" u="sng" dirty="0">
                <a:solidFill>
                  <a:srgbClr val="C00000"/>
                </a:solidFill>
              </a:rPr>
              <a:t>ПРИКЛАД </a:t>
            </a:r>
            <a:r>
              <a:rPr lang="uk-UA" sz="2400" b="1" dirty="0"/>
              <a:t>Пріоритетні для розвитку громади галузі виробництва (види економічної діяльності) та перспективи їх росту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295426"/>
              </p:ext>
            </p:extLst>
          </p:nvPr>
        </p:nvGraphicFramePr>
        <p:xfrm>
          <a:off x="179512" y="1268760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404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01006"/>
          </a:xfrm>
        </p:spPr>
        <p:txBody>
          <a:bodyPr/>
          <a:lstStyle/>
          <a:p>
            <a:r>
              <a:rPr lang="ru-RU" sz="2800" b="1" u="sng" dirty="0">
                <a:solidFill>
                  <a:srgbClr val="C00000"/>
                </a:solidFill>
              </a:rPr>
              <a:t>ПРИКЛАД</a:t>
            </a:r>
            <a:r>
              <a:rPr lang="uk-UA" sz="2800" b="1" dirty="0"/>
              <a:t>. Ключові напрями й сфери розвитку міста та оцінка впливу на них взаємодії влади з бізнесом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980060"/>
              </p:ext>
            </p:extLst>
          </p:nvPr>
        </p:nvGraphicFramePr>
        <p:xfrm>
          <a:off x="107504" y="1600200"/>
          <a:ext cx="8928992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498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4"/>
            <a:ext cx="8928992" cy="1425575"/>
          </a:xfrm>
        </p:spPr>
        <p:txBody>
          <a:bodyPr/>
          <a:lstStyle/>
          <a:p>
            <a:pPr eaLnBrk="1" hangingPunct="1"/>
            <a:r>
              <a:rPr lang="uk-UA" altLang="ru-RU" b="1" dirty="0">
                <a:solidFill>
                  <a:schemeClr val="accent2"/>
                </a:solidFill>
              </a:rPr>
              <a:t>ОПИТУВАННЯ МЕШКАНЦІВ  МІСТА</a:t>
            </a:r>
            <a:r>
              <a:rPr lang="uk-UA" altLang="ru-RU" sz="4000" b="1" dirty="0"/>
              <a:t/>
            </a:r>
            <a:br>
              <a:rPr lang="uk-UA" altLang="ru-RU" sz="4000" b="1" dirty="0"/>
            </a:br>
            <a:r>
              <a:rPr lang="ru-RU" altLang="ru-RU" sz="4000" b="1" u="sng" dirty="0">
                <a:solidFill>
                  <a:srgbClr val="C00000"/>
                </a:solidFill>
              </a:rPr>
              <a:t>ПРИКЛАД</a:t>
            </a:r>
            <a:r>
              <a:rPr lang="ru-RU" altLang="ru-RU" sz="4000" b="1" dirty="0">
                <a:solidFill>
                  <a:srgbClr val="C00000"/>
                </a:solidFill>
              </a:rPr>
              <a:t>:</a:t>
            </a:r>
            <a:r>
              <a:rPr lang="ru-RU" altLang="ru-RU" sz="4000" b="1" dirty="0">
                <a:solidFill>
                  <a:srgbClr val="339933"/>
                </a:solidFill>
              </a:rPr>
              <a:t> </a:t>
            </a:r>
            <a:r>
              <a:rPr lang="uk-UA" altLang="ru-RU" sz="4000" b="1" dirty="0"/>
              <a:t>Анонімна анкета</a:t>
            </a:r>
            <a:endParaRPr lang="ru-RU" altLang="ru-RU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2" y="1772816"/>
            <a:ext cx="8713788" cy="4685303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uk-UA" altLang="ru-RU" sz="3600" b="1" dirty="0">
                <a:solidFill>
                  <a:srgbClr val="0070C0"/>
                </a:solidFill>
              </a:rPr>
              <a:t>Що Вам подобається в нашому місті</a:t>
            </a:r>
            <a:r>
              <a:rPr lang="uk-UA" altLang="ru-RU" sz="3600" dirty="0">
                <a:solidFill>
                  <a:srgbClr val="0070C0"/>
                </a:solidFill>
              </a:rPr>
              <a:t>? </a:t>
            </a:r>
          </a:p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uk-UA" altLang="ru-RU" sz="3600" b="1" dirty="0">
                <a:solidFill>
                  <a:srgbClr val="0070C0"/>
                </a:solidFill>
              </a:rPr>
              <a:t>Що Ви хотіли б змінити</a:t>
            </a:r>
            <a:r>
              <a:rPr lang="uk-UA" altLang="ru-RU" sz="3600" dirty="0">
                <a:solidFill>
                  <a:srgbClr val="0070C0"/>
                </a:solidFill>
              </a:rPr>
              <a:t>? </a:t>
            </a:r>
          </a:p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uk-UA" altLang="ru-RU" sz="3600" b="1" dirty="0">
                <a:solidFill>
                  <a:srgbClr val="0070C0"/>
                </a:solidFill>
              </a:rPr>
              <a:t>Яким би Ви хотіли бачити місто через 10 років</a:t>
            </a:r>
            <a:r>
              <a:rPr lang="uk-UA" altLang="ru-RU" sz="3600" dirty="0">
                <a:solidFill>
                  <a:srgbClr val="0070C0"/>
                </a:solidFill>
              </a:rPr>
              <a:t>? </a:t>
            </a:r>
          </a:p>
          <a:p>
            <a:pPr marL="609600" indent="-609600" eaLnBrk="1" hangingPunct="1">
              <a:buFontTx/>
              <a:buNone/>
            </a:pPr>
            <a:endParaRPr lang="uk-UA" altLang="ru-RU" sz="2800" i="1" dirty="0">
              <a:solidFill>
                <a:srgbClr val="FF3300"/>
              </a:solidFill>
            </a:endParaRPr>
          </a:p>
          <a:p>
            <a:pPr marL="990600" lvl="1" indent="-533400" eaLnBrk="1" hangingPunct="1">
              <a:buFontTx/>
              <a:buNone/>
            </a:pPr>
            <a:r>
              <a:rPr lang="uk-UA" altLang="ru-RU" sz="2800" b="1" i="1" dirty="0"/>
              <a:t>Відкриті</a:t>
            </a:r>
            <a:r>
              <a:rPr lang="uk-UA" altLang="ru-RU" sz="2800" i="1" dirty="0"/>
              <a:t> відповіді </a:t>
            </a:r>
          </a:p>
          <a:p>
            <a:pPr marL="990600" lvl="1" indent="-533400" eaLnBrk="1" hangingPunct="1">
              <a:buFontTx/>
              <a:buNone/>
            </a:pPr>
            <a:r>
              <a:rPr lang="uk-UA" altLang="ru-RU" sz="2800" i="1" dirty="0"/>
              <a:t>(без попередньо зазначених </a:t>
            </a:r>
          </a:p>
          <a:p>
            <a:pPr marL="990600" lvl="1" indent="-533400" eaLnBrk="1" hangingPunct="1">
              <a:buFontTx/>
              <a:buNone/>
            </a:pPr>
            <a:r>
              <a:rPr lang="uk-UA" altLang="ru-RU" sz="2800" i="1" dirty="0"/>
              <a:t>варіантів) </a:t>
            </a:r>
            <a:endParaRPr lang="ru-RU" altLang="ru-RU" sz="2800" i="1" dirty="0"/>
          </a:p>
        </p:txBody>
      </p:sp>
      <p:pic>
        <p:nvPicPr>
          <p:cNvPr id="12292" name="Picture 5" descr="http://kinote.info/system/images/images/11693/beveled-pro_menya_.jpg?1305943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5" y="4669007"/>
            <a:ext cx="29098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87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68103"/>
            <a:ext cx="8756526" cy="1179435"/>
          </a:xfrm>
        </p:spPr>
        <p:txBody>
          <a:bodyPr/>
          <a:lstStyle/>
          <a:p>
            <a:pPr algn="r" eaLnBrk="1" hangingPunct="1"/>
            <a:r>
              <a:rPr lang="ru-RU" altLang="ru-RU" sz="3200" b="1" u="sng" dirty="0">
                <a:solidFill>
                  <a:srgbClr val="C00000"/>
                </a:solidFill>
              </a:rPr>
              <a:t>ПРИКЛАД</a:t>
            </a:r>
            <a:r>
              <a:rPr lang="ru-RU" altLang="ru-RU" sz="3200" b="1" dirty="0">
                <a:solidFill>
                  <a:srgbClr val="C00000"/>
                </a:solidFill>
              </a:rPr>
              <a:t>:</a:t>
            </a:r>
            <a:r>
              <a:rPr lang="ru-RU" altLang="ru-RU" sz="3200" b="1" dirty="0">
                <a:solidFill>
                  <a:srgbClr val="339933"/>
                </a:solidFill>
              </a:rPr>
              <a:t> </a:t>
            </a:r>
            <a:r>
              <a:rPr lang="uk-UA" altLang="ru-RU" sz="3200" b="1" dirty="0">
                <a:solidFill>
                  <a:srgbClr val="FF3300"/>
                </a:solidFill>
              </a:rPr>
              <a:t>Що Вам подобається в нашому місті</a:t>
            </a:r>
            <a:r>
              <a:rPr lang="uk-UA" altLang="ru-RU" sz="3200" dirty="0">
                <a:solidFill>
                  <a:srgbClr val="FF3300"/>
                </a:solidFill>
              </a:rPr>
              <a:t>?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590613"/>
              </p:ext>
            </p:extLst>
          </p:nvPr>
        </p:nvGraphicFramePr>
        <p:xfrm>
          <a:off x="0" y="1025217"/>
          <a:ext cx="8936038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Диаграмма" r:id="rId4" imgW="9906000" imgH="6324803" progId="Excel.Chart.8">
                  <p:embed/>
                </p:oleObj>
              </mc:Choice>
              <mc:Fallback>
                <p:oleObj name="Диаграмма" r:id="rId4" imgW="9906000" imgH="632480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5217"/>
                        <a:ext cx="8936038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871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36104"/>
          </a:xfrm>
        </p:spPr>
        <p:txBody>
          <a:bodyPr/>
          <a:lstStyle/>
          <a:p>
            <a:r>
              <a:rPr lang="ru-RU" altLang="ru-RU" sz="2400" b="1" u="sng" dirty="0">
                <a:solidFill>
                  <a:srgbClr val="C00000"/>
                </a:solidFill>
              </a:rPr>
              <a:t>ПРИКЛАД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uk-UA" sz="2400" dirty="0"/>
              <a:t>Результати відповідей представників категорії «Дорослі» на запитання «Що вам подобається в місті?», %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924158"/>
              </p:ext>
            </p:extLst>
          </p:nvPr>
        </p:nvGraphicFramePr>
        <p:xfrm>
          <a:off x="107504" y="1124744"/>
          <a:ext cx="885698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00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ьтат пошуку зображень за запитом &quot;гроші карикатур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970468"/>
            <a:ext cx="4114905" cy="34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7379"/>
            <a:ext cx="8784976" cy="1141381"/>
          </a:xfrm>
        </p:spPr>
        <p:txBody>
          <a:bodyPr>
            <a:normAutofit fontScale="90000"/>
          </a:bodyPr>
          <a:lstStyle/>
          <a:p>
            <a:r>
              <a:rPr lang="uk-UA" altLang="ru-RU" sz="4000" b="1" dirty="0">
                <a:solidFill>
                  <a:srgbClr val="0070C0"/>
                </a:solidFill>
              </a:rPr>
              <a:t>Навіщо громаді СТРАТЕГІЧНЕ планування  власного розвитку?</a:t>
            </a:r>
            <a:endParaRPr lang="uk-UA" altLang="ru-RU" sz="4000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076" y="1700809"/>
            <a:ext cx="8222603" cy="49685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uk-UA" sz="3200" b="1" dirty="0">
                <a:solidFill>
                  <a:srgbClr val="002060"/>
                </a:solidFill>
              </a:rPr>
              <a:t>Ефективне використання </a:t>
            </a:r>
          </a:p>
          <a:p>
            <a:pPr marL="0" indent="0">
              <a:buNone/>
              <a:defRPr/>
            </a:pPr>
            <a:r>
              <a:rPr lang="uk-UA" sz="3200" b="1" dirty="0">
                <a:solidFill>
                  <a:srgbClr val="002060"/>
                </a:solidFill>
              </a:rPr>
              <a:t>   </a:t>
            </a:r>
            <a:r>
              <a:rPr lang="uk-UA" sz="3200" b="1" dirty="0">
                <a:solidFill>
                  <a:srgbClr val="C00000"/>
                </a:solidFill>
              </a:rPr>
              <a:t>власних </a:t>
            </a:r>
            <a:r>
              <a:rPr lang="uk-UA" sz="3200" b="1" dirty="0">
                <a:solidFill>
                  <a:srgbClr val="002060"/>
                </a:solidFill>
              </a:rPr>
              <a:t>РЕСУРСІВ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uk-UA" sz="3200" b="1" dirty="0">
                <a:solidFill>
                  <a:srgbClr val="002060"/>
                </a:solidFill>
              </a:rPr>
              <a:t> Доступ до </a:t>
            </a:r>
          </a:p>
          <a:p>
            <a:pPr marL="0" indent="0">
              <a:buNone/>
              <a:defRPr/>
            </a:pPr>
            <a:r>
              <a:rPr lang="uk-UA" sz="3200" b="1" dirty="0">
                <a:solidFill>
                  <a:srgbClr val="002060"/>
                </a:solidFill>
              </a:rPr>
              <a:t>   </a:t>
            </a:r>
            <a:r>
              <a:rPr lang="uk-UA" sz="3200" b="1" dirty="0">
                <a:solidFill>
                  <a:srgbClr val="C00000"/>
                </a:solidFill>
              </a:rPr>
              <a:t>ЗОВНІШНІХ </a:t>
            </a:r>
          </a:p>
          <a:p>
            <a:pPr marL="0" indent="0">
              <a:buNone/>
              <a:defRPr/>
            </a:pPr>
            <a:r>
              <a:rPr lang="uk-UA" sz="3200" b="1" dirty="0">
                <a:solidFill>
                  <a:srgbClr val="C00000"/>
                </a:solidFill>
              </a:rPr>
              <a:t>   </a:t>
            </a:r>
            <a:r>
              <a:rPr lang="uk-UA" sz="3200" b="1" dirty="0">
                <a:solidFill>
                  <a:srgbClr val="002060"/>
                </a:solidFill>
              </a:rPr>
              <a:t>РЕСУРСІВ</a:t>
            </a:r>
          </a:p>
          <a:p>
            <a:pPr marL="0" indent="0">
              <a:buFontTx/>
              <a:buNone/>
              <a:defRPr/>
            </a:pPr>
            <a:endParaRPr lang="uk-UA" sz="32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uk-UA" sz="3200" b="1" i="1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uk-UA" sz="3200" b="1" i="1" dirty="0">
                <a:solidFill>
                  <a:srgbClr val="00B050"/>
                </a:solidFill>
              </a:rPr>
              <a:t>Розвиток громади та </a:t>
            </a:r>
            <a:r>
              <a:rPr lang="uk-UA" sz="3200" b="1" i="1" u="sng" dirty="0">
                <a:solidFill>
                  <a:srgbClr val="00B050"/>
                </a:solidFill>
              </a:rPr>
              <a:t>якість життя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21852" y="4293096"/>
            <a:ext cx="718099" cy="1368152"/>
          </a:xfrm>
          <a:prstGeom prst="downArrow">
            <a:avLst>
              <a:gd name="adj1" fmla="val 50000"/>
              <a:gd name="adj2" fmla="val 13556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704856" cy="908051"/>
          </a:xfrm>
        </p:spPr>
        <p:txBody>
          <a:bodyPr/>
          <a:lstStyle/>
          <a:p>
            <a:pPr eaLnBrk="1" hangingPunct="1"/>
            <a:r>
              <a:rPr lang="ru-RU" altLang="ru-RU" sz="3200" b="1" u="sng" dirty="0">
                <a:solidFill>
                  <a:srgbClr val="C00000"/>
                </a:solidFill>
              </a:rPr>
              <a:t>ПРИКЛАД</a:t>
            </a:r>
            <a:r>
              <a:rPr lang="ru-RU" altLang="ru-RU" sz="3200" b="1" dirty="0">
                <a:solidFill>
                  <a:srgbClr val="C00000"/>
                </a:solidFill>
              </a:rPr>
              <a:t>:</a:t>
            </a:r>
            <a:r>
              <a:rPr lang="ru-RU" altLang="ru-RU" sz="3200" b="1" dirty="0">
                <a:solidFill>
                  <a:srgbClr val="339933"/>
                </a:solidFill>
              </a:rPr>
              <a:t> </a:t>
            </a:r>
            <a:r>
              <a:rPr lang="uk-UA" altLang="ru-RU" sz="3200" b="1" dirty="0">
                <a:solidFill>
                  <a:srgbClr val="FF3300"/>
                </a:solidFill>
              </a:rPr>
              <a:t>Що Ви хотіли б змінити</a:t>
            </a:r>
            <a:r>
              <a:rPr lang="uk-UA" altLang="ru-RU" sz="3200" dirty="0">
                <a:solidFill>
                  <a:srgbClr val="FF3300"/>
                </a:solidFill>
              </a:rPr>
              <a:t>?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492011"/>
              </p:ext>
            </p:extLst>
          </p:nvPr>
        </p:nvGraphicFramePr>
        <p:xfrm>
          <a:off x="0" y="1340768"/>
          <a:ext cx="9143999" cy="506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Диаграмма" r:id="rId4" imgW="9725152" imgH="5677002" progId="Excel.Chart.8">
                  <p:embed/>
                </p:oleObj>
              </mc:Choice>
              <mc:Fallback>
                <p:oleObj name="Диаграмма" r:id="rId4" imgW="9725152" imgH="567700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9143999" cy="5067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418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3" y="274637"/>
            <a:ext cx="6912768" cy="1143000"/>
          </a:xfrm>
        </p:spPr>
        <p:txBody>
          <a:bodyPr/>
          <a:lstStyle/>
          <a:p>
            <a:pPr eaLnBrk="1" hangingPunct="1"/>
            <a:r>
              <a:rPr lang="ru-RU" altLang="ru-RU" sz="2800" b="1" u="sng" dirty="0">
                <a:solidFill>
                  <a:srgbClr val="C00000"/>
                </a:solidFill>
              </a:rPr>
              <a:t>ПРИКЛАД</a:t>
            </a:r>
            <a:r>
              <a:rPr lang="ru-RU" altLang="ru-RU" sz="2800" b="1" dirty="0">
                <a:solidFill>
                  <a:srgbClr val="C00000"/>
                </a:solidFill>
              </a:rPr>
              <a:t>:</a:t>
            </a:r>
            <a:r>
              <a:rPr lang="ru-RU" altLang="ru-RU" sz="2800" b="1" dirty="0">
                <a:solidFill>
                  <a:srgbClr val="339933"/>
                </a:solidFill>
              </a:rPr>
              <a:t> </a:t>
            </a:r>
            <a:r>
              <a:rPr lang="uk-UA" altLang="ru-RU" sz="2800" b="1" dirty="0">
                <a:solidFill>
                  <a:srgbClr val="FF3300"/>
                </a:solidFill>
              </a:rPr>
              <a:t>Яким би Ви хотіли бачити місто через 10 – 15 років</a:t>
            </a:r>
            <a:r>
              <a:rPr lang="uk-UA" altLang="ru-RU" sz="2800" dirty="0">
                <a:solidFill>
                  <a:srgbClr val="FF3300"/>
                </a:solidFill>
              </a:rPr>
              <a:t>?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292224"/>
          <a:ext cx="9144000" cy="531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Диаграмма" r:id="rId4" imgW="10191699" imgH="5924499" progId="Excel.Chart.8">
                  <p:embed/>
                </p:oleObj>
              </mc:Choice>
              <mc:Fallback>
                <p:oleObj name="Диаграмма" r:id="rId4" imgW="10191699" imgH="592449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2224"/>
                        <a:ext cx="9144000" cy="531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358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sz="4000" b="1" dirty="0">
                <a:solidFill>
                  <a:srgbClr val="C00000"/>
                </a:solidFill>
              </a:rPr>
              <a:t>ПРОФІЛЬ ГРОМАДИ МІСТА</a:t>
            </a:r>
            <a:endParaRPr lang="ru-RU" altLang="ru-RU" sz="4000" b="1" dirty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97887" cy="5545137"/>
          </a:xfrm>
        </p:spPr>
        <p:txBody>
          <a:bodyPr/>
          <a:lstStyle/>
          <a:p>
            <a:pPr eaLnBrk="1" hangingPunct="1"/>
            <a:r>
              <a:rPr lang="uk-UA" altLang="ru-RU" b="1" dirty="0"/>
              <a:t>Дослідження:</a:t>
            </a:r>
            <a:endParaRPr lang="uk-UA" altLang="ru-RU" b="1" u="sng" dirty="0"/>
          </a:p>
          <a:p>
            <a:pPr lvl="1" eaLnBrk="1" hangingPunct="1"/>
            <a:r>
              <a:rPr lang="uk-UA" altLang="ru-RU" b="1" u="sng" dirty="0"/>
              <a:t>ресурсів</a:t>
            </a:r>
            <a:r>
              <a:rPr lang="uk-UA" altLang="ru-RU" b="1" dirty="0"/>
              <a:t> і можливостей території</a:t>
            </a:r>
            <a:endParaRPr lang="uk-UA" altLang="ru-RU" b="1" u="sng" dirty="0"/>
          </a:p>
          <a:p>
            <a:pPr lvl="1" eaLnBrk="1" hangingPunct="1"/>
            <a:r>
              <a:rPr lang="uk-UA" altLang="ru-RU" b="1" u="sng" dirty="0"/>
              <a:t>потреб</a:t>
            </a:r>
            <a:r>
              <a:rPr lang="uk-UA" altLang="ru-RU" b="1" dirty="0"/>
              <a:t> місцевих і зовнішніх споживачів</a:t>
            </a:r>
          </a:p>
          <a:p>
            <a:pPr lvl="1" eaLnBrk="1" hangingPunct="1"/>
            <a:r>
              <a:rPr lang="uk-UA" altLang="ru-RU" b="1" u="sng" dirty="0"/>
              <a:t>проблем</a:t>
            </a:r>
            <a:r>
              <a:rPr lang="uk-UA" altLang="ru-RU" b="1" dirty="0"/>
              <a:t> </a:t>
            </a:r>
            <a:endParaRPr lang="uk-UA" altLang="ru-RU" b="1" i="1" dirty="0"/>
          </a:p>
          <a:p>
            <a:pPr eaLnBrk="1" hangingPunct="1"/>
            <a:r>
              <a:rPr lang="uk-UA" altLang="ru-RU" b="1" dirty="0">
                <a:solidFill>
                  <a:srgbClr val="C00000"/>
                </a:solidFill>
              </a:rPr>
              <a:t>Конкурентні СТРАТЕГІЧНІ </a:t>
            </a:r>
            <a:r>
              <a:rPr lang="uk-UA" altLang="ru-RU" b="1" u="sng" dirty="0">
                <a:solidFill>
                  <a:srgbClr val="C00000"/>
                </a:solidFill>
              </a:rPr>
              <a:t>передумови</a:t>
            </a:r>
            <a:r>
              <a:rPr lang="uk-UA" altLang="ru-RU" b="1" dirty="0">
                <a:solidFill>
                  <a:srgbClr val="C00000"/>
                </a:solidFill>
              </a:rPr>
              <a:t> розвитку громади</a:t>
            </a:r>
          </a:p>
          <a:p>
            <a:pPr eaLnBrk="1" hangingPunct="1"/>
            <a:r>
              <a:rPr lang="uk-UA" altLang="ru-RU" b="1" i="1" dirty="0"/>
              <a:t>Тільки необхідна, але достатня </a:t>
            </a:r>
            <a:r>
              <a:rPr lang="uk-UA" altLang="ru-RU" sz="2800" b="1" i="1" dirty="0">
                <a:solidFill>
                  <a:srgbClr val="2A07C1"/>
                </a:solidFill>
              </a:rPr>
              <a:t>СТРУКТУРОВАНА ІНФОРМАЦІЯ </a:t>
            </a:r>
            <a:r>
              <a:rPr lang="uk-UA" altLang="ru-RU" b="1" i="1" dirty="0"/>
              <a:t>для стратегічного аналізу</a:t>
            </a:r>
            <a:r>
              <a:rPr lang="uk-UA" altLang="ru-RU" sz="2800" b="1" i="1" dirty="0">
                <a:solidFill>
                  <a:srgbClr val="2A07C1"/>
                </a:solidFill>
              </a:rPr>
              <a:t>!!!</a:t>
            </a:r>
          </a:p>
          <a:p>
            <a:pPr algn="ctr" eaLnBrk="1" hangingPunct="1">
              <a:buFontTx/>
              <a:buNone/>
            </a:pPr>
            <a:r>
              <a:rPr lang="uk-UA" altLang="ru-RU" sz="2800" b="1" i="1" dirty="0">
                <a:solidFill>
                  <a:srgbClr val="2A07C1"/>
                </a:solidFill>
              </a:rPr>
              <a:t>АНАЛІЗ + ВИСНОВКИ</a:t>
            </a:r>
            <a:endParaRPr lang="ru-RU" altLang="ru-RU" sz="2800" b="1" i="1" dirty="0">
              <a:solidFill>
                <a:srgbClr val="2A07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32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195736" y="188640"/>
            <a:ext cx="453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3200" b="1" dirty="0"/>
              <a:t>ПРОФІЛЬ</a:t>
            </a:r>
            <a:endParaRPr lang="ru-RU" altLang="ru-RU" sz="3200" b="1" dirty="0"/>
          </a:p>
        </p:txBody>
      </p:sp>
      <p:graphicFrame>
        <p:nvGraphicFramePr>
          <p:cNvPr id="5122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12632"/>
              </p:ext>
            </p:extLst>
          </p:nvPr>
        </p:nvGraphicFramePr>
        <p:xfrm>
          <a:off x="395288" y="908050"/>
          <a:ext cx="8424862" cy="5669244"/>
        </p:xfrm>
        <a:graphic>
          <a:graphicData uri="http://schemas.openxmlformats.org/drawingml/2006/table">
            <a:tbl>
              <a:tblPr/>
              <a:tblGrid>
                <a:gridCol w="4213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1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Дослідницько-аналітична частина СП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“Паспорт території”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Модель соціально-економічного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“ландшафту”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Рекламний проспект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Унікальне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визначення структури документа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Стандартна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матриця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Якісні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висновки після кількісного аналізу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Якісні висновки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відсутні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“Базовий”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сценарій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розвитку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Статичний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портрет 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Містить тільки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необхідну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але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достатню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інформацію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Критерії змісту та кількості інформації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відсутні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754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28676"/>
            <a:ext cx="2449531" cy="4091709"/>
          </a:xfrm>
        </p:spPr>
        <p:txBody>
          <a:bodyPr/>
          <a:lstStyle/>
          <a:p>
            <a:r>
              <a:rPr lang="uk-UA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Приклад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>
                <a:solidFill>
                  <a:srgbClr val="993300"/>
                </a:solidFill>
              </a:rPr>
              <a:t>Структура </a:t>
            </a:r>
            <a:br>
              <a:rPr lang="uk-UA" sz="2800" b="1" dirty="0">
                <a:solidFill>
                  <a:srgbClr val="993300"/>
                </a:solidFill>
              </a:rPr>
            </a:br>
            <a:r>
              <a:rPr lang="uk-UA" sz="2800" b="1" dirty="0">
                <a:solidFill>
                  <a:srgbClr val="993300"/>
                </a:solidFill>
              </a:rPr>
              <a:t>документу </a:t>
            </a:r>
            <a:br>
              <a:rPr lang="uk-UA" sz="2800" b="1" dirty="0">
                <a:solidFill>
                  <a:srgbClr val="993300"/>
                </a:solidFill>
              </a:rPr>
            </a:br>
            <a:r>
              <a:rPr lang="uk-UA" sz="2800" b="1" dirty="0">
                <a:solidFill>
                  <a:srgbClr val="993300"/>
                </a:solidFill>
              </a:rPr>
              <a:t>ОАЧ СП </a:t>
            </a:r>
            <a:br>
              <a:rPr lang="uk-UA" sz="2800" b="1" dirty="0">
                <a:solidFill>
                  <a:srgbClr val="993300"/>
                </a:solidFill>
              </a:rPr>
            </a:br>
            <a:r>
              <a:rPr lang="uk-UA" sz="2800" b="1" dirty="0">
                <a:solidFill>
                  <a:srgbClr val="993300"/>
                </a:solidFill>
              </a:rPr>
              <a:t>(Профіль)</a:t>
            </a:r>
            <a:endParaRPr lang="ru-RU" sz="2800" b="1" dirty="0">
              <a:solidFill>
                <a:srgbClr val="99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333" y="228676"/>
            <a:ext cx="88569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ХАРАКТЕРИСТИКА МІСТА ТА РЕГІОНУ .................................................................................6 </a:t>
            </a:r>
            <a:endParaRPr lang="ru-RU" sz="1000" dirty="0"/>
          </a:p>
          <a:p>
            <a:r>
              <a:rPr lang="ru-RU" sz="1000" dirty="0"/>
              <a:t>1.1. КОРОТКА ХАРАКТЕРИСТИКА МІСТА .................................................................................................. 6 </a:t>
            </a:r>
          </a:p>
          <a:p>
            <a:r>
              <a:rPr lang="ru-RU" sz="1000" dirty="0"/>
              <a:t>1.2. ІНФОРМАЦІЯ ПРО ОРГАН МІСЦЕВОГО САМОВРЯДУВАННЯ ................................................................... 8 </a:t>
            </a:r>
          </a:p>
          <a:p>
            <a:r>
              <a:rPr lang="ru-RU" sz="1000" dirty="0"/>
              <a:t>1.3. ІНФОРМАЦІЯ ПРО ОБ’ЄДНАННЯ ГРОМАДЯН І ЗАСОБИ МАСОВОЇ ІНФОРМАЦІЇ .......................................... 9 </a:t>
            </a:r>
          </a:p>
          <a:p>
            <a:r>
              <a:rPr lang="ru-RU" sz="1000" dirty="0"/>
              <a:t>1.4. ІСТОРИЧНА ДОВІДКА ...................................................................................................................... 9 </a:t>
            </a:r>
          </a:p>
          <a:p>
            <a:r>
              <a:rPr lang="ru-RU" sz="1000" dirty="0"/>
              <a:t>1.5. КОРОТКА ХАРАКТЕРИСТИКА ДНІПРОПЕТРОВСЬКОЇ ОБЛАСТІ ............................................................. 10 </a:t>
            </a:r>
          </a:p>
          <a:p>
            <a:r>
              <a:rPr lang="ru-RU" sz="1000" dirty="0"/>
              <a:t>1.6. КОРОТКА ХАРАКТЕРИСТИКА МІСТ – КОНКУРЕНТІВ............................................................................ 11 </a:t>
            </a:r>
          </a:p>
          <a:p>
            <a:r>
              <a:rPr lang="ru-RU" sz="1000" b="1" dirty="0"/>
              <a:t>2. ЗЕМЕЛЬНІ ТА ПРИРОДНІ РЕСУРСИ ..................................................................................... 13 </a:t>
            </a:r>
            <a:endParaRPr lang="ru-RU" sz="1000" dirty="0"/>
          </a:p>
          <a:p>
            <a:r>
              <a:rPr lang="ru-RU" sz="1000" dirty="0"/>
              <a:t>2.1. ЗЕМЕЛЬНІ РЕСУРСИ І ТЕРИТОРІЯ МІСТА (СТРУКТУРА) ...................................................................... 13 </a:t>
            </a:r>
          </a:p>
          <a:p>
            <a:r>
              <a:rPr lang="ru-RU" sz="1000" dirty="0"/>
              <a:t>2.2. МІСТОБУДІВНІ ДОКУМЕНТИ ........................................................................................................... 15 </a:t>
            </a:r>
          </a:p>
          <a:p>
            <a:r>
              <a:rPr lang="ru-RU" sz="1000" dirty="0"/>
              <a:t>2.3. ПРИРОДНІ РЕСУРСИ .................................................................................................................... 15 </a:t>
            </a:r>
          </a:p>
          <a:p>
            <a:r>
              <a:rPr lang="ru-RU" sz="1000" dirty="0"/>
              <a:t>2.4. КЛІМАТИЧНІ УМОВИ...................................................................................................................... 15 </a:t>
            </a:r>
          </a:p>
          <a:p>
            <a:r>
              <a:rPr lang="ru-RU" sz="1000" b="1" dirty="0"/>
              <a:t>3. НАСЕЛЕННЯ І ТРУДОВІ РЕСУРСИ ........................................................................................ 16 </a:t>
            </a:r>
            <a:endParaRPr lang="ru-RU" sz="1000" dirty="0"/>
          </a:p>
          <a:p>
            <a:r>
              <a:rPr lang="ru-RU" sz="1000" dirty="0"/>
              <a:t>3.1. ЧИСЕЛЬНІСТЬ НАСЕЛЕННЯ І ДЕМОГРАФІЧНА СИТУАЦІЯ .................................................................... 16 </a:t>
            </a:r>
          </a:p>
          <a:p>
            <a:r>
              <a:rPr lang="ru-RU" sz="1000" dirty="0"/>
              <a:t>3.2. ЗАЙНЯТІСТЬ НАСЕЛЕННЯ ТА БЕЗРОБІТТЯ ....................................................................................... 19 </a:t>
            </a:r>
          </a:p>
          <a:p>
            <a:r>
              <a:rPr lang="ru-RU" sz="1000" dirty="0"/>
              <a:t>3.3. ДОХОДИ НАСЕЛЕННЯ І ЗАРОБІТНА ПЛАТА ....................................................................................... 21 </a:t>
            </a:r>
          </a:p>
          <a:p>
            <a:r>
              <a:rPr lang="ru-RU" sz="1000" b="1" dirty="0"/>
              <a:t>4. ЕКОНОМІКА МІСТА ................................................................................................................. 23 </a:t>
            </a:r>
            <a:endParaRPr lang="ru-RU" sz="1000" dirty="0"/>
          </a:p>
          <a:p>
            <a:r>
              <a:rPr lang="ru-RU" sz="1000" dirty="0"/>
              <a:t>4.1. СУБ’ЄКТИ ГОСПОДАРСЬКОЇ ДІЯЛЬНОСТІ ......................................................................................... 23 </a:t>
            </a:r>
          </a:p>
          <a:p>
            <a:r>
              <a:rPr lang="ru-RU" sz="1000" dirty="0"/>
              <a:t>4.2. СТРУКТУРА ЕКОНОМІКИ ТА РОЗВИТОК ГОЛОВНИХ СЕКТОРІВ ............................................................. 23 </a:t>
            </a:r>
          </a:p>
          <a:p>
            <a:r>
              <a:rPr lang="ru-RU" sz="1000" dirty="0"/>
              <a:t>4.3. РОЗВИТОК МАЛОГО І СЕРЕДНЬОГО БІЗНЕСУ ................................................................................... 27 </a:t>
            </a:r>
          </a:p>
          <a:p>
            <a:r>
              <a:rPr lang="ru-RU" sz="1000" dirty="0"/>
              <a:t>4.4. ФІНАНСОВА ІНФРАСТРУКТУРА ТА МЕРЕЖА ПІДТРИМКИ БІЗНЕСУ ........................................................ 28 </a:t>
            </a:r>
          </a:p>
          <a:p>
            <a:r>
              <a:rPr lang="ru-RU" sz="1000" dirty="0"/>
              <a:t>4.5. ЗОВНІШНЬОЕКОНОМІЧНА ДІЯЛЬНІСТЬ ............................................................................................ 28 </a:t>
            </a:r>
          </a:p>
          <a:p>
            <a:r>
              <a:rPr lang="ru-RU" sz="1000" dirty="0"/>
              <a:t>4.6. ІНВЕСТИЦІЙНА ДІЯЛЬНІСТЬ ........................................................................................................... 30 </a:t>
            </a:r>
          </a:p>
          <a:p>
            <a:r>
              <a:rPr lang="ru-RU" sz="1000" dirty="0"/>
              <a:t>4.7. МІСЬКИЙ БЮДЖЕТ ....................................................................................................................... 32 </a:t>
            </a:r>
          </a:p>
          <a:p>
            <a:r>
              <a:rPr lang="ru-RU" sz="1000" b="1" dirty="0"/>
              <a:t>5. ТРАНСПОРТНА ІНФРАСТРУКТУРА І ЗВ’ЯЗОК .................................................................... 34 </a:t>
            </a:r>
            <a:endParaRPr lang="ru-RU" sz="1000" dirty="0"/>
          </a:p>
          <a:p>
            <a:r>
              <a:rPr lang="ru-RU" sz="1000" b="1" dirty="0"/>
              <a:t>6. ІНФРАСТРУКТУРА ТОРГІВЛІ ТА ПОСЛУГ ............................................................................ 36 </a:t>
            </a:r>
            <a:endParaRPr lang="ru-RU" sz="1000" dirty="0"/>
          </a:p>
          <a:p>
            <a:r>
              <a:rPr lang="ru-RU" sz="1000" dirty="0"/>
              <a:t>6.1. МЕРЕЖА ЗАКЛАДІВ ТОРГІВЛІ ТА ГРОМАДСЬКОГО ХАРЧУВАННЯ .......................................................... 36 </a:t>
            </a:r>
          </a:p>
          <a:p>
            <a:r>
              <a:rPr lang="ru-RU" sz="1000" dirty="0"/>
              <a:t>6.2. МЕРЕЖА ЗАКЛАДІВ ПОБУТОВОГО ОБСЛУГОВУВАННЯ ....................................................................... 36 </a:t>
            </a:r>
          </a:p>
          <a:p>
            <a:r>
              <a:rPr lang="ru-RU" sz="1000" dirty="0"/>
              <a:t>6.3. ТУРИСТИЧНА ІНФРАСТРУКТУРА ..................................................................................................... 37 </a:t>
            </a:r>
          </a:p>
          <a:p>
            <a:r>
              <a:rPr lang="ru-RU" sz="1000" b="1" dirty="0"/>
              <a:t>7. ЖИТЛОВО-КОМУНАЛЬНА ТА ЕНЕРГЕТИЧНА ІНФРАСТРУКТУРА..................................... 39 </a:t>
            </a:r>
            <a:endParaRPr lang="ru-RU" sz="1000" dirty="0"/>
          </a:p>
          <a:p>
            <a:r>
              <a:rPr lang="ru-RU" sz="1000" dirty="0"/>
              <a:t>7.1. ЖИТЛОВИЙ ФОНД ........................................................................................................................ 39 </a:t>
            </a:r>
          </a:p>
          <a:p>
            <a:r>
              <a:rPr lang="ru-RU" sz="1000" dirty="0"/>
              <a:t>7.2. КОМУНАЛЬНА ІНФРАСТРУКТУРА ТА ІНЖЕНЕРНІ МЕРЕЖІ .................................................................... 39 </a:t>
            </a:r>
          </a:p>
          <a:p>
            <a:r>
              <a:rPr lang="ru-RU" sz="1000" dirty="0"/>
              <a:t>7.3. ЕНЕРГОСПОЖИВАННЯ ТА ЕНЕРГОЗБЕРЕЖЕННЯ .............................................................................. 41 </a:t>
            </a:r>
          </a:p>
          <a:p>
            <a:r>
              <a:rPr lang="ru-RU" sz="1000" b="1" dirty="0"/>
              <a:t>8. ОСВІТНЯ, НАУКОВА ТА СОЦІАЛЬНА ІНФРАСТРУКТУРА................................................... 42 </a:t>
            </a:r>
            <a:endParaRPr lang="ru-RU" sz="1000" dirty="0"/>
          </a:p>
          <a:p>
            <a:r>
              <a:rPr lang="ru-RU" sz="1000" dirty="0"/>
              <a:t>8.1. МЕРЕЖА ЗАКЛАДІВ ОСВІТИ ........................................................................................................... 42 </a:t>
            </a:r>
          </a:p>
          <a:p>
            <a:r>
              <a:rPr lang="ru-RU" sz="1000" dirty="0"/>
              <a:t>8.2. НАУКОВИЙ ПОТЕНЦІАЛ МІСТА ....................................................................................................... 42 </a:t>
            </a:r>
          </a:p>
          <a:p>
            <a:r>
              <a:rPr lang="ru-RU" sz="1000" dirty="0"/>
              <a:t>8.3. МЕРЕЖА ЗАКЛАДІВ ОХОРОНИ ЗДОРОВ’Я ........................................................................................ 44 </a:t>
            </a:r>
          </a:p>
          <a:p>
            <a:r>
              <a:rPr lang="ru-RU" sz="1000" dirty="0"/>
              <a:t>8.4. ЗАКЛАДИ КУЛЬТУРИ ..................................................................................................................... 45 </a:t>
            </a:r>
          </a:p>
          <a:p>
            <a:r>
              <a:rPr lang="ru-RU" sz="1000" b="1" dirty="0"/>
              <a:t>9. СТАН НАВКОЛИШНЬОГО ПРИРОДНОГО СЕРЕДОВИЩА ................................................. 47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79893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127786"/>
            <a:ext cx="8056450" cy="1068967"/>
          </a:xfrm>
          <a:prstGeom prst="rect">
            <a:avLst/>
          </a:prstGeom>
        </p:spPr>
        <p:txBody>
          <a:bodyPr/>
          <a:lstStyle/>
          <a:p>
            <a:r>
              <a:rPr lang="ru-RU" sz="2400" b="1" u="sng" dirty="0">
                <a:solidFill>
                  <a:srgbClr val="C00000"/>
                </a:solidFill>
              </a:rPr>
              <a:t>ПРИКЛАД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r>
              <a:rPr lang="ru-RU" sz="2400" b="1" dirty="0">
                <a:solidFill>
                  <a:srgbClr val="339933"/>
                </a:solidFill>
              </a:rPr>
              <a:t> НАСЕЛЕННЯ </a:t>
            </a:r>
            <a:r>
              <a:rPr lang="ru-RU" sz="2400" b="1" dirty="0" err="1">
                <a:solidFill>
                  <a:srgbClr val="339933"/>
                </a:solidFill>
              </a:rPr>
              <a:t>Белогірського</a:t>
            </a:r>
            <a:r>
              <a:rPr lang="ru-RU" sz="2400" b="1" dirty="0">
                <a:solidFill>
                  <a:srgbClr val="339933"/>
                </a:solidFill>
              </a:rPr>
              <a:t> району</a:t>
            </a:r>
            <a:r>
              <a:rPr lang="en-US" sz="2400" b="1" dirty="0">
                <a:solidFill>
                  <a:srgbClr val="339933"/>
                </a:solidFill>
              </a:rPr>
              <a:t> </a:t>
            </a:r>
            <a:r>
              <a:rPr lang="ru-RU" sz="2400" b="1" dirty="0">
                <a:solidFill>
                  <a:srgbClr val="339933"/>
                </a:solidFill>
              </a:rPr>
              <a:t>АРК </a:t>
            </a:r>
            <a:br>
              <a:rPr lang="ru-RU" sz="2400" b="1" dirty="0">
                <a:solidFill>
                  <a:srgbClr val="339933"/>
                </a:solidFill>
              </a:rPr>
            </a:b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740651" y="1340130"/>
            <a:ext cx="930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uk-UA" b="1"/>
              <a:t>Рис. </a:t>
            </a:r>
            <a:r>
              <a:rPr lang="en-US" b="1"/>
              <a:t>1</a:t>
            </a:r>
            <a:r>
              <a:rPr lang="uk-UA"/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9870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" y="6299758"/>
            <a:ext cx="8915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pPr>
              <a:defRPr/>
            </a:pPr>
            <a:r>
              <a:rPr lang="ru-RU" sz="1800" b="1" dirty="0" err="1">
                <a:solidFill>
                  <a:srgbClr val="FF0000"/>
                </a:solidFill>
              </a:rPr>
              <a:t>Чисельність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населення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зменшилась</a:t>
            </a:r>
            <a:r>
              <a:rPr lang="ru-RU" sz="1800" b="1" dirty="0">
                <a:solidFill>
                  <a:srgbClr val="FF0000"/>
                </a:solidFill>
              </a:rPr>
              <a:t> за 12 </a:t>
            </a:r>
            <a:r>
              <a:rPr lang="ru-RU" sz="1800" b="1" dirty="0" err="1">
                <a:solidFill>
                  <a:srgbClr val="FF0000"/>
                </a:solidFill>
              </a:rPr>
              <a:t>років</a:t>
            </a:r>
            <a:r>
              <a:rPr lang="ru-RU" sz="1800" b="1" dirty="0">
                <a:solidFill>
                  <a:srgbClr val="FF0000"/>
                </a:solidFill>
              </a:rPr>
              <a:t> на 8 тис.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чол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ru-RU" sz="1800" b="1" dirty="0">
                <a:solidFill>
                  <a:srgbClr val="FF0000"/>
                </a:solidFill>
              </a:rPr>
              <a:t>11 %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22584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23585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25632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1" y="814388"/>
          <a:ext cx="9117013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Диаграмма" r:id="rId4" imgW="5619699" imgH="3038653" progId="Excel.Chart.8">
                  <p:embed/>
                </p:oleObj>
              </mc:Choice>
              <mc:Fallback>
                <p:oleObj name="Диаграмма" r:id="rId4" imgW="5619699" imgH="303865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14388"/>
                        <a:ext cx="9117013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Прямоугольник 1"/>
          <p:cNvSpPr>
            <a:spLocks noChangeArrowheads="1"/>
          </p:cNvSpPr>
          <p:nvPr/>
        </p:nvSpPr>
        <p:spPr bwMode="auto">
          <a:xfrm>
            <a:off x="5940427" y="4298951"/>
            <a:ext cx="3127375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18,2 тис. на 01.01.2011 18,3 тис. на 01.01.2012 </a:t>
            </a:r>
          </a:p>
        </p:txBody>
      </p:sp>
      <p:sp>
        <p:nvSpPr>
          <p:cNvPr id="14348" name="Прямоугольник 2"/>
          <p:cNvSpPr>
            <a:spLocks noChangeArrowheads="1"/>
          </p:cNvSpPr>
          <p:nvPr/>
        </p:nvSpPr>
        <p:spPr bwMode="auto">
          <a:xfrm>
            <a:off x="6275388" y="765175"/>
            <a:ext cx="276069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64,2 тис. на 01.01.2012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090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15616" y="44624"/>
            <a:ext cx="802838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ПРИКЛАД</a:t>
            </a:r>
            <a:r>
              <a:rPr lang="uk-UA" sz="2400" b="1" u="sng" dirty="0">
                <a:solidFill>
                  <a:srgbClr val="C00000"/>
                </a:solidFill>
              </a:rPr>
              <a:t>: 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uk-UA" sz="2400" b="1" dirty="0" err="1">
                <a:solidFill>
                  <a:srgbClr val="C00000"/>
                </a:solidFill>
              </a:rPr>
              <a:t>субрегіон</a:t>
            </a:r>
            <a:r>
              <a:rPr lang="uk-UA" sz="2400" b="1" dirty="0">
                <a:solidFill>
                  <a:srgbClr val="C00000"/>
                </a:solidFill>
              </a:rPr>
              <a:t> Херсон - Миколаїв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r>
              <a:rPr lang="ru-RU" sz="2400" b="1" dirty="0">
                <a:solidFill>
                  <a:srgbClr val="339933"/>
                </a:solidFill>
              </a:rPr>
              <a:t> </a:t>
            </a:r>
            <a:r>
              <a:rPr lang="uk-UA" sz="2400" b="1" dirty="0">
                <a:solidFill>
                  <a:schemeClr val="accent2"/>
                </a:solidFill>
              </a:rPr>
              <a:t>ДЕМОГРАФІЯ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388" y="6235057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uk-UA" sz="2400" b="1">
                <a:solidFill>
                  <a:srgbClr val="E10040"/>
                </a:solidFill>
              </a:rPr>
              <a:t>Природній рух населення</a:t>
            </a:r>
            <a:r>
              <a:rPr lang="uk-UA" sz="2400" b="1"/>
              <a:t>, </a:t>
            </a:r>
            <a:r>
              <a:rPr lang="uk-UA" sz="2400" i="1"/>
              <a:t>коефіцієнт на 1000 осіб</a:t>
            </a:r>
            <a:r>
              <a:rPr lang="ru-RU" sz="2400" b="1"/>
              <a:t>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14896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1391"/>
              </p:ext>
            </p:extLst>
          </p:nvPr>
        </p:nvGraphicFramePr>
        <p:xfrm>
          <a:off x="1" y="1195558"/>
          <a:ext cx="9161463" cy="467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Лист" r:id="rId4" imgW="6172353" imgH="3152737" progId="Excel.Sheet.8">
                  <p:embed/>
                </p:oleObj>
              </mc:Choice>
              <mc:Fallback>
                <p:oleObj name="Лист" r:id="rId4" imgW="6172353" imgH="31527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95558"/>
                        <a:ext cx="9161463" cy="4675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0791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7063" cy="1143000"/>
          </a:xfrm>
        </p:spPr>
        <p:txBody>
          <a:bodyPr/>
          <a:lstStyle/>
          <a:p>
            <a:r>
              <a:rPr lang="ru-RU" sz="3200" b="1" u="sng" dirty="0">
                <a:solidFill>
                  <a:srgbClr val="C00000"/>
                </a:solidFill>
              </a:rPr>
              <a:t>ПРИКЛАД </a:t>
            </a:r>
            <a:r>
              <a:rPr lang="uk-UA" sz="3200" dirty="0"/>
              <a:t>Характеристика вікового складу мешканців Станишівської громади, </a:t>
            </a:r>
            <a:r>
              <a:rPr lang="ru-RU" sz="3200" dirty="0"/>
              <a:t>%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641777"/>
              </p:ext>
            </p:extLst>
          </p:nvPr>
        </p:nvGraphicFramePr>
        <p:xfrm>
          <a:off x="467544" y="1484784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5805264"/>
            <a:ext cx="8270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Загальна</a:t>
            </a:r>
            <a:r>
              <a:rPr lang="ru-RU" sz="2400" b="1" dirty="0"/>
              <a:t>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населення</a:t>
            </a:r>
            <a:r>
              <a:rPr lang="ru-RU" sz="2400" b="1" dirty="0"/>
              <a:t> </a:t>
            </a:r>
            <a:r>
              <a:rPr lang="ru-RU" sz="2400" b="1" dirty="0" err="1"/>
              <a:t>громади</a:t>
            </a:r>
            <a:r>
              <a:rPr lang="ru-RU" sz="2400" b="1" dirty="0"/>
              <a:t>: 13093 </a:t>
            </a:r>
            <a:r>
              <a:rPr lang="ru-RU" sz="2400" b="1" dirty="0" err="1"/>
              <a:t>осіб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348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5"/>
          <p:cNvGraphicFramePr>
            <a:graphicFrameLocks noChangeAspect="1"/>
          </p:cNvGraphicFramePr>
          <p:nvPr/>
        </p:nvGraphicFramePr>
        <p:xfrm>
          <a:off x="0" y="1196975"/>
          <a:ext cx="9144000" cy="3906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Диаграмма" r:id="rId4" imgW="5886298" imgH="2514803" progId="Excel.Chart.8">
                  <p:embed/>
                </p:oleObj>
              </mc:Choice>
              <mc:Fallback>
                <p:oleObj name="Диаграмма" r:id="rId4" imgW="5886298" imgH="251480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3906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32" y="81887"/>
            <a:ext cx="8851319" cy="1186527"/>
          </a:xfrm>
        </p:spPr>
        <p:txBody>
          <a:bodyPr/>
          <a:lstStyle/>
          <a:p>
            <a:r>
              <a:rPr lang="uk-UA" sz="2400" b="1" u="sng" dirty="0">
                <a:solidFill>
                  <a:srgbClr val="C00000"/>
                </a:solidFill>
              </a:rPr>
              <a:t>ПРИКЛАД район N</a:t>
            </a:r>
            <a:r>
              <a:rPr lang="uk-UA" sz="2400" b="1" dirty="0">
                <a:solidFill>
                  <a:srgbClr val="C00000"/>
                </a:solidFill>
              </a:rPr>
              <a:t>:</a:t>
            </a:r>
            <a:r>
              <a:rPr lang="uk-UA" sz="2400" b="1" dirty="0">
                <a:solidFill>
                  <a:srgbClr val="339933"/>
                </a:solidFill>
              </a:rPr>
              <a:t> ЗАЙНЯТІСТЬ та ДОХОДИ</a:t>
            </a:r>
            <a:br>
              <a:rPr lang="uk-UA" sz="2400" b="1" dirty="0">
                <a:solidFill>
                  <a:srgbClr val="339933"/>
                </a:solidFill>
              </a:rPr>
            </a:br>
            <a:r>
              <a:rPr lang="uk-UA" sz="2800" b="1" dirty="0"/>
              <a:t>Кількість зайнятих робітників </a:t>
            </a:r>
            <a:r>
              <a:rPr lang="uk-UA" sz="2800" dirty="0"/>
              <a:t>(в </a:t>
            </a:r>
            <a:r>
              <a:rPr lang="uk-UA" sz="2800" dirty="0" err="1"/>
              <a:t>юр</a:t>
            </a:r>
            <a:r>
              <a:rPr lang="uk-UA" sz="2800" dirty="0"/>
              <a:t>. особах)</a:t>
            </a:r>
            <a:endParaRPr lang="uk-UA" dirty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0" y="23775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107950" y="5318395"/>
            <a:ext cx="871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/>
              <a:t>Население в трудоспособном возрасте  </a:t>
            </a:r>
            <a:r>
              <a:rPr lang="ru-RU" sz="2000" b="1">
                <a:solidFill>
                  <a:srgbClr val="FF3300"/>
                </a:solidFill>
              </a:rPr>
              <a:t>40,1 тыс.чел</a:t>
            </a:r>
            <a:r>
              <a:rPr lang="ru-RU" sz="2000">
                <a:solidFill>
                  <a:srgbClr val="FF3300"/>
                </a:solidFill>
              </a:rPr>
              <a:t>.</a:t>
            </a:r>
            <a:r>
              <a:rPr lang="ru-RU" sz="2000"/>
              <a:t> </a:t>
            </a:r>
            <a:endParaRPr lang="en-US" sz="2000"/>
          </a:p>
          <a:p>
            <a:pPr algn="just"/>
            <a:r>
              <a:rPr lang="ru-RU" sz="2000"/>
              <a:t>На малых предприятиях более  	           </a:t>
            </a:r>
            <a:r>
              <a:rPr lang="ru-RU" sz="2000">
                <a:solidFill>
                  <a:srgbClr val="0000FF"/>
                </a:solidFill>
              </a:rPr>
              <a:t>0,5    тыс.чел.</a:t>
            </a:r>
          </a:p>
          <a:p>
            <a:pPr algn="just"/>
            <a:r>
              <a:rPr lang="ru-RU" sz="2000"/>
              <a:t>Предпринимателей - физических лиц         </a:t>
            </a:r>
            <a:r>
              <a:rPr lang="ru-RU" sz="2000">
                <a:solidFill>
                  <a:srgbClr val="0000FF"/>
                </a:solidFill>
              </a:rPr>
              <a:t>2,8       тыс.чел.</a:t>
            </a:r>
          </a:p>
          <a:p>
            <a:pPr algn="just"/>
            <a:r>
              <a:rPr lang="ru-RU" sz="2000"/>
              <a:t>Личные подсобные хозяйства      более</a:t>
            </a:r>
            <a:r>
              <a:rPr lang="ru-RU" sz="2000">
                <a:solidFill>
                  <a:srgbClr val="0000FF"/>
                </a:solidFill>
              </a:rPr>
              <a:t>    11,5   тыс. чел.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0" y="23870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0" y="20775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0" y="19870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3" name="Прямоугольник 1"/>
          <p:cNvSpPr>
            <a:spLocks noChangeArrowheads="1"/>
          </p:cNvSpPr>
          <p:nvPr/>
        </p:nvSpPr>
        <p:spPr bwMode="auto">
          <a:xfrm>
            <a:off x="6595645" y="4892637"/>
            <a:ext cx="260985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33,6 тыс.чел – в 2011</a:t>
            </a:r>
          </a:p>
        </p:txBody>
      </p:sp>
      <p:sp>
        <p:nvSpPr>
          <p:cNvPr id="18444" name="Прямоугольник 2"/>
          <p:cNvSpPr>
            <a:spLocks noChangeArrowheads="1"/>
          </p:cNvSpPr>
          <p:nvPr/>
        </p:nvSpPr>
        <p:spPr bwMode="auto">
          <a:xfrm>
            <a:off x="4502454" y="1659669"/>
            <a:ext cx="3816558" cy="36933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20,0 </a:t>
            </a:r>
            <a:r>
              <a:rPr lang="ru-RU" b="1" dirty="0" err="1"/>
              <a:t>тис.чол</a:t>
            </a:r>
            <a:r>
              <a:rPr lang="ru-RU" b="1" dirty="0"/>
              <a:t>. – не занято в 2011 </a:t>
            </a:r>
          </a:p>
        </p:txBody>
      </p:sp>
    </p:spTree>
    <p:extLst>
      <p:ext uri="{BB962C8B-B14F-4D97-AF65-F5344CB8AC3E}">
        <p14:creationId xmlns:p14="http://schemas.microsoft.com/office/powerpoint/2010/main" val="4135950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24936" cy="1143000"/>
          </a:xfrm>
        </p:spPr>
        <p:txBody>
          <a:bodyPr/>
          <a:lstStyle/>
          <a:p>
            <a:r>
              <a:rPr lang="ru-RU" sz="2800" b="1" u="sng" dirty="0">
                <a:solidFill>
                  <a:srgbClr val="C00000"/>
                </a:solidFill>
              </a:rPr>
              <a:t>ПРИКЛАД</a:t>
            </a:r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uk-UA" sz="2800" b="1" dirty="0"/>
              <a:t>Динаміка зміни чисельності зайнятих, осіб</a:t>
            </a:r>
            <a:endParaRPr lang="ru-RU" sz="2800" b="1" dirty="0"/>
          </a:p>
        </p:txBody>
      </p:sp>
      <p:graphicFrame>
        <p:nvGraphicFramePr>
          <p:cNvPr id="4" name="Діаграма 8">
            <a:extLst>
              <a:ext uri="{FF2B5EF4-FFF2-40B4-BE49-F238E27FC236}">
                <a16:creationId xmlns:a16="http://schemas.microsoft.com/office/drawing/2014/main" xmlns="" id="{6B801D6E-2D59-4494-BB9A-8D0EBA1D8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99930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40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uk-UA" b="1" dirty="0"/>
              <a:t>Сутність стратегічного управління. </a:t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ПРАКТИКА</a:t>
            </a:r>
            <a:br>
              <a:rPr lang="uk-UA" b="1" dirty="0"/>
            </a:br>
            <a:r>
              <a:rPr lang="uk-UA" dirty="0"/>
              <a:t>14:</a:t>
            </a:r>
            <a:r>
              <a:rPr lang="en-US" dirty="0"/>
              <a:t>20</a:t>
            </a:r>
            <a:r>
              <a:rPr lang="uk-UA" dirty="0"/>
              <a:t> – 15:</a:t>
            </a:r>
            <a:r>
              <a:rPr lang="en-US" dirty="0"/>
              <a:t>30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582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1608" cy="1008112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Приклад. </a:t>
            </a:r>
            <a:r>
              <a:rPr lang="ru-RU" sz="2800" b="1" dirty="0"/>
              <a:t>Структура </a:t>
            </a:r>
            <a:r>
              <a:rPr lang="ru-RU" sz="2800" b="1" dirty="0" err="1"/>
              <a:t>доходів</a:t>
            </a:r>
            <a:r>
              <a:rPr lang="ru-RU" sz="2800" b="1" dirty="0"/>
              <a:t> </a:t>
            </a:r>
            <a:r>
              <a:rPr lang="ru-RU" sz="2800" b="1" dirty="0" err="1"/>
              <a:t>загального</a:t>
            </a:r>
            <a:r>
              <a:rPr lang="ru-RU" sz="2800" b="1" dirty="0"/>
              <a:t> фонду</a:t>
            </a:r>
            <a:r>
              <a:rPr lang="en-US" sz="2800" b="1" dirty="0"/>
              <a:t> </a:t>
            </a:r>
            <a:r>
              <a:rPr lang="ru-RU" sz="2800" b="1" dirty="0"/>
              <a:t>м. </a:t>
            </a:r>
            <a:r>
              <a:rPr lang="ru-RU" sz="2800" b="1" dirty="0" err="1"/>
              <a:t>Новоукра</a:t>
            </a:r>
            <a:r>
              <a:rPr lang="uk-UA" sz="2800" b="1" dirty="0" err="1"/>
              <a:t>їнка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922807"/>
              </p:ext>
            </p:extLst>
          </p:nvPr>
        </p:nvGraphicFramePr>
        <p:xfrm>
          <a:off x="251520" y="980728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48064" y="5085184"/>
            <a:ext cx="3743397" cy="523220"/>
          </a:xfrm>
          <a:prstGeom prst="rect">
            <a:avLst/>
          </a:prstGeom>
          <a:solidFill>
            <a:srgbClr val="F9FCBC"/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Всього 19,9 </a:t>
            </a:r>
            <a:r>
              <a:rPr lang="uk-UA" sz="2800" b="1" dirty="0" err="1">
                <a:solidFill>
                  <a:srgbClr val="C00000"/>
                </a:solidFill>
              </a:rPr>
              <a:t>млн.грн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71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864096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Приклад. </a:t>
            </a:r>
            <a:br>
              <a:rPr lang="uk-UA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/>
              <a:t>Доходи  бюджету на одного </a:t>
            </a:r>
            <a:r>
              <a:rPr lang="ru-RU" sz="3200" b="1" dirty="0" err="1"/>
              <a:t>мешканця</a:t>
            </a:r>
            <a:endParaRPr lang="uk-UA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157881"/>
              </p:ext>
            </p:extLst>
          </p:nvPr>
        </p:nvGraphicFramePr>
        <p:xfrm>
          <a:off x="179512" y="1124744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2174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09625" y="116522"/>
            <a:ext cx="7524750" cy="646331"/>
          </a:xfrm>
        </p:spPr>
        <p:txBody>
          <a:bodyPr wrap="square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u="sng" dirty="0">
                <a:solidFill>
                  <a:srgbClr val="C00000"/>
                </a:solidFill>
              </a:rPr>
              <a:t>ПРИКЛАД </a:t>
            </a:r>
            <a:r>
              <a:rPr lang="uk-UA" altLang="ru-RU" sz="1800" b="1" dirty="0"/>
              <a:t>порівняльного аналізу</a:t>
            </a:r>
            <a:br>
              <a:rPr lang="uk-UA" altLang="ru-RU" sz="1800" b="1" dirty="0"/>
            </a:br>
            <a:r>
              <a:rPr lang="uk-UA" altLang="ru-RU" sz="1800" dirty="0"/>
              <a:t>(стратегічний план економічного розвитку </a:t>
            </a:r>
            <a:r>
              <a:rPr lang="uk-UA" altLang="ru-RU" sz="1800" dirty="0" err="1"/>
              <a:t>м.Рівне</a:t>
            </a:r>
            <a:r>
              <a:rPr lang="uk-UA" altLang="ru-RU" sz="1800" dirty="0"/>
              <a:t>)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22336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25185"/>
              </p:ext>
            </p:extLst>
          </p:nvPr>
        </p:nvGraphicFramePr>
        <p:xfrm>
          <a:off x="107504" y="3746798"/>
          <a:ext cx="3672408" cy="289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r:id="rId4" imgW="2971800" imgH="2390851" progId="">
                  <p:embed/>
                </p:oleObj>
              </mc:Choice>
              <mc:Fallback>
                <p:oleObj r:id="rId4" imgW="2971800" imgH="23908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746798"/>
                        <a:ext cx="3672408" cy="28939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1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85020"/>
              </p:ext>
            </p:extLst>
          </p:nvPr>
        </p:nvGraphicFramePr>
        <p:xfrm>
          <a:off x="4932041" y="3695333"/>
          <a:ext cx="4094068" cy="294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r:id="rId6" imgW="3171726" imgH="2276361" progId="">
                  <p:embed/>
                </p:oleObj>
              </mc:Choice>
              <mc:Fallback>
                <p:oleObj r:id="rId6" imgW="3171726" imgH="22763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1" y="3695333"/>
                        <a:ext cx="4094068" cy="29438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2295526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04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24823"/>
              </p:ext>
            </p:extLst>
          </p:nvPr>
        </p:nvGraphicFramePr>
        <p:xfrm>
          <a:off x="107504" y="908720"/>
          <a:ext cx="366615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Диаграмма" r:id="rId8" imgW="2971958" imgH="2276361" progId="Excel.Chart.8">
                  <p:embed/>
                </p:oleObj>
              </mc:Choice>
              <mc:Fallback>
                <p:oleObj name="Диаграмма" r:id="rId8" imgW="2971958" imgH="227636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08720"/>
                        <a:ext cx="3666152" cy="26642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2343151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04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985117"/>
              </p:ext>
            </p:extLst>
          </p:nvPr>
        </p:nvGraphicFramePr>
        <p:xfrm>
          <a:off x="4943542" y="836712"/>
          <a:ext cx="402188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r:id="rId10" imgW="3286241" imgH="2171858" progId="">
                  <p:embed/>
                </p:oleObj>
              </mc:Choice>
              <mc:Fallback>
                <p:oleObj r:id="rId10" imgW="3286241" imgH="217185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542" y="836712"/>
                        <a:ext cx="4021889" cy="26642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10489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6466730"/>
          </a:xfrm>
        </p:spPr>
        <p:txBody>
          <a:bodyPr>
            <a:normAutofit/>
          </a:bodyPr>
          <a:lstStyle/>
          <a:p>
            <a:r>
              <a:rPr lang="uk-UA" b="1" dirty="0"/>
              <a:t>Аналіз ландшафту.</a:t>
            </a:r>
            <a:br>
              <a:rPr lang="uk-UA" b="1" dirty="0"/>
            </a:br>
            <a:r>
              <a:rPr lang="uk-UA" b="1" dirty="0"/>
              <a:t>Оцінка альтернативних сценаріїв.</a:t>
            </a:r>
            <a:br>
              <a:rPr lang="uk-UA" b="1" dirty="0"/>
            </a:br>
            <a:r>
              <a:rPr lang="ru-RU" b="1" dirty="0" err="1"/>
              <a:t>Ключові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ПРАКТИКА</a:t>
            </a:r>
            <a:br>
              <a:rPr lang="ru-RU" b="1" dirty="0"/>
            </a:br>
            <a:r>
              <a:rPr lang="uk-UA" dirty="0"/>
              <a:t>16:</a:t>
            </a:r>
            <a:r>
              <a:rPr lang="en-US" dirty="0"/>
              <a:t>30</a:t>
            </a:r>
            <a:r>
              <a:rPr lang="uk-UA" dirty="0"/>
              <a:t> – 1</a:t>
            </a:r>
            <a:r>
              <a:rPr lang="en-US" dirty="0"/>
              <a:t>7</a:t>
            </a:r>
            <a:r>
              <a:rPr lang="uk-UA" dirty="0"/>
              <a:t>:50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0627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9" y="116632"/>
            <a:ext cx="8646674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0192" y="620688"/>
            <a:ext cx="203453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ПРИКЛАД</a:t>
            </a:r>
            <a:r>
              <a:rPr lang="uk-UA" alt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6487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56" y="332656"/>
            <a:ext cx="820812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841067"/>
            <a:ext cx="203453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ПРИКЛАД</a:t>
            </a:r>
            <a:r>
              <a:rPr lang="uk-UA" alt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2758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u="sng" dirty="0" smtClean="0"/>
              <a:t>3.4</a:t>
            </a:r>
            <a:r>
              <a:rPr lang="uk-UA" sz="3200" i="1" u="sng" dirty="0"/>
              <a:t>. Методологія визначення пріоритетів стратегічного розвитку території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040560"/>
          </a:xfrm>
        </p:spPr>
        <p:txBody>
          <a:bodyPr>
            <a:normAutofit fontScale="92500"/>
          </a:bodyPr>
          <a:lstStyle/>
          <a:p>
            <a:r>
              <a:rPr lang="uk-UA" dirty="0"/>
              <a:t>Визначення місії міста. </a:t>
            </a:r>
            <a:endParaRPr lang="ru-RU" dirty="0"/>
          </a:p>
          <a:p>
            <a:r>
              <a:rPr lang="uk-UA" dirty="0"/>
              <a:t>Стратегічне бачення, пріоритети, цілі, завдання. </a:t>
            </a:r>
            <a:endParaRPr lang="ru-RU" dirty="0"/>
          </a:p>
          <a:p>
            <a:r>
              <a:rPr lang="uk-UA" dirty="0"/>
              <a:t>Причинно-наслідкові зв’язки. </a:t>
            </a:r>
            <a:endParaRPr lang="ru-RU" dirty="0"/>
          </a:p>
          <a:p>
            <a:r>
              <a:rPr lang="uk-UA" dirty="0"/>
              <a:t>SMART-аналіз. </a:t>
            </a:r>
            <a:endParaRPr lang="ru-RU" dirty="0"/>
          </a:p>
          <a:p>
            <a:r>
              <a:rPr lang="uk-UA" dirty="0"/>
              <a:t>Розробка плану дій у вигляді оперативних цілей. </a:t>
            </a:r>
            <a:endParaRPr lang="ru-RU" dirty="0"/>
          </a:p>
          <a:p>
            <a:r>
              <a:rPr lang="uk-UA" dirty="0"/>
              <a:t>Формування пакету проектів з розвитку територій. </a:t>
            </a:r>
            <a:endParaRPr lang="ru-RU" dirty="0"/>
          </a:p>
          <a:p>
            <a:r>
              <a:rPr lang="uk-UA" dirty="0"/>
              <a:t>Громадське обговорення та ухвалення стратегії. РОБОТА В ГРУПАХ І ОБГОВОРЕННЯ. ДІЛОВА 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94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Умова успішного місцевого економічного розвитку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5688632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Усвідомлення:</a:t>
            </a: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uk-UA" b="1" dirty="0">
                <a:solidFill>
                  <a:srgbClr val="C00000"/>
                </a:solidFill>
              </a:rPr>
              <a:t>хто ми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?»</a:t>
            </a: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uk-UA" b="1" dirty="0">
                <a:solidFill>
                  <a:srgbClr val="C00000"/>
                </a:solidFill>
              </a:rPr>
              <a:t>куди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ми прагнемо </a:t>
            </a:r>
            <a:r>
              <a:rPr lang="uk-UA" b="1" dirty="0">
                <a:solidFill>
                  <a:srgbClr val="C00000"/>
                </a:solidFill>
              </a:rPr>
              <a:t>рухатись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?»</a:t>
            </a: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«як </a:t>
            </a:r>
            <a:r>
              <a:rPr lang="uk-UA" b="1" dirty="0">
                <a:solidFill>
                  <a:srgbClr val="C00000"/>
                </a:solidFill>
              </a:rPr>
              <a:t>туди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дістатись?»</a:t>
            </a:r>
          </a:p>
          <a:p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в процесі стратегічного планування</a:t>
            </a:r>
            <a:endParaRPr lang="ru-RU" i="1" dirty="0"/>
          </a:p>
        </p:txBody>
      </p:sp>
      <p:pic>
        <p:nvPicPr>
          <p:cNvPr id="4" name="Picture 3" descr="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7" y="1556792"/>
            <a:ext cx="2258827" cy="221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26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376264"/>
          </a:xfrm>
        </p:spPr>
        <p:txBody>
          <a:bodyPr/>
          <a:lstStyle/>
          <a:p>
            <a:r>
              <a:rPr lang="uk-UA" sz="4800" b="1" dirty="0">
                <a:latin typeface="Arial" pitchFamily="34" charset="0"/>
                <a:cs typeface="Arial" pitchFamily="34" charset="0"/>
              </a:rPr>
              <a:t>ТЕРМІНИ ПЛАНУВАНЯ</a:t>
            </a:r>
            <a:br>
              <a:rPr lang="uk-UA" sz="4800" b="1" dirty="0">
                <a:latin typeface="Arial" pitchFamily="34" charset="0"/>
                <a:cs typeface="Arial" pitchFamily="34" charset="0"/>
              </a:rPr>
            </a:br>
            <a:r>
              <a:rPr lang="uk-UA" sz="4800" dirty="0">
                <a:latin typeface="Arial" pitchFamily="34" charset="0"/>
                <a:cs typeface="Arial" pitchFamily="34" charset="0"/>
              </a:rPr>
              <a:t>(горизонт Бачення)</a:t>
            </a:r>
            <a:br>
              <a:rPr lang="uk-UA" sz="4800" dirty="0">
                <a:latin typeface="Arial" pitchFamily="34" charset="0"/>
                <a:cs typeface="Arial" pitchFamily="34" charset="0"/>
              </a:rPr>
            </a:br>
            <a:r>
              <a:rPr lang="uk-UA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Приклад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507288" cy="1800200"/>
          </a:xfrm>
        </p:spPr>
        <p:txBody>
          <a:bodyPr/>
          <a:lstStyle/>
          <a:p>
            <a:r>
              <a:rPr lang="uk-UA" sz="4400" b="1" dirty="0"/>
              <a:t>Стратегія</a:t>
            </a:r>
            <a:r>
              <a:rPr lang="uk-UA" sz="4400" dirty="0"/>
              <a:t> по </a:t>
            </a:r>
            <a:r>
              <a:rPr lang="uk-UA" sz="4400" b="1" dirty="0">
                <a:solidFill>
                  <a:srgbClr val="C00000"/>
                </a:solidFill>
              </a:rPr>
              <a:t>2028 р.</a:t>
            </a:r>
          </a:p>
          <a:p>
            <a:r>
              <a:rPr lang="uk-UA" sz="4400" b="1" dirty="0"/>
              <a:t>Проекти </a:t>
            </a:r>
            <a:r>
              <a:rPr lang="uk-UA" sz="4400" i="1" u="sng" dirty="0"/>
              <a:t>на кожні </a:t>
            </a:r>
            <a:r>
              <a:rPr lang="uk-UA" sz="4400" i="1" dirty="0">
                <a:solidFill>
                  <a:srgbClr val="C00000"/>
                </a:solidFill>
              </a:rPr>
              <a:t>три роки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66793"/>
              </p:ext>
            </p:extLst>
          </p:nvPr>
        </p:nvGraphicFramePr>
        <p:xfrm>
          <a:off x="899592" y="4365104"/>
          <a:ext cx="7200800" cy="2304255"/>
        </p:xfrm>
        <a:graphic>
          <a:graphicData uri="http://schemas.openxmlformats.org/drawingml/2006/table">
            <a:tbl>
              <a:tblPr firstRow="1" firstCol="1" bandRow="1"/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І етап </a:t>
                      </a:r>
                      <a:endParaRPr lang="ru-RU" sz="3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2019 - 2021</a:t>
                      </a:r>
                      <a:endParaRPr lang="ru-RU" sz="3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ІІ </a:t>
                      </a:r>
                      <a:r>
                        <a:rPr lang="uk-UA" sz="36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етап </a:t>
                      </a:r>
                      <a:endParaRPr lang="ru-RU" sz="3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2022 - 2024</a:t>
                      </a:r>
                      <a:endParaRPr lang="ru-RU" sz="3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ІІІ </a:t>
                      </a:r>
                      <a:r>
                        <a:rPr lang="uk-UA" sz="36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етап </a:t>
                      </a:r>
                      <a:endParaRPr lang="ru-RU" sz="3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2025 - 2027</a:t>
                      </a:r>
                      <a:endParaRPr lang="ru-RU" sz="3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345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00_ДЕСПРО_Новоукр\ОБЛ исх\13568903_556464021203950_376371562554822064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189"/>
            <a:ext cx="9144000" cy="51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Мс</a:t>
            </a:r>
            <a:r>
              <a:rPr lang="ru-RU" sz="2400" b="1" dirty="0"/>
              <a:t> </a:t>
            </a:r>
            <a:r>
              <a:rPr lang="ru-RU" sz="2400" b="1" dirty="0" err="1"/>
              <a:t>Девис</a:t>
            </a:r>
            <a:r>
              <a:rPr lang="ru-RU" sz="2400" b="1" dirty="0"/>
              <a:t> – 8 млн. деревьев – частный заповедник (за 20 лет </a:t>
            </a:r>
            <a:r>
              <a:rPr lang="ru-RU" sz="2400" b="1" dirty="0">
                <a:solidFill>
                  <a:srgbClr val="C00000"/>
                </a:solidFill>
              </a:rPr>
              <a:t>90 млн $</a:t>
            </a:r>
            <a:r>
              <a:rPr lang="ru-RU" sz="2400" b="1" dirty="0"/>
              <a:t>).  Проект </a:t>
            </a:r>
            <a:r>
              <a:rPr lang="ru-RU" sz="2400" b="1" dirty="0" err="1"/>
              <a:t>Nokuse</a:t>
            </a:r>
            <a:r>
              <a:rPr lang="ru-RU" sz="2400" b="1" dirty="0"/>
              <a:t> </a:t>
            </a:r>
            <a:r>
              <a:rPr lang="ru-RU" sz="2400" dirty="0"/>
              <a:t> (</a:t>
            </a:r>
            <a:r>
              <a:rPr lang="ru-RU" sz="2400" b="1" dirty="0"/>
              <a:t>«Черный медведь») рассчитан на </a:t>
            </a:r>
            <a:r>
              <a:rPr lang="ru-RU" sz="2400" b="1" dirty="0">
                <a:solidFill>
                  <a:srgbClr val="C00000"/>
                </a:solidFill>
              </a:rPr>
              <a:t>300 лет</a:t>
            </a:r>
            <a:r>
              <a:rPr lang="ru-RU" sz="2400" b="1" dirty="0"/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601" y="5157193"/>
            <a:ext cx="4283480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67" b="1" dirty="0">
                <a:solidFill>
                  <a:srgbClr val="FFFF00"/>
                </a:solidFill>
              </a:rPr>
              <a:t>США, Флорида</a:t>
            </a:r>
          </a:p>
        </p:txBody>
      </p:sp>
    </p:spTree>
    <p:extLst>
      <p:ext uri="{BB962C8B-B14F-4D97-AF65-F5344CB8AC3E}">
        <p14:creationId xmlns:p14="http://schemas.microsoft.com/office/powerpoint/2010/main" val="34153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/>
              <a:t>Стратегия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648072"/>
          </a:xfrm>
        </p:spPr>
        <p:txBody>
          <a:bodyPr>
            <a:normAutofit/>
          </a:bodyPr>
          <a:lstStyle/>
          <a:p>
            <a:r>
              <a:rPr lang="uk-UA" b="1" dirty="0" err="1"/>
              <a:t>Арташез</a:t>
            </a:r>
            <a:r>
              <a:rPr lang="uk-UA" b="1" dirty="0"/>
              <a:t> </a:t>
            </a:r>
            <a:r>
              <a:rPr lang="uk-UA" b="1" dirty="0" err="1"/>
              <a:t>Газарян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8210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kuse and Other Conservation Land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8" y="26516"/>
            <a:ext cx="8858558" cy="68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¡Ð²ÑÑÐ»Ð¸Ð½Ð° Ð²ÑÐ´ Nokuse Plantatio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521787" cy="15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04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7"/>
            <a:ext cx="8352928" cy="252028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uk-UA" altLang="ko-KR" sz="3600" b="1" dirty="0">
                <a:solidFill>
                  <a:srgbClr val="C00000"/>
                </a:solidFill>
              </a:rPr>
              <a:t>Місія</a:t>
            </a:r>
            <a:r>
              <a:rPr lang="uk-UA" altLang="ko-KR" sz="3600" dirty="0">
                <a:solidFill>
                  <a:srgbClr val="C00000"/>
                </a:solidFill>
              </a:rPr>
              <a:t> міста (села, району, громади) </a:t>
            </a:r>
            <a:r>
              <a:rPr lang="uk-UA" altLang="ko-KR" sz="3600" dirty="0"/>
              <a:t>- це основне його </a:t>
            </a:r>
            <a:r>
              <a:rPr lang="uk-UA" altLang="ko-KR" sz="3600" b="1" dirty="0"/>
              <a:t>призначення</a:t>
            </a:r>
            <a:r>
              <a:rPr lang="uk-UA" altLang="ko-KR" sz="3600" dirty="0"/>
              <a:t>, причина його появи, унікальні особливості та конкурентні переваги (ресурси), місце в економічній системі регіону (держави, світу).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84325" y="401519"/>
            <a:ext cx="586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400" b="1" dirty="0">
                <a:solidFill>
                  <a:srgbClr val="C00000"/>
                </a:solidFill>
              </a:rPr>
              <a:t>Місія громади</a:t>
            </a:r>
            <a:endParaRPr lang="ru-RU" alt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40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Приклад</a:t>
            </a:r>
            <a:r>
              <a:rPr lang="uk-UA" sz="4000" b="1" dirty="0">
                <a:solidFill>
                  <a:srgbClr val="0070C0"/>
                </a:solidFill>
              </a:rPr>
              <a:t> Миколаївка. Місія ОТГ</a:t>
            </a:r>
            <a:r>
              <a:rPr lang="ru-RU" sz="4000" b="1" dirty="0"/>
              <a:t>.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/>
              <a:t>Узагальнені</a:t>
            </a:r>
            <a:r>
              <a:rPr lang="ru-RU" i="1" dirty="0"/>
              <a:t> </a:t>
            </a:r>
            <a:r>
              <a:rPr lang="ru-RU" i="1" dirty="0" err="1"/>
              <a:t>основні</a:t>
            </a:r>
            <a:r>
              <a:rPr lang="ru-RU" i="1" dirty="0"/>
              <a:t> </a:t>
            </a:r>
            <a:r>
              <a:rPr lang="ru-RU" i="1" u="sng" dirty="0" err="1"/>
              <a:t>тези</a:t>
            </a:r>
            <a:endParaRPr lang="ru-RU" u="sng" dirty="0"/>
          </a:p>
          <a:p>
            <a:r>
              <a:rPr lang="uk-UA" dirty="0"/>
              <a:t>Миколаївка – місто </a:t>
            </a:r>
            <a:r>
              <a:rPr lang="uk-UA" b="1" dirty="0"/>
              <a:t>енергетиків, </a:t>
            </a:r>
            <a:r>
              <a:rPr lang="ru-RU" b="1" dirty="0"/>
              <a:t>Слов</a:t>
            </a:r>
            <a:r>
              <a:rPr lang="uk-UA" altLang="ru-RU" b="1" dirty="0"/>
              <a:t>’</a:t>
            </a:r>
            <a:r>
              <a:rPr lang="ru-RU" b="1" dirty="0" err="1"/>
              <a:t>янська</a:t>
            </a:r>
            <a:r>
              <a:rPr lang="ru-RU" b="1" dirty="0"/>
              <a:t> ТЕС</a:t>
            </a:r>
            <a:r>
              <a:rPr lang="ru-RU" dirty="0"/>
              <a:t> (15).</a:t>
            </a:r>
          </a:p>
          <a:p>
            <a:r>
              <a:rPr lang="uk-UA" dirty="0"/>
              <a:t>На березі мальовничого </a:t>
            </a:r>
            <a:r>
              <a:rPr lang="uk-UA" b="1" dirty="0"/>
              <a:t>Сіверського Донця</a:t>
            </a:r>
            <a:r>
              <a:rPr lang="ru-RU" dirty="0"/>
              <a:t> (8)</a:t>
            </a:r>
            <a:r>
              <a:rPr lang="uk-UA" dirty="0"/>
              <a:t> з унікальною </a:t>
            </a:r>
            <a:r>
              <a:rPr lang="uk-UA" b="1" dirty="0"/>
              <a:t>природоохоронною</a:t>
            </a:r>
            <a:r>
              <a:rPr lang="uk-UA" dirty="0"/>
              <a:t> зоною</a:t>
            </a:r>
            <a:r>
              <a:rPr lang="ru-RU" dirty="0"/>
              <a:t>.</a:t>
            </a:r>
          </a:p>
          <a:p>
            <a:r>
              <a:rPr lang="uk-UA" b="1" dirty="0"/>
              <a:t>Сільськогосподарські</a:t>
            </a:r>
            <a:r>
              <a:rPr lang="uk-UA" dirty="0"/>
              <a:t> угіддя</a:t>
            </a:r>
            <a:r>
              <a:rPr lang="ru-RU" dirty="0"/>
              <a:t> (7). </a:t>
            </a:r>
          </a:p>
          <a:p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b="1" dirty="0"/>
              <a:t>глина</a:t>
            </a:r>
            <a:r>
              <a:rPr lang="ru-RU" dirty="0"/>
              <a:t> (5).</a:t>
            </a:r>
          </a:p>
          <a:p>
            <a:r>
              <a:rPr lang="uk-UA" dirty="0"/>
              <a:t>Місто працьовитих </a:t>
            </a:r>
            <a:r>
              <a:rPr lang="uk-UA" b="1" dirty="0"/>
              <a:t>людей</a:t>
            </a:r>
            <a:r>
              <a:rPr lang="uk-UA" dirty="0"/>
              <a:t>, </a:t>
            </a:r>
            <a:r>
              <a:rPr lang="ru-RU" dirty="0" err="1"/>
              <a:t>висококваліфікованих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1209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92088"/>
          </a:xfrm>
        </p:spPr>
        <p:txBody>
          <a:bodyPr/>
          <a:lstStyle/>
          <a:p>
            <a:r>
              <a:rPr lang="ru-RU" sz="3600" b="1" dirty="0" err="1">
                <a:solidFill>
                  <a:srgbClr val="C00000"/>
                </a:solidFill>
              </a:rPr>
              <a:t>Приклади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u="sng" dirty="0">
                <a:solidFill>
                  <a:srgbClr val="C00000"/>
                </a:solidFill>
              </a:rPr>
              <a:t>форму</a:t>
            </a:r>
            <a:r>
              <a:rPr lang="uk-UA" sz="3600" b="1" u="sng" dirty="0" err="1">
                <a:solidFill>
                  <a:srgbClr val="C00000"/>
                </a:solidFill>
              </a:rPr>
              <a:t>лювання</a:t>
            </a:r>
            <a:r>
              <a:rPr lang="uk-UA" sz="3600" b="1" u="sng" dirty="0">
                <a:solidFill>
                  <a:srgbClr val="C00000"/>
                </a:solidFill>
              </a:rPr>
              <a:t> </a:t>
            </a:r>
            <a:r>
              <a:rPr lang="uk-UA" sz="3600" b="1" dirty="0">
                <a:solidFill>
                  <a:srgbClr val="C00000"/>
                </a:solidFill>
              </a:rPr>
              <a:t>– центр ОТГ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9415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Місія </a:t>
            </a:r>
            <a:endParaRPr lang="ru-RU" dirty="0"/>
          </a:p>
          <a:p>
            <a:pPr marL="0" indent="0">
              <a:buNone/>
            </a:pPr>
            <a:r>
              <a:rPr lang="uk-UA" i="1" dirty="0"/>
              <a:t>Миколаївка – місто енергетиків, на березі мальовничого Сіверського Донця з унікальною «крейдяною флорою», в оточенні родючих для садівництва чорноземних земель, з покладами білої глини, місто працьовитих висококваліфікованих фахівців.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3270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98" y="3356992"/>
            <a:ext cx="3572002" cy="351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136904" cy="2520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ko-KR" sz="3600" dirty="0">
                <a:solidFill>
                  <a:srgbClr val="C00000"/>
                </a:solidFill>
              </a:rPr>
              <a:t>Стратегічне </a:t>
            </a:r>
            <a:r>
              <a:rPr lang="uk-UA" altLang="ko-KR" sz="3600" b="1" dirty="0">
                <a:solidFill>
                  <a:srgbClr val="C00000"/>
                </a:solidFill>
              </a:rPr>
              <a:t>Бачення</a:t>
            </a:r>
            <a:r>
              <a:rPr lang="uk-UA" altLang="ko-KR" sz="3600" dirty="0">
                <a:solidFill>
                  <a:srgbClr val="C00000"/>
                </a:solidFill>
              </a:rPr>
              <a:t> </a:t>
            </a:r>
            <a:r>
              <a:rPr lang="uk-UA" altLang="ko-KR" sz="3600" dirty="0"/>
              <a:t>- це уявлення </a:t>
            </a:r>
            <a:r>
              <a:rPr lang="uk-UA" altLang="ko-KR" sz="3600" b="1" dirty="0">
                <a:solidFill>
                  <a:srgbClr val="0070C0"/>
                </a:solidFill>
              </a:rPr>
              <a:t>громадян</a:t>
            </a:r>
            <a:r>
              <a:rPr lang="uk-UA" altLang="ko-KR" sz="3600" dirty="0">
                <a:solidFill>
                  <a:srgbClr val="0070C0"/>
                </a:solidFill>
              </a:rPr>
              <a:t> </a:t>
            </a:r>
            <a:r>
              <a:rPr lang="uk-UA" altLang="ko-KR" sz="3600" dirty="0"/>
              <a:t>про те, яким місто (село, район, громада) має виглядати в </a:t>
            </a:r>
            <a:r>
              <a:rPr lang="uk-UA" altLang="ko-KR" sz="3600" b="1" dirty="0"/>
              <a:t>майбутньому</a:t>
            </a:r>
            <a:r>
              <a:rPr lang="uk-UA" altLang="ko-KR" sz="3600" dirty="0"/>
              <a:t>. </a:t>
            </a:r>
            <a:endParaRPr lang="uk-UA" altLang="ko-KR" sz="3600" b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27584" y="44624"/>
            <a:ext cx="770485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400" b="1" dirty="0">
                <a:solidFill>
                  <a:srgbClr val="C00000"/>
                </a:solidFill>
              </a:rPr>
              <a:t>Бачення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400" b="1" dirty="0">
                <a:solidFill>
                  <a:srgbClr val="C00000"/>
                </a:solidFill>
              </a:rPr>
              <a:t>майбутнього громади</a:t>
            </a:r>
            <a:endParaRPr lang="ru-RU" alt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74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Приклад</a:t>
            </a:r>
            <a:r>
              <a:rPr lang="uk-UA" sz="3600" b="1" dirty="0">
                <a:solidFill>
                  <a:srgbClr val="0070C0"/>
                </a:solidFill>
              </a:rPr>
              <a:t> Бачення майбутнього - центр ОТГ Миколаївка 2027.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err="1"/>
              <a:t>Узагальнені</a:t>
            </a:r>
            <a:r>
              <a:rPr lang="ru-RU" sz="2800" i="1" dirty="0"/>
              <a:t> </a:t>
            </a:r>
            <a:r>
              <a:rPr lang="ru-RU" sz="2800" i="1" dirty="0" err="1"/>
              <a:t>основні</a:t>
            </a:r>
            <a:r>
              <a:rPr lang="ru-RU" sz="2800" i="1" dirty="0"/>
              <a:t> </a:t>
            </a:r>
            <a:r>
              <a:rPr lang="ru-RU" sz="2800" b="1" i="1" u="sng" dirty="0" err="1"/>
              <a:t>тези</a:t>
            </a:r>
            <a:r>
              <a:rPr lang="ru-RU" sz="2800" b="1" i="1" u="sng" dirty="0"/>
              <a:t> </a:t>
            </a:r>
          </a:p>
          <a:p>
            <a:r>
              <a:rPr lang="ru-RU" sz="2800" dirty="0" err="1"/>
              <a:t>Красиве</a:t>
            </a:r>
            <a:r>
              <a:rPr lang="ru-RU" sz="2800" dirty="0"/>
              <a:t>, </a:t>
            </a:r>
            <a:r>
              <a:rPr lang="ru-RU" sz="2800" b="1" dirty="0" err="1"/>
              <a:t>чисте</a:t>
            </a:r>
            <a:r>
              <a:rPr lang="ru-RU" sz="2800" dirty="0"/>
              <a:t>, и </a:t>
            </a:r>
            <a:r>
              <a:rPr lang="ru-RU" sz="2800" dirty="0" err="1"/>
              <a:t>яскраве</a:t>
            </a:r>
            <a:r>
              <a:rPr lang="ru-RU" sz="2800" dirty="0"/>
              <a:t> </a:t>
            </a:r>
            <a:r>
              <a:rPr lang="ru-RU" sz="2800" dirty="0" err="1"/>
              <a:t>місто</a:t>
            </a:r>
            <a:r>
              <a:rPr lang="ru-RU" sz="2800" dirty="0"/>
              <a:t>-</a:t>
            </a:r>
            <a:r>
              <a:rPr lang="uk-UA" sz="2800" dirty="0"/>
              <a:t>сад, що потопає у </a:t>
            </a:r>
            <a:r>
              <a:rPr lang="uk-UA" sz="2800" b="1" dirty="0"/>
              <a:t>зелені</a:t>
            </a:r>
            <a:r>
              <a:rPr lang="ru-RU" sz="2800" dirty="0"/>
              <a:t> (7), </a:t>
            </a:r>
          </a:p>
          <a:p>
            <a:r>
              <a:rPr lang="uk-UA" sz="2800" dirty="0"/>
              <a:t>З розвиненим зеленим </a:t>
            </a:r>
            <a:r>
              <a:rPr lang="uk-UA" sz="2800" b="1" dirty="0"/>
              <a:t>туризмом</a:t>
            </a:r>
            <a:r>
              <a:rPr lang="ru-RU" sz="2800" dirty="0"/>
              <a:t> (5), </a:t>
            </a:r>
            <a:r>
              <a:rPr lang="ru-RU" sz="2800" b="1" dirty="0" err="1"/>
              <a:t>спортивне</a:t>
            </a:r>
            <a:r>
              <a:rPr lang="ru-RU" sz="2800" dirty="0"/>
              <a:t> (3),</a:t>
            </a:r>
          </a:p>
          <a:p>
            <a:r>
              <a:rPr lang="uk-UA" sz="2800" dirty="0"/>
              <a:t>Екологічна чистота </a:t>
            </a:r>
            <a:r>
              <a:rPr lang="uk-UA" sz="2800" b="1" dirty="0"/>
              <a:t>земель</a:t>
            </a:r>
            <a:r>
              <a:rPr lang="ru-RU" sz="2800" b="1" dirty="0"/>
              <a:t> (5)</a:t>
            </a:r>
            <a:r>
              <a:rPr lang="ru-RU" sz="2800" dirty="0"/>
              <a:t>, </a:t>
            </a:r>
            <a:r>
              <a:rPr lang="uk-UA" sz="2800" dirty="0"/>
              <a:t>екологічне землеробство,</a:t>
            </a:r>
            <a:r>
              <a:rPr lang="ru-RU" sz="2800" dirty="0"/>
              <a:t> </a:t>
            </a:r>
            <a:r>
              <a:rPr lang="ru-RU" sz="2800" b="1" dirty="0" err="1"/>
              <a:t>переробні</a:t>
            </a:r>
            <a:r>
              <a:rPr lang="ru-RU" sz="2800" dirty="0"/>
              <a:t> (5) </a:t>
            </a:r>
            <a:r>
              <a:rPr lang="ru-RU" sz="2800" dirty="0" err="1"/>
              <a:t>підприємства</a:t>
            </a:r>
            <a:r>
              <a:rPr lang="ru-RU" sz="2800" dirty="0"/>
              <a:t>, </a:t>
            </a:r>
          </a:p>
          <a:p>
            <a:r>
              <a:rPr lang="ru-RU" sz="2800" b="1" dirty="0" err="1"/>
              <a:t>Самодостатність</a:t>
            </a:r>
            <a:r>
              <a:rPr lang="ru-RU" sz="2800" dirty="0"/>
              <a:t> (4) </a:t>
            </a:r>
            <a:r>
              <a:rPr lang="ru-RU" sz="2800" dirty="0" err="1"/>
              <a:t>громади</a:t>
            </a:r>
            <a:r>
              <a:rPr lang="ru-RU" sz="2800" dirty="0"/>
              <a:t>, </a:t>
            </a:r>
          </a:p>
          <a:p>
            <a:r>
              <a:rPr lang="ru-RU" sz="2800" dirty="0" err="1"/>
              <a:t>Комфортне</a:t>
            </a:r>
            <a:r>
              <a:rPr lang="ru-RU" sz="2800" dirty="0"/>
              <a:t>, </a:t>
            </a:r>
            <a:r>
              <a:rPr lang="ru-RU" sz="2800" dirty="0" err="1"/>
              <a:t>розвинена</a:t>
            </a:r>
            <a:r>
              <a:rPr lang="ru-RU" sz="2800" dirty="0"/>
              <a:t> </a:t>
            </a:r>
            <a:r>
              <a:rPr lang="ru-RU" sz="2800" b="1" dirty="0" err="1"/>
              <a:t>інфраструктура</a:t>
            </a:r>
            <a:r>
              <a:rPr lang="ru-RU" sz="2800" dirty="0"/>
              <a:t> (4),</a:t>
            </a:r>
          </a:p>
          <a:p>
            <a:r>
              <a:rPr lang="ru-RU" sz="2800" dirty="0"/>
              <a:t>Громада </a:t>
            </a:r>
            <a:r>
              <a:rPr lang="ru-RU" sz="2800" dirty="0" err="1"/>
              <a:t>високої</a:t>
            </a:r>
            <a:r>
              <a:rPr lang="ru-RU" sz="2800" dirty="0"/>
              <a:t> </a:t>
            </a:r>
            <a:r>
              <a:rPr lang="ru-RU" sz="2800" b="1" dirty="0" err="1"/>
              <a:t>культури</a:t>
            </a:r>
            <a:r>
              <a:rPr lang="ru-RU" sz="2800" dirty="0"/>
              <a:t> (7), </a:t>
            </a:r>
            <a:r>
              <a:rPr lang="ru-RU" sz="2800" b="1" dirty="0" err="1"/>
              <a:t>освіти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07358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123"/>
            <a:ext cx="7999531" cy="1439740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Приклад </a:t>
            </a:r>
            <a:r>
              <a:rPr lang="ru-RU" b="1" i="1" u="sng" dirty="0">
                <a:solidFill>
                  <a:srgbClr val="C00000"/>
                </a:solidFill>
              </a:rPr>
              <a:t>форму</a:t>
            </a:r>
            <a:r>
              <a:rPr lang="uk-UA" b="1" i="1" u="sng" dirty="0" err="1">
                <a:solidFill>
                  <a:srgbClr val="C00000"/>
                </a:solidFill>
              </a:rPr>
              <a:t>лювання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uk-UA" b="1" i="1" dirty="0"/>
              <a:t>Місія – Бачення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Миколаївка</a:t>
            </a:r>
            <a:r>
              <a:rPr lang="uk-UA" i="1" dirty="0"/>
              <a:t> – місто енергетиків, на березі мальовничого Сіверського Донця з унікальною «крейдяною флорою», на родючих для садівництва чорноземних землях, з покладами білої глини, місто працьовитих висококваліфікованих фахівців, красиве, чисте, і яскраве місто-сад, з розвинення зеленим туризмом, екологічнім землеробством, самодостатньою громадою високої культури.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5220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20880" cy="3024336"/>
          </a:xfrm>
        </p:spPr>
        <p:txBody>
          <a:bodyPr>
            <a:noAutofit/>
          </a:bodyPr>
          <a:lstStyle/>
          <a:p>
            <a:pPr algn="l"/>
            <a:r>
              <a:rPr lang="uk-UA" sz="3600" b="1" dirty="0"/>
              <a:t>Клайпеда у 2030 р. - стале і розвинуте морське місто, кращий культурно-економічний центр в Литві зі здоровою, інтелектуальною та відповідальною громадою.</a:t>
            </a:r>
            <a:endParaRPr lang="ru-RU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30941"/>
            <a:ext cx="4464496" cy="35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789040"/>
            <a:ext cx="259228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ПРИКЛАД </a:t>
            </a:r>
          </a:p>
          <a:p>
            <a:r>
              <a:rPr lang="uk-UA" altLang="ru-RU" sz="3200" b="1" dirty="0">
                <a:solidFill>
                  <a:srgbClr val="FF0000"/>
                </a:solidFill>
              </a:rPr>
              <a:t>БАЧЕННЯ</a:t>
            </a:r>
            <a:r>
              <a:rPr lang="uk-UA" altLang="ru-RU" sz="3200" b="1" dirty="0"/>
              <a:t> </a:t>
            </a:r>
          </a:p>
          <a:p>
            <a:r>
              <a:rPr lang="uk-UA" altLang="ru-RU" sz="3200" b="1" dirty="0"/>
              <a:t>майбутнього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67318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Аспект Бачення - PROGRESS (зміни, які призводять до прогресу)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</p:spPr>
        <p:txBody>
          <a:bodyPr>
            <a:normAutofit fontScale="92500" lnSpcReduction="20000"/>
          </a:bodyPr>
          <a:lstStyle/>
          <a:p>
            <a:r>
              <a:rPr lang="uk-UA" sz="3500" dirty="0"/>
              <a:t>Клайпеда - важливий освітній, науковий, культурний і економічний центр регіону. Планується зберегти цей статус і посилити вплив міста за межами. В 2030 р. Клайпеда стане найбільш розвинутим містом Литви. Пропонуються такі пріоритети розвитку міста: впровадження сучасних технологій, догляд за довкіллям, прогресивний і соціально відповідальний бізнес. </a:t>
            </a:r>
          </a:p>
          <a:p>
            <a:pPr marL="400050" lvl="1" indent="0">
              <a:buNone/>
            </a:pPr>
            <a:r>
              <a:rPr lang="uk-UA" sz="3500" b="1" dirty="0"/>
              <a:t>Клайпеда - найпривабливіше місто в Литві, яке постійно змінюється в позитивному напрямку</a:t>
            </a:r>
            <a:r>
              <a:rPr lang="uk-UA" sz="3500" dirty="0"/>
              <a:t>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2603123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Аспект Бачення - ЗДОРОВ'Я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781128"/>
          </a:xfrm>
        </p:spPr>
        <p:txBody>
          <a:bodyPr/>
          <a:lstStyle/>
          <a:p>
            <a:r>
              <a:rPr lang="uk-UA" dirty="0" err="1"/>
              <a:t>Клайпедці</a:t>
            </a:r>
            <a:r>
              <a:rPr lang="uk-UA" dirty="0"/>
              <a:t> - це люди, які вибирають здоровий спосіб життя. Фізичне та соціальне міське середовище міста розраховане на дітей, людей похилого віку та людей з особливими потребами. </a:t>
            </a:r>
            <a:r>
              <a:rPr lang="uk-UA" b="1" dirty="0"/>
              <a:t>Клайпедські громадяни відповідальні, творчі та активні.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3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381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ПОНЯТТЯ СТРАТЕГІЧНОГО МЕНЕДЖМЕНТУ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824536"/>
          </a:xfrm>
        </p:spPr>
        <p:txBody>
          <a:bodyPr/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Поєднання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значущих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чинників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Менеджмент і менеджер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думає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змінити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живий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організм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Альтернатива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стихійному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Поле сил. Ландшафт. Дрейф.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Креод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124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Аспект Бачення - Сталість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048672"/>
          </a:xfrm>
        </p:spPr>
        <p:txBody>
          <a:bodyPr>
            <a:noAutofit/>
          </a:bodyPr>
          <a:lstStyle/>
          <a:p>
            <a:r>
              <a:rPr lang="uk-UA" dirty="0"/>
              <a:t>Клайпеда - зелене і екологічно чисте місто. Місто розвивається шляхом раціонального інвестування в зелену інфраструктуру з метою збереження природи та комунальних цінностей. Пріоритетним є регулювання територій поблизу води для потреб громади, ретельному запобіганню забруднення, встановлення та використання відновлюваних джерел енергії, енергозбереженню в державному секторі та домогосподарствах. </a:t>
            </a:r>
            <a:r>
              <a:rPr lang="uk-UA" b="1" dirty="0"/>
              <a:t>Клайпеда - комфортабельне місто, багате на привабливі громадські місця та зони відпочинку.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582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16632"/>
            <a:ext cx="7273304" cy="792088"/>
          </a:xfrm>
        </p:spPr>
        <p:txBody>
          <a:bodyPr>
            <a:normAutofit/>
          </a:bodyPr>
          <a:lstStyle/>
          <a:p>
            <a:pPr algn="ctr"/>
            <a:r>
              <a:rPr lang="uk-UA" sz="4267" b="1" dirty="0">
                <a:solidFill>
                  <a:srgbClr val="C00000"/>
                </a:solidFill>
              </a:rPr>
              <a:t>Приклад</a:t>
            </a:r>
            <a:r>
              <a:rPr lang="ru-RU" sz="4267" dirty="0">
                <a:solidFill>
                  <a:srgbClr val="C00000"/>
                </a:solidFill>
              </a:rPr>
              <a:t> </a:t>
            </a:r>
            <a:r>
              <a:rPr lang="uk-UA" sz="4267" dirty="0"/>
              <a:t>БАЧЕННЯ ОТГ</a:t>
            </a:r>
            <a:endParaRPr lang="ru-RU" sz="4267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8352928" cy="5688631"/>
          </a:xfrm>
        </p:spPr>
        <p:txBody>
          <a:bodyPr/>
          <a:lstStyle/>
          <a:p>
            <a:r>
              <a:rPr lang="uk-UA" sz="2800" b="1" i="1" dirty="0">
                <a:latin typeface="Arial" pitchFamily="34" charset="0"/>
                <a:cs typeface="Arial" pitchFamily="34" charset="0"/>
              </a:rPr>
              <a:t>Новоукраїнська громада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житниця</a:t>
            </a:r>
            <a:r>
              <a:rPr lang="uk-UA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центральної України з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ефективними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технологіями 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зерно-переробки</a:t>
            </a:r>
            <a:r>
              <a:rPr lang="uk-UA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центр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раціонального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видобутку 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граніту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цілющої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артезіанської 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води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край відтворення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природних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джерел 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енергії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енергетично</a:t>
            </a:r>
            <a:r>
              <a:rPr lang="uk-UA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незалежна</a:t>
            </a:r>
            <a:r>
              <a:rPr lang="uk-UA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самодостатня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громада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з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конкурентним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підприємницьким</a:t>
            </a:r>
            <a:r>
              <a:rPr lang="uk-UA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середовищем, центр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зеленого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туризму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; </a:t>
            </a:r>
            <a:r>
              <a:rPr lang="uk-UA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екологічно</a:t>
            </a:r>
            <a:r>
              <a:rPr lang="uk-UA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чисте </a:t>
            </a:r>
            <a:r>
              <a:rPr lang="uk-UA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зелене</a:t>
            </a:r>
            <a:r>
              <a:rPr lang="uk-UA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місце, 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культурно-освітній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спортивний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центр, джерело 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дитячої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мрії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творчості.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234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uk-UA" b="1" dirty="0"/>
              <a:t>Визначення Місії міста. </a:t>
            </a:r>
            <a:br>
              <a:rPr lang="uk-UA" b="1" dirty="0"/>
            </a:br>
            <a:r>
              <a:rPr lang="uk-UA" b="1" dirty="0"/>
              <a:t>Стратегічне Бачення міста.</a:t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ПРАКТИКА</a:t>
            </a:r>
            <a:br>
              <a:rPr lang="uk-UA" b="1" dirty="0"/>
            </a:br>
            <a:r>
              <a:rPr lang="uk-UA" dirty="0"/>
              <a:t>09:10 – 11:00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1781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9"/>
            <a:ext cx="8179122" cy="171420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800" b="1" dirty="0">
                <a:solidFill>
                  <a:srgbClr val="C00000"/>
                </a:solidFill>
              </a:rPr>
              <a:t>НАПРЯМ (сфера) РОЗВИТКУ</a:t>
            </a:r>
            <a:endParaRPr lang="ru-RU" altLang="ru-RU" sz="4800" dirty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5038"/>
            <a:ext cx="7772400" cy="3921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dirty="0"/>
              <a:t>СУКУПНІСТЬ</a:t>
            </a:r>
          </a:p>
          <a:p>
            <a:pPr eaLnBrk="1" hangingPunct="1">
              <a:buFontTx/>
              <a:buNone/>
            </a:pPr>
            <a:r>
              <a:rPr lang="ru-RU" altLang="ru-RU" sz="3600" b="1" dirty="0">
                <a:solidFill>
                  <a:srgbClr val="0070C0"/>
                </a:solidFill>
              </a:rPr>
              <a:t>СТРАТЕГІЧНИХ ЦІЛЕЙ </a:t>
            </a:r>
            <a:r>
              <a:rPr lang="ru-RU" altLang="ru-RU" sz="3600" b="1" dirty="0"/>
              <a:t>ДЛЯ</a:t>
            </a:r>
          </a:p>
          <a:p>
            <a:pPr eaLnBrk="1" hangingPunct="1">
              <a:buFontTx/>
              <a:buNone/>
            </a:pPr>
            <a:r>
              <a:rPr lang="ru-RU" altLang="ru-RU" sz="3600" b="1" dirty="0"/>
              <a:t>ДОСЯГНЕННЯ БАЖАНОГО</a:t>
            </a:r>
          </a:p>
          <a:p>
            <a:pPr eaLnBrk="1" hangingPunct="1">
              <a:buFontTx/>
              <a:buNone/>
            </a:pPr>
            <a:r>
              <a:rPr lang="ru-RU" altLang="ru-RU" sz="3600" b="1" dirty="0"/>
              <a:t>РЕЗУЛЬТАТУ РОЗВИТКУ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b="1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1187624" y="476672"/>
            <a:ext cx="7416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altLang="ru-RU" sz="3600" b="1" dirty="0">
                <a:latin typeface="Arial" pitchFamily="34" charset="0"/>
                <a:cs typeface="Arial" pitchFamily="34" charset="0"/>
              </a:rPr>
              <a:t>Визначення </a:t>
            </a:r>
            <a:r>
              <a:rPr lang="uk-UA" alt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НАПРЯМІВ</a:t>
            </a:r>
            <a:r>
              <a:rPr lang="uk-UA" altLang="ru-RU" sz="3600" b="1" dirty="0">
                <a:latin typeface="Arial" pitchFamily="34" charset="0"/>
                <a:cs typeface="Arial" pitchFamily="34" charset="0"/>
              </a:rPr>
              <a:t> розвитку міста</a:t>
            </a:r>
            <a:endParaRPr lang="ru-RU" altLang="ru-RU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916832"/>
            <a:ext cx="7855024" cy="4209331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uk-UA" sz="3600" b="1" i="1" dirty="0">
                <a:latin typeface="Arial" pitchFamily="34" charset="0"/>
                <a:cs typeface="Arial" pitchFamily="34" charset="0"/>
              </a:rPr>
              <a:t>Варіанти формулювання НАПРЯМІВ розвитку 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3600" b="1" dirty="0">
                <a:latin typeface="Arial" pitchFamily="34" charset="0"/>
                <a:cs typeface="Arial" pitchFamily="34" charset="0"/>
              </a:rPr>
              <a:t>“з верху – вниз” від Бачення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3600" b="1" dirty="0">
                <a:latin typeface="Arial" pitchFamily="34" charset="0"/>
                <a:cs typeface="Arial" pitchFamily="34" charset="0"/>
              </a:rPr>
              <a:t>“з низу – вверх” від Проблем</a:t>
            </a:r>
          </a:p>
        </p:txBody>
      </p:sp>
      <p:pic>
        <p:nvPicPr>
          <p:cNvPr id="5" name="Picture 5" descr="http://caricatura.ru/parad/kondenko/pic/2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05364"/>
            <a:ext cx="2642865" cy="164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742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Walerian Domanski &quot;Пробле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67238"/>
            <a:ext cx="43561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dirty="0"/>
              <a:t>ПРОБЛЕМНА ситуація</a:t>
            </a:r>
            <a:endParaRPr lang="ru-RU" altLang="ru-RU" b="1" dirty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ru-RU" sz="3600" dirty="0"/>
              <a:t>це - ситуація наростаючого </a:t>
            </a:r>
            <a:r>
              <a:rPr lang="uk-UA" altLang="ru-RU" sz="3600" b="1" dirty="0">
                <a:solidFill>
                  <a:srgbClr val="C00000"/>
                </a:solidFill>
              </a:rPr>
              <a:t>дискомфорту </a:t>
            </a:r>
            <a:r>
              <a:rPr lang="uk-UA" altLang="ru-RU" sz="3600" b="1" dirty="0"/>
              <a:t>в системі </a:t>
            </a:r>
          </a:p>
          <a:p>
            <a:pPr eaLnBrk="1" hangingPunct="1"/>
            <a:r>
              <a:rPr lang="uk-UA" altLang="ru-RU" sz="3600" dirty="0"/>
              <a:t>- "що робити - </a:t>
            </a:r>
            <a:r>
              <a:rPr lang="uk-UA" altLang="ru-RU" sz="3600" b="1" dirty="0"/>
              <a:t>невідомо</a:t>
            </a:r>
            <a:r>
              <a:rPr lang="uk-UA" altLang="ru-RU" sz="3600" dirty="0"/>
              <a:t>!" </a:t>
            </a:r>
          </a:p>
          <a:p>
            <a:pPr eaLnBrk="1" hangingPunct="1"/>
            <a:r>
              <a:rPr lang="uk-UA" altLang="ru-RU" sz="3600" i="1" dirty="0"/>
              <a:t>сама собою</a:t>
            </a:r>
            <a:r>
              <a:rPr lang="uk-UA" altLang="ru-RU" sz="3600" dirty="0"/>
              <a:t> ситуація </a:t>
            </a:r>
            <a:r>
              <a:rPr lang="uk-UA" altLang="ru-RU" sz="3600" b="1" dirty="0"/>
              <a:t>не повернеться</a:t>
            </a:r>
            <a:r>
              <a:rPr lang="uk-UA" altLang="ru-RU" sz="3600" dirty="0"/>
              <a:t> в зону комфорту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7176742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6911975" y="3968750"/>
            <a:ext cx="323850" cy="1765300"/>
          </a:xfrm>
          <a:prstGeom prst="downArrow">
            <a:avLst>
              <a:gd name="adj1" fmla="val 50000"/>
              <a:gd name="adj2" fmla="val 136275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>
            <a:off x="4392613" y="3968750"/>
            <a:ext cx="323850" cy="1765300"/>
          </a:xfrm>
          <a:prstGeom prst="downArrow">
            <a:avLst>
              <a:gd name="adj1" fmla="val 50000"/>
              <a:gd name="adj2" fmla="val 136275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4206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" pitchFamily="18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692275" y="333375"/>
            <a:ext cx="2663825" cy="1244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bg1"/>
                </a:solidFill>
              </a:rPr>
              <a:t>Профіль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bg1"/>
                </a:solidFill>
              </a:rPr>
              <a:t>громади</a:t>
            </a:r>
            <a:endParaRPr lang="en-US" altLang="ru-RU" sz="1800" b="1">
              <a:solidFill>
                <a:schemeClr val="bg1"/>
              </a:solidFill>
            </a:endParaRP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4211638" y="333375"/>
            <a:ext cx="3098800" cy="1244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bg1"/>
                </a:solidFill>
              </a:rPr>
              <a:t>ОПИТУВАННЯ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627313" y="1268413"/>
            <a:ext cx="3600450" cy="1244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bg1"/>
                </a:solidFill>
              </a:rPr>
              <a:t>ІНТЕЛЕКТ Робочої Групи</a:t>
            </a:r>
            <a:endParaRPr lang="en-US" altLang="ru-RU" sz="1800" b="1">
              <a:solidFill>
                <a:schemeClr val="bg1"/>
              </a:solidFill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827088" y="2492375"/>
            <a:ext cx="73818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392613" y="2638425"/>
            <a:ext cx="2714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57200" y="2895600"/>
            <a:ext cx="2519363" cy="90011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FF3300"/>
                </a:solidFill>
              </a:rPr>
              <a:t>НАПРЯМ РОЗВИТКУ </a:t>
            </a:r>
            <a:r>
              <a:rPr lang="uk-UA" altLang="ru-RU" sz="2400" b="1">
                <a:solidFill>
                  <a:srgbClr val="FF3300"/>
                </a:solidFill>
              </a:rPr>
              <a:t>А</a:t>
            </a:r>
            <a:endParaRPr lang="en-US" altLang="ru-RU" sz="2400" b="1">
              <a:solidFill>
                <a:srgbClr val="FF3300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276600" y="2895600"/>
            <a:ext cx="2519363" cy="90011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FF3300"/>
                </a:solidFill>
              </a:rPr>
              <a:t>НАПРЯМ РОЗВИТКУ </a:t>
            </a:r>
            <a:r>
              <a:rPr lang="uk-UA" altLang="ru-RU" sz="2400" b="1">
                <a:solidFill>
                  <a:srgbClr val="FF3300"/>
                </a:solidFill>
              </a:rPr>
              <a:t>В</a:t>
            </a:r>
            <a:endParaRPr lang="en-US" altLang="ru-RU" sz="2400" b="1">
              <a:solidFill>
                <a:srgbClr val="FF3300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172200" y="2895600"/>
            <a:ext cx="2720975" cy="90011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FF3300"/>
                </a:solidFill>
              </a:rPr>
              <a:t>НАПРЯМ РОЗВИТКУ </a:t>
            </a:r>
            <a:r>
              <a:rPr lang="uk-UA" altLang="ru-RU" sz="2400" b="1">
                <a:solidFill>
                  <a:srgbClr val="FF3300"/>
                </a:solidFill>
              </a:rPr>
              <a:t>С</a:t>
            </a:r>
            <a:endParaRPr lang="en-US" altLang="ru-RU" sz="2400" b="1">
              <a:solidFill>
                <a:srgbClr val="FF3300"/>
              </a:solidFill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827088" y="3968750"/>
            <a:ext cx="73818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1800225" y="3968750"/>
            <a:ext cx="323850" cy="1765300"/>
          </a:xfrm>
          <a:prstGeom prst="downArrow">
            <a:avLst>
              <a:gd name="adj1" fmla="val 50000"/>
              <a:gd name="adj2" fmla="val 136275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368425" y="3911600"/>
            <a:ext cx="588963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979613" y="3933825"/>
            <a:ext cx="588962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368425" y="4487863"/>
            <a:ext cx="588963" cy="5762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966913" y="4487863"/>
            <a:ext cx="588962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494463" y="3860800"/>
            <a:ext cx="588962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7092950" y="3860800"/>
            <a:ext cx="588963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494463" y="4437063"/>
            <a:ext cx="588962" cy="5762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7092950" y="4437063"/>
            <a:ext cx="588963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902075" y="3860800"/>
            <a:ext cx="588963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4500563" y="3860800"/>
            <a:ext cx="588962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902075" y="4437063"/>
            <a:ext cx="588963" cy="5762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500563" y="4437063"/>
            <a:ext cx="588962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ru-RU" sz="2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1258888" y="5734050"/>
            <a:ext cx="684053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800" b="1"/>
              <a:t>Місія міста</a:t>
            </a:r>
            <a:r>
              <a:rPr lang="uk-UA" altLang="ru-RU" sz="2800" b="1">
                <a:solidFill>
                  <a:schemeClr val="bg1"/>
                </a:solidFill>
              </a:rPr>
              <a:t> </a:t>
            </a:r>
            <a:r>
              <a:rPr lang="uk-UA" altLang="ru-RU" sz="2800" b="1">
                <a:solidFill>
                  <a:schemeClr val="hlink"/>
                </a:solidFill>
              </a:rPr>
              <a:t>та</a:t>
            </a:r>
            <a:r>
              <a:rPr lang="uk-UA" altLang="ru-RU" sz="2800" b="1">
                <a:solidFill>
                  <a:schemeClr val="bg1"/>
                </a:solidFill>
              </a:rPr>
              <a:t> </a:t>
            </a:r>
            <a:r>
              <a:rPr lang="uk-UA" altLang="ru-RU" sz="2800" b="1">
                <a:solidFill>
                  <a:srgbClr val="FF3300"/>
                </a:solidFill>
              </a:rPr>
              <a:t>СТРАТЕГІЧНЕ БАЧЕННЯ</a:t>
            </a:r>
            <a:endParaRPr lang="en-US" altLang="ru-RU" sz="28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8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6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000" fill="hold"/>
                                        <p:tgtEl>
                                          <p:spTgt spid="317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317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317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317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3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31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000" fill="hold"/>
                                        <p:tgtEl>
                                          <p:spTgt spid="317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317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317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317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317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317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0" grpId="0" animBg="1"/>
      <p:bldP spid="31770" grpId="1" animBg="1"/>
      <p:bldP spid="31769" grpId="0" animBg="1"/>
      <p:bldP spid="31769" grpId="1" animBg="1"/>
      <p:bldP spid="31747" grpId="0" animBg="1"/>
      <p:bldP spid="2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5" grpId="1" animBg="1"/>
      <p:bldP spid="31756" grpId="0" animBg="1"/>
      <p:bldP spid="31756" grpId="1" animBg="1"/>
      <p:bldP spid="31757" grpId="0" animBg="1"/>
      <p:bldP spid="31757" grpId="1" animBg="1"/>
      <p:bldP spid="31757" grpId="2"/>
      <p:bldP spid="31758" grpId="0" animBg="1"/>
      <p:bldP spid="31758" grpId="1" animBg="1"/>
      <p:bldP spid="31758" grpId="2"/>
      <p:bldP spid="31759" grpId="0" animBg="1"/>
      <p:bldP spid="31759" grpId="1" animBg="1"/>
      <p:bldP spid="31759" grpId="2"/>
      <p:bldP spid="31760" grpId="0" animBg="1"/>
      <p:bldP spid="31760" grpId="1" animBg="1"/>
      <p:bldP spid="31760" grpId="2"/>
      <p:bldP spid="31761" grpId="0" animBg="1"/>
      <p:bldP spid="31761" grpId="1" animBg="1"/>
      <p:bldP spid="31761" grpId="2"/>
      <p:bldP spid="31762" grpId="0" animBg="1"/>
      <p:bldP spid="31762" grpId="1" animBg="1"/>
      <p:bldP spid="31762" grpId="2"/>
      <p:bldP spid="31763" grpId="0" animBg="1"/>
      <p:bldP spid="31763" grpId="1" animBg="1"/>
      <p:bldP spid="31763" grpId="2"/>
      <p:bldP spid="31764" grpId="0" animBg="1"/>
      <p:bldP spid="31764" grpId="1" animBg="1"/>
      <p:bldP spid="31764" grpId="2"/>
      <p:bldP spid="31765" grpId="0" animBg="1"/>
      <p:bldP spid="31765" grpId="1" animBg="1"/>
      <p:bldP spid="31765" grpId="2"/>
      <p:bldP spid="31766" grpId="0" animBg="1"/>
      <p:bldP spid="31766" grpId="1" animBg="1"/>
      <p:bldP spid="31766" grpId="2"/>
      <p:bldP spid="31767" grpId="0" animBg="1"/>
      <p:bldP spid="31767" grpId="1" animBg="1"/>
      <p:bldP spid="31767" grpId="2"/>
      <p:bldP spid="31768" grpId="0" animBg="1"/>
      <p:bldP spid="31768" grpId="1" animBg="1"/>
      <p:bldP spid="31768" grpId="2"/>
      <p:bldP spid="31771" grpId="0" animBg="1"/>
      <p:bldP spid="31771" grpId="1" animBg="1"/>
      <p:bldP spid="31771" grpId="2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pPr eaLnBrk="1" hangingPunct="1"/>
            <a:r>
              <a:rPr lang="uk-UA" altLang="ru-RU"/>
              <a:t>Абревіатура SWOT</a:t>
            </a:r>
            <a:endParaRPr lang="ru-RU" alt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uk-UA" altLang="ru-RU" sz="3600" b="1"/>
              <a:t>S </a:t>
            </a:r>
            <a:r>
              <a:rPr lang="uk-UA" altLang="ru-RU" sz="3600"/>
              <a:t>trong - Сильний </a:t>
            </a:r>
          </a:p>
          <a:p>
            <a:pPr eaLnBrk="1" hangingPunct="1">
              <a:lnSpc>
                <a:spcPct val="120000"/>
              </a:lnSpc>
            </a:pPr>
            <a:r>
              <a:rPr lang="uk-UA" altLang="ru-RU" sz="3600" b="1"/>
              <a:t>W </a:t>
            </a:r>
            <a:r>
              <a:rPr lang="uk-UA" altLang="ru-RU" sz="3600"/>
              <a:t>eak - Слабкий</a:t>
            </a:r>
          </a:p>
          <a:p>
            <a:pPr eaLnBrk="1" hangingPunct="1">
              <a:lnSpc>
                <a:spcPct val="120000"/>
              </a:lnSpc>
            </a:pPr>
            <a:r>
              <a:rPr lang="uk-UA" altLang="ru-RU" sz="3600" b="1"/>
              <a:t>O </a:t>
            </a:r>
            <a:r>
              <a:rPr lang="uk-UA" altLang="ru-RU" sz="3600"/>
              <a:t>pportunity - Можливість</a:t>
            </a:r>
          </a:p>
          <a:p>
            <a:pPr eaLnBrk="1" hangingPunct="1">
              <a:lnSpc>
                <a:spcPct val="120000"/>
              </a:lnSpc>
            </a:pPr>
            <a:r>
              <a:rPr lang="uk-UA" altLang="ru-RU" sz="3600" b="1"/>
              <a:t>T </a:t>
            </a:r>
            <a:r>
              <a:rPr lang="uk-UA" altLang="ru-RU" sz="3600"/>
              <a:t>hreat - Загроза </a:t>
            </a:r>
            <a:endParaRPr lang="ru-RU" altLang="ru-RU" sz="3600"/>
          </a:p>
        </p:txBody>
      </p:sp>
    </p:spTree>
    <p:extLst>
      <p:ext uri="{BB962C8B-B14F-4D97-AF65-F5344CB8AC3E}">
        <p14:creationId xmlns:p14="http://schemas.microsoft.com/office/powerpoint/2010/main" val="30497859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674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171708"/>
              </p:ext>
            </p:extLst>
          </p:nvPr>
        </p:nvGraphicFramePr>
        <p:xfrm>
          <a:off x="31436" y="558046"/>
          <a:ext cx="9144000" cy="6231014"/>
        </p:xfrm>
        <a:graphic>
          <a:graphicData uri="http://schemas.openxmlformats.org/drawingml/2006/table">
            <a:tbl>
              <a:tblPr/>
              <a:tblGrid>
                <a:gridCol w="4373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9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Сильні сторони (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внутрішні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Слабкі сторони (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внутрішні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464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Аеропорт на перехресті повітряних шляхів світу, та сухопутних транспортних шляхів України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Гарна транспортна система та розв’язка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Доставка пасажирів по місту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Розвинута диверсифікована місцева економіка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Історичне минуле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Стале інвестування капіталів у розвиток економіки міста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Відсутність екологічно небезпечних промислових підприємств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Транзитний проїзд через центр міста - висока загазованість від автотранспорту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Низький рівень благоустрою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Застаріла комунальна сфера: проблема чистої води, зношені каналізаційні споруди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Висока енергоємність комунального господарства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Сміттєзвалище невпорядковане та розміщене поблизу міста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Відсутність заводу з переробки твердих відходів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РЕС - недержавне підприємство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Можливості (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зовнішні</a:t>
                      </a: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Загрози (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зовнішні</a:t>
                      </a: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96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Зростання </a:t>
                      </a: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попиту на с.г. 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продукцію – 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(розвиток аграрного бізнесу)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Розвиток </a:t>
                      </a: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міжнародних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транспортних коридорів – 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(для створення логістичного центру управління вантажопотоками)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Зростання </a:t>
                      </a: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рівня контролю екологічного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стану регіону – 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(краща якість середовища)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Зростання в регіоні </a:t>
                      </a: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попиту на трудові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ресурси – 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(навчання фахівців, необхідних регіону)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Зростання </a:t>
                      </a: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попиту на туристичні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ресурси регіону, -  </a:t>
                      </a: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(розвиток міжнародного ділового туризму, фестивалів)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Політична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нестабільність в країні, -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(не приведення законів у відповідність до вимог часу)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Недосконалість 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Законів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(високі податки на зарплатню)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Збільшення кількості 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транзитного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транспорту –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(погіршення екології)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Підвищення рівня 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ґрунтових вод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(підтоплення міста)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7625" algn="l"/>
                        </a:tabLst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Покращання умов 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праці в Києві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–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(відтік робочої сили, зменшення кількості молоді)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971600" y="73867"/>
            <a:ext cx="81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</a:rPr>
              <a:t>ПРИКЛАД</a:t>
            </a:r>
            <a:r>
              <a:rPr lang="ru-RU" altLang="ru-RU" sz="2400" b="1" dirty="0">
                <a:solidFill>
                  <a:srgbClr val="C00000"/>
                </a:solidFill>
              </a:rPr>
              <a:t>:</a:t>
            </a:r>
            <a:r>
              <a:rPr lang="ru-RU" altLang="ru-RU" sz="2400" b="1" dirty="0">
                <a:solidFill>
                  <a:srgbClr val="339933"/>
                </a:solidFill>
              </a:rPr>
              <a:t> </a:t>
            </a:r>
            <a:r>
              <a:rPr lang="uk-UA" altLang="ru-RU" sz="2400" b="1" dirty="0">
                <a:solidFill>
                  <a:schemeClr val="tx2"/>
                </a:solidFill>
              </a:rPr>
              <a:t>SWOT- аналіз</a:t>
            </a:r>
            <a:r>
              <a:rPr lang="ru-RU" altLang="ru-RU" sz="2400" b="1" dirty="0"/>
              <a:t>  </a:t>
            </a:r>
            <a:r>
              <a:rPr lang="ru-RU" altLang="ru-RU" sz="2400" b="1" dirty="0" err="1"/>
              <a:t>сфери</a:t>
            </a:r>
            <a:r>
              <a:rPr lang="ru-RU" altLang="ru-RU" sz="2400" b="1" dirty="0"/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ЕКОНОМІКИ </a:t>
            </a:r>
            <a:r>
              <a:rPr lang="uk-UA" altLang="ru-RU" sz="2400" b="1" dirty="0">
                <a:solidFill>
                  <a:srgbClr val="FF3300"/>
                </a:solidFill>
              </a:rPr>
              <a:t>міста </a:t>
            </a:r>
            <a:r>
              <a:rPr lang="ru-RU" altLang="ru-RU" sz="2400" b="1" dirty="0">
                <a:solidFill>
                  <a:srgbClr val="FF3300"/>
                </a:solidFill>
              </a:rPr>
              <a:t>Б</a:t>
            </a:r>
            <a:endParaRPr lang="en-US" altLang="ru-RU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40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95288" y="92075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2400" b="1"/>
              <a:t>Факторальний аналіз </a:t>
            </a:r>
            <a:r>
              <a:rPr lang="en-US" altLang="ru-RU" sz="2400" b="1"/>
              <a:t>SWOT</a:t>
            </a:r>
            <a:endParaRPr lang="ru-RU" altLang="ru-RU" sz="2400" b="1"/>
          </a:p>
        </p:txBody>
      </p:sp>
      <p:graphicFrame>
        <p:nvGraphicFramePr>
          <p:cNvPr id="52284" name="Group 60"/>
          <p:cNvGraphicFramePr>
            <a:graphicFrameLocks noGrp="1"/>
          </p:cNvGraphicFramePr>
          <p:nvPr/>
        </p:nvGraphicFramePr>
        <p:xfrm>
          <a:off x="323850" y="1557338"/>
          <a:ext cx="8496300" cy="4149811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Якісний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Формальний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Інтегральна оцінка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по відношенні до бачення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Статичний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перелік факторів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(“фотографія”)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Глибоко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структурований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Хаотичний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Фактори оцінені за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впливовістю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Оцінку за впливовістю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 проведено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4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базою стратегічного вибору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формулювання стратегічних проблем та цілей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 береться до уваги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при постановці стратегічних цілей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24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3248" y="5733256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lt-LT" i="1" dirty="0" err="1">
                <a:solidFill>
                  <a:srgbClr val="002060"/>
                </a:solidFill>
                <a:cs typeface="Arial" panose="020B0604020202020204" pitchFamily="34" charset="0"/>
              </a:rPr>
              <a:t>Креод</a:t>
            </a:r>
            <a:r>
              <a:rPr lang="ru-RU" altLang="lt-LT" i="1" dirty="0">
                <a:solidFill>
                  <a:srgbClr val="002060"/>
                </a:solidFill>
                <a:cs typeface="Arial" panose="020B0604020202020204" pitchFamily="34" charset="0"/>
              </a:rPr>
              <a:t> - </a:t>
            </a:r>
            <a:r>
              <a:rPr lang="ru-RU" altLang="lt-LT" i="1" dirty="0" err="1">
                <a:solidFill>
                  <a:srgbClr val="002060"/>
                </a:solidFill>
                <a:cs typeface="Arial" panose="020B0604020202020204" pitchFamily="34" charset="0"/>
              </a:rPr>
              <a:t>лінія</a:t>
            </a:r>
            <a:r>
              <a:rPr lang="ru-RU" altLang="lt-LT" i="1" dirty="0">
                <a:solidFill>
                  <a:srgbClr val="002060"/>
                </a:solidFill>
                <a:cs typeface="Arial" panose="020B0604020202020204" pitchFamily="34" charset="0"/>
              </a:rPr>
              <a:t> «дна яру» для </a:t>
            </a:r>
            <a:r>
              <a:rPr lang="ru-RU" altLang="lt-LT" i="1" dirty="0" err="1">
                <a:solidFill>
                  <a:srgbClr val="002060"/>
                </a:solidFill>
                <a:cs typeface="Arial" panose="020B0604020202020204" pitchFamily="34" charset="0"/>
              </a:rPr>
              <a:t>можливих</a:t>
            </a:r>
            <a:r>
              <a:rPr lang="ru-RU" altLang="lt-LT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lt-LT" i="1" dirty="0" err="1">
                <a:solidFill>
                  <a:srgbClr val="002060"/>
                </a:solidFill>
                <a:cs typeface="Arial" panose="020B0604020202020204" pitchFamily="34" charset="0"/>
              </a:rPr>
              <a:t>траєкторій</a:t>
            </a:r>
            <a:r>
              <a:rPr lang="ru-RU" altLang="lt-LT" i="1" dirty="0">
                <a:solidFill>
                  <a:srgbClr val="002060"/>
                </a:solidFill>
                <a:cs typeface="Arial" panose="020B0604020202020204" pitchFamily="34" charset="0"/>
              </a:rPr>
              <a:t> спонтанного </a:t>
            </a:r>
            <a:r>
              <a:rPr lang="ru-RU" altLang="lt-LT" i="1" dirty="0" err="1">
                <a:solidFill>
                  <a:srgbClr val="002060"/>
                </a:solidFill>
                <a:cs typeface="Arial" panose="020B0604020202020204" pitchFamily="34" charset="0"/>
              </a:rPr>
              <a:t>розвитку</a:t>
            </a:r>
            <a:r>
              <a:rPr lang="ru-RU" altLang="lt-LT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lt-LT" i="1" dirty="0" err="1">
                <a:solidFill>
                  <a:srgbClr val="002060"/>
                </a:solidFill>
                <a:cs typeface="Arial" panose="020B0604020202020204" pitchFamily="34" charset="0"/>
              </a:rPr>
              <a:t>ситуації</a:t>
            </a:r>
            <a:endParaRPr lang="ru-RU" altLang="lt-LT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96" y="116632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дрейфує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уздовж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лінії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найменшого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опору</a:t>
            </a:r>
            <a:endParaRPr lang="en-US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36" y="1070740"/>
            <a:ext cx="6454999" cy="45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387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64096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dirty="0"/>
              <a:t>Система цілей Стратегії</a:t>
            </a:r>
            <a:br>
              <a:rPr lang="uk-UA" altLang="ru-RU" dirty="0"/>
            </a:br>
            <a:r>
              <a: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Приклад.</a:t>
            </a:r>
            <a:endParaRPr lang="uk-UA" alt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856984" cy="1152128"/>
          </a:xfrm>
        </p:spPr>
        <p:txBody>
          <a:bodyPr/>
          <a:lstStyle/>
          <a:p>
            <a:pPr eaLnBrk="1" hangingPunct="1"/>
            <a:r>
              <a:rPr lang="uk-UA" altLang="ru-RU" dirty="0"/>
              <a:t>Побудова цілей - «загального до конкретного».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74575"/>
              </p:ext>
            </p:extLst>
          </p:nvPr>
        </p:nvGraphicFramePr>
        <p:xfrm>
          <a:off x="179512" y="2348880"/>
          <a:ext cx="8928992" cy="3675203"/>
        </p:xfrm>
        <a:graphic>
          <a:graphicData uri="http://schemas.openxmlformats.org/drawingml/2006/table">
            <a:tbl>
              <a:tblPr firstRow="1" firstCol="1" bandRow="1"/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38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Варіант А (стратегія економічного розвитку)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Варіант В (стратегія сталого розвитку)</a:t>
                      </a:r>
                      <a:endParaRPr lang="ru-RU" sz="3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284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Критичне питання А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Напрям В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846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Стратегічна ціль А1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Стратегічна ціль В1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Оперативна ціль А11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Оперативна ціль В11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0628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s://encrypted-tbn0.gstatic.com/images?q=tbn:ANd9GcTmGeWT9B8XTU7yFmfzHohGtGIq-19HgqrzQMfOHETKkyylnMV7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19081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391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4000" b="1" dirty="0">
                <a:solidFill>
                  <a:srgbClr val="C00000"/>
                </a:solidFill>
              </a:rPr>
              <a:t>СТРАТЕГІЧНІ ЦІЛІ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640763" cy="513238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uk-UA" altLang="ru-RU" dirty="0">
                <a:solidFill>
                  <a:srgbClr val="FF3300"/>
                </a:solidFill>
              </a:rPr>
              <a:t>	</a:t>
            </a:r>
            <a:r>
              <a:rPr lang="uk-UA" altLang="ru-RU" dirty="0">
                <a:solidFill>
                  <a:srgbClr val="C00000"/>
                </a:solidFill>
              </a:rPr>
              <a:t>Стратегічна ціль  </a:t>
            </a:r>
            <a:r>
              <a:rPr lang="uk-UA" altLang="ru-RU" dirty="0"/>
              <a:t>– бажаний </a:t>
            </a:r>
            <a:r>
              <a:rPr lang="uk-UA" altLang="ru-RU" b="1" dirty="0">
                <a:solidFill>
                  <a:srgbClr val="C00000"/>
                </a:solidFill>
              </a:rPr>
              <a:t>результат</a:t>
            </a:r>
            <a:r>
              <a:rPr lang="uk-UA" altLang="ru-RU" dirty="0"/>
              <a:t> “цілеспрямованої” діяльності у рішенні ключової </a:t>
            </a:r>
            <a:r>
              <a:rPr lang="uk-UA" altLang="ru-RU" b="1" u="sng" dirty="0"/>
              <a:t>проблеми</a:t>
            </a:r>
            <a:r>
              <a:rPr lang="uk-UA" altLang="ru-RU" dirty="0"/>
              <a:t> </a:t>
            </a:r>
            <a:r>
              <a:rPr lang="uk-UA" altLang="ru-RU" i="1" dirty="0"/>
              <a:t>з оптимальним </a:t>
            </a:r>
            <a:r>
              <a:rPr lang="uk-UA" altLang="ru-RU" dirty="0"/>
              <a:t>використанням </a:t>
            </a:r>
            <a:r>
              <a:rPr lang="uk-UA" altLang="ru-RU" u="sng" dirty="0"/>
              <a:t>ресурсів </a:t>
            </a:r>
          </a:p>
          <a:p>
            <a:pPr algn="just" eaLnBrk="1" hangingPunct="1">
              <a:buFontTx/>
              <a:buNone/>
            </a:pPr>
            <a:r>
              <a:rPr lang="uk-UA" altLang="ru-RU" b="1" dirty="0">
                <a:solidFill>
                  <a:srgbClr val="2A07C1"/>
                </a:solidFill>
              </a:rPr>
              <a:t>		</a:t>
            </a:r>
          </a:p>
          <a:p>
            <a:pPr algn="just" eaLnBrk="1" hangingPunct="1">
              <a:buFontTx/>
              <a:buNone/>
            </a:pPr>
            <a:r>
              <a:rPr lang="uk-UA" altLang="ru-RU" b="1" dirty="0">
                <a:solidFill>
                  <a:srgbClr val="2A07C1"/>
                </a:solidFill>
              </a:rPr>
              <a:t>	Досягнення</a:t>
            </a:r>
            <a:r>
              <a:rPr lang="uk-UA" altLang="ru-RU" dirty="0"/>
              <a:t> </a:t>
            </a:r>
            <a:r>
              <a:rPr lang="uk-UA" altLang="ru-RU" b="1" dirty="0"/>
              <a:t>Стратегічної мети – </a:t>
            </a:r>
            <a:r>
              <a:rPr lang="uk-UA" altLang="ru-RU" b="1" dirty="0">
                <a:solidFill>
                  <a:srgbClr val="2A07C1"/>
                </a:solidFill>
              </a:rPr>
              <a:t>спосіб</a:t>
            </a:r>
            <a:r>
              <a:rPr lang="uk-UA" altLang="ru-RU" b="1" dirty="0"/>
              <a:t> </a:t>
            </a:r>
            <a:r>
              <a:rPr lang="uk-UA" altLang="ru-RU" dirty="0"/>
              <a:t>(засіб) </a:t>
            </a:r>
            <a:r>
              <a:rPr lang="uk-UA" altLang="ru-RU" b="1" dirty="0"/>
              <a:t>рішення </a:t>
            </a:r>
            <a:r>
              <a:rPr lang="uk-UA" altLang="ru-RU" b="1" u="sng" dirty="0"/>
              <a:t>проблеми</a:t>
            </a:r>
            <a:r>
              <a:rPr lang="uk-UA" altLang="ru-RU" b="1" dirty="0"/>
              <a:t> чи реалізації </a:t>
            </a:r>
            <a:r>
              <a:rPr lang="uk-UA" altLang="ru-RU" b="1" u="sng" dirty="0"/>
              <a:t>можливості</a:t>
            </a:r>
            <a:endParaRPr lang="ru-RU" altLang="ru-RU" b="1" u="sng" dirty="0"/>
          </a:p>
        </p:txBody>
      </p:sp>
    </p:spTree>
    <p:extLst>
      <p:ext uri="{BB962C8B-B14F-4D97-AF65-F5344CB8AC3E}">
        <p14:creationId xmlns:p14="http://schemas.microsoft.com/office/powerpoint/2010/main" val="9002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83512" cy="863600"/>
          </a:xfrm>
        </p:spPr>
        <p:txBody>
          <a:bodyPr/>
          <a:lstStyle/>
          <a:p>
            <a:r>
              <a:rPr lang="uk-UA" sz="4000" b="1">
                <a:solidFill>
                  <a:srgbClr val="0000FF"/>
                </a:solidFill>
              </a:rPr>
              <a:t>SMART</a:t>
            </a:r>
            <a:r>
              <a:rPr lang="uk-UA" sz="4000"/>
              <a:t> – </a:t>
            </a:r>
            <a:r>
              <a:rPr lang="uk-UA" sz="4000">
                <a:solidFill>
                  <a:srgbClr val="009900"/>
                </a:solidFill>
              </a:rPr>
              <a:t>“умный”</a:t>
            </a:r>
            <a:r>
              <a:rPr lang="uk-UA" sz="4000"/>
              <a:t> проект</a:t>
            </a:r>
            <a:endParaRPr lang="ru-RU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575"/>
            <a:ext cx="8508752" cy="4464050"/>
          </a:xfrm>
        </p:spPr>
        <p:txBody>
          <a:bodyPr/>
          <a:lstStyle/>
          <a:p>
            <a:pPr>
              <a:defRPr/>
            </a:pPr>
            <a:r>
              <a:rPr lang="uk-UA" b="1" dirty="0" err="1">
                <a:solidFill>
                  <a:srgbClr val="0000FF"/>
                </a:solidFill>
              </a:rPr>
              <a:t>S</a:t>
            </a:r>
            <a:r>
              <a:rPr lang="uk-UA" dirty="0" err="1"/>
              <a:t>pecific</a:t>
            </a:r>
            <a:r>
              <a:rPr lang="uk-UA" dirty="0"/>
              <a:t> – </a:t>
            </a:r>
            <a:r>
              <a:rPr lang="uk-UA" dirty="0" err="1">
                <a:solidFill>
                  <a:srgbClr val="FF3300"/>
                </a:solidFill>
              </a:rPr>
              <a:t>конкретный</a:t>
            </a:r>
            <a:r>
              <a:rPr lang="uk-UA" dirty="0"/>
              <a:t> </a:t>
            </a:r>
          </a:p>
          <a:p>
            <a:pPr>
              <a:defRPr/>
            </a:pPr>
            <a:r>
              <a:rPr lang="uk-UA" b="1" dirty="0" err="1">
                <a:solidFill>
                  <a:srgbClr val="0000FF"/>
                </a:solidFill>
              </a:rPr>
              <a:t>M</a:t>
            </a:r>
            <a:r>
              <a:rPr lang="uk-UA" dirty="0" err="1"/>
              <a:t>easurable</a:t>
            </a:r>
            <a:r>
              <a:rPr lang="uk-UA" dirty="0"/>
              <a:t> – </a:t>
            </a:r>
            <a:r>
              <a:rPr lang="uk-UA" dirty="0" err="1">
                <a:solidFill>
                  <a:srgbClr val="FF3300"/>
                </a:solidFill>
              </a:rPr>
              <a:t>измеряемый</a:t>
            </a:r>
            <a:endParaRPr lang="uk-UA" dirty="0">
              <a:solidFill>
                <a:srgbClr val="FF3300"/>
              </a:solidFill>
            </a:endParaRPr>
          </a:p>
          <a:p>
            <a:pPr>
              <a:defRPr/>
            </a:pPr>
            <a:r>
              <a:rPr lang="uk-UA" b="1" dirty="0" err="1">
                <a:solidFill>
                  <a:srgbClr val="0000FF"/>
                </a:solidFill>
              </a:rPr>
              <a:t>A</a:t>
            </a:r>
            <a:r>
              <a:rPr lang="uk-UA" dirty="0" err="1"/>
              <a:t>greed</a:t>
            </a:r>
            <a:r>
              <a:rPr lang="uk-UA" dirty="0"/>
              <a:t> – </a:t>
            </a:r>
            <a:r>
              <a:rPr lang="uk-UA" dirty="0" err="1">
                <a:solidFill>
                  <a:srgbClr val="FF3300"/>
                </a:solidFill>
              </a:rPr>
              <a:t>согласованный</a:t>
            </a:r>
            <a:endParaRPr lang="uk-UA" dirty="0">
              <a:solidFill>
                <a:srgbClr val="FF3300"/>
              </a:solidFill>
            </a:endParaRPr>
          </a:p>
          <a:p>
            <a:pPr>
              <a:defRPr/>
            </a:pPr>
            <a:r>
              <a:rPr lang="uk-UA" b="1" dirty="0" err="1">
                <a:solidFill>
                  <a:srgbClr val="0000FF"/>
                </a:solidFill>
              </a:rPr>
              <a:t>R</a:t>
            </a:r>
            <a:r>
              <a:rPr lang="uk-UA" dirty="0" err="1"/>
              <a:t>ealistic</a:t>
            </a:r>
            <a:r>
              <a:rPr lang="uk-UA" dirty="0"/>
              <a:t> – </a:t>
            </a:r>
            <a:r>
              <a:rPr lang="uk-UA" dirty="0" err="1">
                <a:solidFill>
                  <a:srgbClr val="FF3300"/>
                </a:solidFill>
              </a:rPr>
              <a:t>реалистичный</a:t>
            </a:r>
            <a:endParaRPr lang="uk-UA" dirty="0">
              <a:solidFill>
                <a:srgbClr val="FF3300"/>
              </a:solidFill>
            </a:endParaRPr>
          </a:p>
          <a:p>
            <a:pPr>
              <a:defRPr/>
            </a:pPr>
            <a:r>
              <a:rPr lang="uk-UA" b="1" dirty="0" err="1">
                <a:solidFill>
                  <a:srgbClr val="0000FF"/>
                </a:solidFill>
              </a:rPr>
              <a:t>T</a:t>
            </a:r>
            <a:r>
              <a:rPr lang="uk-UA" dirty="0" err="1"/>
              <a:t>imed</a:t>
            </a:r>
            <a:r>
              <a:rPr lang="uk-UA" dirty="0"/>
              <a:t> – </a:t>
            </a:r>
            <a:r>
              <a:rPr lang="uk-UA" dirty="0" err="1">
                <a:solidFill>
                  <a:srgbClr val="FF3300"/>
                </a:solidFill>
              </a:rPr>
              <a:t>определенный</a:t>
            </a:r>
            <a:r>
              <a:rPr lang="uk-UA" dirty="0">
                <a:solidFill>
                  <a:srgbClr val="FF33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uk-UA" dirty="0">
                <a:solidFill>
                  <a:srgbClr val="FF3300"/>
                </a:solidFill>
              </a:rPr>
              <a:t>			</a:t>
            </a:r>
            <a:r>
              <a:rPr lang="uk-UA" dirty="0" err="1">
                <a:solidFill>
                  <a:srgbClr val="FF3300"/>
                </a:solidFill>
              </a:rPr>
              <a:t>во</a:t>
            </a:r>
            <a:r>
              <a:rPr lang="uk-UA" dirty="0">
                <a:solidFill>
                  <a:srgbClr val="FF3300"/>
                </a:solidFill>
              </a:rPr>
              <a:t> </a:t>
            </a:r>
            <a:r>
              <a:rPr lang="uk-UA" dirty="0" err="1">
                <a:solidFill>
                  <a:srgbClr val="FF3300"/>
                </a:solidFill>
              </a:rPr>
              <a:t>времени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2109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8972" y="2996952"/>
            <a:ext cx="287502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3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2" name="Line 18"/>
          <p:cNvSpPr>
            <a:spLocks noChangeShapeType="1"/>
          </p:cNvSpPr>
          <p:nvPr/>
        </p:nvSpPr>
        <p:spPr bwMode="auto">
          <a:xfrm flipH="1">
            <a:off x="3131840" y="1628800"/>
            <a:ext cx="864096" cy="11903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7382404" y="5093494"/>
            <a:ext cx="703262" cy="738188"/>
          </a:xfrm>
          <a:prstGeom prst="upArrow">
            <a:avLst>
              <a:gd name="adj1" fmla="val 50000"/>
              <a:gd name="adj2" fmla="val 26242"/>
            </a:avLst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/>
          </a:p>
        </p:txBody>
      </p:sp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1335882" y="2587218"/>
            <a:ext cx="6342062" cy="2951162"/>
            <a:chOff x="1244" y="7340"/>
            <a:chExt cx="9988" cy="4648"/>
          </a:xfrm>
        </p:grpSpPr>
        <p:sp>
          <p:nvSpPr>
            <p:cNvPr id="129027" name="Oval 3"/>
            <p:cNvSpPr>
              <a:spLocks noChangeArrowheads="1"/>
            </p:cNvSpPr>
            <p:nvPr/>
          </p:nvSpPr>
          <p:spPr bwMode="auto">
            <a:xfrm>
              <a:off x="5817" y="7463"/>
              <a:ext cx="5415" cy="4525"/>
            </a:xfrm>
            <a:prstGeom prst="ellipse">
              <a:avLst/>
            </a:prstGeom>
            <a:solidFill>
              <a:srgbClr val="006600">
                <a:alpha val="20000"/>
              </a:srgbClr>
            </a:solidFill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9028" name="Oval 4"/>
            <p:cNvSpPr>
              <a:spLocks noChangeArrowheads="1"/>
            </p:cNvSpPr>
            <p:nvPr/>
          </p:nvSpPr>
          <p:spPr bwMode="auto">
            <a:xfrm>
              <a:off x="1244" y="7340"/>
              <a:ext cx="5413" cy="4518"/>
            </a:xfrm>
            <a:prstGeom prst="ellipse">
              <a:avLst/>
            </a:prstGeom>
            <a:solidFill>
              <a:srgbClr val="333399">
                <a:alpha val="20000"/>
              </a:srgbClr>
            </a:solidFill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 lIns="58498" tIns="29249" rIns="58498" bIns="29249"/>
            <a:lstStyle/>
            <a:p>
              <a:endParaRPr lang="uk-UA"/>
            </a:p>
          </p:txBody>
        </p:sp>
      </p:grpSp>
      <p:sp>
        <p:nvSpPr>
          <p:cNvPr id="129029" name="AutoShape 5"/>
          <p:cNvSpPr>
            <a:spLocks noChangeAspect="1" noChangeArrowheads="1" noTextEdit="1"/>
          </p:cNvSpPr>
          <p:nvPr/>
        </p:nvSpPr>
        <p:spPr bwMode="auto">
          <a:xfrm>
            <a:off x="142875" y="1417638"/>
            <a:ext cx="9001125" cy="53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38125" y="4036373"/>
            <a:ext cx="3973835" cy="105712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lIns="34547" tIns="29249" rIns="34547" bIns="29249" anchor="ctr"/>
          <a:lstStyle/>
          <a:p>
            <a:pPr algn="ctr" eaLnBrk="0" hangingPunct="0"/>
            <a:r>
              <a:rPr lang="uk-UA" sz="2000" b="1" dirty="0">
                <a:solidFill>
                  <a:schemeClr val="accent2"/>
                </a:solidFill>
              </a:rPr>
              <a:t>Розвиток просторово-транспортної інфраструктури</a:t>
            </a:r>
            <a:r>
              <a:rPr lang="ru-RU" sz="2000" dirty="0"/>
              <a:t> </a:t>
            </a:r>
            <a:endParaRPr lang="uk-UA" sz="2000" dirty="0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238125" y="2914960"/>
            <a:ext cx="3973835" cy="99031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lIns="34547" tIns="29249" rIns="34547" bIns="29249" anchor="ctr"/>
          <a:lstStyle/>
          <a:p>
            <a:pPr algn="ctr" eaLnBrk="0" hangingPunct="0"/>
            <a:r>
              <a:rPr lang="uk-UA" sz="2000" b="1" dirty="0">
                <a:solidFill>
                  <a:schemeClr val="accent2"/>
                </a:solidFill>
              </a:rPr>
              <a:t>Розвиток комунальної інженерної   інфраструктури</a:t>
            </a:r>
            <a:r>
              <a:rPr lang="ru-RU" sz="2000" dirty="0"/>
              <a:t> </a:t>
            </a:r>
            <a:endParaRPr lang="uk-UA" sz="2000" dirty="0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06388" y="5337175"/>
            <a:ext cx="8636000" cy="1404193"/>
          </a:xfrm>
          <a:prstGeom prst="rect">
            <a:avLst/>
          </a:prstGeom>
          <a:solidFill>
            <a:srgbClr val="C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86027" tIns="43013" rIns="86027" bIns="43013" anchor="ctr"/>
          <a:lstStyle/>
          <a:p>
            <a:pPr algn="ctr" eaLnBrk="0" hangingPunct="0"/>
            <a:endParaRPr lang="uk-UA" sz="22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0" hangingPunct="0"/>
            <a:endParaRPr lang="uk-UA" sz="22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0" hangingPunct="0"/>
            <a:r>
              <a:rPr lang="uk-UA" sz="2800" b="1" dirty="0">
                <a:solidFill>
                  <a:schemeClr val="bg1"/>
                </a:solidFill>
              </a:rPr>
              <a:t>Напрям В. Сталий економічний розвиток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6084888" y="5373688"/>
            <a:ext cx="2735262" cy="7196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8498" tIns="29249" rIns="58498" bIns="29249" anchor="ctr"/>
          <a:lstStyle/>
          <a:p>
            <a:pPr algn="ctr" eaLnBrk="0" hangingPunct="0"/>
            <a:r>
              <a:rPr lang="uk-UA" b="1" dirty="0">
                <a:solidFill>
                  <a:srgbClr val="C00000"/>
                </a:solidFill>
              </a:rPr>
              <a:t>Розвиток підприємництва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4765676" y="2513552"/>
            <a:ext cx="4176712" cy="5397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34547" tIns="29249" rIns="34547" bIns="29249" anchor="ctr"/>
          <a:lstStyle/>
          <a:p>
            <a:pPr algn="ctr" eaLnBrk="0" hangingPunct="0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Розвиток освітньої системи міста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4755093" y="3140968"/>
            <a:ext cx="4176712" cy="734471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34547" tIns="29249" rIns="34547" bIns="29249" anchor="ctr"/>
          <a:lstStyle/>
          <a:p>
            <a:pPr algn="ctr" eaLnBrk="0" hangingPunct="0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Розвиток системи забезпечення здоров’я громадян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9036" name="AutoShape 12"/>
          <p:cNvSpPr>
            <a:spLocks noChangeArrowheads="1"/>
          </p:cNvSpPr>
          <p:nvPr/>
        </p:nvSpPr>
        <p:spPr bwMode="auto">
          <a:xfrm>
            <a:off x="4132485" y="5093494"/>
            <a:ext cx="704850" cy="51911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/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>
            <a:off x="719138" y="5093494"/>
            <a:ext cx="703262" cy="5556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/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431800" y="5373688"/>
            <a:ext cx="2412008" cy="7196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8498" tIns="29249" rIns="58498" bIns="29249" anchor="ctr"/>
          <a:lstStyle/>
          <a:p>
            <a:pPr algn="ctr" eaLnBrk="0" hangingPunct="0"/>
            <a:r>
              <a:rPr lang="uk-UA" b="1" dirty="0">
                <a:solidFill>
                  <a:srgbClr val="C00000"/>
                </a:solidFill>
              </a:rPr>
              <a:t>Стратегічні інвестиції</a:t>
            </a:r>
            <a:r>
              <a:rPr lang="uk-UA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4755093" y="1799876"/>
            <a:ext cx="4209519" cy="641253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58498" tIns="29249" rIns="58498" bIns="29249"/>
          <a:lstStyle/>
          <a:p>
            <a:pPr algn="ctr" eaLnBrk="0" hangingPunct="0"/>
            <a:r>
              <a:rPr lang="uk-UA" sz="2400" b="1" dirty="0">
                <a:solidFill>
                  <a:schemeClr val="bg1"/>
                </a:solidFill>
              </a:rPr>
              <a:t>Напрям С. Якість життя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>
            <a:off x="4932040" y="1628799"/>
            <a:ext cx="863600" cy="15438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238124" y="1799876"/>
            <a:ext cx="4167129" cy="957572"/>
          </a:xfrm>
          <a:prstGeom prst="rect">
            <a:avLst/>
          </a:prstGeom>
          <a:solidFill>
            <a:srgbClr val="000099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lIns="11515" tIns="29249" rIns="11515" bIns="29249"/>
          <a:lstStyle/>
          <a:p>
            <a:pPr algn="ctr" eaLnBrk="0" hangingPunct="0"/>
            <a:r>
              <a:rPr lang="uk-UA" sz="2400" b="1" dirty="0">
                <a:solidFill>
                  <a:schemeClr val="bg1"/>
                </a:solidFill>
              </a:rPr>
              <a:t>Напрям А. Комфортне середовище для життя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142875" y="116632"/>
            <a:ext cx="8893621" cy="151216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lIns="58498" tIns="29249" rIns="58498" bIns="29249"/>
          <a:lstStyle/>
          <a:p>
            <a:r>
              <a:rPr lang="uk-UA" sz="1600" b="1" dirty="0"/>
              <a:t>Місто </a:t>
            </a:r>
            <a:r>
              <a:rPr lang="en-US" sz="1600" b="1" dirty="0"/>
              <a:t>N</a:t>
            </a:r>
            <a:r>
              <a:rPr lang="uk-UA" sz="1600" b="1" dirty="0"/>
              <a:t> - </a:t>
            </a:r>
            <a:r>
              <a:rPr lang="uk-UA" sz="1600" b="1" dirty="0">
                <a:solidFill>
                  <a:srgbClr val="FF3300"/>
                </a:solidFill>
              </a:rPr>
              <a:t>головні «повітряні ворота»</a:t>
            </a:r>
            <a:r>
              <a:rPr lang="uk-UA" sz="1600" b="1" dirty="0"/>
              <a:t> України на перехресті </a:t>
            </a:r>
            <a:r>
              <a:rPr lang="uk-UA" sz="1600" b="1" dirty="0">
                <a:solidFill>
                  <a:schemeClr val="hlink"/>
                </a:solidFill>
              </a:rPr>
              <a:t>історичних шляхів</a:t>
            </a:r>
            <a:r>
              <a:rPr lang="uk-UA" sz="1600" b="1" dirty="0"/>
              <a:t>; місто з </a:t>
            </a:r>
            <a:r>
              <a:rPr lang="uk-UA" sz="1600" b="1" dirty="0">
                <a:solidFill>
                  <a:schemeClr val="hlink"/>
                </a:solidFill>
              </a:rPr>
              <a:t>привітним населенням</a:t>
            </a:r>
            <a:r>
              <a:rPr lang="uk-UA" sz="1600" b="1" dirty="0"/>
              <a:t>, яке зберігає </a:t>
            </a:r>
            <a:r>
              <a:rPr lang="uk-UA" sz="1600" b="1" dirty="0">
                <a:solidFill>
                  <a:schemeClr val="hlink"/>
                </a:solidFill>
              </a:rPr>
              <a:t>традиції </a:t>
            </a:r>
            <a:r>
              <a:rPr lang="uk-UA" sz="1600" b="1" dirty="0"/>
              <a:t>свого краю; </a:t>
            </a:r>
            <a:r>
              <a:rPr lang="uk-UA" sz="1600" b="1" dirty="0">
                <a:solidFill>
                  <a:schemeClr val="hlink"/>
                </a:solidFill>
              </a:rPr>
              <a:t>духовний</a:t>
            </a:r>
            <a:r>
              <a:rPr lang="uk-UA" sz="1600" b="1" dirty="0"/>
              <a:t> центр з </a:t>
            </a:r>
            <a:r>
              <a:rPr lang="uk-UA" sz="1600" b="1" dirty="0">
                <a:solidFill>
                  <a:schemeClr val="hlink"/>
                </a:solidFill>
              </a:rPr>
              <a:t>тисячолітньою спадщиною</a:t>
            </a:r>
            <a:r>
              <a:rPr lang="uk-UA" sz="1600" b="1" dirty="0"/>
              <a:t>. </a:t>
            </a:r>
            <a:r>
              <a:rPr lang="uk-UA" sz="1600" b="1" dirty="0">
                <a:solidFill>
                  <a:srgbClr val="FF3300"/>
                </a:solidFill>
              </a:rPr>
              <a:t>Спільна праця</a:t>
            </a:r>
            <a:r>
              <a:rPr lang="uk-UA" sz="1600" b="1" dirty="0"/>
              <a:t>, </a:t>
            </a:r>
            <a:r>
              <a:rPr lang="uk-UA" sz="1600" b="1" dirty="0">
                <a:solidFill>
                  <a:srgbClr val="FF3300"/>
                </a:solidFill>
              </a:rPr>
              <a:t>високий інтелект</a:t>
            </a:r>
            <a:r>
              <a:rPr lang="uk-UA" sz="1600" b="1" dirty="0"/>
              <a:t> та могутній </a:t>
            </a:r>
            <a:r>
              <a:rPr lang="uk-UA" sz="1600" b="1" dirty="0">
                <a:solidFill>
                  <a:schemeClr val="hlink"/>
                </a:solidFill>
              </a:rPr>
              <a:t>людський потенціал громади</a:t>
            </a:r>
            <a:r>
              <a:rPr lang="uk-UA" sz="1600" b="1" dirty="0"/>
              <a:t> міста перетворять</a:t>
            </a:r>
            <a:r>
              <a:rPr lang="en-US" sz="1600" b="1" dirty="0"/>
              <a:t> </a:t>
            </a:r>
            <a:r>
              <a:rPr lang="uk-UA" sz="1600" b="1" dirty="0"/>
              <a:t> </a:t>
            </a:r>
            <a:r>
              <a:rPr lang="en-US" sz="1600" b="1" dirty="0"/>
              <a:t>N  </a:t>
            </a:r>
            <a:r>
              <a:rPr lang="uk-UA" sz="1600" b="1" dirty="0"/>
              <a:t> у </a:t>
            </a:r>
            <a:r>
              <a:rPr lang="uk-UA" sz="1600" b="1" dirty="0">
                <a:solidFill>
                  <a:srgbClr val="FF3300"/>
                </a:solidFill>
              </a:rPr>
              <a:t>самодостатнє місто</a:t>
            </a:r>
            <a:r>
              <a:rPr lang="uk-UA" sz="1600" b="1" dirty="0"/>
              <a:t> </a:t>
            </a:r>
            <a:r>
              <a:rPr lang="uk-UA" sz="1600" b="1" dirty="0">
                <a:solidFill>
                  <a:schemeClr val="accent2"/>
                </a:solidFill>
              </a:rPr>
              <a:t>«європейського» зразку</a:t>
            </a:r>
            <a:r>
              <a:rPr lang="uk-UA" sz="1600" b="1" dirty="0">
                <a:solidFill>
                  <a:schemeClr val="hlink"/>
                </a:solidFill>
              </a:rPr>
              <a:t> якості життя</a:t>
            </a:r>
            <a:r>
              <a:rPr lang="uk-UA" sz="1600" b="1" dirty="0"/>
              <a:t>, </a:t>
            </a:r>
            <a:r>
              <a:rPr lang="uk-UA" sz="1600" b="1" dirty="0">
                <a:solidFill>
                  <a:srgbClr val="FF3300"/>
                </a:solidFill>
              </a:rPr>
              <a:t>відкрите для світу</a:t>
            </a:r>
            <a:r>
              <a:rPr lang="uk-UA" sz="1600" b="1" dirty="0"/>
              <a:t>; </a:t>
            </a:r>
            <a:r>
              <a:rPr lang="uk-UA" sz="1600" b="1" dirty="0">
                <a:solidFill>
                  <a:schemeClr val="accent2"/>
                </a:solidFill>
              </a:rPr>
              <a:t>чисте, красиве</a:t>
            </a:r>
            <a:r>
              <a:rPr lang="uk-UA" sz="1600" b="1" dirty="0"/>
              <a:t>, </a:t>
            </a:r>
            <a:r>
              <a:rPr lang="uk-UA" sz="1600" b="1" dirty="0">
                <a:solidFill>
                  <a:srgbClr val="FF3300"/>
                </a:solidFill>
              </a:rPr>
              <a:t>заможне</a:t>
            </a:r>
            <a:r>
              <a:rPr lang="uk-UA" sz="1600" b="1" dirty="0"/>
              <a:t>, </a:t>
            </a:r>
            <a:r>
              <a:rPr lang="uk-UA" sz="1600" b="1" dirty="0">
                <a:solidFill>
                  <a:schemeClr val="accent2"/>
                </a:solidFill>
              </a:rPr>
              <a:t>комфортне, зелене місто-сад</a:t>
            </a:r>
            <a:r>
              <a:rPr lang="uk-UA" sz="1600" b="1" dirty="0"/>
              <a:t> </a:t>
            </a:r>
            <a:r>
              <a:rPr lang="uk-UA" sz="1600" b="1" dirty="0">
                <a:solidFill>
                  <a:schemeClr val="hlink"/>
                </a:solidFill>
              </a:rPr>
              <a:t>із молодою душею</a:t>
            </a:r>
            <a:r>
              <a:rPr lang="uk-UA" sz="1600" b="1" dirty="0"/>
              <a:t>; </a:t>
            </a:r>
            <a:r>
              <a:rPr lang="uk-UA" sz="1600" b="1" dirty="0">
                <a:solidFill>
                  <a:schemeClr val="accent2"/>
                </a:solidFill>
              </a:rPr>
              <a:t>яскраву «візитну картку»</a:t>
            </a:r>
            <a:r>
              <a:rPr lang="uk-UA" sz="1600" b="1" dirty="0"/>
              <a:t> України.</a:t>
            </a:r>
            <a:r>
              <a:rPr lang="ru-RU" sz="1400" b="1" dirty="0">
                <a:latin typeface="Times" pitchFamily="18" charset="0"/>
              </a:rPr>
              <a:t>	</a:t>
            </a:r>
            <a:endParaRPr lang="en-US" sz="1400" b="1" dirty="0">
              <a:latin typeface="Times" pitchFamily="18" charset="0"/>
            </a:endParaRPr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53975" y="560388"/>
            <a:ext cx="184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/>
            </a:r>
            <a:br>
              <a:rPr lang="en-US" sz="2400">
                <a:latin typeface="Times" pitchFamily="18" charset="0"/>
              </a:rPr>
            </a:br>
            <a:endParaRPr lang="en-US" sz="2400">
              <a:latin typeface="Times" pitchFamily="18" charset="0"/>
            </a:endParaRPr>
          </a:p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29046" name="Rectangle 22"/>
          <p:cNvSpPr>
            <a:spLocks noChangeArrowheads="1"/>
          </p:cNvSpPr>
          <p:nvPr/>
        </p:nvSpPr>
        <p:spPr bwMode="auto">
          <a:xfrm>
            <a:off x="53975" y="174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29047" name="Rectangle 23"/>
          <p:cNvSpPr>
            <a:spLocks noChangeArrowheads="1"/>
          </p:cNvSpPr>
          <p:nvPr/>
        </p:nvSpPr>
        <p:spPr bwMode="auto">
          <a:xfrm>
            <a:off x="53975" y="711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uk-UA" sz="2400">
              <a:latin typeface="Times" pitchFamily="18" charset="0"/>
            </a:endParaRP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4764498" y="3949927"/>
            <a:ext cx="4176712" cy="640406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34547" tIns="29249" rIns="34547" bIns="29249" anchor="ctr"/>
          <a:lstStyle/>
          <a:p>
            <a:pPr algn="ctr" eaLnBrk="0" hangingPunct="0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Створення культурно-мистецької сфери духовного розвитку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9049" name="Rectangle 25"/>
          <p:cNvSpPr>
            <a:spLocks noChangeArrowheads="1"/>
          </p:cNvSpPr>
          <p:nvPr/>
        </p:nvSpPr>
        <p:spPr bwMode="auto">
          <a:xfrm>
            <a:off x="2987675" y="5373688"/>
            <a:ext cx="2971092" cy="79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8498" tIns="29249" rIns="58498" bIns="29249" anchor="ctr"/>
          <a:lstStyle/>
          <a:p>
            <a:pPr algn="ctr" eaLnBrk="0" hangingPunct="0"/>
            <a:r>
              <a:rPr lang="uk-UA" b="1" dirty="0">
                <a:solidFill>
                  <a:srgbClr val="C00000"/>
                </a:solidFill>
              </a:rPr>
              <a:t>Підготовка</a:t>
            </a:r>
            <a:r>
              <a:rPr lang="uk-UA" b="1" dirty="0"/>
              <a:t> </a:t>
            </a:r>
            <a:r>
              <a:rPr lang="uk-UA" b="1" dirty="0">
                <a:solidFill>
                  <a:srgbClr val="C00000"/>
                </a:solidFill>
              </a:rPr>
              <a:t>та перепідготовка робочої сили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4755093" y="4645909"/>
            <a:ext cx="4176712" cy="447585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34547" tIns="29249" rIns="34547" bIns="29249" anchor="ctr"/>
          <a:lstStyle/>
          <a:p>
            <a:pPr algn="ctr" eaLnBrk="0" hangingPunct="0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Розвиток соціальних послуг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18539" y="2557393"/>
            <a:ext cx="135479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Приклад.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64311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468312" y="39688"/>
            <a:ext cx="8352159" cy="82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ПРИКЛАД</a:t>
            </a:r>
            <a:r>
              <a:rPr lang="ru-RU" sz="2800" b="1" dirty="0">
                <a:solidFill>
                  <a:srgbClr val="C00000"/>
                </a:solidFill>
              </a:rPr>
              <a:t>: </a:t>
            </a:r>
            <a:r>
              <a:rPr lang="uk-UA" sz="2800" b="1" dirty="0">
                <a:solidFill>
                  <a:srgbClr val="0070C0"/>
                </a:solidFill>
              </a:rPr>
              <a:t>Структура СП</a:t>
            </a:r>
          </a:p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Напрями</a:t>
            </a:r>
            <a:r>
              <a:rPr lang="ru-RU" sz="2800" b="1" dirty="0">
                <a:solidFill>
                  <a:srgbClr val="C00000"/>
                </a:solidFill>
              </a:rPr>
              <a:t> – </a:t>
            </a:r>
            <a:r>
              <a:rPr lang="ru-RU" sz="2800" b="1" dirty="0" err="1">
                <a:solidFill>
                  <a:srgbClr val="C00000"/>
                </a:solidFill>
              </a:rPr>
              <a:t>Стратегічні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цілі</a:t>
            </a:r>
            <a:r>
              <a:rPr lang="ru-RU" sz="2800" b="1" dirty="0">
                <a:solidFill>
                  <a:srgbClr val="C00000"/>
                </a:solidFill>
              </a:rPr>
              <a:t> – </a:t>
            </a:r>
            <a:r>
              <a:rPr lang="ru-RU" sz="2800" b="1" dirty="0" err="1">
                <a:solidFill>
                  <a:srgbClr val="C00000"/>
                </a:solidFill>
              </a:rPr>
              <a:t>Оперативні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цілі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205826" name="Group 3"/>
          <p:cNvGrpSpPr>
            <a:grpSpLocks noChangeAspect="1"/>
          </p:cNvGrpSpPr>
          <p:nvPr/>
        </p:nvGrpSpPr>
        <p:grpSpPr bwMode="auto">
          <a:xfrm>
            <a:off x="1331913" y="549275"/>
            <a:ext cx="7416800" cy="6731000"/>
            <a:chOff x="157" y="38"/>
            <a:chExt cx="7625" cy="7246"/>
          </a:xfrm>
        </p:grpSpPr>
        <p:sp>
          <p:nvSpPr>
            <p:cNvPr id="205827" name="AutoShape 4"/>
            <p:cNvSpPr>
              <a:spLocks noChangeAspect="1" noChangeArrowheads="1"/>
            </p:cNvSpPr>
            <p:nvPr/>
          </p:nvSpPr>
          <p:spPr bwMode="auto">
            <a:xfrm>
              <a:off x="157" y="38"/>
              <a:ext cx="7625" cy="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5828" name="AutoShape 5"/>
            <p:cNvSpPr>
              <a:spLocks noChangeArrowheads="1"/>
            </p:cNvSpPr>
            <p:nvPr/>
          </p:nvSpPr>
          <p:spPr bwMode="auto">
            <a:xfrm>
              <a:off x="4252" y="1849"/>
              <a:ext cx="1836" cy="1673"/>
            </a:xfrm>
            <a:prstGeom prst="hexagon">
              <a:avLst>
                <a:gd name="adj" fmla="val 27436"/>
                <a:gd name="vf" fmla="val 115470"/>
              </a:avLst>
            </a:prstGeom>
            <a:solidFill>
              <a:srgbClr val="CCFFFF">
                <a:alpha val="8588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 dirty="0">
                  <a:solidFill>
                    <a:srgbClr val="C00000"/>
                  </a:solidFill>
                </a:rPr>
                <a:t>Напрям</a:t>
              </a:r>
              <a:r>
                <a:rPr lang="uk-UA" sz="1200" b="1" dirty="0"/>
                <a:t> В.</a:t>
              </a:r>
              <a:r>
                <a:rPr lang="uk-UA" sz="900" b="1" dirty="0"/>
                <a:t> </a:t>
              </a:r>
              <a:endParaRPr lang="uk-UA" sz="800" b="1" dirty="0">
                <a:solidFill>
                  <a:srgbClr val="FF0000"/>
                </a:solidFill>
              </a:endParaRPr>
            </a:p>
            <a:p>
              <a:endParaRPr lang="ru-RU" dirty="0"/>
            </a:p>
          </p:txBody>
        </p:sp>
        <p:sp>
          <p:nvSpPr>
            <p:cNvPr id="205829" name="AutoShape 6"/>
            <p:cNvSpPr>
              <a:spLocks noChangeArrowheads="1"/>
            </p:cNvSpPr>
            <p:nvPr/>
          </p:nvSpPr>
          <p:spPr bwMode="auto">
            <a:xfrm>
              <a:off x="1993" y="1849"/>
              <a:ext cx="2010" cy="1670"/>
            </a:xfrm>
            <a:prstGeom prst="hexagon">
              <a:avLst>
                <a:gd name="adj" fmla="val 30090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 dirty="0">
                  <a:solidFill>
                    <a:srgbClr val="C00000"/>
                  </a:solidFill>
                </a:rPr>
                <a:t>Напрям</a:t>
              </a:r>
              <a:r>
                <a:rPr lang="uk-UA" sz="1200" b="1" dirty="0"/>
                <a:t> А.</a:t>
              </a:r>
              <a:r>
                <a:rPr lang="uk-UA" sz="900" b="1" dirty="0"/>
                <a:t> </a:t>
              </a:r>
              <a:endParaRPr lang="ru-RU" dirty="0"/>
            </a:p>
          </p:txBody>
        </p:sp>
        <p:sp>
          <p:nvSpPr>
            <p:cNvPr id="205830" name="AutoShape 7"/>
            <p:cNvSpPr>
              <a:spLocks noChangeArrowheads="1"/>
            </p:cNvSpPr>
            <p:nvPr/>
          </p:nvSpPr>
          <p:spPr bwMode="auto">
            <a:xfrm>
              <a:off x="2896" y="3521"/>
              <a:ext cx="2443" cy="2022"/>
            </a:xfrm>
            <a:prstGeom prst="hexagon">
              <a:avLst>
                <a:gd name="adj" fmla="val 32544"/>
                <a:gd name="vf" fmla="val 115470"/>
              </a:avLst>
            </a:prstGeom>
            <a:solidFill>
              <a:srgbClr val="CC99FF">
                <a:alpha val="4509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 dirty="0"/>
            </a:p>
            <a:p>
              <a:pPr algn="ctr"/>
              <a:r>
                <a:rPr lang="uk-UA" sz="1200" b="1" dirty="0">
                  <a:solidFill>
                    <a:srgbClr val="C00000"/>
                  </a:solidFill>
                </a:rPr>
                <a:t>Напрям</a:t>
              </a:r>
              <a:r>
                <a:rPr lang="uk-UA" sz="1200" b="1" dirty="0"/>
                <a:t> С.</a:t>
              </a:r>
              <a:r>
                <a:rPr lang="uk-UA" sz="900" b="1" dirty="0"/>
                <a:t> </a:t>
              </a:r>
              <a:endParaRPr lang="ru-RU" dirty="0"/>
            </a:p>
          </p:txBody>
        </p:sp>
        <p:sp>
          <p:nvSpPr>
            <p:cNvPr id="205831" name="AutoShape 8"/>
            <p:cNvSpPr>
              <a:spLocks noChangeArrowheads="1"/>
            </p:cNvSpPr>
            <p:nvPr/>
          </p:nvSpPr>
          <p:spPr bwMode="auto">
            <a:xfrm>
              <a:off x="3340" y="2571"/>
              <a:ext cx="1523" cy="1254"/>
            </a:xfrm>
            <a:prstGeom prst="hexagon">
              <a:avLst>
                <a:gd name="adj" fmla="val 31544"/>
                <a:gd name="vf" fmla="val 115470"/>
              </a:avLst>
            </a:prstGeom>
            <a:solidFill>
              <a:srgbClr val="CCFFCC">
                <a:alpha val="8705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 dirty="0" err="1"/>
                <a:t>МіСіЯ</a:t>
              </a:r>
              <a:r>
                <a:rPr lang="uk-UA" sz="1200" b="1" dirty="0"/>
                <a:t> </a:t>
              </a:r>
            </a:p>
            <a:p>
              <a:pPr algn="ctr"/>
              <a:endParaRPr lang="uk-UA" sz="1200" b="1" dirty="0"/>
            </a:p>
            <a:p>
              <a:pPr algn="ctr"/>
              <a:r>
                <a:rPr lang="uk-UA" sz="1200" b="1" dirty="0"/>
                <a:t>БАЧЕННЯ</a:t>
              </a:r>
              <a:endParaRPr lang="ru-RU" dirty="0"/>
            </a:p>
          </p:txBody>
        </p:sp>
        <p:sp>
          <p:nvSpPr>
            <p:cNvPr id="205832" name="AutoShape 9"/>
            <p:cNvSpPr>
              <a:spLocks noChangeArrowheads="1"/>
            </p:cNvSpPr>
            <p:nvPr/>
          </p:nvSpPr>
          <p:spPr bwMode="auto">
            <a:xfrm>
              <a:off x="1711" y="3661"/>
              <a:ext cx="1022" cy="834"/>
            </a:xfrm>
            <a:prstGeom prst="hexagon">
              <a:avLst>
                <a:gd name="adj" fmla="val 30635"/>
                <a:gd name="vf" fmla="val 11547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А.1</a:t>
              </a:r>
            </a:p>
            <a:p>
              <a:endParaRPr lang="uk-UA" sz="1200"/>
            </a:p>
            <a:p>
              <a:endParaRPr lang="ru-RU"/>
            </a:p>
          </p:txBody>
        </p:sp>
        <p:sp>
          <p:nvSpPr>
            <p:cNvPr id="205833" name="AutoShape 10"/>
            <p:cNvSpPr>
              <a:spLocks noChangeArrowheads="1"/>
            </p:cNvSpPr>
            <p:nvPr/>
          </p:nvSpPr>
          <p:spPr bwMode="auto">
            <a:xfrm>
              <a:off x="2557" y="1013"/>
              <a:ext cx="848" cy="698"/>
            </a:xfrm>
            <a:prstGeom prst="hexagon">
              <a:avLst>
                <a:gd name="adj" fmla="val 30372"/>
                <a:gd name="vf" fmla="val 11547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А.4</a:t>
              </a:r>
            </a:p>
            <a:p>
              <a:endParaRPr lang="ru-RU"/>
            </a:p>
          </p:txBody>
        </p:sp>
        <p:sp>
          <p:nvSpPr>
            <p:cNvPr id="205834" name="AutoShape 11"/>
            <p:cNvSpPr>
              <a:spLocks noChangeArrowheads="1"/>
            </p:cNvSpPr>
            <p:nvPr/>
          </p:nvSpPr>
          <p:spPr bwMode="auto">
            <a:xfrm>
              <a:off x="3546" y="1431"/>
              <a:ext cx="847" cy="698"/>
            </a:xfrm>
            <a:prstGeom prst="hexagon">
              <a:avLst>
                <a:gd name="adj" fmla="val 30337"/>
                <a:gd name="vf" fmla="val 11547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А.5</a:t>
              </a:r>
            </a:p>
            <a:p>
              <a:endParaRPr lang="ru-RU"/>
            </a:p>
          </p:txBody>
        </p:sp>
        <p:sp>
          <p:nvSpPr>
            <p:cNvPr id="205835" name="AutoShape 12"/>
            <p:cNvSpPr>
              <a:spLocks noChangeArrowheads="1"/>
            </p:cNvSpPr>
            <p:nvPr/>
          </p:nvSpPr>
          <p:spPr bwMode="auto">
            <a:xfrm>
              <a:off x="1146" y="2685"/>
              <a:ext cx="988" cy="836"/>
            </a:xfrm>
            <a:prstGeom prst="hexagon">
              <a:avLst>
                <a:gd name="adj" fmla="val 29545"/>
                <a:gd name="vf" fmla="val 11547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А.2</a:t>
              </a:r>
            </a:p>
            <a:p>
              <a:endParaRPr lang="ru-RU"/>
            </a:p>
          </p:txBody>
        </p:sp>
        <p:sp>
          <p:nvSpPr>
            <p:cNvPr id="205836" name="AutoShape 13"/>
            <p:cNvSpPr>
              <a:spLocks noChangeArrowheads="1"/>
            </p:cNvSpPr>
            <p:nvPr/>
          </p:nvSpPr>
          <p:spPr bwMode="auto">
            <a:xfrm>
              <a:off x="1146" y="1431"/>
              <a:ext cx="1144" cy="976"/>
            </a:xfrm>
            <a:prstGeom prst="hexagon">
              <a:avLst>
                <a:gd name="adj" fmla="val 29303"/>
                <a:gd name="vf" fmla="val 11547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 b="1" dirty="0">
                  <a:solidFill>
                    <a:srgbClr val="C00000"/>
                  </a:solidFill>
                </a:rPr>
                <a:t>СЦ</a:t>
              </a:r>
              <a:r>
                <a:rPr lang="uk-UA" sz="1200" dirty="0"/>
                <a:t>  А.3</a:t>
              </a:r>
            </a:p>
            <a:p>
              <a:endParaRPr lang="ru-RU" dirty="0"/>
            </a:p>
          </p:txBody>
        </p:sp>
        <p:sp>
          <p:nvSpPr>
            <p:cNvPr id="205837" name="AutoShape 14"/>
            <p:cNvSpPr>
              <a:spLocks noChangeArrowheads="1"/>
            </p:cNvSpPr>
            <p:nvPr/>
          </p:nvSpPr>
          <p:spPr bwMode="auto">
            <a:xfrm>
              <a:off x="5664" y="3243"/>
              <a:ext cx="1130" cy="838"/>
            </a:xfrm>
            <a:prstGeom prst="hexagon">
              <a:avLst>
                <a:gd name="adj" fmla="val 33711"/>
                <a:gd name="vf" fmla="val 11547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В.4 </a:t>
              </a:r>
              <a:endParaRPr lang="uk-UA" sz="800"/>
            </a:p>
            <a:p>
              <a:endParaRPr lang="ru-RU"/>
            </a:p>
          </p:txBody>
        </p:sp>
        <p:sp>
          <p:nvSpPr>
            <p:cNvPr id="205838" name="AutoShape 15"/>
            <p:cNvSpPr>
              <a:spLocks noChangeArrowheads="1"/>
            </p:cNvSpPr>
            <p:nvPr/>
          </p:nvSpPr>
          <p:spPr bwMode="auto">
            <a:xfrm>
              <a:off x="6088" y="2407"/>
              <a:ext cx="844" cy="697"/>
            </a:xfrm>
            <a:prstGeom prst="hexagon">
              <a:avLst>
                <a:gd name="adj" fmla="val 30273"/>
                <a:gd name="vf" fmla="val 11547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В.3 </a:t>
              </a:r>
              <a:endParaRPr lang="uk-UA" sz="800"/>
            </a:p>
            <a:p>
              <a:endParaRPr lang="ru-RU"/>
            </a:p>
          </p:txBody>
        </p:sp>
        <p:sp>
          <p:nvSpPr>
            <p:cNvPr id="205839" name="AutoShape 16"/>
            <p:cNvSpPr>
              <a:spLocks noChangeArrowheads="1"/>
            </p:cNvSpPr>
            <p:nvPr/>
          </p:nvSpPr>
          <p:spPr bwMode="auto">
            <a:xfrm>
              <a:off x="5946" y="1710"/>
              <a:ext cx="845" cy="699"/>
            </a:xfrm>
            <a:prstGeom prst="hexagon">
              <a:avLst>
                <a:gd name="adj" fmla="val 30222"/>
                <a:gd name="vf" fmla="val 115470"/>
              </a:avLst>
            </a:prstGeom>
            <a:solidFill>
              <a:srgbClr val="99CCFF">
                <a:alpha val="7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В.2 </a:t>
              </a:r>
              <a:endParaRPr lang="uk-UA" sz="800"/>
            </a:p>
            <a:p>
              <a:endParaRPr lang="ru-RU"/>
            </a:p>
          </p:txBody>
        </p:sp>
        <p:sp>
          <p:nvSpPr>
            <p:cNvPr id="205840" name="AutoShape 17"/>
            <p:cNvSpPr>
              <a:spLocks noChangeArrowheads="1"/>
            </p:cNvSpPr>
            <p:nvPr/>
          </p:nvSpPr>
          <p:spPr bwMode="auto">
            <a:xfrm>
              <a:off x="4958" y="1013"/>
              <a:ext cx="845" cy="698"/>
            </a:xfrm>
            <a:prstGeom prst="hexagon">
              <a:avLst>
                <a:gd name="adj" fmla="val 30265"/>
                <a:gd name="vf" fmla="val 11547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В.1</a:t>
              </a:r>
            </a:p>
            <a:p>
              <a:endParaRPr lang="ru-RU"/>
            </a:p>
          </p:txBody>
        </p:sp>
        <p:sp>
          <p:nvSpPr>
            <p:cNvPr id="205841" name="AutoShape 18"/>
            <p:cNvSpPr>
              <a:spLocks noChangeArrowheads="1"/>
            </p:cNvSpPr>
            <p:nvPr/>
          </p:nvSpPr>
          <p:spPr bwMode="auto">
            <a:xfrm>
              <a:off x="4817" y="5194"/>
              <a:ext cx="847" cy="697"/>
            </a:xfrm>
            <a:prstGeom prst="hexagon">
              <a:avLst>
                <a:gd name="adj" fmla="val 30380"/>
                <a:gd name="vf" fmla="val 115470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С.3</a:t>
              </a:r>
              <a:endParaRPr lang="uk-UA" sz="800"/>
            </a:p>
            <a:p>
              <a:endParaRPr lang="ru-RU"/>
            </a:p>
          </p:txBody>
        </p:sp>
        <p:sp>
          <p:nvSpPr>
            <p:cNvPr id="205842" name="AutoShape 19"/>
            <p:cNvSpPr>
              <a:spLocks noChangeArrowheads="1"/>
            </p:cNvSpPr>
            <p:nvPr/>
          </p:nvSpPr>
          <p:spPr bwMode="auto">
            <a:xfrm>
              <a:off x="3263" y="5612"/>
              <a:ext cx="846" cy="699"/>
            </a:xfrm>
            <a:prstGeom prst="hexagon">
              <a:avLst>
                <a:gd name="adj" fmla="val 30258"/>
                <a:gd name="vf" fmla="val 115470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С.2 </a:t>
              </a:r>
              <a:endParaRPr lang="uk-UA" sz="800"/>
            </a:p>
            <a:p>
              <a:endParaRPr lang="ru-RU"/>
            </a:p>
          </p:txBody>
        </p:sp>
        <p:sp>
          <p:nvSpPr>
            <p:cNvPr id="205843" name="AutoShape 20"/>
            <p:cNvSpPr>
              <a:spLocks noChangeArrowheads="1"/>
            </p:cNvSpPr>
            <p:nvPr/>
          </p:nvSpPr>
          <p:spPr bwMode="auto">
            <a:xfrm>
              <a:off x="2416" y="4915"/>
              <a:ext cx="847" cy="699"/>
            </a:xfrm>
            <a:prstGeom prst="hexagon">
              <a:avLst>
                <a:gd name="adj" fmla="val 30293"/>
                <a:gd name="vf" fmla="val 115470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/>
                <a:t>С.1</a:t>
              </a:r>
            </a:p>
            <a:p>
              <a:endParaRPr lang="ru-RU"/>
            </a:p>
          </p:txBody>
        </p:sp>
        <p:sp>
          <p:nvSpPr>
            <p:cNvPr id="205844" name="AutoShape 21"/>
            <p:cNvSpPr>
              <a:spLocks noChangeArrowheads="1"/>
            </p:cNvSpPr>
            <p:nvPr/>
          </p:nvSpPr>
          <p:spPr bwMode="auto">
            <a:xfrm>
              <a:off x="1711" y="4636"/>
              <a:ext cx="706" cy="558"/>
            </a:xfrm>
            <a:prstGeom prst="hexagon">
              <a:avLst>
                <a:gd name="adj" fmla="val 31631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800"/>
                <a:t>А.1.1</a:t>
              </a:r>
              <a:endParaRPr lang="ru-RU"/>
            </a:p>
          </p:txBody>
        </p:sp>
        <p:sp>
          <p:nvSpPr>
            <p:cNvPr id="205845" name="AutoShape 22"/>
            <p:cNvSpPr>
              <a:spLocks noChangeArrowheads="1"/>
            </p:cNvSpPr>
            <p:nvPr/>
          </p:nvSpPr>
          <p:spPr bwMode="auto">
            <a:xfrm>
              <a:off x="1146" y="4218"/>
              <a:ext cx="707" cy="559"/>
            </a:xfrm>
            <a:prstGeom prst="hexagon">
              <a:avLst>
                <a:gd name="adj" fmla="val 31619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800"/>
                <a:t>А.1.2</a:t>
              </a:r>
              <a:endParaRPr lang="ru-RU"/>
            </a:p>
          </p:txBody>
        </p:sp>
        <p:sp>
          <p:nvSpPr>
            <p:cNvPr id="205846" name="AutoShape 23"/>
            <p:cNvSpPr>
              <a:spLocks noChangeArrowheads="1"/>
            </p:cNvSpPr>
            <p:nvPr/>
          </p:nvSpPr>
          <p:spPr bwMode="auto">
            <a:xfrm>
              <a:off x="1005" y="4915"/>
              <a:ext cx="706" cy="558"/>
            </a:xfrm>
            <a:prstGeom prst="hexagon">
              <a:avLst>
                <a:gd name="adj" fmla="val 31631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800"/>
                <a:t>А.1.3</a:t>
              </a:r>
              <a:endParaRPr lang="ru-RU"/>
            </a:p>
          </p:txBody>
        </p:sp>
        <p:sp>
          <p:nvSpPr>
            <p:cNvPr id="205847" name="AutoShape 24"/>
            <p:cNvSpPr>
              <a:spLocks noChangeArrowheads="1"/>
            </p:cNvSpPr>
            <p:nvPr/>
          </p:nvSpPr>
          <p:spPr bwMode="auto">
            <a:xfrm>
              <a:off x="1570" y="5333"/>
              <a:ext cx="706" cy="558"/>
            </a:xfrm>
            <a:prstGeom prst="hexagon">
              <a:avLst>
                <a:gd name="adj" fmla="val 31631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800"/>
                <a:t>А.1.4</a:t>
              </a:r>
              <a:endParaRPr lang="ru-RU"/>
            </a:p>
          </p:txBody>
        </p:sp>
        <p:sp>
          <p:nvSpPr>
            <p:cNvPr id="205848" name="AutoShape 25"/>
            <p:cNvSpPr>
              <a:spLocks noChangeArrowheads="1"/>
            </p:cNvSpPr>
            <p:nvPr/>
          </p:nvSpPr>
          <p:spPr bwMode="auto">
            <a:xfrm>
              <a:off x="439" y="4544"/>
              <a:ext cx="706" cy="557"/>
            </a:xfrm>
            <a:prstGeom prst="hexagon">
              <a:avLst>
                <a:gd name="adj" fmla="val 31688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800"/>
                <a:t>А.1.1</a:t>
              </a:r>
              <a:endParaRPr lang="ru-RU"/>
            </a:p>
          </p:txBody>
        </p:sp>
        <p:sp>
          <p:nvSpPr>
            <p:cNvPr id="205849" name="AutoShape 26"/>
            <p:cNvSpPr>
              <a:spLocks noChangeArrowheads="1"/>
            </p:cNvSpPr>
            <p:nvPr/>
          </p:nvSpPr>
          <p:spPr bwMode="auto">
            <a:xfrm>
              <a:off x="581" y="2685"/>
              <a:ext cx="564" cy="418"/>
            </a:xfrm>
            <a:prstGeom prst="hexagon">
              <a:avLst>
                <a:gd name="adj" fmla="val 33732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А.2.3</a:t>
              </a:r>
              <a:endParaRPr lang="ru-RU"/>
            </a:p>
          </p:txBody>
        </p:sp>
        <p:sp>
          <p:nvSpPr>
            <p:cNvPr id="205850" name="AutoShape 27"/>
            <p:cNvSpPr>
              <a:spLocks noChangeArrowheads="1"/>
            </p:cNvSpPr>
            <p:nvPr/>
          </p:nvSpPr>
          <p:spPr bwMode="auto">
            <a:xfrm>
              <a:off x="157" y="2964"/>
              <a:ext cx="565" cy="417"/>
            </a:xfrm>
            <a:prstGeom prst="hexagon">
              <a:avLst>
                <a:gd name="adj" fmla="val 33873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500"/>
                <a:t>А.2.2</a:t>
              </a:r>
              <a:endParaRPr lang="ru-RU"/>
            </a:p>
          </p:txBody>
        </p:sp>
        <p:sp>
          <p:nvSpPr>
            <p:cNvPr id="205851" name="AutoShape 28"/>
            <p:cNvSpPr>
              <a:spLocks noChangeArrowheads="1"/>
            </p:cNvSpPr>
            <p:nvPr/>
          </p:nvSpPr>
          <p:spPr bwMode="auto">
            <a:xfrm>
              <a:off x="581" y="3243"/>
              <a:ext cx="706" cy="558"/>
            </a:xfrm>
            <a:prstGeom prst="hexagon">
              <a:avLst>
                <a:gd name="adj" fmla="val 31631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800"/>
                <a:t>А.2.1</a:t>
              </a:r>
              <a:endParaRPr lang="ru-RU"/>
            </a:p>
          </p:txBody>
        </p:sp>
        <p:sp>
          <p:nvSpPr>
            <p:cNvPr id="205852" name="AutoShape 29"/>
            <p:cNvSpPr>
              <a:spLocks noChangeArrowheads="1"/>
            </p:cNvSpPr>
            <p:nvPr/>
          </p:nvSpPr>
          <p:spPr bwMode="auto">
            <a:xfrm>
              <a:off x="722" y="1989"/>
              <a:ext cx="564" cy="417"/>
            </a:xfrm>
            <a:prstGeom prst="hexagon">
              <a:avLst>
                <a:gd name="adj" fmla="val 33813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А34</a:t>
              </a:r>
              <a:endParaRPr lang="ru-RU"/>
            </a:p>
          </p:txBody>
        </p:sp>
        <p:sp>
          <p:nvSpPr>
            <p:cNvPr id="205853" name="AutoShape 30"/>
            <p:cNvSpPr>
              <a:spLocks noChangeArrowheads="1"/>
            </p:cNvSpPr>
            <p:nvPr/>
          </p:nvSpPr>
          <p:spPr bwMode="auto">
            <a:xfrm>
              <a:off x="4251" y="1292"/>
              <a:ext cx="564" cy="418"/>
            </a:xfrm>
            <a:prstGeom prst="hexagon">
              <a:avLst>
                <a:gd name="adj" fmla="val 33732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А5.2</a:t>
              </a:r>
              <a:endParaRPr lang="ru-RU"/>
            </a:p>
          </p:txBody>
        </p:sp>
        <p:sp>
          <p:nvSpPr>
            <p:cNvPr id="205854" name="AutoShape 31"/>
            <p:cNvSpPr>
              <a:spLocks noChangeArrowheads="1"/>
            </p:cNvSpPr>
            <p:nvPr/>
          </p:nvSpPr>
          <p:spPr bwMode="auto">
            <a:xfrm>
              <a:off x="3828" y="874"/>
              <a:ext cx="564" cy="418"/>
            </a:xfrm>
            <a:prstGeom prst="hexagon">
              <a:avLst>
                <a:gd name="adj" fmla="val 33732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А5.1</a:t>
              </a:r>
              <a:endParaRPr lang="ru-RU"/>
            </a:p>
          </p:txBody>
        </p:sp>
        <p:sp>
          <p:nvSpPr>
            <p:cNvPr id="205855" name="AutoShape 32"/>
            <p:cNvSpPr>
              <a:spLocks noChangeArrowheads="1"/>
            </p:cNvSpPr>
            <p:nvPr/>
          </p:nvSpPr>
          <p:spPr bwMode="auto">
            <a:xfrm>
              <a:off x="3250" y="735"/>
              <a:ext cx="564" cy="417"/>
            </a:xfrm>
            <a:prstGeom prst="hexagon">
              <a:avLst>
                <a:gd name="adj" fmla="val 33813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А.44</a:t>
              </a:r>
              <a:endParaRPr lang="ru-RU"/>
            </a:p>
          </p:txBody>
        </p:sp>
        <p:sp>
          <p:nvSpPr>
            <p:cNvPr id="205856" name="AutoShape 33"/>
            <p:cNvSpPr>
              <a:spLocks noChangeArrowheads="1"/>
            </p:cNvSpPr>
            <p:nvPr/>
          </p:nvSpPr>
          <p:spPr bwMode="auto">
            <a:xfrm>
              <a:off x="2698" y="595"/>
              <a:ext cx="568" cy="418"/>
            </a:xfrm>
            <a:prstGeom prst="hexagon">
              <a:avLst>
                <a:gd name="adj" fmla="val 33971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А.41</a:t>
              </a:r>
              <a:endParaRPr lang="ru-RU"/>
            </a:p>
          </p:txBody>
        </p:sp>
        <p:sp>
          <p:nvSpPr>
            <p:cNvPr id="205857" name="AutoShape 34"/>
            <p:cNvSpPr>
              <a:spLocks noChangeArrowheads="1"/>
            </p:cNvSpPr>
            <p:nvPr/>
          </p:nvSpPr>
          <p:spPr bwMode="auto">
            <a:xfrm>
              <a:off x="2134" y="874"/>
              <a:ext cx="564" cy="417"/>
            </a:xfrm>
            <a:prstGeom prst="hexagon">
              <a:avLst>
                <a:gd name="adj" fmla="val 33813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А.43</a:t>
              </a:r>
              <a:endParaRPr lang="ru-RU"/>
            </a:p>
          </p:txBody>
        </p:sp>
        <p:sp>
          <p:nvSpPr>
            <p:cNvPr id="205858" name="AutoShape 35"/>
            <p:cNvSpPr>
              <a:spLocks noChangeArrowheads="1"/>
            </p:cNvSpPr>
            <p:nvPr/>
          </p:nvSpPr>
          <p:spPr bwMode="auto">
            <a:xfrm>
              <a:off x="722" y="1432"/>
              <a:ext cx="564" cy="417"/>
            </a:xfrm>
            <a:prstGeom prst="hexagon">
              <a:avLst>
                <a:gd name="adj" fmla="val 33813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А.32</a:t>
              </a:r>
              <a:endParaRPr lang="ru-RU"/>
            </a:p>
          </p:txBody>
        </p:sp>
        <p:sp>
          <p:nvSpPr>
            <p:cNvPr id="205859" name="AutoShape 36"/>
            <p:cNvSpPr>
              <a:spLocks noChangeArrowheads="1"/>
            </p:cNvSpPr>
            <p:nvPr/>
          </p:nvSpPr>
          <p:spPr bwMode="auto">
            <a:xfrm>
              <a:off x="2134" y="456"/>
              <a:ext cx="564" cy="417"/>
            </a:xfrm>
            <a:prstGeom prst="hexagon">
              <a:avLst>
                <a:gd name="adj" fmla="val 33813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А42</a:t>
              </a:r>
              <a:endParaRPr lang="ru-RU"/>
            </a:p>
          </p:txBody>
        </p:sp>
        <p:sp>
          <p:nvSpPr>
            <p:cNvPr id="205860" name="AutoShape 37"/>
            <p:cNvSpPr>
              <a:spLocks noChangeArrowheads="1"/>
            </p:cNvSpPr>
            <p:nvPr/>
          </p:nvSpPr>
          <p:spPr bwMode="auto">
            <a:xfrm>
              <a:off x="298" y="1710"/>
              <a:ext cx="564" cy="418"/>
            </a:xfrm>
            <a:prstGeom prst="hexagon">
              <a:avLst>
                <a:gd name="adj" fmla="val 33732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А.33</a:t>
              </a:r>
              <a:endParaRPr lang="ru-RU"/>
            </a:p>
          </p:txBody>
        </p:sp>
        <p:sp>
          <p:nvSpPr>
            <p:cNvPr id="205861" name="AutoShape 38"/>
            <p:cNvSpPr>
              <a:spLocks noChangeArrowheads="1"/>
            </p:cNvSpPr>
            <p:nvPr/>
          </p:nvSpPr>
          <p:spPr bwMode="auto">
            <a:xfrm>
              <a:off x="1004" y="1013"/>
              <a:ext cx="564" cy="418"/>
            </a:xfrm>
            <a:prstGeom prst="hexagon">
              <a:avLst>
                <a:gd name="adj" fmla="val 33732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А.31</a:t>
              </a:r>
              <a:endParaRPr lang="ru-RU"/>
            </a:p>
          </p:txBody>
        </p:sp>
        <p:sp>
          <p:nvSpPr>
            <p:cNvPr id="205862" name="AutoShape 39"/>
            <p:cNvSpPr>
              <a:spLocks noChangeArrowheads="1"/>
            </p:cNvSpPr>
            <p:nvPr/>
          </p:nvSpPr>
          <p:spPr bwMode="auto">
            <a:xfrm>
              <a:off x="1710" y="595"/>
              <a:ext cx="564" cy="418"/>
            </a:xfrm>
            <a:prstGeom prst="hexagon">
              <a:avLst>
                <a:gd name="adj" fmla="val 33732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А.45</a:t>
              </a:r>
              <a:endParaRPr lang="ru-RU"/>
            </a:p>
          </p:txBody>
        </p:sp>
        <p:sp>
          <p:nvSpPr>
            <p:cNvPr id="205863" name="AutoShape 40"/>
            <p:cNvSpPr>
              <a:spLocks noChangeArrowheads="1"/>
            </p:cNvSpPr>
            <p:nvPr/>
          </p:nvSpPr>
          <p:spPr bwMode="auto">
            <a:xfrm>
              <a:off x="5946" y="735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В17</a:t>
              </a:r>
              <a:endParaRPr lang="ru-RU"/>
            </a:p>
          </p:txBody>
        </p:sp>
        <p:sp>
          <p:nvSpPr>
            <p:cNvPr id="205864" name="AutoShape 41"/>
            <p:cNvSpPr>
              <a:spLocks noChangeArrowheads="1"/>
            </p:cNvSpPr>
            <p:nvPr/>
          </p:nvSpPr>
          <p:spPr bwMode="auto">
            <a:xfrm>
              <a:off x="4816" y="595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В13</a:t>
              </a:r>
              <a:endParaRPr lang="ru-RU"/>
            </a:p>
          </p:txBody>
        </p:sp>
        <p:sp>
          <p:nvSpPr>
            <p:cNvPr id="205865" name="AutoShape 42"/>
            <p:cNvSpPr>
              <a:spLocks noChangeArrowheads="1"/>
            </p:cNvSpPr>
            <p:nvPr/>
          </p:nvSpPr>
          <p:spPr bwMode="auto">
            <a:xfrm>
              <a:off x="4393" y="735"/>
              <a:ext cx="377" cy="329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66" name="AutoShape 43"/>
            <p:cNvSpPr>
              <a:spLocks noChangeArrowheads="1"/>
            </p:cNvSpPr>
            <p:nvPr/>
          </p:nvSpPr>
          <p:spPr bwMode="auto">
            <a:xfrm>
              <a:off x="5240" y="595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В14</a:t>
              </a:r>
              <a:endParaRPr lang="ru-RU"/>
            </a:p>
          </p:txBody>
        </p:sp>
        <p:sp>
          <p:nvSpPr>
            <p:cNvPr id="205867" name="AutoShape 44"/>
            <p:cNvSpPr>
              <a:spLocks noChangeArrowheads="1"/>
            </p:cNvSpPr>
            <p:nvPr/>
          </p:nvSpPr>
          <p:spPr bwMode="auto">
            <a:xfrm>
              <a:off x="5663" y="1013"/>
              <a:ext cx="377" cy="332"/>
            </a:xfrm>
            <a:prstGeom prst="hexagon">
              <a:avLst>
                <a:gd name="adj" fmla="val 28389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В16</a:t>
              </a:r>
              <a:endParaRPr lang="ru-RU"/>
            </a:p>
          </p:txBody>
        </p:sp>
        <p:sp>
          <p:nvSpPr>
            <p:cNvPr id="205868" name="AutoShape 45"/>
            <p:cNvSpPr>
              <a:spLocks noChangeArrowheads="1"/>
            </p:cNvSpPr>
            <p:nvPr/>
          </p:nvSpPr>
          <p:spPr bwMode="auto">
            <a:xfrm>
              <a:off x="4675" y="1013"/>
              <a:ext cx="377" cy="330"/>
            </a:xfrm>
            <a:prstGeom prst="hexagon">
              <a:avLst>
                <a:gd name="adj" fmla="val 28561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В11</a:t>
              </a:r>
              <a:endParaRPr lang="ru-RU"/>
            </a:p>
          </p:txBody>
        </p:sp>
        <p:sp>
          <p:nvSpPr>
            <p:cNvPr id="205869" name="AutoShape 46"/>
            <p:cNvSpPr>
              <a:spLocks noChangeArrowheads="1"/>
            </p:cNvSpPr>
            <p:nvPr/>
          </p:nvSpPr>
          <p:spPr bwMode="auto">
            <a:xfrm>
              <a:off x="5522" y="735"/>
              <a:ext cx="377" cy="329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В15</a:t>
              </a:r>
              <a:endParaRPr lang="ru-RU"/>
            </a:p>
          </p:txBody>
        </p:sp>
        <p:sp>
          <p:nvSpPr>
            <p:cNvPr id="205870" name="AutoShape 47"/>
            <p:cNvSpPr>
              <a:spLocks noChangeArrowheads="1"/>
            </p:cNvSpPr>
            <p:nvPr/>
          </p:nvSpPr>
          <p:spPr bwMode="auto">
            <a:xfrm>
              <a:off x="6793" y="735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В23</a:t>
              </a:r>
              <a:endParaRPr lang="ru-RU"/>
            </a:p>
          </p:txBody>
        </p:sp>
        <p:sp>
          <p:nvSpPr>
            <p:cNvPr id="205871" name="AutoShape 48"/>
            <p:cNvSpPr>
              <a:spLocks noChangeArrowheads="1"/>
            </p:cNvSpPr>
            <p:nvPr/>
          </p:nvSpPr>
          <p:spPr bwMode="auto">
            <a:xfrm>
              <a:off x="6793" y="1850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В26</a:t>
              </a:r>
              <a:endParaRPr lang="ru-RU"/>
            </a:p>
          </p:txBody>
        </p:sp>
        <p:sp>
          <p:nvSpPr>
            <p:cNvPr id="205872" name="AutoShape 49"/>
            <p:cNvSpPr>
              <a:spLocks noChangeArrowheads="1"/>
            </p:cNvSpPr>
            <p:nvPr/>
          </p:nvSpPr>
          <p:spPr bwMode="auto">
            <a:xfrm>
              <a:off x="7075" y="1571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В27</a:t>
              </a:r>
              <a:endParaRPr lang="ru-RU"/>
            </a:p>
          </p:txBody>
        </p:sp>
        <p:sp>
          <p:nvSpPr>
            <p:cNvPr id="205873" name="AutoShape 50"/>
            <p:cNvSpPr>
              <a:spLocks noChangeArrowheads="1"/>
            </p:cNvSpPr>
            <p:nvPr/>
          </p:nvSpPr>
          <p:spPr bwMode="auto">
            <a:xfrm>
              <a:off x="6934" y="1153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В25</a:t>
              </a:r>
              <a:endParaRPr lang="ru-RU"/>
            </a:p>
          </p:txBody>
        </p:sp>
        <p:sp>
          <p:nvSpPr>
            <p:cNvPr id="205874" name="AutoShape 51"/>
            <p:cNvSpPr>
              <a:spLocks noChangeArrowheads="1"/>
            </p:cNvSpPr>
            <p:nvPr/>
          </p:nvSpPr>
          <p:spPr bwMode="auto">
            <a:xfrm>
              <a:off x="6510" y="1013"/>
              <a:ext cx="379" cy="330"/>
            </a:xfrm>
            <a:prstGeom prst="hexagon">
              <a:avLst>
                <a:gd name="adj" fmla="val 28712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В22</a:t>
              </a:r>
              <a:endParaRPr lang="ru-RU"/>
            </a:p>
          </p:txBody>
        </p:sp>
        <p:sp>
          <p:nvSpPr>
            <p:cNvPr id="205875" name="AutoShape 52"/>
            <p:cNvSpPr>
              <a:spLocks noChangeArrowheads="1"/>
            </p:cNvSpPr>
            <p:nvPr/>
          </p:nvSpPr>
          <p:spPr bwMode="auto">
            <a:xfrm>
              <a:off x="6652" y="1432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В24</a:t>
              </a:r>
              <a:endParaRPr lang="ru-RU"/>
            </a:p>
          </p:txBody>
        </p:sp>
        <p:sp>
          <p:nvSpPr>
            <p:cNvPr id="205876" name="AutoShape 53"/>
            <p:cNvSpPr>
              <a:spLocks noChangeArrowheads="1"/>
            </p:cNvSpPr>
            <p:nvPr/>
          </p:nvSpPr>
          <p:spPr bwMode="auto">
            <a:xfrm>
              <a:off x="6228" y="1292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В21</a:t>
              </a:r>
              <a:endParaRPr lang="ru-RU"/>
            </a:p>
          </p:txBody>
        </p:sp>
        <p:sp>
          <p:nvSpPr>
            <p:cNvPr id="205877" name="AutoShape 54"/>
            <p:cNvSpPr>
              <a:spLocks noChangeArrowheads="1"/>
            </p:cNvSpPr>
            <p:nvPr/>
          </p:nvSpPr>
          <p:spPr bwMode="auto">
            <a:xfrm>
              <a:off x="7216" y="1989"/>
              <a:ext cx="379" cy="329"/>
            </a:xfrm>
            <a:prstGeom prst="hexagon">
              <a:avLst>
                <a:gd name="adj" fmla="val 28799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В29</a:t>
              </a:r>
              <a:endParaRPr lang="ru-RU"/>
            </a:p>
          </p:txBody>
        </p:sp>
        <p:sp>
          <p:nvSpPr>
            <p:cNvPr id="205878" name="AutoShape 55"/>
            <p:cNvSpPr>
              <a:spLocks noChangeArrowheads="1"/>
            </p:cNvSpPr>
            <p:nvPr/>
          </p:nvSpPr>
          <p:spPr bwMode="auto">
            <a:xfrm>
              <a:off x="7076" y="3104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79" name="AutoShape 56"/>
            <p:cNvSpPr>
              <a:spLocks noChangeArrowheads="1"/>
            </p:cNvSpPr>
            <p:nvPr/>
          </p:nvSpPr>
          <p:spPr bwMode="auto">
            <a:xfrm>
              <a:off x="7076" y="2686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80" name="AutoShape 57"/>
            <p:cNvSpPr>
              <a:spLocks noChangeArrowheads="1"/>
            </p:cNvSpPr>
            <p:nvPr/>
          </p:nvSpPr>
          <p:spPr bwMode="auto">
            <a:xfrm>
              <a:off x="6793" y="2964"/>
              <a:ext cx="380" cy="329"/>
            </a:xfrm>
            <a:prstGeom prst="hexagon">
              <a:avLst>
                <a:gd name="adj" fmla="val 28875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81" name="AutoShape 58"/>
            <p:cNvSpPr>
              <a:spLocks noChangeArrowheads="1"/>
            </p:cNvSpPr>
            <p:nvPr/>
          </p:nvSpPr>
          <p:spPr bwMode="auto">
            <a:xfrm>
              <a:off x="6793" y="2407"/>
              <a:ext cx="380" cy="328"/>
            </a:xfrm>
            <a:prstGeom prst="hexagon">
              <a:avLst>
                <a:gd name="adj" fmla="val 2896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82" name="AutoShape 59"/>
            <p:cNvSpPr>
              <a:spLocks noChangeArrowheads="1"/>
            </p:cNvSpPr>
            <p:nvPr/>
          </p:nvSpPr>
          <p:spPr bwMode="auto">
            <a:xfrm>
              <a:off x="6794" y="3661"/>
              <a:ext cx="379" cy="329"/>
            </a:xfrm>
            <a:prstGeom prst="hexagon">
              <a:avLst>
                <a:gd name="adj" fmla="val 28799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83" name="AutoShape 60"/>
            <p:cNvSpPr>
              <a:spLocks noChangeArrowheads="1"/>
            </p:cNvSpPr>
            <p:nvPr/>
          </p:nvSpPr>
          <p:spPr bwMode="auto">
            <a:xfrm>
              <a:off x="6511" y="4079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84" name="AutoShape 61"/>
            <p:cNvSpPr>
              <a:spLocks noChangeArrowheads="1"/>
            </p:cNvSpPr>
            <p:nvPr/>
          </p:nvSpPr>
          <p:spPr bwMode="auto">
            <a:xfrm>
              <a:off x="5382" y="3661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85" name="AutoShape 62"/>
            <p:cNvSpPr>
              <a:spLocks noChangeArrowheads="1"/>
            </p:cNvSpPr>
            <p:nvPr/>
          </p:nvSpPr>
          <p:spPr bwMode="auto">
            <a:xfrm>
              <a:off x="5664" y="4079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86" name="AutoShape 63"/>
            <p:cNvSpPr>
              <a:spLocks noChangeArrowheads="1"/>
            </p:cNvSpPr>
            <p:nvPr/>
          </p:nvSpPr>
          <p:spPr bwMode="auto">
            <a:xfrm>
              <a:off x="6087" y="4219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В12</a:t>
              </a:r>
              <a:endParaRPr lang="ru-RU"/>
            </a:p>
          </p:txBody>
        </p:sp>
        <p:sp>
          <p:nvSpPr>
            <p:cNvPr id="205887" name="AutoShape 64"/>
            <p:cNvSpPr>
              <a:spLocks noChangeArrowheads="1"/>
            </p:cNvSpPr>
            <p:nvPr/>
          </p:nvSpPr>
          <p:spPr bwMode="auto">
            <a:xfrm>
              <a:off x="4111" y="5612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99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С21</a:t>
              </a:r>
              <a:endParaRPr lang="ru-RU"/>
            </a:p>
          </p:txBody>
        </p:sp>
        <p:sp>
          <p:nvSpPr>
            <p:cNvPr id="205888" name="AutoShape 65"/>
            <p:cNvSpPr>
              <a:spLocks noChangeArrowheads="1"/>
            </p:cNvSpPr>
            <p:nvPr/>
          </p:nvSpPr>
          <p:spPr bwMode="auto">
            <a:xfrm>
              <a:off x="4111" y="6030"/>
              <a:ext cx="377" cy="329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rgbClr val="CC99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С22</a:t>
              </a:r>
              <a:endParaRPr lang="ru-RU"/>
            </a:p>
          </p:txBody>
        </p:sp>
        <p:sp>
          <p:nvSpPr>
            <p:cNvPr id="205889" name="AutoShape 66"/>
            <p:cNvSpPr>
              <a:spLocks noChangeArrowheads="1"/>
            </p:cNvSpPr>
            <p:nvPr/>
          </p:nvSpPr>
          <p:spPr bwMode="auto">
            <a:xfrm>
              <a:off x="7217" y="874"/>
              <a:ext cx="378" cy="329"/>
            </a:xfrm>
            <a:prstGeom prst="hexagon">
              <a:avLst>
                <a:gd name="adj" fmla="val 28723"/>
                <a:gd name="vf" fmla="val 11547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400"/>
                <a:t>В28</a:t>
              </a:r>
              <a:endParaRPr lang="ru-RU"/>
            </a:p>
          </p:txBody>
        </p:sp>
        <p:sp>
          <p:nvSpPr>
            <p:cNvPr id="205890" name="AutoShape 67"/>
            <p:cNvSpPr>
              <a:spLocks noChangeArrowheads="1"/>
            </p:cNvSpPr>
            <p:nvPr/>
          </p:nvSpPr>
          <p:spPr bwMode="auto">
            <a:xfrm>
              <a:off x="3828" y="456"/>
              <a:ext cx="565" cy="417"/>
            </a:xfrm>
            <a:prstGeom prst="hexagon">
              <a:avLst>
                <a:gd name="adj" fmla="val 33873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600"/>
                <a:t>А5.3</a:t>
              </a: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005607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106690"/>
          </a:xfrm>
        </p:spPr>
        <p:txBody>
          <a:bodyPr>
            <a:normAutofit/>
          </a:bodyPr>
          <a:lstStyle/>
          <a:p>
            <a:r>
              <a:rPr lang="uk-UA" b="1" dirty="0"/>
              <a:t>Визначення </a:t>
            </a:r>
            <a:br>
              <a:rPr lang="uk-UA" b="1" dirty="0"/>
            </a:br>
            <a:r>
              <a:rPr lang="uk-UA" b="1" dirty="0"/>
              <a:t>Стратегічних </a:t>
            </a:r>
            <a:r>
              <a:rPr lang="uk-UA" b="1" u="sng" dirty="0"/>
              <a:t>ЦІЛЕЙ</a:t>
            </a:r>
            <a:r>
              <a:rPr lang="uk-UA" b="1" dirty="0"/>
              <a:t>.</a:t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u="sng" dirty="0"/>
              <a:t>ПРОБЛЕМИ</a:t>
            </a:r>
            <a:r>
              <a:rPr lang="uk-UA" b="1" dirty="0"/>
              <a:t>.</a:t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ПРАКТИКА</a:t>
            </a:r>
            <a:br>
              <a:rPr lang="uk-UA" b="1" dirty="0"/>
            </a:br>
            <a:r>
              <a:rPr lang="uk-UA" dirty="0"/>
              <a:t>11:30 – 13:00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93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8906"/>
            <a:ext cx="7138988" cy="1143000"/>
          </a:xfrm>
        </p:spPr>
        <p:txBody>
          <a:bodyPr/>
          <a:lstStyle/>
          <a:p>
            <a:pPr eaLnBrk="1" hangingPunct="1"/>
            <a:r>
              <a:rPr lang="uk-UA" altLang="ru-RU" sz="4000" b="1">
                <a:solidFill>
                  <a:srgbClr val="2A07C1"/>
                </a:solidFill>
              </a:rPr>
              <a:t>Оперативні цілі</a:t>
            </a:r>
            <a:endParaRPr lang="ru-RU" altLang="ru-RU" sz="3200" b="1">
              <a:solidFill>
                <a:srgbClr val="2A07C1"/>
              </a:solidFill>
            </a:endParaRPr>
          </a:p>
        </p:txBody>
      </p:sp>
      <p:pic>
        <p:nvPicPr>
          <p:cNvPr id="34819" name="Picture 3" descr="басн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5550" y="5029200"/>
            <a:ext cx="1568450" cy="1828800"/>
          </a:xfrm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750" y="1557338"/>
            <a:ext cx="617220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ru-RU" sz="3600" b="1" dirty="0">
                <a:solidFill>
                  <a:srgbClr val="2A07C1"/>
                </a:solidFill>
              </a:rPr>
              <a:t>ОЦ</a:t>
            </a:r>
            <a:r>
              <a:rPr lang="uk-UA" altLang="ru-RU" sz="3600" dirty="0">
                <a:solidFill>
                  <a:srgbClr val="2A07C1"/>
                </a:solidFill>
              </a:rPr>
              <a:t> </a:t>
            </a:r>
            <a:r>
              <a:rPr lang="uk-UA" altLang="ru-RU" sz="3600" dirty="0"/>
              <a:t>– конкретні, обмежені у часі програми дій щодо досягнення </a:t>
            </a:r>
            <a:r>
              <a:rPr lang="uk-UA" altLang="ru-RU" sz="3600" dirty="0">
                <a:solidFill>
                  <a:srgbClr val="C00000"/>
                </a:solidFill>
              </a:rPr>
              <a:t>стратегічних цілей. </a:t>
            </a:r>
          </a:p>
          <a:p>
            <a:pPr eaLnBrk="1" hangingPunct="1">
              <a:buFontTx/>
              <a:buNone/>
            </a:pPr>
            <a:r>
              <a:rPr lang="uk-UA" altLang="ru-RU" sz="3600" dirty="0"/>
              <a:t>Сукупність </a:t>
            </a:r>
            <a:r>
              <a:rPr lang="uk-UA" altLang="ru-RU" sz="3600" b="1" dirty="0">
                <a:solidFill>
                  <a:srgbClr val="2A07C1"/>
                </a:solidFill>
              </a:rPr>
              <a:t>оперативних цілей</a:t>
            </a:r>
            <a:r>
              <a:rPr lang="uk-UA" altLang="ru-RU" sz="3600" b="1" dirty="0">
                <a:solidFill>
                  <a:schemeClr val="tx2"/>
                </a:solidFill>
              </a:rPr>
              <a:t> </a:t>
            </a:r>
            <a:r>
              <a:rPr lang="uk-UA" altLang="ru-RU" sz="3600" dirty="0"/>
              <a:t>складає </a:t>
            </a:r>
            <a:r>
              <a:rPr lang="uk-UA" altLang="ru-RU" sz="3600" dirty="0">
                <a:solidFill>
                  <a:srgbClr val="C00000"/>
                </a:solidFill>
              </a:rPr>
              <a:t>стратегічну ціль. </a:t>
            </a:r>
            <a:endParaRPr lang="ru-RU" alt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993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 noChangeAspect="1"/>
          </p:cNvGrpSpPr>
          <p:nvPr/>
        </p:nvGrpSpPr>
        <p:grpSpPr bwMode="auto">
          <a:xfrm>
            <a:off x="0" y="533400"/>
            <a:ext cx="9144000" cy="6008688"/>
            <a:chOff x="1074" y="1393"/>
            <a:chExt cx="14987" cy="9540"/>
          </a:xfrm>
        </p:grpSpPr>
        <p:sp>
          <p:nvSpPr>
            <p:cNvPr id="46083" name="AutoShape 3"/>
            <p:cNvSpPr>
              <a:spLocks noChangeAspect="1" noChangeArrowheads="1"/>
            </p:cNvSpPr>
            <p:nvPr/>
          </p:nvSpPr>
          <p:spPr bwMode="auto">
            <a:xfrm>
              <a:off x="1074" y="1393"/>
              <a:ext cx="14987" cy="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1074" y="2472"/>
              <a:ext cx="4860" cy="2520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666666">
                  <a:alpha val="50000"/>
                </a:srgbClr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/>
                <a:t>B.1</a:t>
              </a:r>
            </a:p>
            <a:p>
              <a:pPr algn="ctr" eaLnBrk="1" hangingPunct="1">
                <a:spcBef>
                  <a:spcPts val="600"/>
                </a:spcBef>
                <a:buFontTx/>
                <a:buNone/>
              </a:pPr>
              <a:r>
                <a:rPr lang="uk-UA" altLang="ru-RU" sz="1100" b="1"/>
                <a:t>Сприяти створенню інфраструктури розваг, відпочинку та обслуговування транзитних туристів</a:t>
              </a:r>
              <a:endParaRPr lang="ru-RU" altLang="ru-RU" sz="1800"/>
            </a:p>
          </p:txBody>
        </p:sp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>
              <a:off x="5573" y="2832"/>
              <a:ext cx="3924" cy="2168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666666">
                  <a:alpha val="50000"/>
                </a:srgbClr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/>
                <a:t>B.2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Створити нові туристичні продукти і систему підтримки розвитку туризму</a:t>
              </a:r>
              <a:endParaRPr lang="ru-RU" altLang="ru-RU" sz="1800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074" y="5892"/>
              <a:ext cx="2685" cy="190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1.1 Сприяти розвитку бізнесів, пов’язаних з обслуговуванням транзитних туристів</a:t>
              </a:r>
              <a:endParaRPr lang="ru-RU" altLang="ru-RU" sz="1800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1074" y="8234"/>
              <a:ext cx="2701" cy="21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300"/>
                </a:spcAft>
                <a:buFontTx/>
                <a:buNone/>
              </a:pPr>
              <a:r>
                <a:rPr lang="uk-UA" altLang="ru-RU" sz="1200" b="1"/>
                <a:t>В1.2 Створити систему надання послуг автомобілістам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V="1">
              <a:off x="2468" y="2311"/>
              <a:ext cx="10545" cy="10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2468" y="1393"/>
              <a:ext cx="11292" cy="77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2867" tIns="31434" rIns="62867" bIns="314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300" b="1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u="sng" dirty="0">
                  <a:solidFill>
                    <a:srgbClr val="C00000"/>
                  </a:solidFill>
                </a:rPr>
                <a:t>ПРИКЛАД</a:t>
              </a:r>
              <a:r>
                <a:rPr lang="ru-RU" altLang="ru-RU" sz="2000" b="1" dirty="0">
                  <a:solidFill>
                    <a:srgbClr val="C00000"/>
                  </a:solidFill>
                </a:rPr>
                <a:t>:</a:t>
              </a:r>
              <a:r>
                <a:rPr lang="ru-RU" altLang="ru-RU" sz="2000" b="1" dirty="0">
                  <a:solidFill>
                    <a:srgbClr val="339933"/>
                  </a:solidFill>
                </a:rPr>
                <a:t> </a:t>
              </a:r>
              <a:r>
                <a:rPr lang="uk-UA" altLang="ru-RU" sz="2000" b="1" dirty="0"/>
                <a:t>Напрям В. Розвиток туризму</a:t>
              </a:r>
              <a:endParaRPr lang="ru-RU" altLang="ru-RU" sz="2000" b="1" dirty="0"/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3954" y="5353"/>
              <a:ext cx="4681" cy="9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300"/>
                </a:spcAft>
                <a:buFontTx/>
                <a:buNone/>
              </a:pPr>
              <a:r>
                <a:rPr lang="uk-UA" altLang="ru-RU" sz="1200" b="1"/>
                <a:t>В1.2 Створити систему надання послуг автомобілістам</a:t>
              </a: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3954" y="7513"/>
              <a:ext cx="4681" cy="143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В2.3 </a:t>
              </a:r>
              <a:r>
                <a:rPr lang="uk-UA" altLang="ru-RU" sz="1100" b="1"/>
                <a:t>Провести дослідження щодо перспектив розвитку у місті певних видів туристичного бізнесу. Сприяти розвитку нових (у т. ч. ексклюзивних) видів туризму у місті</a:t>
              </a:r>
              <a:endParaRPr lang="ru-RU" altLang="ru-RU" sz="1800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3954" y="10033"/>
              <a:ext cx="4681" cy="72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В2.5 Створити систему промоції учасників туристичного кластеру</a:t>
              </a:r>
              <a:endParaRPr lang="ru-RU" altLang="ru-RU" sz="1800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3954" y="6434"/>
              <a:ext cx="4681" cy="9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300"/>
                </a:spcAft>
                <a:buFontTx/>
                <a:buNone/>
              </a:pPr>
              <a:r>
                <a:rPr lang="uk-UA" altLang="ru-RU" sz="1200" b="1"/>
                <a:t>В2.2 Розробити комплексні туристичні маршрути.</a:t>
              </a:r>
              <a:endParaRPr lang="ru-RU" altLang="ru-RU" sz="1800"/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3954" y="9133"/>
              <a:ext cx="4681" cy="72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В2.4 Стимулювати розвиток сільського (зеленого) туризму</a:t>
              </a:r>
              <a:endParaRPr lang="ru-RU" altLang="ru-RU" sz="1800"/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8994" y="2832"/>
              <a:ext cx="3601" cy="2168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666666">
                  <a:alpha val="50000"/>
                </a:srgbClr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/>
                <a:t>B.3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Забезпечити збереження навколишнього середовища</a:t>
              </a:r>
              <a:endParaRPr lang="ru-RU" altLang="ru-RU" sz="1800"/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8815" y="6434"/>
              <a:ext cx="3827" cy="107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3.2 Запровадити систему виховання екологічного мислення у населення</a:t>
              </a:r>
              <a:endParaRPr lang="ru-RU" altLang="ru-RU" sz="1800"/>
            </a:p>
          </p:txBody>
        </p: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8815" y="5353"/>
              <a:ext cx="3827" cy="9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3.</a:t>
              </a:r>
              <a:r>
                <a:rPr lang="uk-UA" altLang="ru-RU" sz="1100" b="1"/>
                <a:t>1 Вивчити доцільність отримання для території міста статусу рекреаційної зони</a:t>
              </a:r>
              <a:endParaRPr lang="ru-RU" altLang="ru-RU" sz="1800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12212" y="2329"/>
              <a:ext cx="0" cy="4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13013" y="2018"/>
              <a:ext cx="2112" cy="48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100" b="1">
                  <a:solidFill>
                    <a:srgbClr val="FF6600"/>
                  </a:solidFill>
                </a:rPr>
                <a:t>Стратегічні цілі</a:t>
              </a:r>
              <a:endParaRPr lang="ru-RU" altLang="ru-RU" sz="1800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>
              <a:off x="7438" y="2372"/>
              <a:ext cx="2" cy="4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2487" y="2415"/>
              <a:ext cx="0" cy="4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 flipV="1">
              <a:off x="3392" y="5173"/>
              <a:ext cx="11542" cy="5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3414" y="5353"/>
              <a:ext cx="2" cy="5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>
              <a:off x="8634" y="5173"/>
              <a:ext cx="2" cy="5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1254" y="4993"/>
              <a:ext cx="2112" cy="48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100" b="1">
                  <a:solidFill>
                    <a:srgbClr val="FF6600"/>
                  </a:solidFill>
                </a:rPr>
                <a:t>Оперативні цілі</a:t>
              </a:r>
              <a:endParaRPr lang="ru-RU" altLang="ru-RU" sz="1800"/>
            </a:p>
          </p:txBody>
        </p: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>
              <a:off x="12774" y="5173"/>
              <a:ext cx="1" cy="5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7" name="Rectangle 27"/>
            <p:cNvSpPr>
              <a:spLocks noChangeArrowheads="1"/>
            </p:cNvSpPr>
            <p:nvPr/>
          </p:nvSpPr>
          <p:spPr bwMode="auto">
            <a:xfrm>
              <a:off x="8815" y="7694"/>
              <a:ext cx="3827" cy="71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3.3 Оптимізувати систему утилізації сміття </a:t>
              </a:r>
              <a:endParaRPr lang="ru-RU" altLang="ru-RU" sz="1800"/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12413" y="2832"/>
              <a:ext cx="3533" cy="2168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666666">
                  <a:alpha val="50000"/>
                </a:srgbClr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/>
                <a:t>B.4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Створити туристичний бренд міста</a:t>
              </a:r>
              <a:endParaRPr lang="ru-RU" altLang="ru-RU" sz="1800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>
              <a:off x="14934" y="5173"/>
              <a:ext cx="1" cy="5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0" name="Line 30"/>
            <p:cNvSpPr>
              <a:spLocks noChangeShapeType="1"/>
            </p:cNvSpPr>
            <p:nvPr/>
          </p:nvSpPr>
          <p:spPr bwMode="auto">
            <a:xfrm>
              <a:off x="15114" y="2473"/>
              <a:ext cx="1" cy="5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8815" y="8594"/>
              <a:ext cx="3827" cy="9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3.4 Розробити проект використання запасів питної води</a:t>
              </a:r>
              <a:endParaRPr lang="ru-RU" altLang="ru-RU" sz="1800"/>
            </a:p>
          </p:txBody>
        </p:sp>
        <p:sp>
          <p:nvSpPr>
            <p:cNvPr id="46112" name="Rectangle 32"/>
            <p:cNvSpPr>
              <a:spLocks noChangeArrowheads="1"/>
            </p:cNvSpPr>
            <p:nvPr/>
          </p:nvSpPr>
          <p:spPr bwMode="auto">
            <a:xfrm>
              <a:off x="8815" y="9673"/>
              <a:ext cx="3827" cy="10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3.5 Запровадити програму моніторингу екологічного стану в місті</a:t>
              </a:r>
              <a:endParaRPr lang="ru-RU" altLang="ru-RU" sz="1800"/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12954" y="5353"/>
              <a:ext cx="3107" cy="10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4.1 Опрацювати історичну складову розвитку міста</a:t>
              </a:r>
              <a:endParaRPr lang="ru-RU" altLang="ru-RU" sz="1800"/>
            </a:p>
          </p:txBody>
        </p:sp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12954" y="6613"/>
              <a:ext cx="3107" cy="143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4.2 Впровадити програму відновлення та збереження пам’яток історії і архітектури</a:t>
              </a:r>
              <a:endParaRPr lang="ru-RU" altLang="ru-RU" sz="1800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12954" y="8234"/>
              <a:ext cx="3107" cy="10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4.3 Відновити традицію фестивалів «Олешківські забави»</a:t>
              </a:r>
              <a:endParaRPr lang="ru-RU" altLang="ru-RU" sz="1800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auto">
            <a:xfrm>
              <a:off x="12954" y="9494"/>
              <a:ext cx="3107" cy="126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62867" tIns="31434" rIns="62867" bIns="314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200" b="1"/>
                <a:t>В 4.4 Запровадити систему інформування про туристичні пропозиції міста</a:t>
              </a:r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8333111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uk-UA" altLang="ru-RU" sz="3600" b="1" dirty="0">
                <a:solidFill>
                  <a:srgbClr val="0070C0"/>
                </a:solidFill>
              </a:rPr>
              <a:t>ОЦІНКА</a:t>
            </a:r>
            <a:r>
              <a:rPr lang="uk-UA" altLang="ru-RU" sz="3600" b="1" dirty="0"/>
              <a:t> оперативних цілей (проектів) стратегічного плану</a:t>
            </a:r>
            <a:endParaRPr lang="ru-RU" altLang="ru-RU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uk-UA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Необхідність 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проекту та його вплив на економічний розвиток міста. </a:t>
            </a:r>
          </a:p>
          <a:p>
            <a:r>
              <a:rPr lang="uk-UA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Здійсненність 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проекту та доступність ресурсів на його впровадження. </a:t>
            </a:r>
          </a:p>
          <a:p>
            <a:r>
              <a:rPr lang="uk-UA" alt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Вплив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 проекту на мешканців міста та </a:t>
            </a:r>
            <a:r>
              <a:rPr lang="uk-UA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сприйняття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 його громадою.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6" descr="https://encrypted-tbn0.gstatic.com/images?q=tbn:ANd9GcTmGeWT9B8XTU7yFmfzHohGtGIq-19HgqrzQMfOHETKkyylnMV7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4" y="5301208"/>
            <a:ext cx="169113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723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648072"/>
          </a:xfrm>
        </p:spPr>
        <p:txBody>
          <a:bodyPr/>
          <a:lstStyle/>
          <a:p>
            <a:r>
              <a:rPr lang="uk-UA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Приклад. </a:t>
            </a:r>
            <a:r>
              <a:rPr lang="uk-UA" sz="2400" b="1" dirty="0">
                <a:latin typeface="+mn-lt"/>
              </a:rPr>
              <a:t>Оцінка Оперативних цілей </a:t>
            </a:r>
            <a:r>
              <a:rPr lang="ru-RU" sz="2400" b="1" dirty="0">
                <a:latin typeface="+mn-lt"/>
              </a:rPr>
              <a:t>за </a:t>
            </a:r>
            <a:r>
              <a:rPr lang="ru-RU" sz="2400" b="1" dirty="0" err="1">
                <a:latin typeface="+mn-lt"/>
              </a:rPr>
              <a:t>критеріями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81935353"/>
              </p:ext>
            </p:extLst>
          </p:nvPr>
        </p:nvGraphicFramePr>
        <p:xfrm>
          <a:off x="23396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775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0"/>
            <a:ext cx="8892480" cy="11247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ea typeface="Verdana" panose="020B0604030504040204" pitchFamily="34" charset="0"/>
                <a:cs typeface="Verdana" panose="020B0604030504040204" pitchFamily="34" charset="0"/>
              </a:rPr>
              <a:t>Альтернативні шляхи на «ландшафті»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8444"/>
            <a:ext cx="590465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2095500" y="1066800"/>
            <a:ext cx="2933700" cy="4572000"/>
          </a:xfrm>
          <a:custGeom>
            <a:avLst/>
            <a:gdLst>
              <a:gd name="connsiteX0" fmla="*/ 0 w 2933715"/>
              <a:gd name="connsiteY0" fmla="*/ 0 h 4572000"/>
              <a:gd name="connsiteX1" fmla="*/ 47625 w 2933715"/>
              <a:gd name="connsiteY1" fmla="*/ 19050 h 4572000"/>
              <a:gd name="connsiteX2" fmla="*/ 133350 w 2933715"/>
              <a:gd name="connsiteY2" fmla="*/ 47625 h 4572000"/>
              <a:gd name="connsiteX3" fmla="*/ 161925 w 2933715"/>
              <a:gd name="connsiteY3" fmla="*/ 66675 h 4572000"/>
              <a:gd name="connsiteX4" fmla="*/ 219075 w 2933715"/>
              <a:gd name="connsiteY4" fmla="*/ 85725 h 4572000"/>
              <a:gd name="connsiteX5" fmla="*/ 247650 w 2933715"/>
              <a:gd name="connsiteY5" fmla="*/ 104775 h 4572000"/>
              <a:gd name="connsiteX6" fmla="*/ 333375 w 2933715"/>
              <a:gd name="connsiteY6" fmla="*/ 142875 h 4572000"/>
              <a:gd name="connsiteX7" fmla="*/ 352425 w 2933715"/>
              <a:gd name="connsiteY7" fmla="*/ 171450 h 4572000"/>
              <a:gd name="connsiteX8" fmla="*/ 409575 w 2933715"/>
              <a:gd name="connsiteY8" fmla="*/ 200025 h 4572000"/>
              <a:gd name="connsiteX9" fmla="*/ 447675 w 2933715"/>
              <a:gd name="connsiteY9" fmla="*/ 257175 h 4572000"/>
              <a:gd name="connsiteX10" fmla="*/ 533400 w 2933715"/>
              <a:gd name="connsiteY10" fmla="*/ 314325 h 4572000"/>
              <a:gd name="connsiteX11" fmla="*/ 561975 w 2933715"/>
              <a:gd name="connsiteY11" fmla="*/ 333375 h 4572000"/>
              <a:gd name="connsiteX12" fmla="*/ 590550 w 2933715"/>
              <a:gd name="connsiteY12" fmla="*/ 352425 h 4572000"/>
              <a:gd name="connsiteX13" fmla="*/ 609600 w 2933715"/>
              <a:gd name="connsiteY13" fmla="*/ 409575 h 4572000"/>
              <a:gd name="connsiteX14" fmla="*/ 619125 w 2933715"/>
              <a:gd name="connsiteY14" fmla="*/ 438150 h 4572000"/>
              <a:gd name="connsiteX15" fmla="*/ 619125 w 2933715"/>
              <a:gd name="connsiteY15" fmla="*/ 590550 h 4572000"/>
              <a:gd name="connsiteX16" fmla="*/ 638175 w 2933715"/>
              <a:gd name="connsiteY16" fmla="*/ 647700 h 4572000"/>
              <a:gd name="connsiteX17" fmla="*/ 628650 w 2933715"/>
              <a:gd name="connsiteY17" fmla="*/ 781050 h 4572000"/>
              <a:gd name="connsiteX18" fmla="*/ 638175 w 2933715"/>
              <a:gd name="connsiteY18" fmla="*/ 809625 h 4572000"/>
              <a:gd name="connsiteX19" fmla="*/ 733425 w 2933715"/>
              <a:gd name="connsiteY19" fmla="*/ 876300 h 4572000"/>
              <a:gd name="connsiteX20" fmla="*/ 800100 w 2933715"/>
              <a:gd name="connsiteY20" fmla="*/ 914400 h 4572000"/>
              <a:gd name="connsiteX21" fmla="*/ 876300 w 2933715"/>
              <a:gd name="connsiteY21" fmla="*/ 962025 h 4572000"/>
              <a:gd name="connsiteX22" fmla="*/ 904875 w 2933715"/>
              <a:gd name="connsiteY22" fmla="*/ 981075 h 4572000"/>
              <a:gd name="connsiteX23" fmla="*/ 933450 w 2933715"/>
              <a:gd name="connsiteY23" fmla="*/ 1009650 h 4572000"/>
              <a:gd name="connsiteX24" fmla="*/ 962025 w 2933715"/>
              <a:gd name="connsiteY24" fmla="*/ 1019175 h 4572000"/>
              <a:gd name="connsiteX25" fmla="*/ 1019175 w 2933715"/>
              <a:gd name="connsiteY25" fmla="*/ 1057275 h 4572000"/>
              <a:gd name="connsiteX26" fmla="*/ 1038225 w 2933715"/>
              <a:gd name="connsiteY26" fmla="*/ 1085850 h 4572000"/>
              <a:gd name="connsiteX27" fmla="*/ 1047750 w 2933715"/>
              <a:gd name="connsiteY27" fmla="*/ 1114425 h 4572000"/>
              <a:gd name="connsiteX28" fmla="*/ 1104900 w 2933715"/>
              <a:gd name="connsiteY28" fmla="*/ 1171575 h 4572000"/>
              <a:gd name="connsiteX29" fmla="*/ 1171575 w 2933715"/>
              <a:gd name="connsiteY29" fmla="*/ 1247775 h 4572000"/>
              <a:gd name="connsiteX30" fmla="*/ 1190625 w 2933715"/>
              <a:gd name="connsiteY30" fmla="*/ 1276350 h 4572000"/>
              <a:gd name="connsiteX31" fmla="*/ 1247775 w 2933715"/>
              <a:gd name="connsiteY31" fmla="*/ 1314450 h 4572000"/>
              <a:gd name="connsiteX32" fmla="*/ 1266825 w 2933715"/>
              <a:gd name="connsiteY32" fmla="*/ 1343025 h 4572000"/>
              <a:gd name="connsiteX33" fmla="*/ 1323975 w 2933715"/>
              <a:gd name="connsiteY33" fmla="*/ 1381125 h 4572000"/>
              <a:gd name="connsiteX34" fmla="*/ 1343025 w 2933715"/>
              <a:gd name="connsiteY34" fmla="*/ 1409700 h 4572000"/>
              <a:gd name="connsiteX35" fmla="*/ 1400175 w 2933715"/>
              <a:gd name="connsiteY35" fmla="*/ 1428750 h 4572000"/>
              <a:gd name="connsiteX36" fmla="*/ 1447800 w 2933715"/>
              <a:gd name="connsiteY36" fmla="*/ 1476375 h 4572000"/>
              <a:gd name="connsiteX37" fmla="*/ 1504950 w 2933715"/>
              <a:gd name="connsiteY37" fmla="*/ 1495425 h 4572000"/>
              <a:gd name="connsiteX38" fmla="*/ 1562100 w 2933715"/>
              <a:gd name="connsiteY38" fmla="*/ 1533525 h 4572000"/>
              <a:gd name="connsiteX39" fmla="*/ 1590675 w 2933715"/>
              <a:gd name="connsiteY39" fmla="*/ 1552575 h 4572000"/>
              <a:gd name="connsiteX40" fmla="*/ 1609725 w 2933715"/>
              <a:gd name="connsiteY40" fmla="*/ 1581150 h 4572000"/>
              <a:gd name="connsiteX41" fmla="*/ 1638300 w 2933715"/>
              <a:gd name="connsiteY41" fmla="*/ 1600200 h 4572000"/>
              <a:gd name="connsiteX42" fmla="*/ 1666875 w 2933715"/>
              <a:gd name="connsiteY42" fmla="*/ 1628775 h 4572000"/>
              <a:gd name="connsiteX43" fmla="*/ 1685925 w 2933715"/>
              <a:gd name="connsiteY43" fmla="*/ 1685925 h 4572000"/>
              <a:gd name="connsiteX44" fmla="*/ 1695450 w 2933715"/>
              <a:gd name="connsiteY44" fmla="*/ 1714500 h 4572000"/>
              <a:gd name="connsiteX45" fmla="*/ 1704975 w 2933715"/>
              <a:gd name="connsiteY45" fmla="*/ 1743075 h 4572000"/>
              <a:gd name="connsiteX46" fmla="*/ 1714500 w 2933715"/>
              <a:gd name="connsiteY46" fmla="*/ 1781175 h 4572000"/>
              <a:gd name="connsiteX47" fmla="*/ 1724025 w 2933715"/>
              <a:gd name="connsiteY47" fmla="*/ 1828800 h 4572000"/>
              <a:gd name="connsiteX48" fmla="*/ 1733550 w 2933715"/>
              <a:gd name="connsiteY48" fmla="*/ 1914525 h 4572000"/>
              <a:gd name="connsiteX49" fmla="*/ 1752600 w 2933715"/>
              <a:gd name="connsiteY49" fmla="*/ 1971675 h 4572000"/>
              <a:gd name="connsiteX50" fmla="*/ 1771650 w 2933715"/>
              <a:gd name="connsiteY50" fmla="*/ 2028825 h 4572000"/>
              <a:gd name="connsiteX51" fmla="*/ 1790700 w 2933715"/>
              <a:gd name="connsiteY51" fmla="*/ 2085975 h 4572000"/>
              <a:gd name="connsiteX52" fmla="*/ 1800225 w 2933715"/>
              <a:gd name="connsiteY52" fmla="*/ 2114550 h 4572000"/>
              <a:gd name="connsiteX53" fmla="*/ 1857375 w 2933715"/>
              <a:gd name="connsiteY53" fmla="*/ 2152650 h 4572000"/>
              <a:gd name="connsiteX54" fmla="*/ 1885950 w 2933715"/>
              <a:gd name="connsiteY54" fmla="*/ 2171700 h 4572000"/>
              <a:gd name="connsiteX55" fmla="*/ 1905000 w 2933715"/>
              <a:gd name="connsiteY55" fmla="*/ 2200275 h 4572000"/>
              <a:gd name="connsiteX56" fmla="*/ 1962150 w 2933715"/>
              <a:gd name="connsiteY56" fmla="*/ 2219325 h 4572000"/>
              <a:gd name="connsiteX57" fmla="*/ 1990725 w 2933715"/>
              <a:gd name="connsiteY57" fmla="*/ 2238375 h 4572000"/>
              <a:gd name="connsiteX58" fmla="*/ 2019300 w 2933715"/>
              <a:gd name="connsiteY58" fmla="*/ 2247900 h 4572000"/>
              <a:gd name="connsiteX59" fmla="*/ 2076450 w 2933715"/>
              <a:gd name="connsiteY59" fmla="*/ 2286000 h 4572000"/>
              <a:gd name="connsiteX60" fmla="*/ 2105025 w 2933715"/>
              <a:gd name="connsiteY60" fmla="*/ 2305050 h 4572000"/>
              <a:gd name="connsiteX61" fmla="*/ 2152650 w 2933715"/>
              <a:gd name="connsiteY61" fmla="*/ 2314575 h 4572000"/>
              <a:gd name="connsiteX62" fmla="*/ 2200275 w 2933715"/>
              <a:gd name="connsiteY62" fmla="*/ 2352675 h 4572000"/>
              <a:gd name="connsiteX63" fmla="*/ 2247900 w 2933715"/>
              <a:gd name="connsiteY63" fmla="*/ 2390775 h 4572000"/>
              <a:gd name="connsiteX64" fmla="*/ 2286000 w 2933715"/>
              <a:gd name="connsiteY64" fmla="*/ 2447925 h 4572000"/>
              <a:gd name="connsiteX65" fmla="*/ 2305050 w 2933715"/>
              <a:gd name="connsiteY65" fmla="*/ 2476500 h 4572000"/>
              <a:gd name="connsiteX66" fmla="*/ 2333625 w 2933715"/>
              <a:gd name="connsiteY66" fmla="*/ 2486025 h 4572000"/>
              <a:gd name="connsiteX67" fmla="*/ 2400300 w 2933715"/>
              <a:gd name="connsiteY67" fmla="*/ 2562225 h 4572000"/>
              <a:gd name="connsiteX68" fmla="*/ 2419350 w 2933715"/>
              <a:gd name="connsiteY68" fmla="*/ 2590800 h 4572000"/>
              <a:gd name="connsiteX69" fmla="*/ 2476500 w 2933715"/>
              <a:gd name="connsiteY69" fmla="*/ 2628900 h 4572000"/>
              <a:gd name="connsiteX70" fmla="*/ 2543175 w 2933715"/>
              <a:gd name="connsiteY70" fmla="*/ 2667000 h 4572000"/>
              <a:gd name="connsiteX71" fmla="*/ 2562225 w 2933715"/>
              <a:gd name="connsiteY71" fmla="*/ 2695575 h 4572000"/>
              <a:gd name="connsiteX72" fmla="*/ 2571750 w 2933715"/>
              <a:gd name="connsiteY72" fmla="*/ 2752725 h 4572000"/>
              <a:gd name="connsiteX73" fmla="*/ 2581275 w 2933715"/>
              <a:gd name="connsiteY73" fmla="*/ 2981325 h 4572000"/>
              <a:gd name="connsiteX74" fmla="*/ 2590800 w 2933715"/>
              <a:gd name="connsiteY74" fmla="*/ 3009900 h 4572000"/>
              <a:gd name="connsiteX75" fmla="*/ 2600325 w 2933715"/>
              <a:gd name="connsiteY75" fmla="*/ 3048000 h 4572000"/>
              <a:gd name="connsiteX76" fmla="*/ 2590800 w 2933715"/>
              <a:gd name="connsiteY76" fmla="*/ 3171825 h 4572000"/>
              <a:gd name="connsiteX77" fmla="*/ 2590800 w 2933715"/>
              <a:gd name="connsiteY77" fmla="*/ 3238500 h 4572000"/>
              <a:gd name="connsiteX78" fmla="*/ 2619375 w 2933715"/>
              <a:gd name="connsiteY78" fmla="*/ 3248025 h 4572000"/>
              <a:gd name="connsiteX79" fmla="*/ 2657475 w 2933715"/>
              <a:gd name="connsiteY79" fmla="*/ 3333750 h 4572000"/>
              <a:gd name="connsiteX80" fmla="*/ 2819400 w 2933715"/>
              <a:gd name="connsiteY80" fmla="*/ 3362325 h 4572000"/>
              <a:gd name="connsiteX81" fmla="*/ 2867025 w 2933715"/>
              <a:gd name="connsiteY81" fmla="*/ 3438525 h 4572000"/>
              <a:gd name="connsiteX82" fmla="*/ 2876550 w 2933715"/>
              <a:gd name="connsiteY82" fmla="*/ 3467100 h 4572000"/>
              <a:gd name="connsiteX83" fmla="*/ 2905125 w 2933715"/>
              <a:gd name="connsiteY83" fmla="*/ 3486150 h 4572000"/>
              <a:gd name="connsiteX84" fmla="*/ 2914650 w 2933715"/>
              <a:gd name="connsiteY84" fmla="*/ 3514725 h 4572000"/>
              <a:gd name="connsiteX85" fmla="*/ 2933700 w 2933715"/>
              <a:gd name="connsiteY85" fmla="*/ 3543300 h 4572000"/>
              <a:gd name="connsiteX86" fmla="*/ 2914650 w 2933715"/>
              <a:gd name="connsiteY86" fmla="*/ 3619500 h 4572000"/>
              <a:gd name="connsiteX87" fmla="*/ 2886075 w 2933715"/>
              <a:gd name="connsiteY87" fmla="*/ 3648075 h 4572000"/>
              <a:gd name="connsiteX88" fmla="*/ 2876550 w 2933715"/>
              <a:gd name="connsiteY88" fmla="*/ 3676650 h 4572000"/>
              <a:gd name="connsiteX89" fmla="*/ 2867025 w 2933715"/>
              <a:gd name="connsiteY89" fmla="*/ 3771900 h 4572000"/>
              <a:gd name="connsiteX90" fmla="*/ 2838450 w 2933715"/>
              <a:gd name="connsiteY90" fmla="*/ 3790950 h 4572000"/>
              <a:gd name="connsiteX91" fmla="*/ 2819400 w 2933715"/>
              <a:gd name="connsiteY91" fmla="*/ 3819525 h 4572000"/>
              <a:gd name="connsiteX92" fmla="*/ 2790825 w 2933715"/>
              <a:gd name="connsiteY92" fmla="*/ 3876675 h 4572000"/>
              <a:gd name="connsiteX93" fmla="*/ 2762250 w 2933715"/>
              <a:gd name="connsiteY93" fmla="*/ 3895725 h 4572000"/>
              <a:gd name="connsiteX94" fmla="*/ 2752725 w 2933715"/>
              <a:gd name="connsiteY94" fmla="*/ 3943350 h 4572000"/>
              <a:gd name="connsiteX95" fmla="*/ 2771775 w 2933715"/>
              <a:gd name="connsiteY95" fmla="*/ 4076700 h 4572000"/>
              <a:gd name="connsiteX96" fmla="*/ 2771775 w 2933715"/>
              <a:gd name="connsiteY96" fmla="*/ 4257675 h 4572000"/>
              <a:gd name="connsiteX97" fmla="*/ 2762250 w 2933715"/>
              <a:gd name="connsiteY97" fmla="*/ 4552950 h 4572000"/>
              <a:gd name="connsiteX98" fmla="*/ 2733675 w 2933715"/>
              <a:gd name="connsiteY98" fmla="*/ 4562475 h 4572000"/>
              <a:gd name="connsiteX99" fmla="*/ 2733675 w 2933715"/>
              <a:gd name="connsiteY99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33715" h="4572000">
                <a:moveTo>
                  <a:pt x="0" y="0"/>
                </a:moveTo>
                <a:cubicBezTo>
                  <a:pt x="15875" y="6350"/>
                  <a:pt x="31405" y="13643"/>
                  <a:pt x="47625" y="19050"/>
                </a:cubicBezTo>
                <a:cubicBezTo>
                  <a:pt x="102194" y="37240"/>
                  <a:pt x="73725" y="17812"/>
                  <a:pt x="133350" y="47625"/>
                </a:cubicBezTo>
                <a:cubicBezTo>
                  <a:pt x="143589" y="52745"/>
                  <a:pt x="151464" y="62026"/>
                  <a:pt x="161925" y="66675"/>
                </a:cubicBezTo>
                <a:cubicBezTo>
                  <a:pt x="180275" y="74830"/>
                  <a:pt x="202367" y="74586"/>
                  <a:pt x="219075" y="85725"/>
                </a:cubicBezTo>
                <a:cubicBezTo>
                  <a:pt x="228600" y="92075"/>
                  <a:pt x="237189" y="100126"/>
                  <a:pt x="247650" y="104775"/>
                </a:cubicBezTo>
                <a:cubicBezTo>
                  <a:pt x="349665" y="150115"/>
                  <a:pt x="268706" y="99762"/>
                  <a:pt x="333375" y="142875"/>
                </a:cubicBezTo>
                <a:cubicBezTo>
                  <a:pt x="339725" y="152400"/>
                  <a:pt x="344330" y="163355"/>
                  <a:pt x="352425" y="171450"/>
                </a:cubicBezTo>
                <a:cubicBezTo>
                  <a:pt x="370889" y="189914"/>
                  <a:pt x="386334" y="192278"/>
                  <a:pt x="409575" y="200025"/>
                </a:cubicBezTo>
                <a:cubicBezTo>
                  <a:pt x="422275" y="219075"/>
                  <a:pt x="428625" y="244475"/>
                  <a:pt x="447675" y="257175"/>
                </a:cubicBezTo>
                <a:lnTo>
                  <a:pt x="533400" y="314325"/>
                </a:lnTo>
                <a:lnTo>
                  <a:pt x="561975" y="333375"/>
                </a:lnTo>
                <a:lnTo>
                  <a:pt x="590550" y="352425"/>
                </a:lnTo>
                <a:lnTo>
                  <a:pt x="609600" y="409575"/>
                </a:lnTo>
                <a:lnTo>
                  <a:pt x="619125" y="438150"/>
                </a:lnTo>
                <a:cubicBezTo>
                  <a:pt x="611364" y="523517"/>
                  <a:pt x="601231" y="524940"/>
                  <a:pt x="619125" y="590550"/>
                </a:cubicBezTo>
                <a:cubicBezTo>
                  <a:pt x="624409" y="609923"/>
                  <a:pt x="638175" y="647700"/>
                  <a:pt x="638175" y="647700"/>
                </a:cubicBezTo>
                <a:cubicBezTo>
                  <a:pt x="635000" y="692150"/>
                  <a:pt x="628650" y="736487"/>
                  <a:pt x="628650" y="781050"/>
                </a:cubicBezTo>
                <a:cubicBezTo>
                  <a:pt x="628650" y="791090"/>
                  <a:pt x="633685" y="800645"/>
                  <a:pt x="638175" y="809625"/>
                </a:cubicBezTo>
                <a:cubicBezTo>
                  <a:pt x="664282" y="861839"/>
                  <a:pt x="668556" y="833054"/>
                  <a:pt x="733425" y="876300"/>
                </a:cubicBezTo>
                <a:cubicBezTo>
                  <a:pt x="773814" y="903226"/>
                  <a:pt x="751761" y="890230"/>
                  <a:pt x="800100" y="914400"/>
                </a:cubicBezTo>
                <a:cubicBezTo>
                  <a:pt x="845797" y="982946"/>
                  <a:pt x="781086" y="898549"/>
                  <a:pt x="876300" y="962025"/>
                </a:cubicBezTo>
                <a:cubicBezTo>
                  <a:pt x="885825" y="968375"/>
                  <a:pt x="896081" y="973746"/>
                  <a:pt x="904875" y="981075"/>
                </a:cubicBezTo>
                <a:cubicBezTo>
                  <a:pt x="915223" y="989699"/>
                  <a:pt x="922242" y="1002178"/>
                  <a:pt x="933450" y="1009650"/>
                </a:cubicBezTo>
                <a:cubicBezTo>
                  <a:pt x="941804" y="1015219"/>
                  <a:pt x="953248" y="1014299"/>
                  <a:pt x="962025" y="1019175"/>
                </a:cubicBezTo>
                <a:cubicBezTo>
                  <a:pt x="982039" y="1030294"/>
                  <a:pt x="1019175" y="1057275"/>
                  <a:pt x="1019175" y="1057275"/>
                </a:cubicBezTo>
                <a:cubicBezTo>
                  <a:pt x="1025525" y="1066800"/>
                  <a:pt x="1033105" y="1075611"/>
                  <a:pt x="1038225" y="1085850"/>
                </a:cubicBezTo>
                <a:cubicBezTo>
                  <a:pt x="1042715" y="1094830"/>
                  <a:pt x="1041586" y="1106500"/>
                  <a:pt x="1047750" y="1114425"/>
                </a:cubicBezTo>
                <a:cubicBezTo>
                  <a:pt x="1064290" y="1135691"/>
                  <a:pt x="1089956" y="1149159"/>
                  <a:pt x="1104900" y="1171575"/>
                </a:cubicBezTo>
                <a:cubicBezTo>
                  <a:pt x="1149350" y="1238250"/>
                  <a:pt x="1123950" y="1216025"/>
                  <a:pt x="1171575" y="1247775"/>
                </a:cubicBezTo>
                <a:cubicBezTo>
                  <a:pt x="1177925" y="1257300"/>
                  <a:pt x="1182010" y="1268812"/>
                  <a:pt x="1190625" y="1276350"/>
                </a:cubicBezTo>
                <a:cubicBezTo>
                  <a:pt x="1207855" y="1291427"/>
                  <a:pt x="1247775" y="1314450"/>
                  <a:pt x="1247775" y="1314450"/>
                </a:cubicBezTo>
                <a:cubicBezTo>
                  <a:pt x="1254125" y="1323975"/>
                  <a:pt x="1258210" y="1335487"/>
                  <a:pt x="1266825" y="1343025"/>
                </a:cubicBezTo>
                <a:cubicBezTo>
                  <a:pt x="1284055" y="1358102"/>
                  <a:pt x="1323975" y="1381125"/>
                  <a:pt x="1323975" y="1381125"/>
                </a:cubicBezTo>
                <a:cubicBezTo>
                  <a:pt x="1330325" y="1390650"/>
                  <a:pt x="1333317" y="1403633"/>
                  <a:pt x="1343025" y="1409700"/>
                </a:cubicBezTo>
                <a:cubicBezTo>
                  <a:pt x="1360053" y="1420343"/>
                  <a:pt x="1400175" y="1428750"/>
                  <a:pt x="1400175" y="1428750"/>
                </a:cubicBezTo>
                <a:cubicBezTo>
                  <a:pt x="1417554" y="1454818"/>
                  <a:pt x="1417721" y="1463007"/>
                  <a:pt x="1447800" y="1476375"/>
                </a:cubicBezTo>
                <a:cubicBezTo>
                  <a:pt x="1466150" y="1484530"/>
                  <a:pt x="1488242" y="1484286"/>
                  <a:pt x="1504950" y="1495425"/>
                </a:cubicBezTo>
                <a:lnTo>
                  <a:pt x="1562100" y="1533525"/>
                </a:lnTo>
                <a:lnTo>
                  <a:pt x="1590675" y="1552575"/>
                </a:lnTo>
                <a:cubicBezTo>
                  <a:pt x="1597025" y="1562100"/>
                  <a:pt x="1601630" y="1573055"/>
                  <a:pt x="1609725" y="1581150"/>
                </a:cubicBezTo>
                <a:cubicBezTo>
                  <a:pt x="1617820" y="1589245"/>
                  <a:pt x="1629506" y="1592871"/>
                  <a:pt x="1638300" y="1600200"/>
                </a:cubicBezTo>
                <a:cubicBezTo>
                  <a:pt x="1648648" y="1608824"/>
                  <a:pt x="1657350" y="1619250"/>
                  <a:pt x="1666875" y="1628775"/>
                </a:cubicBezTo>
                <a:lnTo>
                  <a:pt x="1685925" y="1685925"/>
                </a:lnTo>
                <a:lnTo>
                  <a:pt x="1695450" y="1714500"/>
                </a:lnTo>
                <a:cubicBezTo>
                  <a:pt x="1698625" y="1724025"/>
                  <a:pt x="1702540" y="1733335"/>
                  <a:pt x="1704975" y="1743075"/>
                </a:cubicBezTo>
                <a:cubicBezTo>
                  <a:pt x="1708150" y="1755775"/>
                  <a:pt x="1711660" y="1768396"/>
                  <a:pt x="1714500" y="1781175"/>
                </a:cubicBezTo>
                <a:cubicBezTo>
                  <a:pt x="1718012" y="1796979"/>
                  <a:pt x="1721735" y="1812773"/>
                  <a:pt x="1724025" y="1828800"/>
                </a:cubicBezTo>
                <a:cubicBezTo>
                  <a:pt x="1728091" y="1857262"/>
                  <a:pt x="1727911" y="1886332"/>
                  <a:pt x="1733550" y="1914525"/>
                </a:cubicBezTo>
                <a:cubicBezTo>
                  <a:pt x="1737488" y="1934216"/>
                  <a:pt x="1746250" y="1952625"/>
                  <a:pt x="1752600" y="1971675"/>
                </a:cubicBezTo>
                <a:lnTo>
                  <a:pt x="1771650" y="2028825"/>
                </a:lnTo>
                <a:lnTo>
                  <a:pt x="1790700" y="2085975"/>
                </a:lnTo>
                <a:cubicBezTo>
                  <a:pt x="1793875" y="2095500"/>
                  <a:pt x="1791871" y="2108981"/>
                  <a:pt x="1800225" y="2114550"/>
                </a:cubicBezTo>
                <a:lnTo>
                  <a:pt x="1857375" y="2152650"/>
                </a:lnTo>
                <a:lnTo>
                  <a:pt x="1885950" y="2171700"/>
                </a:lnTo>
                <a:cubicBezTo>
                  <a:pt x="1892300" y="2181225"/>
                  <a:pt x="1895292" y="2194208"/>
                  <a:pt x="1905000" y="2200275"/>
                </a:cubicBezTo>
                <a:cubicBezTo>
                  <a:pt x="1922028" y="2210918"/>
                  <a:pt x="1945442" y="2208186"/>
                  <a:pt x="1962150" y="2219325"/>
                </a:cubicBezTo>
                <a:cubicBezTo>
                  <a:pt x="1971675" y="2225675"/>
                  <a:pt x="1980486" y="2233255"/>
                  <a:pt x="1990725" y="2238375"/>
                </a:cubicBezTo>
                <a:cubicBezTo>
                  <a:pt x="1999705" y="2242865"/>
                  <a:pt x="2010523" y="2243024"/>
                  <a:pt x="2019300" y="2247900"/>
                </a:cubicBezTo>
                <a:cubicBezTo>
                  <a:pt x="2039314" y="2259019"/>
                  <a:pt x="2057400" y="2273300"/>
                  <a:pt x="2076450" y="2286000"/>
                </a:cubicBezTo>
                <a:cubicBezTo>
                  <a:pt x="2085975" y="2292350"/>
                  <a:pt x="2093800" y="2302805"/>
                  <a:pt x="2105025" y="2305050"/>
                </a:cubicBezTo>
                <a:lnTo>
                  <a:pt x="2152650" y="2314575"/>
                </a:lnTo>
                <a:cubicBezTo>
                  <a:pt x="2207245" y="2396467"/>
                  <a:pt x="2134550" y="2300095"/>
                  <a:pt x="2200275" y="2352675"/>
                </a:cubicBezTo>
                <a:cubicBezTo>
                  <a:pt x="2261823" y="2401914"/>
                  <a:pt x="2176076" y="2366834"/>
                  <a:pt x="2247900" y="2390775"/>
                </a:cubicBezTo>
                <a:lnTo>
                  <a:pt x="2286000" y="2447925"/>
                </a:lnTo>
                <a:cubicBezTo>
                  <a:pt x="2292350" y="2457450"/>
                  <a:pt x="2294190" y="2472880"/>
                  <a:pt x="2305050" y="2476500"/>
                </a:cubicBezTo>
                <a:lnTo>
                  <a:pt x="2333625" y="2486025"/>
                </a:lnTo>
                <a:cubicBezTo>
                  <a:pt x="2378075" y="2552700"/>
                  <a:pt x="2352675" y="2530475"/>
                  <a:pt x="2400300" y="2562225"/>
                </a:cubicBezTo>
                <a:cubicBezTo>
                  <a:pt x="2406650" y="2571750"/>
                  <a:pt x="2410735" y="2583262"/>
                  <a:pt x="2419350" y="2590800"/>
                </a:cubicBezTo>
                <a:cubicBezTo>
                  <a:pt x="2436580" y="2605877"/>
                  <a:pt x="2457450" y="2616200"/>
                  <a:pt x="2476500" y="2628900"/>
                </a:cubicBezTo>
                <a:cubicBezTo>
                  <a:pt x="2516889" y="2655826"/>
                  <a:pt x="2494836" y="2642830"/>
                  <a:pt x="2543175" y="2667000"/>
                </a:cubicBezTo>
                <a:cubicBezTo>
                  <a:pt x="2549525" y="2676525"/>
                  <a:pt x="2558605" y="2684715"/>
                  <a:pt x="2562225" y="2695575"/>
                </a:cubicBezTo>
                <a:cubicBezTo>
                  <a:pt x="2568332" y="2713897"/>
                  <a:pt x="2570465" y="2733455"/>
                  <a:pt x="2571750" y="2752725"/>
                </a:cubicBezTo>
                <a:cubicBezTo>
                  <a:pt x="2576823" y="2828822"/>
                  <a:pt x="2575641" y="2905267"/>
                  <a:pt x="2581275" y="2981325"/>
                </a:cubicBezTo>
                <a:cubicBezTo>
                  <a:pt x="2582017" y="2991338"/>
                  <a:pt x="2588042" y="3000246"/>
                  <a:pt x="2590800" y="3009900"/>
                </a:cubicBezTo>
                <a:cubicBezTo>
                  <a:pt x="2594396" y="3022487"/>
                  <a:pt x="2597150" y="3035300"/>
                  <a:pt x="2600325" y="3048000"/>
                </a:cubicBezTo>
                <a:cubicBezTo>
                  <a:pt x="2597150" y="3089275"/>
                  <a:pt x="2595637" y="3130712"/>
                  <a:pt x="2590800" y="3171825"/>
                </a:cubicBezTo>
                <a:cubicBezTo>
                  <a:pt x="2588256" y="3193448"/>
                  <a:pt x="2569913" y="3217613"/>
                  <a:pt x="2590800" y="3238500"/>
                </a:cubicBezTo>
                <a:cubicBezTo>
                  <a:pt x="2597900" y="3245600"/>
                  <a:pt x="2609850" y="3244850"/>
                  <a:pt x="2619375" y="3248025"/>
                </a:cubicBezTo>
                <a:cubicBezTo>
                  <a:pt x="2622536" y="3257507"/>
                  <a:pt x="2638408" y="3321833"/>
                  <a:pt x="2657475" y="3333750"/>
                </a:cubicBezTo>
                <a:cubicBezTo>
                  <a:pt x="2698516" y="3359401"/>
                  <a:pt x="2780862" y="3358822"/>
                  <a:pt x="2819400" y="3362325"/>
                </a:cubicBezTo>
                <a:cubicBezTo>
                  <a:pt x="2864683" y="3392514"/>
                  <a:pt x="2844355" y="3370515"/>
                  <a:pt x="2867025" y="3438525"/>
                </a:cubicBezTo>
                <a:cubicBezTo>
                  <a:pt x="2870200" y="3448050"/>
                  <a:pt x="2868196" y="3461531"/>
                  <a:pt x="2876550" y="3467100"/>
                </a:cubicBezTo>
                <a:lnTo>
                  <a:pt x="2905125" y="3486150"/>
                </a:lnTo>
                <a:cubicBezTo>
                  <a:pt x="2908300" y="3495675"/>
                  <a:pt x="2910160" y="3505745"/>
                  <a:pt x="2914650" y="3514725"/>
                </a:cubicBezTo>
                <a:cubicBezTo>
                  <a:pt x="2919770" y="3524964"/>
                  <a:pt x="2932280" y="3531941"/>
                  <a:pt x="2933700" y="3543300"/>
                </a:cubicBezTo>
                <a:cubicBezTo>
                  <a:pt x="2934206" y="3547349"/>
                  <a:pt x="2921852" y="3608697"/>
                  <a:pt x="2914650" y="3619500"/>
                </a:cubicBezTo>
                <a:cubicBezTo>
                  <a:pt x="2907178" y="3630708"/>
                  <a:pt x="2895600" y="3638550"/>
                  <a:pt x="2886075" y="3648075"/>
                </a:cubicBezTo>
                <a:cubicBezTo>
                  <a:pt x="2882900" y="3657600"/>
                  <a:pt x="2878077" y="3666727"/>
                  <a:pt x="2876550" y="3676650"/>
                </a:cubicBezTo>
                <a:cubicBezTo>
                  <a:pt x="2871698" y="3708187"/>
                  <a:pt x="2877115" y="3741629"/>
                  <a:pt x="2867025" y="3771900"/>
                </a:cubicBezTo>
                <a:cubicBezTo>
                  <a:pt x="2863405" y="3782760"/>
                  <a:pt x="2847975" y="3784600"/>
                  <a:pt x="2838450" y="3790950"/>
                </a:cubicBezTo>
                <a:cubicBezTo>
                  <a:pt x="2832100" y="3800475"/>
                  <a:pt x="2824520" y="3809286"/>
                  <a:pt x="2819400" y="3819525"/>
                </a:cubicBezTo>
                <a:cubicBezTo>
                  <a:pt x="2803906" y="3850513"/>
                  <a:pt x="2818122" y="3849378"/>
                  <a:pt x="2790825" y="3876675"/>
                </a:cubicBezTo>
                <a:cubicBezTo>
                  <a:pt x="2782730" y="3884770"/>
                  <a:pt x="2771775" y="3889375"/>
                  <a:pt x="2762250" y="3895725"/>
                </a:cubicBezTo>
                <a:cubicBezTo>
                  <a:pt x="2759075" y="3911600"/>
                  <a:pt x="2752725" y="3927161"/>
                  <a:pt x="2752725" y="3943350"/>
                </a:cubicBezTo>
                <a:cubicBezTo>
                  <a:pt x="2752725" y="4026822"/>
                  <a:pt x="2754147" y="4023817"/>
                  <a:pt x="2771775" y="4076700"/>
                </a:cubicBezTo>
                <a:cubicBezTo>
                  <a:pt x="2750310" y="4205492"/>
                  <a:pt x="2771775" y="4048557"/>
                  <a:pt x="2771775" y="4257675"/>
                </a:cubicBezTo>
                <a:cubicBezTo>
                  <a:pt x="2771775" y="4356151"/>
                  <a:pt x="2774464" y="4455234"/>
                  <a:pt x="2762250" y="4552950"/>
                </a:cubicBezTo>
                <a:cubicBezTo>
                  <a:pt x="2761005" y="4562913"/>
                  <a:pt x="2742029" y="4556906"/>
                  <a:pt x="2733675" y="4562475"/>
                </a:cubicBezTo>
                <a:cubicBezTo>
                  <a:pt x="2731033" y="4564236"/>
                  <a:pt x="2733675" y="4568825"/>
                  <a:pt x="2733675" y="45720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олилиния 4"/>
          <p:cNvSpPr/>
          <p:nvPr/>
        </p:nvSpPr>
        <p:spPr>
          <a:xfrm>
            <a:off x="2533650" y="3228975"/>
            <a:ext cx="1373188" cy="2647950"/>
          </a:xfrm>
          <a:custGeom>
            <a:avLst/>
            <a:gdLst>
              <a:gd name="connsiteX0" fmla="*/ 1362714 w 1373766"/>
              <a:gd name="connsiteY0" fmla="*/ 0 h 2647950"/>
              <a:gd name="connsiteX1" fmla="*/ 1362714 w 1373766"/>
              <a:gd name="connsiteY1" fmla="*/ 180975 h 2647950"/>
              <a:gd name="connsiteX2" fmla="*/ 1343664 w 1373766"/>
              <a:gd name="connsiteY2" fmla="*/ 209550 h 2647950"/>
              <a:gd name="connsiteX3" fmla="*/ 1315089 w 1373766"/>
              <a:gd name="connsiteY3" fmla="*/ 219075 h 2647950"/>
              <a:gd name="connsiteX4" fmla="*/ 1267464 w 1373766"/>
              <a:gd name="connsiteY4" fmla="*/ 266700 h 2647950"/>
              <a:gd name="connsiteX5" fmla="*/ 1210314 w 1373766"/>
              <a:gd name="connsiteY5" fmla="*/ 285750 h 2647950"/>
              <a:gd name="connsiteX6" fmla="*/ 1181739 w 1373766"/>
              <a:gd name="connsiteY6" fmla="*/ 304800 h 2647950"/>
              <a:gd name="connsiteX7" fmla="*/ 1076964 w 1373766"/>
              <a:gd name="connsiteY7" fmla="*/ 333375 h 2647950"/>
              <a:gd name="connsiteX8" fmla="*/ 762639 w 1373766"/>
              <a:gd name="connsiteY8" fmla="*/ 342900 h 2647950"/>
              <a:gd name="connsiteX9" fmla="*/ 705489 w 1373766"/>
              <a:gd name="connsiteY9" fmla="*/ 371475 h 2647950"/>
              <a:gd name="connsiteX10" fmla="*/ 657864 w 1373766"/>
              <a:gd name="connsiteY10" fmla="*/ 409575 h 2647950"/>
              <a:gd name="connsiteX11" fmla="*/ 600714 w 1373766"/>
              <a:gd name="connsiteY11" fmla="*/ 457200 h 2647950"/>
              <a:gd name="connsiteX12" fmla="*/ 543564 w 1373766"/>
              <a:gd name="connsiteY12" fmla="*/ 495300 h 2647950"/>
              <a:gd name="connsiteX13" fmla="*/ 534039 w 1373766"/>
              <a:gd name="connsiteY13" fmla="*/ 523875 h 2647950"/>
              <a:gd name="connsiteX14" fmla="*/ 514989 w 1373766"/>
              <a:gd name="connsiteY14" fmla="*/ 552450 h 2647950"/>
              <a:gd name="connsiteX15" fmla="*/ 495939 w 1373766"/>
              <a:gd name="connsiteY15" fmla="*/ 609600 h 2647950"/>
              <a:gd name="connsiteX16" fmla="*/ 486414 w 1373766"/>
              <a:gd name="connsiteY16" fmla="*/ 638175 h 2647950"/>
              <a:gd name="connsiteX17" fmla="*/ 476889 w 1373766"/>
              <a:gd name="connsiteY17" fmla="*/ 838200 h 2647950"/>
              <a:gd name="connsiteX18" fmla="*/ 467364 w 1373766"/>
              <a:gd name="connsiteY18" fmla="*/ 1095375 h 2647950"/>
              <a:gd name="connsiteX19" fmla="*/ 448314 w 1373766"/>
              <a:gd name="connsiteY19" fmla="*/ 1152525 h 2647950"/>
              <a:gd name="connsiteX20" fmla="*/ 438789 w 1373766"/>
              <a:gd name="connsiteY20" fmla="*/ 1181100 h 2647950"/>
              <a:gd name="connsiteX21" fmla="*/ 429264 w 1373766"/>
              <a:gd name="connsiteY21" fmla="*/ 1209675 h 2647950"/>
              <a:gd name="connsiteX22" fmla="*/ 419739 w 1373766"/>
              <a:gd name="connsiteY22" fmla="*/ 1238250 h 2647950"/>
              <a:gd name="connsiteX23" fmla="*/ 400689 w 1373766"/>
              <a:gd name="connsiteY23" fmla="*/ 1314450 h 2647950"/>
              <a:gd name="connsiteX24" fmla="*/ 391164 w 1373766"/>
              <a:gd name="connsiteY24" fmla="*/ 1381125 h 2647950"/>
              <a:gd name="connsiteX25" fmla="*/ 372114 w 1373766"/>
              <a:gd name="connsiteY25" fmla="*/ 1447800 h 2647950"/>
              <a:gd name="connsiteX26" fmla="*/ 362589 w 1373766"/>
              <a:gd name="connsiteY26" fmla="*/ 1514475 h 2647950"/>
              <a:gd name="connsiteX27" fmla="*/ 343539 w 1373766"/>
              <a:gd name="connsiteY27" fmla="*/ 1571625 h 2647950"/>
              <a:gd name="connsiteX28" fmla="*/ 295914 w 1373766"/>
              <a:gd name="connsiteY28" fmla="*/ 1657350 h 2647950"/>
              <a:gd name="connsiteX29" fmla="*/ 267339 w 1373766"/>
              <a:gd name="connsiteY29" fmla="*/ 1666875 h 2647950"/>
              <a:gd name="connsiteX30" fmla="*/ 210189 w 1373766"/>
              <a:gd name="connsiteY30" fmla="*/ 1704975 h 2647950"/>
              <a:gd name="connsiteX31" fmla="*/ 153039 w 1373766"/>
              <a:gd name="connsiteY31" fmla="*/ 1743075 h 2647950"/>
              <a:gd name="connsiteX32" fmla="*/ 124464 w 1373766"/>
              <a:gd name="connsiteY32" fmla="*/ 1771650 h 2647950"/>
              <a:gd name="connsiteX33" fmla="*/ 86364 w 1373766"/>
              <a:gd name="connsiteY33" fmla="*/ 1781175 h 2647950"/>
              <a:gd name="connsiteX34" fmla="*/ 67314 w 1373766"/>
              <a:gd name="connsiteY34" fmla="*/ 1809750 h 2647950"/>
              <a:gd name="connsiteX35" fmla="*/ 10164 w 1373766"/>
              <a:gd name="connsiteY35" fmla="*/ 1838325 h 2647950"/>
              <a:gd name="connsiteX36" fmla="*/ 639 w 1373766"/>
              <a:gd name="connsiteY36" fmla="*/ 1866900 h 2647950"/>
              <a:gd name="connsiteX37" fmla="*/ 67314 w 1373766"/>
              <a:gd name="connsiteY37" fmla="*/ 1943100 h 2647950"/>
              <a:gd name="connsiteX38" fmla="*/ 95889 w 1373766"/>
              <a:gd name="connsiteY38" fmla="*/ 2000250 h 2647950"/>
              <a:gd name="connsiteX39" fmla="*/ 124464 w 1373766"/>
              <a:gd name="connsiteY39" fmla="*/ 2019300 h 2647950"/>
              <a:gd name="connsiteX40" fmla="*/ 162564 w 1373766"/>
              <a:gd name="connsiteY40" fmla="*/ 2076450 h 2647950"/>
              <a:gd name="connsiteX41" fmla="*/ 181614 w 1373766"/>
              <a:gd name="connsiteY41" fmla="*/ 2105025 h 2647950"/>
              <a:gd name="connsiteX42" fmla="*/ 210189 w 1373766"/>
              <a:gd name="connsiteY42" fmla="*/ 2133600 h 2647950"/>
              <a:gd name="connsiteX43" fmla="*/ 257814 w 1373766"/>
              <a:gd name="connsiteY43" fmla="*/ 2190750 h 2647950"/>
              <a:gd name="connsiteX44" fmla="*/ 295914 w 1373766"/>
              <a:gd name="connsiteY44" fmla="*/ 2209800 h 2647950"/>
              <a:gd name="connsiteX45" fmla="*/ 314964 w 1373766"/>
              <a:gd name="connsiteY45" fmla="*/ 2238375 h 2647950"/>
              <a:gd name="connsiteX46" fmla="*/ 381639 w 1373766"/>
              <a:gd name="connsiteY46" fmla="*/ 2286000 h 2647950"/>
              <a:gd name="connsiteX47" fmla="*/ 419739 w 1373766"/>
              <a:gd name="connsiteY47" fmla="*/ 2305050 h 2647950"/>
              <a:gd name="connsiteX48" fmla="*/ 467364 w 1373766"/>
              <a:gd name="connsiteY48" fmla="*/ 2333625 h 2647950"/>
              <a:gd name="connsiteX49" fmla="*/ 514989 w 1373766"/>
              <a:gd name="connsiteY49" fmla="*/ 2352675 h 2647950"/>
              <a:gd name="connsiteX50" fmla="*/ 543564 w 1373766"/>
              <a:gd name="connsiteY50" fmla="*/ 2362200 h 2647950"/>
              <a:gd name="connsiteX51" fmla="*/ 600714 w 1373766"/>
              <a:gd name="connsiteY51" fmla="*/ 2390775 h 2647950"/>
              <a:gd name="connsiteX52" fmla="*/ 629289 w 1373766"/>
              <a:gd name="connsiteY52" fmla="*/ 2419350 h 2647950"/>
              <a:gd name="connsiteX53" fmla="*/ 657864 w 1373766"/>
              <a:gd name="connsiteY53" fmla="*/ 2428875 h 2647950"/>
              <a:gd name="connsiteX54" fmla="*/ 734064 w 1373766"/>
              <a:gd name="connsiteY54" fmla="*/ 2514600 h 2647950"/>
              <a:gd name="connsiteX55" fmla="*/ 762639 w 1373766"/>
              <a:gd name="connsiteY55" fmla="*/ 2543175 h 2647950"/>
              <a:gd name="connsiteX56" fmla="*/ 772164 w 1373766"/>
              <a:gd name="connsiteY56" fmla="*/ 2571750 h 2647950"/>
              <a:gd name="connsiteX57" fmla="*/ 791214 w 1373766"/>
              <a:gd name="connsiteY57" fmla="*/ 2600325 h 2647950"/>
              <a:gd name="connsiteX58" fmla="*/ 800739 w 1373766"/>
              <a:gd name="connsiteY58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73766" h="2647950">
                <a:moveTo>
                  <a:pt x="1362714" y="0"/>
                </a:moveTo>
                <a:cubicBezTo>
                  <a:pt x="1373744" y="77213"/>
                  <a:pt x="1380747" y="90809"/>
                  <a:pt x="1362714" y="180975"/>
                </a:cubicBezTo>
                <a:cubicBezTo>
                  <a:pt x="1360469" y="192200"/>
                  <a:pt x="1352603" y="202399"/>
                  <a:pt x="1343664" y="209550"/>
                </a:cubicBezTo>
                <a:cubicBezTo>
                  <a:pt x="1335824" y="215822"/>
                  <a:pt x="1324614" y="215900"/>
                  <a:pt x="1315089" y="219075"/>
                </a:cubicBezTo>
                <a:cubicBezTo>
                  <a:pt x="1297710" y="245143"/>
                  <a:pt x="1297543" y="253332"/>
                  <a:pt x="1267464" y="266700"/>
                </a:cubicBezTo>
                <a:cubicBezTo>
                  <a:pt x="1249114" y="274855"/>
                  <a:pt x="1227022" y="274611"/>
                  <a:pt x="1210314" y="285750"/>
                </a:cubicBezTo>
                <a:cubicBezTo>
                  <a:pt x="1200789" y="292100"/>
                  <a:pt x="1192200" y="300151"/>
                  <a:pt x="1181739" y="304800"/>
                </a:cubicBezTo>
                <a:cubicBezTo>
                  <a:pt x="1161196" y="313930"/>
                  <a:pt x="1102383" y="332037"/>
                  <a:pt x="1076964" y="333375"/>
                </a:cubicBezTo>
                <a:cubicBezTo>
                  <a:pt x="972286" y="338884"/>
                  <a:pt x="867414" y="339725"/>
                  <a:pt x="762639" y="342900"/>
                </a:cubicBezTo>
                <a:cubicBezTo>
                  <a:pt x="739398" y="350647"/>
                  <a:pt x="723953" y="353011"/>
                  <a:pt x="705489" y="371475"/>
                </a:cubicBezTo>
                <a:cubicBezTo>
                  <a:pt x="662405" y="414559"/>
                  <a:pt x="713494" y="391032"/>
                  <a:pt x="657864" y="409575"/>
                </a:cubicBezTo>
                <a:cubicBezTo>
                  <a:pt x="574382" y="493057"/>
                  <a:pt x="680280" y="390895"/>
                  <a:pt x="600714" y="457200"/>
                </a:cubicBezTo>
                <a:cubicBezTo>
                  <a:pt x="553148" y="496838"/>
                  <a:pt x="593782" y="478561"/>
                  <a:pt x="543564" y="495300"/>
                </a:cubicBezTo>
                <a:cubicBezTo>
                  <a:pt x="540389" y="504825"/>
                  <a:pt x="538529" y="514895"/>
                  <a:pt x="534039" y="523875"/>
                </a:cubicBezTo>
                <a:cubicBezTo>
                  <a:pt x="528919" y="534114"/>
                  <a:pt x="519638" y="541989"/>
                  <a:pt x="514989" y="552450"/>
                </a:cubicBezTo>
                <a:cubicBezTo>
                  <a:pt x="506834" y="570800"/>
                  <a:pt x="502289" y="590550"/>
                  <a:pt x="495939" y="609600"/>
                </a:cubicBezTo>
                <a:lnTo>
                  <a:pt x="486414" y="638175"/>
                </a:lnTo>
                <a:cubicBezTo>
                  <a:pt x="483239" y="704850"/>
                  <a:pt x="479668" y="771507"/>
                  <a:pt x="476889" y="838200"/>
                </a:cubicBezTo>
                <a:cubicBezTo>
                  <a:pt x="473318" y="923909"/>
                  <a:pt x="475130" y="1009944"/>
                  <a:pt x="467364" y="1095375"/>
                </a:cubicBezTo>
                <a:cubicBezTo>
                  <a:pt x="465546" y="1115373"/>
                  <a:pt x="454664" y="1133475"/>
                  <a:pt x="448314" y="1152525"/>
                </a:cubicBezTo>
                <a:lnTo>
                  <a:pt x="438789" y="1181100"/>
                </a:lnTo>
                <a:lnTo>
                  <a:pt x="429264" y="1209675"/>
                </a:lnTo>
                <a:cubicBezTo>
                  <a:pt x="426089" y="1219200"/>
                  <a:pt x="421708" y="1228405"/>
                  <a:pt x="419739" y="1238250"/>
                </a:cubicBezTo>
                <a:cubicBezTo>
                  <a:pt x="408245" y="1295720"/>
                  <a:pt x="415334" y="1270516"/>
                  <a:pt x="400689" y="1314450"/>
                </a:cubicBezTo>
                <a:cubicBezTo>
                  <a:pt x="397514" y="1336675"/>
                  <a:pt x="395180" y="1359036"/>
                  <a:pt x="391164" y="1381125"/>
                </a:cubicBezTo>
                <a:cubicBezTo>
                  <a:pt x="386380" y="1407437"/>
                  <a:pt x="380275" y="1423317"/>
                  <a:pt x="372114" y="1447800"/>
                </a:cubicBezTo>
                <a:cubicBezTo>
                  <a:pt x="368939" y="1470025"/>
                  <a:pt x="367637" y="1492599"/>
                  <a:pt x="362589" y="1514475"/>
                </a:cubicBezTo>
                <a:cubicBezTo>
                  <a:pt x="358074" y="1534041"/>
                  <a:pt x="349889" y="1552575"/>
                  <a:pt x="343539" y="1571625"/>
                </a:cubicBezTo>
                <a:cubicBezTo>
                  <a:pt x="335152" y="1596786"/>
                  <a:pt x="320478" y="1649162"/>
                  <a:pt x="295914" y="1657350"/>
                </a:cubicBezTo>
                <a:lnTo>
                  <a:pt x="267339" y="1666875"/>
                </a:lnTo>
                <a:cubicBezTo>
                  <a:pt x="203923" y="1730291"/>
                  <a:pt x="272220" y="1670513"/>
                  <a:pt x="210189" y="1704975"/>
                </a:cubicBezTo>
                <a:cubicBezTo>
                  <a:pt x="190175" y="1716094"/>
                  <a:pt x="169228" y="1726886"/>
                  <a:pt x="153039" y="1743075"/>
                </a:cubicBezTo>
                <a:cubicBezTo>
                  <a:pt x="143514" y="1752600"/>
                  <a:pt x="136160" y="1764967"/>
                  <a:pt x="124464" y="1771650"/>
                </a:cubicBezTo>
                <a:cubicBezTo>
                  <a:pt x="113098" y="1778145"/>
                  <a:pt x="99064" y="1778000"/>
                  <a:pt x="86364" y="1781175"/>
                </a:cubicBezTo>
                <a:cubicBezTo>
                  <a:pt x="80014" y="1790700"/>
                  <a:pt x="75409" y="1801655"/>
                  <a:pt x="67314" y="1809750"/>
                </a:cubicBezTo>
                <a:cubicBezTo>
                  <a:pt x="48850" y="1828214"/>
                  <a:pt x="33405" y="1830578"/>
                  <a:pt x="10164" y="1838325"/>
                </a:cubicBezTo>
                <a:cubicBezTo>
                  <a:pt x="6989" y="1847850"/>
                  <a:pt x="-2536" y="1857375"/>
                  <a:pt x="639" y="1866900"/>
                </a:cubicBezTo>
                <a:cubicBezTo>
                  <a:pt x="16514" y="1914525"/>
                  <a:pt x="33976" y="1920875"/>
                  <a:pt x="67314" y="1943100"/>
                </a:cubicBezTo>
                <a:cubicBezTo>
                  <a:pt x="75061" y="1966341"/>
                  <a:pt x="77425" y="1981786"/>
                  <a:pt x="95889" y="2000250"/>
                </a:cubicBezTo>
                <a:cubicBezTo>
                  <a:pt x="103984" y="2008345"/>
                  <a:pt x="114939" y="2012950"/>
                  <a:pt x="124464" y="2019300"/>
                </a:cubicBezTo>
                <a:cubicBezTo>
                  <a:pt x="141203" y="2069518"/>
                  <a:pt x="122926" y="2028884"/>
                  <a:pt x="162564" y="2076450"/>
                </a:cubicBezTo>
                <a:cubicBezTo>
                  <a:pt x="169893" y="2085244"/>
                  <a:pt x="174285" y="2096231"/>
                  <a:pt x="181614" y="2105025"/>
                </a:cubicBezTo>
                <a:cubicBezTo>
                  <a:pt x="190238" y="2115373"/>
                  <a:pt x="201565" y="2123252"/>
                  <a:pt x="210189" y="2133600"/>
                </a:cubicBezTo>
                <a:cubicBezTo>
                  <a:pt x="234761" y="2163086"/>
                  <a:pt x="223439" y="2166196"/>
                  <a:pt x="257814" y="2190750"/>
                </a:cubicBezTo>
                <a:cubicBezTo>
                  <a:pt x="269368" y="2199003"/>
                  <a:pt x="283214" y="2203450"/>
                  <a:pt x="295914" y="2209800"/>
                </a:cubicBezTo>
                <a:cubicBezTo>
                  <a:pt x="302264" y="2219325"/>
                  <a:pt x="306869" y="2230280"/>
                  <a:pt x="314964" y="2238375"/>
                </a:cubicBezTo>
                <a:cubicBezTo>
                  <a:pt x="321778" y="2245189"/>
                  <a:pt x="369019" y="2278789"/>
                  <a:pt x="381639" y="2286000"/>
                </a:cubicBezTo>
                <a:cubicBezTo>
                  <a:pt x="393967" y="2293045"/>
                  <a:pt x="407327" y="2298154"/>
                  <a:pt x="419739" y="2305050"/>
                </a:cubicBezTo>
                <a:cubicBezTo>
                  <a:pt x="435923" y="2314041"/>
                  <a:pt x="450805" y="2325346"/>
                  <a:pt x="467364" y="2333625"/>
                </a:cubicBezTo>
                <a:cubicBezTo>
                  <a:pt x="482657" y="2341271"/>
                  <a:pt x="498980" y="2346672"/>
                  <a:pt x="514989" y="2352675"/>
                </a:cubicBezTo>
                <a:cubicBezTo>
                  <a:pt x="524390" y="2356200"/>
                  <a:pt x="534584" y="2357710"/>
                  <a:pt x="543564" y="2362200"/>
                </a:cubicBezTo>
                <a:cubicBezTo>
                  <a:pt x="617422" y="2399129"/>
                  <a:pt x="528890" y="2366834"/>
                  <a:pt x="600714" y="2390775"/>
                </a:cubicBezTo>
                <a:cubicBezTo>
                  <a:pt x="610239" y="2400300"/>
                  <a:pt x="618081" y="2411878"/>
                  <a:pt x="629289" y="2419350"/>
                </a:cubicBezTo>
                <a:cubicBezTo>
                  <a:pt x="637643" y="2424919"/>
                  <a:pt x="649939" y="2422711"/>
                  <a:pt x="657864" y="2428875"/>
                </a:cubicBezTo>
                <a:cubicBezTo>
                  <a:pt x="745612" y="2497124"/>
                  <a:pt x="690508" y="2462332"/>
                  <a:pt x="734064" y="2514600"/>
                </a:cubicBezTo>
                <a:cubicBezTo>
                  <a:pt x="742688" y="2524948"/>
                  <a:pt x="753114" y="2533650"/>
                  <a:pt x="762639" y="2543175"/>
                </a:cubicBezTo>
                <a:cubicBezTo>
                  <a:pt x="765814" y="2552700"/>
                  <a:pt x="767674" y="2562770"/>
                  <a:pt x="772164" y="2571750"/>
                </a:cubicBezTo>
                <a:cubicBezTo>
                  <a:pt x="777284" y="2581989"/>
                  <a:pt x="786094" y="2590086"/>
                  <a:pt x="791214" y="2600325"/>
                </a:cubicBezTo>
                <a:cubicBezTo>
                  <a:pt x="802747" y="2623391"/>
                  <a:pt x="800739" y="2626154"/>
                  <a:pt x="800739" y="264795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Полилиния 5"/>
          <p:cNvSpPr/>
          <p:nvPr/>
        </p:nvSpPr>
        <p:spPr>
          <a:xfrm>
            <a:off x="4410075" y="3409950"/>
            <a:ext cx="1533525" cy="1838325"/>
          </a:xfrm>
          <a:custGeom>
            <a:avLst/>
            <a:gdLst>
              <a:gd name="connsiteX0" fmla="*/ 0 w 1533624"/>
              <a:gd name="connsiteY0" fmla="*/ 9970 h 1838770"/>
              <a:gd name="connsiteX1" fmla="*/ 123825 w 1533624"/>
              <a:gd name="connsiteY1" fmla="*/ 445 h 1838770"/>
              <a:gd name="connsiteX2" fmla="*/ 600075 w 1533624"/>
              <a:gd name="connsiteY2" fmla="*/ 19495 h 1838770"/>
              <a:gd name="connsiteX3" fmla="*/ 628650 w 1533624"/>
              <a:gd name="connsiteY3" fmla="*/ 29020 h 1838770"/>
              <a:gd name="connsiteX4" fmla="*/ 685800 w 1533624"/>
              <a:gd name="connsiteY4" fmla="*/ 67120 h 1838770"/>
              <a:gd name="connsiteX5" fmla="*/ 714375 w 1533624"/>
              <a:gd name="connsiteY5" fmla="*/ 76645 h 1838770"/>
              <a:gd name="connsiteX6" fmla="*/ 771525 w 1533624"/>
              <a:gd name="connsiteY6" fmla="*/ 114745 h 1838770"/>
              <a:gd name="connsiteX7" fmla="*/ 800100 w 1533624"/>
              <a:gd name="connsiteY7" fmla="*/ 133795 h 1838770"/>
              <a:gd name="connsiteX8" fmla="*/ 819150 w 1533624"/>
              <a:gd name="connsiteY8" fmla="*/ 162370 h 1838770"/>
              <a:gd name="connsiteX9" fmla="*/ 847725 w 1533624"/>
              <a:gd name="connsiteY9" fmla="*/ 181420 h 1838770"/>
              <a:gd name="connsiteX10" fmla="*/ 857250 w 1533624"/>
              <a:gd name="connsiteY10" fmla="*/ 209995 h 1838770"/>
              <a:gd name="connsiteX11" fmla="*/ 942975 w 1533624"/>
              <a:gd name="connsiteY11" fmla="*/ 276670 h 1838770"/>
              <a:gd name="connsiteX12" fmla="*/ 1028700 w 1533624"/>
              <a:gd name="connsiteY12" fmla="*/ 305245 h 1838770"/>
              <a:gd name="connsiteX13" fmla="*/ 1057275 w 1533624"/>
              <a:gd name="connsiteY13" fmla="*/ 314770 h 1838770"/>
              <a:gd name="connsiteX14" fmla="*/ 1123950 w 1533624"/>
              <a:gd name="connsiteY14" fmla="*/ 352870 h 1838770"/>
              <a:gd name="connsiteX15" fmla="*/ 1171575 w 1533624"/>
              <a:gd name="connsiteY15" fmla="*/ 438595 h 1838770"/>
              <a:gd name="connsiteX16" fmla="*/ 1200150 w 1533624"/>
              <a:gd name="connsiteY16" fmla="*/ 619570 h 1838770"/>
              <a:gd name="connsiteX17" fmla="*/ 1219200 w 1533624"/>
              <a:gd name="connsiteY17" fmla="*/ 676720 h 1838770"/>
              <a:gd name="connsiteX18" fmla="*/ 1247775 w 1533624"/>
              <a:gd name="connsiteY18" fmla="*/ 695770 h 1838770"/>
              <a:gd name="connsiteX19" fmla="*/ 1257300 w 1533624"/>
              <a:gd name="connsiteY19" fmla="*/ 724345 h 1838770"/>
              <a:gd name="connsiteX20" fmla="*/ 1323975 w 1533624"/>
              <a:gd name="connsiteY20" fmla="*/ 810070 h 1838770"/>
              <a:gd name="connsiteX21" fmla="*/ 1343025 w 1533624"/>
              <a:gd name="connsiteY21" fmla="*/ 867220 h 1838770"/>
              <a:gd name="connsiteX22" fmla="*/ 1381125 w 1533624"/>
              <a:gd name="connsiteY22" fmla="*/ 924370 h 1838770"/>
              <a:gd name="connsiteX23" fmla="*/ 1400175 w 1533624"/>
              <a:gd name="connsiteY23" fmla="*/ 952945 h 1838770"/>
              <a:gd name="connsiteX24" fmla="*/ 1409700 w 1533624"/>
              <a:gd name="connsiteY24" fmla="*/ 981520 h 1838770"/>
              <a:gd name="connsiteX25" fmla="*/ 1428750 w 1533624"/>
              <a:gd name="connsiteY25" fmla="*/ 1010095 h 1838770"/>
              <a:gd name="connsiteX26" fmla="*/ 1447800 w 1533624"/>
              <a:gd name="connsiteY26" fmla="*/ 1067245 h 1838770"/>
              <a:gd name="connsiteX27" fmla="*/ 1466850 w 1533624"/>
              <a:gd name="connsiteY27" fmla="*/ 1124395 h 1838770"/>
              <a:gd name="connsiteX28" fmla="*/ 1476375 w 1533624"/>
              <a:gd name="connsiteY28" fmla="*/ 1152970 h 1838770"/>
              <a:gd name="connsiteX29" fmla="*/ 1504950 w 1533624"/>
              <a:gd name="connsiteY29" fmla="*/ 1172020 h 1838770"/>
              <a:gd name="connsiteX30" fmla="*/ 1524000 w 1533624"/>
              <a:gd name="connsiteY30" fmla="*/ 1572070 h 1838770"/>
              <a:gd name="connsiteX31" fmla="*/ 1533525 w 1533624"/>
              <a:gd name="connsiteY31" fmla="*/ 1838770 h 183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33624" h="1838770">
                <a:moveTo>
                  <a:pt x="0" y="9970"/>
                </a:moveTo>
                <a:cubicBezTo>
                  <a:pt x="41275" y="6795"/>
                  <a:pt x="82428" y="445"/>
                  <a:pt x="123825" y="445"/>
                </a:cubicBezTo>
                <a:cubicBezTo>
                  <a:pt x="468391" y="445"/>
                  <a:pt x="407076" y="-4630"/>
                  <a:pt x="600075" y="19495"/>
                </a:cubicBezTo>
                <a:cubicBezTo>
                  <a:pt x="609600" y="22670"/>
                  <a:pt x="619873" y="24144"/>
                  <a:pt x="628650" y="29020"/>
                </a:cubicBezTo>
                <a:cubicBezTo>
                  <a:pt x="648664" y="40139"/>
                  <a:pt x="664080" y="59880"/>
                  <a:pt x="685800" y="67120"/>
                </a:cubicBezTo>
                <a:cubicBezTo>
                  <a:pt x="695325" y="70295"/>
                  <a:pt x="705598" y="71769"/>
                  <a:pt x="714375" y="76645"/>
                </a:cubicBezTo>
                <a:cubicBezTo>
                  <a:pt x="734389" y="87764"/>
                  <a:pt x="752475" y="102045"/>
                  <a:pt x="771525" y="114745"/>
                </a:cubicBezTo>
                <a:lnTo>
                  <a:pt x="800100" y="133795"/>
                </a:lnTo>
                <a:cubicBezTo>
                  <a:pt x="806450" y="143320"/>
                  <a:pt x="811055" y="154275"/>
                  <a:pt x="819150" y="162370"/>
                </a:cubicBezTo>
                <a:cubicBezTo>
                  <a:pt x="827245" y="170465"/>
                  <a:pt x="840574" y="172481"/>
                  <a:pt x="847725" y="181420"/>
                </a:cubicBezTo>
                <a:cubicBezTo>
                  <a:pt x="853997" y="189260"/>
                  <a:pt x="851681" y="201641"/>
                  <a:pt x="857250" y="209995"/>
                </a:cubicBezTo>
                <a:cubicBezTo>
                  <a:pt x="871339" y="231128"/>
                  <a:pt x="926756" y="271264"/>
                  <a:pt x="942975" y="276670"/>
                </a:cubicBezTo>
                <a:lnTo>
                  <a:pt x="1028700" y="305245"/>
                </a:lnTo>
                <a:cubicBezTo>
                  <a:pt x="1038225" y="308420"/>
                  <a:pt x="1048295" y="310280"/>
                  <a:pt x="1057275" y="314770"/>
                </a:cubicBezTo>
                <a:cubicBezTo>
                  <a:pt x="1105614" y="338940"/>
                  <a:pt x="1083561" y="325944"/>
                  <a:pt x="1123950" y="352870"/>
                </a:cubicBezTo>
                <a:cubicBezTo>
                  <a:pt x="1167619" y="418374"/>
                  <a:pt x="1154810" y="388300"/>
                  <a:pt x="1171575" y="438595"/>
                </a:cubicBezTo>
                <a:cubicBezTo>
                  <a:pt x="1178857" y="518694"/>
                  <a:pt x="1176039" y="547237"/>
                  <a:pt x="1200150" y="619570"/>
                </a:cubicBezTo>
                <a:cubicBezTo>
                  <a:pt x="1206500" y="638620"/>
                  <a:pt x="1202492" y="665581"/>
                  <a:pt x="1219200" y="676720"/>
                </a:cubicBezTo>
                <a:lnTo>
                  <a:pt x="1247775" y="695770"/>
                </a:lnTo>
                <a:cubicBezTo>
                  <a:pt x="1250950" y="705295"/>
                  <a:pt x="1251731" y="715991"/>
                  <a:pt x="1257300" y="724345"/>
                </a:cubicBezTo>
                <a:cubicBezTo>
                  <a:pt x="1290174" y="773655"/>
                  <a:pt x="1298613" y="733985"/>
                  <a:pt x="1323975" y="810070"/>
                </a:cubicBezTo>
                <a:cubicBezTo>
                  <a:pt x="1330325" y="829120"/>
                  <a:pt x="1331886" y="850512"/>
                  <a:pt x="1343025" y="867220"/>
                </a:cubicBezTo>
                <a:lnTo>
                  <a:pt x="1381125" y="924370"/>
                </a:lnTo>
                <a:cubicBezTo>
                  <a:pt x="1387475" y="933895"/>
                  <a:pt x="1396555" y="942085"/>
                  <a:pt x="1400175" y="952945"/>
                </a:cubicBezTo>
                <a:cubicBezTo>
                  <a:pt x="1403350" y="962470"/>
                  <a:pt x="1405210" y="972540"/>
                  <a:pt x="1409700" y="981520"/>
                </a:cubicBezTo>
                <a:cubicBezTo>
                  <a:pt x="1414820" y="991759"/>
                  <a:pt x="1424101" y="999634"/>
                  <a:pt x="1428750" y="1010095"/>
                </a:cubicBezTo>
                <a:cubicBezTo>
                  <a:pt x="1436905" y="1028445"/>
                  <a:pt x="1441450" y="1048195"/>
                  <a:pt x="1447800" y="1067245"/>
                </a:cubicBezTo>
                <a:lnTo>
                  <a:pt x="1466850" y="1124395"/>
                </a:lnTo>
                <a:cubicBezTo>
                  <a:pt x="1470025" y="1133920"/>
                  <a:pt x="1468021" y="1147401"/>
                  <a:pt x="1476375" y="1152970"/>
                </a:cubicBezTo>
                <a:lnTo>
                  <a:pt x="1504950" y="1172020"/>
                </a:lnTo>
                <a:cubicBezTo>
                  <a:pt x="1511300" y="1305370"/>
                  <a:pt x="1516595" y="1438774"/>
                  <a:pt x="1524000" y="1572070"/>
                </a:cubicBezTo>
                <a:cubicBezTo>
                  <a:pt x="1535286" y="1775221"/>
                  <a:pt x="1533525" y="1686282"/>
                  <a:pt x="1533525" y="183877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31801" y="2132856"/>
            <a:ext cx="720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20272" y="1471136"/>
            <a:ext cx="1873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«Базова» траєкторія інерційного розвитку системи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1801" y="3637505"/>
            <a:ext cx="720000" cy="0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092280" y="3098896"/>
            <a:ext cx="195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Альтернативна траєкторія розвитку системи</a:t>
            </a: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3702854" y="2768283"/>
            <a:ext cx="360362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z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4063216" y="3147915"/>
            <a:ext cx="360362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z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6411620" y="4916237"/>
            <a:ext cx="360362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z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4927662"/>
            <a:ext cx="217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Точк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біфуркації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492549" y="5157192"/>
            <a:ext cx="1713384" cy="829072"/>
          </a:xfrm>
          <a:prstGeom prst="rect">
            <a:avLst/>
          </a:prstGeom>
          <a:solidFill>
            <a:srgbClr val="FFCC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16664" tIns="0" rIns="0" bIns="0" anchor="ctr">
            <a:normAutofit fontScale="85000" lnSpcReduction="10000"/>
          </a:bodyPr>
          <a:lstStyle/>
          <a:p>
            <a:pPr algn="ctr" defTabSz="873125">
              <a:buNone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Навчання та консультування зі створення бізнесу</a:t>
            </a:r>
            <a:endParaRPr lang="en-CA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7"/>
          <p:cNvSpPr txBox="1">
            <a:spLocks noChangeArrowheads="1"/>
          </p:cNvSpPr>
          <p:nvPr/>
        </p:nvSpPr>
        <p:spPr bwMode="auto">
          <a:xfrm>
            <a:off x="395536" y="3717032"/>
            <a:ext cx="1872208" cy="829072"/>
          </a:xfrm>
          <a:prstGeom prst="rect">
            <a:avLst/>
          </a:prstGeom>
          <a:solidFill>
            <a:srgbClr val="FFCC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lIns="16664" tIns="0" rIns="0" bIns="0" anchor="ctr">
            <a:normAutofit/>
          </a:bodyPr>
          <a:lstStyle/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Стратегічна</a:t>
            </a:r>
            <a:r>
              <a:rPr kumimoji="0" lang="uk-UA" sz="1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ціль (ПОВЕДІНКА)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346423" y="2348880"/>
            <a:ext cx="1872208" cy="829072"/>
          </a:xfrm>
          <a:prstGeom prst="rect">
            <a:avLst/>
          </a:prstGeom>
          <a:solidFill>
            <a:srgbClr val="FFCC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lIns="16664" tIns="0" rIns="0" bIns="0" anchor="ctr">
            <a:normAutofit fontScale="92500" lnSpcReduction="20000"/>
          </a:bodyPr>
          <a:lstStyle/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Напрями у досягненні Бачення (СИСТЕМА)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23528" y="1196752"/>
            <a:ext cx="1872208" cy="936625"/>
          </a:xfrm>
          <a:prstGeom prst="rect">
            <a:avLst/>
          </a:prstGeom>
          <a:solidFill>
            <a:srgbClr val="A8D8C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16664" tIns="0" rIns="0" bIns="0" anchor="ctr"/>
          <a:lstStyle/>
          <a:p>
            <a:pPr algn="ctr" defTabSz="873125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РІВЕНЬ СП</a:t>
            </a: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076056" y="1196751"/>
            <a:ext cx="3240360" cy="936625"/>
          </a:xfrm>
          <a:prstGeom prst="rect">
            <a:avLst/>
          </a:prstGeom>
          <a:solidFill>
            <a:srgbClr val="A8D8C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16664" tIns="0" rIns="0" bIns="0" anchor="ctr"/>
          <a:lstStyle/>
          <a:p>
            <a:pPr algn="ctr" defTabSz="873125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ІНДИКАТОРИ</a:t>
            </a: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7"/>
          <p:cNvSpPr txBox="1">
            <a:spLocks noChangeArrowheads="1"/>
          </p:cNvSpPr>
          <p:nvPr/>
        </p:nvSpPr>
        <p:spPr bwMode="auto">
          <a:xfrm>
            <a:off x="5112060" y="5162872"/>
            <a:ext cx="3240360" cy="864096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lIns="16664" tIns="0" rIns="0" bIns="0" anchor="ctr">
            <a:normAutofit fontScale="92500" lnSpcReduction="20000"/>
          </a:bodyPr>
          <a:lstStyle/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Кількість створених нових підприємств малого бізнесу</a:t>
            </a:r>
          </a:p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Кількість нових видів підприємницької діяльності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27"/>
          <p:cNvSpPr txBox="1">
            <a:spLocks noChangeArrowheads="1"/>
          </p:cNvSpPr>
          <p:nvPr/>
        </p:nvSpPr>
        <p:spPr bwMode="auto">
          <a:xfrm>
            <a:off x="5076056" y="3717032"/>
            <a:ext cx="3312368" cy="829072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lIns="16664" tIns="0" rIns="0" bIns="0" anchor="ctr">
            <a:normAutofit fontScale="85000" lnSpcReduction="20000"/>
          </a:bodyPr>
          <a:lstStyle/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Кількість створених нових робочих місць</a:t>
            </a:r>
          </a:p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Рівень середньої зарплати на нових підприємствах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27"/>
          <p:cNvSpPr txBox="1">
            <a:spLocks noChangeArrowheads="1"/>
          </p:cNvSpPr>
          <p:nvPr/>
        </p:nvSpPr>
        <p:spPr bwMode="auto">
          <a:xfrm>
            <a:off x="4932040" y="2362572"/>
            <a:ext cx="3456384" cy="829072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lIns="16664" tIns="0" rIns="0" bIns="0" anchor="ctr">
            <a:normAutofit fontScale="92500" lnSpcReduction="20000"/>
          </a:bodyPr>
          <a:lstStyle/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Додаткові надходження до бюджету ОТГ від новостворених, розширених та модернізованих підприємств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6444208" y="321297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1043608" y="458112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971600" y="321297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6444208" y="458112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7"/>
          <p:cNvSpPr txBox="1">
            <a:spLocks noChangeArrowheads="1"/>
          </p:cNvSpPr>
          <p:nvPr/>
        </p:nvSpPr>
        <p:spPr bwMode="auto">
          <a:xfrm>
            <a:off x="395536" y="5157192"/>
            <a:ext cx="1872208" cy="829072"/>
          </a:xfrm>
          <a:prstGeom prst="rect">
            <a:avLst/>
          </a:prstGeom>
          <a:solidFill>
            <a:srgbClr val="FFCC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lIns="16664" tIns="0" rIns="0" bIns="0" anchor="ctr">
            <a:normAutofit/>
          </a:bodyPr>
          <a:lstStyle/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Оперативна ціль (РЕСУРСИ)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483768" y="1196752"/>
            <a:ext cx="1728192" cy="936625"/>
          </a:xfrm>
          <a:prstGeom prst="rect">
            <a:avLst/>
          </a:prstGeom>
          <a:solidFill>
            <a:srgbClr val="A8D8C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16664" tIns="0" rIns="0" bIns="0" anchor="ctr"/>
          <a:lstStyle/>
          <a:p>
            <a:pPr algn="ctr" defTabSz="873125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НАЗВА</a:t>
            </a: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7"/>
          <p:cNvSpPr txBox="1">
            <a:spLocks noChangeArrowheads="1"/>
          </p:cNvSpPr>
          <p:nvPr/>
        </p:nvSpPr>
        <p:spPr bwMode="auto">
          <a:xfrm>
            <a:off x="2411760" y="3717032"/>
            <a:ext cx="1872208" cy="829072"/>
          </a:xfrm>
          <a:prstGeom prst="rect">
            <a:avLst/>
          </a:prstGeom>
          <a:solidFill>
            <a:srgbClr val="FFCC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lIns="16664" tIns="0" rIns="0" bIns="0" anchor="ctr">
            <a:normAutofit/>
          </a:bodyPr>
          <a:lstStyle/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Розвиток</a:t>
            </a:r>
            <a:r>
              <a:rPr kumimoji="0" lang="uk-UA" sz="1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підприємництва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7"/>
          <p:cNvSpPr txBox="1">
            <a:spLocks noChangeArrowheads="1"/>
          </p:cNvSpPr>
          <p:nvPr/>
        </p:nvSpPr>
        <p:spPr bwMode="auto">
          <a:xfrm>
            <a:off x="2483768" y="2348880"/>
            <a:ext cx="1872208" cy="829072"/>
          </a:xfrm>
          <a:prstGeom prst="rect">
            <a:avLst/>
          </a:prstGeom>
          <a:solidFill>
            <a:srgbClr val="FFCC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lIns="16664" tIns="0" rIns="0" bIns="0" anchor="ctr">
            <a:normAutofit/>
          </a:bodyPr>
          <a:lstStyle/>
          <a:p>
            <a:pPr marL="274320" marR="0" lvl="0" indent="-274320" algn="ctr" defTabSz="873125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Економічний</a:t>
            </a:r>
            <a:r>
              <a:rPr kumimoji="0" lang="uk-UA" sz="1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розвиток громади</a:t>
            </a:r>
            <a:endParaRPr kumimoji="0" lang="en-CA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46423" y="260648"/>
            <a:ext cx="8474049" cy="63894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Система індикаторів. </a:t>
            </a:r>
            <a:r>
              <a:rPr lang="uk-UA" b="1" dirty="0">
                <a:solidFill>
                  <a:srgbClr val="C00000"/>
                </a:solidFill>
              </a:rPr>
              <a:t>ПРИКЛАД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181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268" y="476672"/>
            <a:ext cx="7885132" cy="1333078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Місце проектів у Стратегічному плані</a:t>
            </a:r>
            <a:br>
              <a:rPr lang="uk-UA" sz="3200" dirty="0"/>
            </a:br>
            <a:r>
              <a:rPr lang="uk-UA" sz="3700" dirty="0"/>
              <a:t/>
            </a:r>
            <a:br>
              <a:rPr lang="uk-UA" sz="3700" dirty="0"/>
            </a:br>
            <a:r>
              <a:rPr lang="uk-UA" sz="2800" dirty="0"/>
              <a:t>Напрям А.</a:t>
            </a:r>
          </a:p>
        </p:txBody>
      </p:sp>
      <p:grpSp>
        <p:nvGrpSpPr>
          <p:cNvPr id="210947" name="Group 3"/>
          <p:cNvGrpSpPr>
            <a:grpSpLocks/>
          </p:cNvGrpSpPr>
          <p:nvPr/>
        </p:nvGrpSpPr>
        <p:grpSpPr bwMode="auto">
          <a:xfrm>
            <a:off x="306388" y="2020888"/>
            <a:ext cx="6650037" cy="3757612"/>
            <a:chOff x="709" y="1265"/>
            <a:chExt cx="3728" cy="1917"/>
          </a:xfrm>
        </p:grpSpPr>
        <p:cxnSp>
          <p:nvCxnSpPr>
            <p:cNvPr id="210948" name="AutoShape 4"/>
            <p:cNvCxnSpPr>
              <a:cxnSpLocks noChangeShapeType="1"/>
            </p:cNvCxnSpPr>
            <p:nvPr/>
          </p:nvCxnSpPr>
          <p:spPr bwMode="auto">
            <a:xfrm flipH="1">
              <a:off x="2239" y="1509"/>
              <a:ext cx="780" cy="314"/>
            </a:xfrm>
            <a:prstGeom prst="straightConnector1">
              <a:avLst/>
            </a:prstGeom>
            <a:noFill/>
            <a:ln w="19050">
              <a:solidFill>
                <a:srgbClr val="5F497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1957" y="1265"/>
              <a:ext cx="678" cy="334"/>
            </a:xfrm>
            <a:prstGeom prst="rect">
              <a:avLst/>
            </a:prstGeom>
            <a:gradFill rotWithShape="0">
              <a:gsLst>
                <a:gs pos="0">
                  <a:srgbClr val="8064A2"/>
                </a:gs>
                <a:gs pos="100000">
                  <a:srgbClr val="3F3151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sy="50000" kx="-2453608" rotWithShape="0">
                <a:srgbClr val="CCC0D9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FFFFFF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Стратегічна ціль 1</a:t>
              </a:r>
              <a:endParaRPr lang="ru-RU" sz="12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989" y="1265"/>
              <a:ext cx="678" cy="334"/>
            </a:xfrm>
            <a:prstGeom prst="rect">
              <a:avLst/>
            </a:prstGeom>
            <a:gradFill rotWithShape="0">
              <a:gsLst>
                <a:gs pos="0">
                  <a:srgbClr val="8064A2"/>
                </a:gs>
                <a:gs pos="100000">
                  <a:srgbClr val="3F3151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sy="50000" kx="-2453608" rotWithShape="0">
                <a:srgbClr val="CCC0D9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FFFFFF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Стратегічна ціль 2</a:t>
              </a:r>
              <a:endParaRPr lang="ru-RU" sz="12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1593" y="1828"/>
              <a:ext cx="678" cy="34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uk-UA" sz="1200">
                  <a:solidFill>
                    <a:srgbClr val="FFFFFF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Оперативна</a:t>
              </a:r>
              <a:r>
                <a:rPr lang="ru-RU" sz="1200">
                  <a:solidFill>
                    <a:srgbClr val="FFFFFF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 ціль  1</a:t>
              </a:r>
              <a:endParaRPr lang="ru-RU" sz="12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2685" y="1828"/>
              <a:ext cx="678" cy="34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uk-UA" sz="1200">
                  <a:solidFill>
                    <a:srgbClr val="FFFFFF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Оперативна</a:t>
              </a:r>
              <a:r>
                <a:rPr lang="ru-RU" sz="1200">
                  <a:solidFill>
                    <a:srgbClr val="FFFFFF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 ціль 2</a:t>
              </a:r>
              <a:endParaRPr lang="ru-RU" sz="12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227" y="2438"/>
              <a:ext cx="678" cy="23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0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Програма </a:t>
              </a: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1.1</a:t>
              </a:r>
              <a:endParaRPr lang="ru-RU" sz="12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283" y="2438"/>
              <a:ext cx="678" cy="23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0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Програма</a:t>
              </a: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 1.2</a:t>
              </a:r>
              <a:endParaRPr lang="ru-RU" sz="12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709" y="2898"/>
              <a:ext cx="518" cy="28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Проект </a:t>
              </a:r>
              <a:endParaRPr lang="en-GB" sz="8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1.1.1</a:t>
              </a:r>
              <a:endParaRPr lang="ru-RU"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10956" name="Rectangle 12"/>
            <p:cNvSpPr>
              <a:spLocks noChangeArrowheads="1"/>
            </p:cNvSpPr>
            <p:nvPr/>
          </p:nvSpPr>
          <p:spPr bwMode="auto">
            <a:xfrm>
              <a:off x="1321" y="2898"/>
              <a:ext cx="498" cy="28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Проект </a:t>
              </a:r>
              <a:endParaRPr lang="en-GB" sz="8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1.1.2</a:t>
              </a:r>
              <a:endParaRPr lang="ru-RU"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10957" name="Rectangle 13"/>
            <p:cNvSpPr>
              <a:spLocks noChangeArrowheads="1"/>
            </p:cNvSpPr>
            <p:nvPr/>
          </p:nvSpPr>
          <p:spPr bwMode="auto">
            <a:xfrm>
              <a:off x="1927" y="2898"/>
              <a:ext cx="476" cy="28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Захід </a:t>
              </a:r>
              <a:endParaRPr lang="en-GB" sz="8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1.1.3 </a:t>
              </a:r>
              <a:endParaRPr lang="ru-RU"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10958" name="Rectangle 14"/>
            <p:cNvSpPr>
              <a:spLocks noChangeArrowheads="1"/>
            </p:cNvSpPr>
            <p:nvPr/>
          </p:nvSpPr>
          <p:spPr bwMode="auto">
            <a:xfrm>
              <a:off x="2765" y="2898"/>
              <a:ext cx="518" cy="28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Проект </a:t>
              </a:r>
              <a:endParaRPr lang="en-GB" sz="8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1.2.1</a:t>
              </a:r>
              <a:endParaRPr lang="ru-RU"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10959" name="Rectangle 15"/>
            <p:cNvSpPr>
              <a:spLocks noChangeArrowheads="1"/>
            </p:cNvSpPr>
            <p:nvPr/>
          </p:nvSpPr>
          <p:spPr bwMode="auto">
            <a:xfrm>
              <a:off x="3363" y="2898"/>
              <a:ext cx="498" cy="28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Проект </a:t>
              </a:r>
              <a:endParaRPr lang="en-GB" sz="8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1.2.2</a:t>
              </a:r>
              <a:endParaRPr lang="ru-RU"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10960" name="Rectangle 16"/>
            <p:cNvSpPr>
              <a:spLocks noChangeArrowheads="1"/>
            </p:cNvSpPr>
            <p:nvPr/>
          </p:nvSpPr>
          <p:spPr bwMode="auto">
            <a:xfrm>
              <a:off x="3961" y="2898"/>
              <a:ext cx="476" cy="28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Захід </a:t>
              </a:r>
              <a:endParaRPr lang="en-GB" sz="800">
                <a:solidFill>
                  <a:srgbClr val="0F5494"/>
                </a:solidFill>
                <a:latin typeface="Verdana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sz="1200">
                  <a:solidFill>
                    <a:srgbClr val="0F5494"/>
                  </a:solidFill>
                  <a:latin typeface="Cambria" pitchFamily="18" charset="0"/>
                  <a:ea typeface="Times New Roman" pitchFamily="18" charset="0"/>
                  <a:cs typeface="Calibri" pitchFamily="34" charset="0"/>
                </a:rPr>
                <a:t>1.2.3 </a:t>
              </a:r>
              <a:endParaRPr lang="ru-RU"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endParaRPr>
            </a:p>
          </p:txBody>
        </p:sp>
        <p:cxnSp>
          <p:nvCxnSpPr>
            <p:cNvPr id="210961" name="AutoShape 17"/>
            <p:cNvCxnSpPr>
              <a:cxnSpLocks noChangeShapeType="1"/>
            </p:cNvCxnSpPr>
            <p:nvPr/>
          </p:nvCxnSpPr>
          <p:spPr bwMode="auto">
            <a:xfrm flipH="1">
              <a:off x="1927" y="1604"/>
              <a:ext cx="344" cy="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2" name="AutoShape 18"/>
            <p:cNvCxnSpPr>
              <a:cxnSpLocks noChangeShapeType="1"/>
            </p:cNvCxnSpPr>
            <p:nvPr/>
          </p:nvCxnSpPr>
          <p:spPr bwMode="auto">
            <a:xfrm flipH="1" flipV="1">
              <a:off x="2635" y="1546"/>
              <a:ext cx="384" cy="277"/>
            </a:xfrm>
            <a:prstGeom prst="straightConnector1">
              <a:avLst/>
            </a:prstGeom>
            <a:noFill/>
            <a:ln w="19050">
              <a:solidFill>
                <a:srgbClr val="5F497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3" name="AutoShape 19"/>
            <p:cNvCxnSpPr>
              <a:cxnSpLocks noChangeShapeType="1"/>
            </p:cNvCxnSpPr>
            <p:nvPr/>
          </p:nvCxnSpPr>
          <p:spPr bwMode="auto">
            <a:xfrm>
              <a:off x="1927" y="2174"/>
              <a:ext cx="0" cy="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4" name="AutoShape 20"/>
            <p:cNvCxnSpPr>
              <a:cxnSpLocks noChangeShapeType="1"/>
            </p:cNvCxnSpPr>
            <p:nvPr/>
          </p:nvCxnSpPr>
          <p:spPr bwMode="auto">
            <a:xfrm>
              <a:off x="3019" y="2174"/>
              <a:ext cx="0" cy="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5" name="AutoShape 21"/>
            <p:cNvCxnSpPr>
              <a:cxnSpLocks noChangeShapeType="1"/>
            </p:cNvCxnSpPr>
            <p:nvPr/>
          </p:nvCxnSpPr>
          <p:spPr bwMode="auto">
            <a:xfrm flipH="1">
              <a:off x="1593" y="2311"/>
              <a:ext cx="20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6" name="AutoShape 22"/>
            <p:cNvCxnSpPr>
              <a:cxnSpLocks noChangeShapeType="1"/>
            </p:cNvCxnSpPr>
            <p:nvPr/>
          </p:nvCxnSpPr>
          <p:spPr bwMode="auto">
            <a:xfrm>
              <a:off x="1593" y="2315"/>
              <a:ext cx="0" cy="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7" name="AutoShape 23"/>
            <p:cNvCxnSpPr>
              <a:cxnSpLocks noChangeShapeType="1"/>
            </p:cNvCxnSpPr>
            <p:nvPr/>
          </p:nvCxnSpPr>
          <p:spPr bwMode="auto">
            <a:xfrm>
              <a:off x="3595" y="2315"/>
              <a:ext cx="0" cy="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8" name="AutoShape 24"/>
            <p:cNvCxnSpPr>
              <a:cxnSpLocks noChangeShapeType="1"/>
            </p:cNvCxnSpPr>
            <p:nvPr/>
          </p:nvCxnSpPr>
          <p:spPr bwMode="auto">
            <a:xfrm flipH="1">
              <a:off x="991" y="2810"/>
              <a:ext cx="11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9" name="AutoShape 25"/>
            <p:cNvCxnSpPr>
              <a:cxnSpLocks noChangeShapeType="1"/>
            </p:cNvCxnSpPr>
            <p:nvPr/>
          </p:nvCxnSpPr>
          <p:spPr bwMode="auto">
            <a:xfrm flipH="1">
              <a:off x="2989" y="2799"/>
              <a:ext cx="11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0" name="AutoShape 26"/>
            <p:cNvCxnSpPr>
              <a:cxnSpLocks noChangeShapeType="1"/>
            </p:cNvCxnSpPr>
            <p:nvPr/>
          </p:nvCxnSpPr>
          <p:spPr bwMode="auto">
            <a:xfrm>
              <a:off x="991" y="2810"/>
              <a:ext cx="0" cy="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1" name="AutoShape 27"/>
            <p:cNvCxnSpPr>
              <a:cxnSpLocks noChangeShapeType="1"/>
            </p:cNvCxnSpPr>
            <p:nvPr/>
          </p:nvCxnSpPr>
          <p:spPr bwMode="auto">
            <a:xfrm>
              <a:off x="2173" y="2811"/>
              <a:ext cx="0" cy="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2" name="AutoShape 28"/>
            <p:cNvCxnSpPr>
              <a:cxnSpLocks noChangeShapeType="1"/>
            </p:cNvCxnSpPr>
            <p:nvPr/>
          </p:nvCxnSpPr>
          <p:spPr bwMode="auto">
            <a:xfrm>
              <a:off x="1593" y="2673"/>
              <a:ext cx="0" cy="2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3" name="AutoShape 29"/>
            <p:cNvCxnSpPr>
              <a:cxnSpLocks noChangeShapeType="1"/>
            </p:cNvCxnSpPr>
            <p:nvPr/>
          </p:nvCxnSpPr>
          <p:spPr bwMode="auto">
            <a:xfrm>
              <a:off x="3625" y="2673"/>
              <a:ext cx="0" cy="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4" name="AutoShape 30"/>
            <p:cNvCxnSpPr>
              <a:cxnSpLocks noChangeShapeType="1"/>
            </p:cNvCxnSpPr>
            <p:nvPr/>
          </p:nvCxnSpPr>
          <p:spPr bwMode="auto">
            <a:xfrm>
              <a:off x="2989" y="2799"/>
              <a:ext cx="0" cy="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5" name="AutoShape 31"/>
            <p:cNvCxnSpPr>
              <a:cxnSpLocks noChangeShapeType="1"/>
            </p:cNvCxnSpPr>
            <p:nvPr/>
          </p:nvCxnSpPr>
          <p:spPr bwMode="auto">
            <a:xfrm>
              <a:off x="3625" y="2799"/>
              <a:ext cx="0" cy="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6" name="AutoShape 32"/>
            <p:cNvCxnSpPr>
              <a:cxnSpLocks noChangeShapeType="1"/>
            </p:cNvCxnSpPr>
            <p:nvPr/>
          </p:nvCxnSpPr>
          <p:spPr bwMode="auto">
            <a:xfrm>
              <a:off x="4171" y="2799"/>
              <a:ext cx="0" cy="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7" name="AutoShape 33"/>
            <p:cNvCxnSpPr>
              <a:cxnSpLocks noChangeShapeType="1"/>
            </p:cNvCxnSpPr>
            <p:nvPr/>
          </p:nvCxnSpPr>
          <p:spPr bwMode="auto">
            <a:xfrm flipH="1">
              <a:off x="1905" y="2009"/>
              <a:ext cx="802" cy="517"/>
            </a:xfrm>
            <a:prstGeom prst="straightConnector1">
              <a:avLst/>
            </a:prstGeom>
            <a:noFill/>
            <a:ln w="19050">
              <a:solidFill>
                <a:srgbClr val="5F497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78" name="AutoShape 34"/>
            <p:cNvCxnSpPr>
              <a:cxnSpLocks noChangeShapeType="1"/>
            </p:cNvCxnSpPr>
            <p:nvPr/>
          </p:nvCxnSpPr>
          <p:spPr bwMode="auto">
            <a:xfrm flipH="1">
              <a:off x="3151" y="1604"/>
              <a:ext cx="212" cy="219"/>
            </a:xfrm>
            <a:prstGeom prst="straightConnector1">
              <a:avLst/>
            </a:prstGeom>
            <a:noFill/>
            <a:ln w="19050">
              <a:solidFill>
                <a:srgbClr val="5F497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0979" name="Rectangle 35"/>
          <p:cNvSpPr>
            <a:spLocks noChangeArrowheads="1"/>
          </p:cNvSpPr>
          <p:nvPr/>
        </p:nvSpPr>
        <p:spPr bwMode="auto">
          <a:xfrm>
            <a:off x="-315913" y="21955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uk-UA" sz="1200">
              <a:solidFill>
                <a:srgbClr val="0F5494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10980" name="Rectangle 36"/>
          <p:cNvSpPr>
            <a:spLocks noChangeArrowheads="1"/>
          </p:cNvSpPr>
          <p:nvPr/>
        </p:nvSpPr>
        <p:spPr bwMode="auto">
          <a:xfrm>
            <a:off x="-315913" y="22717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uk-UA" sz="1200">
              <a:solidFill>
                <a:srgbClr val="0F5494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10981" name="Oval 37"/>
          <p:cNvSpPr>
            <a:spLocks noChangeArrowheads="1"/>
          </p:cNvSpPr>
          <p:nvPr/>
        </p:nvSpPr>
        <p:spPr bwMode="auto">
          <a:xfrm>
            <a:off x="431800" y="1340768"/>
            <a:ext cx="7040563" cy="272482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982" name="Oval 38"/>
          <p:cNvSpPr>
            <a:spLocks noChangeArrowheads="1"/>
          </p:cNvSpPr>
          <p:nvPr/>
        </p:nvSpPr>
        <p:spPr bwMode="auto">
          <a:xfrm>
            <a:off x="0" y="3838575"/>
            <a:ext cx="7558088" cy="275907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983" name="AutoShape 39"/>
          <p:cNvSpPr>
            <a:spLocks noChangeArrowheads="1"/>
          </p:cNvSpPr>
          <p:nvPr/>
        </p:nvSpPr>
        <p:spPr bwMode="auto">
          <a:xfrm>
            <a:off x="6894513" y="1574800"/>
            <a:ext cx="2027237" cy="469900"/>
          </a:xfrm>
          <a:prstGeom prst="wedgeRectCallout">
            <a:avLst>
              <a:gd name="adj1" fmla="val -45144"/>
              <a:gd name="adj2" fmla="val 116894"/>
            </a:avLst>
          </a:prstGeom>
          <a:solidFill>
            <a:schemeClr val="accent1">
              <a:alpha val="0"/>
            </a:schemeClr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Стратегія</a:t>
            </a:r>
          </a:p>
        </p:txBody>
      </p:sp>
      <p:sp>
        <p:nvSpPr>
          <p:cNvPr id="210984" name="AutoShape 40"/>
          <p:cNvSpPr>
            <a:spLocks noChangeArrowheads="1"/>
          </p:cNvSpPr>
          <p:nvPr/>
        </p:nvSpPr>
        <p:spPr bwMode="auto">
          <a:xfrm>
            <a:off x="6672263" y="3338513"/>
            <a:ext cx="2471737" cy="804862"/>
          </a:xfrm>
          <a:prstGeom prst="wedgeRectCallout">
            <a:avLst>
              <a:gd name="adj1" fmla="val -47236"/>
              <a:gd name="adj2" fmla="val 79588"/>
            </a:avLst>
          </a:prstGeom>
          <a:solidFill>
            <a:schemeClr val="accent1">
              <a:alpha val="0"/>
            </a:schemeClr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реалізації стратегії</a:t>
            </a:r>
          </a:p>
        </p:txBody>
      </p:sp>
    </p:spTree>
    <p:extLst>
      <p:ext uri="{BB962C8B-B14F-4D97-AF65-F5344CB8AC3E}">
        <p14:creationId xmlns:p14="http://schemas.microsoft.com/office/powerpoint/2010/main" val="12285516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63713" y="1530134"/>
            <a:ext cx="8999548" cy="5214031"/>
            <a:chOff x="2811" y="9233"/>
            <a:chExt cx="7373" cy="3738"/>
          </a:xfrm>
        </p:grpSpPr>
        <p:grpSp>
          <p:nvGrpSpPr>
            <p:cNvPr id="3" name="Group 190"/>
            <p:cNvGrpSpPr>
              <a:grpSpLocks/>
            </p:cNvGrpSpPr>
            <p:nvPr/>
          </p:nvGrpSpPr>
          <p:grpSpPr bwMode="auto">
            <a:xfrm>
              <a:off x="2811" y="9233"/>
              <a:ext cx="7373" cy="3738"/>
              <a:chOff x="2184" y="4256"/>
              <a:chExt cx="7373" cy="3738"/>
            </a:xfrm>
          </p:grpSpPr>
          <p:sp>
            <p:nvSpPr>
              <p:cNvPr id="7" name="AutoShape 175"/>
              <p:cNvSpPr>
                <a:spLocks noChangeArrowheads="1"/>
              </p:cNvSpPr>
              <p:nvPr/>
            </p:nvSpPr>
            <p:spPr bwMode="auto">
              <a:xfrm>
                <a:off x="2184" y="6227"/>
                <a:ext cx="1427" cy="864"/>
              </a:xfrm>
              <a:prstGeom prst="flowChartAlternateProcess">
                <a:avLst/>
              </a:prstGeom>
              <a:solidFill>
                <a:srgbClr val="DAEE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uk-UA" sz="2400" b="1">
                    <a:effectLst/>
                    <a:latin typeface="Arial Narrow"/>
                    <a:ea typeface="Times New Roman"/>
                    <a:cs typeface="Times New Roman"/>
                  </a:rPr>
                  <a:t>Бюджет</a:t>
                </a:r>
                <a:endParaRPr lang="ru-RU" sz="2400" b="1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" name="AutoShape 176"/>
              <p:cNvSpPr>
                <a:spLocks noChangeArrowheads="1"/>
              </p:cNvSpPr>
              <p:nvPr/>
            </p:nvSpPr>
            <p:spPr bwMode="auto">
              <a:xfrm>
                <a:off x="4134" y="6227"/>
                <a:ext cx="1507" cy="864"/>
              </a:xfrm>
              <a:prstGeom prst="flowChartAlternateProcess">
                <a:avLst/>
              </a:prstGeom>
              <a:solidFill>
                <a:srgbClr val="DAEE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uk-UA" sz="2400" b="1">
                    <a:effectLst/>
                    <a:latin typeface="Arial Narrow"/>
                    <a:ea typeface="Times New Roman"/>
                    <a:cs typeface="Times New Roman"/>
                  </a:rPr>
                  <a:t>Генеральний план міста</a:t>
                </a:r>
                <a:endParaRPr lang="ru-RU" sz="2400" b="1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" name="AutoShape 177"/>
              <p:cNvSpPr>
                <a:spLocks noChangeArrowheads="1"/>
              </p:cNvSpPr>
              <p:nvPr/>
            </p:nvSpPr>
            <p:spPr bwMode="auto">
              <a:xfrm>
                <a:off x="6165" y="6227"/>
                <a:ext cx="1427" cy="864"/>
              </a:xfrm>
              <a:prstGeom prst="flowChartAlternateProcess">
                <a:avLst/>
              </a:prstGeom>
              <a:solidFill>
                <a:srgbClr val="A0D4E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uk-UA" sz="2000" b="1">
                    <a:effectLst/>
                    <a:latin typeface="Arial Narrow"/>
                    <a:ea typeface="Times New Roman"/>
                    <a:cs typeface="Times New Roman"/>
                  </a:rPr>
                  <a:t>Стратегія економічного розвитку</a:t>
                </a:r>
                <a:endParaRPr lang="ru-RU" sz="2000" b="1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" name="AutoShape 178"/>
              <p:cNvSpPr>
                <a:spLocks noChangeArrowheads="1"/>
              </p:cNvSpPr>
              <p:nvPr/>
            </p:nvSpPr>
            <p:spPr bwMode="auto">
              <a:xfrm>
                <a:off x="7980" y="6227"/>
                <a:ext cx="1538" cy="864"/>
              </a:xfrm>
              <a:prstGeom prst="flowChartAlternateProcess">
                <a:avLst/>
              </a:prstGeom>
              <a:solidFill>
                <a:srgbClr val="DAEE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uk-UA" sz="2000" b="1">
                    <a:effectLst/>
                    <a:latin typeface="Arial Narrow"/>
                    <a:ea typeface="Times New Roman"/>
                    <a:cs typeface="Times New Roman"/>
                  </a:rPr>
                  <a:t>План соціально-економічного розвитку</a:t>
                </a:r>
                <a:endParaRPr lang="ru-RU" sz="2000" b="1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Text Box 179"/>
              <p:cNvSpPr txBox="1">
                <a:spLocks noChangeArrowheads="1"/>
              </p:cNvSpPr>
              <p:nvPr/>
            </p:nvSpPr>
            <p:spPr bwMode="auto">
              <a:xfrm>
                <a:off x="2653" y="4825"/>
                <a:ext cx="6440" cy="5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uk-UA" sz="2400" b="1" dirty="0">
                    <a:solidFill>
                      <a:srgbClr val="C00000"/>
                    </a:solidFill>
                    <a:effectLst/>
                    <a:latin typeface="Cambria"/>
                    <a:ea typeface="Times New Roman"/>
                    <a:cs typeface="Times New Roman"/>
                  </a:rPr>
                  <a:t>Довгостроковий комплексний план розвитку громади</a:t>
                </a:r>
                <a:endParaRPr lang="ru-RU" sz="2400" b="1" dirty="0">
                  <a:solidFill>
                    <a:srgbClr val="C00000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" name="Text Box 180"/>
              <p:cNvSpPr txBox="1">
                <a:spLocks noChangeArrowheads="1"/>
              </p:cNvSpPr>
              <p:nvPr/>
            </p:nvSpPr>
            <p:spPr bwMode="auto">
              <a:xfrm>
                <a:off x="3658" y="5349"/>
                <a:ext cx="4322" cy="5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Головні цінності</a:t>
                </a:r>
                <a:r>
                  <a:rPr lang="ru-RU" sz="2000" b="1" dirty="0">
                    <a:solidFill>
                      <a:srgbClr val="00206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,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бачення майбутнього, загальна система управління</a:t>
                </a:r>
                <a:endParaRPr lang="ru-RU" sz="2000" b="1" dirty="0">
                  <a:solidFill>
                    <a:srgbClr val="002060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" name="Text Box 181"/>
              <p:cNvSpPr txBox="1">
                <a:spLocks noChangeArrowheads="1"/>
              </p:cNvSpPr>
              <p:nvPr/>
            </p:nvSpPr>
            <p:spPr bwMode="auto">
              <a:xfrm>
                <a:off x="4134" y="7130"/>
                <a:ext cx="1507" cy="8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>
                <a:defPPr>
                  <a:defRPr lang="ru-RU"/>
                </a:defPPr>
                <a:lvl1pPr algn="ctr" hangingPunct="0">
                  <a:spcAft>
                    <a:spcPts val="0"/>
                  </a:spcAft>
                  <a:defRPr sz="2000" b="1"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uk-UA" dirty="0">
                    <a:solidFill>
                      <a:srgbClr val="0070C0"/>
                    </a:solidFill>
                  </a:rPr>
                  <a:t>Зонування, план забудови, землекористування громади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Text Box 182"/>
              <p:cNvSpPr txBox="1">
                <a:spLocks noChangeArrowheads="1"/>
              </p:cNvSpPr>
              <p:nvPr/>
            </p:nvSpPr>
            <p:spPr bwMode="auto">
              <a:xfrm>
                <a:off x="6165" y="7130"/>
                <a:ext cx="1427" cy="8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>
                <a:defPPr>
                  <a:defRPr lang="ru-RU"/>
                </a:defPPr>
                <a:lvl1pPr algn="ctr" hangingPunct="0">
                  <a:spcAft>
                    <a:spcPts val="0"/>
                  </a:spcAft>
                  <a:defRPr sz="2000" b="1"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uk-UA">
                    <a:solidFill>
                      <a:srgbClr val="0070C0"/>
                    </a:solidFill>
                  </a:rPr>
                  <a:t>Інструментарій МЕР</a:t>
                </a:r>
                <a:endParaRPr lang="ru-RU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Text Box 183"/>
              <p:cNvSpPr txBox="1">
                <a:spLocks noChangeArrowheads="1"/>
              </p:cNvSpPr>
              <p:nvPr/>
            </p:nvSpPr>
            <p:spPr bwMode="auto">
              <a:xfrm>
                <a:off x="7980" y="7129"/>
                <a:ext cx="1538" cy="8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>
                <a:defPPr>
                  <a:defRPr lang="ru-RU"/>
                </a:defPPr>
                <a:lvl1pPr algn="ctr" hangingPunct="0">
                  <a:spcAft>
                    <a:spcPts val="0"/>
                  </a:spcAft>
                  <a:defRPr sz="2000" b="1"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uk-UA" dirty="0">
                    <a:solidFill>
                      <a:srgbClr val="0070C0"/>
                    </a:solidFill>
                  </a:rPr>
                  <a:t>Екологія</a:t>
                </a:r>
                <a:r>
                  <a:rPr lang="ru-RU" dirty="0">
                    <a:solidFill>
                      <a:srgbClr val="0070C0"/>
                    </a:solidFill>
                  </a:rPr>
                  <a:t>,</a:t>
                </a:r>
                <a:r>
                  <a:rPr lang="uk-UA" dirty="0">
                    <a:solidFill>
                      <a:srgbClr val="0070C0"/>
                    </a:solidFill>
                  </a:rPr>
                  <a:t> охорона здоров’я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Text Box 184"/>
              <p:cNvSpPr txBox="1">
                <a:spLocks noChangeArrowheads="1"/>
              </p:cNvSpPr>
              <p:nvPr/>
            </p:nvSpPr>
            <p:spPr bwMode="auto">
              <a:xfrm>
                <a:off x="2184" y="7129"/>
                <a:ext cx="1474" cy="8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uk-UA" sz="2000" b="1" dirty="0">
                    <a:solidFill>
                      <a:srgbClr val="0070C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Розподіл фінансових ресурсів</a:t>
                </a:r>
                <a:endParaRPr lang="ru-RU" sz="2000" b="1" dirty="0">
                  <a:solidFill>
                    <a:srgbClr val="0070C0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7" name="AutoShape 185"/>
              <p:cNvCxnSpPr>
                <a:cxnSpLocks noChangeShapeType="1"/>
              </p:cNvCxnSpPr>
              <p:nvPr/>
            </p:nvCxnSpPr>
            <p:spPr bwMode="auto">
              <a:xfrm flipH="1">
                <a:off x="3611" y="5635"/>
                <a:ext cx="720" cy="3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86"/>
              <p:cNvCxnSpPr>
                <a:cxnSpLocks noChangeShapeType="1"/>
              </p:cNvCxnSpPr>
              <p:nvPr/>
            </p:nvCxnSpPr>
            <p:spPr bwMode="auto">
              <a:xfrm flipH="1">
                <a:off x="4975" y="5776"/>
                <a:ext cx="433" cy="3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187"/>
              <p:cNvCxnSpPr>
                <a:cxnSpLocks noChangeShapeType="1"/>
              </p:cNvCxnSpPr>
              <p:nvPr/>
            </p:nvCxnSpPr>
            <p:spPr bwMode="auto">
              <a:xfrm>
                <a:off x="7592" y="5635"/>
                <a:ext cx="776" cy="4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188"/>
              <p:cNvCxnSpPr>
                <a:cxnSpLocks noChangeShapeType="1"/>
              </p:cNvCxnSpPr>
              <p:nvPr/>
            </p:nvCxnSpPr>
            <p:spPr bwMode="auto">
              <a:xfrm>
                <a:off x="6436" y="5776"/>
                <a:ext cx="348" cy="4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189"/>
              <p:cNvSpPr>
                <a:spLocks/>
              </p:cNvSpPr>
              <p:nvPr/>
            </p:nvSpPr>
            <p:spPr bwMode="auto">
              <a:xfrm rot="16200000">
                <a:off x="5290" y="1154"/>
                <a:ext cx="1165" cy="7369"/>
              </a:xfrm>
              <a:prstGeom prst="rightBrace">
                <a:avLst>
                  <a:gd name="adj1" fmla="val 52711"/>
                  <a:gd name="adj2" fmla="val 50000"/>
                </a:avLst>
              </a:prstGeom>
              <a:noFill/>
              <a:ln w="38100">
                <a:solidFill>
                  <a:srgbClr val="4BACC6">
                    <a:lumMod val="75000"/>
                    <a:lumOff val="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cxnSp>
          <p:nvCxnSpPr>
            <p:cNvPr id="4" name="AutoShape 218"/>
            <p:cNvCxnSpPr>
              <a:cxnSpLocks noChangeShapeType="1"/>
            </p:cNvCxnSpPr>
            <p:nvPr/>
          </p:nvCxnSpPr>
          <p:spPr bwMode="auto">
            <a:xfrm>
              <a:off x="4285" y="11601"/>
              <a:ext cx="46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AutoShape 220"/>
            <p:cNvCxnSpPr>
              <a:cxnSpLocks noChangeShapeType="1"/>
            </p:cNvCxnSpPr>
            <p:nvPr/>
          </p:nvCxnSpPr>
          <p:spPr bwMode="auto">
            <a:xfrm>
              <a:off x="6268" y="11655"/>
              <a:ext cx="46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221"/>
            <p:cNvCxnSpPr>
              <a:cxnSpLocks noChangeShapeType="1"/>
            </p:cNvCxnSpPr>
            <p:nvPr/>
          </p:nvCxnSpPr>
          <p:spPr bwMode="auto">
            <a:xfrm>
              <a:off x="8242" y="11668"/>
              <a:ext cx="46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Прямоугольник 21"/>
          <p:cNvSpPr/>
          <p:nvPr/>
        </p:nvSpPr>
        <p:spPr>
          <a:xfrm>
            <a:off x="63712" y="0"/>
            <a:ext cx="9090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uk-UA" sz="3200" b="1" dirty="0"/>
              <a:t>Контекст планування </a:t>
            </a:r>
          </a:p>
          <a:p>
            <a:pPr algn="ctr" hangingPunct="0"/>
            <a:r>
              <a:rPr lang="uk-UA" sz="3200" b="1" dirty="0">
                <a:solidFill>
                  <a:srgbClr val="0070C0"/>
                </a:solidFill>
              </a:rPr>
              <a:t>місцевого економічного розвитку</a:t>
            </a:r>
            <a:r>
              <a:rPr lang="uk-UA" sz="3200" b="1" dirty="0"/>
              <a:t> </a:t>
            </a:r>
          </a:p>
          <a:p>
            <a:pPr algn="ctr" hangingPunct="0"/>
            <a:r>
              <a:rPr lang="uk-UA" sz="3200" b="1" dirty="0"/>
              <a:t>у місцевому самоврядуванні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455183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Номер слайда 3"/>
          <p:cNvSpPr txBox="1">
            <a:spLocks noGrp="1"/>
          </p:cNvSpPr>
          <p:nvPr/>
        </p:nvSpPr>
        <p:spPr bwMode="auto">
          <a:xfrm>
            <a:off x="68580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A5434497-B434-4FBD-9FDC-B966C89DC878}" type="slidenum">
              <a:rPr lang="en-US" sz="1600" b="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93</a:t>
            </a:fld>
            <a:endParaRPr lang="en-US" sz="16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962400" y="4876800"/>
            <a:ext cx="4724400" cy="838200"/>
          </a:xfrm>
          <a:prstGeom prst="rect">
            <a:avLst/>
          </a:prstGeom>
          <a:solidFill>
            <a:srgbClr val="ED1F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>
                <a:latin typeface="Arial" pitchFamily="34" charset="0"/>
              </a:rPr>
              <a:t>Інвест. Менеджмент</a:t>
            </a:r>
            <a:endParaRPr lang="ru-RU">
              <a:latin typeface="Arial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886200" y="5867400"/>
            <a:ext cx="4800600" cy="685800"/>
          </a:xfrm>
          <a:prstGeom prst="rect">
            <a:avLst/>
          </a:prstGeom>
          <a:solidFill>
            <a:srgbClr val="F3A51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>
                <a:latin typeface="Arial" pitchFamily="34" charset="0"/>
              </a:rPr>
              <a:t>Маркетинг міста</a:t>
            </a:r>
            <a:endParaRPr lang="ru-RU">
              <a:latin typeface="Arial" pitchFamily="34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81000" y="4800600"/>
            <a:ext cx="2362200" cy="1752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5400">
                <a:solidFill>
                  <a:schemeClr val="bg1"/>
                </a:solidFill>
                <a:latin typeface="Arial" pitchFamily="34" charset="0"/>
              </a:rPr>
              <a:t>СП</a:t>
            </a:r>
            <a:endParaRPr lang="ru-RU" sz="5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343400" y="2438400"/>
            <a:ext cx="4343400" cy="533400"/>
          </a:xfrm>
          <a:prstGeom prst="rect">
            <a:avLst/>
          </a:prstGeom>
          <a:solidFill>
            <a:srgbClr val="417F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0">
                <a:solidFill>
                  <a:schemeClr val="bg1"/>
                </a:solidFill>
                <a:latin typeface="Arial" pitchFamily="34" charset="0"/>
              </a:rPr>
              <a:t>Проекти</a:t>
            </a:r>
            <a:endParaRPr lang="ru-RU" b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3962400" y="3657600"/>
            <a:ext cx="1219200" cy="762000"/>
          </a:xfrm>
          <a:prstGeom prst="rect">
            <a:avLst/>
          </a:prstGeom>
          <a:solidFill>
            <a:srgbClr val="417F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  <a:latin typeface="Arial" pitchFamily="34" charset="0"/>
              </a:rPr>
              <a:t>РРР</a:t>
            </a:r>
            <a:endParaRPr lang="ru-RU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4343400" y="990600"/>
            <a:ext cx="4572000" cy="533400"/>
          </a:xfrm>
          <a:prstGeom prst="rect">
            <a:avLst/>
          </a:prstGeom>
          <a:solidFill>
            <a:srgbClr val="417F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" pitchFamily="34" charset="0"/>
              </a:rPr>
              <a:t>Поточна діяльність</a:t>
            </a:r>
            <a:endParaRPr lang="ru-RU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57200" y="914400"/>
            <a:ext cx="25146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6000" dirty="0">
                <a:solidFill>
                  <a:schemeClr val="bg1"/>
                </a:solidFill>
                <a:latin typeface="Arial" pitchFamily="34" charset="0"/>
              </a:rPr>
              <a:t>ІЕР</a:t>
            </a:r>
            <a:endParaRPr lang="ru-RU" sz="6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343400" y="1752600"/>
            <a:ext cx="4572000" cy="457200"/>
          </a:xfrm>
          <a:prstGeom prst="rect">
            <a:avLst/>
          </a:prstGeom>
          <a:solidFill>
            <a:srgbClr val="417F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  <a:latin typeface="Arial" pitchFamily="34" charset="0"/>
              </a:rPr>
              <a:t>Окремі акції </a:t>
            </a:r>
            <a:endParaRPr lang="ru-RU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3200400" y="1066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3200400" y="1752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3200400" y="2438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 rot="5400000">
            <a:off x="4449763" y="3094037"/>
            <a:ext cx="577850" cy="485775"/>
          </a:xfrm>
          <a:prstGeom prst="rightArrow">
            <a:avLst>
              <a:gd name="adj1" fmla="val 50000"/>
              <a:gd name="adj2" fmla="val 2973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914400" y="3733800"/>
            <a:ext cx="1524000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2895600" y="5029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2819400" y="5943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1752600" y="116632"/>
            <a:ext cx="5638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200" b="1">
                <a:solidFill>
                  <a:schemeClr val="bg1"/>
                </a:solidFill>
                <a:latin typeface="Arial" pitchFamily="34" charset="0"/>
              </a:rPr>
              <a:t>ІНСТРУМЕНТИ МЕР</a:t>
            </a:r>
            <a:endParaRPr lang="ru-RU" sz="3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 rot="5400000">
            <a:off x="7726363" y="3094037"/>
            <a:ext cx="577850" cy="485775"/>
          </a:xfrm>
          <a:prstGeom prst="rightArrow">
            <a:avLst>
              <a:gd name="adj1" fmla="val 50000"/>
              <a:gd name="adj2" fmla="val 2973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7162800" y="3657600"/>
            <a:ext cx="1752600" cy="838200"/>
          </a:xfrm>
          <a:prstGeom prst="rect">
            <a:avLst/>
          </a:prstGeom>
          <a:solidFill>
            <a:srgbClr val="417F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  <a:latin typeface="Arial" pitchFamily="34" charset="0"/>
              </a:rPr>
              <a:t>Бізнес-</a:t>
            </a:r>
          </a:p>
          <a:p>
            <a:pPr algn="ctr"/>
            <a:r>
              <a:rPr lang="uk-UA" sz="2400">
                <a:solidFill>
                  <a:schemeClr val="bg1"/>
                </a:solidFill>
                <a:latin typeface="Arial" pitchFamily="34" charset="0"/>
              </a:rPr>
              <a:t>інкубатор</a:t>
            </a:r>
            <a:endParaRPr lang="ru-RU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85" name="AutoShape 21"/>
          <p:cNvSpPr>
            <a:spLocks/>
          </p:cNvSpPr>
          <p:nvPr/>
        </p:nvSpPr>
        <p:spPr bwMode="auto">
          <a:xfrm>
            <a:off x="3124200" y="990600"/>
            <a:ext cx="304800" cy="2057400"/>
          </a:xfrm>
          <a:prstGeom prst="leftBracket">
            <a:avLst>
              <a:gd name="adj" fmla="val 562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 rot="5400000">
            <a:off x="6049963" y="3094037"/>
            <a:ext cx="577850" cy="485775"/>
          </a:xfrm>
          <a:prstGeom prst="rightArrow">
            <a:avLst>
              <a:gd name="adj1" fmla="val 50000"/>
              <a:gd name="adj2" fmla="val 2973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5410200" y="3657600"/>
            <a:ext cx="1600200" cy="762000"/>
          </a:xfrm>
          <a:prstGeom prst="rect">
            <a:avLst/>
          </a:prstGeom>
          <a:solidFill>
            <a:srgbClr val="417F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rial" pitchFamily="34" charset="0"/>
              </a:rPr>
              <a:t>Кластер</a:t>
            </a:r>
            <a:endParaRPr lang="ru-RU" sz="2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 rot="-24518818">
            <a:off x="1971676" y="3611562"/>
            <a:ext cx="2857500" cy="485775"/>
          </a:xfrm>
          <a:prstGeom prst="rightArrow">
            <a:avLst>
              <a:gd name="adj1" fmla="val 50000"/>
              <a:gd name="adj2" fmla="val 1470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6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 animBg="1"/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  <p:bldP spid="88078" grpId="0" animBg="1"/>
      <p:bldP spid="88079" grpId="0" animBg="1"/>
      <p:bldP spid="88080" grpId="0" animBg="1"/>
      <p:bldP spid="88081" grpId="0" animBg="1"/>
      <p:bldP spid="88082" grpId="0" animBg="1"/>
      <p:bldP spid="88083" grpId="0" animBg="1"/>
      <p:bldP spid="88084" grpId="0" animBg="1"/>
      <p:bldP spid="88087" grpId="0" animBg="1"/>
      <p:bldP spid="88088" grpId="0" animBg="1"/>
      <p:bldP spid="8808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uk-UA" sz="2000" b="1" dirty="0"/>
              <a:t>КАРТКА ПРОЕКТУ </a:t>
            </a:r>
            <a:r>
              <a:rPr lang="uk-UA" sz="2000" dirty="0"/>
              <a:t>(Технічне завдання на розробку проекту)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68651"/>
              </p:ext>
            </p:extLst>
          </p:nvPr>
        </p:nvGraphicFramePr>
        <p:xfrm>
          <a:off x="323527" y="692700"/>
          <a:ext cx="8568952" cy="6028112"/>
        </p:xfrm>
        <a:graphic>
          <a:graphicData uri="http://schemas.openxmlformats.org/drawingml/2006/table">
            <a:tbl>
              <a:tblPr firstRow="1" firstCol="1" bandRow="1"/>
              <a:tblGrid>
                <a:gridCol w="2946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3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4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338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Times New Roman"/>
                        </a:rPr>
                        <a:t>Напрям розвитку: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38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Стратегічна ціль: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Times New Roman"/>
                        </a:rPr>
                        <a:t>Оперативна ціль: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Назва проекту: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Цілі проекту: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Територія впливу проекту: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Орієнтовна кількість отримувачів вигод: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Стислий опис проекту: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Очікувані результати: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" algn="l"/>
                        </a:tabLst>
                      </a:pPr>
                      <a:r>
                        <a:rPr lang="uk-UA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9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Ключові заходи проекту: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" algn="l"/>
                        </a:tabLst>
                      </a:pPr>
                      <a:r>
                        <a:rPr lang="uk-UA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Показники досягнення мети: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05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Період здійснення: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Орієнтовна вартість проекту, тис. грн.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2018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Разом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8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Джерела фінансування: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Відповідальний: 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5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Ключові потенційні учасники проекту: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Інше: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852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Детальний план реалізації проекту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981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Перелік заходів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Основний виконавець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Times New Roman"/>
                        </a:rPr>
                        <a:t>Співвиконавці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Times New Roman"/>
                        </a:rPr>
                        <a:t>Термін виконання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98768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98768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98768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98768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98768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5.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98768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6.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98768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Times New Roman"/>
                        </a:rPr>
                        <a:t>7.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69" marR="21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04248" y="764704"/>
            <a:ext cx="203453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ПРИКЛАД</a:t>
            </a:r>
            <a:r>
              <a:rPr lang="uk-UA" alt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50525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06"/>
            <a:ext cx="9144000" cy="360040"/>
          </a:xfrm>
        </p:spPr>
        <p:txBody>
          <a:bodyPr>
            <a:normAutofit fontScale="90000"/>
          </a:bodyPr>
          <a:lstStyle/>
          <a:p>
            <a:r>
              <a:rPr lang="uk-UA" sz="2000" b="1" u="sng" dirty="0">
                <a:solidFill>
                  <a:srgbClr val="C00000"/>
                </a:solidFill>
                <a:latin typeface="+mn-lt"/>
                <a:ea typeface="Times New Roman"/>
              </a:rPr>
              <a:t>Приклад</a:t>
            </a:r>
            <a:r>
              <a:rPr lang="uk-UA" sz="2000" b="1" dirty="0">
                <a:latin typeface="+mn-lt"/>
                <a:ea typeface="Times New Roman"/>
              </a:rPr>
              <a:t>: А.1.1.1.</a:t>
            </a:r>
            <a:r>
              <a:rPr lang="uk-UA" sz="2000" b="1" dirty="0"/>
              <a:t>Впровадження політики гостинності у сфері туризму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64137"/>
              </p:ext>
            </p:extLst>
          </p:nvPr>
        </p:nvGraphicFramePr>
        <p:xfrm>
          <a:off x="107503" y="476678"/>
          <a:ext cx="9001001" cy="6188524"/>
        </p:xfrm>
        <a:graphic>
          <a:graphicData uri="http://schemas.openxmlformats.org/drawingml/2006/table">
            <a:tbl>
              <a:tblPr/>
              <a:tblGrid>
                <a:gridCol w="2402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5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Напрям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CD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А. РОЗВИТОК СФЕРИ ОЗДОРОВЛЕННЯ ТА ТУРИЗМУ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Стратегічна ціль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CD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А.1. Підвищення якості надання туристичних послуг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Оперативна ціль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CD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А.1.1. Підвищення якості надання туристам супутніх послуг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Назва проекту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А.1.1.1. Впровадження політики гостинності у сфері туризму у м.Бердянськ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Територія, на яку проект матиме вплив 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м. Бердянськ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Орієнтовна кількість отримувачів вигод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Мешканці міста - 120,0 тис. осіб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Стислий опис проекту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indent="2032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Розробка та впровадження політики якісної гостинності по відношенню до туристів та гостей міста. Створення системи навчання персоналу якісному обслуговуванню.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Очікувані  кількісні та якісні результати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Розроблено Концепцію гостинності міста. Підготовлено та навчено персонал для надання якісних послуг гостям міста</a:t>
                      </a: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Ключові заходи проекту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Розробка та затвердження Концепції гостинності міста.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Організація навчання працівників сфери послуг для надання якісних послуг гостям міста.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Період здійснення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ІІ кв. 2019 - IV квартал 2021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65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Орієнтовна вартість проекту, </a:t>
                      </a:r>
                      <a:r>
                        <a:rPr lang="uk-UA" sz="10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тис.грн</a:t>
                      </a: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2018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2019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2020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2021 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Разом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6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300,0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Джерела фінансування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Місцевий бюджет; кошти суб'єктів господарювання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Відповідальний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CD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курортно-готельної діяльності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3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Ключові потенційні учасники проекту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Оздоровчі заклади; готельні заклади; </a:t>
                      </a:r>
                      <a:r>
                        <a:rPr lang="uk-UA" sz="10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заклади</a:t>
                      </a: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розміщення; працівники галузей: транспорту, об'єктів харчування, дозвілля та розваг, медичних послуг тощо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3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Інше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Одним із завдань Стратегії регіонального розвитку Запорізької області на період до 2020 року є Розвиток туристичних продуктів та мереж  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96668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Детальний план реалізації проекту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Перелік заходів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Відповідальний.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Основний виконавець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Співвиконавці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Термін виконання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6262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3515" algn="l"/>
                        </a:tabLst>
                      </a:pPr>
                      <a:r>
                        <a:rPr lang="uk-UA" sz="1000" dirty="0">
                          <a:effectLst/>
                          <a:latin typeface="Arial"/>
                          <a:ea typeface="Lucida Sans Unicode"/>
                          <a:cs typeface="font231"/>
                        </a:rPr>
                        <a:t>Створення робочої групи з розробки  Концепції гостинності міста Бердянська</a:t>
                      </a:r>
                      <a:endParaRPr lang="ru-RU" sz="1000" dirty="0">
                        <a:effectLst/>
                        <a:latin typeface="Calibri"/>
                        <a:ea typeface="Lucida Sans Unicode"/>
                        <a:cs typeface="font231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курортно-готельної діяльності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транспорту та зв'язку; відділ реклами та туризму; відділ організаційної роботи та внутрішньої політики; управління економіки; вищі навчальні заходи; представники бізнесу депутати Бердянської міської ради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2018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008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3515" algn="l"/>
                        </a:tabLst>
                      </a:pPr>
                      <a:r>
                        <a:rPr lang="uk-UA" sz="1000" dirty="0">
                          <a:effectLst/>
                          <a:latin typeface="Arial"/>
                          <a:ea typeface="Lucida Sans Unicode"/>
                          <a:cs typeface="font231"/>
                        </a:rPr>
                        <a:t>Затвердження проекту Концепції гостинності міста Бердянська</a:t>
                      </a:r>
                      <a:endParaRPr lang="ru-RU" sz="1000" dirty="0">
                        <a:effectLst/>
                        <a:latin typeface="Calibri"/>
                        <a:ea typeface="Lucida Sans Unicode"/>
                        <a:cs typeface="font231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курортно-готельної діяльності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2018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72449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3515" algn="l"/>
                        </a:tabLst>
                      </a:pPr>
                      <a:r>
                        <a:rPr lang="uk-UA" sz="1000" dirty="0">
                          <a:effectLst/>
                          <a:latin typeface="Arial"/>
                          <a:ea typeface="Lucida Sans Unicode"/>
                          <a:cs typeface="font231"/>
                        </a:rPr>
                        <a:t>Інформування надавачів туристичних послуг через ЗМІ та шляхом проведення нарад про основні принципи Концепції гостинності міста</a:t>
                      </a:r>
                      <a:endParaRPr lang="ru-RU" sz="1000" dirty="0">
                        <a:effectLst/>
                        <a:latin typeface="Calibri"/>
                        <a:ea typeface="Lucida Sans Unicode"/>
                        <a:cs typeface="font231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курортно-готельної діяльності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транспорту та зв'язку; відділ реклами та туризму;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організаційної роботи та внутрішньої політики;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управління економіки; Прес-служба міської ради та виконавчого комітету БМР; ЗМІ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2018-2019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72449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3515" algn="l"/>
                        </a:tabLst>
                      </a:pPr>
                      <a:r>
                        <a:rPr lang="uk-UA" sz="1000" dirty="0">
                          <a:effectLst/>
                          <a:latin typeface="Arial"/>
                          <a:ea typeface="Lucida Sans Unicode"/>
                          <a:cs typeface="font231"/>
                        </a:rPr>
                        <a:t>Проведення тематичних заходів з навчання фахівців із сфер послуг</a:t>
                      </a:r>
                      <a:endParaRPr lang="ru-RU" sz="1000" dirty="0">
                        <a:effectLst/>
                        <a:latin typeface="Calibri"/>
                        <a:ea typeface="Lucida Sans Unicode"/>
                        <a:cs typeface="font231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курортно-готельної діяльності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Відділ транспорту та зв'язку; відділ реклами та туризму; відділ організаційної роботи та внутрішньої політики; управління економіки; Прес-служба міської ради та виконавчого комітету БМР; залучені тренери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2018-2021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57" marR="3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3462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0"/>
            <a:ext cx="7993287" cy="477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428" tIns="45715" rIns="91428" bIns="45715">
            <a:spAutoFit/>
          </a:bodyPr>
          <a:lstStyle/>
          <a:p>
            <a:pPr eaLnBrk="0" hangingPunct="0">
              <a:defRPr/>
            </a:pPr>
            <a:r>
              <a:rPr lang="uk-UA" sz="2500" b="1" dirty="0">
                <a:solidFill>
                  <a:srgbClr val="658C91"/>
                </a:solidFill>
                <a:latin typeface="Arial" charset="0"/>
                <a:ea typeface="+mj-ea"/>
                <a:cs typeface="Arial" charset="0"/>
              </a:rPr>
              <a:t>Система стратегічного планування / управління</a:t>
            </a:r>
            <a:endParaRPr lang="en-US" sz="2500" b="1" dirty="0">
              <a:solidFill>
                <a:srgbClr val="658C9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9" y="404664"/>
            <a:ext cx="8136904" cy="4723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28" tIns="45715" rIns="91428" bIns="45715" anchor="ctr">
            <a:spAutoFit/>
          </a:bodyPr>
          <a:lstStyle/>
          <a:p>
            <a:pPr eaLnBrk="0" hangingPunct="0"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Arial" pitchFamily="34" charset="0"/>
              </a:rPr>
              <a:t>Узгодження пріоритетів та ресурсного забезпечення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496944" cy="1512168"/>
          </a:xfrm>
          <a:prstGeom prst="rect">
            <a:avLst/>
          </a:prstGeom>
          <a:noFill/>
          <a:ln>
            <a:solidFill>
              <a:srgbClr val="46B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2632548" cy="688248"/>
          </a:xfrm>
          <a:prstGeom prst="rect">
            <a:avLst/>
          </a:prstGeom>
          <a:noFill/>
          <a:ln w="19050">
            <a:noFill/>
          </a:ln>
        </p:spPr>
        <p:txBody>
          <a:bodyPr lIns="35996" tIns="35996" rIns="35996" bIns="35996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НАЦІОНАЛЬНИЙ РІВЕНЬ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052736"/>
            <a:ext cx="5768798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35996" rIns="35996" bIns="35996" anchor="ctr"/>
          <a:lstStyle/>
          <a:p>
            <a:pPr algn="ctr">
              <a:defRPr/>
            </a:pP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Стратегія розвитку країни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731645"/>
            <a:ext cx="2932597" cy="613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35996" rIns="35996" bIns="35996" anchor="ctr"/>
          <a:lstStyle/>
          <a:p>
            <a:pPr algn="ctr">
              <a:defRPr/>
            </a:pP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Державна Стратегія регіонального розвитку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736812"/>
            <a:ext cx="2952328" cy="613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35996" rIns="35996" bIns="35996"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Галузеві та секторальні програми і стратегії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6861" y="2780928"/>
            <a:ext cx="8495026" cy="1728191"/>
          </a:xfrm>
          <a:prstGeom prst="rect">
            <a:avLst/>
          </a:prstGeom>
          <a:noFill/>
          <a:ln>
            <a:solidFill>
              <a:srgbClr val="46B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610" y="3227539"/>
            <a:ext cx="2448272" cy="688248"/>
          </a:xfrm>
          <a:prstGeom prst="rect">
            <a:avLst/>
          </a:prstGeom>
          <a:noFill/>
          <a:ln w="19050">
            <a:noFill/>
          </a:ln>
        </p:spPr>
        <p:txBody>
          <a:bodyPr wrap="square" lIns="35996" tIns="35996" rIns="35996" bIns="35996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РЕГІОНАЛЬНИЙ РІВЕНЬ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8382" y="3004192"/>
            <a:ext cx="5768798" cy="43204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35996" rIns="35996" bIns="35996"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Стратегія розвитку регіону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537729"/>
            <a:ext cx="3181934" cy="755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35996" rIns="35996" bIns="35996"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Стратегії розвитку </a:t>
            </a:r>
            <a:r>
              <a:rPr lang="uk-UA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субрегіонів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територій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3537728"/>
            <a:ext cx="2736304" cy="755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35996" rIns="35996" bIns="35996"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Галузеві та регіональні програми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1610" y="4797152"/>
            <a:ext cx="8424936" cy="1512168"/>
          </a:xfrm>
          <a:prstGeom prst="rect">
            <a:avLst/>
          </a:prstGeom>
          <a:noFill/>
          <a:ln>
            <a:solidFill>
              <a:srgbClr val="46B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185724"/>
            <a:ext cx="2385450" cy="688248"/>
          </a:xfrm>
          <a:prstGeom prst="rect">
            <a:avLst/>
          </a:prstGeom>
          <a:noFill/>
          <a:ln w="19050">
            <a:noFill/>
          </a:ln>
        </p:spPr>
        <p:txBody>
          <a:bodyPr lIns="35996" tIns="35996" rIns="35996" bIns="35996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МІСЦЕВИЙ РІВЕНЬ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5193198"/>
            <a:ext cx="3140525" cy="7200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35996" rIns="35996" bIns="35996"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Стратегії розвитку територіальних громад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58197" y="5193198"/>
            <a:ext cx="2772390" cy="720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35996" rIns="35996" bIns="35996"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Галузеві та секторальні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2976439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858000" cy="1299518"/>
          </a:xfrm>
        </p:spPr>
        <p:txBody>
          <a:bodyPr>
            <a:normAutofit fontScale="90000"/>
          </a:bodyPr>
          <a:lstStyle/>
          <a:p>
            <a:r>
              <a:rPr lang="uk-UA" altLang="ru-RU" b="1" dirty="0"/>
              <a:t>Громадське обговорення та ухвалення стратегії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733FFA-B49E-4ACD-9174-DE80E9B91264}" type="slidenum">
              <a:rPr lang="en-US" altLang="ru-RU" smtClean="0">
                <a:solidFill>
                  <a:schemeClr val="bg1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altLang="ru-RU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556" name="Picture 6" descr="http://mayak.if.ua/wp-content/uploads/2011/10/193_kreativ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114800"/>
            <a:ext cx="3632200" cy="2590800"/>
          </a:xfrm>
          <a:noFill/>
        </p:spPr>
      </p:pic>
    </p:spTree>
    <p:extLst>
      <p:ext uri="{BB962C8B-B14F-4D97-AF65-F5344CB8AC3E}">
        <p14:creationId xmlns:p14="http://schemas.microsoft.com/office/powerpoint/2010/main" val="2734211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http://rudocs.exdat.com/pars_docs/tw_refs/422/421228/421228_html_770e9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19655"/>
            <a:ext cx="2026320" cy="21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58775" y="3898900"/>
            <a:ext cx="8728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>
              <a:solidFill>
                <a:schemeClr val="bg2"/>
              </a:solidFill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303212" y="1557338"/>
            <a:ext cx="6573043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ru-RU" altLang="ru-RU" sz="3600" b="1" dirty="0" err="1">
                <a:solidFill>
                  <a:srgbClr val="2A07C1"/>
                </a:solidFill>
              </a:rPr>
              <a:t>Комітет</a:t>
            </a:r>
            <a:r>
              <a:rPr kumimoji="1" lang="ru-RU" altLang="ru-RU" sz="3600" b="1" dirty="0">
                <a:solidFill>
                  <a:srgbClr val="2A07C1"/>
                </a:solidFill>
              </a:rPr>
              <a:t> з </a:t>
            </a:r>
            <a:r>
              <a:rPr kumimoji="1" lang="ru-RU" altLang="ru-RU" sz="3600" b="1" dirty="0" err="1">
                <a:solidFill>
                  <a:srgbClr val="2A07C1"/>
                </a:solidFill>
              </a:rPr>
              <a:t>управління</a:t>
            </a:r>
            <a:r>
              <a:rPr kumimoji="1" lang="ru-RU" altLang="ru-RU" sz="3600" b="1" dirty="0">
                <a:solidFill>
                  <a:srgbClr val="2A07C1"/>
                </a:solidFill>
              </a:rPr>
              <a:t> </a:t>
            </a:r>
            <a:r>
              <a:rPr kumimoji="1" lang="ru-RU" altLang="ru-RU" sz="3600" b="1" dirty="0" err="1">
                <a:solidFill>
                  <a:srgbClr val="2A07C1"/>
                </a:solidFill>
              </a:rPr>
              <a:t>впровадженням</a:t>
            </a:r>
            <a:r>
              <a:rPr kumimoji="1" lang="ru-RU" altLang="ru-RU" sz="3600" b="1" dirty="0">
                <a:solidFill>
                  <a:srgbClr val="2A07C1"/>
                </a:solidFill>
              </a:rPr>
              <a:t>. </a:t>
            </a:r>
            <a:r>
              <a:rPr kumimoji="1" lang="ru-RU" altLang="ru-RU" sz="3600" b="1" dirty="0" err="1">
                <a:solidFill>
                  <a:srgbClr val="FF0000"/>
                </a:solidFill>
              </a:rPr>
              <a:t>Моніторинг</a:t>
            </a:r>
            <a:r>
              <a:rPr kumimoji="1" lang="ru-RU" altLang="ru-RU" sz="3600" b="1" dirty="0">
                <a:solidFill>
                  <a:srgbClr val="2A07C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kumimoji="1" lang="ru-RU" altLang="ru-RU" sz="3600" b="1" dirty="0">
                <a:solidFill>
                  <a:srgbClr val="2A07C1"/>
                </a:solidFill>
              </a:rPr>
              <a:t>Система </a:t>
            </a:r>
            <a:r>
              <a:rPr kumimoji="1" lang="ru-RU" altLang="ru-RU" sz="3600" b="1" dirty="0" err="1">
                <a:solidFill>
                  <a:srgbClr val="2A07C1"/>
                </a:solidFill>
              </a:rPr>
              <a:t>звітності</a:t>
            </a:r>
            <a:r>
              <a:rPr kumimoji="1" lang="ru-RU" altLang="ru-RU" sz="3600" b="1" dirty="0">
                <a:solidFill>
                  <a:srgbClr val="2A07C1"/>
                </a:solidFill>
              </a:rPr>
              <a:t>, </a:t>
            </a:r>
            <a:r>
              <a:rPr kumimoji="1" lang="ru-RU" altLang="ru-RU" sz="3600" b="1" dirty="0" err="1">
                <a:solidFill>
                  <a:srgbClr val="FF0000"/>
                </a:solidFill>
              </a:rPr>
              <a:t>індикатори</a:t>
            </a:r>
            <a:r>
              <a:rPr kumimoji="1" lang="ru-RU" altLang="ru-RU" sz="3600" b="1" dirty="0">
                <a:solidFill>
                  <a:srgbClr val="FF0000"/>
                </a:solidFill>
              </a:rPr>
              <a:t> </a:t>
            </a:r>
            <a:r>
              <a:rPr kumimoji="1" lang="ru-RU" altLang="ru-RU" sz="3600" b="1" dirty="0" err="1">
                <a:solidFill>
                  <a:srgbClr val="2A07C1"/>
                </a:solidFill>
              </a:rPr>
              <a:t>успіху</a:t>
            </a:r>
            <a:r>
              <a:rPr kumimoji="1" lang="ru-RU" altLang="ru-RU" sz="3600" b="1" dirty="0">
                <a:solidFill>
                  <a:srgbClr val="2A07C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kumimoji="1" lang="ru-RU" altLang="ru-RU" sz="3600" b="1" dirty="0">
                <a:solidFill>
                  <a:srgbClr val="2A07C1"/>
                </a:solidFill>
              </a:rPr>
              <a:t>Перегляд і </a:t>
            </a:r>
            <a:r>
              <a:rPr kumimoji="1" lang="ru-RU" altLang="ru-RU" sz="3600" b="1" dirty="0" err="1">
                <a:solidFill>
                  <a:srgbClr val="FF0000"/>
                </a:solidFill>
              </a:rPr>
              <a:t>коригування</a:t>
            </a:r>
            <a:r>
              <a:rPr kumimoji="1" lang="ru-RU" altLang="ru-RU" sz="3600" b="1" dirty="0">
                <a:solidFill>
                  <a:srgbClr val="FF0000"/>
                </a:solidFill>
              </a:rPr>
              <a:t> </a:t>
            </a:r>
            <a:r>
              <a:rPr kumimoji="1" lang="ru-RU" altLang="ru-RU" sz="3600" b="1" dirty="0">
                <a:solidFill>
                  <a:srgbClr val="2A07C1"/>
                </a:solidFill>
              </a:rPr>
              <a:t>плану.</a:t>
            </a:r>
            <a:endParaRPr kumimoji="1" lang="en-US" altLang="ru-RU" sz="3600" b="1" dirty="0"/>
          </a:p>
        </p:txBody>
      </p:sp>
      <p:sp>
        <p:nvSpPr>
          <p:cNvPr id="49157" name="Прямоугольник 1"/>
          <p:cNvSpPr>
            <a:spLocks noChangeArrowheads="1"/>
          </p:cNvSpPr>
          <p:nvPr/>
        </p:nvSpPr>
        <p:spPr bwMode="auto">
          <a:xfrm>
            <a:off x="1116013" y="476250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4000" b="1"/>
              <a:t>Впровадження плану</a:t>
            </a:r>
            <a:endParaRPr lang="ru-RU" altLang="ru-RU" sz="4000"/>
          </a:p>
        </p:txBody>
      </p:sp>
    </p:spTree>
    <p:extLst>
      <p:ext uri="{BB962C8B-B14F-4D97-AF65-F5344CB8AC3E}">
        <p14:creationId xmlns:p14="http://schemas.microsoft.com/office/powerpoint/2010/main" val="36476226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1" y="908721"/>
            <a:ext cx="8640960" cy="5688930"/>
          </a:xfrm>
        </p:spPr>
        <p:txBody>
          <a:bodyPr>
            <a:normAutofit fontScale="92500" lnSpcReduction="20000"/>
          </a:bodyPr>
          <a:lstStyle/>
          <a:p>
            <a:pPr lvl="0" hangingPunct="0">
              <a:lnSpc>
                <a:spcPct val="110000"/>
              </a:lnSpc>
            </a:pPr>
            <a:r>
              <a:rPr lang="uk-UA" dirty="0"/>
              <a:t>В основі стратегії мають бути місцеві </a:t>
            </a:r>
            <a:r>
              <a:rPr lang="uk-UA" b="1" dirty="0">
                <a:solidFill>
                  <a:srgbClr val="002060"/>
                </a:solidFill>
              </a:rPr>
              <a:t>ресурси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/>
              <a:t>- </a:t>
            </a:r>
            <a:r>
              <a:rPr lang="uk-UA" b="1" dirty="0"/>
              <a:t>конкурентні</a:t>
            </a:r>
            <a:r>
              <a:rPr lang="uk-UA" dirty="0"/>
              <a:t> переваги громади.</a:t>
            </a:r>
            <a:endParaRPr lang="ru-RU" dirty="0"/>
          </a:p>
          <a:p>
            <a:pPr lvl="0" hangingPunct="0">
              <a:lnSpc>
                <a:spcPct val="110000"/>
              </a:lnSpc>
            </a:pPr>
            <a:r>
              <a:rPr lang="uk-UA" dirty="0"/>
              <a:t>Всі </a:t>
            </a:r>
            <a:r>
              <a:rPr lang="uk-UA" b="1" dirty="0">
                <a:solidFill>
                  <a:srgbClr val="002060"/>
                </a:solidFill>
              </a:rPr>
              <a:t>напрями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/>
              <a:t>розвитку - </a:t>
            </a:r>
            <a:r>
              <a:rPr lang="uk-UA" b="1" dirty="0"/>
              <a:t>взаємопов'язані</a:t>
            </a:r>
            <a:r>
              <a:rPr lang="uk-UA" dirty="0"/>
              <a:t>, умова ефективної роботи - сприйняття їх у цілому.</a:t>
            </a:r>
            <a:endParaRPr lang="ru-RU" dirty="0"/>
          </a:p>
          <a:p>
            <a:pPr lvl="0" hangingPunct="0">
              <a:lnSpc>
                <a:spcPct val="110000"/>
              </a:lnSpc>
            </a:pPr>
            <a:r>
              <a:rPr lang="uk-UA" b="1" dirty="0">
                <a:solidFill>
                  <a:srgbClr val="002060"/>
                </a:solidFill>
              </a:rPr>
              <a:t>Успіх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/>
              <a:t>упровадження Стратегії - відповідальність осіб, </a:t>
            </a:r>
            <a:r>
              <a:rPr lang="uk-UA" b="1" dirty="0"/>
              <a:t>зацікавлених</a:t>
            </a:r>
            <a:r>
              <a:rPr lang="uk-UA" dirty="0"/>
              <a:t> у її реалізації. (КУВ) </a:t>
            </a:r>
            <a:endParaRPr lang="ru-RU" dirty="0"/>
          </a:p>
          <a:p>
            <a:pPr lvl="0" hangingPunct="0">
              <a:lnSpc>
                <a:spcPct val="110000"/>
              </a:lnSpc>
            </a:pPr>
            <a:r>
              <a:rPr lang="uk-UA" dirty="0"/>
              <a:t>Процес СП має тривати </a:t>
            </a:r>
            <a:r>
              <a:rPr lang="uk-UA" b="1" dirty="0">
                <a:solidFill>
                  <a:srgbClr val="002060"/>
                </a:solidFill>
              </a:rPr>
              <a:t>безперервно</a:t>
            </a:r>
            <a:r>
              <a:rPr lang="uk-UA" dirty="0"/>
              <a:t>, - зовнішні та внутрішні фактори постійно </a:t>
            </a:r>
            <a:r>
              <a:rPr lang="uk-UA" b="1" dirty="0"/>
              <a:t>змінюються</a:t>
            </a:r>
            <a:r>
              <a:rPr lang="uk-UA" dirty="0"/>
              <a:t>. </a:t>
            </a:r>
          </a:p>
          <a:p>
            <a:pPr lvl="0" hangingPunct="0">
              <a:lnSpc>
                <a:spcPct val="110000"/>
              </a:lnSpc>
            </a:pPr>
            <a:r>
              <a:rPr lang="uk-UA" dirty="0"/>
              <a:t>Стратегічний план розвитку - </a:t>
            </a:r>
            <a:r>
              <a:rPr lang="uk-UA" b="1" dirty="0"/>
              <a:t>інструмент</a:t>
            </a:r>
            <a:r>
              <a:rPr lang="uk-UA" dirty="0"/>
              <a:t> вирішення тих завдань, які є дійсно «стратегічними», та </a:t>
            </a:r>
            <a:r>
              <a:rPr lang="uk-UA" b="1" dirty="0">
                <a:solidFill>
                  <a:srgbClr val="002060"/>
                </a:solidFill>
              </a:rPr>
              <a:t>підтримуються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/>
              <a:t>всією громадою.</a:t>
            </a:r>
            <a:endParaRPr lang="ru-RU" dirty="0"/>
          </a:p>
          <a:p>
            <a:pPr marL="17463" indent="0" hangingPunct="0">
              <a:lnSpc>
                <a:spcPct val="110000"/>
              </a:lnSpc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6632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0" algn="ctr" hangingPunct="0">
              <a:spcBef>
                <a:spcPct val="20000"/>
              </a:spcBef>
              <a:buClr>
                <a:srgbClr val="658C91"/>
              </a:buClr>
            </a:pPr>
            <a:r>
              <a:rPr lang="en-US" sz="4000" b="1" spc="50" dirty="0">
                <a:ln w="11430"/>
                <a:latin typeface="+mj-lt"/>
                <a:cs typeface="Arial" charset="0"/>
              </a:rPr>
              <a:t>ВИСНОВКИ</a:t>
            </a:r>
            <a:endParaRPr lang="ru-RU" sz="4000" b="1" spc="50" dirty="0">
              <a:ln w="11430"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10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4098</Words>
  <Application>Microsoft Office PowerPoint</Application>
  <PresentationFormat>Экран (4:3)</PresentationFormat>
  <Paragraphs>942</Paragraphs>
  <Slides>102</Slides>
  <Notes>102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102</vt:i4>
      </vt:variant>
    </vt:vector>
  </HeadingPairs>
  <TitlesOfParts>
    <vt:vector size="106" baseType="lpstr">
      <vt:lpstr>Тема Office</vt:lpstr>
      <vt:lpstr>Bitmap Image</vt:lpstr>
      <vt:lpstr>Диаграмма</vt:lpstr>
      <vt:lpstr>Лист</vt:lpstr>
      <vt:lpstr>   Методологія та сучасна практика стратегічного планування </vt:lpstr>
      <vt:lpstr>3.1. Стратегічне планування місцевого економічного розвитку</vt:lpstr>
      <vt:lpstr>Яка користь від ПЛАНУВАННЯ?</vt:lpstr>
      <vt:lpstr>Навіщо громаді СТРАТЕГІЧНЕ планування  власного розвитку?</vt:lpstr>
      <vt:lpstr>Сутність стратегічного управління.   ПРАКТИКА 14:20 – 15:30 </vt:lpstr>
      <vt:lpstr>Стратегия</vt:lpstr>
      <vt:lpstr>ОСНОВНІ ПОНЯТТЯ СТРАТЕГІЧНОГО МЕНЕДЖМЕНТУ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3.2. Методологія стратегічного планування. Організаційне забезпечення процесу стратегічного планування</vt:lpstr>
      <vt:lpstr>Презентация PowerPoint</vt:lpstr>
      <vt:lpstr>СТРАТЕГІЯ розвитку - це:</vt:lpstr>
      <vt:lpstr>Стратегічний план розвитку громади</vt:lpstr>
      <vt:lpstr>Презентация PowerPoint</vt:lpstr>
      <vt:lpstr> Піраміда взаємодії</vt:lpstr>
      <vt:lpstr>ОРГАНІЗАЦІЯ РОБОТИ  Робоча група – функції:</vt:lpstr>
      <vt:lpstr>Презентация PowerPoint</vt:lpstr>
      <vt:lpstr>Критерії розвитку (показники або індикатори досягнення Бачення)  ПРАКТИКА 16:00 – 16:30</vt:lpstr>
      <vt:lpstr>Презентация PowerPoint</vt:lpstr>
      <vt:lpstr>ПРИКЛАД (2000 р.) КРИТЕРІЇВ (індикаторів) ІННОВАЦІЙНО-ТЕХНІЧНОГО БАЧЕННЯ</vt:lpstr>
      <vt:lpstr>Презентация PowerPoint</vt:lpstr>
      <vt:lpstr>Стратегічне планування. КАНАДА</vt:lpstr>
      <vt:lpstr>3.3. Соціально-економічний аналіз у процесі стратегічного планування</vt:lpstr>
      <vt:lpstr>ВИВЧЕННЯ ДУМКИ ПІДПРИЄМЦІВ </vt:lpstr>
      <vt:lpstr>Презентация PowerPoint</vt:lpstr>
      <vt:lpstr>Приклад. Оцінка співпраці з підприємцями</vt:lpstr>
      <vt:lpstr>Презентация PowerPoint</vt:lpstr>
      <vt:lpstr>Презентация PowerPoint</vt:lpstr>
      <vt:lpstr>ОПИТУВАННЯ ЛІДЕРІВ ГРОМАДИ. </vt:lpstr>
      <vt:lpstr>ПРИКЛАД Пріоритетні для розвитку громади галузі виробництва (види економічної діяльності) та перспективи їх росту</vt:lpstr>
      <vt:lpstr>ПРИКЛАД. Ключові напрями й сфери розвитку міста та оцінка впливу на них взаємодії влади з бізнесом</vt:lpstr>
      <vt:lpstr>ОПИТУВАННЯ МЕШКАНЦІВ  МІСТА ПРИКЛАД: Анонімна анкета</vt:lpstr>
      <vt:lpstr>ПРИКЛАД: Що Вам подобається в нашому місті?</vt:lpstr>
      <vt:lpstr>ПРИКЛАД Результати відповідей представників категорії «Дорослі» на запитання «Що вам подобається в місті?», %</vt:lpstr>
      <vt:lpstr>ПРИКЛАД: Що Ви хотіли б змінити?</vt:lpstr>
      <vt:lpstr>ПРИКЛАД: Яким би Ви хотіли бачити місто через 10 – 15 років?</vt:lpstr>
      <vt:lpstr>ПРОФІЛЬ ГРОМАДИ МІСТА</vt:lpstr>
      <vt:lpstr>Презентация PowerPoint</vt:lpstr>
      <vt:lpstr>Приклад.   Структура  документу  ОАЧ СП  (Профіль)</vt:lpstr>
      <vt:lpstr>ПРИКЛАД: НАСЕЛЕННЯ Белогірського району АРК  </vt:lpstr>
      <vt:lpstr>Презентация PowerPoint</vt:lpstr>
      <vt:lpstr>ПРИКЛАД Характеристика вікового складу мешканців Станишівської громади, %</vt:lpstr>
      <vt:lpstr>ПРИКЛАД район N: ЗАЙНЯТІСТЬ та ДОХОДИ Кількість зайнятих робітників (в юр. особах)</vt:lpstr>
      <vt:lpstr>ПРИКЛАД  Динаміка зміни чисельності зайнятих, осіб</vt:lpstr>
      <vt:lpstr>Приклад. Структура доходів загального фонду м. Новоукраїнка</vt:lpstr>
      <vt:lpstr>Приклад.  Доходи  бюджету на одного мешканця</vt:lpstr>
      <vt:lpstr>ПРИКЛАД порівняльного аналізу (стратегічний план економічного розвитку м.Рівне)</vt:lpstr>
      <vt:lpstr>Аналіз ландшафту. Оцінка альтернативних сценаріїв. Ключові фактори.  ПРАКТИКА 16:30 – 17:50 </vt:lpstr>
      <vt:lpstr>Презентация PowerPoint</vt:lpstr>
      <vt:lpstr>Презентация PowerPoint</vt:lpstr>
      <vt:lpstr>3.4. Методологія визначення пріоритетів стратегічного розвитку території</vt:lpstr>
      <vt:lpstr>Умова успішного місцевого економічного розвитку</vt:lpstr>
      <vt:lpstr>ТЕРМІНИ ПЛАНУВАНЯ (горизонт Бачення) Приклад</vt:lpstr>
      <vt:lpstr>Презентация PowerPoint</vt:lpstr>
      <vt:lpstr>Презентация PowerPoint</vt:lpstr>
      <vt:lpstr>Презентация PowerPoint</vt:lpstr>
      <vt:lpstr>Приклад Миколаївка. Місія ОТГ. </vt:lpstr>
      <vt:lpstr>Приклади формулювання – центр ОТГ</vt:lpstr>
      <vt:lpstr>Презентация PowerPoint</vt:lpstr>
      <vt:lpstr>Приклад Бачення майбутнього - центр ОТГ Миколаївка 2027. </vt:lpstr>
      <vt:lpstr>Приклад формулювання  Місія – Бачення </vt:lpstr>
      <vt:lpstr>Клайпеда у 2030 р. - стале і розвинуте морське місто, кращий культурно-економічний центр в Литві зі здоровою, інтелектуальною та відповідальною громадою.</vt:lpstr>
      <vt:lpstr>Аспект Бачення - PROGRESS (зміни, які призводять до прогресу)</vt:lpstr>
      <vt:lpstr>Аспект Бачення - ЗДОРОВ'Я</vt:lpstr>
      <vt:lpstr>Аспект Бачення - Сталість</vt:lpstr>
      <vt:lpstr>Приклад БАЧЕННЯ ОТГ</vt:lpstr>
      <vt:lpstr>Визначення Місії міста.  Стратегічне Бачення міста.  ПРАКТИКА 09:10 – 11:00</vt:lpstr>
      <vt:lpstr>НАПРЯМ (сфера) РОЗВИТКУ</vt:lpstr>
      <vt:lpstr>Визначення НАПРЯМІВ розвитку міста</vt:lpstr>
      <vt:lpstr>ПРОБЛЕМНА ситуація</vt:lpstr>
      <vt:lpstr>Презентация PowerPoint</vt:lpstr>
      <vt:lpstr>Абревіатура SWOT</vt:lpstr>
      <vt:lpstr>Презентация PowerPoint</vt:lpstr>
      <vt:lpstr>Презентация PowerPoint</vt:lpstr>
      <vt:lpstr>Система цілей Стратегії Приклад.</vt:lpstr>
      <vt:lpstr>СТРАТЕГІЧНІ ЦІЛІ</vt:lpstr>
      <vt:lpstr>SMART – “умный” проект</vt:lpstr>
      <vt:lpstr>Презентация PowerPoint</vt:lpstr>
      <vt:lpstr>Презентация PowerPoint</vt:lpstr>
      <vt:lpstr>Визначення  Стратегічних ЦІЛЕЙ.  ПРОБЛЕМИ.  ПРАКТИКА 11:30 – 13:00 </vt:lpstr>
      <vt:lpstr>Оперативні цілі</vt:lpstr>
      <vt:lpstr>Презентация PowerPoint</vt:lpstr>
      <vt:lpstr>ОЦІНКА оперативних цілей (проектів) стратегічного плану</vt:lpstr>
      <vt:lpstr>Приклад. Оцінка Оперативних цілей за критеріями</vt:lpstr>
      <vt:lpstr>Система індикаторів. ПРИКЛАД</vt:lpstr>
      <vt:lpstr>Місце проектів у Стратегічному плані  Напрям А.</vt:lpstr>
      <vt:lpstr>Презентация PowerPoint</vt:lpstr>
      <vt:lpstr>Презентация PowerPoint</vt:lpstr>
      <vt:lpstr>КАРТКА ПРОЕКТУ (Технічне завдання на розробку проекту)</vt:lpstr>
      <vt:lpstr>Приклад: А.1.1.1.Впровадження політики гостинності у сфері туризму</vt:lpstr>
      <vt:lpstr>Презентация PowerPoint</vt:lpstr>
      <vt:lpstr>Громадське обговорення та ухвалення стратегії</vt:lpstr>
      <vt:lpstr>Презентация PowerPoint</vt:lpstr>
      <vt:lpstr>Презентация PowerPoint</vt:lpstr>
      <vt:lpstr>Презентация PowerPoint</vt:lpstr>
      <vt:lpstr>Презентация PowerPoint</vt:lpstr>
      <vt:lpstr>Успіхів у розвитку громади!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</dc:title>
  <dc:creator>Влад</dc:creator>
  <cp:lastModifiedBy>Владелец</cp:lastModifiedBy>
  <cp:revision>62</cp:revision>
  <dcterms:created xsi:type="dcterms:W3CDTF">2019-05-17T14:55:30Z</dcterms:created>
  <dcterms:modified xsi:type="dcterms:W3CDTF">2022-01-25T16:53:32Z</dcterms:modified>
</cp:coreProperties>
</file>