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752834-56CB-4E73-8EDB-1A0D693B009B}" type="datetimeFigureOut">
              <a:rPr lang="uk-UA" smtClean="0"/>
              <a:t>07.10.2022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378A90-DBDB-4CE6-BDD0-26915BE52B8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8334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221332" y="1916832"/>
            <a:ext cx="9342559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ПОЛІТИКО-ПРОСТОРОВА </a:t>
            </a:r>
          </a:p>
          <a:p>
            <a:pPr algn="ctr"/>
            <a:r>
              <a:rPr lang="ru-RU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ОРГАНІЗАЦІЯ СУСПІЛЬСТВА</a:t>
            </a:r>
            <a:endParaRPr lang="ru-RU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1122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1817" y="0"/>
            <a:ext cx="7480381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ТЕМА 2.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СУЧАСНІ ТЕНДЕЦІЇ ППОС</a:t>
            </a:r>
          </a:p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108522" y="1988840"/>
            <a:ext cx="9224455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742950" lvl="0" indent="-742950">
              <a:buFont typeface="+mj-lt"/>
              <a:buAutoNum type="arabicPeriod"/>
            </a:pPr>
            <a:r>
              <a:rPr lang="uk-UA" sz="3200" b="1" dirty="0">
                <a:ln/>
                <a:solidFill>
                  <a:srgbClr val="FF0000"/>
                </a:solidFill>
              </a:rPr>
              <a:t>Географічні дослідження кіберпростору. </a:t>
            </a:r>
            <a:r>
              <a:rPr lang="uk-UA" sz="3200" b="1" i="1" dirty="0" err="1">
                <a:ln/>
                <a:solidFill>
                  <a:srgbClr val="7030A0"/>
                </a:solidFill>
              </a:rPr>
              <a:t>Кiбергеографiя</a:t>
            </a:r>
            <a:r>
              <a:rPr lang="uk-UA" sz="3200" b="1" dirty="0">
                <a:ln/>
                <a:solidFill>
                  <a:srgbClr val="7030A0"/>
                </a:solidFill>
              </a:rPr>
              <a:t>;</a:t>
            </a:r>
            <a:endParaRPr lang="ru-RU" sz="3200" b="1" dirty="0">
              <a:ln/>
              <a:solidFill>
                <a:srgbClr val="7030A0"/>
              </a:solidFill>
            </a:endParaRPr>
          </a:p>
          <a:p>
            <a:pPr marL="742950" lvl="0" indent="-742950">
              <a:buFont typeface="+mj-lt"/>
              <a:buAutoNum type="arabicPeriod"/>
            </a:pPr>
            <a:r>
              <a:rPr lang="uk-UA" sz="3200" b="1" dirty="0">
                <a:ln/>
                <a:solidFill>
                  <a:srgbClr val="FF0000"/>
                </a:solidFill>
              </a:rPr>
              <a:t>Співвідношення кіберпростору i реального простору. </a:t>
            </a:r>
            <a:r>
              <a:rPr lang="uk-UA" sz="3200" b="1" i="1" dirty="0">
                <a:ln/>
                <a:solidFill>
                  <a:srgbClr val="7030A0"/>
                </a:solidFill>
              </a:rPr>
              <a:t>Матриця M. </a:t>
            </a:r>
            <a:r>
              <a:rPr lang="uk-UA" sz="3200" b="1" i="1" dirty="0" err="1">
                <a:ln/>
                <a:solidFill>
                  <a:srgbClr val="7030A0"/>
                </a:solidFill>
              </a:rPr>
              <a:t>Batty</a:t>
            </a:r>
            <a:r>
              <a:rPr lang="uk-UA" sz="3200" b="1" dirty="0">
                <a:ln/>
                <a:solidFill>
                  <a:srgbClr val="7030A0"/>
                </a:solidFill>
              </a:rPr>
              <a:t>;</a:t>
            </a:r>
            <a:endParaRPr lang="ru-RU" sz="3200" b="1" dirty="0">
              <a:ln/>
              <a:solidFill>
                <a:srgbClr val="7030A0"/>
              </a:solidFill>
            </a:endParaRPr>
          </a:p>
          <a:p>
            <a:pPr marL="742950" lvl="0" indent="-742950">
              <a:buFont typeface="+mj-lt"/>
              <a:buAutoNum type="arabicPeriod"/>
            </a:pPr>
            <a:r>
              <a:rPr lang="uk-UA" sz="3200" b="1" dirty="0">
                <a:ln/>
                <a:solidFill>
                  <a:srgbClr val="FF0000"/>
                </a:solidFill>
              </a:rPr>
              <a:t>Візуалізація кіберпростору.  </a:t>
            </a:r>
            <a:r>
              <a:rPr lang="uk-UA" sz="3200" b="1" i="1" dirty="0">
                <a:ln/>
                <a:solidFill>
                  <a:srgbClr val="7030A0"/>
                </a:solidFill>
              </a:rPr>
              <a:t>Картування кіберпростору. Атласи кіберпростору</a:t>
            </a:r>
            <a:r>
              <a:rPr lang="uk-UA" sz="3200" b="1" dirty="0">
                <a:ln/>
                <a:solidFill>
                  <a:srgbClr val="7030A0"/>
                </a:solidFill>
              </a:rPr>
              <a:t>;</a:t>
            </a:r>
            <a:endParaRPr lang="ru-RU" sz="3200" b="1" dirty="0">
              <a:ln/>
              <a:solidFill>
                <a:srgbClr val="7030A0"/>
              </a:solidFill>
            </a:endParaRPr>
          </a:p>
          <a:p>
            <a:pPr marL="742950" lvl="0" indent="-742950">
              <a:buFont typeface="+mj-lt"/>
              <a:buAutoNum type="arabicPeriod"/>
            </a:pPr>
            <a:r>
              <a:rPr lang="uk-UA" sz="3200" b="1" dirty="0">
                <a:ln/>
                <a:solidFill>
                  <a:srgbClr val="FF0000"/>
                </a:solidFill>
              </a:rPr>
              <a:t>Розвиток географії кіберпростору: </a:t>
            </a:r>
            <a:r>
              <a:rPr lang="uk-UA" sz="3200" b="1" i="1" dirty="0" err="1">
                <a:ln/>
                <a:solidFill>
                  <a:srgbClr val="7030A0"/>
                </a:solidFill>
              </a:rPr>
              <a:t>Кiбергеополiтика</a:t>
            </a:r>
            <a:r>
              <a:rPr lang="uk-UA" sz="3200" b="1" i="1" dirty="0">
                <a:ln/>
                <a:solidFill>
                  <a:srgbClr val="7030A0"/>
                </a:solidFill>
              </a:rPr>
              <a:t>. </a:t>
            </a:r>
            <a:r>
              <a:rPr lang="uk-UA" sz="3200" b="1" i="1" dirty="0" err="1">
                <a:ln/>
                <a:solidFill>
                  <a:srgbClr val="7030A0"/>
                </a:solidFill>
              </a:rPr>
              <a:t>Кiбердемографiя</a:t>
            </a:r>
            <a:r>
              <a:rPr lang="uk-UA" sz="3200" b="1" i="1" dirty="0">
                <a:ln/>
                <a:solidFill>
                  <a:srgbClr val="7030A0"/>
                </a:solidFill>
              </a:rPr>
              <a:t> </a:t>
            </a:r>
            <a:r>
              <a:rPr lang="uk-UA" sz="3200" b="1" i="1" dirty="0" err="1">
                <a:ln/>
                <a:solidFill>
                  <a:srgbClr val="7030A0"/>
                </a:solidFill>
              </a:rPr>
              <a:t>Кiберкартографiя</a:t>
            </a:r>
            <a:r>
              <a:rPr lang="uk-UA" sz="3200" b="1" dirty="0">
                <a:ln/>
                <a:solidFill>
                  <a:srgbClr val="7030A0"/>
                </a:solidFill>
              </a:rPr>
              <a:t>.</a:t>
            </a:r>
            <a:endParaRPr lang="ru-RU" sz="3200" b="1" dirty="0">
              <a:ln/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875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4486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/>
              <a:t>В цілому ж </a:t>
            </a:r>
            <a:r>
              <a:rPr lang="uk-UA" sz="3200" b="1" dirty="0" err="1">
                <a:solidFill>
                  <a:srgbClr val="FF0000"/>
                </a:solidFill>
              </a:rPr>
              <a:t>кібергеографія</a:t>
            </a:r>
            <a:r>
              <a:rPr lang="uk-UA" sz="3200" b="1" dirty="0">
                <a:solidFill>
                  <a:srgbClr val="FF0000"/>
                </a:solidFill>
              </a:rPr>
              <a:t> </a:t>
            </a:r>
            <a:r>
              <a:rPr lang="uk-UA" sz="3200" dirty="0"/>
              <a:t>– це комплексна наука, в сферу вивчення якої входить не лише сам кіберпростір, але і його фізична інфраструктура в реальному просторі і соціум користувачів комп’ютерних систем. Тому </a:t>
            </a:r>
            <a:r>
              <a:rPr lang="uk-UA" sz="3200" dirty="0" err="1"/>
              <a:t>кібергеографію</a:t>
            </a:r>
            <a:r>
              <a:rPr lang="uk-UA" sz="3200" dirty="0"/>
              <a:t> умовно розділяють на два основні напрямки досліджень:</a:t>
            </a:r>
            <a:endParaRPr lang="ru-RU" sz="3200" dirty="0"/>
          </a:p>
          <a:p>
            <a:r>
              <a:rPr lang="uk-UA" sz="3200" dirty="0"/>
              <a:t>1) географію кіберпростору (або віртуальну географію), що займається вивченням структури кіберпростору;</a:t>
            </a:r>
            <a:endParaRPr lang="ru-RU" sz="3200" dirty="0"/>
          </a:p>
          <a:p>
            <a:r>
              <a:rPr lang="uk-UA" sz="3200" dirty="0"/>
              <a:t>2) географію комп’ютерних мереж, що вивчає в реальному про</a:t>
            </a:r>
            <a:r>
              <a:rPr lang="en-US" sz="3200" dirty="0"/>
              <a:t>c</a:t>
            </a:r>
            <a:r>
              <a:rPr lang="uk-UA" sz="3200" dirty="0"/>
              <a:t>торі територіальну структуру комп’ютерних мереж.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465471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5783" y="0"/>
            <a:ext cx="889248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на </a:t>
            </a:r>
            <a:r>
              <a:rPr lang="uk-UA" sz="2400" dirty="0"/>
              <a:t>сьогодні </a:t>
            </a:r>
            <a:r>
              <a:rPr lang="uk-UA" sz="2400" dirty="0" err="1"/>
              <a:t>кібергеографія</a:t>
            </a:r>
            <a:r>
              <a:rPr lang="uk-UA" sz="2400" dirty="0"/>
              <a:t> розуміється найчастіше </a:t>
            </a:r>
            <a:r>
              <a:rPr lang="uk-UA" sz="2400" dirty="0">
                <a:solidFill>
                  <a:srgbClr val="FF0000"/>
                </a:solidFill>
              </a:rPr>
              <a:t>у вузькому значенні</a:t>
            </a:r>
            <a:r>
              <a:rPr lang="uk-UA" sz="2400" dirty="0"/>
              <a:t> – як напрямок географії, що вивчає внутрішню структуру віртуальних просторів комп’ютерних мереж і (в кращому випадку) їх вплив на інші соціально-економічні системи</a:t>
            </a:r>
            <a:r>
              <a:rPr lang="uk-UA" sz="2400" dirty="0" smtClean="0"/>
              <a:t>.</a:t>
            </a:r>
          </a:p>
          <a:p>
            <a:r>
              <a:rPr lang="uk-UA" sz="2400" dirty="0" smtClean="0"/>
              <a:t>У </a:t>
            </a:r>
            <a:r>
              <a:rPr lang="uk-UA" sz="2400" dirty="0">
                <a:solidFill>
                  <a:srgbClr val="FF0000"/>
                </a:solidFill>
              </a:rPr>
              <a:t>ширшому значенні </a:t>
            </a:r>
            <a:r>
              <a:rPr lang="uk-UA" sz="2400" dirty="0"/>
              <a:t>до </a:t>
            </a:r>
            <a:r>
              <a:rPr lang="uk-UA" sz="2400" dirty="0" err="1"/>
              <a:t>кібергеографії</a:t>
            </a:r>
            <a:r>
              <a:rPr lang="uk-UA" sz="2400" dirty="0"/>
              <a:t> в даний час деякі західні дослідники відносять як мінімум п’ять взаємозв’язаних напрямків </a:t>
            </a:r>
            <a:r>
              <a:rPr lang="uk-UA" sz="2400" dirty="0" smtClean="0"/>
              <a:t>досліджень:</a:t>
            </a:r>
            <a:endParaRPr lang="ru-RU" sz="2400" dirty="0"/>
          </a:p>
          <a:p>
            <a:r>
              <a:rPr lang="uk-UA" sz="2400" dirty="0"/>
              <a:t>- </a:t>
            </a:r>
            <a:r>
              <a:rPr lang="uk-UA" sz="2400" b="1" i="1" dirty="0"/>
              <a:t>загальна теорія і основи </a:t>
            </a:r>
            <a:r>
              <a:rPr lang="uk-UA" sz="2400" b="1" i="1" dirty="0" err="1"/>
              <a:t>кібергеографії</a:t>
            </a:r>
            <a:r>
              <a:rPr lang="uk-UA" sz="2400" b="1" i="1" dirty="0"/>
              <a:t>, вивчення організаційної структури віртуальних просторів, співвідношення </a:t>
            </a:r>
            <a:r>
              <a:rPr lang="uk-UA" sz="2400" b="1" i="1" dirty="0" err="1"/>
              <a:t>кібер</a:t>
            </a:r>
            <a:r>
              <a:rPr lang="uk-UA" sz="2400" b="1" i="1" dirty="0"/>
              <a:t>- та реального просторів (власне </a:t>
            </a:r>
            <a:r>
              <a:rPr lang="uk-UA" sz="2400" b="1" i="1" dirty="0" err="1"/>
              <a:t>кібергеографія</a:t>
            </a:r>
            <a:r>
              <a:rPr lang="uk-UA" sz="2400" b="1" i="1" dirty="0"/>
              <a:t>);</a:t>
            </a:r>
            <a:endParaRPr lang="ru-RU" sz="2400" b="1" i="1" dirty="0"/>
          </a:p>
          <a:p>
            <a:r>
              <a:rPr lang="uk-UA" sz="2400" b="1" i="1" dirty="0"/>
              <a:t>- картографування комп’ютерних і телекомунікаційних мереж;</a:t>
            </a:r>
            <a:endParaRPr lang="ru-RU" sz="2400" b="1" i="1" dirty="0"/>
          </a:p>
          <a:p>
            <a:r>
              <a:rPr lang="uk-UA" sz="2400" b="1" i="1" dirty="0"/>
              <a:t>- візуалізація віртуального простору (</a:t>
            </a:r>
            <a:r>
              <a:rPr lang="uk-UA" sz="2400" b="1" i="1" dirty="0" err="1"/>
              <a:t>кіберкартографія</a:t>
            </a:r>
            <a:r>
              <a:rPr lang="uk-UA" sz="2400" b="1" i="1" dirty="0"/>
              <a:t>);</a:t>
            </a:r>
            <a:endParaRPr lang="ru-RU" sz="2400" b="1" i="1" dirty="0"/>
          </a:p>
          <a:p>
            <a:r>
              <a:rPr lang="uk-UA" sz="2400" b="1" i="1" dirty="0"/>
              <a:t>- вивчення впливу кіберпростору на територіальну організацію суспільства – економіку, соціум, політику;</a:t>
            </a:r>
            <a:endParaRPr lang="ru-RU" sz="2400" b="1" i="1" dirty="0"/>
          </a:p>
          <a:p>
            <a:r>
              <a:rPr lang="uk-UA" sz="2400" b="1" i="1" dirty="0"/>
              <a:t>- вивчення територіальної організації комп’ютерних і телекомунікаційних мереж.</a:t>
            </a:r>
            <a:endParaRPr lang="ru-RU" sz="2400" b="1" i="1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32497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sus\Desktop\КУРСИ ВЕРЕСЕНЬ 2022 р\КІБЕРБЕЗПЕКА 22-23\Prof Michael Batty\Batty-flyer_2019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334" y="1356680"/>
            <a:ext cx="5727917" cy="3126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sus\Desktop\КУРСИ ВЕРЕСЕНЬ 2022 р\КІБЕРБЕЗПЕКА 22-23\Prof Michael Batty\1_xiOO9YbO-ZrGOvGtztyfx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167749" cy="3258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sus\Desktop\КУРСИ ВЕРЕСЕНЬ 2022 р\КІБЕРБЕЗПЕКА 22-23\Prof Michael Batty\161925901279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8608" y="4483387"/>
            <a:ext cx="9282608" cy="2320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3736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:\Users\asus\Desktop\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772252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44031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233</Words>
  <Application>Microsoft Office PowerPoint</Application>
  <PresentationFormat>Экран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11</cp:revision>
  <dcterms:created xsi:type="dcterms:W3CDTF">2022-09-30T11:33:37Z</dcterms:created>
  <dcterms:modified xsi:type="dcterms:W3CDTF">2022-10-07T13:05:06Z</dcterms:modified>
</cp:coreProperties>
</file>