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7" r:id="rId5"/>
    <p:sldId id="258" r:id="rId6"/>
    <p:sldId id="259" r:id="rId7"/>
    <p:sldId id="260" r:id="rId8"/>
    <p:sldId id="262" r:id="rId9"/>
    <p:sldId id="261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sz="3200"/>
              <a:t>Home assignment. Seminar 1.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845" y="1600200"/>
            <a:ext cx="11458575" cy="4891405"/>
          </a:xfrm>
        </p:spPr>
        <p:txBody>
          <a:bodyPr/>
          <a:p>
            <a:pPr marL="0" indent="0">
              <a:buNone/>
            </a:pP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	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Answer the questions: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1) </a:t>
            </a:r>
            <a:r>
              <a:rPr lang="en-US" sz="2400" i="1">
                <a:latin typeface="Times New Roman" panose="02020603050405020304" charset="0"/>
                <a:cs typeface="Times New Roman" panose="02020603050405020304" charset="0"/>
              </a:rPr>
              <a:t>Social inclusion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is not the same as </a:t>
            </a:r>
            <a:r>
              <a:rPr lang="en-US" sz="2400" i="1">
                <a:latin typeface="Times New Roman" panose="02020603050405020304" charset="0"/>
                <a:cs typeface="Times New Roman" panose="02020603050405020304" charset="0"/>
              </a:rPr>
              <a:t>equality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. Explain the difference between the two definitions.</a:t>
            </a:r>
            <a:endParaRPr 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2) Who coined the terms “social inclusion”? And “social exclusion”?</a:t>
            </a:r>
            <a:endParaRPr 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3) Prepare the list of vulnerable groups of people.</a:t>
            </a:r>
            <a:endParaRPr 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4) Classify the reasons of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social exclusion in the Czech Republic.</a:t>
            </a:r>
            <a:endParaRPr 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ctr">
              <a:lnSpc>
                <a:spcPct val="180000"/>
              </a:lnSpc>
              <a:buNone/>
            </a:pPr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That’s why </a:t>
            </a:r>
            <a:r>
              <a:rPr lang="en-US" sz="3200" i="1">
                <a:latin typeface="Times New Roman" panose="02020603050405020304" charset="0"/>
                <a:cs typeface="Times New Roman" panose="02020603050405020304" charset="0"/>
              </a:rPr>
              <a:t>the concept of social inclusion</a:t>
            </a:r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 shifts the priorities of the social policy of the State from the allocation of social transfers to active </a:t>
            </a:r>
            <a:r>
              <a:rPr lang="en-US" sz="32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changes in the way of thinking</a:t>
            </a:r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 in society.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sz="3200">
                <a:sym typeface="+mn-ea"/>
              </a:rPr>
              <a:t>Home assignment. Seminar 2.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525"/>
            <a:ext cx="10515600" cy="4935855"/>
          </a:xfrm>
        </p:spPr>
        <p:txBody>
          <a:bodyPr/>
          <a:p>
            <a:pPr marL="0" indent="0">
              <a:buNone/>
            </a:pP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1)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What is the difference between </a:t>
            </a:r>
            <a:r>
              <a:rPr lang="en-US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gender discrimination </a:t>
            </a:r>
            <a:r>
              <a:rPr 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</a:t>
            </a:r>
            <a:r>
              <a:rPr 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sexism</a:t>
            </a:r>
            <a:r>
              <a:rPr 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?</a:t>
            </a:r>
            <a:endParaRPr 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buNone/>
            </a:pP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uk-UA" altLang="en-US">
                <a:latin typeface="Times New Roman" panose="02020603050405020304" charset="0"/>
                <a:cs typeface="Times New Roman" panose="02020603050405020304" charset="0"/>
              </a:rPr>
              <a:t>2) Gender discrimination: direct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 and</a:t>
            </a:r>
            <a:r>
              <a:rPr lang="uk-UA" altLang="en-US">
                <a:latin typeface="Times New Roman" panose="02020603050405020304" charset="0"/>
                <a:cs typeface="Times New Roman" panose="02020603050405020304" charset="0"/>
              </a:rPr>
              <a:t> indirect</a:t>
            </a:r>
            <a:r>
              <a:rPr lang="en-US" altLang="uk-UA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uk-UA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uk-UA">
                <a:latin typeface="Times New Roman" panose="02020603050405020304" charset="0"/>
                <a:cs typeface="Times New Roman" panose="02020603050405020304" charset="0"/>
              </a:rPr>
              <a:t>Explain it. Give examples.</a:t>
            </a:r>
            <a:endParaRPr lang="en-US" altLang="uk-UA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uk-UA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3) Why is it important to use a comprehensive (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complex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) gender approach in legislation?</a:t>
            </a:r>
            <a:endParaRPr lang="en-US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4) Which international organizations promote gender equality? How?</a:t>
            </a:r>
            <a:endParaRPr lang="en-US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1) </a:t>
            </a:r>
            <a:r>
              <a:rPr lang="en-US" sz="2800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Social inclusion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is not the same as </a:t>
            </a:r>
            <a:r>
              <a:rPr lang="en-US" sz="2800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equality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 Explain the difference between the two definitions.</a:t>
            </a:r>
            <a:br>
              <a:rPr lang="en-US" sz="2800">
                <a:latin typeface="Times New Roman" panose="02020603050405020304" charset="0"/>
                <a:cs typeface="Times New Roman" panose="02020603050405020304" charset="0"/>
              </a:rPr>
            </a:br>
            <a:endParaRPr lang="en-US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820" y="1825625"/>
            <a:ext cx="11233150" cy="3856990"/>
          </a:xfrm>
        </p:spPr>
        <p:txBody>
          <a:bodyPr>
            <a:normAutofit lnSpcReduction="10000"/>
          </a:bodyPr>
          <a:p>
            <a:pPr marL="0" indent="0" algn="ctr">
              <a:buNone/>
            </a:pPr>
            <a:r>
              <a:rPr lang="en-US" sz="360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Social inclusion = equality </a:t>
            </a:r>
            <a:r>
              <a:rPr lang="en-US">
                <a:solidFill>
                  <a:schemeClr val="accent3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>
              <a:solidFill>
                <a:schemeClr val="accent3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ctr">
              <a:buNone/>
            </a:pPr>
            <a:r>
              <a:rPr lang="en-US">
                <a:solidFill>
                  <a:schemeClr val="accent3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</a:t>
            </a:r>
            <a:endParaRPr lang="en-US">
              <a:solidFill>
                <a:schemeClr val="accent3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ctr">
              <a:buNone/>
            </a:pPr>
            <a:r>
              <a:rPr lang="en-US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OR </a:t>
            </a:r>
            <a:endParaRPr lang="en-US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ctr">
              <a:buNone/>
            </a:pPr>
            <a:r>
              <a:rPr lang="en-US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>
                <a:solidFill>
                  <a:schemeClr val="accent3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</a:t>
            </a:r>
            <a:endParaRPr lang="en-US">
              <a:solidFill>
                <a:schemeClr val="accent3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ctr">
              <a:buNone/>
            </a:pPr>
            <a:r>
              <a:rPr lang="en-US" sz="360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Social inclusion ≠ equality</a:t>
            </a:r>
            <a:endParaRPr lang="en-US" sz="360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ctr">
              <a:buNone/>
            </a:pPr>
            <a:r>
              <a:rPr lang="en-US" sz="48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? ? ?</a:t>
            </a:r>
            <a:endParaRPr lang="en-US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endParaRPr lang="en-US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53260" y="365125"/>
            <a:ext cx="8559800" cy="743585"/>
          </a:xfrm>
          <a:solidFill>
            <a:srgbClr val="FFC000"/>
          </a:solidFill>
        </p:spPr>
        <p:txBody>
          <a:bodyPr/>
          <a:p>
            <a:pPr algn="ctr"/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Is</a:t>
            </a:r>
            <a:r>
              <a:rPr lang="en-US" sz="2800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social inclusion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same as </a:t>
            </a:r>
            <a:r>
              <a:rPr lang="en-US" sz="2800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equality or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not?</a:t>
            </a:r>
            <a:endParaRPr lang="en-US" sz="280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40105" y="1681480"/>
            <a:ext cx="5157470" cy="709295"/>
          </a:xfrm>
        </p:spPr>
        <p:txBody>
          <a:bodyPr>
            <a:normAutofit/>
          </a:bodyPr>
          <a:p>
            <a:pPr algn="ctr"/>
            <a:r>
              <a:rPr lang="en-US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social inclusion = equality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40105" y="2752725"/>
            <a:ext cx="5157470" cy="3437255"/>
          </a:xfrm>
        </p:spPr>
        <p:txBody>
          <a:bodyPr/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antidiscrimination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capacity of individuals and households to participate in economic and social life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/>
              <a:t>... ...</a:t>
            </a:r>
            <a:endParaRPr lang="en-US"/>
          </a:p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996940" y="1680845"/>
            <a:ext cx="5358765" cy="1071245"/>
          </a:xfrm>
        </p:spPr>
        <p:txBody>
          <a:bodyPr>
            <a:normAutofit fontScale="25000"/>
          </a:bodyPr>
          <a:p>
            <a:pPr algn="ctr"/>
            <a:endParaRPr lang="en-US" i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endParaRPr lang="en-US" i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endParaRPr lang="en-US" sz="9600" i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endParaRPr lang="en-US" sz="9600" i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sz="9600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social inclusion </a:t>
            </a:r>
            <a:r>
              <a:rPr lang="en-US" sz="960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≠ </a:t>
            </a:r>
            <a:r>
              <a:rPr lang="en-US" sz="9600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equality</a:t>
            </a:r>
            <a:endParaRPr lang="en-US" sz="9600"/>
          </a:p>
          <a:p>
            <a:endParaRPr lang="en-US" sz="960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72200" y="2883535"/>
            <a:ext cx="5183505" cy="3306445"/>
          </a:xfrm>
        </p:spPr>
        <p:txBody>
          <a:bodyPr/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different conditions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inequalities in opportunities and in outcomes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.... ...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2) Who coined the terms “social inclusion”? And “social exclusion”?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32380"/>
            <a:ext cx="10515600" cy="3644900"/>
          </a:xfrm>
        </p:spPr>
        <p:txBody>
          <a:bodyPr/>
          <a:p>
            <a:pPr algn="ctr"/>
            <a:r>
              <a:rPr lang="en-US" sz="320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WHO?</a:t>
            </a:r>
            <a:endParaRPr lang="en-US" sz="320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  <a:p>
            <a:pPr algn="ctr"/>
            <a:endParaRPr lang="en-US" sz="320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  <a:p>
            <a:pPr algn="ctr"/>
            <a:r>
              <a:rPr lang="en-US" sz="320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WHEN? </a:t>
            </a:r>
            <a:endParaRPr lang="en-US" sz="320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  <a:p>
            <a:pPr algn="ctr"/>
            <a:endParaRPr lang="en-US" sz="320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  <a:p>
            <a:pPr algn="ctr"/>
            <a:r>
              <a:rPr lang="en-US" sz="320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WHERE?</a:t>
            </a:r>
            <a:endParaRPr lang="en-US" sz="320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0595"/>
          </a:xfrm>
        </p:spPr>
        <p:txBody>
          <a:bodyPr/>
          <a:p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3) Prepare the list of vulnerable groups of people.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16760"/>
          </a:xfrm>
        </p:spPr>
        <p:txBody>
          <a:bodyPr/>
          <a:p>
            <a:pPr marL="0" indent="0" algn="ctr">
              <a:buNone/>
            </a:pPr>
            <a:r>
              <a:rPr lang="en-US" sz="360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!  !  !</a:t>
            </a:r>
            <a:endParaRPr lang="en-US" sz="3600">
              <a:ln w="12700">
                <a:solidFill>
                  <a:schemeClr val="accent5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  <a:p>
            <a:pPr marL="0" indent="0">
              <a:buNone/>
            </a:pPr>
            <a:r>
              <a:rPr lang="en-US"/>
              <a:t>Exclusion as a criterion for identifying socially vulnerable groups.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6160"/>
            <a:ext cx="10515600" cy="5151120"/>
          </a:xfrm>
        </p:spPr>
        <p:txBody>
          <a:bodyPr/>
          <a:p>
            <a:pPr marL="0" indent="0">
              <a:buNone/>
            </a:pPr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Divide the below list into 3 groups: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	the list of socially vulnerable groups of the population in terms of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legal,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economic and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sociological approaches.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15185"/>
          </a:xfrm>
        </p:spPr>
        <p:txBody>
          <a:bodyPr/>
          <a:p>
            <a:pPr marL="0" indent="0" algn="ctr">
              <a:buNone/>
            </a:pPr>
            <a:r>
              <a:rPr lang="en-US" sz="360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What main criteria does social exclusion status have?</a:t>
            </a:r>
            <a:endParaRPr lang="en-US" sz="360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sz="320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Social exclusion status has many criteria:</a:t>
            </a:r>
            <a:endParaRPr lang="en-US" sz="320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9650"/>
            <a:ext cx="10515600" cy="3897630"/>
          </a:xfrm>
        </p:spPr>
        <p:txBody>
          <a:bodyPr/>
          <a:p>
            <a:r>
              <a:rPr lang="en-US"/>
              <a:t> poverty, </a:t>
            </a:r>
            <a:endParaRPr lang="en-US"/>
          </a:p>
          <a:p>
            <a:r>
              <a:rPr lang="en-US"/>
              <a:t>limited employment and education opportunities, </a:t>
            </a:r>
            <a:endParaRPr lang="en-US"/>
          </a:p>
          <a:p>
            <a:r>
              <a:rPr lang="en-US"/>
              <a:t>insufficient access to social ties and activities, </a:t>
            </a:r>
            <a:endParaRPr lang="en-US"/>
          </a:p>
          <a:p>
            <a:r>
              <a:rPr lang="en-US"/>
              <a:t>inability to plan their own lives.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sz="3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Barriers to social inclusion</a:t>
            </a: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Barriers to social inclusion include the </a:t>
            </a:r>
            <a:r>
              <a:rPr lang="en-US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formation of a negative image of a member of this population</a:t>
            </a:r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 in the eyes of a more prosperous environment and the causes of this phenomenon lie </a:t>
            </a:r>
            <a:r>
              <a:rPr lang="en-US" i="1">
                <a:latin typeface="Times New Roman" panose="02020603050405020304" charset="0"/>
                <a:cs typeface="Times New Roman" panose="02020603050405020304" charset="0"/>
              </a:rPr>
              <a:t>in the individual characteristics</a:t>
            </a:r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 of the person: 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insufficient determination, 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powerlessness, 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laziness, 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low motivation to work and learn, 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in harmful habits.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2263</Words>
  <Application>WPS Presentation</Application>
  <PresentationFormat>Widescreen</PresentationFormat>
  <Paragraphs>92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Arial</vt:lpstr>
      <vt:lpstr>SimSun</vt:lpstr>
      <vt:lpstr>Wingdings</vt:lpstr>
      <vt:lpstr>Times New Roman</vt:lpstr>
      <vt:lpstr>Calibri Light</vt:lpstr>
      <vt:lpstr>Microsoft YaHei</vt:lpstr>
      <vt:lpstr>Arial Unicode MS</vt:lpstr>
      <vt:lpstr>Calibri</vt:lpstr>
      <vt:lpstr>Century Schoolbook</vt:lpstr>
      <vt:lpstr>Office Theme</vt:lpstr>
      <vt:lpstr>Home assignment. Seminar 1.</vt:lpstr>
      <vt:lpstr>1) Social inclusion is not the same as equality. Explain the difference between the two definitions. </vt:lpstr>
      <vt:lpstr>PowerPoint 演示文稿</vt:lpstr>
      <vt:lpstr>2) Who coined the terms “social inclusion”? And “social exclusion”?</vt:lpstr>
      <vt:lpstr>3) Prepare the list of vulnerable groups of people.</vt:lpstr>
      <vt:lpstr>PowerPoint 演示文稿</vt:lpstr>
      <vt:lpstr>PowerPoint 演示文稿</vt:lpstr>
      <vt:lpstr>Social exclusion status has many criteria:</vt:lpstr>
      <vt:lpstr>Barriers to social inclusion</vt:lpstr>
      <vt:lpstr>PowerPoint 演示文稿</vt:lpstr>
      <vt:lpstr>Home assignment. Seminar 2.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assignment. Seminar 1.</dc:title>
  <dc:creator/>
  <cp:lastModifiedBy>root</cp:lastModifiedBy>
  <cp:revision>16</cp:revision>
  <dcterms:created xsi:type="dcterms:W3CDTF">2022-10-26T22:26:00Z</dcterms:created>
  <dcterms:modified xsi:type="dcterms:W3CDTF">2022-11-02T22:43:51Z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A0A55137732A45CA906C34DF3ED58B62</vt:lpwstr>
  </property>
  <property fmtid="{D5CDD505-2E9C-101B-9397-08002B2CF9AE}" pid="3" name="KSOProductBuildVer">
    <vt:lpwstr>1033-11.2.0.11214</vt:lpwstr>
  </property>
</Properties>
</file>