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1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0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8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0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7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1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7A106-DFA7-4C66-946E-CE5D488EDB81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A144-C358-4D04-8AE7-1F598EFF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Лекция 2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ОСНОВНЫЕ ШИХТОВЫЕ МАТЕРИАЛЫ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93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41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4. МЕТАЛЛОЛОМ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040" y="12952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Металлолом является одной из глав­ных составляющих </a:t>
            </a:r>
            <a:r>
              <a:rPr lang="ru-RU" dirty="0" err="1"/>
              <a:t>металлошихты</a:t>
            </a:r>
            <a:r>
              <a:rPr lang="ru-RU" dirty="0"/>
              <a:t>. Основными источниками металли­ческого лома являются отходы произ­водств. Различают: а) лом, образую­щийся на металлургических заводах (его названия: собственный лом, обо­ротный лом); б) лом, образующийся на заводах, потребляющих металло­прокат и другую металлургическую продукцию при изготовлении своей продукции (это стружка, </a:t>
            </a:r>
            <a:r>
              <a:rPr lang="ru-RU" dirty="0" err="1"/>
              <a:t>обрезь</a:t>
            </a:r>
            <a:r>
              <a:rPr lang="ru-RU" dirty="0"/>
              <a:t> ме­талла и т. п.); в) амортизационный лом (отслужившие свой срок станки, ма­шины, рельсы, предметы быта из чер­ных металлов и т. п</a:t>
            </a:r>
            <a:r>
              <a:rPr lang="ru-RU" dirty="0" smtClean="0"/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73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168" y="444880"/>
            <a:ext cx="11113008" cy="60747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Использование же случайного, плохо обработанного металлолома ча­сто приводит к тому, что проба, взятая из ванны расплавленного в сталепла­вильном агрегате металла, показывает невозможность получения из данной шихты стали нужной марки.</a:t>
            </a:r>
          </a:p>
          <a:p>
            <a:pPr marL="0" indent="0" algn="just">
              <a:buNone/>
            </a:pPr>
            <a:r>
              <a:rPr lang="ru-RU" dirty="0"/>
              <a:t>Какие пути решения этой проб­лемы?</a:t>
            </a:r>
          </a:p>
          <a:p>
            <a:pPr marL="0" indent="0" algn="just">
              <a:buNone/>
            </a:pPr>
            <a:r>
              <a:rPr lang="ru-RU" dirty="0"/>
              <a:t>Необходимо:</a:t>
            </a:r>
          </a:p>
          <a:p>
            <a:pPr marL="0" indent="0" algn="just">
              <a:buNone/>
            </a:pPr>
            <a:r>
              <a:rPr lang="ru-RU" dirty="0"/>
              <a:t>1) организовать тщательную сорти­ровку и отбор шихты в зависимости от планируемой к выплавке марки стали;</a:t>
            </a:r>
          </a:p>
          <a:p>
            <a:pPr marL="0" indent="0" algn="just">
              <a:buNone/>
            </a:pPr>
            <a:r>
              <a:rPr lang="ru-RU" dirty="0"/>
              <a:t>2)  максимально использовать обо­рудование для разделки металлолома: резка на  гидравлических  ножницах, измельчение    на   </a:t>
            </a:r>
            <a:r>
              <a:rPr lang="ru-RU" dirty="0" smtClean="0"/>
              <a:t>шреддинг-установках</a:t>
            </a:r>
            <a:r>
              <a:rPr lang="ru-RU" baseline="30000" dirty="0" smtClean="0"/>
              <a:t>1</a:t>
            </a:r>
            <a:r>
              <a:rPr lang="ru-RU" dirty="0"/>
              <a:t>, фрагментация (разделение маг­нитных и немагнитных фрагментов) и т. п. Так, по данным уральских метал­лургов, мелкая фракция, отсеиваемая при ножничной порезке лома, содер­жит до 60 %  меди,  содержащейся в ломе до переработки;</a:t>
            </a:r>
          </a:p>
          <a:p>
            <a:pPr marL="0" indent="0" algn="just">
              <a:buNone/>
            </a:pPr>
            <a:r>
              <a:rPr lang="ru-RU" dirty="0"/>
              <a:t>3) выплавлять отдельные марки ста­ли (с особыми требованиями по чисто­те от примесей цветных металлов), ис­пользуя в качестве шихты только чугун и не применяя металлолом;</a:t>
            </a:r>
          </a:p>
          <a:p>
            <a:pPr marL="0" indent="0" algn="just">
              <a:buNone/>
            </a:pPr>
            <a:r>
              <a:rPr lang="ru-RU" dirty="0"/>
              <a:t>4)  создавать новые виды </a:t>
            </a:r>
            <a:r>
              <a:rPr lang="ru-RU" dirty="0" err="1"/>
              <a:t>металло</a:t>
            </a:r>
            <a:r>
              <a:rPr lang="ru-RU" dirty="0"/>
              <a:t>-шихты, чистой от примесей цветных металлов;</a:t>
            </a:r>
          </a:p>
          <a:p>
            <a:pPr marL="514350" indent="-514350" algn="just">
              <a:buAutoNum type="arabicParenR" startAt="5"/>
            </a:pPr>
            <a:r>
              <a:rPr lang="ru-RU" dirty="0" smtClean="0"/>
              <a:t>использовать </a:t>
            </a:r>
            <a:r>
              <a:rPr lang="ru-RU" dirty="0"/>
              <a:t>в качестве </a:t>
            </a:r>
            <a:r>
              <a:rPr lang="ru-RU" dirty="0" err="1" smtClean="0"/>
              <a:t>металлошихты</a:t>
            </a:r>
            <a:r>
              <a:rPr lang="ru-RU" dirty="0" smtClean="0"/>
              <a:t>  </a:t>
            </a:r>
            <a:r>
              <a:rPr lang="ru-RU" dirty="0"/>
              <a:t>продукты  прямого  восста­новления железа из железных руд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в мире ежегодно образуется товарного лома 350— 385 млн. т, в том числе оборотного около 115 и амортизационного 155— 185 млн. т. По оценкам комиссии ООН, цена 1 т лома находится на уровне 100-140 долл. США. На луч­шие сорта металлолома (например, отслужившие свой срок рельсы) цена иногда достигает 160 долл. США/т.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1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704" cy="6315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 ПРОДУКТЫ ПРЯМОГО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ВОССТАНОВЛЕНИЯ </a:t>
            </a:r>
            <a:r>
              <a:rPr lang="ru-RU" b="1" dirty="0" smtClean="0"/>
              <a:t>ЖЕЛЕЗА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1016"/>
            <a:ext cx="10856976" cy="53035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в настоящее время в мире раз­личными методами производят более 40 млн. т/год продуктов прямого вос­становления — шихтовых материалов, чистых от примесей цветных метал­лов. Предполагается, что в ближай­шие годы этот показатель возрастет до 60 млн. т/год. Основные варианты используемых при этом технологий сводятся к следующему:</a:t>
            </a:r>
          </a:p>
          <a:p>
            <a:pPr marL="0" indent="0" algn="just">
              <a:buNone/>
            </a:pPr>
            <a:r>
              <a:rPr lang="ru-RU" dirty="0"/>
              <a:t>а) восстановление железа из твер­дых железорудных материалов взаи­модействием с твердыми или газооб­разными восстановителями. Посколь­ку получаемый продукт представляет собой куски пористого материала, по внешнему виду напоминающего губ­ку, его называют также </a:t>
            </a:r>
            <a:r>
              <a:rPr lang="ru-RU" i="1" dirty="0"/>
              <a:t>губчатым же­лезом. </a:t>
            </a:r>
            <a:r>
              <a:rPr lang="ru-RU" dirty="0"/>
              <a:t>Так как процессы металлизации идут в твердом материале, без образо­вания жидкой фазы, их называют процессами твердофазного восста­новления (</a:t>
            </a:r>
            <a:r>
              <a:rPr lang="ru-RU" dirty="0" err="1"/>
              <a:t>ПТВ</a:t>
            </a:r>
            <a:r>
              <a:rPr lang="ru-RU" dirty="0"/>
              <a:t>). В зарубежной лите­ратуре для обозначения получаемого материала используют аббревиатуру </a:t>
            </a:r>
            <a:r>
              <a:rPr lang="en-US" dirty="0" err="1"/>
              <a:t>DRI</a:t>
            </a:r>
            <a:r>
              <a:rPr lang="en-US" dirty="0"/>
              <a:t> </a:t>
            </a:r>
            <a:r>
              <a:rPr lang="ru-RU" dirty="0"/>
              <a:t>или </a:t>
            </a:r>
            <a:r>
              <a:rPr lang="en-US" dirty="0"/>
              <a:t>DI</a:t>
            </a:r>
            <a:r>
              <a:rPr lang="ru-RU" baseline="30000" dirty="0"/>
              <a:t>1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б)  восстановление железа в кипя­щем железистом шлаке. Такой про­цесс называют процессом </a:t>
            </a:r>
            <a:r>
              <a:rPr lang="ru-RU" dirty="0" err="1"/>
              <a:t>жидкофаз-ного</a:t>
            </a:r>
            <a:r>
              <a:rPr lang="ru-RU" dirty="0"/>
              <a:t> восстановления (</a:t>
            </a:r>
            <a:r>
              <a:rPr lang="ru-RU" dirty="0" err="1"/>
              <a:t>ПЖВ</a:t>
            </a:r>
            <a:r>
              <a:rPr lang="ru-RU" dirty="0"/>
              <a:t>);</a:t>
            </a:r>
          </a:p>
          <a:p>
            <a:pPr marL="0" indent="0" algn="just">
              <a:buNone/>
            </a:pPr>
            <a:r>
              <a:rPr lang="ru-RU" dirty="0"/>
              <a:t>в)  получение из чистых железных руд карбида железа.  Независимо  от способа получения все эти материалы содержат очень мало примесей цвет­ных металлов.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6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84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6. </a:t>
            </a:r>
            <a:r>
              <a:rPr lang="ru-RU" b="1" dirty="0"/>
              <a:t>ФЕРРОСПЛАВЫ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3856"/>
            <a:ext cx="10984992" cy="5477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число компонентов </a:t>
            </a:r>
            <a:r>
              <a:rPr lang="ru-RU" dirty="0" err="1"/>
              <a:t>металлошихты</a:t>
            </a:r>
            <a:r>
              <a:rPr lang="ru-RU" dirty="0"/>
              <a:t> часто включают также металлсодержа­щие добавки, используемые для </a:t>
            </a:r>
            <a:r>
              <a:rPr lang="ru-RU" dirty="0" err="1"/>
              <a:t>рас­кисления</a:t>
            </a:r>
            <a:r>
              <a:rPr lang="ru-RU" dirty="0"/>
              <a:t> и легирования стали. Эти добавки вводят в металл обычно в виде сплавов с железом (иногда в чис­том виде) и называют </a:t>
            </a:r>
            <a:r>
              <a:rPr lang="ru-RU" i="1" dirty="0"/>
              <a:t>ферросплавами. </a:t>
            </a:r>
            <a:r>
              <a:rPr lang="ru-RU" dirty="0"/>
              <a:t>Выпускаемые промышленностью ферросплавы подразделяют обычно на большие и малые. К большим ферро­сплавам относят сплавы, занимающие в общем объеме производства основ­ное </a:t>
            </a:r>
            <a:r>
              <a:rPr lang="ru-RU" dirty="0" err="1"/>
              <a:t>положение</a:t>
            </a:r>
            <a:r>
              <a:rPr lang="ru-RU" baseline="30000" dirty="0" err="1"/>
              <a:t>1</a:t>
            </a:r>
            <a:r>
              <a:rPr lang="ru-RU" dirty="0"/>
              <a:t> (ферросилиций, фер­ромарганец, </a:t>
            </a:r>
            <a:r>
              <a:rPr lang="ru-RU" dirty="0" err="1"/>
              <a:t>силикомарганец</a:t>
            </a:r>
            <a:r>
              <a:rPr lang="ru-RU" dirty="0"/>
              <a:t>, ферро­хром, </a:t>
            </a:r>
            <a:r>
              <a:rPr lang="ru-RU" dirty="0" err="1"/>
              <a:t>ферросиликохром</a:t>
            </a:r>
            <a:r>
              <a:rPr lang="ru-RU" dirty="0"/>
              <a:t>), к малым — сплавы, используемые в меньших мас­штабах (ферровольфрам, ферромолиб­ден, феррованадий, </a:t>
            </a:r>
            <a:r>
              <a:rPr lang="ru-RU" dirty="0" err="1"/>
              <a:t>феррониобий</a:t>
            </a:r>
            <a:r>
              <a:rPr lang="ru-RU" dirty="0"/>
              <a:t>, </a:t>
            </a:r>
            <a:r>
              <a:rPr lang="ru-RU" dirty="0" err="1"/>
              <a:t>ферротитан</a:t>
            </a:r>
            <a:r>
              <a:rPr lang="ru-RU" dirty="0"/>
              <a:t>, сплавы </a:t>
            </a:r>
            <a:r>
              <a:rPr lang="ru-RU" dirty="0" err="1"/>
              <a:t>ЩЗМ</a:t>
            </a:r>
            <a:r>
              <a:rPr lang="ru-RU" dirty="0"/>
              <a:t> — </a:t>
            </a:r>
            <a:r>
              <a:rPr lang="ru-RU" dirty="0" err="1"/>
              <a:t>силико</a:t>
            </a:r>
            <a:r>
              <a:rPr lang="ru-RU" dirty="0"/>
              <a:t>-кальций, </a:t>
            </a:r>
            <a:r>
              <a:rPr lang="ru-RU" dirty="0" err="1"/>
              <a:t>силикобарий</a:t>
            </a:r>
            <a:r>
              <a:rPr lang="ru-RU" dirty="0"/>
              <a:t> и др., сплавы </a:t>
            </a:r>
            <a:r>
              <a:rPr lang="ru-RU" dirty="0" err="1"/>
              <a:t>РЗМ</a:t>
            </a:r>
            <a:r>
              <a:rPr lang="ru-RU" dirty="0"/>
              <a:t> с железом, кремнием, алюмини­ем, сплавы с алюминием — ферроалю­миний, </a:t>
            </a:r>
            <a:r>
              <a:rPr lang="ru-RU" dirty="0" err="1"/>
              <a:t>силикоалюминий</a:t>
            </a:r>
            <a:r>
              <a:rPr lang="ru-RU" dirty="0"/>
              <a:t> и др.).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0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320" y="338328"/>
            <a:ext cx="11067288" cy="62544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Каждый ферросплав может иметь разнообразные составы. Например, группа хромистых ферросплавов вклю­чает: высоко-, средне- и низкоуглеро­дистый феррохром, </a:t>
            </a:r>
            <a:r>
              <a:rPr lang="ru-RU" dirty="0" err="1"/>
              <a:t>ферросиликохром</a:t>
            </a:r>
            <a:r>
              <a:rPr lang="ru-RU" dirty="0"/>
              <a:t>, металлический феррохром, азотированный феррохром. Группа марганце­вых ферросплавов включает: высоко-, средне- и низкоуглеродистый ферро­марганец, </a:t>
            </a:r>
            <a:r>
              <a:rPr lang="ru-RU" dirty="0" err="1"/>
              <a:t>силикомарганец</a:t>
            </a:r>
            <a:r>
              <a:rPr lang="ru-RU" dirty="0"/>
              <a:t>, металли­ческий марганец, азотированный мар­ганец.</a:t>
            </a:r>
          </a:p>
          <a:p>
            <a:pPr algn="just"/>
            <a:r>
              <a:rPr lang="ru-RU" dirty="0"/>
              <a:t>Каждый ферросплав содержит кро­ме железа ряд компонентов (приме­сей). Основные (в соответствии с на­званием ферросплава) компоненты называют </a:t>
            </a:r>
            <a:r>
              <a:rPr lang="ru-RU" i="1" dirty="0"/>
              <a:t>ведущими. </a:t>
            </a:r>
            <a:r>
              <a:rPr lang="ru-RU" dirty="0"/>
              <a:t>Содержание веду­щих компонентов может колебаться в определенных пределах. Для сравне­ния (и учета) ферросплавов введено понятие </a:t>
            </a:r>
            <a:r>
              <a:rPr lang="ru-RU" i="1" dirty="0"/>
              <a:t>базовой тонны — </a:t>
            </a:r>
            <a:r>
              <a:rPr lang="ru-RU" dirty="0"/>
              <a:t>это 1 т фер­росплава (или концентрата) со строго определенным содержанием ведущего элемента (или его соединения).</a:t>
            </a:r>
          </a:p>
          <a:p>
            <a:pPr algn="just"/>
            <a:r>
              <a:rPr lang="ru-RU" dirty="0"/>
              <a:t>Например, в ферросилиции марки </a:t>
            </a:r>
            <a:r>
              <a:rPr lang="ru-RU" dirty="0" err="1"/>
              <a:t>ФС45</a:t>
            </a:r>
            <a:r>
              <a:rPr lang="ru-RU" dirty="0"/>
              <a:t> по ГОСТу допускается колеба­ние в содержании кремния от 41 до 47%. За базовую тонну принята </a:t>
            </a:r>
            <a:r>
              <a:rPr lang="ru-RU" dirty="0" err="1"/>
              <a:t>1т</a:t>
            </a:r>
            <a:r>
              <a:rPr lang="ru-RU" dirty="0"/>
              <a:t> сплава, содержащего 45 % </a:t>
            </a:r>
            <a:r>
              <a:rPr lang="en-US" dirty="0"/>
              <a:t>Si </a:t>
            </a:r>
            <a:r>
              <a:rPr lang="ru-RU" dirty="0"/>
              <a:t>(Ферро­силиций марки </a:t>
            </a:r>
            <a:r>
              <a:rPr lang="ru-RU" dirty="0" err="1"/>
              <a:t>ФС45</a:t>
            </a:r>
            <a:r>
              <a:rPr lang="ru-RU" dirty="0"/>
              <a:t> обычно называ­ют 45%-</a:t>
            </a:r>
            <a:r>
              <a:rPr lang="ru-RU" dirty="0" err="1"/>
              <a:t>ный</a:t>
            </a:r>
            <a:r>
              <a:rPr lang="ru-RU" dirty="0"/>
              <a:t> ферросилиций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24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64" y="636904"/>
            <a:ext cx="11030712" cy="5974207"/>
          </a:xfrm>
        </p:spPr>
        <p:txBody>
          <a:bodyPr/>
          <a:lstStyle/>
          <a:p>
            <a:pPr algn="just"/>
            <a:r>
              <a:rPr lang="ru-RU" dirty="0"/>
              <a:t>Основными способами получения ферросплавов являются: доменный, электротермический, </a:t>
            </a:r>
            <a:r>
              <a:rPr lang="ru-RU" dirty="0" smtClean="0"/>
              <a:t>металлотермический</a:t>
            </a:r>
            <a:r>
              <a:rPr lang="ru-RU" dirty="0"/>
              <a:t>, электролитический. Исполь­зуемые ферросплавы получают глав­ным образом электро- или </a:t>
            </a:r>
            <a:r>
              <a:rPr lang="ru-RU" dirty="0" smtClean="0"/>
              <a:t>металлотермическими </a:t>
            </a:r>
            <a:r>
              <a:rPr lang="ru-RU" dirty="0"/>
              <a:t>способами. Электро­литический метод связан со значи­тельным расходом электроэнергии; его используют для получения особо чистых материалов. </a:t>
            </a:r>
            <a:endParaRPr lang="ru-RU" dirty="0" smtClean="0"/>
          </a:p>
          <a:p>
            <a:pPr algn="just"/>
            <a:r>
              <a:rPr lang="ru-RU" dirty="0"/>
              <a:t>В качестве сырья для получения ферросплавов используют руды, со­держащие то или иное количество ок­сидов соответствующих элементов.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5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587"/>
          </a:xfrm>
        </p:spPr>
        <p:txBody>
          <a:bodyPr/>
          <a:lstStyle/>
          <a:p>
            <a:r>
              <a:rPr lang="ru-RU" b="1" dirty="0"/>
              <a:t>1. </a:t>
            </a:r>
            <a:r>
              <a:rPr lang="ru-RU" b="1" dirty="0" err="1"/>
              <a:t>МЕТАЛЛОШИХТА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368" y="1243584"/>
            <a:ext cx="11219688" cy="5477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Более чем на 80 % себестоимость стали определяется стоимостью ис­пользуемого сырья, прежде всего рас­ходом и стоимостью </a:t>
            </a:r>
            <a:r>
              <a:rPr lang="ru-RU" dirty="0" err="1"/>
              <a:t>металлошихты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 качестве </a:t>
            </a:r>
            <a:r>
              <a:rPr lang="ru-RU" dirty="0" err="1"/>
              <a:t>металлошихты</a:t>
            </a:r>
            <a:r>
              <a:rPr lang="ru-RU" dirty="0"/>
              <a:t> использу­ют: а) чугун (жидкий или твердый); б) металлолом (в технической литературе часто используют термин «скрап»');</a:t>
            </a:r>
          </a:p>
          <a:p>
            <a:pPr marL="0" indent="0">
              <a:buNone/>
            </a:pPr>
            <a:r>
              <a:rPr lang="ru-RU" dirty="0"/>
              <a:t>в) металл </a:t>
            </a:r>
            <a:r>
              <a:rPr lang="ru-RU" dirty="0" err="1"/>
              <a:t>одобавки</a:t>
            </a:r>
            <a:r>
              <a:rPr lang="ru-RU" dirty="0"/>
              <a:t>, например продук­ты прямого восстановления железа и др.</a:t>
            </a:r>
          </a:p>
          <a:p>
            <a:pPr marL="0" indent="0">
              <a:buNone/>
            </a:pPr>
            <a:r>
              <a:rPr lang="ru-RU" dirty="0"/>
              <a:t>Расход </a:t>
            </a:r>
            <a:r>
              <a:rPr lang="ru-RU" dirty="0" err="1"/>
              <a:t>металлошихты</a:t>
            </a:r>
            <a:r>
              <a:rPr lang="ru-RU" dirty="0"/>
              <a:t>, составляю­щий 1100—1150 кг/т жидкой стали, определяется: 1) составом шихты (доля чугуна, доля скрапа в шихте и т. п.); 2) характером шихты и хими­ческим составом ее составляющих (степень «зашлакованности» чугуна, концентрация в нем легкоокисляю­щихся примесей, «</a:t>
            </a:r>
            <a:r>
              <a:rPr lang="ru-RU" dirty="0" err="1"/>
              <a:t>замусоренность</a:t>
            </a:r>
            <a:r>
              <a:rPr lang="ru-RU" dirty="0"/>
              <a:t>» скрапа и т. п.); 3) технологией плавки (будет применяться кислород для продувки ванны или нет, большое или умеренное количество образую­щегося шлака и т. п.). Расход </a:t>
            </a:r>
            <a:r>
              <a:rPr lang="ru-RU" dirty="0" err="1"/>
              <a:t>метал­лошихты</a:t>
            </a:r>
            <a:r>
              <a:rPr lang="ru-RU" dirty="0"/>
              <a:t> снижают при использова­нии в качестве окислителей железной руды, окалины или других материа­лов, в состав которых входит железо (оно частично восстанавливается и переходит в металл).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3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52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2. ЧУГУН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" y="1078992"/>
            <a:ext cx="11539728" cy="55229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Напомним, что чугун получают в до­менных печах восстановлением железа из железорудных материалов (агломе­рата, окатышей и др.). При горении кокса идут реакции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dirty="0"/>
              <a:t>С + </a:t>
            </a:r>
            <a:r>
              <a:rPr lang="ru-RU" dirty="0" err="1"/>
              <a:t>О</a:t>
            </a:r>
            <a:r>
              <a:rPr lang="ru-RU" baseline="-25000" dirty="0" err="1"/>
              <a:t>2</a:t>
            </a:r>
            <a:r>
              <a:rPr lang="ru-RU" dirty="0"/>
              <a:t> + 3,762</a:t>
            </a:r>
            <a:r>
              <a:rPr lang="en-US" dirty="0"/>
              <a:t>N</a:t>
            </a:r>
            <a:r>
              <a:rPr lang="ru-RU" baseline="-25000" dirty="0"/>
              <a:t>2</a:t>
            </a:r>
            <a:r>
              <a:rPr lang="ru-RU" dirty="0"/>
              <a:t> = </a:t>
            </a:r>
            <a:r>
              <a:rPr lang="ru-RU" dirty="0" err="1"/>
              <a:t>С0</a:t>
            </a:r>
            <a:r>
              <a:rPr lang="ru-RU" baseline="-25000" dirty="0" err="1"/>
              <a:t>2</a:t>
            </a:r>
            <a:r>
              <a:rPr lang="ru-RU" dirty="0"/>
              <a:t> + 3,762</a:t>
            </a:r>
            <a:r>
              <a:rPr lang="en-US" dirty="0"/>
              <a:t>N</a:t>
            </a:r>
            <a:r>
              <a:rPr lang="ru-RU" baseline="-25000" dirty="0"/>
              <a:t>2</a:t>
            </a:r>
            <a:r>
              <a:rPr lang="ru-RU" dirty="0"/>
              <a:t>,</a:t>
            </a:r>
          </a:p>
          <a:p>
            <a:pPr marL="0" indent="0" algn="ctr">
              <a:buNone/>
            </a:pPr>
            <a:r>
              <a:rPr lang="ru-RU" dirty="0"/>
              <a:t> С + </a:t>
            </a:r>
            <a:r>
              <a:rPr lang="ru-RU" dirty="0" err="1"/>
              <a:t>СО</a:t>
            </a:r>
            <a:r>
              <a:rPr lang="ru-RU" baseline="-25000" dirty="0" err="1"/>
              <a:t>2</a:t>
            </a:r>
            <a:r>
              <a:rPr lang="ru-RU" dirty="0"/>
              <a:t> + 3,762</a:t>
            </a:r>
            <a:r>
              <a:rPr lang="en-US" dirty="0"/>
              <a:t>N</a:t>
            </a:r>
            <a:r>
              <a:rPr lang="ru-RU" baseline="-25000" dirty="0"/>
              <a:t>2</a:t>
            </a:r>
            <a:r>
              <a:rPr lang="ru-RU" dirty="0"/>
              <a:t> = 2</a:t>
            </a:r>
            <a:r>
              <a:rPr lang="en-US" dirty="0"/>
              <a:t>CO</a:t>
            </a:r>
            <a:r>
              <a:rPr lang="ru-RU" dirty="0"/>
              <a:t> + 3,762</a:t>
            </a:r>
            <a:r>
              <a:rPr lang="en-US" dirty="0"/>
              <a:t>N</a:t>
            </a:r>
            <a:r>
              <a:rPr lang="ru-RU" baseline="-25000" dirty="0"/>
              <a:t>2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При частичном обогащении возду­ха кислородом коэффициент 3,762 со­ответственно уменьшается (это соот­ношение долей азота и кислорода в воздухе: 79/21 = 3,762).</a:t>
            </a:r>
          </a:p>
          <a:p>
            <a:pPr marL="0" indent="0">
              <a:buNone/>
            </a:pPr>
            <a:r>
              <a:rPr lang="ru-RU" dirty="0"/>
              <a:t>В области высоких температур при наличии углерода идет реакция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dirty="0" err="1"/>
              <a:t>С0</a:t>
            </a:r>
            <a:r>
              <a:rPr lang="ru-RU" baseline="-25000" dirty="0" err="1"/>
              <a:t>2</a:t>
            </a:r>
            <a:r>
              <a:rPr lang="ru-RU" dirty="0"/>
              <a:t> + С = </a:t>
            </a:r>
            <a:r>
              <a:rPr lang="ru-RU" dirty="0" err="1"/>
              <a:t>2СО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Образующийся оксид СО — вос­становитель, и атмосфера в домен­ной печи восстановительная. В зоне высоких температур идет прямая ре­акция восстановления железа угле­родом кокса: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en-US" dirty="0" err="1"/>
              <a:t>FeO</a:t>
            </a:r>
            <a:r>
              <a:rPr lang="ru-RU" dirty="0"/>
              <a:t> + С = </a:t>
            </a:r>
            <a:r>
              <a:rPr lang="en-US" dirty="0"/>
              <a:t>Fe</a:t>
            </a:r>
            <a:r>
              <a:rPr lang="ru-RU" dirty="0"/>
              <a:t> + СО - </a:t>
            </a:r>
            <a:r>
              <a:rPr lang="en-US" i="1" dirty="0"/>
              <a:t>Q</a:t>
            </a:r>
            <a:r>
              <a:rPr lang="ru-RU" i="1" dirty="0"/>
              <a:t>.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3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904" y="197992"/>
            <a:ext cx="10686288" cy="64131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Степень восстановления железа в доменной печи 99—99,9 %, поэтому доменный шлак содержит &lt; 1 % </a:t>
            </a:r>
            <a:r>
              <a:rPr lang="en-US" dirty="0" err="1"/>
              <a:t>FeO</a:t>
            </a:r>
            <a:r>
              <a:rPr lang="ru-RU" dirty="0"/>
              <a:t>. В восстановительных условиях печи восстанавливаются и другие оксиды, поступающие в доменную печь с ших­той (оксиды кремния, марганца, фос­фора и др.):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 + </a:t>
            </a:r>
            <a:r>
              <a:rPr lang="ru-RU" dirty="0" err="1"/>
              <a:t>2С</a:t>
            </a:r>
            <a:r>
              <a:rPr lang="ru-RU" dirty="0"/>
              <a:t> = [</a:t>
            </a:r>
            <a:r>
              <a:rPr lang="en-US" dirty="0"/>
              <a:t>Si</a:t>
            </a:r>
            <a:r>
              <a:rPr lang="ru-RU" dirty="0"/>
              <a:t>] + 2</a:t>
            </a:r>
            <a:r>
              <a:rPr lang="en-US" dirty="0"/>
              <a:t>CO</a:t>
            </a:r>
            <a:r>
              <a:rPr lang="ru-RU" dirty="0"/>
              <a:t> - </a:t>
            </a:r>
            <a:r>
              <a:rPr lang="en-US" i="1" dirty="0"/>
              <a:t>Q</a:t>
            </a:r>
            <a:r>
              <a:rPr lang="ru-RU" i="1" dirty="0"/>
              <a:t>, </a:t>
            </a:r>
            <a:endParaRPr lang="ru-RU" dirty="0"/>
          </a:p>
          <a:p>
            <a:pPr marL="0" indent="0" algn="ctr">
              <a:buNone/>
            </a:pPr>
            <a:r>
              <a:rPr lang="ru-RU" dirty="0" err="1"/>
              <a:t>МпО</a:t>
            </a:r>
            <a:r>
              <a:rPr lang="ru-RU" dirty="0"/>
              <a:t> + С = [</a:t>
            </a:r>
            <a:r>
              <a:rPr lang="ru-RU" dirty="0" err="1"/>
              <a:t>Мп</a:t>
            </a:r>
            <a:r>
              <a:rPr lang="ru-RU" dirty="0"/>
              <a:t>] + СО - </a:t>
            </a:r>
            <a:r>
              <a:rPr lang="en-US" i="1" dirty="0"/>
              <a:t>Q</a:t>
            </a:r>
            <a:r>
              <a:rPr lang="ru-RU" i="1" dirty="0"/>
              <a:t>,</a:t>
            </a:r>
            <a:endParaRPr lang="ru-RU" dirty="0"/>
          </a:p>
          <a:p>
            <a:pPr marL="0" indent="0" algn="ctr">
              <a:buNone/>
            </a:pPr>
            <a:r>
              <a:rPr lang="ru-RU" dirty="0" err="1"/>
              <a:t>ЗСаО</a:t>
            </a:r>
            <a:r>
              <a:rPr lang="ru-RU" dirty="0"/>
              <a:t> • </a:t>
            </a:r>
            <a:r>
              <a:rPr lang="ru-RU" dirty="0" err="1"/>
              <a:t>Р</a:t>
            </a:r>
            <a:r>
              <a:rPr lang="ru-RU" baseline="-25000" dirty="0" err="1"/>
              <a:t>2</a:t>
            </a:r>
            <a:r>
              <a:rPr lang="ru-RU" dirty="0" err="1"/>
              <a:t>О</a:t>
            </a:r>
            <a:r>
              <a:rPr lang="ru-RU" baseline="-25000" dirty="0" err="1"/>
              <a:t>5</a:t>
            </a:r>
            <a:r>
              <a:rPr lang="ru-RU" dirty="0"/>
              <a:t> + </a:t>
            </a:r>
            <a:r>
              <a:rPr lang="ru-RU" dirty="0" err="1"/>
              <a:t>5С</a:t>
            </a:r>
            <a:r>
              <a:rPr lang="ru-RU" dirty="0"/>
              <a:t> = 2[Р] + </a:t>
            </a:r>
            <a:r>
              <a:rPr lang="ru-RU" dirty="0" err="1"/>
              <a:t>ЗСаО</a:t>
            </a:r>
            <a:r>
              <a:rPr lang="ru-RU" dirty="0"/>
              <a:t> + </a:t>
            </a:r>
            <a:r>
              <a:rPr lang="en-US" dirty="0" err="1"/>
              <a:t>SCO</a:t>
            </a:r>
            <a:r>
              <a:rPr lang="ru-RU" dirty="0"/>
              <a:t> - </a:t>
            </a:r>
            <a:r>
              <a:rPr lang="en-US" i="1" dirty="0"/>
              <a:t>Q</a:t>
            </a:r>
            <a:r>
              <a:rPr lang="ru-RU" i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Используемый в доменной печи кокс содержит некоторое количество серы. Сера содержится и в железоруд­ных материалах (в виде </a:t>
            </a:r>
            <a:r>
              <a:rPr lang="en-US" dirty="0" err="1"/>
              <a:t>FeS</a:t>
            </a:r>
            <a:r>
              <a:rPr lang="ru-RU" dirty="0"/>
              <a:t>, </a:t>
            </a:r>
            <a:r>
              <a:rPr lang="en-US" dirty="0" err="1"/>
              <a:t>CaS</a:t>
            </a:r>
            <a:r>
              <a:rPr lang="ru-RU" dirty="0"/>
              <a:t>, </a:t>
            </a:r>
            <a:r>
              <a:rPr lang="en-US" dirty="0" err="1"/>
              <a:t>CaSO</a:t>
            </a:r>
            <a:r>
              <a:rPr lang="ru-RU" baseline="-25000" dirty="0"/>
              <a:t>3</a:t>
            </a:r>
            <a:r>
              <a:rPr lang="ru-RU" dirty="0"/>
              <a:t>). Около 10 % содержащейся в шихте серы удаляется из печи вместе с газами. .</a:t>
            </a:r>
          </a:p>
          <a:p>
            <a:pPr marL="0" indent="0">
              <a:buNone/>
            </a:pPr>
            <a:r>
              <a:rPr lang="ru-RU" dirty="0"/>
              <a:t>Оставшаяся сера распределя­ется между металлом (чугуном) и шла­ком в соответствии с коэффициентом распределения </a:t>
            </a:r>
            <a:r>
              <a:rPr lang="en-US" dirty="0"/>
              <a:t>L</a:t>
            </a:r>
            <a:r>
              <a:rPr lang="en-US" baseline="-25000" dirty="0"/>
              <a:t>S</a:t>
            </a:r>
            <a:r>
              <a:rPr lang="ru-RU" dirty="0"/>
              <a:t> = (</a:t>
            </a:r>
            <a:r>
              <a:rPr lang="en-US" dirty="0"/>
              <a:t>S</a:t>
            </a:r>
            <a:r>
              <a:rPr lang="ru-RU" dirty="0"/>
              <a:t>)/[</a:t>
            </a:r>
            <a:r>
              <a:rPr lang="en-US" dirty="0"/>
              <a:t>S</a:t>
            </a:r>
            <a:r>
              <a:rPr lang="ru-RU" dirty="0"/>
              <a:t>], величина которого в значительной мере зависит от </a:t>
            </a:r>
            <a:r>
              <a:rPr lang="ru-RU" dirty="0" err="1"/>
              <a:t>основности</a:t>
            </a:r>
            <a:r>
              <a:rPr lang="ru-RU" dirty="0"/>
              <a:t> шлака:</a:t>
            </a:r>
          </a:p>
          <a:p>
            <a:pPr marL="0" indent="0" algn="ctr">
              <a:buNone/>
            </a:pPr>
            <a:r>
              <a:rPr lang="en-US" dirty="0"/>
              <a:t>[S] + </a:t>
            </a:r>
            <a:r>
              <a:rPr lang="ru-RU" dirty="0" err="1"/>
              <a:t>Ре</a:t>
            </a:r>
            <a:r>
              <a:rPr lang="ru-RU" baseline="-25000" dirty="0" err="1"/>
              <a:t>ш</a:t>
            </a:r>
            <a:r>
              <a:rPr lang="en-US" dirty="0"/>
              <a:t>+ (</a:t>
            </a:r>
            <a:r>
              <a:rPr lang="ru-RU" dirty="0" err="1"/>
              <a:t>СаО</a:t>
            </a:r>
            <a:r>
              <a:rPr lang="en-US" dirty="0"/>
              <a:t>) = (</a:t>
            </a:r>
            <a:r>
              <a:rPr lang="en-US" dirty="0" err="1"/>
              <a:t>CaS</a:t>
            </a:r>
            <a:r>
              <a:rPr lang="en-US" dirty="0"/>
              <a:t>) + (</a:t>
            </a:r>
            <a:r>
              <a:rPr lang="en-US" dirty="0" err="1"/>
              <a:t>FeO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 наличии в доменной шихте оксидов марганца возможна реакция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ru-RU" dirty="0" err="1"/>
              <a:t>МпО</a:t>
            </a:r>
            <a:r>
              <a:rPr lang="en-US" dirty="0"/>
              <a:t>) + [S] + </a:t>
            </a:r>
            <a:r>
              <a:rPr lang="ru-RU" dirty="0"/>
              <a:t>С</a:t>
            </a:r>
            <a:r>
              <a:rPr lang="en-US" dirty="0"/>
              <a:t> = (</a:t>
            </a:r>
            <a:r>
              <a:rPr lang="en-US" dirty="0" err="1"/>
              <a:t>MnS</a:t>
            </a:r>
            <a:r>
              <a:rPr lang="en-US" dirty="0"/>
              <a:t>) + CO.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0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508888"/>
            <a:ext cx="11076432" cy="603821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Таким образом, выплавляемый в доменных печах чугун содержит неко­торое количество серы, фосфора (практически весь фосфор, содержа­щийся в доменной шихте, восстанав­ливается и переходит в чугун), крем­ния, марганца. Кроме того, в процессе контакта капель жидкого чугуна, сте­кающих в горн печи через слой раска­ленного кокса, происходит науглеро­живание металла. Содержание углеро­да в чугуне во многом определяется наличием в чугуне тех или иных при­месей. </a:t>
            </a:r>
            <a:r>
              <a:rPr lang="ru-RU" dirty="0" err="1"/>
              <a:t>Мп</a:t>
            </a:r>
            <a:r>
              <a:rPr lang="ru-RU" dirty="0"/>
              <a:t>, </a:t>
            </a:r>
            <a:r>
              <a:rPr lang="ru-RU" dirty="0" err="1"/>
              <a:t>Сг</a:t>
            </a:r>
            <a:r>
              <a:rPr lang="ru-RU" dirty="0"/>
              <a:t>, </a:t>
            </a:r>
            <a:r>
              <a:rPr lang="en-US" dirty="0"/>
              <a:t>V</a:t>
            </a:r>
            <a:r>
              <a:rPr lang="ru-RU" dirty="0"/>
              <a:t> образуют карбиды, способствуя увеличению содержания углерода в чугуне. </a:t>
            </a:r>
            <a:r>
              <a:rPr lang="en-US" dirty="0"/>
              <a:t>Si</a:t>
            </a:r>
            <a:r>
              <a:rPr lang="ru-RU" dirty="0"/>
              <a:t>, </a:t>
            </a:r>
            <a:r>
              <a:rPr lang="en-US" dirty="0"/>
              <a:t>P</a:t>
            </a:r>
            <a:r>
              <a:rPr lang="ru-RU" dirty="0"/>
              <a:t>, Си способ­ствуют снижению содержания углеро­да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Обычно </a:t>
            </a:r>
            <a:r>
              <a:rPr lang="ru-RU" dirty="0" err="1"/>
              <a:t>передельный</a:t>
            </a:r>
            <a:r>
              <a:rPr lang="ru-RU" dirty="0"/>
              <a:t> (используе­мый для передела чугуна в сталь) чу­гун имеет состав, </a:t>
            </a:r>
            <a:r>
              <a:rPr lang="ru-RU" dirty="0" err="1"/>
              <a:t>мас</a:t>
            </a:r>
            <a:r>
              <a:rPr lang="ru-RU" dirty="0"/>
              <a:t>.%: С 4,4—4,6; </a:t>
            </a:r>
            <a:r>
              <a:rPr lang="en-US" dirty="0"/>
              <a:t>Si</a:t>
            </a:r>
            <a:r>
              <a:rPr lang="ru-RU" dirty="0"/>
              <a:t> 0,2-0,8; </a:t>
            </a:r>
            <a:r>
              <a:rPr lang="ru-RU" dirty="0" err="1"/>
              <a:t>Мп</a:t>
            </a:r>
            <a:r>
              <a:rPr lang="ru-RU" dirty="0"/>
              <a:t> 0,2-0,6; Р &lt; 0,3; </a:t>
            </a:r>
            <a:r>
              <a:rPr lang="en-US" dirty="0"/>
              <a:t>S</a:t>
            </a:r>
            <a:r>
              <a:rPr lang="ru-RU" dirty="0"/>
              <a:t> &lt; 0,05.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53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42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3. МИКСЕРЫ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6424"/>
            <a:ext cx="10966704" cy="55412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Практически на всех заводах, в соста­ве которых имеются доменные печи, смонтированы специальные разливоч­ные машины для получения из жидко­го чугуна так называемых «чушек». Полученные чушки твердого чугуна направляют для использования на за­воды, не имеющие доменных печей. Однако основная масса выплавляемого чугуна поступает в сталеплавильные цехи в жидком виде — использование в качестве шихты жидкого чугуна эко­номически более выгодно, так как при этом снижаются затраты энергии и со­кращается продолжительность плав­ки. Состав и температуру чугуна не­скольких плавок (выпусков из домен­ной печи) необходимо </a:t>
            </a:r>
            <a:r>
              <a:rPr lang="ru-RU" dirty="0" err="1"/>
              <a:t>выравнять</a:t>
            </a:r>
            <a:r>
              <a:rPr lang="ru-RU" dirty="0"/>
              <a:t>. Для этой цели служат специальные агрега­ты—</a:t>
            </a:r>
            <a:r>
              <a:rPr lang="ru-RU" dirty="0" err="1"/>
              <a:t>миксеры</a:t>
            </a:r>
            <a:r>
              <a:rPr lang="ru-RU" baseline="30000" dirty="0" err="1"/>
              <a:t>1</a:t>
            </a:r>
            <a:r>
              <a:rPr lang="ru-RU" dirty="0"/>
              <a:t>. Использование мик­сера позволяет иметь некоторый запас чугуна, что гарантирует ритмичную работу сталеплавильного цеха. Если доменный цех не обеспечивает выпуск чугуна строго определенного состава и температуры и сталеплавильному цеху необходимо все время иметь опреде­ленный запас жидкого чугуна, строят специальное миксерное отделение, в котором устанавливают один или два стационарных миксера. Вместимость типовых стационарных миксеров со­ставляет 1300 и 2500 т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Миксеры, в которых проводят какие-либо технологические опера­ции (например, удаление кремния), называют </a:t>
            </a:r>
            <a:r>
              <a:rPr lang="ru-RU" i="1" dirty="0"/>
              <a:t>активными </a:t>
            </a:r>
            <a:r>
              <a:rPr lang="ru-RU" dirty="0"/>
              <a:t>(в отличие от обычных, которые можно назвать </a:t>
            </a:r>
            <a:r>
              <a:rPr lang="ru-RU" i="1" dirty="0"/>
              <a:t>не­активными</a:t>
            </a:r>
            <a:r>
              <a:rPr lang="ru-RU" i="1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9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5363" y="362585"/>
            <a:ext cx="5855208" cy="57924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План и разрез миксерного отделения</a:t>
            </a:r>
            <a:endParaRPr lang="en-US" dirty="0"/>
          </a:p>
        </p:txBody>
      </p:sp>
      <p:pic>
        <p:nvPicPr>
          <p:cNvPr id="1026" name="Рисунок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8" y="2131644"/>
            <a:ext cx="6517894" cy="36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23" y="1746758"/>
            <a:ext cx="4580065" cy="442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298576"/>
            <a:ext cx="11460480" cy="63673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На поверхности жидкого чугуна в миксерах всегда имеется слой шлака, называемого миксерным шлаком, со­став которого может меняться в очень широких пределах, %: 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 35—55; </a:t>
            </a:r>
            <a:r>
              <a:rPr lang="en-US" dirty="0" err="1"/>
              <a:t>CaO</a:t>
            </a:r>
            <a:r>
              <a:rPr lang="ru-RU" dirty="0"/>
              <a:t> 20-35; </a:t>
            </a:r>
            <a:r>
              <a:rPr lang="en-US" dirty="0" err="1"/>
              <a:t>MgO</a:t>
            </a:r>
            <a:r>
              <a:rPr lang="ru-RU" dirty="0"/>
              <a:t> 3-15; </a:t>
            </a:r>
            <a:r>
              <a:rPr lang="en-US" dirty="0"/>
              <a:t>A</a:t>
            </a:r>
            <a:r>
              <a:rPr lang="ru-RU" dirty="0"/>
              <a:t>1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baseline="-25000" dirty="0"/>
              <a:t>3</a:t>
            </a:r>
            <a:r>
              <a:rPr lang="ru-RU" dirty="0"/>
              <a:t> 4-8; </a:t>
            </a:r>
            <a:r>
              <a:rPr lang="en-US" dirty="0" err="1"/>
              <a:t>MnO</a:t>
            </a:r>
            <a:r>
              <a:rPr lang="ru-RU" dirty="0"/>
              <a:t> 2—10; </a:t>
            </a:r>
            <a:r>
              <a:rPr lang="en-US" dirty="0"/>
              <a:t>S</a:t>
            </a:r>
            <a:r>
              <a:rPr lang="ru-RU" dirty="0"/>
              <a:t> до 2. Содержащиеся в миксерном шлаке сера, а также крем­незем являются нежелательными ком­понентами. Теоретически этот шлак не должен попадать в сталеплавиль­ный агрегат, так как обычно он почти не содержит железа и в нем суще­ственное количество </a:t>
            </a:r>
            <a:r>
              <a:rPr lang="en-US" dirty="0" err="1"/>
              <a:t>SiO</a:t>
            </a:r>
            <a:r>
              <a:rPr lang="ru-RU" baseline="-25000" dirty="0"/>
              <a:t>2</a:t>
            </a:r>
            <a:r>
              <a:rPr lang="ru-RU" dirty="0"/>
              <a:t> и серы. Кроме того, этот шлак, по существу, является балластом.</a:t>
            </a:r>
          </a:p>
          <a:p>
            <a:pPr marL="0" indent="0" algn="just">
              <a:buNone/>
            </a:pPr>
            <a:r>
              <a:rPr lang="ru-RU" dirty="0"/>
              <a:t>К достоинствам стационарных миксеров относятся: возможность за­паса чугуна, необходимого для рит­мичной работы цеха, хорошее переме­шивание и усреднение состава чугуна и его температуры. Однако в условиях современных высокопроизводитель­ных цехов проявились и основные не­достатки стационарных миксеров: 1) необходимость существенных зат­рат на строительство миксерного отде­ления и соответствующего оборудова­ния; 2) потери тепла чугуна при пере­ливах; 3) недостаточное усреднение состава и температуры чугуна. Приня­то считать, что удовлетворительное усреднение состава и температуры чу­гуна в миксере имеет место в том слу­чае, если продолжительность пребы­вания чугуна в миксере составляет -8 ч (т. е. если чугун в миксере обнов­ляется полностью не более трех раз в сутки).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2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312" y="344297"/>
            <a:ext cx="11350752" cy="365163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При четкой и равномерной работе доменных печей, а также при постоянстве состава и температуры чугуна вместо стацио­нарных миксеров используют </a:t>
            </a:r>
            <a:r>
              <a:rPr lang="ru-RU" dirty="0" err="1"/>
              <a:t>чугуно-возные</a:t>
            </a:r>
            <a:r>
              <a:rPr lang="ru-RU" dirty="0"/>
              <a:t> ковши миксерного типа, назы­ваемые </a:t>
            </a:r>
            <a:r>
              <a:rPr lang="ru-RU" i="1" dirty="0"/>
              <a:t>передвижными миксерами </a:t>
            </a:r>
            <a:r>
              <a:rPr lang="ru-RU" dirty="0"/>
              <a:t>(рис. 4.4). К преимуществам пере­движных миксеров по сравнению со стационарными относятся: 1) сниже­ние капитальных затрат при строи­тельстве и уменьшение сроков строи­тельства; 2) уменьшение потерь тепла чугуна на 25-30 ºС вследствие исклю­чения одного перелива (это позволяет увеличить долю лома в </a:t>
            </a:r>
            <a:r>
              <a:rPr lang="ru-RU" dirty="0" err="1"/>
              <a:t>металлозавалке</a:t>
            </a:r>
            <a:r>
              <a:rPr lang="ru-RU" dirty="0"/>
              <a:t> примерно на 2 %); 3) возможность приема всей плавки доменной печи в один ковш-миксер, что позволяет уп­ростить организацию работ в домен­ном цехе; 4) улучшение условий для организации </a:t>
            </a:r>
            <a:r>
              <a:rPr lang="ru-RU" dirty="0" err="1"/>
              <a:t>внедоменной</a:t>
            </a:r>
            <a:r>
              <a:rPr lang="ru-RU" dirty="0"/>
              <a:t> обработки чугуна.</a:t>
            </a:r>
          </a:p>
          <a:p>
            <a:pPr marL="0" indent="0" algn="just">
              <a:buNone/>
            </a:pPr>
            <a:r>
              <a:rPr lang="ru-RU" dirty="0"/>
              <a:t>Основным недостатком пере­движных миксеров является невоз­можность усреднения состава и тем­пературы чугуна различных плавок. В нашей стране для новых сталепла­вильных цехов изготавливают ковши миксерного типа вместимостью 600 т.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76482" y="3416284"/>
            <a:ext cx="3926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Передвижной миксер емкостью 600 т </a:t>
            </a:r>
            <a:endParaRPr lang="en-US" dirty="0"/>
          </a:p>
        </p:txBody>
      </p:sp>
      <p:pic>
        <p:nvPicPr>
          <p:cNvPr id="2050" name="Рисунок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011" y="3868133"/>
            <a:ext cx="7484173" cy="298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217152" y="4180588"/>
            <a:ext cx="272491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двенадцатиосная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тележка;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—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торцовая крышка;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—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бандаж;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 —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горловина; 5 —кабина привода;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6—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автосцепка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87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1792</Words>
  <Application>Microsoft Office PowerPoint</Application>
  <PresentationFormat>Произвольный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Лекция 2</vt:lpstr>
      <vt:lpstr>1. МЕТАЛЛОШИХТА</vt:lpstr>
      <vt:lpstr>2. ЧУГУН</vt:lpstr>
      <vt:lpstr>Презентация PowerPoint</vt:lpstr>
      <vt:lpstr>Презентация PowerPoint</vt:lpstr>
      <vt:lpstr>3. МИКСЕРЫ</vt:lpstr>
      <vt:lpstr>Презентация PowerPoint</vt:lpstr>
      <vt:lpstr>Презентация PowerPoint</vt:lpstr>
      <vt:lpstr>Презентация PowerPoint</vt:lpstr>
      <vt:lpstr>4. МЕТАЛЛОЛОМ</vt:lpstr>
      <vt:lpstr>Презентация PowerPoint</vt:lpstr>
      <vt:lpstr>5. ПРОДУКТЫ ПРЯМОГО ВОССТАНОВЛЕНИЯ ЖЕЛЕЗА</vt:lpstr>
      <vt:lpstr>6. ФЕРРОСПЛАВЫ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nazarkirichenko08@gmail.com</dc:creator>
  <cp:lastModifiedBy>МЧМ</cp:lastModifiedBy>
  <cp:revision>5</cp:revision>
  <dcterms:created xsi:type="dcterms:W3CDTF">2020-10-22T14:04:09Z</dcterms:created>
  <dcterms:modified xsi:type="dcterms:W3CDTF">2022-09-13T07:32:56Z</dcterms:modified>
</cp:coreProperties>
</file>