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90" r:id="rId35"/>
    <p:sldId id="289" r:id="rId36"/>
    <p:sldId id="291" r:id="rId37"/>
    <p:sldId id="293" r:id="rId38"/>
    <p:sldId id="316" r:id="rId39"/>
    <p:sldId id="294" r:id="rId40"/>
    <p:sldId id="300" r:id="rId41"/>
    <p:sldId id="287" r:id="rId42"/>
    <p:sldId id="295" r:id="rId43"/>
    <p:sldId id="299" r:id="rId44"/>
    <p:sldId id="303" r:id="rId45"/>
    <p:sldId id="297" r:id="rId46"/>
    <p:sldId id="298" r:id="rId47"/>
    <p:sldId id="301" r:id="rId48"/>
    <p:sldId id="302" r:id="rId49"/>
    <p:sldId id="296" r:id="rId50"/>
    <p:sldId id="308" r:id="rId51"/>
    <p:sldId id="307" r:id="rId52"/>
    <p:sldId id="306" r:id="rId53"/>
    <p:sldId id="310" r:id="rId54"/>
    <p:sldId id="311" r:id="rId55"/>
    <p:sldId id="328" r:id="rId56"/>
    <p:sldId id="329" r:id="rId57"/>
    <p:sldId id="312" r:id="rId58"/>
    <p:sldId id="321" r:id="rId59"/>
    <p:sldId id="322" r:id="rId60"/>
    <p:sldId id="313" r:id="rId61"/>
    <p:sldId id="309" r:id="rId62"/>
    <p:sldId id="320" r:id="rId63"/>
    <p:sldId id="319" r:id="rId64"/>
    <p:sldId id="324" r:id="rId65"/>
    <p:sldId id="318" r:id="rId66"/>
    <p:sldId id="314" r:id="rId67"/>
    <p:sldId id="317" r:id="rId68"/>
    <p:sldId id="325" r:id="rId69"/>
    <p:sldId id="326" r:id="rId70"/>
    <p:sldId id="315" r:id="rId71"/>
    <p:sldId id="304" r:id="rId7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7692" autoAdjust="0"/>
  </p:normalViewPr>
  <p:slideViewPr>
    <p:cSldViewPr>
      <p:cViewPr varScale="1">
        <p:scale>
          <a:sx n="110" d="100"/>
          <a:sy n="110" d="100"/>
        </p:scale>
        <p:origin x="17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21.10.2024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noProof="0" dirty="0"/>
          </a:p>
        </p:txBody>
      </p:sp>
      <p:sp>
        <p:nvSpPr>
          <p:cNvPr id="4" name="Місце для номера слайда 3"/>
          <p:cNvSpPr>
            <a:spLocks noGrp="1"/>
          </p:cNvSpPr>
          <p:nvPr>
            <p:ph type="sldNum" sz="quarter" idx="5"/>
          </p:nvPr>
        </p:nvSpPr>
        <p:spPr/>
        <p:txBody>
          <a:bodyPr/>
          <a:lstStyle/>
          <a:p>
            <a:fld id="{6382E93F-7776-435E-ABB5-7161B24497E5}" type="slidenum">
              <a:rPr lang="uk-UA" smtClean="0"/>
              <a:t>55</a:t>
            </a:fld>
            <a:endParaRPr lang="uk-UA"/>
          </a:p>
        </p:txBody>
      </p:sp>
    </p:spTree>
    <p:extLst>
      <p:ext uri="{BB962C8B-B14F-4D97-AF65-F5344CB8AC3E}">
        <p14:creationId xmlns:p14="http://schemas.microsoft.com/office/powerpoint/2010/main" val="199051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webp"/></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a:solidFill>
                  <a:srgbClr val="00206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002060"/>
                </a:solidFill>
              </a:rPr>
              <a:t>кібервійну</a:t>
            </a:r>
            <a:r>
              <a:rPr lang="uk-UA" sz="2800" dirty="0">
                <a:solidFill>
                  <a:srgbClr val="002060"/>
                </a:solidFill>
              </a:rPr>
              <a:t>, т. е. війну з використанням кіберпростору;</a:t>
            </a:r>
          </a:p>
          <a:p>
            <a:pPr lvl="0"/>
            <a:r>
              <a:rPr lang="uk-UA" sz="2800" dirty="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простору,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інтересах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p>
          <a:p>
            <a:r>
              <a:rPr lang="ru-RU" sz="2800" dirty="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p>
          <a:p>
            <a:r>
              <a:rPr lang="ru-RU" sz="2800" dirty="0"/>
              <a:t> </a:t>
            </a:r>
            <a:r>
              <a:rPr lang="ru-RU" sz="2800" dirty="0" err="1"/>
              <a:t>Невизначеність</a:t>
            </a:r>
            <a:r>
              <a:rPr lang="ru-RU" sz="2800" dirty="0"/>
              <a:t> часу початку; </a:t>
            </a:r>
          </a:p>
          <a:p>
            <a:r>
              <a:rPr lang="ru-RU" sz="2800" dirty="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p>
          <a:p>
            <a:r>
              <a:rPr lang="ru-RU" sz="2800" dirty="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p>
          <a:p>
            <a:r>
              <a:rPr lang="ru-RU" sz="2800" dirty="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a:t>:</a:t>
            </a:r>
          </a:p>
          <a:p>
            <a:r>
              <a:rPr lang="ru-RU" sz="2800" dirty="0"/>
              <a:t> 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p>
          <a:p>
            <a:r>
              <a:rPr lang="ru-RU" sz="2800" dirty="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p>
          <a:p>
            <a:r>
              <a:rPr lang="ru-RU" sz="2800" dirty="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p>
          <a:p>
            <a:r>
              <a:rPr lang="ru-RU" sz="2800" dirty="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p>
          <a:p>
            <a:r>
              <a:rPr lang="ru-RU" sz="2800" dirty="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22762-0016-45BD-62F0-7D3EF1DF6BA8}"/>
            </a:ext>
          </a:extLst>
        </p:cNvPr>
        <p:cNvGrpSpPr/>
        <p:nvPr/>
      </p:nvGrpSpPr>
      <p:grpSpPr>
        <a:xfrm>
          <a:off x="0" y="0"/>
          <a:ext cx="0" cy="0"/>
          <a:chOff x="0" y="0"/>
          <a:chExt cx="0" cy="0"/>
        </a:xfrm>
      </p:grpSpPr>
    </p:spTree>
    <p:extLst>
      <p:ext uri="{BB962C8B-B14F-4D97-AF65-F5344CB8AC3E}">
        <p14:creationId xmlns:p14="http://schemas.microsoft.com/office/powerpoint/2010/main" val="2904211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7D8880-396F-AD70-2672-CE7B7E245CBF}"/>
              </a:ext>
            </a:extLst>
          </p:cNvPr>
          <p:cNvSpPr/>
          <p:nvPr/>
        </p:nvSpPr>
        <p:spPr>
          <a:xfrm>
            <a:off x="629275" y="332656"/>
            <a:ext cx="7885492"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6</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іберзброя</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37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8C8F6-2A7E-786D-2FDE-6DD6411F77FE}"/>
              </a:ext>
            </a:extLst>
          </p:cNvPr>
          <p:cNvSpPr txBox="1"/>
          <p:nvPr/>
        </p:nvSpPr>
        <p:spPr>
          <a:xfrm>
            <a:off x="179512" y="332656"/>
            <a:ext cx="9001000" cy="10064294"/>
          </a:xfrm>
          <a:prstGeom prst="rect">
            <a:avLst/>
          </a:prstGeom>
          <a:noFill/>
        </p:spPr>
        <p:txBody>
          <a:bodyPr wrap="square">
            <a:spAutoFit/>
          </a:bodyPr>
          <a:lstStyle/>
          <a:p>
            <a:pPr algn="ctr"/>
            <a:r>
              <a:rPr lang="uk-UA" sz="2400" dirty="0">
                <a:latin typeface="Times New Roman" panose="02020603050405020304" pitchFamily="18" charset="0"/>
                <a:cs typeface="Times New Roman" panose="02020603050405020304" pitchFamily="18" charset="0"/>
              </a:rPr>
              <a:t>Термін "</a:t>
            </a:r>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відноситься до інструментів, технологій або методів, які використовуються в кіберпросторі для здійснення кібератак, </a:t>
            </a:r>
            <a:r>
              <a:rPr lang="uk-UA" sz="2400" dirty="0" err="1">
                <a:latin typeface="Times New Roman" panose="02020603050405020304" pitchFamily="18" charset="0"/>
                <a:cs typeface="Times New Roman" panose="02020603050405020304" pitchFamily="18" charset="0"/>
              </a:rPr>
              <a:t>кібервійських</a:t>
            </a:r>
            <a:r>
              <a:rPr lang="uk-UA" sz="2400" dirty="0">
                <a:latin typeface="Times New Roman" panose="02020603050405020304" pitchFamily="18" charset="0"/>
                <a:cs typeface="Times New Roman" panose="02020603050405020304" pitchFamily="18" charset="0"/>
              </a:rPr>
              <a:t> операцій або впливу на інформаційні системи та мережі. </a:t>
            </a:r>
          </a:p>
          <a:p>
            <a:endParaRPr lang="uk-UA" sz="2400" dirty="0">
              <a:latin typeface="Times New Roman" panose="02020603050405020304" pitchFamily="18" charset="0"/>
              <a:cs typeface="Times New Roman" panose="02020603050405020304" pitchFamily="18" charset="0"/>
            </a:endParaRPr>
          </a:p>
          <a:p>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може бути використана для різних цілей, включаючи розвідку, руйнування, шпигунство, вплив на суспільну думку або завдання шкоди ворогові. Прикладами </a:t>
            </a:r>
            <a:r>
              <a:rPr lang="uk-UA" sz="2400" dirty="0" err="1">
                <a:latin typeface="Times New Roman" panose="02020603050405020304" pitchFamily="18" charset="0"/>
                <a:cs typeface="Times New Roman" panose="02020603050405020304" pitchFamily="18" charset="0"/>
              </a:rPr>
              <a:t>кіберзброї</a:t>
            </a:r>
            <a:r>
              <a:rPr lang="uk-UA" sz="2400" dirty="0">
                <a:latin typeface="Times New Roman" panose="02020603050405020304" pitchFamily="18" charset="0"/>
                <a:cs typeface="Times New Roman" panose="02020603050405020304" pitchFamily="18" charset="0"/>
              </a:rPr>
              <a:t> є: </a:t>
            </a:r>
          </a:p>
          <a:p>
            <a:pPr marL="457200" indent="-457200">
              <a:buAutoNum type="arabicPeriod"/>
            </a:pPr>
            <a:r>
              <a:rPr lang="uk-UA" sz="2400" dirty="0">
                <a:latin typeface="Times New Roman" panose="02020603050405020304" pitchFamily="18" charset="0"/>
                <a:cs typeface="Times New Roman" panose="02020603050405020304" pitchFamily="18" charset="0"/>
              </a:rPr>
              <a:t>Віруси та програми-шпигуни: зборі конфіденційної інформації або виконання певних дій на комп'ютері без дозволу користувача. </a:t>
            </a:r>
          </a:p>
          <a:p>
            <a:r>
              <a:rPr lang="uk-UA" sz="2400" dirty="0">
                <a:latin typeface="Times New Roman" panose="02020603050405020304" pitchFamily="18" charset="0"/>
                <a:cs typeface="Times New Roman" panose="02020603050405020304" pitchFamily="18" charset="0"/>
              </a:rPr>
              <a:t>2. Віруси-троянці: приховується під виглядом корисної програми або файлу і виконує шкідливі дії при певній активації. </a:t>
            </a:r>
          </a:p>
          <a:p>
            <a:r>
              <a:rPr lang="uk-UA" sz="2400" dirty="0">
                <a:latin typeface="Times New Roman" panose="02020603050405020304" pitchFamily="18" charset="0"/>
                <a:cs typeface="Times New Roman" panose="02020603050405020304" pitchFamily="18" charset="0"/>
              </a:rPr>
              <a:t>3. Комп'ютерні черви: здатні самостійно розповсюджуватися через комп'ютерні мережі, використовують вразливості у програмному забезпеченні. </a:t>
            </a:r>
          </a:p>
          <a:p>
            <a:r>
              <a:rPr lang="uk-UA" sz="24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DDoS-</a:t>
            </a:r>
            <a:r>
              <a:rPr lang="uk-UA" sz="2400" dirty="0">
                <a:latin typeface="Times New Roman" panose="02020603050405020304" pitchFamily="18" charset="0"/>
                <a:cs typeface="Times New Roman" panose="02020603050405020304" pitchFamily="18" charset="0"/>
              </a:rPr>
              <a:t>атаки (</a:t>
            </a:r>
            <a:r>
              <a:rPr lang="en-US" sz="2400" dirty="0">
                <a:latin typeface="Times New Roman" panose="02020603050405020304" pitchFamily="18" charset="0"/>
                <a:cs typeface="Times New Roman" panose="02020603050405020304" pitchFamily="18" charset="0"/>
              </a:rPr>
              <a:t>Distributed Denial of Service) </a:t>
            </a:r>
            <a:r>
              <a:rPr lang="uk-UA" sz="2400" dirty="0">
                <a:latin typeface="Times New Roman" panose="02020603050405020304" pitchFamily="18" charset="0"/>
                <a:cs typeface="Times New Roman" panose="02020603050405020304" pitchFamily="18" charset="0"/>
              </a:rPr>
              <a:t>спрямовані на перевантаження </a:t>
            </a:r>
            <a:r>
              <a:rPr lang="uk-UA" sz="2400" dirty="0" err="1">
                <a:latin typeface="Times New Roman" panose="02020603050405020304" pitchFamily="18" charset="0"/>
                <a:cs typeface="Times New Roman" panose="02020603050405020304" pitchFamily="18" charset="0"/>
              </a:rPr>
              <a:t>вебсерверів</a:t>
            </a:r>
            <a:r>
              <a:rPr lang="uk-UA" sz="2400" dirty="0">
                <a:latin typeface="Times New Roman" panose="02020603050405020304" pitchFamily="18" charset="0"/>
                <a:cs typeface="Times New Roman" panose="02020603050405020304" pitchFamily="18" charset="0"/>
              </a:rPr>
              <a:t> або мережевих </a:t>
            </a:r>
            <a:r>
              <a:rPr lang="uk-UA" sz="2400" dirty="0" err="1">
                <a:latin typeface="Times New Roman" panose="02020603050405020304" pitchFamily="18" charset="0"/>
                <a:cs typeface="Times New Roman" panose="02020603050405020304" pitchFamily="18" charset="0"/>
              </a:rPr>
              <a:t>інфраструктур</a:t>
            </a:r>
            <a:r>
              <a:rPr lang="uk-UA" sz="2400" dirty="0">
                <a:latin typeface="Times New Roman" panose="02020603050405020304" pitchFamily="18" charset="0"/>
                <a:cs typeface="Times New Roman" panose="02020603050405020304" pitchFamily="18" charset="0"/>
              </a:rPr>
              <a:t> шляхом надмірного надходження запитів або трафіку. </a:t>
            </a:r>
          </a:p>
          <a:p>
            <a:r>
              <a:rPr lang="uk-UA" sz="2400" dirty="0">
                <a:latin typeface="Times New Roman" panose="02020603050405020304" pitchFamily="18" charset="0"/>
                <a:cs typeface="Times New Roman" panose="02020603050405020304" pitchFamily="18" charset="0"/>
              </a:rPr>
              <a:t>5.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один із видів соціально-інженерної атаки - маскування зловмисника як легальні особи або організації для отримання конфіденційної інформації. Технічний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 маскування комп’ютерної системи під виглядом легальної. </a:t>
            </a:r>
          </a:p>
          <a:p>
            <a:r>
              <a:rPr lang="uk-UA" sz="2400" dirty="0">
                <a:latin typeface="Times New Roman" panose="02020603050405020304" pitchFamily="18" charset="0"/>
                <a:cs typeface="Times New Roman" panose="02020603050405020304" pitchFamily="18" charset="0"/>
              </a:rPr>
              <a:t>6. </a:t>
            </a:r>
            <a:r>
              <a:rPr lang="uk-UA" sz="2400"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на основі штучного інтелекту: використовується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1020725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E1BBE-E5C5-75B0-5AB7-0E08FE6FE142}"/>
              </a:ext>
            </a:extLst>
          </p:cNvPr>
          <p:cNvSpPr txBox="1"/>
          <p:nvPr/>
        </p:nvSpPr>
        <p:spPr>
          <a:xfrm>
            <a:off x="251520" y="620688"/>
            <a:ext cx="8964488" cy="5355312"/>
          </a:xfrm>
          <a:prstGeom prst="rect">
            <a:avLst/>
          </a:prstGeom>
          <a:noFill/>
        </p:spPr>
        <p:txBody>
          <a:bodyPr wrap="square">
            <a:spAutoFit/>
          </a:bodyPr>
          <a:lstStyle/>
          <a:p>
            <a:r>
              <a:rPr lang="uk-UA" dirty="0"/>
              <a:t>На думку </a:t>
            </a:r>
            <a:r>
              <a:rPr lang="uk-UA" dirty="0" err="1"/>
              <a:t>Білюги</a:t>
            </a:r>
            <a:r>
              <a:rPr lang="uk-UA" dirty="0"/>
              <a:t> А.Д., </a:t>
            </a:r>
            <a:r>
              <a:rPr lang="uk-UA" dirty="0" err="1"/>
              <a:t>кіберзброя</a:t>
            </a:r>
            <a:r>
              <a:rPr lang="uk-UA" dirty="0"/>
              <a:t> – технічно-технологічний комплекс, що складається зі спеціального комп’ютерного обладнання, технологій та програм, призначених для цілеспрямованого порушення роботи інформаційно-технічних систем, викривлення, пошкодження, заволодіння або знищення критично важливої інформації, що може призвести до катастрофічних наслідків техногенного характеру [5, с. 45]. </a:t>
            </a:r>
          </a:p>
          <a:p>
            <a:endParaRPr lang="uk-UA" dirty="0"/>
          </a:p>
          <a:p>
            <a:r>
              <a:rPr lang="uk-UA" dirty="0"/>
              <a:t>Горбенко В.І. вважає, що термін “</a:t>
            </a:r>
            <a:r>
              <a:rPr lang="uk-UA" dirty="0" err="1"/>
              <a:t>кіберзброя</a:t>
            </a:r>
            <a:r>
              <a:rPr lang="uk-UA" dirty="0"/>
              <a:t>” відноситься до інструментів, технологій або методів, які використовуються в кіберпросторі для здійснення кібератак, </a:t>
            </a:r>
            <a:r>
              <a:rPr lang="uk-UA" dirty="0" err="1"/>
              <a:t>кібервійських</a:t>
            </a:r>
            <a:r>
              <a:rPr lang="uk-UA" dirty="0"/>
              <a:t> операцій або впливу на інформаційні системи та мережі [17]. </a:t>
            </a:r>
          </a:p>
          <a:p>
            <a:endParaRPr lang="uk-UA" dirty="0"/>
          </a:p>
          <a:p>
            <a:r>
              <a:rPr lang="uk-UA" dirty="0"/>
              <a:t>Американські вчені Т. Рід та П. </a:t>
            </a:r>
            <a:r>
              <a:rPr lang="uk-UA" dirty="0" err="1"/>
              <a:t>МакБарні</a:t>
            </a:r>
            <a:r>
              <a:rPr lang="uk-UA" dirty="0"/>
              <a:t> розглядають </a:t>
            </a:r>
            <a:r>
              <a:rPr lang="uk-UA" dirty="0" err="1"/>
              <a:t>кіберзброю</a:t>
            </a:r>
            <a:r>
              <a:rPr lang="uk-UA" dirty="0"/>
              <a:t> як один з видів зброї: комп’ютерний код, який використовується з метою погрози чи заподіяння фізичної, функціональної та психологічної шкоди структурам, системам чи фізичним особам [13]. </a:t>
            </a:r>
          </a:p>
          <a:p>
            <a:endParaRPr lang="uk-UA" dirty="0"/>
          </a:p>
          <a:p>
            <a:r>
              <a:rPr lang="uk-UA" dirty="0"/>
              <a:t>Італійський дослідник С. </a:t>
            </a:r>
            <a:r>
              <a:rPr lang="uk-UA" dirty="0" err="1"/>
              <a:t>Меле</a:t>
            </a:r>
            <a:r>
              <a:rPr lang="uk-UA" dirty="0"/>
              <a:t> робить висновок, що </a:t>
            </a:r>
            <a:r>
              <a:rPr lang="uk-UA" dirty="0" err="1"/>
              <a:t>кіберзброєю</a:t>
            </a:r>
            <a:r>
              <a:rPr lang="uk-UA" dirty="0"/>
              <a:t> може бути пристрій чи будь-який набір інструкцій для комп’ютера, що використовується в конфліктах між державними та недержавними суб’єктами з метою заподіяння (прямо чи опосередковано) фізичних збитків людям чи предметам, а також пошкодження та/або виведення з ладу інформаційних систем [12, с. 7]</a:t>
            </a:r>
          </a:p>
        </p:txBody>
      </p:sp>
    </p:spTree>
    <p:extLst>
      <p:ext uri="{BB962C8B-B14F-4D97-AF65-F5344CB8AC3E}">
        <p14:creationId xmlns:p14="http://schemas.microsoft.com/office/powerpoint/2010/main" val="2849505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B0487-B92E-3B2A-83EA-BDA28C35F22F}"/>
              </a:ext>
            </a:extLst>
          </p:cNvPr>
          <p:cNvSpPr txBox="1"/>
          <p:nvPr/>
        </p:nvSpPr>
        <p:spPr>
          <a:xfrm>
            <a:off x="467544" y="0"/>
            <a:ext cx="4572000" cy="1477328"/>
          </a:xfrm>
          <a:prstGeom prst="rect">
            <a:avLst/>
          </a:prstGeom>
          <a:noFill/>
        </p:spPr>
        <p:txBody>
          <a:bodyPr wrap="square">
            <a:spAutoFit/>
          </a:bodyPr>
          <a:lstStyle/>
          <a:p>
            <a:r>
              <a:rPr lang="uk-UA" dirty="0"/>
              <a:t>мережеву </a:t>
            </a:r>
            <a:r>
              <a:rPr lang="uk-UA" dirty="0" err="1"/>
              <a:t>кіберзброю</a:t>
            </a:r>
            <a:r>
              <a:rPr lang="uk-UA" dirty="0"/>
              <a:t>, </a:t>
            </a:r>
          </a:p>
          <a:p>
            <a:r>
              <a:rPr lang="uk-UA" dirty="0"/>
              <a:t>попередньо встановлену </a:t>
            </a:r>
            <a:r>
              <a:rPr lang="uk-UA" dirty="0" err="1"/>
              <a:t>кіберзброю</a:t>
            </a:r>
            <a:r>
              <a:rPr lang="uk-UA" dirty="0"/>
              <a:t>, проникаючу </a:t>
            </a:r>
            <a:r>
              <a:rPr lang="uk-UA" dirty="0" err="1"/>
              <a:t>кіберзброю</a:t>
            </a:r>
            <a:r>
              <a:rPr lang="uk-UA" dirty="0"/>
              <a:t>, </a:t>
            </a:r>
          </a:p>
          <a:p>
            <a:r>
              <a:rPr lang="uk-UA" dirty="0"/>
              <a:t>електромагнітну зброю, </a:t>
            </a:r>
          </a:p>
          <a:p>
            <a:r>
              <a:rPr lang="uk-UA" dirty="0"/>
              <a:t>комунікаційну </a:t>
            </a:r>
            <a:r>
              <a:rPr lang="uk-UA" dirty="0" err="1"/>
              <a:t>кіберзброю</a:t>
            </a:r>
            <a:endParaRPr lang="uk-UA" dirty="0"/>
          </a:p>
        </p:txBody>
      </p:sp>
      <p:sp>
        <p:nvSpPr>
          <p:cNvPr id="5" name="TextBox 4">
            <a:extLst>
              <a:ext uri="{FF2B5EF4-FFF2-40B4-BE49-F238E27FC236}">
                <a16:creationId xmlns:a16="http://schemas.microsoft.com/office/drawing/2014/main" id="{0F5D4BC8-128C-0847-0D74-F942D272A593}"/>
              </a:ext>
            </a:extLst>
          </p:cNvPr>
          <p:cNvSpPr txBox="1"/>
          <p:nvPr/>
        </p:nvSpPr>
        <p:spPr>
          <a:xfrm>
            <a:off x="899592" y="2564904"/>
            <a:ext cx="7992888" cy="3693319"/>
          </a:xfrm>
          <a:prstGeom prst="rect">
            <a:avLst/>
          </a:prstGeom>
          <a:noFill/>
        </p:spPr>
        <p:txBody>
          <a:bodyPr wrap="square">
            <a:spAutoFit/>
          </a:bodyPr>
          <a:lstStyle/>
          <a:p>
            <a:r>
              <a:rPr lang="uk-UA" dirty="0"/>
              <a:t>Прикладами </a:t>
            </a:r>
            <a:r>
              <a:rPr lang="uk-UA" dirty="0" err="1"/>
              <a:t>кіберзброї</a:t>
            </a:r>
            <a:r>
              <a:rPr lang="uk-UA" dirty="0"/>
              <a:t> визнаються: 1) віруси та програми-шпигуни – збирання конфіденційної інформації або виконання певних дій на комп’ютері без дозволу користувача; 2) віруси-троянці – приховується під виглядом корисної програми або файлу і виконує шкідливі дії при певній активації; 3) комп’ютерні черви – здатні самостійно розповсюджуватися через комп’ютерні мережі, використовують вразливості у програмному забезпеченні; 4) </a:t>
            </a:r>
            <a:r>
              <a:rPr lang="en-US" dirty="0"/>
              <a:t>DDoS-</a:t>
            </a:r>
            <a:r>
              <a:rPr lang="uk-UA" dirty="0"/>
              <a:t>атаки (</a:t>
            </a:r>
            <a:r>
              <a:rPr lang="en-US" dirty="0"/>
              <a:t>Distributed Denial of Service) – </a:t>
            </a:r>
            <a:r>
              <a:rPr lang="uk-UA" dirty="0"/>
              <a:t>спрямовані на перевантаження веб-серверів або мережевих </a:t>
            </a:r>
            <a:r>
              <a:rPr lang="uk-UA" dirty="0" err="1"/>
              <a:t>інфраструктур</a:t>
            </a:r>
            <a:r>
              <a:rPr lang="uk-UA" dirty="0"/>
              <a:t> шляхом надмірного надходження запитів або трафіку; 5) </a:t>
            </a:r>
            <a:r>
              <a:rPr lang="uk-UA" dirty="0" err="1"/>
              <a:t>фішинг</a:t>
            </a:r>
            <a:r>
              <a:rPr lang="uk-UA" dirty="0"/>
              <a:t> – один із видів соціально-інженерної атаки, маскування зловмисника як легальні особи або організації для отримання конфіденційної інформації. Технічний </a:t>
            </a:r>
            <a:r>
              <a:rPr lang="uk-UA" dirty="0" err="1"/>
              <a:t>фішинг</a:t>
            </a:r>
            <a:r>
              <a:rPr lang="uk-UA" dirty="0"/>
              <a:t> – маскування комп’ютерної системи під виглядом легальної; 6) використання штучного інтелекту –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3662679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8F3655-3AB3-01B9-0114-923A21BF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09" y="116632"/>
            <a:ext cx="8640381" cy="6624736"/>
          </a:xfrm>
          <a:prstGeom prst="rect">
            <a:avLst/>
          </a:prstGeom>
        </p:spPr>
      </p:pic>
    </p:spTree>
    <p:extLst>
      <p:ext uri="{BB962C8B-B14F-4D97-AF65-F5344CB8AC3E}">
        <p14:creationId xmlns:p14="http://schemas.microsoft.com/office/powerpoint/2010/main" val="2034187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D28DA714-E1D0-1580-CA4C-97BFCE305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7272808" cy="6858000"/>
          </a:xfrm>
          <a:prstGeom prst="rect">
            <a:avLst/>
          </a:prstGeom>
        </p:spPr>
      </p:pic>
    </p:spTree>
    <p:extLst>
      <p:ext uri="{BB962C8B-B14F-4D97-AF65-F5344CB8AC3E}">
        <p14:creationId xmlns:p14="http://schemas.microsoft.com/office/powerpoint/2010/main" val="2718561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85175F76-1BBE-C446-15E8-F140E18A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17032"/>
            <a:ext cx="3696048" cy="3038783"/>
          </a:xfrm>
          <a:prstGeom prst="rect">
            <a:avLst/>
          </a:prstGeom>
        </p:spPr>
      </p:pic>
      <p:pic>
        <p:nvPicPr>
          <p:cNvPr id="5" name="Рисунок 4">
            <a:extLst>
              <a:ext uri="{FF2B5EF4-FFF2-40B4-BE49-F238E27FC236}">
                <a16:creationId xmlns:a16="http://schemas.microsoft.com/office/drawing/2014/main" id="{3D8739CC-894A-64F5-9EA8-BAC71B5F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0"/>
            <a:ext cx="8856985" cy="3717032"/>
          </a:xfrm>
          <a:prstGeom prst="rect">
            <a:avLst/>
          </a:prstGeom>
        </p:spPr>
      </p:pic>
      <p:pic>
        <p:nvPicPr>
          <p:cNvPr id="3" name="Рисунок 2">
            <a:extLst>
              <a:ext uri="{FF2B5EF4-FFF2-40B4-BE49-F238E27FC236}">
                <a16:creationId xmlns:a16="http://schemas.microsoft.com/office/drawing/2014/main" id="{B992D2FB-3EEF-10DC-AA7A-16A28C367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1471"/>
            <a:ext cx="5220072" cy="2403873"/>
          </a:xfrm>
          <a:prstGeom prst="rect">
            <a:avLst/>
          </a:prstGeom>
        </p:spPr>
      </p:pic>
    </p:spTree>
    <p:extLst>
      <p:ext uri="{BB962C8B-B14F-4D97-AF65-F5344CB8AC3E}">
        <p14:creationId xmlns:p14="http://schemas.microsoft.com/office/powerpoint/2010/main" val="1282902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481222BA-DFF7-AAAA-DA35-3A97E0747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784976" cy="6552728"/>
          </a:xfrm>
          <a:prstGeom prst="rect">
            <a:avLst/>
          </a:prstGeom>
        </p:spPr>
      </p:pic>
    </p:spTree>
    <p:extLst>
      <p:ext uri="{BB962C8B-B14F-4D97-AF65-F5344CB8AC3E}">
        <p14:creationId xmlns:p14="http://schemas.microsoft.com/office/powerpoint/2010/main" val="1018671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B6CEE60-DE7C-D002-A98B-EC07C01B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88640"/>
            <a:ext cx="8572500" cy="6480720"/>
          </a:xfrm>
          <a:prstGeom prst="rect">
            <a:avLst/>
          </a:prstGeom>
        </p:spPr>
      </p:pic>
    </p:spTree>
    <p:extLst>
      <p:ext uri="{BB962C8B-B14F-4D97-AF65-F5344CB8AC3E}">
        <p14:creationId xmlns:p14="http://schemas.microsoft.com/office/powerpoint/2010/main" val="1260138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4D682D-0583-FAFB-E160-F75EE6DBC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3478627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07A5917-AFEA-9672-072A-24EE8EA923C6}"/>
              </a:ext>
            </a:extLst>
          </p:cNvPr>
          <p:cNvSpPr/>
          <p:nvPr/>
        </p:nvSpPr>
        <p:spPr>
          <a:xfrm>
            <a:off x="248627" y="188640"/>
            <a:ext cx="9031639" cy="59093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3</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a:ln w="22225">
                  <a:solidFill>
                    <a:schemeClr val="accent2"/>
                  </a:solidFill>
                  <a:prstDash val="solid"/>
                </a:ln>
                <a:solidFill>
                  <a:schemeClr val="accent2">
                    <a:lumMod val="40000"/>
                    <a:lumOff val="60000"/>
                  </a:schemeClr>
                </a:solidFill>
              </a:rPr>
              <a:t>В чому </a:t>
            </a:r>
          </a:p>
          <a:p>
            <a:pPr algn="ctr"/>
            <a:r>
              <a:rPr lang="uk-UA" sz="5400" b="1" dirty="0">
                <a:ln w="22225">
                  <a:solidFill>
                    <a:schemeClr val="accent2"/>
                  </a:solidFill>
                  <a:prstDash val="solid"/>
                </a:ln>
                <a:solidFill>
                  <a:schemeClr val="accent2">
                    <a:lumMod val="40000"/>
                    <a:lumOff val="60000"/>
                  </a:schemeClr>
                </a:solidFill>
              </a:rPr>
              <a:t>особливості/відмінності </a:t>
            </a:r>
          </a:p>
          <a:p>
            <a:pPr algn="ctr"/>
            <a:r>
              <a:rPr lang="uk-UA" sz="5400" b="1" dirty="0">
                <a:ln w="22225">
                  <a:solidFill>
                    <a:schemeClr val="accent2"/>
                  </a:solidFill>
                  <a:prstDash val="solid"/>
                </a:ln>
                <a:solidFill>
                  <a:schemeClr val="accent2">
                    <a:lumMod val="40000"/>
                    <a:lumOff val="60000"/>
                  </a:schemeClr>
                </a:solidFill>
              </a:rPr>
              <a:t>у сутності та застосуванні </a:t>
            </a:r>
          </a:p>
          <a:p>
            <a:pPr algn="ctr"/>
            <a:r>
              <a:rPr lang="uk-UA" sz="5400" b="1" dirty="0" err="1">
                <a:ln w="22225">
                  <a:solidFill>
                    <a:schemeClr val="accent2"/>
                  </a:solidFill>
                  <a:prstDash val="solid"/>
                </a:ln>
                <a:solidFill>
                  <a:schemeClr val="accent2">
                    <a:lumMod val="40000"/>
                    <a:lumOff val="60000"/>
                  </a:schemeClr>
                </a:solidFill>
              </a:rPr>
              <a:t>кіберзброї</a:t>
            </a:r>
            <a:r>
              <a:rPr lang="uk-UA" sz="5400" b="1" dirty="0">
                <a:ln w="22225">
                  <a:solidFill>
                    <a:schemeClr val="accent2"/>
                  </a:solidFill>
                  <a:prstDash val="solid"/>
                </a:ln>
                <a:solidFill>
                  <a:schemeClr val="accent2">
                    <a:lumMod val="40000"/>
                    <a:lumOff val="60000"/>
                  </a:schemeClr>
                </a:solidFill>
              </a:rPr>
              <a:t> </a:t>
            </a:r>
          </a:p>
          <a:p>
            <a:pPr algn="ctr"/>
            <a:r>
              <a:rPr lang="uk-UA" sz="5400" b="1" dirty="0">
                <a:ln w="22225">
                  <a:solidFill>
                    <a:schemeClr val="accent2"/>
                  </a:solidFill>
                  <a:prstDash val="solid"/>
                </a:ln>
                <a:solidFill>
                  <a:schemeClr val="accent2">
                    <a:lumMod val="40000"/>
                    <a:lumOff val="60000"/>
                  </a:schemeClr>
                </a:solidFill>
              </a:rPr>
              <a:t>у порівнянні із традиційною?</a:t>
            </a:r>
          </a:p>
        </p:txBody>
      </p:sp>
    </p:spTree>
    <p:extLst>
      <p:ext uri="{BB962C8B-B14F-4D97-AF65-F5344CB8AC3E}">
        <p14:creationId xmlns:p14="http://schemas.microsoft.com/office/powerpoint/2010/main" val="80760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4562-80A2-18A8-DB8E-78FA4CE3CD4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7FBFDC-BB00-63F4-7209-F225DD78869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7</a:t>
            </a:r>
          </a:p>
        </p:txBody>
      </p:sp>
      <p:sp>
        <p:nvSpPr>
          <p:cNvPr id="3" name="Прямокутник 2">
            <a:extLst>
              <a:ext uri="{FF2B5EF4-FFF2-40B4-BE49-F238E27FC236}">
                <a16:creationId xmlns:a16="http://schemas.microsoft.com/office/drawing/2014/main" id="{A5674870-186A-EB1D-50D3-A1668468DEAF}"/>
              </a:ext>
            </a:extLst>
          </p:cNvPr>
          <p:cNvSpPr/>
          <p:nvPr/>
        </p:nvSpPr>
        <p:spPr>
          <a:xfrm>
            <a:off x="1087713" y="2151727"/>
            <a:ext cx="6968574" cy="2554545"/>
          </a:xfrm>
          <a:prstGeom prst="rect">
            <a:avLst/>
          </a:prstGeom>
          <a:noFill/>
        </p:spPr>
        <p:txBody>
          <a:bodyPr wrap="none" lIns="91440" tIns="45720" rIns="91440" bIns="45720">
            <a:spAutoFit/>
          </a:bodyPr>
          <a:lstStyle/>
          <a:p>
            <a:pPr algn="ctr"/>
            <a:r>
              <a:rPr lang="uk-UA" sz="8000" b="1" cap="none" spc="0" dirty="0">
                <a:ln w="22225">
                  <a:solidFill>
                    <a:schemeClr val="accent2"/>
                  </a:solidFill>
                  <a:prstDash val="solid"/>
                </a:ln>
                <a:solidFill>
                  <a:schemeClr val="accent2">
                    <a:lumMod val="40000"/>
                    <a:lumOff val="60000"/>
                  </a:schemeClr>
                </a:solidFill>
                <a:effectLst/>
              </a:rPr>
              <a:t>КІБЕРВІЙНА </a:t>
            </a:r>
          </a:p>
          <a:p>
            <a:pPr algn="ctr"/>
            <a:r>
              <a:rPr lang="uk-UA" sz="8000" b="1" cap="none" spc="0" dirty="0">
                <a:ln w="22225">
                  <a:solidFill>
                    <a:schemeClr val="accent2"/>
                  </a:solidFill>
                  <a:prstDash val="solid"/>
                </a:ln>
                <a:solidFill>
                  <a:schemeClr val="accent2">
                    <a:lumMod val="40000"/>
                    <a:lumOff val="60000"/>
                  </a:schemeClr>
                </a:solidFill>
                <a:effectLst/>
              </a:rPr>
              <a:t>В ГЕОПОЛІТИЦІ</a:t>
            </a:r>
          </a:p>
        </p:txBody>
      </p:sp>
    </p:spTree>
    <p:extLst>
      <p:ext uri="{BB962C8B-B14F-4D97-AF65-F5344CB8AC3E}">
        <p14:creationId xmlns:p14="http://schemas.microsoft.com/office/powerpoint/2010/main" val="3254658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BBCDD-B57D-0767-4F63-24D49D22B194}"/>
              </a:ext>
            </a:extLst>
          </p:cNvPr>
          <p:cNvSpPr txBox="1"/>
          <p:nvPr/>
        </p:nvSpPr>
        <p:spPr>
          <a:xfrm>
            <a:off x="0" y="-64264"/>
            <a:ext cx="9288016" cy="6986528"/>
          </a:xfrm>
          <a:prstGeom prst="rect">
            <a:avLst/>
          </a:prstGeom>
          <a:noFill/>
        </p:spPr>
        <p:txBody>
          <a:bodyPr wrap="square">
            <a:spAutoFit/>
          </a:bodyPr>
          <a:lstStyle/>
          <a:p>
            <a:r>
              <a:rPr lang="uk-UA" sz="1600" dirty="0">
                <a:latin typeface="Times New Roman" panose="02020603050405020304" pitchFamily="18" charset="0"/>
                <a:cs typeface="Times New Roman" panose="02020603050405020304" pitchFamily="18" charset="0"/>
              </a:rPr>
              <a:t>Важливим кроком у формування національної системи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стало ухвалення у травні 2011 р. «Міжнародної стратегії розвитку кіберпростору». У ній викладено не тільки основні підходи до розуміння сучасної глобальної американської політики, але й представлено нові офіційні позиції Сполучених Штатів з питань інформаційної безпеки. </a:t>
            </a:r>
          </a:p>
          <a:p>
            <a:r>
              <a:rPr lang="uk-UA" sz="1600" dirty="0">
                <a:latin typeface="Times New Roman" panose="02020603050405020304" pitchFamily="18" charset="0"/>
                <a:cs typeface="Times New Roman" panose="02020603050405020304" pitchFamily="18" charset="0"/>
              </a:rPr>
              <a:t>У Стратегії також підтверджено лідерські позиції США в інформаційному розвитку, інформаційний потенціал сприймається американським політичним керівництвом як стратегічний ресурс. </a:t>
            </a:r>
          </a:p>
          <a:p>
            <a:r>
              <a:rPr lang="uk-UA" sz="1600" dirty="0">
                <a:latin typeface="Times New Roman" panose="02020603050405020304" pitchFamily="18" charset="0"/>
                <a:cs typeface="Times New Roman" panose="02020603050405020304" pitchFamily="18" charset="0"/>
              </a:rPr>
              <a:t>В липні 2011 р. було оприлюднено ще одну стратегію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США «Стратегію Міністерства оборони США у сфері кіберпростору». Всесвітня мережа тепер офіційно визнана «полем бою», таким саме як суша, море, повітряний простір або космос. Стратегія Міністерства оборони передбачає реалізацію п’ятьох стратегічних ініціатив: 1) визначення кіберпростору як самостійної галузі, поля оперативної діяльності; 2) використання тактики «активного захисту»; 3) координація дій з міністерством внутрішньої безпеки щодо стратегічно важливих та інфраструктурних мереж; 4) співробітництво у галузі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з партнерами і союзниками; 5) протидія </a:t>
            </a:r>
            <a:r>
              <a:rPr lang="uk-UA" sz="1600" dirty="0" err="1">
                <a:latin typeface="Times New Roman" panose="02020603050405020304" pitchFamily="18" charset="0"/>
                <a:cs typeface="Times New Roman" panose="02020603050405020304" pitchFamily="18" charset="0"/>
              </a:rPr>
              <a:t>кібертерористичним</a:t>
            </a:r>
            <a:r>
              <a:rPr lang="uk-UA" sz="1600" dirty="0">
                <a:latin typeface="Times New Roman" panose="02020603050405020304" pitchFamily="18" charset="0"/>
                <a:cs typeface="Times New Roman" panose="02020603050405020304" pitchFamily="18" charset="0"/>
              </a:rPr>
              <a:t> атакам через глобальну мережу. </a:t>
            </a:r>
          </a:p>
          <a:p>
            <a:r>
              <a:rPr lang="uk-UA" sz="1600" dirty="0">
                <a:latin typeface="Times New Roman" panose="02020603050405020304" pitchFamily="18" charset="0"/>
                <a:cs typeface="Times New Roman" panose="02020603050405020304" pitchFamily="18" charset="0"/>
              </a:rPr>
              <a:t>Цікавим є те, що напередодні офіційного представлення документу з’явилися повідомлення у ЗМІ про те, що у новій </a:t>
            </a:r>
            <a:r>
              <a:rPr lang="uk-UA" sz="1600" dirty="0" err="1">
                <a:latin typeface="Times New Roman" panose="02020603050405020304" pitchFamily="18" charset="0"/>
                <a:cs typeface="Times New Roman" panose="02020603050405020304" pitchFamily="18" charset="0"/>
              </a:rPr>
              <a:t>кіберстратегіі</a:t>
            </a:r>
            <a:r>
              <a:rPr lang="uk-UA" sz="1600" dirty="0">
                <a:latin typeface="Times New Roman" panose="02020603050405020304" pitchFamily="18" charset="0"/>
                <a:cs typeface="Times New Roman" panose="02020603050405020304" pitchFamily="18" charset="0"/>
              </a:rPr>
              <a:t> США буде міститися пункт про те, що кібератака, яка призвела до людських жертв, буде прирівняна до оголошення війни. Але в офіційному тексті Стратегії така норма відсутня, напевно, уряд США не був готовий на такий радикальний крок. Серед країн, які вже давно розробляють доктрину «інформаційної війни» є Китай. Інформаційну війну китайські офіційні документи визначають як перехід від механізованої війни, яка є характерною для індустріального суспільства, до війни знання й війни інтелекту. </a:t>
            </a:r>
          </a:p>
          <a:p>
            <a:r>
              <a:rPr lang="uk-UA" sz="1600" dirty="0">
                <a:latin typeface="Times New Roman" panose="02020603050405020304" pitchFamily="18" charset="0"/>
                <a:cs typeface="Times New Roman" panose="02020603050405020304" pitchFamily="18" charset="0"/>
              </a:rPr>
              <a:t>КНР ставить за мету створити до 2020 р. «найбільш інформатизовану» армію у світі, які вони прозвали «мережеві сили», тобто військові підрозділи, укомплектовані висококваліфікованими фахівцями, що володіють комп’ютерними технологіями. Основною інформаційною зброєю китайських хакерів є «шкідники»– заражені комп’ютерні коди. Отже, міждержавні відносини і політичне протистояння часто знаходить продовження в інтернеті у вигляді </a:t>
            </a:r>
            <a:r>
              <a:rPr lang="uk-UA" sz="1600" dirty="0" err="1">
                <a:latin typeface="Times New Roman" panose="02020603050405020304" pitchFamily="18" charset="0"/>
                <a:cs typeface="Times New Roman" panose="02020603050405020304" pitchFamily="18" charset="0"/>
              </a:rPr>
              <a:t>кібервійни</a:t>
            </a:r>
            <a:r>
              <a:rPr lang="uk-UA" sz="1600" dirty="0">
                <a:latin typeface="Times New Roman" panose="02020603050405020304" pitchFamily="18" charset="0"/>
                <a:cs typeface="Times New Roman" panose="02020603050405020304" pitchFamily="18" charset="0"/>
              </a:rPr>
              <a:t>. Країни або окремі громадяни, причетні до інформаційних атак, повинні понести суворе покарання і міжнародний осуд.</a:t>
            </a:r>
          </a:p>
        </p:txBody>
      </p:sp>
    </p:spTree>
    <p:extLst>
      <p:ext uri="{BB962C8B-B14F-4D97-AF65-F5344CB8AC3E}">
        <p14:creationId xmlns:p14="http://schemas.microsoft.com/office/powerpoint/2010/main" val="668551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A7164D-55E0-B767-7118-0D00F0DA8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70"/>
            <a:ext cx="9144000" cy="6791459"/>
          </a:xfrm>
          <a:prstGeom prst="rect">
            <a:avLst/>
          </a:prstGeom>
        </p:spPr>
      </p:pic>
    </p:spTree>
    <p:extLst>
      <p:ext uri="{BB962C8B-B14F-4D97-AF65-F5344CB8AC3E}">
        <p14:creationId xmlns:p14="http://schemas.microsoft.com/office/powerpoint/2010/main" val="3979417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0EBBE-C554-2212-8CE3-7BD4305EE71F}"/>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DA89777-3CD6-4C51-ABAE-CB46953C2E4D}"/>
              </a:ext>
            </a:extLst>
          </p:cNvPr>
          <p:cNvSpPr/>
          <p:nvPr/>
        </p:nvSpPr>
        <p:spPr>
          <a:xfrm>
            <a:off x="1" y="188640"/>
            <a:ext cx="9144000" cy="507831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4</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err="1">
                <a:ln w="22225">
                  <a:solidFill>
                    <a:schemeClr val="accent2"/>
                  </a:solidFill>
                  <a:prstDash val="solid"/>
                </a:ln>
                <a:solidFill>
                  <a:schemeClr val="accent2">
                    <a:lumMod val="40000"/>
                    <a:lumOff val="60000"/>
                  </a:schemeClr>
                </a:solidFill>
              </a:rPr>
              <a:t>Представте</a:t>
            </a:r>
            <a:r>
              <a:rPr lang="uk-UA" sz="5400" b="1" dirty="0">
                <a:ln w="22225">
                  <a:solidFill>
                    <a:schemeClr val="accent2"/>
                  </a:solidFill>
                  <a:prstDash val="solid"/>
                </a:ln>
                <a:solidFill>
                  <a:schemeClr val="accent2">
                    <a:lumMod val="40000"/>
                    <a:lumOff val="60000"/>
                  </a:schemeClr>
                </a:solidFill>
              </a:rPr>
              <a:t> та обґрунтуйте </a:t>
            </a:r>
          </a:p>
          <a:p>
            <a:pPr algn="ctr"/>
            <a:r>
              <a:rPr lang="uk-UA" sz="5400" b="1" dirty="0">
                <a:ln w="22225">
                  <a:solidFill>
                    <a:schemeClr val="accent2"/>
                  </a:solidFill>
                  <a:prstDash val="solid"/>
                </a:ln>
                <a:solidFill>
                  <a:schemeClr val="accent2">
                    <a:lumMod val="40000"/>
                    <a:lumOff val="60000"/>
                  </a:schemeClr>
                </a:solidFill>
              </a:rPr>
              <a:t>геополітичну стратегію </a:t>
            </a:r>
          </a:p>
          <a:p>
            <a:pPr algn="ctr"/>
            <a:r>
              <a:rPr lang="uk-UA" sz="5400" b="1" dirty="0">
                <a:ln w="22225">
                  <a:solidFill>
                    <a:schemeClr val="accent2"/>
                  </a:solidFill>
                  <a:prstDash val="solid"/>
                </a:ln>
                <a:solidFill>
                  <a:schemeClr val="accent2">
                    <a:lumMod val="40000"/>
                    <a:lumOff val="60000"/>
                  </a:schemeClr>
                </a:solidFill>
              </a:rPr>
              <a:t>(з елементами </a:t>
            </a:r>
            <a:r>
              <a:rPr lang="uk-UA" sz="5400" b="1" dirty="0" err="1">
                <a:ln w="22225">
                  <a:solidFill>
                    <a:schemeClr val="accent2"/>
                  </a:solidFill>
                  <a:prstDash val="solid"/>
                </a:ln>
                <a:solidFill>
                  <a:schemeClr val="accent2">
                    <a:lumMod val="40000"/>
                    <a:lumOff val="60000"/>
                  </a:schemeClr>
                </a:solidFill>
              </a:rPr>
              <a:t>кіберстратегії</a:t>
            </a:r>
            <a:r>
              <a:rPr lang="uk-UA" sz="5400" b="1" dirty="0">
                <a:ln w="22225">
                  <a:solidFill>
                    <a:schemeClr val="accent2"/>
                  </a:solidFill>
                  <a:prstDash val="solid"/>
                </a:ln>
                <a:solidFill>
                  <a:schemeClr val="accent2">
                    <a:lumMod val="40000"/>
                    <a:lumOff val="60000"/>
                  </a:schemeClr>
                </a:solidFill>
              </a:rPr>
              <a:t>)</a:t>
            </a:r>
          </a:p>
          <a:p>
            <a:pPr algn="ctr"/>
            <a:r>
              <a:rPr lang="uk-UA" sz="5400" b="1" dirty="0">
                <a:ln w="22225">
                  <a:solidFill>
                    <a:schemeClr val="accent2"/>
                  </a:solidFill>
                  <a:prstDash val="solid"/>
                </a:ln>
                <a:solidFill>
                  <a:schemeClr val="accent2">
                    <a:lumMod val="40000"/>
                    <a:lumOff val="60000"/>
                  </a:schemeClr>
                </a:solidFill>
              </a:rPr>
              <a:t> України?</a:t>
            </a:r>
          </a:p>
        </p:txBody>
      </p:sp>
    </p:spTree>
    <p:extLst>
      <p:ext uri="{BB962C8B-B14F-4D97-AF65-F5344CB8AC3E}">
        <p14:creationId xmlns:p14="http://schemas.microsoft.com/office/powerpoint/2010/main" val="411197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10AD7-8E69-F42F-AD06-835EE8418FD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B95D81-9223-3E54-5E02-9A2A73F1027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8</a:t>
            </a:r>
          </a:p>
        </p:txBody>
      </p:sp>
      <p:sp>
        <p:nvSpPr>
          <p:cNvPr id="4" name="Прямокутник 3">
            <a:extLst>
              <a:ext uri="{FF2B5EF4-FFF2-40B4-BE49-F238E27FC236}">
                <a16:creationId xmlns:a16="http://schemas.microsoft.com/office/drawing/2014/main" id="{02844B0E-4E3C-0BD6-D4C8-6137A2DEE700}"/>
              </a:ext>
            </a:extLst>
          </p:cNvPr>
          <p:cNvSpPr/>
          <p:nvPr/>
        </p:nvSpPr>
        <p:spPr>
          <a:xfrm>
            <a:off x="-50067" y="2276872"/>
            <a:ext cx="9244134" cy="2308324"/>
          </a:xfrm>
          <a:prstGeom prst="rect">
            <a:avLst/>
          </a:prstGeom>
          <a:noFill/>
        </p:spPr>
        <p:txBody>
          <a:bodyPr wrap="none" lIns="91440" tIns="45720" rIns="91440" bIns="45720">
            <a:spAutoFit/>
          </a:bodyPr>
          <a:lstStyle/>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Забезпечення</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кібербезпеки</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України</a:t>
            </a:r>
            <a:endParaRPr lang="uk-UA" sz="7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21950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9E0F42-E160-D97C-683D-DA063ADC5DEB}"/>
              </a:ext>
            </a:extLst>
          </p:cNvPr>
          <p:cNvSpPr txBox="1"/>
          <p:nvPr/>
        </p:nvSpPr>
        <p:spPr>
          <a:xfrm>
            <a:off x="0" y="116632"/>
            <a:ext cx="9144000" cy="6186309"/>
          </a:xfrm>
          <a:prstGeom prst="rect">
            <a:avLst/>
          </a:prstGeom>
          <a:noFill/>
        </p:spPr>
        <p:txBody>
          <a:bodyPr wrap="square">
            <a:spAutoFit/>
          </a:bodyPr>
          <a:lstStyle/>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Соціально-філософський</a:t>
            </a:r>
            <a:r>
              <a:rPr lang="uk-UA" sz="2200" dirty="0">
                <a:highlight>
                  <a:srgbClr val="FFFF00"/>
                </a:highlight>
                <a:latin typeface="Times New Roman" panose="02020603050405020304" pitchFamily="18" charset="0"/>
                <a:cs typeface="Times New Roman" panose="02020603050405020304" pitchFamily="18" charset="0"/>
              </a:rPr>
              <a:t> аналіз ролі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українському суспільстві.</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Концептуальні засади розвитку </a:t>
            </a:r>
            <a:r>
              <a:rPr lang="uk-UA" sz="2200" dirty="0">
                <a:highlight>
                  <a:srgbClr val="FFFF00"/>
                </a:highlight>
                <a:latin typeface="Times New Roman" panose="02020603050405020304" pitchFamily="18" charset="0"/>
                <a:cs typeface="Times New Roman" panose="02020603050405020304" pitchFamily="18" charset="0"/>
              </a:rPr>
              <a:t>національної системи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 на сучасному етапі.</a:t>
            </a:r>
          </a:p>
          <a:p>
            <a:pPr marL="342900" indent="-342900">
              <a:buFont typeface="+mj-lt"/>
              <a:buAutoNum type="arabicPeriod"/>
            </a:pPr>
            <a:r>
              <a:rPr lang="uk-UA" sz="2200" dirty="0" err="1">
                <a:highlight>
                  <a:srgbClr val="FFFF00"/>
                </a:highlight>
                <a:latin typeface="Times New Roman" panose="02020603050405020304" pitchFamily="18" charset="0"/>
                <a:cs typeface="Times New Roman" panose="02020603050405020304" pitchFamily="18" charset="0"/>
              </a:rPr>
              <a:t>Кібербезпека</a:t>
            </a:r>
            <a:r>
              <a:rPr lang="uk-UA" sz="2200" dirty="0">
                <a:highlight>
                  <a:srgbClr val="FFFF00"/>
                </a:highlight>
                <a:latin typeface="Times New Roman" panose="02020603050405020304" pitchFamily="18" charset="0"/>
                <a:cs typeface="Times New Roman" panose="02020603050405020304" pitchFamily="18" charset="0"/>
              </a:rPr>
              <a:t> України в </a:t>
            </a:r>
            <a:r>
              <a:rPr lang="uk-UA" sz="2200" b="1" dirty="0">
                <a:highlight>
                  <a:srgbClr val="FFFF00"/>
                </a:highlight>
                <a:latin typeface="Times New Roman" panose="02020603050405020304" pitchFamily="18" charset="0"/>
                <a:cs typeface="Times New Roman" panose="02020603050405020304" pitchFamily="18" charset="0"/>
              </a:rPr>
              <a:t>системі </a:t>
            </a:r>
            <a:r>
              <a:rPr lang="uk-UA" sz="2200" dirty="0">
                <a:highlight>
                  <a:srgbClr val="FFFF00"/>
                </a:highlight>
                <a:latin typeface="Times New Roman" panose="02020603050405020304" pitchFamily="18" charset="0"/>
                <a:cs typeface="Times New Roman" panose="02020603050405020304" pitchFamily="18" charset="0"/>
              </a:rPr>
              <a:t>національної безпеки.</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Державна політика </a:t>
            </a:r>
            <a:r>
              <a:rPr lang="uk-UA" sz="2200" dirty="0">
                <a:highlight>
                  <a:srgbClr val="FFFF00"/>
                </a:highlight>
                <a:latin typeface="Times New Roman" panose="02020603050405020304" pitchFamily="18" charset="0"/>
                <a:cs typeface="Times New Roman" panose="02020603050405020304" pitchFamily="18" charset="0"/>
              </a:rPr>
              <a:t>у сфері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a:t>
            </a:r>
          </a:p>
          <a:p>
            <a:pPr marL="342900" indent="-342900">
              <a:buFont typeface="+mj-lt"/>
              <a:buAutoNum type="arabicPeriod"/>
            </a:pPr>
            <a:r>
              <a:rPr lang="ru-RU" sz="2200" b="1" dirty="0" err="1">
                <a:highlight>
                  <a:srgbClr val="FFFF00"/>
                </a:highlight>
                <a:latin typeface="Times New Roman" panose="02020603050405020304" pitchFamily="18" charset="0"/>
                <a:cs typeface="Times New Roman" panose="02020603050405020304" pitchFamily="18" charset="0"/>
              </a:rPr>
              <a:t>Стр</a:t>
            </a:r>
            <a:r>
              <a:rPr lang="uk-UA" sz="2200" b="1" dirty="0" err="1">
                <a:highlight>
                  <a:srgbClr val="FFFF00"/>
                </a:highlight>
                <a:latin typeface="Times New Roman" panose="02020603050405020304" pitchFamily="18" charset="0"/>
                <a:cs typeface="Times New Roman" panose="02020603050405020304" pitchFamily="18" charset="0"/>
              </a:rPr>
              <a:t>атегія</a:t>
            </a:r>
            <a:r>
              <a:rPr lang="uk-UA" sz="2200" b="1" dirty="0">
                <a:highlight>
                  <a:srgbClr val="FFFF00"/>
                </a:highlight>
                <a:latin typeface="Times New Roman" panose="02020603050405020304" pitchFamily="18" charset="0"/>
                <a:cs typeface="Times New Roman" panose="02020603050405020304" pitchFamily="18" charset="0"/>
              </a:rPr>
              <a:t>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 (2021 – 2025 роки).</a:t>
            </a:r>
          </a:p>
          <a:p>
            <a:pPr marL="342900" indent="-342900">
              <a:buFont typeface="+mj-lt"/>
              <a:buAutoNum type="arabicPeriod"/>
            </a:pPr>
            <a:r>
              <a:rPr lang="uk-UA" sz="2200" dirty="0" err="1">
                <a:highlight>
                  <a:srgbClr val="FFFF00"/>
                </a:highlight>
                <a:latin typeface="Times New Roman" panose="02020603050405020304" pitchFamily="18" charset="0"/>
                <a:cs typeface="Times New Roman" panose="02020603050405020304" pitchFamily="18" charset="0"/>
              </a:rPr>
              <a:t>Кібербезпека</a:t>
            </a:r>
            <a:r>
              <a:rPr lang="uk-UA" sz="2200" dirty="0">
                <a:highlight>
                  <a:srgbClr val="FFFF00"/>
                </a:highlight>
                <a:latin typeface="Times New Roman" panose="02020603050405020304" pitchFamily="18" charset="0"/>
                <a:cs typeface="Times New Roman" panose="02020603050405020304" pitchFamily="18" charset="0"/>
              </a:rPr>
              <a:t> як складова</a:t>
            </a:r>
            <a:r>
              <a:rPr lang="uk-UA" sz="2200" b="1" dirty="0">
                <a:highlight>
                  <a:srgbClr val="FFFF00"/>
                </a:highlight>
                <a:latin typeface="Times New Roman" panose="02020603050405020304" pitchFamily="18" charset="0"/>
                <a:cs typeface="Times New Roman" panose="02020603050405020304" pitchFamily="18" charset="0"/>
              </a:rPr>
              <a:t> інформаційної безпеки </a:t>
            </a:r>
            <a:r>
              <a:rPr lang="uk-UA" sz="2200" dirty="0">
                <a:highlight>
                  <a:srgbClr val="FFFF00"/>
                </a:highlight>
                <a:latin typeface="Times New Roman" panose="02020603050405020304" pitchFamily="18" charset="0"/>
                <a:cs typeface="Times New Roman" panose="02020603050405020304" pitchFamily="18" charset="0"/>
              </a:rPr>
              <a:t>України.</a:t>
            </a:r>
            <a:endParaRPr lang="ru-RU" sz="2200"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Забезпечення </a:t>
            </a:r>
            <a:r>
              <a:rPr lang="uk-UA" sz="2200" b="1" dirty="0">
                <a:highlight>
                  <a:srgbClr val="FFFF00"/>
                </a:highlight>
                <a:latin typeface="Times New Roman" panose="02020603050405020304" pitchFamily="18" charset="0"/>
                <a:cs typeface="Times New Roman" panose="02020603050405020304" pitchFamily="18" charset="0"/>
              </a:rPr>
              <a:t>інформаційної безпеки </a:t>
            </a:r>
            <a:r>
              <a:rPr lang="uk-UA" sz="2200" dirty="0">
                <a:highlight>
                  <a:srgbClr val="FFFF00"/>
                </a:highlight>
                <a:latin typeface="Times New Roman" panose="02020603050405020304" pitchFamily="18" charset="0"/>
                <a:cs typeface="Times New Roman" panose="02020603050405020304" pitchFamily="18" charset="0"/>
              </a:rPr>
              <a:t>на сучасному етапі.</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Зміст інституційного </a:t>
            </a:r>
            <a:r>
              <a:rPr lang="uk-UA" sz="2200" b="1" dirty="0">
                <a:highlight>
                  <a:srgbClr val="FFFF00"/>
                </a:highlight>
                <a:latin typeface="Times New Roman" panose="02020603050405020304" pitchFamily="18" charset="0"/>
                <a:cs typeface="Times New Roman" panose="02020603050405020304" pitchFamily="18" charset="0"/>
              </a:rPr>
              <a:t>механізму забезпечення </a:t>
            </a:r>
            <a:r>
              <a:rPr lang="uk-UA" sz="2200" b="1" dirty="0" err="1">
                <a:highlight>
                  <a:srgbClr val="FFFF00"/>
                </a:highlight>
                <a:latin typeface="Times New Roman" panose="02020603050405020304" pitchFamily="18" charset="0"/>
                <a:cs typeface="Times New Roman" panose="02020603050405020304" pitchFamily="18" charset="0"/>
              </a:rPr>
              <a:t>кібербезпеки</a:t>
            </a:r>
            <a:r>
              <a:rPr lang="uk-UA" sz="2200" b="1"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України.</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Національні інтереси </a:t>
            </a:r>
            <a:r>
              <a:rPr lang="uk-UA" sz="2200" dirty="0">
                <a:highlight>
                  <a:srgbClr val="FFFF00"/>
                </a:highlight>
                <a:latin typeface="Times New Roman" panose="02020603050405020304" pitchFamily="18" charset="0"/>
                <a:cs typeface="Times New Roman" panose="02020603050405020304" pitchFamily="18" charset="0"/>
              </a:rPr>
              <a:t>України в кібернетичній сфері.</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Нормативно-правове регулювання</a:t>
            </a:r>
            <a:r>
              <a:rPr lang="uk-UA" sz="2200" dirty="0">
                <a:highlight>
                  <a:srgbClr val="FFFF00"/>
                </a:highlight>
                <a:latin typeface="Times New Roman" panose="02020603050405020304" pitchFamily="18" charset="0"/>
                <a:cs typeface="Times New Roman" panose="02020603050405020304" pitchFamily="18" charset="0"/>
              </a:rPr>
              <a:t> питань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Україні.</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Основні</a:t>
            </a:r>
            <a:r>
              <a:rPr lang="ru-RU" sz="2200" dirty="0">
                <a:highlight>
                  <a:srgbClr val="FFFF00"/>
                </a:highlight>
                <a:latin typeface="Times New Roman" panose="02020603050405020304" pitchFamily="18" charset="0"/>
                <a:cs typeface="Times New Roman" panose="02020603050405020304" pitchFamily="18" charset="0"/>
              </a:rPr>
              <a:t> </a:t>
            </a:r>
            <a:r>
              <a:rPr lang="uk-UA" sz="2200" b="1" dirty="0">
                <a:highlight>
                  <a:srgbClr val="FFFF00"/>
                </a:highlight>
                <a:latin typeface="Times New Roman" panose="02020603050405020304" pitchFamily="18" charset="0"/>
                <a:cs typeface="Times New Roman" panose="02020603050405020304" pitchFamily="18" charset="0"/>
              </a:rPr>
              <a:t>напрями</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забезпечення</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України.</a:t>
            </a:r>
            <a:r>
              <a:rPr lang="ru-RU" sz="2200" dirty="0">
                <a:highlight>
                  <a:srgbClr val="FFFF00"/>
                </a:highlight>
                <a:latin typeface="Times New Roman" panose="02020603050405020304" pitchFamily="18" charset="0"/>
                <a:cs typeface="Times New Roman" panose="02020603050405020304" pitchFamily="18" charset="0"/>
              </a:rPr>
              <a:t> </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Особливості </a:t>
            </a:r>
            <a:r>
              <a:rPr lang="uk-UA" sz="2200" b="1" dirty="0">
                <a:highlight>
                  <a:srgbClr val="FFFF00"/>
                </a:highlight>
                <a:latin typeface="Times New Roman" panose="02020603050405020304" pitchFamily="18" charset="0"/>
                <a:cs typeface="Times New Roman" panose="02020603050405020304" pitchFamily="18" charset="0"/>
              </a:rPr>
              <a:t>державної політики </a:t>
            </a:r>
            <a:r>
              <a:rPr lang="uk-UA" sz="2200" dirty="0">
                <a:highlight>
                  <a:srgbClr val="FFFF00"/>
                </a:highlight>
                <a:latin typeface="Times New Roman" panose="02020603050405020304" pitchFamily="18" charset="0"/>
                <a:cs typeface="Times New Roman" panose="02020603050405020304" pitchFamily="18" charset="0"/>
              </a:rPr>
              <a:t>України у сфері забезпечення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умовах </a:t>
            </a:r>
            <a:r>
              <a:rPr lang="uk-UA" sz="2200" b="1" dirty="0">
                <a:highlight>
                  <a:srgbClr val="FFFF00"/>
                </a:highlight>
                <a:latin typeface="Times New Roman" panose="02020603050405020304" pitchFamily="18" charset="0"/>
                <a:cs typeface="Times New Roman" panose="02020603050405020304" pitchFamily="18" charset="0"/>
              </a:rPr>
              <a:t>гібридної війни</a:t>
            </a:r>
            <a:r>
              <a:rPr lang="uk-UA" sz="2200" dirty="0">
                <a:highlight>
                  <a:srgbClr val="FFFF00"/>
                </a:highlight>
                <a:latin typeface="Times New Roman" panose="02020603050405020304" pitchFamily="18" charset="0"/>
                <a:cs typeface="Times New Roman" panose="02020603050405020304" pitchFamily="18" charset="0"/>
              </a:rPr>
              <a:t>.</a:t>
            </a:r>
          </a:p>
          <a:p>
            <a:pPr marL="342900" indent="-342900">
              <a:buFont typeface="+mj-lt"/>
              <a:buAutoNum type="arabicPeriod"/>
            </a:pPr>
            <a:r>
              <a:rPr lang="ru-RU" sz="2200" b="1" dirty="0">
                <a:latin typeface="Times New Roman" panose="02020603050405020304" pitchFamily="18" charset="0"/>
                <a:cs typeface="Times New Roman" panose="02020603050405020304" pitchFamily="18" charset="0"/>
              </a:rPr>
              <a:t>Ш</a:t>
            </a:r>
            <a:r>
              <a:rPr lang="ru-RU" sz="2200" b="1" dirty="0">
                <a:highlight>
                  <a:srgbClr val="FFFF00"/>
                </a:highlight>
                <a:latin typeface="Times New Roman" panose="02020603050405020304" pitchFamily="18" charset="0"/>
                <a:cs typeface="Times New Roman" panose="02020603050405020304" pitchFamily="18" charset="0"/>
              </a:rPr>
              <a:t>ляхи </a:t>
            </a:r>
            <a:r>
              <a:rPr lang="uk-UA" sz="2200" b="1" dirty="0">
                <a:highlight>
                  <a:srgbClr val="FFFF00"/>
                </a:highlight>
                <a:latin typeface="Times New Roman" panose="02020603050405020304" pitchFamily="18" charset="0"/>
                <a:cs typeface="Times New Roman" panose="02020603050405020304" pitchFamily="18" charset="0"/>
              </a:rPr>
              <a:t>удосконалення</a:t>
            </a:r>
            <a:r>
              <a:rPr lang="ru-RU" sz="2200" b="1" dirty="0">
                <a:highlight>
                  <a:srgbClr val="FFFF00"/>
                </a:highlight>
                <a:latin typeface="Times New Roman" panose="02020603050405020304" pitchFamily="18" charset="0"/>
                <a:cs typeface="Times New Roman" panose="02020603050405020304" pitchFamily="18" charset="0"/>
              </a:rPr>
              <a:t> </a:t>
            </a:r>
            <a:r>
              <a:rPr lang="uk-UA" sz="2200" b="1" dirty="0">
                <a:highlight>
                  <a:srgbClr val="FFFF00"/>
                </a:highlight>
                <a:latin typeface="Times New Roman" panose="02020603050405020304" pitchFamily="18" charset="0"/>
                <a:cs typeface="Times New Roman" panose="02020603050405020304" pitchFamily="18" charset="0"/>
              </a:rPr>
              <a:t>системи</a:t>
            </a:r>
            <a:r>
              <a:rPr lang="ru-RU" sz="2200" b="1" dirty="0">
                <a:highlight>
                  <a:srgbClr val="FFFF00"/>
                </a:highlight>
                <a:latin typeface="Times New Roman" panose="02020603050405020304" pitchFamily="18" charset="0"/>
                <a:cs typeface="Times New Roman" panose="02020603050405020304" pitchFamily="18" charset="0"/>
              </a:rPr>
              <a:t> </a:t>
            </a:r>
            <a:r>
              <a:rPr lang="uk-UA" sz="2200" b="1" dirty="0" err="1">
                <a:highlight>
                  <a:srgbClr val="FFFF00"/>
                </a:highlight>
                <a:latin typeface="Times New Roman" panose="02020603050405020304" pitchFamily="18" charset="0"/>
                <a:cs typeface="Times New Roman" panose="02020603050405020304" pitchFamily="18" charset="0"/>
              </a:rPr>
              <a:t>кібербезпеки</a:t>
            </a:r>
            <a:r>
              <a:rPr lang="ru-RU" sz="2200" b="1" dirty="0">
                <a:highlight>
                  <a:srgbClr val="FFFF00"/>
                </a:highlight>
                <a:latin typeface="Times New Roman" panose="02020603050405020304" pitchFamily="18" charset="0"/>
                <a:cs typeface="Times New Roman" panose="02020603050405020304" pitchFamily="18" charset="0"/>
              </a:rPr>
              <a:t> в </a:t>
            </a:r>
            <a:r>
              <a:rPr lang="ru-RU" sz="2200" b="1" dirty="0" err="1">
                <a:highlight>
                  <a:srgbClr val="FFFF00"/>
                </a:highlight>
                <a:latin typeface="Times New Roman" panose="02020603050405020304" pitchFamily="18" charset="0"/>
                <a:cs typeface="Times New Roman" panose="02020603050405020304" pitchFamily="18" charset="0"/>
              </a:rPr>
              <a:t>Україні</a:t>
            </a:r>
            <a:endParaRPr lang="uk-UA" sz="2200" b="1"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Безпечний</a:t>
            </a:r>
            <a:r>
              <a:rPr lang="ru-RU" sz="2200" dirty="0">
                <a:highlight>
                  <a:srgbClr val="FFFF00"/>
                </a:highlight>
                <a:latin typeface="Times New Roman" panose="02020603050405020304" pitchFamily="18" charset="0"/>
                <a:cs typeface="Times New Roman" panose="02020603050405020304" pitchFamily="18" charset="0"/>
              </a:rPr>
              <a:t> </a:t>
            </a:r>
            <a:r>
              <a:rPr lang="ru-RU" sz="2200" dirty="0" err="1">
                <a:highlight>
                  <a:srgbClr val="FFFF00"/>
                </a:highlight>
                <a:latin typeface="Times New Roman" panose="02020603050405020304" pitchFamily="18" charset="0"/>
                <a:cs typeface="Times New Roman" panose="02020603050405020304" pitchFamily="18" charset="0"/>
              </a:rPr>
              <a:t>кіберпростір</a:t>
            </a:r>
            <a:r>
              <a:rPr lang="ru-RU" sz="2200" dirty="0">
                <a:highlight>
                  <a:srgbClr val="FFFF00"/>
                </a:highlight>
                <a:latin typeface="Times New Roman" panose="02020603050405020304" pitchFamily="18" charset="0"/>
                <a:cs typeface="Times New Roman" panose="02020603050405020304" pitchFamily="18" charset="0"/>
              </a:rPr>
              <a:t> – </a:t>
            </a:r>
            <a:r>
              <a:rPr lang="uk-UA" sz="2200" dirty="0">
                <a:highlight>
                  <a:srgbClr val="FFFF00"/>
                </a:highlight>
                <a:latin typeface="Times New Roman" panose="02020603050405020304" pitchFamily="18" charset="0"/>
                <a:cs typeface="Times New Roman" panose="02020603050405020304" pitchFamily="18" charset="0"/>
              </a:rPr>
              <a:t>запорука</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успішного</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розвитку</a:t>
            </a:r>
            <a:r>
              <a:rPr lang="ru-RU" sz="2200" dirty="0">
                <a:highlight>
                  <a:srgbClr val="FFFF00"/>
                </a:highlight>
                <a:latin typeface="Times New Roman" panose="02020603050405020304" pitchFamily="18" charset="0"/>
                <a:cs typeface="Times New Roman" panose="02020603050405020304" pitchFamily="18" charset="0"/>
              </a:rPr>
              <a:t> </a:t>
            </a:r>
            <a:r>
              <a:rPr lang="ru-RU" sz="2200" dirty="0" err="1">
                <a:highlight>
                  <a:srgbClr val="FFFF00"/>
                </a:highlight>
                <a:latin typeface="Times New Roman" panose="02020603050405020304" pitchFamily="18" charset="0"/>
                <a:cs typeface="Times New Roman" panose="02020603050405020304" pitchFamily="18" charset="0"/>
              </a:rPr>
              <a:t>України</a:t>
            </a:r>
            <a:endParaRPr lang="ru-RU" sz="2200"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200" dirty="0" err="1">
                <a:highlight>
                  <a:srgbClr val="FFFF00"/>
                </a:highlight>
                <a:latin typeface="Times New Roman" panose="02020603050405020304" pitchFamily="18" charset="0"/>
                <a:cs typeface="Times New Roman" panose="02020603050405020304" pitchFamily="18" charset="0"/>
              </a:rPr>
              <a:t>Кіберпростір</a:t>
            </a:r>
            <a:r>
              <a:rPr lang="ru-RU" sz="2200" dirty="0">
                <a:highlight>
                  <a:srgbClr val="FFFF00"/>
                </a:highlight>
                <a:latin typeface="Times New Roman" panose="02020603050405020304" pitchFamily="18" charset="0"/>
                <a:cs typeface="Times New Roman" panose="02020603050405020304" pitchFamily="18" charset="0"/>
              </a:rPr>
              <a:t> як но</a:t>
            </a:r>
            <a:r>
              <a:rPr lang="uk-UA" sz="2200" dirty="0">
                <a:highlight>
                  <a:srgbClr val="FFFF00"/>
                </a:highlight>
                <a:latin typeface="Times New Roman" panose="02020603050405020304" pitchFamily="18" charset="0"/>
                <a:cs typeface="Times New Roman" panose="02020603050405020304" pitchFamily="18" charset="0"/>
              </a:rPr>
              <a:t>в</a:t>
            </a:r>
            <a:r>
              <a:rPr lang="ru-RU" sz="2200" dirty="0" err="1">
                <a:highlight>
                  <a:srgbClr val="FFFF00"/>
                </a:highlight>
                <a:latin typeface="Times New Roman" panose="02020603050405020304" pitchFamily="18" charset="0"/>
                <a:cs typeface="Times New Roman" panose="02020603050405020304" pitchFamily="18" charset="0"/>
              </a:rPr>
              <a:t>ий</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вимір</a:t>
            </a:r>
            <a:r>
              <a:rPr lang="ru-RU" sz="2200" dirty="0">
                <a:highlight>
                  <a:srgbClr val="FFFF00"/>
                </a:highlight>
                <a:latin typeface="Times New Roman" panose="02020603050405020304" pitchFamily="18" charset="0"/>
                <a:cs typeface="Times New Roman" panose="02020603050405020304" pitchFamily="18" charset="0"/>
              </a:rPr>
              <a:t> </a:t>
            </a:r>
            <a:r>
              <a:rPr lang="ru-RU" sz="2200" b="1" dirty="0" err="1">
                <a:highlight>
                  <a:srgbClr val="FFFF00"/>
                </a:highlight>
                <a:latin typeface="Times New Roman" panose="02020603050405020304" pitchFamily="18" charset="0"/>
                <a:cs typeface="Times New Roman" panose="02020603050405020304" pitchFamily="18" charset="0"/>
              </a:rPr>
              <a:t>геополітичного</a:t>
            </a:r>
            <a:r>
              <a:rPr lang="ru-RU" sz="2200" b="1" dirty="0">
                <a:highlight>
                  <a:srgbClr val="FFFF00"/>
                </a:highlight>
                <a:latin typeface="Times New Roman" panose="02020603050405020304" pitchFamily="18" charset="0"/>
                <a:cs typeface="Times New Roman" panose="02020603050405020304" pitchFamily="18" charset="0"/>
              </a:rPr>
              <a:t> </a:t>
            </a:r>
            <a:r>
              <a:rPr lang="ru-RU" sz="2200" b="1" dirty="0" err="1">
                <a:highlight>
                  <a:srgbClr val="FFFF00"/>
                </a:highlight>
                <a:latin typeface="Times New Roman" panose="02020603050405020304" pitchFamily="18" charset="0"/>
                <a:cs typeface="Times New Roman" panose="02020603050405020304" pitchFamily="18" charset="0"/>
              </a:rPr>
              <a:t>суперництва</a:t>
            </a:r>
            <a:endParaRPr lang="uk-UA" sz="2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021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4ED9-3D89-B284-AE0B-CD9E358C931A}"/>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A82FF9C-CB4B-20A9-88BD-F9A90B3F1063}"/>
              </a:ext>
            </a:extLst>
          </p:cNvPr>
          <p:cNvSpPr/>
          <p:nvPr/>
        </p:nvSpPr>
        <p:spPr>
          <a:xfrm>
            <a:off x="1" y="188640"/>
            <a:ext cx="9144000" cy="507831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5</a:t>
            </a:r>
          </a:p>
          <a:p>
            <a:pPr algn="ctr"/>
            <a:r>
              <a:rPr lang="uk-UA" sz="5400" b="1" dirty="0">
                <a:ln w="22225">
                  <a:solidFill>
                    <a:schemeClr val="accent2"/>
                  </a:solidFill>
                  <a:prstDash val="solid"/>
                </a:ln>
                <a:solidFill>
                  <a:schemeClr val="accent2">
                    <a:lumMod val="40000"/>
                    <a:lumOff val="60000"/>
                  </a:schemeClr>
                </a:solidFill>
              </a:rPr>
              <a:t>Які форми </a:t>
            </a:r>
            <a:r>
              <a:rPr lang="uk-UA" sz="5400" b="1" dirty="0" err="1">
                <a:ln w="22225">
                  <a:solidFill>
                    <a:schemeClr val="accent2"/>
                  </a:solidFill>
                  <a:prstDash val="solid"/>
                </a:ln>
                <a:solidFill>
                  <a:schemeClr val="accent2">
                    <a:lumMod val="40000"/>
                    <a:lumOff val="60000"/>
                  </a:schemeClr>
                </a:solidFill>
              </a:rPr>
              <a:t>кібервпливу</a:t>
            </a:r>
            <a:r>
              <a:rPr lang="uk-UA" sz="5400" b="1" dirty="0">
                <a:ln w="22225">
                  <a:solidFill>
                    <a:schemeClr val="accent2"/>
                  </a:solidFill>
                  <a:prstDash val="solid"/>
                </a:ln>
                <a:solidFill>
                  <a:schemeClr val="accent2">
                    <a:lumMod val="40000"/>
                    <a:lumOff val="60000"/>
                  </a:schemeClr>
                </a:solidFill>
              </a:rPr>
              <a:t> на систему національної безпеки держави </a:t>
            </a:r>
            <a:r>
              <a:rPr lang="uk-UA" sz="5400" b="1" dirty="0" err="1">
                <a:ln w="22225">
                  <a:solidFill>
                    <a:schemeClr val="accent2"/>
                  </a:solidFill>
                  <a:prstDash val="solid"/>
                </a:ln>
                <a:solidFill>
                  <a:schemeClr val="accent2">
                    <a:lumMod val="40000"/>
                    <a:lumOff val="60000"/>
                  </a:schemeClr>
                </a:solidFill>
              </a:rPr>
              <a:t>використоється</a:t>
            </a:r>
            <a:r>
              <a:rPr lang="uk-UA" sz="5400" b="1" dirty="0">
                <a:ln w="22225">
                  <a:solidFill>
                    <a:schemeClr val="accent2"/>
                  </a:solidFill>
                  <a:prstDash val="solid"/>
                </a:ln>
                <a:solidFill>
                  <a:schemeClr val="accent2">
                    <a:lumMod val="40000"/>
                    <a:lumOff val="60000"/>
                  </a:schemeClr>
                </a:solidFill>
              </a:rPr>
              <a:t> </a:t>
            </a:r>
            <a:r>
              <a:rPr lang="uk-UA" sz="5400" b="1" dirty="0" err="1">
                <a:ln w="22225">
                  <a:solidFill>
                    <a:schemeClr val="accent2"/>
                  </a:solidFill>
                  <a:prstDash val="solid"/>
                </a:ln>
                <a:solidFill>
                  <a:schemeClr val="accent2">
                    <a:lumMod val="40000"/>
                    <a:lumOff val="60000"/>
                  </a:schemeClr>
                </a:solidFill>
              </a:rPr>
              <a:t>зазраз</a:t>
            </a:r>
            <a:r>
              <a:rPr lang="uk-UA" sz="5400" b="1" dirty="0">
                <a:ln w="22225">
                  <a:solidFill>
                    <a:schemeClr val="accent2"/>
                  </a:solidFill>
                  <a:prstDash val="solid"/>
                </a:ln>
                <a:solidFill>
                  <a:schemeClr val="accent2">
                    <a:lumMod val="40000"/>
                    <a:lumOff val="60000"/>
                  </a:schemeClr>
                </a:solidFill>
              </a:rPr>
              <a:t> найчастіше?</a:t>
            </a:r>
          </a:p>
        </p:txBody>
      </p:sp>
    </p:spTree>
    <p:extLst>
      <p:ext uri="{BB962C8B-B14F-4D97-AF65-F5344CB8AC3E}">
        <p14:creationId xmlns:p14="http://schemas.microsoft.com/office/powerpoint/2010/main" val="1941947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D0D09-4AC8-838E-48E6-46D8BE14D640}"/>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6927968-252D-12BE-1FC1-FCD527431B7C}"/>
              </a:ext>
            </a:extLst>
          </p:cNvPr>
          <p:cNvSpPr/>
          <p:nvPr/>
        </p:nvSpPr>
        <p:spPr>
          <a:xfrm>
            <a:off x="1731339" y="332656"/>
            <a:ext cx="568136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10</a:t>
            </a:r>
          </a:p>
        </p:txBody>
      </p:sp>
      <p:sp>
        <p:nvSpPr>
          <p:cNvPr id="4" name="Прямокутник 3">
            <a:extLst>
              <a:ext uri="{FF2B5EF4-FFF2-40B4-BE49-F238E27FC236}">
                <a16:creationId xmlns:a16="http://schemas.microsoft.com/office/drawing/2014/main" id="{208451C6-E1EA-36CD-ADAD-46BD85969C87}"/>
              </a:ext>
            </a:extLst>
          </p:cNvPr>
          <p:cNvSpPr/>
          <p:nvPr/>
        </p:nvSpPr>
        <p:spPr>
          <a:xfrm>
            <a:off x="233419" y="2276872"/>
            <a:ext cx="8677184" cy="2862322"/>
          </a:xfrm>
          <a:prstGeom prst="rect">
            <a:avLst/>
          </a:prstGeom>
          <a:noFill/>
        </p:spPr>
        <p:txBody>
          <a:bodyPr wrap="none" lIns="91440" tIns="45720" rIns="91440" bIns="45720">
            <a:spAutoFit/>
          </a:bodyPr>
          <a:lstStyle/>
          <a:p>
            <a:pPr algn="ct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Забезпечення</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Інформаційної</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безпеки</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в </a:t>
            </a: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системі</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кібербеспеки</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endParaRPr lang="uk-UA"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768140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036D3-5714-2FC7-61BD-FF073015C69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40BB077-D4EF-E167-6C9A-6132A298C3E7}"/>
              </a:ext>
            </a:extLst>
          </p:cNvPr>
          <p:cNvPicPr>
            <a:picLocks noChangeAspect="1"/>
          </p:cNvPicPr>
          <p:nvPr/>
        </p:nvPicPr>
        <p:blipFill>
          <a:blip r:embed="rId2"/>
          <a:stretch>
            <a:fillRect/>
          </a:stretch>
        </p:blipFill>
        <p:spPr>
          <a:xfrm>
            <a:off x="251520" y="188640"/>
            <a:ext cx="8640960" cy="6336704"/>
          </a:xfrm>
          <a:prstGeom prst="rect">
            <a:avLst/>
          </a:prstGeom>
        </p:spPr>
      </p:pic>
    </p:spTree>
    <p:extLst>
      <p:ext uri="{BB962C8B-B14F-4D97-AF65-F5344CB8AC3E}">
        <p14:creationId xmlns:p14="http://schemas.microsoft.com/office/powerpoint/2010/main" val="4259079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94EB4-D2E9-0E15-277D-973DFFB2D10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8E263FC-139B-B524-F258-7153E1131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0"/>
            <a:ext cx="5145777" cy="6858000"/>
          </a:xfrm>
          <a:prstGeom prst="rect">
            <a:avLst/>
          </a:prstGeom>
        </p:spPr>
      </p:pic>
    </p:spTree>
    <p:extLst>
      <p:ext uri="{BB962C8B-B14F-4D97-AF65-F5344CB8AC3E}">
        <p14:creationId xmlns:p14="http://schemas.microsoft.com/office/powerpoint/2010/main" val="211648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2ABCD-BDF7-5C28-A71D-D5A4567284CA}"/>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BBD913CA-2802-562E-052A-5FA8A3810DD4}"/>
              </a:ext>
            </a:extLst>
          </p:cNvPr>
          <p:cNvPicPr>
            <a:picLocks noChangeAspect="1"/>
          </p:cNvPicPr>
          <p:nvPr/>
        </p:nvPicPr>
        <p:blipFill>
          <a:blip r:embed="rId2"/>
          <a:stretch>
            <a:fillRect/>
          </a:stretch>
        </p:blipFill>
        <p:spPr>
          <a:xfrm>
            <a:off x="1995487" y="116632"/>
            <a:ext cx="5153025" cy="6552728"/>
          </a:xfrm>
          <a:prstGeom prst="rect">
            <a:avLst/>
          </a:prstGeom>
        </p:spPr>
      </p:pic>
    </p:spTree>
    <p:extLst>
      <p:ext uri="{BB962C8B-B14F-4D97-AF65-F5344CB8AC3E}">
        <p14:creationId xmlns:p14="http://schemas.microsoft.com/office/powerpoint/2010/main" val="3201702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5ACF4-5845-3AF9-66D2-09C5D9F7830B}"/>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71D486E2-272C-3F1E-E827-B88372A4F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706" y="1795234"/>
            <a:ext cx="5458587" cy="3267531"/>
          </a:xfrm>
          <a:prstGeom prst="rect">
            <a:avLst/>
          </a:prstGeom>
        </p:spPr>
      </p:pic>
    </p:spTree>
    <p:extLst>
      <p:ext uri="{BB962C8B-B14F-4D97-AF65-F5344CB8AC3E}">
        <p14:creationId xmlns:p14="http://schemas.microsoft.com/office/powerpoint/2010/main" val="162141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91C40-5754-9B31-7706-BDF6B79A6263}"/>
            </a:ext>
          </a:extLst>
        </p:cNvPr>
        <p:cNvGrpSpPr/>
        <p:nvPr/>
      </p:nvGrpSpPr>
      <p:grpSpPr>
        <a:xfrm>
          <a:off x="0" y="0"/>
          <a:ext cx="0" cy="0"/>
          <a:chOff x="0" y="0"/>
          <a:chExt cx="0" cy="0"/>
        </a:xfrm>
      </p:grpSpPr>
      <p:pic>
        <p:nvPicPr>
          <p:cNvPr id="9" name="Рисунок 8">
            <a:extLst>
              <a:ext uri="{FF2B5EF4-FFF2-40B4-BE49-F238E27FC236}">
                <a16:creationId xmlns:a16="http://schemas.microsoft.com/office/drawing/2014/main" id="{9B2463C7-6131-FA76-69A0-FD25E068A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101" y="1538023"/>
            <a:ext cx="5353797" cy="3781953"/>
          </a:xfrm>
          <a:prstGeom prst="rect">
            <a:avLst/>
          </a:prstGeom>
        </p:spPr>
      </p:pic>
    </p:spTree>
    <p:extLst>
      <p:ext uri="{BB962C8B-B14F-4D97-AF65-F5344CB8AC3E}">
        <p14:creationId xmlns:p14="http://schemas.microsoft.com/office/powerpoint/2010/main" val="1373500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B0AEB-813A-8CE2-9C76-4B8A671BB5D9}"/>
            </a:ext>
          </a:extLst>
        </p:cNvPr>
        <p:cNvGrpSpPr/>
        <p:nvPr/>
      </p:nvGrpSpPr>
      <p:grpSpPr>
        <a:xfrm>
          <a:off x="0" y="0"/>
          <a:ext cx="0" cy="0"/>
          <a:chOff x="0" y="0"/>
          <a:chExt cx="0" cy="0"/>
        </a:xfrm>
      </p:grpSpPr>
      <p:pic>
        <p:nvPicPr>
          <p:cNvPr id="11" name="Рисунок 10">
            <a:extLst>
              <a:ext uri="{FF2B5EF4-FFF2-40B4-BE49-F238E27FC236}">
                <a16:creationId xmlns:a16="http://schemas.microsoft.com/office/drawing/2014/main" id="{FD1000C9-C9BC-91C6-4403-E97CD45DA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733" y="1085523"/>
            <a:ext cx="5258534" cy="4686954"/>
          </a:xfrm>
          <a:prstGeom prst="rect">
            <a:avLst/>
          </a:prstGeom>
        </p:spPr>
      </p:pic>
    </p:spTree>
    <p:extLst>
      <p:ext uri="{BB962C8B-B14F-4D97-AF65-F5344CB8AC3E}">
        <p14:creationId xmlns:p14="http://schemas.microsoft.com/office/powerpoint/2010/main" val="286726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1A42B-E6D4-12D0-B625-90EA8F39A48A}"/>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4CDA1E7B-574F-EB32-D0EF-28D0F0FD8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72633"/>
            <a:ext cx="8712969" cy="6459352"/>
          </a:xfrm>
          <a:prstGeom prst="rect">
            <a:avLst/>
          </a:prstGeom>
        </p:spPr>
      </p:pic>
    </p:spTree>
    <p:extLst>
      <p:ext uri="{BB962C8B-B14F-4D97-AF65-F5344CB8AC3E}">
        <p14:creationId xmlns:p14="http://schemas.microsoft.com/office/powerpoint/2010/main" val="3255227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6209-B73B-729E-D31F-EA4CC13A3EF6}"/>
            </a:ext>
          </a:extLst>
        </p:cNvPr>
        <p:cNvGrpSpPr/>
        <p:nvPr/>
      </p:nvGrpSpPr>
      <p:grpSpPr>
        <a:xfrm>
          <a:off x="0" y="0"/>
          <a:ext cx="0" cy="0"/>
          <a:chOff x="0" y="0"/>
          <a:chExt cx="0" cy="0"/>
        </a:xfrm>
      </p:grpSpPr>
      <p:pic>
        <p:nvPicPr>
          <p:cNvPr id="13" name="Рисунок 12">
            <a:extLst>
              <a:ext uri="{FF2B5EF4-FFF2-40B4-BE49-F238E27FC236}">
                <a16:creationId xmlns:a16="http://schemas.microsoft.com/office/drawing/2014/main" id="{592DB618-4291-4687-1453-33C067BFD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8640"/>
            <a:ext cx="5372850" cy="6773220"/>
          </a:xfrm>
          <a:prstGeom prst="rect">
            <a:avLst/>
          </a:prstGeom>
        </p:spPr>
      </p:pic>
    </p:spTree>
    <p:extLst>
      <p:ext uri="{BB962C8B-B14F-4D97-AF65-F5344CB8AC3E}">
        <p14:creationId xmlns:p14="http://schemas.microsoft.com/office/powerpoint/2010/main" val="928660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304B4-AF3C-1326-A1C5-ADC7AB654E02}"/>
            </a:ext>
          </a:extLst>
        </p:cNvPr>
        <p:cNvGrpSpPr/>
        <p:nvPr/>
      </p:nvGrpSpPr>
      <p:grpSpPr>
        <a:xfrm>
          <a:off x="0" y="0"/>
          <a:ext cx="0" cy="0"/>
          <a:chOff x="0" y="0"/>
          <a:chExt cx="0" cy="0"/>
        </a:xfrm>
      </p:grpSpPr>
      <p:pic>
        <p:nvPicPr>
          <p:cNvPr id="15" name="Рисунок 14">
            <a:extLst>
              <a:ext uri="{FF2B5EF4-FFF2-40B4-BE49-F238E27FC236}">
                <a16:creationId xmlns:a16="http://schemas.microsoft.com/office/drawing/2014/main" id="{541DE78D-05A1-89C5-A5B6-A3888426B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206" y="518706"/>
            <a:ext cx="5277587" cy="5820587"/>
          </a:xfrm>
          <a:prstGeom prst="rect">
            <a:avLst/>
          </a:prstGeom>
        </p:spPr>
      </p:pic>
    </p:spTree>
    <p:extLst>
      <p:ext uri="{BB962C8B-B14F-4D97-AF65-F5344CB8AC3E}">
        <p14:creationId xmlns:p14="http://schemas.microsoft.com/office/powerpoint/2010/main" val="1585975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8193-19A5-0BAF-1EE6-98A846AF1CB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DFD75C33-C1F1-E146-FF71-45BAD2A6D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180" y="1795234"/>
            <a:ext cx="5115639" cy="3267531"/>
          </a:xfrm>
          <a:prstGeom prst="rect">
            <a:avLst/>
          </a:prstGeom>
        </p:spPr>
      </p:pic>
      <p:pic>
        <p:nvPicPr>
          <p:cNvPr id="5" name="Рисунок 4">
            <a:extLst>
              <a:ext uri="{FF2B5EF4-FFF2-40B4-BE49-F238E27FC236}">
                <a16:creationId xmlns:a16="http://schemas.microsoft.com/office/drawing/2014/main" id="{6A3883F3-B092-1303-B39D-BEA84D5CC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80452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83C13-DCCE-80C4-6DF5-07E707DCF16A}"/>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DD25DFE9-AA61-DE43-3F8E-115996D89B8C}"/>
              </a:ext>
            </a:extLst>
          </p:cNvPr>
          <p:cNvSpPr/>
          <p:nvPr/>
        </p:nvSpPr>
        <p:spPr>
          <a:xfrm>
            <a:off x="1" y="188640"/>
            <a:ext cx="914400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Практична робота 6</a:t>
            </a:r>
          </a:p>
        </p:txBody>
      </p:sp>
      <p:sp>
        <p:nvSpPr>
          <p:cNvPr id="3" name="Прямокутник 2">
            <a:extLst>
              <a:ext uri="{FF2B5EF4-FFF2-40B4-BE49-F238E27FC236}">
                <a16:creationId xmlns:a16="http://schemas.microsoft.com/office/drawing/2014/main" id="{22102F18-72FB-24F6-AAC9-9ACA2BE9EDFD}"/>
              </a:ext>
            </a:extLst>
          </p:cNvPr>
          <p:cNvSpPr/>
          <p:nvPr/>
        </p:nvSpPr>
        <p:spPr>
          <a:xfrm>
            <a:off x="1" y="1090428"/>
            <a:ext cx="9144000" cy="5078313"/>
          </a:xfrm>
          <a:prstGeom prst="rect">
            <a:avLst/>
          </a:prstGeom>
          <a:noFill/>
        </p:spPr>
        <p:txBody>
          <a:bodyPr wrap="square" lIns="91440" tIns="45720" rIns="91440" bIns="45720">
            <a:spAutoFit/>
          </a:bodyPr>
          <a:lstStyle/>
          <a:p>
            <a:pPr algn="ctr"/>
            <a:r>
              <a:rPr lang="uk-UA" sz="5400" b="1" cap="none" spc="0" dirty="0" err="1">
                <a:ln w="22225">
                  <a:solidFill>
                    <a:schemeClr val="accent2"/>
                  </a:solidFill>
                  <a:prstDash val="solid"/>
                </a:ln>
                <a:solidFill>
                  <a:schemeClr val="accent2">
                    <a:lumMod val="40000"/>
                    <a:lumOff val="60000"/>
                  </a:schemeClr>
                </a:solidFill>
                <a:effectLst/>
              </a:rPr>
              <a:t>Представте</a:t>
            </a:r>
            <a:r>
              <a:rPr lang="uk-UA" sz="5400" b="1" cap="none" spc="0" dirty="0">
                <a:ln w="22225">
                  <a:solidFill>
                    <a:schemeClr val="accent2"/>
                  </a:solidFill>
                  <a:prstDash val="solid"/>
                </a:ln>
                <a:solidFill>
                  <a:schemeClr val="accent2">
                    <a:lumMod val="40000"/>
                    <a:lumOff val="60000"/>
                  </a:schemeClr>
                </a:solidFill>
                <a:effectLst/>
              </a:rPr>
              <a:t> та обґрунтуйте форми, методи </a:t>
            </a:r>
          </a:p>
          <a:p>
            <a:pPr algn="ctr"/>
            <a:r>
              <a:rPr lang="uk-UA" sz="5400" b="1" cap="none" spc="0" dirty="0">
                <a:ln w="22225">
                  <a:solidFill>
                    <a:schemeClr val="accent2"/>
                  </a:solidFill>
                  <a:prstDash val="solid"/>
                </a:ln>
                <a:solidFill>
                  <a:schemeClr val="accent2">
                    <a:lumMod val="40000"/>
                    <a:lumOff val="60000"/>
                  </a:schemeClr>
                </a:solidFill>
                <a:effectLst/>
              </a:rPr>
              <a:t>та вимоги, щодо забезпечення </a:t>
            </a:r>
          </a:p>
          <a:p>
            <a:pPr algn="ctr"/>
            <a:r>
              <a:rPr lang="uk-UA" sz="5400" b="1" cap="none" spc="0" dirty="0">
                <a:ln w="22225">
                  <a:solidFill>
                    <a:schemeClr val="accent2"/>
                  </a:solidFill>
                  <a:prstDash val="solid"/>
                </a:ln>
                <a:solidFill>
                  <a:schemeClr val="accent2">
                    <a:lumMod val="40000"/>
                    <a:lumOff val="60000"/>
                  </a:schemeClr>
                </a:solidFill>
                <a:effectLst/>
              </a:rPr>
              <a:t>ініціативної участі особистості </a:t>
            </a:r>
          </a:p>
          <a:p>
            <a:pPr algn="ctr"/>
            <a:r>
              <a:rPr lang="uk-UA" sz="5400" b="1" cap="none" spc="0" dirty="0">
                <a:ln w="22225">
                  <a:solidFill>
                    <a:schemeClr val="accent2"/>
                  </a:solidFill>
                  <a:prstDash val="solid"/>
                </a:ln>
                <a:solidFill>
                  <a:schemeClr val="accent2">
                    <a:lumMod val="40000"/>
                    <a:lumOff val="60000"/>
                  </a:schemeClr>
                </a:solidFill>
                <a:effectLst/>
              </a:rPr>
              <a:t>у сфері </a:t>
            </a:r>
            <a:r>
              <a:rPr lang="uk-UA" sz="5400" b="1" cap="none" spc="0" dirty="0" err="1">
                <a:ln w="22225">
                  <a:solidFill>
                    <a:schemeClr val="accent2"/>
                  </a:solidFill>
                  <a:prstDash val="solid"/>
                </a:ln>
                <a:solidFill>
                  <a:schemeClr val="accent2">
                    <a:lumMod val="40000"/>
                    <a:lumOff val="60000"/>
                  </a:schemeClr>
                </a:solidFill>
                <a:effectLst/>
              </a:rPr>
              <a:t>кібербезпеки</a:t>
            </a:r>
            <a:endParaRPr lang="uk-UA"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87332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87F07-D006-4A80-092E-303A10E8DEC9}"/>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B992FA3-D332-604D-BA83-84D2983DE778}"/>
              </a:ext>
            </a:extLst>
          </p:cNvPr>
          <p:cNvSpPr/>
          <p:nvPr/>
        </p:nvSpPr>
        <p:spPr>
          <a:xfrm>
            <a:off x="1731339" y="332656"/>
            <a:ext cx="568136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11</a:t>
            </a:r>
          </a:p>
        </p:txBody>
      </p:sp>
      <p:sp>
        <p:nvSpPr>
          <p:cNvPr id="4" name="Прямокутник 3">
            <a:extLst>
              <a:ext uri="{FF2B5EF4-FFF2-40B4-BE49-F238E27FC236}">
                <a16:creationId xmlns:a16="http://schemas.microsoft.com/office/drawing/2014/main" id="{D83ED581-ACB6-2476-0513-A26400F05C64}"/>
              </a:ext>
            </a:extLst>
          </p:cNvPr>
          <p:cNvSpPr/>
          <p:nvPr/>
        </p:nvSpPr>
        <p:spPr>
          <a:xfrm>
            <a:off x="420714" y="2276872"/>
            <a:ext cx="8302594" cy="1938992"/>
          </a:xfrm>
          <a:prstGeom prst="rect">
            <a:avLst/>
          </a:prstGeom>
          <a:noFill/>
        </p:spPr>
        <p:txBody>
          <a:bodyPr wrap="none" lIns="91440" tIns="45720" rIns="91440" bIns="45720">
            <a:spAutoFit/>
          </a:bodyPr>
          <a:lstStyle/>
          <a:p>
            <a:pPr algn="ctr"/>
            <a:r>
              <a:rPr lang="uk-UA" sz="6000" b="1" noProof="0"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Кіберінцедент</a:t>
            </a:r>
            <a:endParaRPr lang="uk-UA" sz="6000" b="1" noProof="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a:p>
            <a:pPr algn="ctr"/>
            <a:r>
              <a:rPr lang="uk-UA" sz="6000" b="1" noProof="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в системі </a:t>
            </a:r>
            <a:r>
              <a:rPr lang="uk-UA" sz="6000" b="1" noProof="0"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кібербезпеки</a:t>
            </a:r>
            <a:r>
              <a:rPr lang="uk-UA" sz="6000" b="1" noProof="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endParaRPr lang="uk-UA" sz="6000" b="1" noProof="0"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035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B6537-D28C-A27C-29FB-23AF5685BA57}"/>
            </a:ext>
          </a:extLst>
        </p:cNvPr>
        <p:cNvGrpSpPr/>
        <p:nvPr/>
      </p:nvGrpSpPr>
      <p:grpSpPr>
        <a:xfrm>
          <a:off x="0" y="0"/>
          <a:ext cx="0" cy="0"/>
          <a:chOff x="0" y="0"/>
          <a:chExt cx="0" cy="0"/>
        </a:xfrm>
      </p:grpSpPr>
    </p:spTree>
    <p:extLst>
      <p:ext uri="{BB962C8B-B14F-4D97-AF65-F5344CB8AC3E}">
        <p14:creationId xmlns:p14="http://schemas.microsoft.com/office/powerpoint/2010/main" val="3760584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5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3845</Words>
  <Application>Microsoft Office PowerPoint</Application>
  <PresentationFormat>Екран (4:3)</PresentationFormat>
  <Paragraphs>206</Paragraphs>
  <Slides>71</Slides>
  <Notes>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71</vt:i4>
      </vt:variant>
    </vt:vector>
  </HeadingPairs>
  <TitlesOfParts>
    <vt:vector size="75"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79</cp:revision>
  <dcterms:created xsi:type="dcterms:W3CDTF">2022-09-06T08:07:36Z</dcterms:created>
  <dcterms:modified xsi:type="dcterms:W3CDTF">2024-10-21T09:46:48Z</dcterms:modified>
</cp:coreProperties>
</file>