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09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2961675"/>
          </a:xfrm>
        </p:spPr>
        <p:txBody>
          <a:bodyPr>
            <a:noAutofit/>
          </a:bodyPr>
          <a:lstStyle/>
          <a:p>
            <a:pPr algn="ctr"/>
            <a:r>
              <a:rPr lang="ru-RU" sz="4800" dirty="0"/>
              <a:t>ОСНОВНІ ПОЛОЖЕННЯ БІОСФЕРОЛОГІЇ (ГЛОБАЛЬНОЇ ЕКОЛОГІЇ)</a:t>
            </a:r>
          </a:p>
        </p:txBody>
      </p:sp>
    </p:spTree>
    <p:extLst>
      <p:ext uri="{BB962C8B-B14F-4D97-AF65-F5344CB8AC3E}">
        <p14:creationId xmlns:p14="http://schemas.microsoft.com/office/powerpoint/2010/main" val="109380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194" y="692696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Жива </a:t>
            </a:r>
            <a:r>
              <a:rPr lang="ru-RU" dirty="0" err="1"/>
              <a:t>речовина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виняткову</a:t>
            </a:r>
            <a:r>
              <a:rPr lang="ru-RU" dirty="0"/>
              <a:t> роль як </a:t>
            </a:r>
            <a:r>
              <a:rPr lang="ru-RU" dirty="0" err="1"/>
              <a:t>джерело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живій</a:t>
            </a:r>
            <a:r>
              <a:rPr lang="ru-RU" dirty="0"/>
              <a:t>, але і в </a:t>
            </a:r>
            <a:r>
              <a:rPr lang="ru-RU" dirty="0" err="1"/>
              <a:t>значній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неживої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. Особливо велика в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відношенні</a:t>
            </a:r>
            <a:r>
              <a:rPr lang="ru-RU" dirty="0"/>
              <a:t> роль </a:t>
            </a:r>
            <a:r>
              <a:rPr lang="ru-RU" dirty="0" err="1"/>
              <a:t>продуцентів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перехоплюють</a:t>
            </a:r>
            <a:r>
              <a:rPr lang="ru-RU" dirty="0"/>
              <a:t> </a:t>
            </a:r>
            <a:r>
              <a:rPr lang="ru-RU" dirty="0" err="1"/>
              <a:t>сонячну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фотосинтезу і </a:t>
            </a:r>
            <a:r>
              <a:rPr lang="ru-RU" dirty="0" err="1"/>
              <a:t>трансформують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в </a:t>
            </a:r>
            <a:r>
              <a:rPr lang="ru-RU" dirty="0" err="1"/>
              <a:t>енергію</a:t>
            </a:r>
            <a:r>
              <a:rPr lang="ru-RU" dirty="0"/>
              <a:t> </a:t>
            </a:r>
            <a:r>
              <a:rPr lang="ru-RU" dirty="0" err="1"/>
              <a:t>зв'язків</a:t>
            </a:r>
            <a:r>
              <a:rPr lang="ru-RU" dirty="0"/>
              <a:t> </a:t>
            </a:r>
            <a:r>
              <a:rPr lang="ru-RU" dirty="0" err="1"/>
              <a:t>органічних</a:t>
            </a:r>
            <a:r>
              <a:rPr lang="ru-RU" dirty="0"/>
              <a:t> </a:t>
            </a:r>
            <a:r>
              <a:rPr lang="ru-RU" dirty="0" err="1"/>
              <a:t>сполук</a:t>
            </a:r>
            <a:r>
              <a:rPr lang="ru-RU" dirty="0"/>
              <a:t>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5" y="2452826"/>
            <a:ext cx="4504524" cy="283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189154" cy="3184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880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48680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Взаємозв'язок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в БГЦ (ЕС) </a:t>
            </a:r>
            <a:r>
              <a:rPr lang="ru-RU" dirty="0" err="1"/>
              <a:t>такий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життєдіяльності</a:t>
            </a:r>
            <a:r>
              <a:rPr lang="ru-RU" dirty="0"/>
              <a:t> одних </a:t>
            </a:r>
            <a:r>
              <a:rPr lang="ru-RU" dirty="0" err="1"/>
              <a:t>видів</a:t>
            </a:r>
            <a:r>
              <a:rPr lang="ru-RU" dirty="0"/>
              <a:t>, </a:t>
            </a:r>
            <a:r>
              <a:rPr lang="ru-RU" dirty="0" err="1"/>
              <a:t>шкідливі</a:t>
            </a:r>
            <a:r>
              <a:rPr lang="ru-RU" dirty="0"/>
              <a:t> для них самих, </a:t>
            </a:r>
            <a:r>
              <a:rPr lang="ru-RU" dirty="0" err="1"/>
              <a:t>виступають</a:t>
            </a:r>
            <a:r>
              <a:rPr lang="ru-RU" dirty="0"/>
              <a:t> </a:t>
            </a:r>
            <a:r>
              <a:rPr lang="ru-RU" dirty="0" err="1"/>
              <a:t>умовою</a:t>
            </a:r>
            <a:r>
              <a:rPr lang="ru-RU" dirty="0"/>
              <a:t> </a:t>
            </a:r>
            <a:r>
              <a:rPr lang="ru-RU" dirty="0" err="1"/>
              <a:t>життєдіяльності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забезпечується</a:t>
            </a:r>
            <a:r>
              <a:rPr lang="ru-RU" dirty="0"/>
              <a:t> </a:t>
            </a:r>
            <a:r>
              <a:rPr lang="ru-RU" dirty="0" err="1"/>
              <a:t>циклічність</a:t>
            </a:r>
            <a:r>
              <a:rPr lang="ru-RU" dirty="0"/>
              <a:t> </a:t>
            </a:r>
            <a:r>
              <a:rPr lang="ru-RU" dirty="0" err="1"/>
              <a:t>обмінних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замкненість</a:t>
            </a:r>
            <a:r>
              <a:rPr lang="ru-RU" dirty="0"/>
              <a:t>. </a:t>
            </a:r>
            <a:r>
              <a:rPr lang="ru-RU" dirty="0" err="1"/>
              <a:t>Кожний</a:t>
            </a:r>
            <a:r>
              <a:rPr lang="ru-RU" dirty="0"/>
              <a:t> вид </a:t>
            </a:r>
            <a:r>
              <a:rPr lang="ru-RU" dirty="0" err="1"/>
              <a:t>прагне</a:t>
            </a:r>
            <a:r>
              <a:rPr lang="ru-RU" dirty="0"/>
              <a:t> </a:t>
            </a:r>
            <a:r>
              <a:rPr lang="ru-RU" dirty="0" err="1"/>
              <a:t>збільшити</a:t>
            </a:r>
            <a:r>
              <a:rPr lang="ru-RU" dirty="0"/>
              <a:t> свою </a:t>
            </a:r>
            <a:r>
              <a:rPr lang="ru-RU" dirty="0" err="1"/>
              <a:t>біогеохімічну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, тому </a:t>
            </a:r>
            <a:r>
              <a:rPr lang="ru-RU" dirty="0" err="1"/>
              <a:t>виживають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роблять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ефективно</a:t>
            </a:r>
            <a:r>
              <a:rPr lang="ru-RU" dirty="0"/>
              <a:t>, </a:t>
            </a:r>
            <a:r>
              <a:rPr lang="ru-RU" dirty="0" err="1"/>
              <a:t>сприяючи</a:t>
            </a:r>
            <a:r>
              <a:rPr lang="ru-RU" dirty="0"/>
              <a:t> </a:t>
            </a:r>
            <a:r>
              <a:rPr lang="ru-RU" dirty="0" err="1"/>
              <a:t>загальному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акумуляції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і </a:t>
            </a:r>
            <a:r>
              <a:rPr lang="ru-RU" dirty="0" err="1"/>
              <a:t>енергії</a:t>
            </a:r>
            <a:r>
              <a:rPr lang="ru-RU" dirty="0"/>
              <a:t> у БС.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31" y="2399025"/>
            <a:ext cx="5817930" cy="428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701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82013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Для </a:t>
            </a:r>
            <a:r>
              <a:rPr lang="ru-RU" dirty="0" err="1"/>
              <a:t>численних</a:t>
            </a:r>
            <a:r>
              <a:rPr lang="ru-RU" dirty="0"/>
              <a:t> характеристик БС </a:t>
            </a:r>
            <a:r>
              <a:rPr lang="ru-RU" dirty="0" err="1"/>
              <a:t>основоположними</a:t>
            </a:r>
            <a:r>
              <a:rPr lang="ru-RU" dirty="0"/>
              <a:t> є: 1) </a:t>
            </a:r>
            <a:r>
              <a:rPr lang="ru-RU" dirty="0" err="1"/>
              <a:t>завжди</a:t>
            </a:r>
            <a:r>
              <a:rPr lang="ru-RU" dirty="0"/>
              <a:t> є </a:t>
            </a:r>
            <a:r>
              <a:rPr lang="ru-RU" dirty="0" err="1"/>
              <a:t>присутньою</a:t>
            </a:r>
            <a:r>
              <a:rPr lang="ru-RU" dirty="0"/>
              <a:t> вода в </a:t>
            </a:r>
            <a:r>
              <a:rPr lang="ru-RU" dirty="0" err="1"/>
              <a:t>рідкому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; 2) в БС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проникає</a:t>
            </a:r>
            <a:r>
              <a:rPr lang="ru-RU" dirty="0"/>
              <a:t> </a:t>
            </a:r>
            <a:r>
              <a:rPr lang="ru-RU" dirty="0" err="1"/>
              <a:t>сонячна</a:t>
            </a:r>
            <a:r>
              <a:rPr lang="ru-RU" dirty="0"/>
              <a:t> </a:t>
            </a:r>
            <a:r>
              <a:rPr lang="ru-RU" dirty="0" err="1"/>
              <a:t>радіація</a:t>
            </a:r>
            <a:r>
              <a:rPr lang="ru-RU" dirty="0"/>
              <a:t>, яка </a:t>
            </a:r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основне</a:t>
            </a:r>
            <a:r>
              <a:rPr lang="ru-RU" dirty="0"/>
              <a:t> </a:t>
            </a:r>
            <a:r>
              <a:rPr lang="ru-RU" dirty="0" err="1"/>
              <a:t>джерело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; 3)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постійні</a:t>
            </a:r>
            <a:r>
              <a:rPr lang="ru-RU" dirty="0"/>
              <a:t> та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2342"/>
            <a:ext cx="3816423" cy="20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82341"/>
            <a:ext cx="3960440" cy="202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18" y="3661500"/>
            <a:ext cx="3474555" cy="317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281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33488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/>
              <a:t>В </a:t>
            </a:r>
            <a:r>
              <a:rPr lang="ru-RU" dirty="0"/>
              <a:t>кратерах </a:t>
            </a:r>
            <a:r>
              <a:rPr lang="ru-RU" dirty="0" err="1"/>
              <a:t>діючих</a:t>
            </a:r>
            <a:r>
              <a:rPr lang="ru-RU" dirty="0"/>
              <a:t> </a:t>
            </a:r>
            <a:r>
              <a:rPr lang="ru-RU" dirty="0" err="1"/>
              <a:t>вулканів</a:t>
            </a:r>
            <a:r>
              <a:rPr lang="ru-RU" dirty="0"/>
              <a:t>, на </a:t>
            </a:r>
            <a:r>
              <a:rPr lang="ru-RU" dirty="0" err="1"/>
              <a:t>свіжих</a:t>
            </a:r>
            <a:r>
              <a:rPr lang="ru-RU" dirty="0"/>
              <a:t> </a:t>
            </a:r>
            <a:r>
              <a:rPr lang="ru-RU" dirty="0" err="1"/>
              <a:t>лавових</a:t>
            </a:r>
            <a:r>
              <a:rPr lang="ru-RU" dirty="0"/>
              <a:t> потоках, у </a:t>
            </a:r>
            <a:r>
              <a:rPr lang="ru-RU" dirty="0" err="1"/>
              <a:t>високо</a:t>
            </a:r>
            <a:r>
              <a:rPr lang="ru-RU" dirty="0"/>
              <a:t> </a:t>
            </a:r>
            <a:r>
              <a:rPr lang="ru-RU" dirty="0" err="1"/>
              <a:t>мінералізованих</a:t>
            </a:r>
            <a:r>
              <a:rPr lang="ru-RU" dirty="0"/>
              <a:t> водах Мертвого моря </a:t>
            </a:r>
            <a:r>
              <a:rPr lang="ru-RU" dirty="0" err="1"/>
              <a:t>або</a:t>
            </a:r>
            <a:r>
              <a:rPr lang="ru-RU" dirty="0"/>
              <a:t> на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Чорного</a:t>
            </a:r>
            <a:r>
              <a:rPr lang="ru-RU" dirty="0"/>
              <a:t> моря практично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; в </a:t>
            </a:r>
            <a:r>
              <a:rPr lang="ru-RU" dirty="0" err="1"/>
              <a:t>полярних</a:t>
            </a:r>
            <a:r>
              <a:rPr lang="ru-RU" dirty="0"/>
              <a:t> областях і у </a:t>
            </a:r>
            <a:r>
              <a:rPr lang="ru-RU" dirty="0" err="1"/>
              <a:t>високогірних</a:t>
            </a:r>
            <a:r>
              <a:rPr lang="ru-RU" dirty="0"/>
              <a:t> районах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птахи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з’явитись</a:t>
            </a:r>
            <a:r>
              <a:rPr lang="ru-RU" dirty="0"/>
              <a:t> там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тимчасово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перельотів</a:t>
            </a:r>
            <a:r>
              <a:rPr lang="ru-RU" dirty="0"/>
              <a:t>, а є там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бактерії</a:t>
            </a:r>
            <a:r>
              <a:rPr lang="ru-RU" dirty="0"/>
              <a:t> і грибки,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поряд</a:t>
            </a:r>
            <a:r>
              <a:rPr lang="ru-RU" dirty="0"/>
              <a:t> з </a:t>
            </a:r>
            <a:r>
              <a:rPr lang="ru-RU" dirty="0" err="1"/>
              <a:t>біогенними</a:t>
            </a:r>
            <a:r>
              <a:rPr lang="ru-RU" dirty="0"/>
              <a:t> ландшафтами </a:t>
            </a:r>
            <a:r>
              <a:rPr lang="ru-RU" dirty="0" err="1"/>
              <a:t>існують</a:t>
            </a:r>
            <a:r>
              <a:rPr lang="ru-RU" dirty="0"/>
              <a:t> і </a:t>
            </a:r>
            <a:r>
              <a:rPr lang="ru-RU" dirty="0" err="1"/>
              <a:t>абіогенні</a:t>
            </a:r>
            <a:r>
              <a:rPr lang="ru-RU" dirty="0"/>
              <a:t> </a:t>
            </a:r>
            <a:r>
              <a:rPr lang="ru-RU" dirty="0" err="1"/>
              <a:t>ландшафти</a:t>
            </a:r>
            <a:r>
              <a:rPr lang="ru-RU" dirty="0"/>
              <a:t> (</a:t>
            </a:r>
            <a:r>
              <a:rPr lang="ru-RU" dirty="0" err="1"/>
              <a:t>центральні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Антарктиди</a:t>
            </a:r>
            <a:r>
              <a:rPr lang="ru-RU" dirty="0"/>
              <a:t> і </a:t>
            </a:r>
            <a:r>
              <a:rPr lang="ru-RU" dirty="0" err="1"/>
              <a:t>Гренландії</a:t>
            </a:r>
            <a:r>
              <a:rPr lang="ru-RU" dirty="0"/>
              <a:t>, </a:t>
            </a:r>
            <a:r>
              <a:rPr lang="ru-RU" dirty="0" err="1"/>
              <a:t>високогірні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). </a:t>
            </a:r>
            <a:r>
              <a:rPr lang="ru-RU" dirty="0" err="1"/>
              <a:t>Подібні</a:t>
            </a:r>
            <a:r>
              <a:rPr lang="ru-RU" dirty="0"/>
              <a:t> </a:t>
            </a:r>
            <a:r>
              <a:rPr lang="ru-RU" dirty="0" err="1"/>
              <a:t>крайові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називаються</a:t>
            </a:r>
            <a:r>
              <a:rPr lang="ru-RU" dirty="0"/>
              <a:t> </a:t>
            </a:r>
            <a:r>
              <a:rPr lang="ru-RU" dirty="0" err="1"/>
              <a:t>парабіосферними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88" y="332655"/>
            <a:ext cx="5485498" cy="355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88" y="3891376"/>
            <a:ext cx="5485497" cy="279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692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034" y="543717"/>
            <a:ext cx="871296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err="1"/>
              <a:t>Основними</a:t>
            </a:r>
            <a:r>
              <a:rPr lang="ru-RU" dirty="0"/>
              <a:t> типами </a:t>
            </a:r>
            <a:r>
              <a:rPr lang="ru-RU" dirty="0" err="1"/>
              <a:t>речовин</a:t>
            </a:r>
            <a:r>
              <a:rPr lang="ru-RU" dirty="0"/>
              <a:t> БС за В.І. </a:t>
            </a:r>
            <a:r>
              <a:rPr lang="ru-RU" dirty="0" err="1"/>
              <a:t>Вернадським</a:t>
            </a:r>
            <a:r>
              <a:rPr lang="ru-RU" dirty="0"/>
              <a:t> є: 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1) жива </a:t>
            </a:r>
            <a:r>
              <a:rPr lang="ru-RU" dirty="0" err="1"/>
              <a:t>речовина</a:t>
            </a:r>
            <a:r>
              <a:rPr lang="ru-RU" dirty="0"/>
              <a:t> – </a:t>
            </a:r>
            <a:r>
              <a:rPr lang="ru-RU" dirty="0" err="1"/>
              <a:t>рослини</a:t>
            </a:r>
            <a:r>
              <a:rPr lang="ru-RU" dirty="0"/>
              <a:t>, </a:t>
            </a:r>
            <a:r>
              <a:rPr lang="ru-RU" dirty="0" err="1"/>
              <a:t>тварини</a:t>
            </a:r>
            <a:r>
              <a:rPr lang="ru-RU" dirty="0"/>
              <a:t> і </a:t>
            </a:r>
            <a:r>
              <a:rPr lang="ru-RU" dirty="0" err="1"/>
              <a:t>мікроорганізми</a:t>
            </a:r>
            <a:r>
              <a:rPr lang="ru-RU" dirty="0"/>
              <a:t>; 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2) </a:t>
            </a:r>
            <a:r>
              <a:rPr lang="ru-RU" dirty="0" err="1"/>
              <a:t>біогенна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 – </a:t>
            </a:r>
            <a:r>
              <a:rPr lang="ru-RU" dirty="0" err="1"/>
              <a:t>органічні</a:t>
            </a:r>
            <a:r>
              <a:rPr lang="ru-RU" dirty="0"/>
              <a:t> і органо-</a:t>
            </a:r>
            <a:r>
              <a:rPr lang="ru-RU" dirty="0" err="1"/>
              <a:t>мінеральні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, </a:t>
            </a:r>
            <a:r>
              <a:rPr lang="ru-RU" dirty="0" err="1"/>
              <a:t>створені</a:t>
            </a:r>
            <a:r>
              <a:rPr lang="ru-RU" dirty="0"/>
              <a:t> </a:t>
            </a:r>
            <a:r>
              <a:rPr lang="ru-RU" dirty="0" err="1"/>
              <a:t>живими</a:t>
            </a:r>
            <a:r>
              <a:rPr lang="ru-RU" dirty="0"/>
              <a:t> </a:t>
            </a:r>
            <a:r>
              <a:rPr lang="ru-RU" dirty="0" err="1"/>
              <a:t>організмами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геологічної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 (торф, </a:t>
            </a:r>
            <a:r>
              <a:rPr lang="ru-RU" dirty="0" err="1"/>
              <a:t>вугілля</a:t>
            </a:r>
            <a:r>
              <a:rPr lang="ru-RU" dirty="0"/>
              <a:t>, </a:t>
            </a:r>
            <a:r>
              <a:rPr lang="ru-RU" dirty="0" err="1"/>
              <a:t>горючі</a:t>
            </a:r>
            <a:r>
              <a:rPr lang="ru-RU" dirty="0"/>
              <a:t> </a:t>
            </a:r>
            <a:r>
              <a:rPr lang="ru-RU" dirty="0" err="1"/>
              <a:t>сланці</a:t>
            </a:r>
            <a:r>
              <a:rPr lang="ru-RU" dirty="0"/>
              <a:t>, </a:t>
            </a:r>
            <a:r>
              <a:rPr lang="ru-RU" dirty="0" err="1"/>
              <a:t>нафта</a:t>
            </a:r>
            <a:r>
              <a:rPr lang="ru-RU" dirty="0"/>
              <a:t> і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нафтіди</a:t>
            </a:r>
            <a:r>
              <a:rPr lang="ru-RU" dirty="0"/>
              <a:t> – 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трансформації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</a:t>
            </a:r>
            <a:r>
              <a:rPr lang="ru-RU" dirty="0" err="1"/>
              <a:t>поховані</a:t>
            </a:r>
            <a:r>
              <a:rPr lang="ru-RU" dirty="0"/>
              <a:t> в </a:t>
            </a:r>
            <a:r>
              <a:rPr lang="ru-RU" dirty="0" err="1"/>
              <a:t>надрах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); 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3) косна (</a:t>
            </a:r>
            <a:r>
              <a:rPr lang="ru-RU" dirty="0" err="1"/>
              <a:t>нежива</a:t>
            </a:r>
            <a:r>
              <a:rPr lang="ru-RU" dirty="0"/>
              <a:t>) </a:t>
            </a:r>
            <a:r>
              <a:rPr lang="ru-RU" dirty="0" err="1"/>
              <a:t>речовина</a:t>
            </a:r>
            <a:r>
              <a:rPr lang="ru-RU" dirty="0"/>
              <a:t> – </a:t>
            </a:r>
            <a:r>
              <a:rPr lang="ru-RU" dirty="0" err="1"/>
              <a:t>гірські</a:t>
            </a:r>
            <a:r>
              <a:rPr lang="ru-RU" dirty="0"/>
              <a:t> породи </a:t>
            </a:r>
            <a:r>
              <a:rPr lang="ru-RU" dirty="0" err="1"/>
              <a:t>неорганічного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і вода,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представляють</a:t>
            </a:r>
            <a:r>
              <a:rPr lang="ru-RU" dirty="0"/>
              <a:t> субстрат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для </a:t>
            </a:r>
            <a:r>
              <a:rPr lang="ru-RU" dirty="0" err="1"/>
              <a:t>мешкання</a:t>
            </a:r>
            <a:r>
              <a:rPr lang="ru-RU" dirty="0"/>
              <a:t>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; 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4) </a:t>
            </a:r>
            <a:r>
              <a:rPr lang="ru-RU" dirty="0" err="1"/>
              <a:t>біокосна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 – результат синтезу </a:t>
            </a:r>
            <a:r>
              <a:rPr lang="ru-RU" dirty="0" err="1"/>
              <a:t>живої</a:t>
            </a:r>
            <a:r>
              <a:rPr lang="ru-RU" dirty="0"/>
              <a:t> і </a:t>
            </a:r>
            <a:r>
              <a:rPr lang="ru-RU" dirty="0" err="1"/>
              <a:t>косної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(</a:t>
            </a:r>
            <a:r>
              <a:rPr lang="ru-RU" dirty="0" err="1"/>
              <a:t>осадові</a:t>
            </a:r>
            <a:r>
              <a:rPr lang="ru-RU" dirty="0"/>
              <a:t> </a:t>
            </a:r>
            <a:r>
              <a:rPr lang="ru-RU" dirty="0" err="1"/>
              <a:t>гірські</a:t>
            </a:r>
            <a:r>
              <a:rPr lang="ru-RU" dirty="0"/>
              <a:t> породи, кора </a:t>
            </a:r>
            <a:r>
              <a:rPr lang="ru-RU" dirty="0" err="1"/>
              <a:t>вивітрювання</a:t>
            </a:r>
            <a:r>
              <a:rPr lang="ru-RU" dirty="0"/>
              <a:t>, </a:t>
            </a:r>
            <a:r>
              <a:rPr lang="ru-RU" dirty="0" err="1"/>
              <a:t>мули</a:t>
            </a:r>
            <a:r>
              <a:rPr lang="ru-RU" dirty="0"/>
              <a:t>, </a:t>
            </a:r>
            <a:r>
              <a:rPr lang="ru-RU" dirty="0" err="1"/>
              <a:t>ґрунти</a:t>
            </a:r>
            <a:r>
              <a:rPr lang="ru-RU" dirty="0"/>
              <a:t>), </a:t>
            </a:r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живими</a:t>
            </a:r>
            <a:r>
              <a:rPr lang="ru-RU" dirty="0"/>
              <a:t> і </a:t>
            </a:r>
            <a:r>
              <a:rPr lang="ru-RU" dirty="0" err="1"/>
              <a:t>неорганічними</a:t>
            </a:r>
            <a:r>
              <a:rPr lang="ru-RU" dirty="0"/>
              <a:t> компонентами в </a:t>
            </a:r>
            <a:r>
              <a:rPr lang="ru-RU" dirty="0" err="1"/>
              <a:t>біокосн</a:t>
            </a:r>
            <a:r>
              <a:rPr lang="en-US" dirty="0" err="1"/>
              <a:t>i</a:t>
            </a:r>
            <a:r>
              <a:rPr lang="ru-RU" dirty="0"/>
              <a:t>й </a:t>
            </a:r>
            <a:r>
              <a:rPr lang="ru-RU" dirty="0" err="1"/>
              <a:t>речовині</a:t>
            </a:r>
            <a:r>
              <a:rPr lang="ru-RU" dirty="0"/>
              <a:t> </a:t>
            </a:r>
            <a:r>
              <a:rPr lang="ru-RU" dirty="0" err="1"/>
              <a:t>варіює</a:t>
            </a:r>
            <a:r>
              <a:rPr lang="ru-RU" dirty="0"/>
              <a:t> в широких межах; 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5) </a:t>
            </a:r>
            <a:r>
              <a:rPr lang="ru-RU" dirty="0" err="1"/>
              <a:t>радіоактивна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;                                                 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6</a:t>
            </a:r>
            <a:r>
              <a:rPr lang="ru-RU" dirty="0"/>
              <a:t>) </a:t>
            </a:r>
            <a:r>
              <a:rPr lang="ru-RU" dirty="0" err="1"/>
              <a:t>розсіяні</a:t>
            </a:r>
            <a:r>
              <a:rPr lang="ru-RU" dirty="0"/>
              <a:t> </a:t>
            </a:r>
            <a:r>
              <a:rPr lang="ru-RU" dirty="0" err="1"/>
              <a:t>атоми</a:t>
            </a:r>
            <a:r>
              <a:rPr lang="ru-RU" dirty="0"/>
              <a:t>; 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7) </a:t>
            </a:r>
            <a:r>
              <a:rPr lang="ru-RU" dirty="0" err="1"/>
              <a:t>космічна</a:t>
            </a:r>
            <a:r>
              <a:rPr lang="ru-RU" dirty="0"/>
              <a:t> </a:t>
            </a:r>
            <a:r>
              <a:rPr lang="ru-RU" dirty="0" err="1"/>
              <a:t>речовина</a:t>
            </a:r>
            <a:r>
              <a:rPr lang="ru-RU" dirty="0"/>
              <a:t> (</a:t>
            </a:r>
            <a:r>
              <a:rPr lang="ru-RU" dirty="0" err="1"/>
              <a:t>метеорити</a:t>
            </a:r>
            <a:r>
              <a:rPr lang="ru-RU" dirty="0"/>
              <a:t>, </a:t>
            </a:r>
            <a:r>
              <a:rPr lang="ru-RU" dirty="0" err="1"/>
              <a:t>космічний</a:t>
            </a:r>
            <a:r>
              <a:rPr lang="ru-RU" dirty="0"/>
              <a:t> пил).</a:t>
            </a:r>
          </a:p>
        </p:txBody>
      </p:sp>
    </p:spTree>
    <p:extLst>
      <p:ext uri="{BB962C8B-B14F-4D97-AF65-F5344CB8AC3E}">
        <p14:creationId xmlns:p14="http://schemas.microsoft.com/office/powerpoint/2010/main" val="338845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Сутність системного </a:t>
            </a:r>
            <a:r>
              <a:rPr lang="ru-RU" dirty="0" err="1"/>
              <a:t>підходу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в </a:t>
            </a:r>
            <a:r>
              <a:rPr lang="ru-RU" dirty="0" err="1"/>
              <a:t>розгляді</a:t>
            </a:r>
            <a:r>
              <a:rPr lang="ru-RU" dirty="0"/>
              <a:t> БС як 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цілісного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взаємопов'язаних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. У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приділяється</a:t>
            </a:r>
            <a:r>
              <a:rPr lang="ru-RU" dirty="0"/>
              <a:t> </a:t>
            </a:r>
            <a:r>
              <a:rPr lang="ru-RU" dirty="0" err="1"/>
              <a:t>увага</a:t>
            </a:r>
            <a:r>
              <a:rPr lang="ru-RU" dirty="0"/>
              <a:t> </a:t>
            </a:r>
            <a:r>
              <a:rPr lang="ru-RU" dirty="0" err="1"/>
              <a:t>виявленню</a:t>
            </a:r>
            <a:r>
              <a:rPr lang="ru-RU" dirty="0"/>
              <a:t> </a:t>
            </a:r>
            <a:r>
              <a:rPr lang="ru-RU" dirty="0" err="1"/>
              <a:t>прямих</a:t>
            </a:r>
            <a:r>
              <a:rPr lang="ru-RU" dirty="0"/>
              <a:t> і </a:t>
            </a:r>
            <a:r>
              <a:rPr lang="ru-RU" dirty="0" err="1"/>
              <a:t>зворотних</a:t>
            </a:r>
            <a:r>
              <a:rPr lang="ru-RU" dirty="0"/>
              <a:t> </a:t>
            </a:r>
            <a:r>
              <a:rPr lang="ru-RU" dirty="0" err="1"/>
              <a:t>зв'язків</a:t>
            </a:r>
            <a:r>
              <a:rPr lang="ru-RU" dirty="0"/>
              <a:t>. </a:t>
            </a:r>
            <a:r>
              <a:rPr lang="ru-RU" dirty="0" err="1"/>
              <a:t>Прямий</a:t>
            </a:r>
            <a:r>
              <a:rPr lang="ru-RU" dirty="0"/>
              <a:t> </a:t>
            </a:r>
            <a:r>
              <a:rPr lang="ru-RU" dirty="0" err="1"/>
              <a:t>зв'язок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зобразити</a:t>
            </a:r>
            <a:r>
              <a:rPr lang="ru-RU" dirty="0"/>
              <a:t> символами А  В,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</a:t>
            </a:r>
            <a:r>
              <a:rPr lang="ru-RU" dirty="0" err="1"/>
              <a:t>явище</a:t>
            </a:r>
            <a:r>
              <a:rPr lang="ru-RU" dirty="0"/>
              <a:t> А (причина) </a:t>
            </a:r>
            <a:r>
              <a:rPr lang="ru-RU" dirty="0" err="1"/>
              <a:t>впливає</a:t>
            </a:r>
            <a:r>
              <a:rPr lang="ru-RU" dirty="0"/>
              <a:t> на </a:t>
            </a:r>
            <a:r>
              <a:rPr lang="ru-RU" dirty="0" err="1"/>
              <a:t>інше</a:t>
            </a:r>
            <a:r>
              <a:rPr lang="ru-RU" dirty="0"/>
              <a:t> В (</a:t>
            </a:r>
            <a:r>
              <a:rPr lang="ru-RU" dirty="0" err="1"/>
              <a:t>наслідок</a:t>
            </a:r>
            <a:r>
              <a:rPr lang="ru-RU" dirty="0"/>
              <a:t>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6" y="2286000"/>
            <a:ext cx="8001000" cy="416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641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48680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Значення </a:t>
            </a:r>
            <a:r>
              <a:rPr lang="ru-RU" dirty="0" err="1"/>
              <a:t>інформаційного</a:t>
            </a:r>
            <a:r>
              <a:rPr lang="ru-RU" dirty="0"/>
              <a:t> </a:t>
            </a:r>
            <a:r>
              <a:rPr lang="ru-RU" dirty="0" err="1"/>
              <a:t>підходу</a:t>
            </a:r>
            <a:r>
              <a:rPr lang="ru-RU" dirty="0"/>
              <a:t> </a:t>
            </a:r>
            <a:r>
              <a:rPr lang="ru-RU" dirty="0" err="1"/>
              <a:t>інтуїтивно</a:t>
            </a:r>
            <a:r>
              <a:rPr lang="ru-RU" dirty="0"/>
              <a:t> </a:t>
            </a:r>
            <a:r>
              <a:rPr lang="ru-RU" dirty="0" err="1"/>
              <a:t>відчував</a:t>
            </a:r>
            <a:r>
              <a:rPr lang="ru-RU" dirty="0"/>
              <a:t> В.І. </a:t>
            </a:r>
            <a:r>
              <a:rPr lang="ru-RU" dirty="0" err="1"/>
              <a:t>Вернадський</a:t>
            </a:r>
            <a:r>
              <a:rPr lang="ru-RU" dirty="0"/>
              <a:t>, коли у </a:t>
            </a:r>
            <a:r>
              <a:rPr lang="ru-RU" dirty="0" err="1"/>
              <a:t>статті</a:t>
            </a:r>
            <a:r>
              <a:rPr lang="ru-RU" dirty="0"/>
              <a:t> «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 про ноосферу» (1944 р.)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відзначав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розуміє</a:t>
            </a:r>
            <a:r>
              <a:rPr lang="ru-RU" dirty="0"/>
              <a:t>, як думка, не будучи </a:t>
            </a:r>
            <a:r>
              <a:rPr lang="ru-RU" dirty="0" err="1"/>
              <a:t>матерією</a:t>
            </a:r>
            <a:r>
              <a:rPr lang="ru-RU" dirty="0"/>
              <a:t>,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5" y="1772816"/>
            <a:ext cx="2857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75" y="2218866"/>
            <a:ext cx="5813913" cy="367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4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Всі науки про Землю </a:t>
            </a:r>
            <a:r>
              <a:rPr lang="ru-RU" dirty="0" err="1"/>
              <a:t>розглядають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за </a:t>
            </a:r>
            <a:r>
              <a:rPr lang="ru-RU" dirty="0" err="1"/>
              <a:t>мільйони</a:t>
            </a:r>
            <a:r>
              <a:rPr lang="ru-RU" dirty="0"/>
              <a:t> і </a:t>
            </a:r>
            <a:r>
              <a:rPr lang="ru-RU" dirty="0" err="1"/>
              <a:t>мільярди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(принцип </a:t>
            </a:r>
            <a:r>
              <a:rPr lang="ru-RU" dirty="0" err="1"/>
              <a:t>історизму</a:t>
            </a:r>
            <a:r>
              <a:rPr lang="ru-RU" dirty="0"/>
              <a:t>). Без </a:t>
            </a:r>
            <a:r>
              <a:rPr lang="ru-RU" dirty="0" err="1"/>
              <a:t>уявлень</a:t>
            </a:r>
            <a:r>
              <a:rPr lang="ru-RU" dirty="0"/>
              <a:t> про </a:t>
            </a:r>
            <a:r>
              <a:rPr lang="ru-RU" dirty="0" err="1"/>
              <a:t>еволюцію</a:t>
            </a:r>
            <a:r>
              <a:rPr lang="ru-RU" dirty="0"/>
              <a:t> БС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аналізувати</a:t>
            </a:r>
            <a:r>
              <a:rPr lang="ru-RU" dirty="0"/>
              <a:t> як </a:t>
            </a:r>
            <a:r>
              <a:rPr lang="ru-RU" dirty="0" err="1"/>
              <a:t>сучасний</a:t>
            </a:r>
            <a:r>
              <a:rPr lang="ru-RU" dirty="0"/>
              <a:t> стан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складових</a:t>
            </a:r>
            <a:r>
              <a:rPr lang="ru-RU" dirty="0"/>
              <a:t>, так і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можливі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природно-</a:t>
            </a:r>
            <a:r>
              <a:rPr lang="ru-RU" dirty="0" err="1"/>
              <a:t>історичної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антропогенних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26" y="1737976"/>
            <a:ext cx="7074532" cy="49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411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801" y="620688"/>
            <a:ext cx="885698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/>
              <a:t>Таким чином, </a:t>
            </a:r>
            <a:r>
              <a:rPr lang="ru-RU" dirty="0" err="1"/>
              <a:t>виходячи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вчення</a:t>
            </a:r>
            <a:r>
              <a:rPr lang="ru-RU" dirty="0"/>
              <a:t> В.І. </a:t>
            </a:r>
            <a:r>
              <a:rPr lang="ru-RU" dirty="0" err="1"/>
              <a:t>Вернадського</a:t>
            </a:r>
            <a:r>
              <a:rPr lang="ru-RU" dirty="0"/>
              <a:t> про БС </a:t>
            </a:r>
            <a:r>
              <a:rPr lang="ru-RU" dirty="0" err="1"/>
              <a:t>можливі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висновки</a:t>
            </a:r>
            <a:r>
              <a:rPr lang="ru-RU" dirty="0"/>
              <a:t>: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/>
              <a:t>1. Принцип </a:t>
            </a:r>
            <a:r>
              <a:rPr lang="ru-RU" dirty="0" err="1"/>
              <a:t>цілісності</a:t>
            </a:r>
            <a:r>
              <a:rPr lang="ru-RU" dirty="0"/>
              <a:t>. </a:t>
            </a:r>
            <a:r>
              <a:rPr lang="ru-RU" dirty="0" err="1"/>
              <a:t>Можливо</a:t>
            </a:r>
            <a:r>
              <a:rPr lang="ru-RU" dirty="0"/>
              <a:t> </a:t>
            </a:r>
            <a:r>
              <a:rPr lang="ru-RU" dirty="0" err="1"/>
              <a:t>говорити</a:t>
            </a:r>
            <a:r>
              <a:rPr lang="ru-RU" dirty="0"/>
              <a:t> про все </a:t>
            </a:r>
            <a:r>
              <a:rPr lang="ru-RU" dirty="0" err="1"/>
              <a:t>життя</a:t>
            </a:r>
            <a:r>
              <a:rPr lang="ru-RU" dirty="0"/>
              <a:t>, про всю живу </a:t>
            </a:r>
            <a:r>
              <a:rPr lang="ru-RU" dirty="0" err="1"/>
              <a:t>речовину</a:t>
            </a:r>
            <a:r>
              <a:rPr lang="ru-RU" dirty="0"/>
              <a:t> як про </a:t>
            </a:r>
            <a:r>
              <a:rPr lang="ru-RU" dirty="0" err="1"/>
              <a:t>єдине</a:t>
            </a:r>
            <a:r>
              <a:rPr lang="ru-RU" dirty="0"/>
              <a:t> </a:t>
            </a:r>
            <a:r>
              <a:rPr lang="ru-RU" dirty="0" err="1"/>
              <a:t>ціле</a:t>
            </a:r>
            <a:r>
              <a:rPr lang="ru-RU" dirty="0"/>
              <a:t> у </a:t>
            </a:r>
            <a:r>
              <a:rPr lang="ru-RU" dirty="0" err="1"/>
              <a:t>механізмі</a:t>
            </a:r>
            <a:r>
              <a:rPr lang="ru-RU" dirty="0"/>
              <a:t> БС. </a:t>
            </a:r>
            <a:r>
              <a:rPr lang="ru-RU" dirty="0" err="1"/>
              <a:t>Вузькі</a:t>
            </a:r>
            <a:r>
              <a:rPr lang="ru-RU" dirty="0"/>
              <a:t> </a:t>
            </a:r>
            <a:r>
              <a:rPr lang="ru-RU" dirty="0" err="1"/>
              <a:t>фізико-хімічні</a:t>
            </a:r>
            <a:r>
              <a:rPr lang="ru-RU" dirty="0"/>
              <a:t> </a:t>
            </a:r>
            <a:r>
              <a:rPr lang="ru-RU" dirty="0" err="1"/>
              <a:t>межі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– </a:t>
            </a:r>
            <a:r>
              <a:rPr lang="ru-RU" dirty="0" err="1"/>
              <a:t>підтверджують</a:t>
            </a:r>
            <a:r>
              <a:rPr lang="ru-RU" dirty="0"/>
              <a:t> принцип </a:t>
            </a:r>
            <a:r>
              <a:rPr lang="ru-RU" dirty="0" err="1"/>
              <a:t>цілісності</a:t>
            </a:r>
            <a:r>
              <a:rPr lang="ru-RU" dirty="0"/>
              <a:t>.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/>
              <a:t>2. Принцип </a:t>
            </a:r>
            <a:r>
              <a:rPr lang="ru-RU" dirty="0" err="1"/>
              <a:t>гармонії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 та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організованості</a:t>
            </a:r>
            <a:r>
              <a:rPr lang="ru-RU" dirty="0"/>
              <a:t>. В БС усе </a:t>
            </a:r>
            <a:r>
              <a:rPr lang="ru-RU" dirty="0" err="1"/>
              <a:t>враховується</a:t>
            </a:r>
            <a:r>
              <a:rPr lang="ru-RU" dirty="0"/>
              <a:t> й усе </a:t>
            </a:r>
            <a:r>
              <a:rPr lang="ru-RU" dirty="0" err="1"/>
              <a:t>пристосовується</a:t>
            </a:r>
            <a:r>
              <a:rPr lang="ru-RU" dirty="0"/>
              <a:t> з </a:t>
            </a:r>
            <a:r>
              <a:rPr lang="ru-RU" dirty="0" err="1"/>
              <a:t>тією</a:t>
            </a:r>
            <a:r>
              <a:rPr lang="ru-RU" dirty="0"/>
              <a:t> ж </a:t>
            </a:r>
            <a:r>
              <a:rPr lang="ru-RU" dirty="0" err="1"/>
              <a:t>точністю</a:t>
            </a:r>
            <a:r>
              <a:rPr lang="ru-RU" dirty="0"/>
              <a:t>, з </a:t>
            </a:r>
            <a:r>
              <a:rPr lang="ru-RU" dirty="0" err="1"/>
              <a:t>тією</a:t>
            </a:r>
            <a:r>
              <a:rPr lang="ru-RU" dirty="0"/>
              <a:t> ж </a:t>
            </a:r>
            <a:r>
              <a:rPr lang="ru-RU" dirty="0" err="1"/>
              <a:t>механічністю</a:t>
            </a:r>
            <a:r>
              <a:rPr lang="ru-RU" dirty="0"/>
              <a:t> і з </a:t>
            </a:r>
            <a:r>
              <a:rPr lang="ru-RU" dirty="0" err="1"/>
              <a:t>тим</a:t>
            </a:r>
            <a:r>
              <a:rPr lang="ru-RU" dirty="0"/>
              <a:t> же </a:t>
            </a:r>
            <a:r>
              <a:rPr lang="ru-RU" dirty="0" err="1"/>
              <a:t>підпорядкуванням</a:t>
            </a:r>
            <a:r>
              <a:rPr lang="ru-RU" dirty="0"/>
              <a:t> </a:t>
            </a:r>
            <a:r>
              <a:rPr lang="ru-RU" dirty="0" err="1"/>
              <a:t>міри</a:t>
            </a:r>
            <a:r>
              <a:rPr lang="ru-RU" dirty="0"/>
              <a:t> і </a:t>
            </a:r>
            <a:r>
              <a:rPr lang="ru-RU" dirty="0" err="1"/>
              <a:t>гармонії</a:t>
            </a:r>
            <a:r>
              <a:rPr lang="ru-RU" dirty="0"/>
              <a:t>, яку ми </a:t>
            </a:r>
            <a:r>
              <a:rPr lang="ru-RU" dirty="0" err="1"/>
              <a:t>бачимо</a:t>
            </a:r>
            <a:r>
              <a:rPr lang="ru-RU" dirty="0"/>
              <a:t> в </a:t>
            </a:r>
            <a:r>
              <a:rPr lang="ru-RU" dirty="0" err="1"/>
              <a:t>струнких</a:t>
            </a:r>
            <a:r>
              <a:rPr lang="ru-RU" dirty="0"/>
              <a:t> </a:t>
            </a:r>
            <a:r>
              <a:rPr lang="ru-RU" dirty="0" err="1"/>
              <a:t>рухах</a:t>
            </a:r>
            <a:r>
              <a:rPr lang="ru-RU" dirty="0"/>
              <a:t> </a:t>
            </a:r>
            <a:r>
              <a:rPr lang="ru-RU" dirty="0" err="1"/>
              <a:t>небесних</a:t>
            </a:r>
            <a:r>
              <a:rPr lang="ru-RU" dirty="0"/>
              <a:t> </a:t>
            </a:r>
            <a:r>
              <a:rPr lang="ru-RU" dirty="0" err="1"/>
              <a:t>світил</a:t>
            </a:r>
            <a:r>
              <a:rPr lang="ru-RU" dirty="0"/>
              <a:t> і </a:t>
            </a:r>
            <a:r>
              <a:rPr lang="ru-RU" dirty="0" err="1"/>
              <a:t>починаємо</a:t>
            </a:r>
            <a:r>
              <a:rPr lang="ru-RU" dirty="0"/>
              <a:t> </a:t>
            </a:r>
            <a:r>
              <a:rPr lang="ru-RU" dirty="0" err="1"/>
              <a:t>бачити</a:t>
            </a:r>
            <a:r>
              <a:rPr lang="ru-RU" dirty="0"/>
              <a:t> у системах </a:t>
            </a:r>
            <a:r>
              <a:rPr lang="ru-RU" dirty="0" err="1"/>
              <a:t>атомів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..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/>
              <a:t>3. Роль </a:t>
            </a:r>
            <a:r>
              <a:rPr lang="ru-RU" dirty="0" err="1"/>
              <a:t>живої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в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. На </a:t>
            </a:r>
            <a:r>
              <a:rPr lang="ru-RU" dirty="0" err="1"/>
              <a:t>земній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,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діючої</a:t>
            </a:r>
            <a:r>
              <a:rPr lang="ru-RU" dirty="0"/>
              <a:t>, а тому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потужної</a:t>
            </a:r>
            <a:r>
              <a:rPr lang="ru-RU" dirty="0"/>
              <a:t> за </a:t>
            </a:r>
            <a:r>
              <a:rPr lang="ru-RU" dirty="0" err="1"/>
              <a:t>кінцевими</a:t>
            </a:r>
            <a:r>
              <a:rPr lang="ru-RU" dirty="0"/>
              <a:t> </a:t>
            </a:r>
            <a:r>
              <a:rPr lang="ru-RU" dirty="0" err="1"/>
              <a:t>наслідками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живі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у </a:t>
            </a:r>
            <a:r>
              <a:rPr lang="ru-RU" dirty="0" err="1"/>
              <a:t>цілому</a:t>
            </a:r>
            <a:r>
              <a:rPr lang="ru-RU" dirty="0"/>
              <a:t>. Лик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фактично</a:t>
            </a:r>
            <a:r>
              <a:rPr lang="ru-RU" dirty="0"/>
              <a:t> </a:t>
            </a:r>
            <a:r>
              <a:rPr lang="ru-RU" dirty="0" err="1"/>
              <a:t>сформований</a:t>
            </a:r>
            <a:r>
              <a:rPr lang="ru-RU" dirty="0"/>
              <a:t> </a:t>
            </a:r>
            <a:r>
              <a:rPr lang="ru-RU" dirty="0" err="1"/>
              <a:t>життям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382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154" y="764704"/>
            <a:ext cx="878497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/>
              <a:t>4. </a:t>
            </a:r>
            <a:r>
              <a:rPr lang="ru-RU" dirty="0" err="1"/>
              <a:t>Космічна</a:t>
            </a:r>
            <a:r>
              <a:rPr lang="ru-RU" dirty="0"/>
              <a:t> роль </a:t>
            </a:r>
            <a:r>
              <a:rPr lang="ru-RU" dirty="0" err="1"/>
              <a:t>біосфери</a:t>
            </a:r>
            <a:r>
              <a:rPr lang="ru-RU" dirty="0"/>
              <a:t> в </a:t>
            </a:r>
            <a:r>
              <a:rPr lang="ru-RU" dirty="0" err="1"/>
              <a:t>трансформації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. В.І. </a:t>
            </a:r>
            <a:r>
              <a:rPr lang="ru-RU" dirty="0" err="1"/>
              <a:t>Вернадський</a:t>
            </a:r>
            <a:r>
              <a:rPr lang="ru-RU" dirty="0"/>
              <a:t> </a:t>
            </a:r>
            <a:r>
              <a:rPr lang="ru-RU" dirty="0" err="1"/>
              <a:t>підкреслював</a:t>
            </a:r>
            <a:r>
              <a:rPr lang="ru-RU" dirty="0"/>
              <a:t> </a:t>
            </a:r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і </a:t>
            </a:r>
            <a:r>
              <a:rPr lang="ru-RU" dirty="0" err="1"/>
              <a:t>називав</a:t>
            </a:r>
            <a:r>
              <a:rPr lang="ru-RU" dirty="0"/>
              <a:t> </a:t>
            </a:r>
            <a:r>
              <a:rPr lang="ru-RU" dirty="0" err="1"/>
              <a:t>живі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«</a:t>
            </a:r>
            <a:r>
              <a:rPr lang="ru-RU" dirty="0" err="1"/>
              <a:t>механізмами</a:t>
            </a:r>
            <a:r>
              <a:rPr lang="ru-RU" dirty="0"/>
              <a:t> </a:t>
            </a:r>
            <a:r>
              <a:rPr lang="ru-RU" dirty="0" err="1"/>
              <a:t>перетворення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».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/>
              <a:t>5. </a:t>
            </a:r>
            <a:r>
              <a:rPr lang="ru-RU" dirty="0" err="1"/>
              <a:t>Космічна</a:t>
            </a:r>
            <a:r>
              <a:rPr lang="ru-RU" dirty="0"/>
              <a:t> </a:t>
            </a:r>
            <a:r>
              <a:rPr lang="ru-RU" dirty="0" err="1"/>
              <a:t>енергія</a:t>
            </a:r>
            <a:r>
              <a:rPr lang="ru-RU" dirty="0"/>
              <a:t>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тиск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досягається</a:t>
            </a:r>
            <a:r>
              <a:rPr lang="ru-RU" dirty="0"/>
              <a:t> </a:t>
            </a:r>
            <a:r>
              <a:rPr lang="ru-RU" dirty="0" err="1"/>
              <a:t>розмноженням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. </a:t>
            </a:r>
            <a:r>
              <a:rPr lang="ru-RU" dirty="0" err="1"/>
              <a:t>Розміри</a:t>
            </a:r>
            <a:r>
              <a:rPr lang="ru-RU" dirty="0"/>
              <a:t> </a:t>
            </a:r>
            <a:r>
              <a:rPr lang="ru-RU" dirty="0" err="1"/>
              <a:t>популяції</a:t>
            </a:r>
            <a:r>
              <a:rPr lang="ru-RU" dirty="0"/>
              <a:t> </a:t>
            </a:r>
            <a:r>
              <a:rPr lang="ru-RU" dirty="0" err="1"/>
              <a:t>зростають</a:t>
            </a:r>
            <a:r>
              <a:rPr lang="ru-RU" dirty="0"/>
              <a:t> до тих </a:t>
            </a:r>
            <a:r>
              <a:rPr lang="ru-RU" dirty="0" err="1"/>
              <a:t>пір</a:t>
            </a:r>
            <a:r>
              <a:rPr lang="ru-RU" dirty="0"/>
              <a:t>,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</a:t>
            </a:r>
            <a:r>
              <a:rPr lang="ru-RU" dirty="0" err="1"/>
              <a:t>здатне</a:t>
            </a:r>
            <a:r>
              <a:rPr lang="ru-RU" dirty="0"/>
              <a:t> </a:t>
            </a:r>
            <a:r>
              <a:rPr lang="ru-RU" dirty="0" err="1"/>
              <a:t>витримувати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подальше </a:t>
            </a:r>
            <a:r>
              <a:rPr lang="ru-RU" dirty="0" err="1"/>
              <a:t>зростання</a:t>
            </a:r>
            <a:r>
              <a:rPr lang="ru-RU" dirty="0"/>
              <a:t>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досягається</a:t>
            </a:r>
            <a:r>
              <a:rPr lang="ru-RU" dirty="0"/>
              <a:t> </a:t>
            </a:r>
            <a:r>
              <a:rPr lang="ru-RU" dirty="0" err="1"/>
              <a:t>рівновага</a:t>
            </a:r>
            <a:r>
              <a:rPr lang="ru-RU" dirty="0"/>
              <a:t>. </a:t>
            </a:r>
            <a:r>
              <a:rPr lang="ru-RU" dirty="0" err="1"/>
              <a:t>Чисельність</a:t>
            </a:r>
            <a:r>
              <a:rPr lang="ru-RU" dirty="0"/>
              <a:t> </a:t>
            </a:r>
            <a:r>
              <a:rPr lang="ru-RU" dirty="0" err="1"/>
              <a:t>коливається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рівноважного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.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/>
              <a:t>6. </a:t>
            </a:r>
            <a:r>
              <a:rPr lang="ru-RU" dirty="0" err="1"/>
              <a:t>Розтікання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є </a:t>
            </a:r>
            <a:r>
              <a:rPr lang="ru-RU" dirty="0" err="1"/>
              <a:t>проявом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геохімічної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. </a:t>
            </a:r>
            <a:r>
              <a:rPr lang="ru-RU" dirty="0" err="1"/>
              <a:t>Дрібні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 </a:t>
            </a:r>
            <a:r>
              <a:rPr lang="ru-RU" dirty="0" err="1"/>
              <a:t>розмножуються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швидше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.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передачі</a:t>
            </a:r>
            <a:r>
              <a:rPr lang="ru-RU" dirty="0"/>
              <a:t> (</a:t>
            </a:r>
            <a:r>
              <a:rPr lang="ru-RU" dirty="0" err="1"/>
              <a:t>розмноження</a:t>
            </a:r>
            <a:r>
              <a:rPr lang="ru-RU" dirty="0"/>
              <a:t>)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щільності</a:t>
            </a:r>
            <a:r>
              <a:rPr lang="ru-RU" dirty="0"/>
              <a:t> </a:t>
            </a:r>
            <a:r>
              <a:rPr lang="ru-RU" dirty="0" err="1"/>
              <a:t>живої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.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/>
              <a:t>7. </a:t>
            </a:r>
            <a:r>
              <a:rPr lang="ru-RU" dirty="0" err="1"/>
              <a:t>Поняття</a:t>
            </a:r>
            <a:r>
              <a:rPr lang="ru-RU" dirty="0"/>
              <a:t> </a:t>
            </a:r>
            <a:r>
              <a:rPr lang="ru-RU" dirty="0" err="1"/>
              <a:t>автотрофності</a:t>
            </a:r>
            <a:r>
              <a:rPr lang="ru-RU" dirty="0"/>
              <a:t>. </a:t>
            </a:r>
            <a:r>
              <a:rPr lang="ru-RU" dirty="0" err="1"/>
              <a:t>Автотрофними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для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хімічні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оточуючої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косної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 і не </a:t>
            </a:r>
            <a:r>
              <a:rPr lang="ru-RU" dirty="0" err="1"/>
              <a:t>вимагають</a:t>
            </a:r>
            <a:r>
              <a:rPr lang="ru-RU" dirty="0"/>
              <a:t> для </a:t>
            </a:r>
            <a:r>
              <a:rPr lang="ru-RU" dirty="0" err="1"/>
              <a:t>будови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готових</a:t>
            </a:r>
            <a:r>
              <a:rPr lang="ru-RU" dirty="0"/>
              <a:t> </a:t>
            </a:r>
            <a:r>
              <a:rPr lang="ru-RU" dirty="0" err="1"/>
              <a:t>сполук</a:t>
            </a:r>
            <a:r>
              <a:rPr lang="ru-RU" dirty="0"/>
              <a:t> </a:t>
            </a:r>
            <a:r>
              <a:rPr lang="ru-RU" dirty="0" err="1"/>
              <a:t>іншого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024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85698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1. </a:t>
            </a:r>
            <a:r>
              <a:rPr lang="ru-RU" sz="2000" b="1" dirty="0" err="1"/>
              <a:t>Загальні</a:t>
            </a:r>
            <a:r>
              <a:rPr lang="ru-RU" sz="2000" b="1" dirty="0"/>
              <a:t> </a:t>
            </a:r>
            <a:r>
              <a:rPr lang="ru-RU" sz="2000" b="1" dirty="0" err="1"/>
              <a:t>уявлення</a:t>
            </a:r>
            <a:r>
              <a:rPr lang="ru-RU" sz="2000" b="1" dirty="0"/>
              <a:t> про </a:t>
            </a:r>
            <a:r>
              <a:rPr lang="ru-RU" sz="2000" b="1" dirty="0" err="1"/>
              <a:t>біосферу</a:t>
            </a:r>
            <a:r>
              <a:rPr lang="ru-RU" sz="2000" b="1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92696"/>
            <a:ext cx="8856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Термін «</a:t>
            </a:r>
            <a:r>
              <a:rPr lang="ru-RU" dirty="0" err="1"/>
              <a:t>біосфера</a:t>
            </a:r>
            <a:r>
              <a:rPr lang="ru-RU" dirty="0"/>
              <a:t>» (БС) </a:t>
            </a:r>
            <a:r>
              <a:rPr lang="ru-RU" dirty="0" err="1"/>
              <a:t>утворений</a:t>
            </a:r>
            <a:r>
              <a:rPr lang="ru-RU" dirty="0"/>
              <a:t> з </a:t>
            </a:r>
            <a:r>
              <a:rPr lang="ru-RU" dirty="0" err="1"/>
              <a:t>грецьких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 «</a:t>
            </a:r>
            <a:r>
              <a:rPr lang="en-US" dirty="0"/>
              <a:t>bios» - </a:t>
            </a:r>
            <a:r>
              <a:rPr lang="ru-RU" dirty="0" err="1"/>
              <a:t>життя</a:t>
            </a:r>
            <a:r>
              <a:rPr lang="ru-RU" dirty="0"/>
              <a:t> і «</a:t>
            </a:r>
            <a:r>
              <a:rPr lang="en-US" dirty="0" err="1"/>
              <a:t>sphaira</a:t>
            </a:r>
            <a:r>
              <a:rPr lang="en-US" dirty="0"/>
              <a:t>» - </a:t>
            </a:r>
            <a:r>
              <a:rPr lang="ru-RU" dirty="0"/>
              <a:t>куля.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до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</a:t>
            </a:r>
            <a:r>
              <a:rPr lang="ru-RU" dirty="0" err="1"/>
              <a:t>підійшов</a:t>
            </a:r>
            <a:r>
              <a:rPr lang="ru-RU" dirty="0"/>
              <a:t> </a:t>
            </a:r>
            <a:r>
              <a:rPr lang="ru-RU" dirty="0" err="1"/>
              <a:t>французький</a:t>
            </a:r>
            <a:r>
              <a:rPr lang="ru-RU" dirty="0"/>
              <a:t> </a:t>
            </a:r>
            <a:r>
              <a:rPr lang="ru-RU" dirty="0" err="1"/>
              <a:t>дослідник</a:t>
            </a:r>
            <a:r>
              <a:rPr lang="ru-RU" dirty="0"/>
              <a:t> Ж.Б. Ламарк у 1802 р., </a:t>
            </a:r>
            <a:r>
              <a:rPr lang="ru-RU" dirty="0" err="1"/>
              <a:t>який</a:t>
            </a:r>
            <a:r>
              <a:rPr lang="ru-RU" dirty="0"/>
              <a:t> створив першу </a:t>
            </a:r>
            <a:r>
              <a:rPr lang="ru-RU" dirty="0" err="1"/>
              <a:t>цілісну</a:t>
            </a:r>
            <a:r>
              <a:rPr lang="ru-RU" dirty="0"/>
              <a:t> </a:t>
            </a:r>
            <a:r>
              <a:rPr lang="ru-RU" dirty="0" err="1"/>
              <a:t>концепцію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живої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(</a:t>
            </a:r>
            <a:r>
              <a:rPr lang="ru-RU" dirty="0" err="1"/>
              <a:t>ламаркізм</a:t>
            </a:r>
            <a:r>
              <a:rPr lang="ru-RU" dirty="0"/>
              <a:t>), </a:t>
            </a:r>
            <a:r>
              <a:rPr lang="ru-RU" dirty="0" err="1"/>
              <a:t>ввів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 «</a:t>
            </a:r>
            <a:r>
              <a:rPr lang="ru-RU" dirty="0" err="1"/>
              <a:t>біологія</a:t>
            </a:r>
            <a:r>
              <a:rPr lang="ru-RU" dirty="0"/>
              <a:t>» і </a:t>
            </a:r>
            <a:r>
              <a:rPr lang="ru-RU" dirty="0" err="1"/>
              <a:t>відзначив</a:t>
            </a:r>
            <a:r>
              <a:rPr lang="ru-RU" dirty="0"/>
              <a:t> </a:t>
            </a:r>
            <a:r>
              <a:rPr lang="ru-RU" dirty="0" err="1"/>
              <a:t>істотний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на </a:t>
            </a:r>
            <a:r>
              <a:rPr lang="ru-RU" dirty="0" err="1"/>
              <a:t>процеси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протікають</a:t>
            </a:r>
            <a:r>
              <a:rPr lang="ru-RU" dirty="0"/>
              <a:t> на </a:t>
            </a:r>
            <a:r>
              <a:rPr lang="ru-RU" dirty="0" err="1"/>
              <a:t>земній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. Ж.Б. Ламарк не </a:t>
            </a:r>
            <a:r>
              <a:rPr lang="ru-RU" dirty="0" err="1"/>
              <a:t>сформулював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. </a:t>
            </a:r>
            <a:r>
              <a:rPr lang="ru-RU" dirty="0" err="1"/>
              <a:t>Уперше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 «</a:t>
            </a:r>
            <a:r>
              <a:rPr lang="ru-RU" dirty="0" err="1"/>
              <a:t>біосфера</a:t>
            </a:r>
            <a:r>
              <a:rPr lang="ru-RU" dirty="0"/>
              <a:t>» </a:t>
            </a:r>
            <a:r>
              <a:rPr lang="ru-RU" dirty="0" err="1"/>
              <a:t>з'явився</a:t>
            </a:r>
            <a:r>
              <a:rPr lang="ru-RU" dirty="0"/>
              <a:t> в </a:t>
            </a:r>
            <a:r>
              <a:rPr lang="ru-RU" dirty="0" err="1"/>
              <a:t>роботі</a:t>
            </a:r>
            <a:r>
              <a:rPr lang="ru-RU" dirty="0"/>
              <a:t> </a:t>
            </a:r>
            <a:r>
              <a:rPr lang="ru-RU" dirty="0" err="1"/>
              <a:t>відомого</a:t>
            </a:r>
            <a:r>
              <a:rPr lang="ru-RU" dirty="0"/>
              <a:t> </a:t>
            </a:r>
            <a:r>
              <a:rPr lang="ru-RU" dirty="0" err="1"/>
              <a:t>австрійського</a:t>
            </a:r>
            <a:r>
              <a:rPr lang="ru-RU" dirty="0"/>
              <a:t> геолога Е. Зюсса «</a:t>
            </a:r>
            <a:r>
              <a:rPr lang="ru-RU" dirty="0" err="1"/>
              <a:t>Походження</a:t>
            </a:r>
            <a:r>
              <a:rPr lang="ru-RU" dirty="0"/>
              <a:t> Альп» (1875 р.),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виділив</a:t>
            </a:r>
            <a:r>
              <a:rPr lang="ru-RU" dirty="0"/>
              <a:t> атмосферу, </a:t>
            </a:r>
            <a:r>
              <a:rPr lang="ru-RU" dirty="0" err="1"/>
              <a:t>гідросферу</a:t>
            </a:r>
            <a:r>
              <a:rPr lang="ru-RU" dirty="0"/>
              <a:t>, </a:t>
            </a:r>
            <a:r>
              <a:rPr lang="ru-RU" dirty="0" err="1"/>
              <a:t>літосферу</a:t>
            </a:r>
            <a:r>
              <a:rPr lang="ru-RU" dirty="0"/>
              <a:t> і </a:t>
            </a:r>
            <a:r>
              <a:rPr lang="ru-RU" dirty="0" err="1"/>
              <a:t>біосферу</a:t>
            </a:r>
            <a:r>
              <a:rPr lang="ru-RU" dirty="0"/>
              <a:t> (сферу </a:t>
            </a:r>
            <a:r>
              <a:rPr lang="ru-RU" dirty="0" err="1"/>
              <a:t>життя</a:t>
            </a:r>
            <a:r>
              <a:rPr lang="ru-RU" dirty="0"/>
              <a:t>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778" y="3278019"/>
            <a:ext cx="5924550" cy="346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46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Основоположником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уявлень</a:t>
            </a:r>
            <a:r>
              <a:rPr lang="ru-RU" dirty="0"/>
              <a:t> про БС є наш великий </a:t>
            </a:r>
            <a:r>
              <a:rPr lang="ru-RU" dirty="0" err="1"/>
              <a:t>співвітчизник</a:t>
            </a:r>
            <a:r>
              <a:rPr lang="ru-RU" dirty="0"/>
              <a:t> В.І. </a:t>
            </a:r>
            <a:r>
              <a:rPr lang="ru-RU" dirty="0" err="1"/>
              <a:t>Вернадський</a:t>
            </a:r>
            <a:r>
              <a:rPr lang="ru-RU" dirty="0"/>
              <a:t> (1863-1945). </a:t>
            </a:r>
            <a:r>
              <a:rPr lang="ru-RU" dirty="0" err="1"/>
              <a:t>Наукові</a:t>
            </a:r>
            <a:r>
              <a:rPr lang="ru-RU" dirty="0"/>
              <a:t> </a:t>
            </a:r>
            <a:r>
              <a:rPr lang="ru-RU" dirty="0" err="1"/>
              <a:t>ідеї</a:t>
            </a:r>
            <a:r>
              <a:rPr lang="ru-RU" dirty="0"/>
              <a:t>, </a:t>
            </a:r>
            <a:r>
              <a:rPr lang="ru-RU" dirty="0" err="1"/>
              <a:t>покладені</a:t>
            </a:r>
            <a:r>
              <a:rPr lang="ru-RU" dirty="0"/>
              <a:t> в основу </a:t>
            </a:r>
            <a:r>
              <a:rPr lang="ru-RU" dirty="0" err="1"/>
              <a:t>вчення</a:t>
            </a:r>
            <a:r>
              <a:rPr lang="ru-RU" dirty="0"/>
              <a:t> про БС, В.І. </a:t>
            </a:r>
            <a:r>
              <a:rPr lang="ru-RU" dirty="0" err="1"/>
              <a:t>Вернадський</a:t>
            </a:r>
            <a:r>
              <a:rPr lang="ru-RU" dirty="0"/>
              <a:t> </a:t>
            </a:r>
            <a:r>
              <a:rPr lang="ru-RU" dirty="0" err="1"/>
              <a:t>розвивав</a:t>
            </a:r>
            <a:r>
              <a:rPr lang="ru-RU" dirty="0"/>
              <a:t> в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статтях</a:t>
            </a:r>
            <a:r>
              <a:rPr lang="ru-RU" dirty="0"/>
              <a:t>, а </a:t>
            </a:r>
            <a:r>
              <a:rPr lang="ru-RU" dirty="0" err="1"/>
              <a:t>пізніше</a:t>
            </a:r>
            <a:r>
              <a:rPr lang="ru-RU" dirty="0"/>
              <a:t> в </a:t>
            </a:r>
            <a:r>
              <a:rPr lang="ru-RU" dirty="0" err="1"/>
              <a:t>лекціях</a:t>
            </a:r>
            <a:r>
              <a:rPr lang="ru-RU" dirty="0"/>
              <a:t>, </a:t>
            </a:r>
            <a:r>
              <a:rPr lang="ru-RU" dirty="0" err="1"/>
              <a:t>прочитаних</a:t>
            </a:r>
            <a:r>
              <a:rPr lang="ru-RU" dirty="0"/>
              <a:t> в 1922-1923 </a:t>
            </a:r>
            <a:r>
              <a:rPr lang="ru-RU" dirty="0" err="1"/>
              <a:t>рр</a:t>
            </a:r>
            <a:r>
              <a:rPr lang="ru-RU" dirty="0"/>
              <a:t>. в </a:t>
            </a:r>
            <a:r>
              <a:rPr lang="ru-RU" dirty="0" err="1"/>
              <a:t>Карловому</a:t>
            </a:r>
            <a:r>
              <a:rPr lang="ru-RU" dirty="0"/>
              <a:t> </a:t>
            </a:r>
            <a:r>
              <a:rPr lang="ru-RU" dirty="0" err="1"/>
              <a:t>університеті</a:t>
            </a:r>
            <a:r>
              <a:rPr lang="ru-RU" dirty="0"/>
              <a:t> у </a:t>
            </a:r>
            <a:r>
              <a:rPr lang="ru-RU" dirty="0" err="1"/>
              <a:t>Празi</a:t>
            </a:r>
            <a:r>
              <a:rPr lang="ru-RU" dirty="0"/>
              <a:t> та у </a:t>
            </a:r>
            <a:r>
              <a:rPr lang="ru-RU" dirty="0" err="1"/>
              <a:t>Сорбонні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ввів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 в </a:t>
            </a:r>
            <a:r>
              <a:rPr lang="ru-RU" dirty="0" err="1"/>
              <a:t>ужиток</a:t>
            </a:r>
            <a:r>
              <a:rPr lang="ru-RU" dirty="0"/>
              <a:t>, </a:t>
            </a:r>
            <a:r>
              <a:rPr lang="ru-RU" dirty="0" err="1"/>
              <a:t>систематизував</a:t>
            </a:r>
            <a:r>
              <a:rPr lang="ru-RU" dirty="0"/>
              <a:t> проблему в </a:t>
            </a:r>
            <a:r>
              <a:rPr lang="ru-RU" dirty="0" err="1"/>
              <a:t>монографії</a:t>
            </a:r>
            <a:r>
              <a:rPr lang="ru-RU" dirty="0"/>
              <a:t> «</a:t>
            </a:r>
            <a:r>
              <a:rPr lang="ru-RU" dirty="0" err="1"/>
              <a:t>Біосфера</a:t>
            </a:r>
            <a:r>
              <a:rPr lang="ru-RU" dirty="0"/>
              <a:t>» (1926 р.)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132856"/>
            <a:ext cx="62865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22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Поверхню </a:t>
            </a:r>
            <a:r>
              <a:rPr lang="ru-RU" dirty="0" err="1"/>
              <a:t>Землі</a:t>
            </a:r>
            <a:r>
              <a:rPr lang="ru-RU" dirty="0"/>
              <a:t> В.І. </a:t>
            </a:r>
            <a:r>
              <a:rPr lang="ru-RU" dirty="0" err="1"/>
              <a:t>Вернадський</a:t>
            </a:r>
            <a:r>
              <a:rPr lang="ru-RU" dirty="0"/>
              <a:t> </a:t>
            </a:r>
            <a:r>
              <a:rPr lang="ru-RU" dirty="0" err="1"/>
              <a:t>розглядав</a:t>
            </a:r>
            <a:r>
              <a:rPr lang="ru-RU" dirty="0"/>
              <a:t> як </a:t>
            </a:r>
            <a:r>
              <a:rPr lang="ru-RU" dirty="0" err="1"/>
              <a:t>якісно</a:t>
            </a:r>
            <a:r>
              <a:rPr lang="ru-RU" dirty="0"/>
              <a:t> </a:t>
            </a:r>
            <a:r>
              <a:rPr lang="ru-RU" dirty="0" err="1"/>
              <a:t>своєрідну</a:t>
            </a:r>
            <a:r>
              <a:rPr lang="ru-RU" dirty="0"/>
              <a:t> </a:t>
            </a:r>
            <a:r>
              <a:rPr lang="ru-RU" dirty="0" err="1"/>
              <a:t>оболонку</a:t>
            </a:r>
            <a:r>
              <a:rPr lang="ru-RU" dirty="0"/>
              <a:t>,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значною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діяльністю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. Суть </a:t>
            </a:r>
            <a:r>
              <a:rPr lang="ru-RU" dirty="0" err="1"/>
              <a:t>вчення</a:t>
            </a:r>
            <a:r>
              <a:rPr lang="ru-RU" dirty="0"/>
              <a:t> про БС </a:t>
            </a:r>
            <a:r>
              <a:rPr lang="ru-RU" dirty="0" err="1"/>
              <a:t>полягає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вища</a:t>
            </a:r>
            <a:r>
              <a:rPr lang="ru-RU" dirty="0"/>
              <a:t> форма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матерії</a:t>
            </a:r>
            <a:r>
              <a:rPr lang="ru-RU" dirty="0"/>
              <a:t> на </a:t>
            </a:r>
            <a:r>
              <a:rPr lang="ru-RU" dirty="0" err="1"/>
              <a:t>Землі</a:t>
            </a:r>
            <a:r>
              <a:rPr lang="ru-RU" dirty="0"/>
              <a:t> - </a:t>
            </a:r>
            <a:r>
              <a:rPr lang="ru-RU" dirty="0" err="1"/>
              <a:t>життя</a:t>
            </a:r>
            <a:r>
              <a:rPr lang="ru-RU" dirty="0"/>
              <a:t> - </a:t>
            </a:r>
            <a:r>
              <a:rPr lang="ru-RU" dirty="0" err="1"/>
              <a:t>усереднює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планетарні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сукупна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(в </a:t>
            </a:r>
            <a:r>
              <a:rPr lang="ru-RU" dirty="0" err="1"/>
              <a:t>т.ч</a:t>
            </a:r>
            <a:r>
              <a:rPr lang="ru-RU" dirty="0"/>
              <a:t>. </a:t>
            </a:r>
            <a:r>
              <a:rPr lang="ru-RU" dirty="0" err="1"/>
              <a:t>людини</a:t>
            </a:r>
            <a:r>
              <a:rPr lang="ru-RU" dirty="0"/>
              <a:t>) </a:t>
            </a:r>
            <a:r>
              <a:rPr lang="ru-RU" dirty="0" err="1"/>
              <a:t>виявляється</a:t>
            </a:r>
            <a:r>
              <a:rPr lang="ru-RU" dirty="0"/>
              <a:t> як </a:t>
            </a:r>
            <a:r>
              <a:rPr lang="ru-RU" dirty="0" err="1"/>
              <a:t>геохімічний</a:t>
            </a:r>
            <a:r>
              <a:rPr lang="ru-RU" dirty="0"/>
              <a:t> фактор планетарного масштабу і </a:t>
            </a:r>
            <a:r>
              <a:rPr lang="ru-RU" dirty="0" err="1"/>
              <a:t>значення</a:t>
            </a:r>
            <a:r>
              <a:rPr lang="ru-RU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7" y="2158990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43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856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В.І. </a:t>
            </a:r>
            <a:r>
              <a:rPr lang="ru-RU" dirty="0" err="1"/>
              <a:t>Вернадський</a:t>
            </a:r>
            <a:r>
              <a:rPr lang="ru-RU" dirty="0"/>
              <a:t> </a:t>
            </a:r>
            <a:r>
              <a:rPr lang="ru-RU" dirty="0" err="1"/>
              <a:t>розглядав</a:t>
            </a:r>
            <a:r>
              <a:rPr lang="ru-RU" dirty="0"/>
              <a:t> БС не як </a:t>
            </a:r>
            <a:r>
              <a:rPr lang="ru-RU" dirty="0" err="1"/>
              <a:t>просту</a:t>
            </a:r>
            <a:r>
              <a:rPr lang="ru-RU" dirty="0"/>
              <a:t> </a:t>
            </a:r>
            <a:r>
              <a:rPr lang="ru-RU" dirty="0" err="1"/>
              <a:t>сукупність</a:t>
            </a:r>
            <a:r>
              <a:rPr lang="ru-RU" dirty="0"/>
              <a:t>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, а як </a:t>
            </a:r>
            <a:r>
              <a:rPr lang="ru-RU" dirty="0" err="1"/>
              <a:t>єдину</a:t>
            </a:r>
            <a:r>
              <a:rPr lang="ru-RU" dirty="0"/>
              <a:t> </a:t>
            </a:r>
            <a:r>
              <a:rPr lang="ru-RU" dirty="0" err="1"/>
              <a:t>термодинамічну</a:t>
            </a:r>
            <a:r>
              <a:rPr lang="ru-RU" dirty="0"/>
              <a:t> систему (</a:t>
            </a:r>
            <a:r>
              <a:rPr lang="ru-RU" dirty="0" err="1"/>
              <a:t>оболонку</a:t>
            </a:r>
            <a:r>
              <a:rPr lang="ru-RU" dirty="0"/>
              <a:t>, </a:t>
            </a:r>
            <a:r>
              <a:rPr lang="ru-RU" dirty="0" err="1"/>
              <a:t>простір</a:t>
            </a:r>
            <a:r>
              <a:rPr lang="ru-RU" dirty="0"/>
              <a:t>),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постійна</a:t>
            </a:r>
            <a:r>
              <a:rPr lang="ru-RU" dirty="0"/>
              <a:t> </a:t>
            </a:r>
            <a:r>
              <a:rPr lang="ru-RU" dirty="0" err="1"/>
              <a:t>взаємодія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живого з </a:t>
            </a:r>
            <a:r>
              <a:rPr lang="ru-RU" dirty="0" err="1"/>
              <a:t>неорганічними</a:t>
            </a:r>
            <a:r>
              <a:rPr lang="ru-RU" dirty="0"/>
              <a:t> </a:t>
            </a:r>
            <a:r>
              <a:rPr lang="ru-RU" dirty="0" err="1"/>
              <a:t>умовами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та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послідовники</a:t>
            </a:r>
            <a:r>
              <a:rPr lang="ru-RU" dirty="0"/>
              <a:t> (М.С. </a:t>
            </a:r>
            <a:r>
              <a:rPr lang="ru-RU" dirty="0" err="1"/>
              <a:t>Будика</a:t>
            </a:r>
            <a:r>
              <a:rPr lang="ru-RU" dirty="0"/>
              <a:t>, М.Б. </a:t>
            </a:r>
            <a:r>
              <a:rPr lang="ru-RU" dirty="0" err="1"/>
              <a:t>Вассоєвич</a:t>
            </a:r>
            <a:r>
              <a:rPr lang="ru-RU" dirty="0"/>
              <a:t>, М.С. Соколов, Ф.Я. Шипунов, О.М. Яншин, М.А. </a:t>
            </a:r>
            <a:r>
              <a:rPr lang="ru-RU" dirty="0" err="1"/>
              <a:t>Голубець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.) </a:t>
            </a:r>
            <a:r>
              <a:rPr lang="ru-RU" dirty="0" err="1"/>
              <a:t>вважають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БС </a:t>
            </a:r>
            <a:r>
              <a:rPr lang="ru-RU" dirty="0" err="1"/>
              <a:t>включає</a:t>
            </a:r>
            <a:r>
              <a:rPr lang="ru-RU" dirty="0"/>
              <a:t> в себе область активного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охоплює</a:t>
            </a:r>
            <a:r>
              <a:rPr lang="ru-RU" dirty="0"/>
              <a:t> </a:t>
            </a:r>
            <a:r>
              <a:rPr lang="ru-RU" dirty="0" err="1"/>
              <a:t>нижні</a:t>
            </a:r>
            <a:r>
              <a:rPr lang="ru-RU" dirty="0"/>
              <a:t> </a:t>
            </a:r>
            <a:r>
              <a:rPr lang="ru-RU" dirty="0" err="1"/>
              <a:t>шари</a:t>
            </a:r>
            <a:r>
              <a:rPr lang="ru-RU" dirty="0"/>
              <a:t> </a:t>
            </a:r>
            <a:r>
              <a:rPr lang="ru-RU" dirty="0" err="1"/>
              <a:t>атмосфери</a:t>
            </a:r>
            <a:r>
              <a:rPr lang="ru-RU" dirty="0"/>
              <a:t> (</a:t>
            </a:r>
            <a:r>
              <a:rPr lang="ru-RU" dirty="0" err="1"/>
              <a:t>тропосфери</a:t>
            </a:r>
            <a:r>
              <a:rPr lang="ru-RU" dirty="0"/>
              <a:t>), </a:t>
            </a:r>
            <a:r>
              <a:rPr lang="ru-RU" dirty="0" err="1"/>
              <a:t>Всесвітній</a:t>
            </a:r>
            <a:r>
              <a:rPr lang="ru-RU" dirty="0"/>
              <a:t> океан,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суші</a:t>
            </a:r>
            <a:r>
              <a:rPr lang="ru-RU" dirty="0"/>
              <a:t> з </a:t>
            </a:r>
            <a:r>
              <a:rPr lang="ru-RU" dirty="0" err="1"/>
              <a:t>біогенними</a:t>
            </a:r>
            <a:r>
              <a:rPr lang="ru-RU" dirty="0"/>
              <a:t> ландшафтами і, </a:t>
            </a:r>
            <a:r>
              <a:rPr lang="ru-RU" dirty="0" err="1"/>
              <a:t>нарешті</a:t>
            </a:r>
            <a:r>
              <a:rPr lang="ru-RU" dirty="0"/>
              <a:t>,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кори, в </a:t>
            </a:r>
            <a:r>
              <a:rPr lang="ru-RU" dirty="0" err="1"/>
              <a:t>якій</a:t>
            </a:r>
            <a:r>
              <a:rPr lang="ru-RU" dirty="0"/>
              <a:t> на </a:t>
            </a:r>
            <a:r>
              <a:rPr lang="ru-RU" dirty="0" err="1"/>
              <a:t>глибинах</a:t>
            </a:r>
            <a:r>
              <a:rPr lang="ru-RU" dirty="0"/>
              <a:t> в </a:t>
            </a:r>
            <a:r>
              <a:rPr lang="ru-RU" dirty="0" err="1"/>
              <a:t>сотні</a:t>
            </a:r>
            <a:r>
              <a:rPr lang="ru-RU" dirty="0"/>
              <a:t> й 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метрів</a:t>
            </a:r>
            <a:r>
              <a:rPr lang="ru-RU" dirty="0"/>
              <a:t> у </a:t>
            </a:r>
            <a:r>
              <a:rPr lang="ru-RU" dirty="0" err="1"/>
              <a:t>підземних</a:t>
            </a:r>
            <a:r>
              <a:rPr lang="ru-RU" dirty="0"/>
              <a:t> водах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мікроорганізми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45971"/>
            <a:ext cx="3600400" cy="375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52845"/>
            <a:ext cx="4032448" cy="375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00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977" y="47667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Життя </a:t>
            </a:r>
            <a:r>
              <a:rPr lang="ru-RU" dirty="0" err="1"/>
              <a:t>належить</a:t>
            </a:r>
            <a:r>
              <a:rPr lang="ru-RU" dirty="0"/>
              <a:t> до «</a:t>
            </a:r>
            <a:r>
              <a:rPr lang="ru-RU" dirty="0" err="1"/>
              <a:t>холодних</a:t>
            </a:r>
            <a:r>
              <a:rPr lang="ru-RU" dirty="0"/>
              <a:t>» </a:t>
            </a:r>
            <a:r>
              <a:rPr lang="ru-RU" dirty="0" err="1"/>
              <a:t>явищ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</a:t>
            </a:r>
            <a:r>
              <a:rPr lang="ru-RU" dirty="0" err="1"/>
              <a:t>нижній</a:t>
            </a:r>
            <a:r>
              <a:rPr lang="ru-RU" dirty="0"/>
              <a:t> </a:t>
            </a:r>
            <a:r>
              <a:rPr lang="ru-RU" dirty="0" err="1"/>
              <a:t>шкалі</a:t>
            </a:r>
            <a:r>
              <a:rPr lang="ru-RU" dirty="0"/>
              <a:t> температур (</a:t>
            </a:r>
            <a:r>
              <a:rPr lang="ru-RU" dirty="0" err="1"/>
              <a:t>від</a:t>
            </a:r>
            <a:r>
              <a:rPr lang="ru-RU" dirty="0"/>
              <a:t> – 270 до +</a:t>
            </a:r>
            <a:r>
              <a:rPr lang="ru-RU" dirty="0" smtClean="0"/>
              <a:t>150°С),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</a:t>
            </a:r>
            <a:r>
              <a:rPr lang="ru-RU" dirty="0" err="1"/>
              <a:t>витримує</a:t>
            </a:r>
            <a:r>
              <a:rPr lang="ru-RU" dirty="0"/>
              <a:t> температуру </a:t>
            </a:r>
            <a:r>
              <a:rPr lang="ru-RU" dirty="0" err="1"/>
              <a:t>від</a:t>
            </a:r>
            <a:r>
              <a:rPr lang="ru-RU" dirty="0"/>
              <a:t> 0 до </a:t>
            </a:r>
            <a:r>
              <a:rPr lang="ru-RU" dirty="0" smtClean="0"/>
              <a:t>50</a:t>
            </a:r>
            <a:r>
              <a:rPr lang="ru-RU" dirty="0"/>
              <a:t>°</a:t>
            </a:r>
            <a:r>
              <a:rPr lang="ru-RU" dirty="0" smtClean="0"/>
              <a:t>С</a:t>
            </a:r>
            <a:r>
              <a:rPr lang="ru-RU" dirty="0"/>
              <a:t>. Оптимальна температура, за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проявляється</a:t>
            </a:r>
            <a:r>
              <a:rPr lang="ru-RU" dirty="0"/>
              <a:t> </a:t>
            </a:r>
            <a:r>
              <a:rPr lang="ru-RU" dirty="0" err="1"/>
              <a:t>найвища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межам 0 – </a:t>
            </a:r>
            <a:r>
              <a:rPr lang="ru-RU" dirty="0" smtClean="0"/>
              <a:t>30 </a:t>
            </a:r>
            <a:r>
              <a:rPr lang="ru-RU" dirty="0"/>
              <a:t>°</a:t>
            </a:r>
            <a:r>
              <a:rPr lang="ru-RU" dirty="0" smtClean="0"/>
              <a:t>С</a:t>
            </a:r>
            <a:r>
              <a:rPr lang="ru-RU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8856984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873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32656"/>
            <a:ext cx="424847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Верхня межа БС, за В.І. </a:t>
            </a:r>
            <a:r>
              <a:rPr lang="ru-RU" dirty="0" err="1"/>
              <a:t>Вернадським</a:t>
            </a:r>
            <a:r>
              <a:rPr lang="ru-RU" dirty="0"/>
              <a:t>, є </a:t>
            </a:r>
            <a:r>
              <a:rPr lang="ru-RU" dirty="0" err="1"/>
              <a:t>променевою</a:t>
            </a:r>
            <a:r>
              <a:rPr lang="ru-RU" dirty="0"/>
              <a:t> (</a:t>
            </a:r>
            <a:r>
              <a:rPr lang="ru-RU" dirty="0" err="1"/>
              <a:t>зумовлена</a:t>
            </a:r>
            <a:r>
              <a:rPr lang="ru-RU" dirty="0"/>
              <a:t>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короткохвильового</a:t>
            </a:r>
            <a:r>
              <a:rPr lang="ru-RU" dirty="0"/>
              <a:t> </a:t>
            </a:r>
            <a:r>
              <a:rPr lang="ru-RU" dirty="0" err="1"/>
              <a:t>ультрафіолетового</a:t>
            </a:r>
            <a:r>
              <a:rPr lang="ru-RU" dirty="0"/>
              <a:t> </a:t>
            </a:r>
            <a:r>
              <a:rPr lang="ru-RU" dirty="0" err="1"/>
              <a:t>проміння</a:t>
            </a:r>
            <a:r>
              <a:rPr lang="ru-RU" dirty="0"/>
              <a:t>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на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захищає</a:t>
            </a:r>
            <a:r>
              <a:rPr lang="ru-RU" dirty="0"/>
              <a:t> </a:t>
            </a:r>
            <a:r>
              <a:rPr lang="ru-RU" dirty="0" err="1"/>
              <a:t>озоносфера</a:t>
            </a:r>
            <a:r>
              <a:rPr lang="ru-RU" dirty="0"/>
              <a:t>), а </a:t>
            </a:r>
            <a:r>
              <a:rPr lang="ru-RU" dirty="0" err="1"/>
              <a:t>нижня</a:t>
            </a:r>
            <a:r>
              <a:rPr lang="ru-RU" dirty="0"/>
              <a:t> – </a:t>
            </a:r>
            <a:r>
              <a:rPr lang="ru-RU" dirty="0" err="1"/>
              <a:t>термічною</a:t>
            </a:r>
            <a:r>
              <a:rPr lang="ru-RU" dirty="0"/>
              <a:t> (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високих</a:t>
            </a:r>
            <a:r>
              <a:rPr lang="ru-RU" dirty="0"/>
              <a:t> температур). </a:t>
            </a:r>
            <a:r>
              <a:rPr lang="ru-RU" dirty="0" err="1"/>
              <a:t>Межі</a:t>
            </a:r>
            <a:r>
              <a:rPr lang="ru-RU" dirty="0"/>
              <a:t> БС </a:t>
            </a:r>
            <a:r>
              <a:rPr lang="ru-RU" dirty="0" err="1"/>
              <a:t>звичайно</a:t>
            </a:r>
            <a:r>
              <a:rPr lang="ru-RU" dirty="0"/>
              <a:t> </a:t>
            </a:r>
            <a:r>
              <a:rPr lang="ru-RU" dirty="0" err="1"/>
              <a:t>визначаються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20-22 км над земною </a:t>
            </a:r>
            <a:r>
              <a:rPr lang="ru-RU" dirty="0" err="1"/>
              <a:t>поверхнею</a:t>
            </a:r>
            <a:r>
              <a:rPr lang="ru-RU" dirty="0"/>
              <a:t> до </a:t>
            </a:r>
            <a:r>
              <a:rPr lang="ru-RU" dirty="0" err="1"/>
              <a:t>понад</a:t>
            </a:r>
            <a:r>
              <a:rPr lang="ru-RU" dirty="0"/>
              <a:t> 11 км в </a:t>
            </a:r>
            <a:r>
              <a:rPr lang="ru-RU" dirty="0" err="1"/>
              <a:t>глибину</a:t>
            </a:r>
            <a:r>
              <a:rPr lang="ru-RU" dirty="0"/>
              <a:t> океану. </a:t>
            </a:r>
            <a:r>
              <a:rPr lang="ru-RU" dirty="0" err="1"/>
              <a:t>Фактично</a:t>
            </a:r>
            <a:r>
              <a:rPr lang="ru-RU" dirty="0"/>
              <a:t> </a:t>
            </a:r>
            <a:r>
              <a:rPr lang="ru-RU" dirty="0" err="1"/>
              <a:t>потужність</a:t>
            </a:r>
            <a:r>
              <a:rPr lang="ru-RU" dirty="0"/>
              <a:t> БС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менша</a:t>
            </a:r>
            <a:r>
              <a:rPr lang="ru-RU" dirty="0"/>
              <a:t>: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до 6-7 км над нею,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приземний</a:t>
            </a:r>
            <a:r>
              <a:rPr lang="ru-RU" dirty="0"/>
              <a:t> шар </a:t>
            </a:r>
            <a:r>
              <a:rPr lang="ru-RU" dirty="0" err="1"/>
              <a:t>атмосфери</a:t>
            </a:r>
            <a:r>
              <a:rPr lang="ru-RU" dirty="0"/>
              <a:t> (</a:t>
            </a:r>
            <a:r>
              <a:rPr lang="ru-RU" dirty="0" err="1"/>
              <a:t>аеробіосфера</a:t>
            </a:r>
            <a:r>
              <a:rPr lang="ru-RU" dirty="0"/>
              <a:t>), де </a:t>
            </a:r>
            <a:r>
              <a:rPr lang="ru-RU" dirty="0" err="1"/>
              <a:t>зберігаються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, за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ідуть</a:t>
            </a:r>
            <a:r>
              <a:rPr lang="ru-RU" dirty="0"/>
              <a:t> </a:t>
            </a:r>
            <a:r>
              <a:rPr lang="ru-RU" dirty="0" err="1"/>
              <a:t>нормальні</a:t>
            </a:r>
            <a:r>
              <a:rPr lang="ru-RU" dirty="0"/>
              <a:t> </a:t>
            </a:r>
            <a:r>
              <a:rPr lang="ru-RU" dirty="0" err="1"/>
              <a:t>біохімічні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, до </a:t>
            </a:r>
            <a:r>
              <a:rPr lang="ru-RU" dirty="0" err="1"/>
              <a:t>глибинної</a:t>
            </a:r>
            <a:r>
              <a:rPr lang="ru-RU" dirty="0"/>
              <a:t> </a:t>
            </a:r>
            <a:r>
              <a:rPr lang="ru-RU" dirty="0" err="1"/>
              <a:t>ізотерми</a:t>
            </a:r>
            <a:r>
              <a:rPr lang="ru-RU" dirty="0"/>
              <a:t> 100о С на </a:t>
            </a:r>
            <a:r>
              <a:rPr lang="ru-RU" dirty="0" err="1"/>
              <a:t>суші</a:t>
            </a:r>
            <a:r>
              <a:rPr lang="ru-RU" dirty="0"/>
              <a:t> (за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надглибокої</a:t>
            </a:r>
            <a:r>
              <a:rPr lang="ru-RU" dirty="0"/>
              <a:t> </a:t>
            </a:r>
            <a:r>
              <a:rPr lang="ru-RU" dirty="0" err="1"/>
              <a:t>свердловини</a:t>
            </a:r>
            <a:r>
              <a:rPr lang="ru-RU" dirty="0"/>
              <a:t> на </a:t>
            </a:r>
            <a:r>
              <a:rPr lang="ru-RU" dirty="0" err="1"/>
              <a:t>Кольському</a:t>
            </a:r>
            <a:r>
              <a:rPr lang="ru-RU" dirty="0"/>
              <a:t> </a:t>
            </a:r>
            <a:r>
              <a:rPr lang="ru-RU" dirty="0" err="1"/>
              <a:t>півострові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6 км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) і </a:t>
            </a:r>
            <a:r>
              <a:rPr lang="ru-RU" dirty="0" err="1"/>
              <a:t>максимальної</a:t>
            </a:r>
            <a:r>
              <a:rPr lang="ru-RU" dirty="0"/>
              <a:t> </a:t>
            </a:r>
            <a:r>
              <a:rPr lang="ru-RU" dirty="0" err="1"/>
              <a:t>глибини</a:t>
            </a:r>
            <a:r>
              <a:rPr lang="ru-RU" dirty="0"/>
              <a:t> 10924-11034 м в </a:t>
            </a:r>
            <a:r>
              <a:rPr lang="ru-RU" dirty="0" err="1"/>
              <a:t>океані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453650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33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89679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У роботах В.І. </a:t>
            </a:r>
            <a:r>
              <a:rPr lang="ru-RU" dirty="0" err="1"/>
              <a:t>Вернадського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універсального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БС і синтезом </a:t>
            </a:r>
            <a:r>
              <a:rPr lang="ru-RU" dirty="0" err="1"/>
              <a:t>робіт</a:t>
            </a:r>
            <a:r>
              <a:rPr lang="ru-RU" dirty="0"/>
              <a:t>, </a:t>
            </a:r>
            <a:r>
              <a:rPr lang="ru-RU" dirty="0" err="1"/>
              <a:t>присвячених</a:t>
            </a:r>
            <a:r>
              <a:rPr lang="ru-RU" dirty="0"/>
              <a:t> БС, є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праця</a:t>
            </a:r>
            <a:r>
              <a:rPr lang="ru-RU" dirty="0"/>
              <a:t> «</a:t>
            </a:r>
            <a:r>
              <a:rPr lang="ru-RU" dirty="0" err="1"/>
              <a:t>Хімічна</a:t>
            </a:r>
            <a:r>
              <a:rPr lang="ru-RU" dirty="0"/>
              <a:t> </a:t>
            </a:r>
            <a:r>
              <a:rPr lang="ru-RU" dirty="0" err="1"/>
              <a:t>будова</a:t>
            </a:r>
            <a:r>
              <a:rPr lang="ru-RU" dirty="0"/>
              <a:t> БС і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оточення</a:t>
            </a:r>
            <a:r>
              <a:rPr lang="ru-RU" dirty="0"/>
              <a:t>» (М., 1965), видана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через 20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 </a:t>
            </a:r>
            <a:r>
              <a:rPr lang="ru-RU" dirty="0" err="1"/>
              <a:t>вченого</a:t>
            </a:r>
            <a:r>
              <a:rPr lang="ru-RU" dirty="0"/>
              <a:t>. </a:t>
            </a:r>
            <a:r>
              <a:rPr lang="ru-RU" dirty="0" err="1"/>
              <a:t>Виходячи</a:t>
            </a:r>
            <a:r>
              <a:rPr lang="ru-RU" dirty="0"/>
              <a:t> з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, БС – </a:t>
            </a:r>
            <a:r>
              <a:rPr lang="ru-RU" dirty="0" err="1"/>
              <a:t>цілісна</a:t>
            </a:r>
            <a:r>
              <a:rPr lang="ru-RU" dirty="0"/>
              <a:t> </a:t>
            </a:r>
            <a:r>
              <a:rPr lang="ru-RU" dirty="0" err="1"/>
              <a:t>геологічна</a:t>
            </a:r>
            <a:r>
              <a:rPr lang="ru-RU" dirty="0"/>
              <a:t> </a:t>
            </a:r>
            <a:r>
              <a:rPr lang="ru-RU" dirty="0" err="1"/>
              <a:t>оболонка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заселена </a:t>
            </a:r>
            <a:r>
              <a:rPr lang="ru-RU" dirty="0" err="1"/>
              <a:t>життям</a:t>
            </a:r>
            <a:r>
              <a:rPr lang="ru-RU" dirty="0"/>
              <a:t> і </a:t>
            </a:r>
            <a:r>
              <a:rPr lang="ru-RU" dirty="0" err="1"/>
              <a:t>якісно</a:t>
            </a:r>
            <a:r>
              <a:rPr lang="ru-RU" dirty="0"/>
              <a:t> </a:t>
            </a:r>
            <a:r>
              <a:rPr lang="ru-RU" dirty="0" err="1"/>
              <a:t>перетворена</a:t>
            </a:r>
            <a:r>
              <a:rPr lang="ru-RU" dirty="0"/>
              <a:t> ним в </a:t>
            </a:r>
            <a:r>
              <a:rPr lang="ru-RU" dirty="0" err="1"/>
              <a:t>напрямі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і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життєвих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67006"/>
            <a:ext cx="8382000" cy="497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745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Внаслідок </a:t>
            </a:r>
            <a:r>
              <a:rPr lang="ru-RU" dirty="0" err="1"/>
              <a:t>обмінних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</a:t>
            </a:r>
            <a:r>
              <a:rPr lang="ru-RU" dirty="0" err="1"/>
              <a:t>змінюються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самі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, але і </a:t>
            </a:r>
            <a:r>
              <a:rPr lang="ru-RU" dirty="0" err="1"/>
              <a:t>навколишнє</a:t>
            </a:r>
            <a:r>
              <a:rPr lang="ru-RU" dirty="0"/>
              <a:t> </a:t>
            </a:r>
            <a:r>
              <a:rPr lang="ru-RU" dirty="0" err="1"/>
              <a:t>абіотичне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. </a:t>
            </a:r>
            <a:r>
              <a:rPr lang="ru-RU" dirty="0" err="1"/>
              <a:t>Гірські</a:t>
            </a:r>
            <a:r>
              <a:rPr lang="ru-RU" dirty="0"/>
              <a:t> породи, </a:t>
            </a:r>
            <a:r>
              <a:rPr lang="ru-RU" dirty="0" err="1"/>
              <a:t>повітря</a:t>
            </a:r>
            <a:r>
              <a:rPr lang="ru-RU" dirty="0"/>
              <a:t>, вся </a:t>
            </a:r>
            <a:r>
              <a:rPr lang="ru-RU" dirty="0" err="1"/>
              <a:t>поверхня</a:t>
            </a:r>
            <a:r>
              <a:rPr lang="ru-RU" dirty="0"/>
              <a:t> </a:t>
            </a:r>
            <a:r>
              <a:rPr lang="ru-RU" dirty="0" err="1"/>
              <a:t>суші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 </a:t>
            </a:r>
            <a:r>
              <a:rPr lang="ru-RU" dirty="0" err="1"/>
              <a:t>стають</a:t>
            </a:r>
            <a:r>
              <a:rPr lang="ru-RU" dirty="0"/>
              <a:t> </a:t>
            </a:r>
            <a:r>
              <a:rPr lang="ru-RU" dirty="0" err="1"/>
              <a:t>біогенними</a:t>
            </a:r>
            <a:r>
              <a:rPr lang="ru-RU" dirty="0"/>
              <a:t>. </a:t>
            </a:r>
            <a:r>
              <a:rPr lang="ru-RU" dirty="0" err="1"/>
              <a:t>Змінюється</a:t>
            </a:r>
            <a:r>
              <a:rPr lang="ru-RU" dirty="0"/>
              <a:t> </a:t>
            </a:r>
            <a:r>
              <a:rPr lang="ru-RU" dirty="0" err="1"/>
              <a:t>хімічний</a:t>
            </a:r>
            <a:r>
              <a:rPr lang="ru-RU" dirty="0"/>
              <a:t> склад </a:t>
            </a:r>
            <a:r>
              <a:rPr lang="ru-RU" dirty="0" err="1"/>
              <a:t>компонентів</a:t>
            </a:r>
            <a:r>
              <a:rPr lang="ru-RU" dirty="0"/>
              <a:t> </a:t>
            </a:r>
            <a:r>
              <a:rPr lang="ru-RU" dirty="0" err="1"/>
              <a:t>абіогенної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,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іншою</a:t>
            </a:r>
            <a:r>
              <a:rPr lang="ru-RU" dirty="0"/>
              <a:t> </a:t>
            </a:r>
            <a:r>
              <a:rPr lang="ru-RU" dirty="0" err="1"/>
              <a:t>динаміка</a:t>
            </a:r>
            <a:r>
              <a:rPr lang="ru-RU" dirty="0"/>
              <a:t> </a:t>
            </a:r>
            <a:r>
              <a:rPr lang="ru-RU" dirty="0" err="1"/>
              <a:t>фізико-хімічних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в них, </a:t>
            </a:r>
            <a:r>
              <a:rPr lang="ru-RU" dirty="0" err="1"/>
              <a:t>з'являються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закономірності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і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тіл</a:t>
            </a:r>
            <a:r>
              <a:rPr lang="ru-RU" dirty="0"/>
              <a:t> </a:t>
            </a:r>
            <a:r>
              <a:rPr lang="ru-RU" dirty="0" err="1"/>
              <a:t>неживої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свою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зумовлює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у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сукупності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населяють</a:t>
            </a:r>
            <a:r>
              <a:rPr lang="ru-RU" dirty="0"/>
              <a:t>. Як </a:t>
            </a:r>
            <a:r>
              <a:rPr lang="ru-RU" dirty="0" err="1"/>
              <a:t>організм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зрозумілий</a:t>
            </a:r>
            <a:r>
              <a:rPr lang="ru-RU" dirty="0"/>
              <a:t> поза </a:t>
            </a:r>
            <a:r>
              <a:rPr lang="ru-RU" dirty="0" err="1"/>
              <a:t>єдністю</a:t>
            </a:r>
            <a:r>
              <a:rPr lang="ru-RU" dirty="0"/>
              <a:t> з неживою природою, так і </a:t>
            </a:r>
            <a:r>
              <a:rPr lang="ru-RU" dirty="0" err="1"/>
              <a:t>нежива</a:t>
            </a:r>
            <a:r>
              <a:rPr lang="ru-RU" dirty="0"/>
              <a:t> природа в межах БС не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зрозуміла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повно</a:t>
            </a:r>
            <a:r>
              <a:rPr lang="ru-RU" dirty="0"/>
              <a:t> без </a:t>
            </a:r>
            <a:r>
              <a:rPr lang="ru-RU" dirty="0" err="1"/>
              <a:t>урахування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з боку </a:t>
            </a:r>
            <a:r>
              <a:rPr lang="ru-RU" dirty="0" err="1"/>
              <a:t>організмів</a:t>
            </a:r>
            <a:r>
              <a:rPr lang="ru-RU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41621"/>
            <a:ext cx="8712968" cy="372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166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88</TotalTime>
  <Words>1498</Words>
  <Application>Microsoft Office PowerPoint</Application>
  <PresentationFormat>Экран (4:3)</PresentationFormat>
  <Paragraphs>33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Georgia</vt:lpstr>
      <vt:lpstr>Trebuchet MS</vt:lpstr>
      <vt:lpstr>Wingdings 2</vt:lpstr>
      <vt:lpstr>Городская</vt:lpstr>
      <vt:lpstr>ОСНОВНІ ПОЛОЖЕННЯ БІОСФЕРОЛОГІЇ (ГЛОБАЛЬНОЇ ЕКОЛОГІЇ)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ОСНОВНІ ПОЛОЖЕННЯ БІОСФЕРОЛОГІЇ (ГЛОБАЛЬНОЇ ЕКОЛОГІЇ)</dc:title>
  <dc:creator>userznu</dc:creator>
  <cp:lastModifiedBy>Yulia Petrusha</cp:lastModifiedBy>
  <cp:revision>10</cp:revision>
  <dcterms:created xsi:type="dcterms:W3CDTF">2020-09-08T10:37:53Z</dcterms:created>
  <dcterms:modified xsi:type="dcterms:W3CDTF">2022-09-01T14:39:30Z</dcterms:modified>
</cp:coreProperties>
</file>