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327" r:id="rId3"/>
    <p:sldId id="328" r:id="rId4"/>
    <p:sldId id="347" r:id="rId5"/>
    <p:sldId id="332" r:id="rId6"/>
    <p:sldId id="333" r:id="rId7"/>
    <p:sldId id="334" r:id="rId8"/>
    <p:sldId id="335" r:id="rId9"/>
    <p:sldId id="336" r:id="rId10"/>
    <p:sldId id="337" r:id="rId11"/>
    <p:sldId id="338" r:id="rId12"/>
    <p:sldId id="339" r:id="rId13"/>
    <p:sldId id="340" r:id="rId14"/>
    <p:sldId id="341" r:id="rId15"/>
    <p:sldId id="342" r:id="rId16"/>
    <p:sldId id="343" r:id="rId17"/>
    <p:sldId id="344" r:id="rId18"/>
    <p:sldId id="345" r:id="rId19"/>
    <p:sldId id="29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700" y="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8"/>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AB3A824-1A51-4B26-AD58-A6D8E14F6C04}"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857E33E-8B18-4087-B112-809917729534}"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41"/>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41"/>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3FFE419-2371-464F-8239-3959401C3561}"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7D162C4-EDD9-4389-A98B-B87ECEA2A816}"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3"/>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5059C3-6A89-4494-99FF-5A4D6FFD50EB}" type="datetimeFigureOut">
              <a:rPr lang="en-US" smtClean="0"/>
              <a:pPr/>
              <a:t>3/6/2024</a:t>
            </a:fld>
            <a:endParaRPr lang="en-US" dirty="0"/>
          </a:p>
        </p:txBody>
      </p:sp>
      <p:sp>
        <p:nvSpPr>
          <p:cNvPr id="5" name="Нижний колонтитул 4"/>
          <p:cNvSpPr>
            <a:spLocks noGrp="1"/>
          </p:cNvSpPr>
          <p:nvPr>
            <p:ph type="ftr" sz="quarter" idx="11"/>
          </p:nvPr>
        </p:nvSpPr>
        <p:spPr/>
        <p:txBody>
          <a:bodyPr/>
          <a:lstStyle/>
          <a:p>
            <a:r>
              <a:rPr lang="en-US" dirty="0" smtClean="0"/>
              <a:t>
              </a:t>
            </a:r>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A954B2F-12DE-47F5-8894-472B206D2E1E}" type="datetimeFigureOut">
              <a:rPr lang="en-US" smtClean="0"/>
              <a:pPr/>
              <a:t>3/6/2024</a:t>
            </a:fld>
            <a:endParaRPr lang="en-US" dirty="0"/>
          </a:p>
        </p:txBody>
      </p:sp>
      <p:sp>
        <p:nvSpPr>
          <p:cNvPr id="6" name="Нижний колонтитул 5"/>
          <p:cNvSpPr>
            <a:spLocks noGrp="1"/>
          </p:cNvSpPr>
          <p:nvPr>
            <p:ph type="ftr" sz="quarter" idx="11"/>
          </p:nvPr>
        </p:nvSpPr>
        <p:spPr/>
        <p:txBody>
          <a:bodyPr/>
          <a:lstStyle/>
          <a:p>
            <a:r>
              <a:rPr lang="en-US" dirty="0" smtClean="0"/>
              <a:t>
              </a:t>
            </a:r>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F30E46F-7819-4ACF-B48B-48222C2ACC88}" type="datetimeFigureOut">
              <a:rPr lang="en-US" smtClean="0"/>
              <a:pPr/>
              <a:t>3/6/2024</a:t>
            </a:fld>
            <a:endParaRPr lang="en-US" dirty="0"/>
          </a:p>
        </p:txBody>
      </p:sp>
      <p:sp>
        <p:nvSpPr>
          <p:cNvPr id="8" name="Нижний колонтитул 7"/>
          <p:cNvSpPr>
            <a:spLocks noGrp="1"/>
          </p:cNvSpPr>
          <p:nvPr>
            <p:ph type="ftr" sz="quarter" idx="11"/>
          </p:nvPr>
        </p:nvSpPr>
        <p:spPr/>
        <p:txBody>
          <a:bodyPr/>
          <a:lstStyle/>
          <a:p>
            <a:r>
              <a:rPr lang="en-US" dirty="0" smtClean="0"/>
              <a:t>
              </a:t>
            </a:r>
            <a:endParaRPr lang="en-US" dirty="0"/>
          </a:p>
        </p:txBody>
      </p:sp>
      <p:sp>
        <p:nvSpPr>
          <p:cNvPr id="9" name="Номер слайда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FAF3416-4057-4DAA-829D-4CA07428D088}" type="datetimeFigureOut">
              <a:rPr lang="en-US" smtClean="0"/>
              <a:pPr/>
              <a:t>3/6/2024</a:t>
            </a:fld>
            <a:endParaRPr lang="en-US" dirty="0"/>
          </a:p>
        </p:txBody>
      </p:sp>
      <p:sp>
        <p:nvSpPr>
          <p:cNvPr id="4" name="Нижний колонтитул 3"/>
          <p:cNvSpPr>
            <a:spLocks noGrp="1"/>
          </p:cNvSpPr>
          <p:nvPr>
            <p:ph type="ftr" sz="quarter" idx="11"/>
          </p:nvPr>
        </p:nvSpPr>
        <p:spPr/>
        <p:txBody>
          <a:bodyPr/>
          <a:lstStyle/>
          <a:p>
            <a:r>
              <a:rPr lang="en-US" dirty="0" smtClean="0"/>
              <a:t>
              </a:t>
            </a:r>
            <a:endParaRPr lang="en-US" dirty="0"/>
          </a:p>
        </p:txBody>
      </p:sp>
      <p:sp>
        <p:nvSpPr>
          <p:cNvPr id="5" name="Номер слайда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21D9284-D300-4297-87F7-E791DCC15DB1}" type="datetimeFigureOut">
              <a:rPr lang="en-US" smtClean="0"/>
              <a:pPr/>
              <a:t>3/6/2024</a:t>
            </a:fld>
            <a:endParaRPr lang="en-US" dirty="0"/>
          </a:p>
        </p:txBody>
      </p:sp>
      <p:sp>
        <p:nvSpPr>
          <p:cNvPr id="3" name="Нижний колонтитул 2"/>
          <p:cNvSpPr>
            <a:spLocks noGrp="1"/>
          </p:cNvSpPr>
          <p:nvPr>
            <p:ph type="ftr" sz="quarter" idx="11"/>
          </p:nvPr>
        </p:nvSpPr>
        <p:spPr/>
        <p:txBody>
          <a:bodyPr/>
          <a:lstStyle/>
          <a:p>
            <a:r>
              <a:rPr lang="en-US" dirty="0" smtClean="0"/>
              <a:t>
              </a:t>
            </a:r>
            <a:endParaRPr lang="en-US" dirty="0"/>
          </a:p>
        </p:txBody>
      </p:sp>
      <p:sp>
        <p:nvSpPr>
          <p:cNvPr id="4" name="Номер слайда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2" y="273050"/>
            <a:ext cx="40110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7D525BB-DA17-4BA0-B3C8-3AC3ABC827E6}" type="datetimeFigureOut">
              <a:rPr lang="en-US" smtClean="0"/>
              <a:pPr/>
              <a:t>3/6/2024</a:t>
            </a:fld>
            <a:endParaRPr lang="en-US" dirty="0"/>
          </a:p>
        </p:txBody>
      </p:sp>
      <p:sp>
        <p:nvSpPr>
          <p:cNvPr id="6" name="Нижний колонтитул 5"/>
          <p:cNvSpPr>
            <a:spLocks noGrp="1"/>
          </p:cNvSpPr>
          <p:nvPr>
            <p:ph type="ftr" sz="quarter" idx="11"/>
          </p:nvPr>
        </p:nvSpPr>
        <p:spPr/>
        <p:txBody>
          <a:bodyPr/>
          <a:lstStyle/>
          <a:p>
            <a:r>
              <a:rPr lang="en-US" dirty="0" smtClean="0"/>
              <a:t>
              </a:t>
            </a:r>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16C4C9A-3960-41CF-A4E9-2A8FB932454B}" type="datetimeFigureOut">
              <a:rPr lang="en-US" smtClean="0"/>
              <a:pPr/>
              <a:t>3/6/2024</a:t>
            </a:fld>
            <a:endParaRPr lang="en-US" dirty="0"/>
          </a:p>
        </p:txBody>
      </p:sp>
      <p:sp>
        <p:nvSpPr>
          <p:cNvPr id="6" name="Нижний колонтитул 5"/>
          <p:cNvSpPr>
            <a:spLocks noGrp="1"/>
          </p:cNvSpPr>
          <p:nvPr>
            <p:ph type="ftr" sz="quarter" idx="11"/>
          </p:nvPr>
        </p:nvSpPr>
        <p:spPr/>
        <p:txBody>
          <a:bodyPr/>
          <a:lstStyle/>
          <a:p>
            <a:r>
              <a:rPr lang="en-US" dirty="0" smtClean="0"/>
              <a:t>
              </a:t>
            </a:r>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pPr/>
              <a:t>3/6/2024</a:t>
            </a:fld>
            <a:endParaRPr lang="en-US" dirty="0"/>
          </a:p>
        </p:txBody>
      </p:sp>
      <p:sp>
        <p:nvSpPr>
          <p:cNvPr id="5" name="Нижний колонтитул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Номер слайда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1143000"/>
            <a:ext cx="10363200" cy="2457453"/>
          </a:xfrm>
        </p:spPr>
        <p:txBody>
          <a:bodyPr>
            <a:normAutofit fontScale="90000"/>
          </a:bodyPr>
          <a:lstStyle/>
          <a:p>
            <a:r>
              <a:rPr lang="uk-UA" b="1" dirty="0"/>
              <a:t>Тема: </a:t>
            </a:r>
            <a:r>
              <a:rPr lang="uk-UA" dirty="0" smtClean="0"/>
              <a:t/>
            </a:r>
            <a:br>
              <a:rPr lang="uk-UA" dirty="0" smtClean="0"/>
            </a:br>
            <a:r>
              <a:rPr lang="uk-UA" dirty="0" smtClean="0"/>
              <a:t> </a:t>
            </a:r>
            <a:r>
              <a:rPr lang="uk-UA" b="1" dirty="0" smtClean="0"/>
              <a:t>Представлення результатів соціологічного дослідження </a:t>
            </a:r>
            <a:r>
              <a:rPr lang="ru-RU" dirty="0"/>
              <a:t/>
            </a:r>
            <a:br>
              <a:rPr lang="ru-RU" dirty="0"/>
            </a:br>
            <a:endParaRPr lang="ru-RU" dirty="0"/>
          </a:p>
        </p:txBody>
      </p:sp>
      <p:sp>
        <p:nvSpPr>
          <p:cNvPr id="3" name="Подзаголовок 2"/>
          <p:cNvSpPr>
            <a:spLocks noGrp="1"/>
          </p:cNvSpPr>
          <p:nvPr>
            <p:ph type="subTitle" idx="1"/>
          </p:nvPr>
        </p:nvSpPr>
        <p:spPr>
          <a:xfrm>
            <a:off x="1143000" y="3276600"/>
            <a:ext cx="10058400" cy="3200400"/>
          </a:xfrm>
        </p:spPr>
        <p:txBody>
          <a:bodyPr>
            <a:normAutofit/>
          </a:bodyPr>
          <a:lstStyle/>
          <a:p>
            <a:endParaRPr lang="ru-RU" dirty="0" smtClean="0">
              <a:solidFill>
                <a:schemeClr val="tx1"/>
              </a:solidFill>
            </a:endParaRPr>
          </a:p>
          <a:p>
            <a:r>
              <a:rPr lang="uk-UA" sz="5100" b="1" dirty="0" smtClean="0">
                <a:solidFill>
                  <a:schemeClr val="tx1"/>
                </a:solidFill>
              </a:rPr>
              <a:t>Публікації </a:t>
            </a:r>
            <a:r>
              <a:rPr lang="uk-UA" sz="5100" b="1" dirty="0" smtClean="0">
                <a:solidFill>
                  <a:schemeClr val="tx1"/>
                </a:solidFill>
              </a:rPr>
              <a:t>в ЗМІ</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486400"/>
          </a:xfrm>
        </p:spPr>
        <p:txBody>
          <a:bodyPr>
            <a:noAutofit/>
          </a:bodyPr>
          <a:lstStyle/>
          <a:p>
            <a:pPr algn="just"/>
            <a:r>
              <a:rPr lang="uk-UA" sz="2400" dirty="0" smtClean="0"/>
              <a:t>Зусилля організації у сфері </a:t>
            </a:r>
            <a:r>
              <a:rPr lang="en-US" sz="2400" dirty="0" smtClean="0"/>
              <a:t>PR </a:t>
            </a:r>
            <a:r>
              <a:rPr lang="uk-UA" sz="2400" dirty="0" smtClean="0"/>
              <a:t>необхідно спрямовувати переважно на висвітлення діяльності в засобах масової інформації, оскільки вони справляють значний вплив на свідомість людей. Співпраця зі ЗМІ буде ефективною, якщо вона ретельно спланована, систематична і безперервна.</a:t>
            </a:r>
            <a:endParaRPr lang="ru-RU" sz="2400" dirty="0" smtClean="0"/>
          </a:p>
          <a:p>
            <a:pPr algn="just"/>
            <a:r>
              <a:rPr lang="uk-UA" sz="2400" dirty="0" smtClean="0"/>
              <a:t>У професійній PR-термінології активна інформаційна співпраця організації з пресою має назву "</a:t>
            </a:r>
            <a:r>
              <a:rPr lang="uk-UA" sz="2400" dirty="0" err="1" smtClean="0"/>
              <a:t>паблісіті</a:t>
            </a:r>
            <a:r>
              <a:rPr lang="uk-UA" sz="2400" dirty="0" smtClean="0"/>
              <a:t>" (</a:t>
            </a:r>
            <a:r>
              <a:rPr lang="uk-UA" sz="2400" dirty="0" err="1" smtClean="0"/>
              <a:t>publicity</a:t>
            </a:r>
            <a:r>
              <a:rPr lang="uk-UA" sz="2400" dirty="0" smtClean="0"/>
              <a:t>) і полягає у спільній зацікавленості сторін: організація зацікавлена у поширенні позитивної інформації про себе, а преса - у новій інформації. Основні форми взаємодії зі ЗМІ охоплюють прес-анонс, прес-реліз, прес-конференцію.</a:t>
            </a:r>
            <a:endParaRPr lang="ru-R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486400"/>
          </a:xfrm>
        </p:spPr>
        <p:txBody>
          <a:bodyPr>
            <a:noAutofit/>
          </a:bodyPr>
          <a:lstStyle/>
          <a:p>
            <a:r>
              <a:rPr lang="uk-UA" sz="2400" b="1" dirty="0" smtClean="0"/>
              <a:t>Написання прес-анонсу та прес-релізу</a:t>
            </a:r>
            <a:endParaRPr lang="ru-RU" sz="2400" dirty="0" smtClean="0"/>
          </a:p>
          <a:p>
            <a:pPr algn="just"/>
            <a:r>
              <a:rPr lang="uk-UA" sz="2400" dirty="0" smtClean="0"/>
              <a:t>Інформацію про захід чи події, які найближчим часом відбудуться за участю чи за ініціативою соціологічної організації, повідомляють у </a:t>
            </a:r>
            <a:r>
              <a:rPr lang="uk-UA" sz="2400" b="1" dirty="0" smtClean="0"/>
              <a:t>прес-анонсі.</a:t>
            </a:r>
            <a:r>
              <a:rPr lang="uk-UA" sz="2400" dirty="0" smtClean="0"/>
              <a:t> У ньому потрібно чітко зазначити час, місце події, ЇЇ мету та зміст. </a:t>
            </a:r>
          </a:p>
          <a:p>
            <a:pPr algn="just"/>
            <a:r>
              <a:rPr lang="uk-UA" sz="2400" dirty="0" smtClean="0"/>
              <a:t>Особливу увагу в прес-анонсі слід приділити умовам роботи преси, вказавши організаційно-технічні деталі роботи журналістів (зазвичай наприкінці прес-анонсу). Готовий прес-анонс надсилають до редакцій місцевих ЗМІ, позаштатним кореспондентам всеукраїнських ЗМІ, інформаційним агенціям, до </a:t>
            </a:r>
            <a:r>
              <a:rPr lang="uk-UA" sz="2400" dirty="0" err="1" smtClean="0"/>
              <a:t>інтернет-порталів</a:t>
            </a:r>
            <a:r>
              <a:rPr lang="uk-UA" sz="2400" dirty="0" smtClean="0"/>
              <a:t>, що мають власні "стрічки новин".</a:t>
            </a:r>
            <a:endParaRPr lang="ru-RU"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486400"/>
          </a:xfrm>
        </p:spPr>
        <p:txBody>
          <a:bodyPr>
            <a:noAutofit/>
          </a:bodyPr>
          <a:lstStyle/>
          <a:p>
            <a:r>
              <a:rPr lang="uk-UA" sz="2400" b="1" dirty="0" smtClean="0"/>
              <a:t>Написання прес-анонсу та прес-релізу</a:t>
            </a:r>
            <a:endParaRPr lang="ru-RU" sz="2400" dirty="0" smtClean="0"/>
          </a:p>
          <a:p>
            <a:r>
              <a:rPr lang="uk-UA" sz="2400" b="1" dirty="0" smtClean="0"/>
              <a:t>Прес-реліз</a:t>
            </a:r>
            <a:r>
              <a:rPr lang="uk-UA" sz="2400" dirty="0" smtClean="0"/>
              <a:t> пишуть і розповсюджують тоді, коли виникає нагальна потреба оперативно й широко поінформувати населення через ЗМІ щодо певної події, новини тощо. </a:t>
            </a:r>
            <a:endParaRPr lang="ru-RU" sz="2400" dirty="0" smtClean="0"/>
          </a:p>
          <a:p>
            <a:r>
              <a:rPr lang="uk-UA" sz="2400" dirty="0" smtClean="0"/>
              <a:t>Оптимальний обсяг </a:t>
            </a:r>
            <a:r>
              <a:rPr lang="uk-UA" sz="2400" b="1" dirty="0" smtClean="0"/>
              <a:t>прес-релізу - одна</a:t>
            </a:r>
            <a:r>
              <a:rPr lang="uk-UA" sz="2400" dirty="0" smtClean="0"/>
              <a:t> сторінка. Решту інформації можна викласти у вигляді окремого додатка до прес-релізу.</a:t>
            </a:r>
            <a:endParaRPr lang="ru-RU" sz="2400" dirty="0" smtClean="0"/>
          </a:p>
          <a:p>
            <a:r>
              <a:rPr lang="uk-UA" sz="2400" dirty="0" smtClean="0"/>
              <a:t>Типовий прес-реліз складається з таких </a:t>
            </a:r>
            <a:r>
              <a:rPr lang="uk-UA" sz="2400" b="1" dirty="0" smtClean="0"/>
              <a:t>елементів:</a:t>
            </a:r>
            <a:r>
              <a:rPr lang="uk-UA" sz="2400" dirty="0" smtClean="0"/>
              <a:t> </a:t>
            </a:r>
            <a:endParaRPr lang="ru-RU" sz="2400" dirty="0" smtClean="0"/>
          </a:p>
          <a:p>
            <a:pPr lvl="0"/>
            <a:r>
              <a:rPr lang="uk-UA" sz="2400" dirty="0" smtClean="0"/>
              <a:t>заголовок (розлоге речення, що розкриває суть прес-релізу); </a:t>
            </a:r>
            <a:endParaRPr lang="ru-RU" sz="2400" dirty="0" smtClean="0"/>
          </a:p>
          <a:p>
            <a:pPr lvl="0"/>
            <a:r>
              <a:rPr lang="uk-UA" sz="2400" dirty="0" smtClean="0"/>
              <a:t>перший абзац, т. </a:t>
            </a:r>
            <a:r>
              <a:rPr lang="uk-UA" sz="2400" dirty="0" err="1" smtClean="0"/>
              <a:t>зв</a:t>
            </a:r>
            <a:r>
              <a:rPr lang="uk-UA" sz="2400" dirty="0" smtClean="0"/>
              <a:t>. "лідер-абзац" (З-4 речення, які стисло передають основний зміст події); </a:t>
            </a:r>
            <a:endParaRPr lang="ru-RU" sz="2400" dirty="0" smtClean="0"/>
          </a:p>
          <a:p>
            <a:pPr lvl="0"/>
            <a:r>
              <a:rPr lang="uk-UA" sz="2400" dirty="0" smtClean="0"/>
              <a:t>виклад подій (деталі та обставини події подають, починаючи від головних і поступово переходячи до другорядних. Викладати їх потрібно так, щоб редактор за потреби міг скоротити матеріал саме з кінця). </a:t>
            </a:r>
            <a:endParaRPr lang="ru-RU"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486400"/>
          </a:xfrm>
        </p:spPr>
        <p:txBody>
          <a:bodyPr>
            <a:noAutofit/>
          </a:bodyPr>
          <a:lstStyle/>
          <a:p>
            <a:pPr algn="just"/>
            <a:r>
              <a:rPr lang="uk-UA" sz="2400" dirty="0" smtClean="0"/>
              <a:t>Загальні вимоги для прес-релізів</a:t>
            </a:r>
          </a:p>
          <a:p>
            <a:pPr algn="just"/>
            <a:r>
              <a:rPr lang="uk-UA" sz="2400" dirty="0" smtClean="0"/>
              <a:t>1. Прес-реліз - це короткий документ, обсяг якого має не перевищувати однієї сторінки формату А-4. До ЗМІ щодня надходять сотні прес-релізів від різних організацій. І, як правило, передусім прочитуються ті, що мають зазначений розмір, оскільки час у працівників мас-медіа, які працюють з кореспонденцією, дуже обмежений. Коли вся інформація викладена на одній сторінці, досвідченому працівникові не потрібно докладати додаткових зусиль на її сприйняття. Він здатний одразу зрозуміти, в чому справа.</a:t>
            </a:r>
          </a:p>
          <a:p>
            <a:pPr algn="just"/>
            <a:r>
              <a:rPr lang="uk-UA" sz="2400" dirty="0" smtClean="0"/>
              <a:t>2. У прес-релізі має бути новина і розкритий тільки один інформаційний привід. Кілька інформаційних приводів розосереджують увагу й не концентрують її на головному. Інформаційний привід стане новиною, коли інформація актуальна, цікава читачам/глядачам тих ЗМІ, куди направлений прес-реліз, є суспільно значущою (чи можливо походить від певних лідерів думок).</a:t>
            </a:r>
            <a:endParaRPr lang="uk-UA"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486400"/>
          </a:xfrm>
        </p:spPr>
        <p:txBody>
          <a:bodyPr>
            <a:noAutofit/>
          </a:bodyPr>
          <a:lstStyle/>
          <a:p>
            <a:pPr algn="just"/>
            <a:r>
              <a:rPr lang="uk-UA" sz="2400" dirty="0" smtClean="0"/>
              <a:t>Загальні вимоги для прес-релізів</a:t>
            </a:r>
          </a:p>
          <a:p>
            <a:pPr algn="just"/>
            <a:r>
              <a:rPr lang="uk-UA" sz="2000" dirty="0" smtClean="0"/>
              <a:t>3. У прес-релізі мають бути присутні: дата його надсилання; точна назва організації, яка його випускає; відомості про те, де можна уточнити наведену інформацію.</a:t>
            </a:r>
          </a:p>
          <a:p>
            <a:pPr algn="just"/>
            <a:r>
              <a:rPr lang="uk-UA" sz="2000" dirty="0" smtClean="0"/>
              <a:t>4. Композиція </a:t>
            </a:r>
            <a:r>
              <a:rPr lang="uk-UA" sz="2000" dirty="0" err="1" smtClean="0"/>
              <a:t>прес-реліза</a:t>
            </a:r>
            <a:r>
              <a:rPr lang="uk-UA" sz="2000" dirty="0" smtClean="0"/>
              <a:t> дозволяє в необхідних випадках скорочувати його, починаючи з кінця. В реальній практиці тільки частина наведеної інформації може бути опублікованою у ЗМІ. Тому в процесі підготовки </a:t>
            </a:r>
            <a:r>
              <a:rPr lang="uk-UA" sz="2000" dirty="0" err="1" smtClean="0"/>
              <a:t>прес-реліза</a:t>
            </a:r>
            <a:r>
              <a:rPr lang="uk-UA" sz="2000" dirty="0" smtClean="0"/>
              <a:t> інформацію розміщують в порядку зменшення її важливості. Головні пункти повідомлення фіксуються в перших двох абзацах. Решта - коментарі, аналіз, відомості, пояснення - у наступних.</a:t>
            </a:r>
          </a:p>
          <a:p>
            <a:pPr algn="just"/>
            <a:r>
              <a:rPr lang="uk-UA" sz="2000" dirty="0" smtClean="0"/>
              <a:t>5. У прес-релізі має бути заголовок, в якому розкрито інформаційний привід. Він є основним елементом, який привертає увагу і розкриває сутність даного документа. Крім цього, заголовок задає тон загального сприйняття тексту повідомлення. Наприклад:</a:t>
            </a:r>
          </a:p>
          <a:p>
            <a:pPr algn="just"/>
            <a:r>
              <a:rPr lang="uk-UA" sz="2000" dirty="0" smtClean="0"/>
              <a:t>"У результаті серпневої пожежі 2009 р. у Криму згоріло 450 гектарів лісових угідь".</a:t>
            </a:r>
          </a:p>
          <a:p>
            <a:pPr algn="just"/>
            <a:r>
              <a:rPr lang="uk-UA" sz="2000" i="1" dirty="0" smtClean="0"/>
              <a:t>"У результаті серпневої пожежі 2009 р. у Криму згоріло тільки 450 гектарів лісових угідь. Решту вдалося зберегти силами МНС України".</a:t>
            </a:r>
            <a:r>
              <a:rPr lang="uk-UA" sz="2000" dirty="0" smtClean="0"/>
              <a:t> </a:t>
            </a:r>
          </a:p>
          <a:p>
            <a:pPr algn="just"/>
            <a:r>
              <a:rPr lang="uk-UA" sz="2000" i="1" dirty="0" smtClean="0"/>
              <a:t>«Силам МНС України вдалось зберегти ліси Криму від масштабних пожеж»</a:t>
            </a:r>
            <a:endParaRPr lang="uk-UA" sz="2000" dirty="0" smtClean="0"/>
          </a:p>
          <a:p>
            <a:pPr algn="just"/>
            <a:r>
              <a:rPr lang="uk-UA" sz="2000" dirty="0" smtClean="0"/>
              <a:t>Подія одна і та сама, але сприйняття її - різне.</a:t>
            </a:r>
            <a:endParaRPr lang="uk-UA"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486400"/>
          </a:xfrm>
        </p:spPr>
        <p:txBody>
          <a:bodyPr>
            <a:noAutofit/>
          </a:bodyPr>
          <a:lstStyle/>
          <a:p>
            <a:pPr algn="just"/>
            <a:r>
              <a:rPr lang="uk-UA" sz="2400" dirty="0" smtClean="0"/>
              <a:t>Загальні вимоги для прес-релізів</a:t>
            </a:r>
          </a:p>
          <a:p>
            <a:pPr algn="just"/>
            <a:r>
              <a:rPr lang="uk-UA" sz="2000" dirty="0" smtClean="0"/>
              <a:t>6. У перших двох абзацах надається відповідь на такі, здавалося б, дуже прості запитання: "Що відбулося?", "Де відбулося?", "Коли відбулося?", "За участі кого відбулося?", "Чому відбулося?", "Як відбулося?". Відповіді на них дають змогу усвідомити всю новину повною мірою. Перше речення першого абзацу, як правило, повторює заголовок, при цьому дещо розширює та уточнює його.</a:t>
            </a:r>
          </a:p>
          <a:p>
            <a:pPr algn="just"/>
            <a:r>
              <a:rPr lang="uk-UA" sz="2000" dirty="0" smtClean="0"/>
              <a:t>7. Прес-релізи стають цікавішими, коли в них </a:t>
            </a:r>
            <a:r>
              <a:rPr lang="uk-UA" sz="2000" b="1" dirty="0" smtClean="0"/>
              <a:t>цитуються лідери громадськості, котрі коментують ту подію, що відбулася.</a:t>
            </a:r>
            <a:r>
              <a:rPr lang="uk-UA" sz="2000" dirty="0" smtClean="0"/>
              <a:t> Добре, якщо висловлювання наведені не в минулому часі, а в теперішньому. Це створює ефект присутності. Однак наведення цитат не </a:t>
            </a:r>
            <a:r>
              <a:rPr lang="uk-UA" sz="2000" dirty="0" err="1" smtClean="0"/>
              <a:t>обов'</a:t>
            </a:r>
            <a:r>
              <a:rPr lang="uk-UA" sz="2000" dirty="0" smtClean="0"/>
              <a:t> </a:t>
            </a:r>
            <a:r>
              <a:rPr lang="uk-UA" sz="2000" dirty="0" err="1" smtClean="0"/>
              <a:t>язкове</a:t>
            </a:r>
            <a:r>
              <a:rPr lang="uk-UA" sz="2000" dirty="0" smtClean="0"/>
              <a:t>, оскільки іноді обсяг </a:t>
            </a:r>
            <a:r>
              <a:rPr lang="uk-UA" sz="2000" dirty="0" err="1" smtClean="0"/>
              <a:t>прес-реліза</a:t>
            </a:r>
            <a:r>
              <a:rPr lang="uk-UA" sz="2000" dirty="0" smtClean="0"/>
              <a:t> не дозволяє це зробити.</a:t>
            </a:r>
          </a:p>
          <a:p>
            <a:pPr algn="just"/>
            <a:r>
              <a:rPr lang="uk-UA" sz="2000" dirty="0" smtClean="0"/>
              <a:t>8. У прес-релізі не має бути абревіатур і скорочень, крім загальноприйнятих. </a:t>
            </a:r>
            <a:r>
              <a:rPr lang="uk-UA" sz="2000" b="1" dirty="0" smtClean="0"/>
              <a:t>Імена та прізвища наводяться повністю принаймні один раз.</a:t>
            </a:r>
            <a:r>
              <a:rPr lang="uk-UA" sz="2000" dirty="0" smtClean="0"/>
              <a:t> Іншомовні імена та прізвища наводяться в оригінальному написанні та в українській транскрипції. Прес-реліз не потрібно перевантажувати цифрами.</a:t>
            </a:r>
            <a:endParaRPr lang="uk-UA"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486400"/>
          </a:xfrm>
        </p:spPr>
        <p:txBody>
          <a:bodyPr>
            <a:noAutofit/>
          </a:bodyPr>
          <a:lstStyle/>
          <a:p>
            <a:pPr algn="just"/>
            <a:r>
              <a:rPr lang="uk-UA" sz="2400" dirty="0" smtClean="0"/>
              <a:t>Загальні вимоги для прес-релізів</a:t>
            </a:r>
          </a:p>
          <a:p>
            <a:pPr algn="just"/>
            <a:r>
              <a:rPr lang="uk-UA" sz="2400" dirty="0" smtClean="0"/>
              <a:t>9. Прес-реліз інколи може мати в своїй структурі </a:t>
            </a:r>
            <a:r>
              <a:rPr lang="uk-UA" sz="2400" dirty="0" err="1" smtClean="0"/>
              <a:t>бекграунд</a:t>
            </a:r>
            <a:r>
              <a:rPr lang="uk-UA" sz="2400" dirty="0" smtClean="0"/>
              <a:t>.</a:t>
            </a:r>
          </a:p>
          <a:p>
            <a:pPr algn="just"/>
            <a:r>
              <a:rPr lang="uk-UA" sz="2400" dirty="0" smtClean="0"/>
              <a:t>10. </a:t>
            </a:r>
            <a:r>
              <a:rPr lang="uk-UA" sz="2400" b="1" dirty="0" smtClean="0"/>
              <a:t>Прес-реліз про подію, яка має відбутися, подається у ЗМІ не пізніше ніж за день до події. А про подію, що відбулася, - безпосередньо по її завершенні.</a:t>
            </a:r>
            <a:endParaRPr lang="uk-UA" sz="2400" dirty="0" smtClean="0"/>
          </a:p>
          <a:p>
            <a:pPr algn="just"/>
            <a:r>
              <a:rPr lang="uk-UA" sz="2400" dirty="0" smtClean="0"/>
              <a:t>11. </a:t>
            </a:r>
            <a:r>
              <a:rPr lang="uk-UA" sz="2400" b="1" dirty="0" smtClean="0"/>
              <a:t>В оформленні </a:t>
            </a:r>
            <a:r>
              <a:rPr lang="uk-UA" sz="2400" b="1" dirty="0" err="1" smtClean="0"/>
              <a:t>прес-реліза</a:t>
            </a:r>
            <a:r>
              <a:rPr lang="uk-UA" sz="2400" b="1" dirty="0" smtClean="0"/>
              <a:t> в лівому верхньому куті вказують адресу та повну назву організації, з якої він походить. Нижче повідомляють, що це прес-реліз. Ще нижче в лівому куті зазначають дату надсилання, назву ЗМІ та посаду того, кому спрямований даний документ. У правій частині вказують координати особи чи осіб, до яких можна звернутися за додатковою інформацією.</a:t>
            </a:r>
            <a:r>
              <a:rPr lang="uk-UA" sz="2400" dirty="0" smtClean="0"/>
              <a:t> Однак ці відомості можна наводити як на початку </a:t>
            </a:r>
            <a:r>
              <a:rPr lang="uk-UA" sz="2400" dirty="0" err="1" smtClean="0"/>
              <a:t>прес-реліза</a:t>
            </a:r>
            <a:r>
              <a:rPr lang="uk-UA" sz="2400" dirty="0" smtClean="0"/>
              <a:t>, до заголовка, так і в самому кінці. Потім зазначають відомості щодо публікації </a:t>
            </a:r>
            <a:r>
              <a:rPr lang="uk-UA" sz="2400" dirty="0" err="1" smtClean="0"/>
              <a:t>реліза</a:t>
            </a:r>
            <a:r>
              <a:rPr lang="uk-UA" sz="2400" dirty="0" smtClean="0"/>
              <a:t>, коли його можна публікувати, а нижче, великими літерами, подається заголовок, після якого вже йде основний текст.</a:t>
            </a:r>
            <a:endParaRPr lang="uk-UA"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914400"/>
            <a:ext cx="11277600" cy="5715000"/>
          </a:xfrm>
        </p:spPr>
        <p:txBody>
          <a:bodyPr>
            <a:noAutofit/>
          </a:bodyPr>
          <a:lstStyle/>
          <a:p>
            <a:pPr algn="just"/>
            <a:r>
              <a:rPr lang="uk-UA" sz="2000" dirty="0" smtClean="0"/>
              <a:t>Для більшості соціологічних організацій проблемою був і залишається брак коштів. Тому пошук джерел фінансування є основною складовою їх діяльності.</a:t>
            </a:r>
          </a:p>
          <a:p>
            <a:pPr algn="just"/>
            <a:r>
              <a:rPr lang="uk-UA" sz="2000" dirty="0" smtClean="0"/>
              <a:t>З огляду на актуальність проблеми фінансування організації змушені опановувати і здійснювати технологію фандрайзингу - діяльності, спрямованої на пошук фінансів для реалізації неприбуткових (які не мають на меті отримання прибутку) програм і проектів.</a:t>
            </a:r>
            <a:endParaRPr lang="ru-RU" sz="2000" dirty="0" smtClean="0"/>
          </a:p>
          <a:p>
            <a:pPr algn="just"/>
            <a:r>
              <a:rPr lang="uk-UA" sz="2000" dirty="0" smtClean="0"/>
              <a:t>Фандрайзинг (англ. </a:t>
            </a:r>
            <a:r>
              <a:rPr lang="uk-UA" sz="2000" dirty="0" err="1" smtClean="0"/>
              <a:t>fund</a:t>
            </a:r>
            <a:r>
              <a:rPr lang="uk-UA" sz="2000" dirty="0" smtClean="0"/>
              <a:t> - ресурси, фінансування, </a:t>
            </a:r>
            <a:r>
              <a:rPr lang="uk-UA" sz="2000" dirty="0" err="1" smtClean="0"/>
              <a:t>raise</a:t>
            </a:r>
            <a:r>
              <a:rPr lang="uk-UA" sz="2000" dirty="0" smtClean="0"/>
              <a:t> - знаходження, збір) - спланована і безперервна діяльність, спрямована на забезпечення організації ресурсами, необхідними для реалізації її завдань.</a:t>
            </a:r>
            <a:endParaRPr lang="ru-RU" sz="2000" dirty="0" smtClean="0"/>
          </a:p>
          <a:p>
            <a:pPr algn="just"/>
            <a:r>
              <a:rPr lang="uk-UA" sz="2000" dirty="0" smtClean="0"/>
              <a:t>Фандрайзинг як комплексна система заходів, що забезпечують пошук джерел фінансування діяльності організацій, має певні завдання та етапи реалізації.</a:t>
            </a:r>
            <a:endParaRPr lang="ru-RU" sz="2000" dirty="0" smtClean="0"/>
          </a:p>
          <a:p>
            <a:pPr algn="just"/>
            <a:r>
              <a:rPr lang="uk-UA" sz="2000" dirty="0" smtClean="0"/>
              <a:t>Основними завданнями фандрайзингу є:</a:t>
            </a:r>
            <a:endParaRPr lang="ru-RU" sz="2000" dirty="0" smtClean="0"/>
          </a:p>
          <a:p>
            <a:pPr algn="just"/>
            <a:r>
              <a:rPr lang="uk-UA" sz="2000" dirty="0" smtClean="0"/>
              <a:t>1) залучення ресурсів для реалізації цільових програм;</a:t>
            </a:r>
            <a:endParaRPr lang="ru-RU" sz="2000" dirty="0" smtClean="0"/>
          </a:p>
          <a:p>
            <a:pPr algn="just"/>
            <a:r>
              <a:rPr lang="uk-UA" sz="2000" dirty="0" smtClean="0"/>
              <a:t>2) аналіз ефективності діяльності організації;</a:t>
            </a:r>
            <a:endParaRPr lang="ru-RU" sz="2000" dirty="0" smtClean="0"/>
          </a:p>
          <a:p>
            <a:pPr algn="just"/>
            <a:r>
              <a:rPr lang="uk-UA" sz="2000" dirty="0" smtClean="0"/>
              <a:t>3) накопичення нових ідей для реалізації майбутніх програм;</a:t>
            </a:r>
            <a:endParaRPr lang="ru-RU" sz="2000" dirty="0" smtClean="0"/>
          </a:p>
          <a:p>
            <a:pPr algn="just"/>
            <a:r>
              <a:rPr lang="uk-UA" sz="2000" dirty="0" smtClean="0"/>
              <a:t>4) підвищення іміджу організації та зміцнення довіри громадськості до неї;</a:t>
            </a:r>
            <a:endParaRPr lang="ru-RU" sz="2000" dirty="0" smtClean="0"/>
          </a:p>
          <a:p>
            <a:pPr algn="just"/>
            <a:r>
              <a:rPr lang="uk-UA" sz="2000" dirty="0" smtClean="0"/>
              <a:t>5) інформування та просвіта громадськості щодо проблем, які вирішує організація.</a:t>
            </a:r>
            <a:endParaRPr lang="ru-RU" sz="2000" dirty="0" smtClean="0"/>
          </a:p>
          <a:p>
            <a:pPr algn="just"/>
            <a:endParaRPr lang="uk-UA"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486400"/>
          </a:xfrm>
        </p:spPr>
        <p:txBody>
          <a:bodyPr>
            <a:noAutofit/>
          </a:bodyPr>
          <a:lstStyle/>
          <a:p>
            <a:pPr algn="just"/>
            <a:r>
              <a:rPr lang="uk-UA" sz="2000" dirty="0" smtClean="0"/>
              <a:t>Успішність здійснення фандрайзингу залежить від уміння розробляти проекти, програми, налагоджувати контакти з потенційними партнерами, організаціями і фондами, які можуть профінансувати ці проекти. </a:t>
            </a:r>
          </a:p>
          <a:p>
            <a:pPr algn="just"/>
            <a:r>
              <a:rPr lang="uk-UA" sz="2000" dirty="0" smtClean="0"/>
              <a:t>Локальний </a:t>
            </a:r>
            <a:r>
              <a:rPr lang="uk-UA" sz="2000" dirty="0" err="1" smtClean="0"/>
              <a:t>фандрайзинг</a:t>
            </a:r>
            <a:r>
              <a:rPr lang="uk-UA" sz="2000" dirty="0" smtClean="0"/>
              <a:t> - це залучення ресурсів з місцевих джерел (громадськість, місцевий бізнес, місцева влада, фонди і донорські заклади, які представлені в Україні).</a:t>
            </a:r>
            <a:endParaRPr lang="ru-RU" sz="2000" dirty="0" smtClean="0"/>
          </a:p>
          <a:p>
            <a:pPr algn="just"/>
            <a:r>
              <a:rPr lang="uk-UA" sz="2000" dirty="0" smtClean="0"/>
              <a:t>Фандрайзинг передбачає кілька етапів.</a:t>
            </a:r>
            <a:endParaRPr lang="ru-RU" sz="2000" dirty="0" smtClean="0"/>
          </a:p>
          <a:p>
            <a:pPr algn="just"/>
            <a:r>
              <a:rPr lang="uk-UA" sz="2000" dirty="0" smtClean="0"/>
              <a:t>1. Визначення потреб. На цьому етапі з'ясовують проблеми і потреби організації, формулюють їх актуальність і невідкладність, визначають шляхи подолання проблем, очікувані результати та необхідні витрати (ресурси).</a:t>
            </a:r>
            <a:endParaRPr lang="ru-RU" sz="2000" dirty="0" smtClean="0"/>
          </a:p>
          <a:p>
            <a:pPr algn="just"/>
            <a:r>
              <a:rPr lang="uk-UA" sz="2000" dirty="0" smtClean="0"/>
              <a:t>2. Пошук джерел фінансування. Охоплює розроблення стратегії фандрайзингу, аналіз джерел фінансування (донорів/</a:t>
            </a:r>
            <a:r>
              <a:rPr lang="uk-UA" sz="2000" dirty="0" err="1" smtClean="0"/>
              <a:t>грантодавців</a:t>
            </a:r>
            <a:r>
              <a:rPr lang="uk-UA" sz="2000" dirty="0" smtClean="0"/>
              <a:t>), визначення їхнього потенціалу та інтересів, вивчення можливості підтримання ідеї через направлення до обраного фонду листа-запиту.</a:t>
            </a:r>
            <a:endParaRPr lang="ru-RU" sz="2000" dirty="0" smtClean="0"/>
          </a:p>
          <a:p>
            <a:pPr algn="just"/>
            <a:r>
              <a:rPr lang="uk-UA" sz="2000" dirty="0" smtClean="0"/>
              <a:t>3. Звернення до донора/</a:t>
            </a:r>
            <a:r>
              <a:rPr lang="uk-UA" sz="2000" dirty="0" err="1" smtClean="0"/>
              <a:t>грантодавця</a:t>
            </a:r>
            <a:r>
              <a:rPr lang="uk-UA" sz="2000" dirty="0" smtClean="0"/>
              <a:t>. Полягає у підготовці і направленні заявки до відповідного фонду.</a:t>
            </a:r>
            <a:endParaRPr lang="ru-RU" sz="2000" dirty="0" smtClean="0"/>
          </a:p>
          <a:p>
            <a:pPr algn="just"/>
            <a:r>
              <a:rPr lang="uk-UA" sz="2000" dirty="0" smtClean="0"/>
              <a:t>4. Аналіз результатів. На цьому етапі аналізують та оцінюють здійснену роботу, надсилають подяку донору. З урахуванням отриманого досвіду планують подальшу роботу.</a:t>
            </a:r>
            <a:endParaRPr lang="ru-RU" sz="20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1676400"/>
            <a:ext cx="10363200" cy="1828800"/>
          </a:xfrm>
        </p:spPr>
        <p:txBody>
          <a:bodyPr/>
          <a:lstStyle/>
          <a:p>
            <a:r>
              <a:rPr lang="uk-UA" b="1" dirty="0" smtClean="0">
                <a:effectLst>
                  <a:outerShdw blurRad="38100" dist="38100" dir="2700000" algn="tl">
                    <a:srgbClr val="000000">
                      <a:alpha val="43137"/>
                    </a:srgbClr>
                  </a:outerShdw>
                </a:effectLst>
              </a:rPr>
              <a:t>Дякую за увагу!</a:t>
            </a:r>
            <a:endParaRPr lang="ru-RU" b="1"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8382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143000"/>
            <a:ext cx="11277600" cy="5181600"/>
          </a:xfrm>
        </p:spPr>
        <p:txBody>
          <a:bodyPr>
            <a:noAutofit/>
          </a:bodyPr>
          <a:lstStyle/>
          <a:p>
            <a:pPr algn="just"/>
            <a:r>
              <a:rPr lang="uk-UA" sz="2400" dirty="0" smtClean="0"/>
              <a:t>Темі взаємостосунків соціологів і засобів масової інформації (ЗМІ) у вітчизняній методичній літературі надається недостатня увага, хоча саме ця частина роботи соціологів має особливе суспільне значення, оскільки саме телебачення, радіо і преса перетворюють соціологічну інформацію на об'єкт пильної уваги багатомільйонної аудиторії. </a:t>
            </a:r>
          </a:p>
          <a:p>
            <a:pPr algn="just"/>
            <a:r>
              <a:rPr lang="uk-UA" sz="2400" dirty="0" smtClean="0"/>
              <a:t>Що стосується ролі соціологів в тиражуванні соціологічної інформації за допомогою ЗМІ, то основною їх турботою повинен бути не тільки грамотний і доступний для непрофесійної аудиторії виклад матеріалів досліджень, але і контроль за тим, щоб в процесі підготовки матеріалів журналістами, в соціологічні дані не вносилися спотворення, а їх інтерпретація відповідала реальному значенню і суспільному призначенню. </a:t>
            </a:r>
            <a:endParaRPr lang="uk-UA" sz="24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8382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990600"/>
            <a:ext cx="11277600" cy="5638800"/>
          </a:xfrm>
        </p:spPr>
        <p:txBody>
          <a:bodyPr>
            <a:noAutofit/>
          </a:bodyPr>
          <a:lstStyle/>
          <a:p>
            <a:pPr algn="just"/>
            <a:r>
              <a:rPr lang="uk-UA" sz="2000" b="1" dirty="0" smtClean="0"/>
              <a:t>Найкращою формою подачі матеріалу є підготовка спеціальних прес-релізів, що містять інформацію по одному з питань, що представляють інтерес для масових аудиторій. </a:t>
            </a:r>
          </a:p>
          <a:p>
            <a:pPr algn="just"/>
            <a:r>
              <a:rPr lang="uk-UA" sz="2000" b="1" dirty="0" smtClean="0"/>
              <a:t>Вимоги до прес-релізу: </a:t>
            </a:r>
          </a:p>
          <a:p>
            <a:pPr algn="just"/>
            <a:r>
              <a:rPr lang="uk-UA" sz="2000" b="1" dirty="0" smtClean="0"/>
              <a:t>1) стислість (об'єм звичайно не повинен перевищувати двох сторінок, що включають опис дослідження, представлення одержаних даних, висновки і коментарі), </a:t>
            </a:r>
          </a:p>
          <a:p>
            <a:pPr algn="just"/>
            <a:r>
              <a:rPr lang="uk-UA" sz="2000" b="1" dirty="0" smtClean="0"/>
              <a:t>2) популярність викладу (відсутність вузькоспеціальної термінології і статистичних викладень), </a:t>
            </a:r>
          </a:p>
          <a:p>
            <a:pPr algn="just"/>
            <a:r>
              <a:rPr lang="uk-UA" sz="2000" b="1" dirty="0" smtClean="0"/>
              <a:t>3) актуальність (зв'язок результатів дослідження з інтересами масової аудиторії).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8382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838200" y="990600"/>
            <a:ext cx="10820400" cy="5638800"/>
          </a:xfrm>
        </p:spPr>
        <p:txBody>
          <a:bodyPr>
            <a:noAutofit/>
          </a:bodyPr>
          <a:lstStyle/>
          <a:p>
            <a:pPr algn="just"/>
            <a:r>
              <a:rPr lang="uk-UA" sz="2400" b="1" dirty="0" smtClean="0"/>
              <a:t>Розповсюдження прес-релізів може здійснюватися як в процесі безпосередньої доставки їх в редакції, так і за допомогою спеціально організованих для представників ЗМІ прес-конференцій, де соціологи можуть відповісти на питання, що виникають у журналістів у зв'язку з одержаною ними інформацією. </a:t>
            </a:r>
          </a:p>
          <a:p>
            <a:pPr algn="just"/>
            <a:r>
              <a:rPr lang="uk-UA" sz="2400" dirty="0" smtClean="0"/>
              <a:t>Прекрасною трибуною для соціологів є </a:t>
            </a:r>
            <a:r>
              <a:rPr lang="uk-UA" sz="2400" b="1" dirty="0" smtClean="0"/>
              <a:t>тематичні телепередачі, куди запрошуються експерти по тих або інших соціальних проблемах. </a:t>
            </a:r>
          </a:p>
          <a:p>
            <a:pPr algn="just"/>
            <a:r>
              <a:rPr lang="uk-UA" sz="2400" dirty="0" smtClean="0"/>
              <a:t>При такому спілкуванні соціолога і ЗМІ ризик спотворення соціологічної інформації мінімальний з боку працівників засобів масової інформації. Але далеко не завжди інформація не відповідає дійсності з вини журналістів і редакцій, що вільно поводяться з цифрами і фактами, одержаними від соціологів. Іноді це відбувається через недостатню кваліфікацію соціологів, чи навмисні маніпуляції з інформацією.</a:t>
            </a:r>
          </a:p>
        </p:txBody>
      </p:sp>
    </p:spTree>
    <p:extLst>
      <p:ext uri="{BB962C8B-B14F-4D97-AF65-F5344CB8AC3E}">
        <p14:creationId xmlns:p14="http://schemas.microsoft.com/office/powerpoint/2010/main" val="4093975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8382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990600"/>
            <a:ext cx="11277600" cy="5638800"/>
          </a:xfrm>
        </p:spPr>
        <p:txBody>
          <a:bodyPr>
            <a:noAutofit/>
          </a:bodyPr>
          <a:lstStyle/>
          <a:p>
            <a:pPr algn="just"/>
            <a:r>
              <a:rPr lang="uk-UA" sz="2400" dirty="0" smtClean="0"/>
              <a:t>Всі ці особливості діяльності вимагають нових підходів до роботи соціологічних організацій, упровадження інноваційних технологій, що мають забезпечити ефективність їх діяльності, конкурентоспроможність на тлі численних соціологічних центрів та об'єднань, які діють в Україні. </a:t>
            </a:r>
            <a:endParaRPr lang="ru-RU" sz="2400" dirty="0" smtClean="0"/>
          </a:p>
          <a:p>
            <a:pPr algn="just"/>
            <a:r>
              <a:rPr lang="uk-UA" sz="2400" dirty="0" smtClean="0"/>
              <a:t>Серед таких напрямів діяльності останніми роками дедалі більшої популярності набувають технології </a:t>
            </a:r>
            <a:r>
              <a:rPr lang="en-US" sz="2400" dirty="0" smtClean="0"/>
              <a:t>PR</a:t>
            </a:r>
            <a:r>
              <a:rPr lang="uk-UA" sz="2400" dirty="0" smtClean="0"/>
              <a:t> і фандрайзингу, оволодіння якими є важливим для фахівців-соціологів.</a:t>
            </a:r>
            <a:endParaRPr lang="ru-RU" sz="2400" dirty="0" smtClean="0"/>
          </a:p>
          <a:p>
            <a:pPr algn="just"/>
            <a:r>
              <a:rPr lang="uk-UA" sz="2400" dirty="0" smtClean="0"/>
              <a:t>У повсякденній роботі як окремі соціологи так і соціологічні організації нерідко стикаються з байдужістю, нерозумінням, а інколи й негативним ставленням до їх діяльності з боку влади, громадян та громадських організацій. </a:t>
            </a:r>
            <a:endParaRPr lang="ru-RU" sz="2400" dirty="0" smtClean="0"/>
          </a:p>
          <a:p>
            <a:pPr algn="just"/>
            <a:r>
              <a:rPr lang="uk-UA" sz="2400" dirty="0" smtClean="0"/>
              <a:t>Основна причина цих явищ - недостатня поінформованість щодо діяльності та досягнутих результатів. Тому налагодження ефективних зв'язків із громадськістю (PR - діяльність) є важливим завданням сучасної соціологічної організації.</a:t>
            </a:r>
            <a:endParaRPr lang="ru-RU" sz="2400" dirty="0" smtClean="0"/>
          </a:p>
          <a:p>
            <a:pPr algn="just"/>
            <a:endParaRPr lang="uk-UA"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8382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219200"/>
            <a:ext cx="11277600" cy="5410200"/>
          </a:xfrm>
        </p:spPr>
        <p:txBody>
          <a:bodyPr>
            <a:noAutofit/>
          </a:bodyPr>
          <a:lstStyle/>
          <a:p>
            <a:pPr algn="just"/>
            <a:r>
              <a:rPr lang="uk-UA" sz="2400" dirty="0" smtClean="0"/>
              <a:t>PR - діяльність організації - конструктивні заходи, спрямовані на створення позитивного суспільного Іміджу організації, розширення сфери її впливу, зацікавлення влади у співпраці, підтримку населення, встановлення та зміцнення партнерських контактів.</a:t>
            </a:r>
            <a:endParaRPr lang="ru-RU" sz="2400" dirty="0" smtClean="0"/>
          </a:p>
          <a:p>
            <a:pPr algn="just"/>
            <a:r>
              <a:rPr lang="uk-UA" sz="2400" dirty="0" smtClean="0"/>
              <a:t>Зв'язки з громадськістю необхідні соціологічній організації для того, щоб суспільство та влада усвідомили її мету, сприяли поширенню її ідей, допомагали у повсякденній діяльності. Вони також потрібні для встановлення двостороннього зв'язку із громадськістю і владними структурами, спілкування з тими, кому організація прагне допомогти своєю діяльністю, залучення спонсорів (грантодавців) до фінансування проектів і програми організації.</a:t>
            </a:r>
            <a:endParaRPr lang="ru-RU" sz="2400" dirty="0" smtClean="0"/>
          </a:p>
          <a:p>
            <a:pPr algn="just"/>
            <a:endParaRPr lang="uk-UA"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8382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1219200"/>
            <a:ext cx="11277600" cy="5410200"/>
          </a:xfrm>
        </p:spPr>
        <p:txBody>
          <a:bodyPr>
            <a:noAutofit/>
          </a:bodyPr>
          <a:lstStyle/>
          <a:p>
            <a:pPr algn="just"/>
            <a:r>
              <a:rPr lang="uk-UA" sz="2400" b="1" u="sng" dirty="0" smtClean="0"/>
              <a:t>Соціологічні організації у PR- діяльності застосовують такі основні канали комунікацій:</a:t>
            </a:r>
            <a:endParaRPr lang="ru-RU" sz="2400" dirty="0" smtClean="0"/>
          </a:p>
          <a:p>
            <a:pPr algn="just"/>
            <a:r>
              <a:rPr lang="uk-UA" sz="2400" dirty="0" smtClean="0"/>
              <a:t>1. Інформування через засоби масової інформації (укладання та поширення прес-релізів; прес-конференції, брифінги; прес-тури; участь представників організації в </a:t>
            </a:r>
            <a:r>
              <a:rPr lang="uk-UA" sz="2400" dirty="0" err="1" smtClean="0"/>
              <a:t>теле-</a:t>
            </a:r>
            <a:r>
              <a:rPr lang="uk-UA" sz="2400" dirty="0" smtClean="0"/>
              <a:t> й радіопрограмах, передачах тощо; створення тематичних </a:t>
            </a:r>
            <a:r>
              <a:rPr lang="uk-UA" sz="2400" dirty="0" err="1" smtClean="0"/>
              <a:t>теле-</a:t>
            </a:r>
            <a:r>
              <a:rPr lang="uk-UA" sz="2400" dirty="0" smtClean="0"/>
              <a:t> та радіопрограм, власних рубрик у газетах, забезпечення авторів рубрик ексклюзивною інформацією; "прямі ефіри"; інтерв'ю; написання та розміщення спеціалізованих публікацій; комплексний медіа-супровід надзвичайно важливих подій організації).</a:t>
            </a:r>
            <a:endParaRPr lang="ru-RU" sz="2400" dirty="0" smtClean="0"/>
          </a:p>
          <a:p>
            <a:pPr algn="just"/>
            <a:endParaRPr lang="uk-UA"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914400"/>
            <a:ext cx="11277600" cy="5715000"/>
          </a:xfrm>
        </p:spPr>
        <p:txBody>
          <a:bodyPr>
            <a:noAutofit/>
          </a:bodyPr>
          <a:lstStyle/>
          <a:p>
            <a:pPr algn="just"/>
            <a:r>
              <a:rPr lang="uk-UA" sz="2400" b="1" u="sng" dirty="0" smtClean="0"/>
              <a:t>Соціологічні організації у PR- діяльності застосовують такі основні канали комунікацій:</a:t>
            </a:r>
            <a:endParaRPr lang="ru-RU" sz="2400" dirty="0" smtClean="0"/>
          </a:p>
          <a:p>
            <a:pPr algn="just"/>
            <a:r>
              <a:rPr lang="uk-UA" sz="2400" dirty="0" smtClean="0"/>
              <a:t>1. Інформування через засоби масової інформації (укладання та поширення прес-релізів; прес-конференції, брифінги; прес-тури; участь представників організації в </a:t>
            </a:r>
            <a:r>
              <a:rPr lang="uk-UA" sz="2400" dirty="0" err="1" smtClean="0"/>
              <a:t>теле-</a:t>
            </a:r>
            <a:r>
              <a:rPr lang="uk-UA" sz="2400" dirty="0" smtClean="0"/>
              <a:t> й радіопрограмах, передачах тощо; створення тематичних </a:t>
            </a:r>
            <a:r>
              <a:rPr lang="uk-UA" sz="2400" dirty="0" err="1" smtClean="0"/>
              <a:t>теле-</a:t>
            </a:r>
            <a:r>
              <a:rPr lang="uk-UA" sz="2400" dirty="0" smtClean="0"/>
              <a:t> та радіопрограм, власних рубрик у газетах, забезпечення авторів рубрик ексклюзивною інформацією; "прямі ефіри"; інтерв'ю; написання та розміщення спеціалізованих публікацій; комплексний медіа-супровід надзвичайно важливих подій організації).</a:t>
            </a:r>
            <a:endParaRPr lang="ru-RU" sz="2400" dirty="0" smtClean="0"/>
          </a:p>
          <a:p>
            <a:pPr algn="just"/>
            <a:r>
              <a:rPr lang="uk-UA" sz="2400" dirty="0" smtClean="0"/>
              <a:t>2. Лобіювання своїх інтересів в органах влади. Це офіційні та неформальні контакти з владою, (пряме інформування посадовців; особисті офіційні та робочі зустрічі; активна участь у заходах органів влади та місцевого самоврядування; ініціювання громадських звернень, громадських зборів, слухань, посередницькі заходи в узгоджувальних процесах між органами влади та місцевими організованими громадами).</a:t>
            </a:r>
            <a:endParaRPr lang="ru-RU" sz="2400" dirty="0" smtClean="0"/>
          </a:p>
          <a:p>
            <a:pPr algn="just"/>
            <a:endParaRPr lang="uk-UA"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0"/>
            <a:ext cx="10972800" cy="1066800"/>
          </a:xfrm>
        </p:spPr>
        <p:txBody>
          <a:bodyPr>
            <a:normAutofit fontScale="90000"/>
          </a:bodyPr>
          <a:lstStyle/>
          <a:p>
            <a:r>
              <a:rPr lang="uk-UA" dirty="0" smtClean="0"/>
              <a:t/>
            </a:r>
            <a:br>
              <a:rPr lang="uk-UA" dirty="0" smtClean="0"/>
            </a:br>
            <a:r>
              <a:rPr lang="uk-UA" sz="3100" dirty="0" smtClean="0"/>
              <a:t> </a:t>
            </a:r>
            <a:r>
              <a:rPr lang="uk-UA" sz="3100" b="1" dirty="0" smtClean="0"/>
              <a:t>Види підсумкових документів дослідження: публікації в ЗМІ </a:t>
            </a:r>
            <a:r>
              <a:rPr lang="uk-UA" sz="3100" dirty="0" smtClean="0"/>
              <a:t/>
            </a:r>
            <a:br>
              <a:rPr lang="uk-UA" sz="3100" dirty="0" smtClean="0"/>
            </a:br>
            <a:endParaRPr lang="uk-UA" sz="3100" b="1" dirty="0" smtClean="0"/>
          </a:p>
        </p:txBody>
      </p:sp>
      <p:sp>
        <p:nvSpPr>
          <p:cNvPr id="3" name="Содержимое 2"/>
          <p:cNvSpPr>
            <a:spLocks noGrp="1"/>
          </p:cNvSpPr>
          <p:nvPr>
            <p:ph idx="1"/>
          </p:nvPr>
        </p:nvSpPr>
        <p:spPr>
          <a:xfrm>
            <a:off x="381000" y="914400"/>
            <a:ext cx="11277600" cy="5715000"/>
          </a:xfrm>
        </p:spPr>
        <p:txBody>
          <a:bodyPr>
            <a:noAutofit/>
          </a:bodyPr>
          <a:lstStyle/>
          <a:p>
            <a:pPr algn="just"/>
            <a:r>
              <a:rPr lang="uk-UA" sz="2400" b="1" u="sng" dirty="0" smtClean="0"/>
              <a:t>Соціологічні організації у PR- діяльності застосовують такі основні канали комунікацій:</a:t>
            </a:r>
            <a:endParaRPr lang="ru-RU" sz="2400" dirty="0" smtClean="0"/>
          </a:p>
          <a:p>
            <a:pPr algn="just"/>
            <a:r>
              <a:rPr lang="uk-UA" sz="2400" dirty="0" smtClean="0"/>
              <a:t>3. Організація власних </a:t>
            </a:r>
            <a:r>
              <a:rPr lang="uk-UA" sz="2400" dirty="0" err="1" smtClean="0"/>
              <a:t>РR-заходів</a:t>
            </a:r>
            <a:r>
              <a:rPr lang="uk-UA" sz="2400" dirty="0" smtClean="0"/>
              <a:t>. Полягає у підготовці і проведенні т. </a:t>
            </a:r>
            <a:r>
              <a:rPr lang="uk-UA" sz="2400" dirty="0" err="1" smtClean="0"/>
              <a:t>зв</a:t>
            </a:r>
            <a:r>
              <a:rPr lang="uk-UA" sz="2400" dirty="0" smtClean="0"/>
              <a:t>. спеціальних подій (зустрічі з громадськістю; виставки, презентації, конкурси, оприлюднення результатів досліджень; засідання круглих столів).</a:t>
            </a:r>
            <a:endParaRPr lang="ru-RU" sz="2400" dirty="0" smtClean="0"/>
          </a:p>
          <a:p>
            <a:pPr algn="just"/>
            <a:r>
              <a:rPr lang="uk-UA" sz="2400" dirty="0" smtClean="0"/>
              <a:t>4. Загальне інформування цільових аудиторій (виготовлення та поширення власних презентаційно-інформаційних матеріалів, </a:t>
            </a:r>
            <a:r>
              <a:rPr lang="uk-UA" sz="2400" dirty="0" err="1" smtClean="0"/>
              <a:t>популяризаційних</a:t>
            </a:r>
            <a:r>
              <a:rPr lang="uk-UA" sz="2400" dirty="0" smtClean="0"/>
              <a:t> атрибутів; електронні та поштові розсилання за заздалегідь укладеними списками; обов'язкове відвідування заходів інших організацій (інституцій), виступи, привітання тощо; створення </a:t>
            </a:r>
            <a:r>
              <a:rPr lang="uk-UA" sz="2400" dirty="0" err="1" smtClean="0"/>
              <a:t>веб-сайтів</a:t>
            </a:r>
            <a:r>
              <a:rPr lang="uk-UA" sz="2400" dirty="0" smtClean="0"/>
              <a:t> і порталів, організація конференцій у мережі Інтернет тощо).</a:t>
            </a:r>
            <a:endParaRPr lang="ru-RU" sz="2400" dirty="0" smtClean="0"/>
          </a:p>
        </p:txBody>
      </p:sp>
    </p:spTree>
  </p:cSld>
  <p:clrMapOvr>
    <a:masterClrMapping/>
  </p:clrMapOvr>
</p:sld>
</file>

<file path=ppt/theme/theme1.xml><?xml version="1.0" encoding="utf-8"?>
<a:theme xmlns:a="http://schemas.openxmlformats.org/drawingml/2006/main" name="Тема Office">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884</TotalTime>
  <Words>1632</Words>
  <Application>Microsoft Office PowerPoint</Application>
  <PresentationFormat>Широкий екран</PresentationFormat>
  <Paragraphs>93</Paragraphs>
  <Slides>19</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19</vt:i4>
      </vt:variant>
    </vt:vector>
  </HeadingPairs>
  <TitlesOfParts>
    <vt:vector size="22" baseType="lpstr">
      <vt:lpstr>Arial</vt:lpstr>
      <vt:lpstr>Calibri</vt:lpstr>
      <vt:lpstr>Тема Office</vt:lpstr>
      <vt:lpstr>Тема:   Представлення результатів соціологічного дослідження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  Види підсумкових документів дослідження: публікації в ЗМІ  </vt:lpstr>
      <vt:lpstr>Дякую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методів в кількісній і якісній стратегїї дослідження»</dc:title>
  <dc:creator>Гойда Анна</dc:creator>
  <cp:lastModifiedBy>Taisiia</cp:lastModifiedBy>
  <cp:revision>23</cp:revision>
  <dcterms:created xsi:type="dcterms:W3CDTF">2020-10-05T19:12:53Z</dcterms:created>
  <dcterms:modified xsi:type="dcterms:W3CDTF">2024-03-06T20:20:48Z</dcterms:modified>
</cp:coreProperties>
</file>