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D2C9A-2DCC-46E8-89CE-3F774F154FA5}" type="datetimeFigureOut">
              <a:rPr lang="ru-RU" smtClean="0"/>
              <a:t>24.10.2023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DB625-9631-452B-8F53-43CDFD12E746}" type="slidenum">
              <a:rPr lang="ru-RU" smtClean="0"/>
              <a:t>‹#›</a:t>
            </a:fld>
            <a:endParaRPr lang="ru-RU" dirty="0"/>
          </a:p>
        </p:txBody>
      </p:sp>
    </p:spTree>
    <p:extLst>
      <p:ext uri="{BB962C8B-B14F-4D97-AF65-F5344CB8AC3E}">
        <p14:creationId xmlns:p14="http://schemas.microsoft.com/office/powerpoint/2010/main" val="422016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1ADB625-9631-452B-8F53-43CDFD12E746}" type="slidenum">
              <a:rPr lang="ru-RU" smtClean="0"/>
              <a:t>10</a:t>
            </a:fld>
            <a:endParaRPr lang="ru-RU" dirty="0"/>
          </a:p>
        </p:txBody>
      </p:sp>
    </p:spTree>
    <p:extLst>
      <p:ext uri="{BB962C8B-B14F-4D97-AF65-F5344CB8AC3E}">
        <p14:creationId xmlns:p14="http://schemas.microsoft.com/office/powerpoint/2010/main" val="2342079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1ADB625-9631-452B-8F53-43CDFD12E746}" type="slidenum">
              <a:rPr lang="ru-RU" smtClean="0"/>
              <a:t>11</a:t>
            </a:fld>
            <a:endParaRPr lang="ru-RU" dirty="0"/>
          </a:p>
        </p:txBody>
      </p:sp>
    </p:spTree>
    <p:extLst>
      <p:ext uri="{BB962C8B-B14F-4D97-AF65-F5344CB8AC3E}">
        <p14:creationId xmlns:p14="http://schemas.microsoft.com/office/powerpoint/2010/main" val="2925420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5DF0B1C-BD91-4B1D-BCCB-0636A278EE50}" type="datetimeFigureOut">
              <a:rPr lang="ru-RU" smtClean="0"/>
              <a:t>24.10.2023</a:t>
            </a:fld>
            <a:endParaRPr lang="ru-RU" dirty="0"/>
          </a:p>
        </p:txBody>
      </p:sp>
      <p:sp>
        <p:nvSpPr>
          <p:cNvPr id="5" name="Footer Placeholder 4"/>
          <p:cNvSpPr>
            <a:spLocks noGrp="1"/>
          </p:cNvSpPr>
          <p:nvPr>
            <p:ph type="ftr" sz="quarter" idx="11"/>
          </p:nvPr>
        </p:nvSpPr>
        <p:spPr>
          <a:xfrm>
            <a:off x="1371600" y="4323845"/>
            <a:ext cx="6400800" cy="365125"/>
          </a:xfrm>
        </p:spPr>
        <p:txBody>
          <a:bodyPr/>
          <a:lstStyle/>
          <a:p>
            <a:endParaRPr lang="ru-RU" dirty="0"/>
          </a:p>
        </p:txBody>
      </p:sp>
      <p:sp>
        <p:nvSpPr>
          <p:cNvPr id="6" name="Slide Number Placeholder 5"/>
          <p:cNvSpPr>
            <a:spLocks noGrp="1"/>
          </p:cNvSpPr>
          <p:nvPr>
            <p:ph type="sldNum" sz="quarter" idx="12"/>
          </p:nvPr>
        </p:nvSpPr>
        <p:spPr>
          <a:xfrm>
            <a:off x="8077200" y="1430866"/>
            <a:ext cx="2743200" cy="365125"/>
          </a:xfrm>
        </p:spPr>
        <p:txBody>
          <a:bodyPr/>
          <a:lstStyle/>
          <a:p>
            <a:fld id="{1CB86886-FAAE-4550-890A-AFB9CB32736F}" type="slidenum">
              <a:rPr lang="ru-RU" smtClean="0"/>
              <a:t>‹#›</a:t>
            </a:fld>
            <a:endParaRPr lang="ru-RU" dirty="0"/>
          </a:p>
        </p:txBody>
      </p:sp>
    </p:spTree>
    <p:extLst>
      <p:ext uri="{BB962C8B-B14F-4D97-AF65-F5344CB8AC3E}">
        <p14:creationId xmlns:p14="http://schemas.microsoft.com/office/powerpoint/2010/main" val="2339856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5DF0B1C-BD91-4B1D-BCCB-0636A278EE50}" type="datetimeFigureOut">
              <a:rPr lang="ru-RU" smtClean="0"/>
              <a:t>24.10.2023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CB86886-FAAE-4550-890A-AFB9CB32736F}" type="slidenum">
              <a:rPr lang="ru-RU" smtClean="0"/>
              <a:t>‹#›</a:t>
            </a:fld>
            <a:endParaRPr lang="ru-RU" dirty="0"/>
          </a:p>
        </p:txBody>
      </p:sp>
    </p:spTree>
    <p:extLst>
      <p:ext uri="{BB962C8B-B14F-4D97-AF65-F5344CB8AC3E}">
        <p14:creationId xmlns:p14="http://schemas.microsoft.com/office/powerpoint/2010/main" val="2239662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5DF0B1C-BD91-4B1D-BCCB-0636A278EE50}" type="datetimeFigureOut">
              <a:rPr lang="ru-RU" smtClean="0"/>
              <a:t>24.10.2023</a:t>
            </a:fld>
            <a:endParaRPr lang="ru-RU" dirty="0"/>
          </a:p>
        </p:txBody>
      </p:sp>
      <p:sp>
        <p:nvSpPr>
          <p:cNvPr id="6" name="Footer Placeholder 5"/>
          <p:cNvSpPr>
            <a:spLocks noGrp="1"/>
          </p:cNvSpPr>
          <p:nvPr>
            <p:ph type="ftr" sz="quarter" idx="11"/>
          </p:nvPr>
        </p:nvSpPr>
        <p:spPr>
          <a:xfrm>
            <a:off x="685800" y="379941"/>
            <a:ext cx="6991492" cy="365125"/>
          </a:xfrm>
        </p:spPr>
        <p:txBody>
          <a:bodyPr/>
          <a:lstStyle/>
          <a:p>
            <a:endParaRPr lang="ru-RU" dirty="0"/>
          </a:p>
        </p:txBody>
      </p:sp>
      <p:sp>
        <p:nvSpPr>
          <p:cNvPr id="7" name="Slide Number Placeholder 6"/>
          <p:cNvSpPr>
            <a:spLocks noGrp="1"/>
          </p:cNvSpPr>
          <p:nvPr>
            <p:ph type="sldNum" sz="quarter" idx="12"/>
          </p:nvPr>
        </p:nvSpPr>
        <p:spPr>
          <a:xfrm>
            <a:off x="10862452" y="381000"/>
            <a:ext cx="643748" cy="365125"/>
          </a:xfrm>
        </p:spPr>
        <p:txBody>
          <a:bodyPr/>
          <a:lstStyle/>
          <a:p>
            <a:fld id="{1CB86886-FAAE-4550-890A-AFB9CB32736F}" type="slidenum">
              <a:rPr lang="ru-RU" smtClean="0"/>
              <a:t>‹#›</a:t>
            </a:fld>
            <a:endParaRPr lang="ru-RU" dirty="0"/>
          </a:p>
        </p:txBody>
      </p:sp>
    </p:spTree>
    <p:extLst>
      <p:ext uri="{BB962C8B-B14F-4D97-AF65-F5344CB8AC3E}">
        <p14:creationId xmlns:p14="http://schemas.microsoft.com/office/powerpoint/2010/main" val="2852234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5DF0B1C-BD91-4B1D-BCCB-0636A278EE50}" type="datetimeFigureOut">
              <a:rPr lang="ru-RU" smtClean="0"/>
              <a:t>24.10.2023</a:t>
            </a:fld>
            <a:endParaRPr lang="ru-RU" dirty="0"/>
          </a:p>
        </p:txBody>
      </p:sp>
      <p:sp>
        <p:nvSpPr>
          <p:cNvPr id="6" name="Footer Placeholder 5"/>
          <p:cNvSpPr>
            <a:spLocks noGrp="1"/>
          </p:cNvSpPr>
          <p:nvPr>
            <p:ph type="ftr" sz="quarter" idx="11"/>
          </p:nvPr>
        </p:nvSpPr>
        <p:spPr>
          <a:xfrm>
            <a:off x="685800" y="379941"/>
            <a:ext cx="6991492" cy="365125"/>
          </a:xfrm>
        </p:spPr>
        <p:txBody>
          <a:bodyPr/>
          <a:lstStyle/>
          <a:p>
            <a:endParaRPr lang="ru-RU" dirty="0"/>
          </a:p>
        </p:txBody>
      </p:sp>
      <p:sp>
        <p:nvSpPr>
          <p:cNvPr id="7" name="Slide Number Placeholder 6"/>
          <p:cNvSpPr>
            <a:spLocks noGrp="1"/>
          </p:cNvSpPr>
          <p:nvPr>
            <p:ph type="sldNum" sz="quarter" idx="12"/>
          </p:nvPr>
        </p:nvSpPr>
        <p:spPr>
          <a:xfrm>
            <a:off x="10862452" y="381000"/>
            <a:ext cx="643748" cy="365125"/>
          </a:xfrm>
        </p:spPr>
        <p:txBody>
          <a:bodyPr/>
          <a:lstStyle/>
          <a:p>
            <a:fld id="{1CB86886-FAAE-4550-890A-AFB9CB32736F}" type="slidenum">
              <a:rPr lang="ru-RU" smtClean="0"/>
              <a:t>‹#›</a:t>
            </a:fld>
            <a:endParaRPr lang="ru-RU"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37844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5DF0B1C-BD91-4B1D-BCCB-0636A278EE50}" type="datetimeFigureOut">
              <a:rPr lang="ru-RU" smtClean="0"/>
              <a:t>24.10.2023</a:t>
            </a:fld>
            <a:endParaRPr lang="ru-RU" dirty="0"/>
          </a:p>
        </p:txBody>
      </p:sp>
      <p:sp>
        <p:nvSpPr>
          <p:cNvPr id="6" name="Footer Placeholder 5"/>
          <p:cNvSpPr>
            <a:spLocks noGrp="1"/>
          </p:cNvSpPr>
          <p:nvPr>
            <p:ph type="ftr" sz="quarter" idx="11"/>
          </p:nvPr>
        </p:nvSpPr>
        <p:spPr>
          <a:xfrm>
            <a:off x="685800" y="378883"/>
            <a:ext cx="6991492" cy="365125"/>
          </a:xfrm>
        </p:spPr>
        <p:txBody>
          <a:bodyPr/>
          <a:lstStyle/>
          <a:p>
            <a:endParaRPr lang="ru-RU" dirty="0"/>
          </a:p>
        </p:txBody>
      </p:sp>
      <p:sp>
        <p:nvSpPr>
          <p:cNvPr id="7" name="Slide Number Placeholder 6"/>
          <p:cNvSpPr>
            <a:spLocks noGrp="1"/>
          </p:cNvSpPr>
          <p:nvPr>
            <p:ph type="sldNum" sz="quarter" idx="12"/>
          </p:nvPr>
        </p:nvSpPr>
        <p:spPr>
          <a:xfrm>
            <a:off x="10862452" y="381000"/>
            <a:ext cx="643748" cy="365125"/>
          </a:xfrm>
        </p:spPr>
        <p:txBody>
          <a:bodyPr/>
          <a:lstStyle/>
          <a:p>
            <a:fld id="{1CB86886-FAAE-4550-890A-AFB9CB32736F}" type="slidenum">
              <a:rPr lang="ru-RU" smtClean="0"/>
              <a:t>‹#›</a:t>
            </a:fld>
            <a:endParaRPr lang="ru-RU" dirty="0"/>
          </a:p>
        </p:txBody>
      </p:sp>
    </p:spTree>
    <p:extLst>
      <p:ext uri="{BB962C8B-B14F-4D97-AF65-F5344CB8AC3E}">
        <p14:creationId xmlns:p14="http://schemas.microsoft.com/office/powerpoint/2010/main" val="603107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5DF0B1C-BD91-4B1D-BCCB-0636A278EE50}" type="datetimeFigureOut">
              <a:rPr lang="ru-RU" smtClean="0"/>
              <a:t>24.10.2023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1CB86886-FAAE-4550-890A-AFB9CB32736F}" type="slidenum">
              <a:rPr lang="ru-RU" smtClean="0"/>
              <a:t>‹#›</a:t>
            </a:fld>
            <a:endParaRPr lang="ru-RU" dirty="0"/>
          </a:p>
        </p:txBody>
      </p:sp>
    </p:spTree>
    <p:extLst>
      <p:ext uri="{BB962C8B-B14F-4D97-AF65-F5344CB8AC3E}">
        <p14:creationId xmlns:p14="http://schemas.microsoft.com/office/powerpoint/2010/main" val="3367555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5DF0B1C-BD91-4B1D-BCCB-0636A278EE50}" type="datetimeFigureOut">
              <a:rPr lang="ru-RU" smtClean="0"/>
              <a:t>24.10.2023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1CB86886-FAAE-4550-890A-AFB9CB32736F}" type="slidenum">
              <a:rPr lang="ru-RU" smtClean="0"/>
              <a:t>‹#›</a:t>
            </a:fld>
            <a:endParaRPr lang="ru-RU" dirty="0"/>
          </a:p>
        </p:txBody>
      </p:sp>
    </p:spTree>
    <p:extLst>
      <p:ext uri="{BB962C8B-B14F-4D97-AF65-F5344CB8AC3E}">
        <p14:creationId xmlns:p14="http://schemas.microsoft.com/office/powerpoint/2010/main" val="3215202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DF0B1C-BD91-4B1D-BCCB-0636A278EE50}" type="datetimeFigureOut">
              <a:rPr lang="ru-RU" smtClean="0"/>
              <a:t>24.10.2023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CB86886-FAAE-4550-890A-AFB9CB32736F}" type="slidenum">
              <a:rPr lang="ru-RU" smtClean="0"/>
              <a:t>‹#›</a:t>
            </a:fld>
            <a:endParaRPr lang="ru-RU" dirty="0"/>
          </a:p>
        </p:txBody>
      </p:sp>
    </p:spTree>
    <p:extLst>
      <p:ext uri="{BB962C8B-B14F-4D97-AF65-F5344CB8AC3E}">
        <p14:creationId xmlns:p14="http://schemas.microsoft.com/office/powerpoint/2010/main" val="17694561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5DF0B1C-BD91-4B1D-BCCB-0636A278EE50}" type="datetimeFigureOut">
              <a:rPr lang="ru-RU" smtClean="0"/>
              <a:t>24.10.2023</a:t>
            </a:fld>
            <a:endParaRPr lang="ru-RU" dirty="0"/>
          </a:p>
        </p:txBody>
      </p:sp>
      <p:sp>
        <p:nvSpPr>
          <p:cNvPr id="5" name="Footer Placeholder 4"/>
          <p:cNvSpPr>
            <a:spLocks noGrp="1"/>
          </p:cNvSpPr>
          <p:nvPr>
            <p:ph type="ftr" sz="quarter" idx="11"/>
          </p:nvPr>
        </p:nvSpPr>
        <p:spPr>
          <a:xfrm>
            <a:off x="685800" y="381000"/>
            <a:ext cx="6991492" cy="365125"/>
          </a:xfrm>
        </p:spPr>
        <p:txBody>
          <a:bodyPr/>
          <a:lstStyle/>
          <a:p>
            <a:endParaRPr lang="ru-RU" dirty="0"/>
          </a:p>
        </p:txBody>
      </p:sp>
      <p:sp>
        <p:nvSpPr>
          <p:cNvPr id="6" name="Slide Number Placeholder 5"/>
          <p:cNvSpPr>
            <a:spLocks noGrp="1"/>
          </p:cNvSpPr>
          <p:nvPr>
            <p:ph type="sldNum" sz="quarter" idx="12"/>
          </p:nvPr>
        </p:nvSpPr>
        <p:spPr>
          <a:xfrm>
            <a:off x="10862452" y="381000"/>
            <a:ext cx="643748" cy="365125"/>
          </a:xfrm>
        </p:spPr>
        <p:txBody>
          <a:bodyPr/>
          <a:lstStyle/>
          <a:p>
            <a:fld id="{1CB86886-FAAE-4550-890A-AFB9CB32736F}" type="slidenum">
              <a:rPr lang="ru-RU" smtClean="0"/>
              <a:t>‹#›</a:t>
            </a:fld>
            <a:endParaRPr lang="ru-RU" dirty="0"/>
          </a:p>
        </p:txBody>
      </p:sp>
    </p:spTree>
    <p:extLst>
      <p:ext uri="{BB962C8B-B14F-4D97-AF65-F5344CB8AC3E}">
        <p14:creationId xmlns:p14="http://schemas.microsoft.com/office/powerpoint/2010/main" val="193520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5DF0B1C-BD91-4B1D-BCCB-0636A278EE50}" type="datetimeFigureOut">
              <a:rPr lang="ru-RU" smtClean="0"/>
              <a:t>24.10.2023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1CB86886-FAAE-4550-890A-AFB9CB32736F}" type="slidenum">
              <a:rPr lang="ru-RU" smtClean="0"/>
              <a:t>‹#›</a:t>
            </a:fld>
            <a:endParaRPr lang="ru-RU" dirty="0"/>
          </a:p>
        </p:txBody>
      </p:sp>
    </p:spTree>
    <p:extLst>
      <p:ext uri="{BB962C8B-B14F-4D97-AF65-F5344CB8AC3E}">
        <p14:creationId xmlns:p14="http://schemas.microsoft.com/office/powerpoint/2010/main" val="166022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5DF0B1C-BD91-4B1D-BCCB-0636A278EE50}" type="datetimeFigureOut">
              <a:rPr lang="ru-RU" smtClean="0"/>
              <a:t>24.10.2023</a:t>
            </a:fld>
            <a:endParaRPr lang="ru-RU" dirty="0"/>
          </a:p>
        </p:txBody>
      </p:sp>
      <p:sp>
        <p:nvSpPr>
          <p:cNvPr id="5" name="Footer Placeholder 4"/>
          <p:cNvSpPr>
            <a:spLocks noGrp="1"/>
          </p:cNvSpPr>
          <p:nvPr>
            <p:ph type="ftr" sz="quarter" idx="11"/>
          </p:nvPr>
        </p:nvSpPr>
        <p:spPr>
          <a:xfrm>
            <a:off x="685800" y="381001"/>
            <a:ext cx="6991492" cy="364065"/>
          </a:xfrm>
        </p:spPr>
        <p:txBody>
          <a:bodyPr/>
          <a:lstStyle/>
          <a:p>
            <a:endParaRPr lang="ru-RU" dirty="0"/>
          </a:p>
        </p:txBody>
      </p:sp>
      <p:sp>
        <p:nvSpPr>
          <p:cNvPr id="6" name="Slide Number Placeholder 5"/>
          <p:cNvSpPr>
            <a:spLocks noGrp="1"/>
          </p:cNvSpPr>
          <p:nvPr>
            <p:ph type="sldNum" sz="quarter" idx="12"/>
          </p:nvPr>
        </p:nvSpPr>
        <p:spPr>
          <a:xfrm>
            <a:off x="10862452" y="381000"/>
            <a:ext cx="643748" cy="365125"/>
          </a:xfrm>
        </p:spPr>
        <p:txBody>
          <a:bodyPr/>
          <a:lstStyle/>
          <a:p>
            <a:fld id="{1CB86886-FAAE-4550-890A-AFB9CB32736F}" type="slidenum">
              <a:rPr lang="ru-RU" smtClean="0"/>
              <a:t>‹#›</a:t>
            </a:fld>
            <a:endParaRPr lang="ru-RU" dirty="0"/>
          </a:p>
        </p:txBody>
      </p:sp>
    </p:spTree>
    <p:extLst>
      <p:ext uri="{BB962C8B-B14F-4D97-AF65-F5344CB8AC3E}">
        <p14:creationId xmlns:p14="http://schemas.microsoft.com/office/powerpoint/2010/main" val="2265785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5DF0B1C-BD91-4B1D-BCCB-0636A278EE50}" type="datetimeFigureOut">
              <a:rPr lang="ru-RU" smtClean="0"/>
              <a:t>24.10.2023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CB86886-FAAE-4550-890A-AFB9CB32736F}" type="slidenum">
              <a:rPr lang="ru-RU" smtClean="0"/>
              <a:t>‹#›</a:t>
            </a:fld>
            <a:endParaRPr lang="ru-RU" dirty="0"/>
          </a:p>
        </p:txBody>
      </p:sp>
    </p:spTree>
    <p:extLst>
      <p:ext uri="{BB962C8B-B14F-4D97-AF65-F5344CB8AC3E}">
        <p14:creationId xmlns:p14="http://schemas.microsoft.com/office/powerpoint/2010/main" val="269377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5DF0B1C-BD91-4B1D-BCCB-0636A278EE50}" type="datetimeFigureOut">
              <a:rPr lang="ru-RU" smtClean="0"/>
              <a:t>24.10.2023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1CB86886-FAAE-4550-890A-AFB9CB32736F}" type="slidenum">
              <a:rPr lang="ru-RU" smtClean="0"/>
              <a:t>‹#›</a:t>
            </a:fld>
            <a:endParaRPr lang="ru-RU" dirty="0"/>
          </a:p>
        </p:txBody>
      </p:sp>
    </p:spTree>
    <p:extLst>
      <p:ext uri="{BB962C8B-B14F-4D97-AF65-F5344CB8AC3E}">
        <p14:creationId xmlns:p14="http://schemas.microsoft.com/office/powerpoint/2010/main" val="493208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5DF0B1C-BD91-4B1D-BCCB-0636A278EE50}" type="datetimeFigureOut">
              <a:rPr lang="ru-RU" smtClean="0"/>
              <a:t>24.10.2023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1CB86886-FAAE-4550-890A-AFB9CB32736F}" type="slidenum">
              <a:rPr lang="ru-RU" smtClean="0"/>
              <a:t>‹#›</a:t>
            </a:fld>
            <a:endParaRPr lang="ru-RU" dirty="0"/>
          </a:p>
        </p:txBody>
      </p:sp>
    </p:spTree>
    <p:extLst>
      <p:ext uri="{BB962C8B-B14F-4D97-AF65-F5344CB8AC3E}">
        <p14:creationId xmlns:p14="http://schemas.microsoft.com/office/powerpoint/2010/main" val="849356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F0B1C-BD91-4B1D-BCCB-0636A278EE50}" type="datetimeFigureOut">
              <a:rPr lang="ru-RU" smtClean="0"/>
              <a:t>24.10.2023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1CB86886-FAAE-4550-890A-AFB9CB32736F}" type="slidenum">
              <a:rPr lang="ru-RU" smtClean="0"/>
              <a:t>‹#›</a:t>
            </a:fld>
            <a:endParaRPr lang="ru-RU" dirty="0"/>
          </a:p>
        </p:txBody>
      </p:sp>
    </p:spTree>
    <p:extLst>
      <p:ext uri="{BB962C8B-B14F-4D97-AF65-F5344CB8AC3E}">
        <p14:creationId xmlns:p14="http://schemas.microsoft.com/office/powerpoint/2010/main" val="286237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5DF0B1C-BD91-4B1D-BCCB-0636A278EE50}" type="datetimeFigureOut">
              <a:rPr lang="ru-RU" smtClean="0"/>
              <a:t>24.10.2023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CB86886-FAAE-4550-890A-AFB9CB32736F}" type="slidenum">
              <a:rPr lang="ru-RU" smtClean="0"/>
              <a:t>‹#›</a:t>
            </a:fld>
            <a:endParaRPr lang="ru-RU" dirty="0"/>
          </a:p>
        </p:txBody>
      </p:sp>
    </p:spTree>
    <p:extLst>
      <p:ext uri="{BB962C8B-B14F-4D97-AF65-F5344CB8AC3E}">
        <p14:creationId xmlns:p14="http://schemas.microsoft.com/office/powerpoint/2010/main" val="3231484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5DF0B1C-BD91-4B1D-BCCB-0636A278EE50}" type="datetimeFigureOut">
              <a:rPr lang="ru-RU" smtClean="0"/>
              <a:t>24.10.2023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1CB86886-FAAE-4550-890A-AFB9CB32736F}" type="slidenum">
              <a:rPr lang="ru-RU" smtClean="0"/>
              <a:t>‹#›</a:t>
            </a:fld>
            <a:endParaRPr lang="ru-RU" dirty="0"/>
          </a:p>
        </p:txBody>
      </p:sp>
    </p:spTree>
    <p:extLst>
      <p:ext uri="{BB962C8B-B14F-4D97-AF65-F5344CB8AC3E}">
        <p14:creationId xmlns:p14="http://schemas.microsoft.com/office/powerpoint/2010/main" val="572354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DF0B1C-BD91-4B1D-BCCB-0636A278EE50}" type="datetimeFigureOut">
              <a:rPr lang="ru-RU" smtClean="0"/>
              <a:t>24.10.2023</a:t>
            </a:fld>
            <a:endParaRPr lang="ru-RU"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CB86886-FAAE-4550-890A-AFB9CB32736F}" type="slidenum">
              <a:rPr lang="ru-RU" smtClean="0"/>
              <a:t>‹#›</a:t>
            </a:fld>
            <a:endParaRPr lang="ru-RU" dirty="0"/>
          </a:p>
        </p:txBody>
      </p:sp>
    </p:spTree>
    <p:extLst>
      <p:ext uri="{BB962C8B-B14F-4D97-AF65-F5344CB8AC3E}">
        <p14:creationId xmlns:p14="http://schemas.microsoft.com/office/powerpoint/2010/main" val="61986815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695449"/>
            <a:ext cx="9144000" cy="3019425"/>
          </a:xfrm>
        </p:spPr>
        <p:txBody>
          <a:bodyPr>
            <a:normAutofit fontScale="90000"/>
          </a:bodyPr>
          <a:lstStyle/>
          <a:p>
            <a:r>
              <a:rPr lang="uk-UA" b="1" noProof="1">
                <a:latin typeface="Times New Roman" panose="02020603050405020304" pitchFamily="18" charset="0"/>
                <a:cs typeface="Times New Roman" panose="02020603050405020304" pitchFamily="18" charset="0"/>
              </a:rPr>
              <a:t>Фейкова</a:t>
            </a:r>
            <a:r>
              <a:rPr lang="ru-RU" b="1" dirty="0">
                <a:latin typeface="Times New Roman" panose="02020603050405020304" pitchFamily="18" charset="0"/>
                <a:cs typeface="Times New Roman" panose="02020603050405020304" pitchFamily="18" charset="0"/>
              </a:rPr>
              <a:t> статистика або як не дати ввести себе в оману за допомогою цифр</a:t>
            </a:r>
          </a:p>
        </p:txBody>
      </p:sp>
    </p:spTree>
    <p:extLst>
      <p:ext uri="{BB962C8B-B14F-4D97-AF65-F5344CB8AC3E}">
        <p14:creationId xmlns:p14="http://schemas.microsoft.com/office/powerpoint/2010/main" val="3503599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5600" y="764373"/>
            <a:ext cx="8610600" cy="588177"/>
          </a:xfrm>
        </p:spPr>
        <p:txBody>
          <a:bodyPr>
            <a:normAutofit fontScale="90000"/>
          </a:bodyPr>
          <a:lstStyle/>
          <a:p>
            <a:pPr algn="ctr"/>
            <a:r>
              <a:rPr lang="uk-UA" dirty="0">
                <a:latin typeface="Times New Roman" panose="02020603050405020304" pitchFamily="18" charset="0"/>
                <a:cs typeface="Times New Roman" panose="02020603050405020304" pitchFamily="18" charset="0"/>
              </a:rPr>
              <a:t>Фейк або правда</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normAutofit/>
          </a:bodyPr>
          <a:lstStyle/>
          <a:p>
            <a:pPr marL="0" indent="0" algn="just">
              <a:buNone/>
            </a:pPr>
            <a:r>
              <a:rPr lang="uk-UA" dirty="0">
                <a:latin typeface="Times New Roman" panose="02020603050405020304" pitchFamily="18" charset="0"/>
                <a:cs typeface="Times New Roman" panose="02020603050405020304" pitchFamily="18" charset="0"/>
              </a:rPr>
              <a:t>На питання "Чи користуєтеся ви інтернетом?" позитивно відповіли 100%. Такий результат опитування, проведеного недавно в інтернеті. </a:t>
            </a: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r>
              <a:rPr lang="uk-UA" dirty="0">
                <a:latin typeface="Times New Roman" panose="02020603050405020304" pitchFamily="18" charset="0"/>
                <a:cs typeface="Times New Roman" panose="02020603050405020304" pitchFamily="18" charset="0"/>
              </a:rPr>
              <a:t>Згідно з даними статистики, дев'яносто зі ста опитаних повністю схвалюють державну політику, а десять </a:t>
            </a:r>
            <a:r>
              <a:rPr lang="ru-RU" dirty="0">
                <a:latin typeface="Times New Roman" panose="02020603050405020304" pitchFamily="18" charset="0"/>
                <a:cs typeface="Times New Roman" panose="02020603050405020304" pitchFamily="18" charset="0"/>
              </a:rPr>
              <a:t>–</a:t>
            </a:r>
            <a:r>
              <a:rPr lang="uk-UA" dirty="0">
                <a:latin typeface="Times New Roman" panose="02020603050405020304" pitchFamily="18" charset="0"/>
                <a:cs typeface="Times New Roman" panose="02020603050405020304" pitchFamily="18" charset="0"/>
              </a:rPr>
              <a:t> завжди підтримують. Решту населення ніхто ніколи не питав. </a:t>
            </a:r>
          </a:p>
          <a:p>
            <a:pPr marL="0" indent="0" algn="just">
              <a:buNone/>
            </a:pPr>
            <a:endParaRPr lang="ru-RU" sz="3100" dirty="0">
              <a:latin typeface="Times New Roman" panose="02020603050405020304" pitchFamily="18" charset="0"/>
              <a:cs typeface="Times New Roman" panose="02020603050405020304" pitchFamily="18" charset="0"/>
            </a:endParaRPr>
          </a:p>
          <a:p>
            <a:pPr marL="0" indent="0">
              <a:buNone/>
            </a:pPr>
            <a:endParaRPr lang="ru-RU" dirty="0"/>
          </a:p>
        </p:txBody>
      </p:sp>
      <p:sp>
        <p:nvSpPr>
          <p:cNvPr id="4" name="Объект 3"/>
          <p:cNvSpPr>
            <a:spLocks noGrp="1"/>
          </p:cNvSpPr>
          <p:nvPr>
            <p:ph sz="half" idx="2"/>
          </p:nvPr>
        </p:nvSpPr>
        <p:spPr/>
        <p:txBody>
          <a:bodyPr>
            <a:noAutofit/>
          </a:bodyPr>
          <a:lstStyle/>
          <a:p>
            <a:pPr marL="0" indent="0" algn="just">
              <a:spcBef>
                <a:spcPts val="0"/>
              </a:spcBef>
              <a:spcAft>
                <a:spcPts val="200"/>
              </a:spcAft>
              <a:buNone/>
            </a:pPr>
            <a:r>
              <a:rPr lang="uk-UA" sz="1800" b="1" dirty="0">
                <a:latin typeface="Times New Roman" panose="02020603050405020304" pitchFamily="18" charset="0"/>
                <a:cs typeface="Times New Roman" panose="02020603050405020304" pitchFamily="18" charset="0"/>
              </a:rPr>
              <a:t>Запитання:</a:t>
            </a:r>
            <a:endParaRPr lang="ru-RU" sz="1800" b="1" dirty="0">
              <a:latin typeface="Times New Roman" panose="02020603050405020304" pitchFamily="18" charset="0"/>
              <a:cs typeface="Times New Roman" panose="02020603050405020304" pitchFamily="18" charset="0"/>
            </a:endParaRPr>
          </a:p>
          <a:p>
            <a:pPr algn="just">
              <a:spcBef>
                <a:spcPts val="0"/>
              </a:spcBef>
              <a:spcAft>
                <a:spcPts val="200"/>
              </a:spcAft>
            </a:pPr>
            <a:endParaRPr lang="ru-RU" sz="1800" dirty="0">
              <a:latin typeface="Times New Roman" panose="02020603050405020304" pitchFamily="18" charset="0"/>
              <a:cs typeface="Times New Roman" panose="02020603050405020304" pitchFamily="18" charset="0"/>
            </a:endParaRPr>
          </a:p>
          <a:p>
            <a:pPr marL="0" indent="0" algn="just">
              <a:spcBef>
                <a:spcPts val="0"/>
              </a:spcBef>
              <a:spcAft>
                <a:spcPts val="200"/>
              </a:spcAft>
              <a:buNone/>
            </a:pPr>
            <a:r>
              <a:rPr lang="uk-UA" sz="1800" dirty="0">
                <a:latin typeface="Times New Roman" panose="02020603050405020304" pitchFamily="18" charset="0"/>
                <a:cs typeface="Times New Roman" panose="02020603050405020304" pitchFamily="18" charset="0"/>
              </a:rPr>
              <a:t>– чому при опитування населення заміжніх жінок більше, ніж жонатих чоловіків?</a:t>
            </a:r>
            <a:endParaRPr lang="ru-RU" sz="1800" dirty="0">
              <a:latin typeface="Times New Roman" panose="02020603050405020304" pitchFamily="18" charset="0"/>
              <a:cs typeface="Times New Roman" panose="02020603050405020304" pitchFamily="18" charset="0"/>
            </a:endParaRPr>
          </a:p>
          <a:p>
            <a:pPr marL="0" indent="0" algn="just">
              <a:spcBef>
                <a:spcPts val="0"/>
              </a:spcBef>
              <a:spcAft>
                <a:spcPts val="200"/>
              </a:spcAft>
              <a:buNone/>
            </a:pPr>
            <a:r>
              <a:rPr lang="uk-UA" sz="1800" dirty="0">
                <a:latin typeface="Times New Roman" panose="02020603050405020304" pitchFamily="18" charset="0"/>
                <a:cs typeface="Times New Roman" panose="02020603050405020304" pitchFamily="18" charset="0"/>
              </a:rPr>
              <a:t> – чому у два рази у жінок та чоловіків відрізняються дані щодо кількості побачень з представниками протилежної статі?</a:t>
            </a:r>
            <a:endParaRPr lang="ru-RU" sz="1800" dirty="0">
              <a:latin typeface="Times New Roman" panose="02020603050405020304" pitchFamily="18" charset="0"/>
              <a:cs typeface="Times New Roman" panose="02020603050405020304" pitchFamily="18" charset="0"/>
            </a:endParaRPr>
          </a:p>
          <a:p>
            <a:pPr marL="0" indent="0" algn="just">
              <a:spcBef>
                <a:spcPts val="0"/>
              </a:spcBef>
              <a:spcAft>
                <a:spcPts val="200"/>
              </a:spcAft>
              <a:buNone/>
            </a:pPr>
            <a:r>
              <a:rPr lang="uk-UA" sz="1800" dirty="0">
                <a:latin typeface="Times New Roman" panose="02020603050405020304" pitchFamily="18" charset="0"/>
                <a:cs typeface="Times New Roman" panose="02020603050405020304" pitchFamily="18" charset="0"/>
              </a:rPr>
              <a:t> – чи може захворювання однієї людини подвоїти національну статистику?</a:t>
            </a:r>
            <a:endParaRPr lang="ru-RU" sz="1800" dirty="0">
              <a:latin typeface="Times New Roman" panose="02020603050405020304" pitchFamily="18" charset="0"/>
              <a:cs typeface="Times New Roman" panose="02020603050405020304" pitchFamily="18" charset="0"/>
            </a:endParaRPr>
          </a:p>
          <a:p>
            <a:pPr marL="0" indent="0" algn="just">
              <a:spcAft>
                <a:spcPts val="500"/>
              </a:spcAft>
              <a:buNone/>
            </a:pPr>
            <a:r>
              <a:rPr lang="ru-RU" sz="1800" dirty="0">
                <a:latin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rPr>
              <a:t>чому збільшується середня вага населення, а люди продовжують відповідати, що вони їдять овочі? / Приклад: </a:t>
            </a:r>
            <a:r>
              <a:rPr lang="en-US" sz="1800" dirty="0">
                <a:latin typeface="Times New Roman" panose="02020603050405020304" pitchFamily="18" charset="0"/>
                <a:ea typeface="Times New Roman" panose="02020603050405020304" pitchFamily="18" charset="0"/>
              </a:rPr>
              <a:t>Secret eaters</a:t>
            </a:r>
            <a:endParaRPr lang="uk-UA" sz="1800" dirty="0">
              <a:latin typeface="Times New Roman" panose="02020603050405020304" pitchFamily="18" charset="0"/>
              <a:ea typeface="Times New Roman" panose="02020603050405020304" pitchFamily="18" charset="0"/>
            </a:endParaRPr>
          </a:p>
          <a:p>
            <a:pPr marL="0" indent="0" algn="just">
              <a:spcBef>
                <a:spcPts val="0"/>
              </a:spcBef>
              <a:spcAft>
                <a:spcPts val="500"/>
              </a:spcAft>
              <a:buNone/>
            </a:pPr>
            <a:r>
              <a:rPr lang="ru-RU" sz="1800" dirty="0">
                <a:latin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cs typeface="Times New Roman" panose="02020603050405020304" pitchFamily="18" charset="0"/>
              </a:rPr>
              <a:t>чи можна провести 50,000 інтерв’ю за 20 років?</a:t>
            </a:r>
            <a:endParaRPr lang="ru-RU" sz="1800" dirty="0">
              <a:latin typeface="Times New Roman" panose="02020603050405020304" pitchFamily="18" charset="0"/>
              <a:cs typeface="Times New Roman" panose="02020603050405020304" pitchFamily="18" charset="0"/>
            </a:endParaRPr>
          </a:p>
          <a:p>
            <a:pPr marL="0" indent="0" algn="just">
              <a:spcBef>
                <a:spcPts val="0"/>
              </a:spcBef>
              <a:spcAft>
                <a:spcPts val="200"/>
              </a:spcAft>
              <a:buNone/>
            </a:pP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2657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5600" y="764373"/>
            <a:ext cx="8610600" cy="473877"/>
          </a:xfrm>
        </p:spPr>
        <p:txBody>
          <a:bodyPr>
            <a:normAutofit/>
          </a:bodyPr>
          <a:lstStyle/>
          <a:p>
            <a:r>
              <a:rPr lang="uk-UA" sz="2400" b="1" dirty="0">
                <a:latin typeface="Times New Roman" panose="02020603050405020304" pitchFamily="18" charset="0"/>
                <a:cs typeface="Times New Roman" panose="02020603050405020304" pitchFamily="18" charset="0"/>
              </a:rPr>
              <a:t>На що звертати увагу</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p:txBody>
          <a:bodyPr/>
          <a:lstStyle/>
          <a:p>
            <a:r>
              <a:rPr lang="uk-UA" sz="2400" dirty="0">
                <a:latin typeface="Times New Roman" panose="02020603050405020304" pitchFamily="18" charset="0"/>
                <a:cs typeface="Times New Roman" panose="02020603050405020304" pitchFamily="18" charset="0"/>
              </a:rPr>
              <a:t>величини: чи дійсно вони дають у сумі 100%</a:t>
            </a:r>
            <a:endParaRPr lang="ru-RU" sz="2400" dirty="0">
              <a:latin typeface="Times New Roman" panose="02020603050405020304" pitchFamily="18" charset="0"/>
              <a:cs typeface="Times New Roman" panose="02020603050405020304" pitchFamily="18" charset="0"/>
            </a:endParaRPr>
          </a:p>
          <a:p>
            <a:r>
              <a:rPr lang="uk-UA" sz="2400" dirty="0">
                <a:latin typeface="Times New Roman" panose="02020603050405020304" pitchFamily="18" charset="0"/>
                <a:cs typeface="Times New Roman" panose="02020603050405020304" pitchFamily="18" charset="0"/>
              </a:rPr>
              <a:t> наявність додаткової інформації</a:t>
            </a:r>
            <a:endParaRPr lang="ru-RU" sz="2400" dirty="0">
              <a:latin typeface="Times New Roman" panose="02020603050405020304" pitchFamily="18" charset="0"/>
              <a:cs typeface="Times New Roman" panose="02020603050405020304" pitchFamily="18" charset="0"/>
            </a:endParaRPr>
          </a:p>
          <a:p>
            <a:r>
              <a:rPr lang="uk-UA" sz="2400" dirty="0">
                <a:latin typeface="Times New Roman" panose="02020603050405020304" pitchFamily="18" charset="0"/>
                <a:cs typeface="Times New Roman" panose="02020603050405020304" pitchFamily="18" charset="0"/>
              </a:rPr>
              <a:t>використаний статистичний показник та його відповідність проведеним розрахункам</a:t>
            </a:r>
            <a:endParaRPr lang="ru-RU" sz="2400" dirty="0">
              <a:latin typeface="Times New Roman" panose="02020603050405020304" pitchFamily="18" charset="0"/>
              <a:cs typeface="Times New Roman" panose="02020603050405020304" pitchFamily="18" charset="0"/>
            </a:endParaRPr>
          </a:p>
          <a:p>
            <a:r>
              <a:rPr lang="ru-RU" sz="2400" dirty="0">
                <a:latin typeface="Times New Roman" panose="02020603050405020304" pitchFamily="18" charset="0"/>
                <a:cs typeface="Times New Roman" panose="02020603050405020304" pitchFamily="18" charset="0"/>
              </a:rPr>
              <a:t>використання</a:t>
            </a:r>
            <a:r>
              <a:rPr lang="uk-UA" sz="2400" dirty="0">
                <a:latin typeface="Times New Roman" panose="02020603050405020304" pitchFamily="18" charset="0"/>
                <a:cs typeface="Times New Roman" panose="02020603050405020304" pitchFamily="18" charset="0"/>
              </a:rPr>
              <a:t> альтернативних джерел інформації</a:t>
            </a:r>
            <a:endParaRPr lang="ru-RU" sz="2400" dirty="0">
              <a:latin typeface="Times New Roman" panose="02020603050405020304" pitchFamily="18" charset="0"/>
              <a:cs typeface="Times New Roman" panose="02020603050405020304" pitchFamily="18" charset="0"/>
            </a:endParaRPr>
          </a:p>
          <a:p>
            <a:r>
              <a:rPr lang="uk-UA" sz="2400" dirty="0">
                <a:latin typeface="Times New Roman" panose="02020603050405020304" pitchFamily="18" charset="0"/>
                <a:cs typeface="Times New Roman" panose="02020603050405020304" pitchFamily="18" charset="0"/>
              </a:rPr>
              <a:t> величина вибірки</a:t>
            </a:r>
          </a:p>
          <a:p>
            <a:r>
              <a:rPr lang="uk-UA" sz="2400" dirty="0">
                <a:latin typeface="Times New Roman" panose="02020603050405020304" pitchFamily="18" charset="0"/>
                <a:cs typeface="Times New Roman" panose="02020603050405020304" pitchFamily="18" charset="0"/>
              </a:rPr>
              <a:t>аналіз середніх значень</a:t>
            </a:r>
            <a:endParaRPr lang="ru-RU" sz="2400" dirty="0">
              <a:latin typeface="Times New Roman" panose="02020603050405020304" pitchFamily="18" charset="0"/>
              <a:cs typeface="Times New Roman" panose="02020603050405020304" pitchFamily="18" charset="0"/>
            </a:endParaRPr>
          </a:p>
          <a:p>
            <a:pPr marL="0" indent="0">
              <a:buNone/>
            </a:pPr>
            <a:endParaRPr lang="ru-RU" dirty="0"/>
          </a:p>
        </p:txBody>
      </p:sp>
      <p:sp>
        <p:nvSpPr>
          <p:cNvPr id="4" name="Объект 3"/>
          <p:cNvSpPr>
            <a:spLocks noGrp="1"/>
          </p:cNvSpPr>
          <p:nvPr>
            <p:ph sz="half" idx="2"/>
          </p:nvPr>
        </p:nvSpPr>
        <p:spPr/>
        <p:txBody>
          <a:bodyPr/>
          <a:lstStyle/>
          <a:p>
            <a:pPr marL="0" indent="0" algn="ctr">
              <a:buNone/>
            </a:pPr>
            <a:r>
              <a:rPr lang="uk-UA" b="1" dirty="0">
                <a:latin typeface="Times New Roman" panose="02020603050405020304" pitchFamily="18" charset="0"/>
                <a:cs typeface="Times New Roman" panose="02020603050405020304" pitchFamily="18" charset="0"/>
              </a:rPr>
              <a:t>Що купують жінкам у подарунок на 8 березня</a:t>
            </a:r>
          </a:p>
          <a:p>
            <a:pPr marL="0" indent="0" algn="ctr">
              <a:buNone/>
            </a:pPr>
            <a:endParaRPr lang="ru-RU" b="1"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6479850" y="3048000"/>
            <a:ext cx="5026350" cy="3170684"/>
          </a:xfrm>
          <a:prstGeom prst="rect">
            <a:avLst/>
          </a:prstGeom>
        </p:spPr>
      </p:pic>
    </p:spTree>
    <p:extLst>
      <p:ext uri="{BB962C8B-B14F-4D97-AF65-F5344CB8AC3E}">
        <p14:creationId xmlns:p14="http://schemas.microsoft.com/office/powerpoint/2010/main" val="1317607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5600" y="764373"/>
            <a:ext cx="8610600" cy="864402"/>
          </a:xfrm>
        </p:spPr>
        <p:txBody>
          <a:bodyPr>
            <a:normAutofit/>
          </a:bodyPr>
          <a:lstStyle/>
          <a:p>
            <a:r>
              <a:rPr lang="uk-UA" sz="2400" b="1" dirty="0">
                <a:latin typeface="Times New Roman" panose="02020603050405020304" pitchFamily="18" charset="0"/>
                <a:cs typeface="Times New Roman" panose="02020603050405020304" pitchFamily="18" charset="0"/>
              </a:rPr>
              <a:t>3. Передвиборчі опитування</a:t>
            </a:r>
            <a:br>
              <a:rPr lang="uk-UA" sz="2400" b="1" dirty="0">
                <a:latin typeface="Times New Roman" panose="02020603050405020304" pitchFamily="18" charset="0"/>
                <a:cs typeface="Times New Roman" panose="02020603050405020304" pitchFamily="18" charset="0"/>
              </a:rPr>
            </a:br>
            <a:r>
              <a:rPr lang="uk-UA" sz="2400" b="1" dirty="0">
                <a:latin typeface="Times New Roman" panose="02020603050405020304" pitchFamily="18" charset="0"/>
                <a:cs typeface="Times New Roman" panose="02020603050405020304" pitchFamily="18" charset="0"/>
              </a:rPr>
              <a:t>Як це працює</a:t>
            </a:r>
            <a:endParaRPr lang="ru-RU" sz="2400" b="1" dirty="0"/>
          </a:p>
        </p:txBody>
      </p:sp>
      <p:sp>
        <p:nvSpPr>
          <p:cNvPr id="3" name="Объект 2"/>
          <p:cNvSpPr>
            <a:spLocks noGrp="1"/>
          </p:cNvSpPr>
          <p:nvPr>
            <p:ph sz="half" idx="1"/>
          </p:nvPr>
        </p:nvSpPr>
        <p:spPr/>
        <p:txBody>
          <a:bodyPr>
            <a:normAutofit fontScale="92500"/>
          </a:bodyPr>
          <a:lstStyle/>
          <a:p>
            <a:pPr marL="0" indent="0" algn="just">
              <a:buNone/>
            </a:pPr>
            <a:r>
              <a:rPr lang="uk-UA" dirty="0">
                <a:latin typeface="Times New Roman" panose="02020603050405020304" pitchFamily="18" charset="0"/>
                <a:cs typeface="Times New Roman" panose="02020603050405020304" pitchFamily="18" charset="0"/>
              </a:rPr>
              <a:t>Ефект натовпу</a:t>
            </a:r>
            <a:endParaRPr lang="ru-RU" dirty="0">
              <a:latin typeface="Times New Roman" panose="02020603050405020304" pitchFamily="18" charset="0"/>
              <a:cs typeface="Times New Roman" panose="02020603050405020304" pitchFamily="18" charset="0"/>
            </a:endParaRPr>
          </a:p>
          <a:p>
            <a:pPr marL="0" indent="0" algn="just">
              <a:buNone/>
            </a:pPr>
            <a:r>
              <a:rPr lang="uk-UA" dirty="0">
                <a:latin typeface="Times New Roman" panose="02020603050405020304" pitchFamily="18" charset="0"/>
                <a:cs typeface="Times New Roman" panose="02020603050405020304" pitchFamily="18" charset="0"/>
              </a:rPr>
              <a:t>один із варіантів впливу на виборця – показати завищений рейтинг потрібного кандидата. Очікується, що виборці, які не визначились, які не мають чітких політичних уподобань, будуть голосувати за лідера рейтингу.</a:t>
            </a:r>
            <a:endParaRPr lang="ru-RU" dirty="0">
              <a:latin typeface="Times New Roman" panose="02020603050405020304" pitchFamily="18" charset="0"/>
              <a:cs typeface="Times New Roman" panose="02020603050405020304" pitchFamily="18" charset="0"/>
            </a:endParaRPr>
          </a:p>
          <a:p>
            <a:pPr marL="0" indent="0" algn="just">
              <a:buNone/>
            </a:pPr>
            <a:r>
              <a:rPr lang="uk-UA"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marL="0" indent="0" algn="just">
              <a:buNone/>
            </a:pPr>
            <a:r>
              <a:rPr lang="uk-UA" dirty="0">
                <a:latin typeface="Times New Roman" panose="02020603050405020304" pitchFamily="18" charset="0"/>
                <a:cs typeface="Times New Roman" panose="02020603050405020304" pitchFamily="18" charset="0"/>
              </a:rPr>
              <a:t>Вплив авторитетів</a:t>
            </a:r>
            <a:endParaRPr lang="ru-RU" dirty="0">
              <a:latin typeface="Times New Roman" panose="02020603050405020304" pitchFamily="18" charset="0"/>
              <a:cs typeface="Times New Roman" panose="02020603050405020304" pitchFamily="18" charset="0"/>
            </a:endParaRPr>
          </a:p>
          <a:p>
            <a:pPr marL="0" indent="0" algn="just">
              <a:buNone/>
            </a:pPr>
            <a:r>
              <a:rPr lang="uk-UA" dirty="0">
                <a:latin typeface="Times New Roman" panose="02020603050405020304" pitchFamily="18" charset="0"/>
                <a:cs typeface="Times New Roman" panose="02020603050405020304" pitchFamily="18" charset="0"/>
              </a:rPr>
              <a:t>Люди більше схильні піддаватися впливу авторитетів – людей, чия думка для них важлива, зокрема і думка щодо того, за кого голосувати</a:t>
            </a:r>
            <a:endParaRPr lang="ru-RU" dirty="0">
              <a:latin typeface="Times New Roman" panose="02020603050405020304" pitchFamily="18" charset="0"/>
              <a:cs typeface="Times New Roman" panose="02020603050405020304" pitchFamily="18" charset="0"/>
            </a:endParaRPr>
          </a:p>
          <a:p>
            <a:pPr marL="0" indent="0">
              <a:buNone/>
            </a:pPr>
            <a:endParaRPr lang="ru-RU" dirty="0"/>
          </a:p>
        </p:txBody>
      </p:sp>
      <p:sp>
        <p:nvSpPr>
          <p:cNvPr id="4" name="Объект 3"/>
          <p:cNvSpPr>
            <a:spLocks noGrp="1"/>
          </p:cNvSpPr>
          <p:nvPr>
            <p:ph sz="half" idx="2"/>
          </p:nvPr>
        </p:nvSpPr>
        <p:spPr/>
        <p:txBody>
          <a:bodyPr>
            <a:normAutofit fontScale="92500"/>
          </a:bodyPr>
          <a:lstStyle/>
          <a:p>
            <a:pPr marL="0" indent="0" algn="just">
              <a:buNone/>
            </a:pPr>
            <a:r>
              <a:rPr lang="uk-UA" dirty="0">
                <a:latin typeface="Times New Roman" panose="02020603050405020304" pitchFamily="18" charset="0"/>
                <a:cs typeface="Times New Roman" panose="02020603050405020304" pitchFamily="18" charset="0"/>
              </a:rPr>
              <a:t>Фейкові опитування найчастіше розраховані на населення. </a:t>
            </a:r>
            <a:endParaRPr lang="ru-RU" dirty="0">
              <a:latin typeface="Times New Roman" panose="02020603050405020304" pitchFamily="18" charset="0"/>
              <a:cs typeface="Times New Roman" panose="02020603050405020304" pitchFamily="18" charset="0"/>
            </a:endParaRPr>
          </a:p>
          <a:p>
            <a:pPr marL="0" indent="0" algn="just">
              <a:buNone/>
            </a:pPr>
            <a:r>
              <a:rPr lang="uk-UA" dirty="0">
                <a:latin typeface="Times New Roman" panose="02020603050405020304" pitchFamily="18" charset="0"/>
                <a:cs typeface="Times New Roman" panose="02020603050405020304" pitchFamily="18" charset="0"/>
              </a:rPr>
              <a:t>Якщо ми знатимемо, що партія чи кандидат, яким ми симпатизуємо найбільше, не має шансів на виборах, то цілком можливо не проголосуємо за них. Натомість наш вибір зміститься на партію/кандидата, які матимуть кращі шанси. Та і загалом, якщо мова йде про ріст електорального рейтингу того чи іншого політика, то можна припустити, що він робить правильні речі і це впливає на виборців. Для цього часто і намагаються показати позитивну динаміку там, де її насправді не існує.</a:t>
            </a:r>
            <a:endParaRPr lang="ru-RU" dirty="0">
              <a:latin typeface="Times New Roman" panose="02020603050405020304" pitchFamily="18" charset="0"/>
              <a:cs typeface="Times New Roman" panose="02020603050405020304" pitchFamily="18" charset="0"/>
            </a:endParaRPr>
          </a:p>
          <a:p>
            <a:pPr marL="0" indent="0">
              <a:buNone/>
            </a:pPr>
            <a:endParaRPr lang="ru-RU" dirty="0"/>
          </a:p>
        </p:txBody>
      </p:sp>
    </p:spTree>
    <p:extLst>
      <p:ext uri="{BB962C8B-B14F-4D97-AF65-F5344CB8AC3E}">
        <p14:creationId xmlns:p14="http://schemas.microsoft.com/office/powerpoint/2010/main" val="996969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209550" y="828675"/>
            <a:ext cx="11382375" cy="1066800"/>
          </a:xfrm>
        </p:spPr>
        <p:txBody>
          <a:bodyPr>
            <a:normAutofit fontScale="90000"/>
          </a:bodyPr>
          <a:lstStyle/>
          <a:p>
            <a:pPr algn="r"/>
            <a:br>
              <a:rPr lang="uk-UA" sz="2700" dirty="0">
                <a:latin typeface="Times New Roman" panose="02020603050405020304" pitchFamily="18" charset="0"/>
                <a:cs typeface="Times New Roman" panose="02020603050405020304" pitchFamily="18" charset="0"/>
              </a:rPr>
            </a:br>
            <a:br>
              <a:rPr lang="uk-UA" sz="2700" dirty="0">
                <a:latin typeface="Times New Roman" panose="02020603050405020304" pitchFamily="18" charset="0"/>
                <a:cs typeface="Times New Roman" panose="02020603050405020304" pitchFamily="18" charset="0"/>
              </a:rPr>
            </a:br>
            <a:br>
              <a:rPr lang="uk-UA" sz="2700" dirty="0">
                <a:latin typeface="Times New Roman" panose="02020603050405020304" pitchFamily="18" charset="0"/>
                <a:cs typeface="Times New Roman" panose="02020603050405020304" pitchFamily="18" charset="0"/>
              </a:rPr>
            </a:br>
            <a:br>
              <a:rPr lang="uk-UA" sz="2700" dirty="0">
                <a:latin typeface="Times New Roman" panose="02020603050405020304" pitchFamily="18" charset="0"/>
                <a:cs typeface="Times New Roman" panose="02020603050405020304" pitchFamily="18" charset="0"/>
              </a:rPr>
            </a:br>
            <a:br>
              <a:rPr lang="uk-UA" sz="2700" dirty="0">
                <a:latin typeface="Times New Roman" panose="02020603050405020304" pitchFamily="18" charset="0"/>
                <a:cs typeface="Times New Roman" panose="02020603050405020304" pitchFamily="18" charset="0"/>
              </a:rPr>
            </a:br>
            <a:r>
              <a:rPr lang="uk-UA" sz="2700" b="1" dirty="0">
                <a:latin typeface="Times New Roman" panose="02020603050405020304" pitchFamily="18" charset="0"/>
                <a:cs typeface="Times New Roman" panose="02020603050405020304" pitchFamily="18" charset="0"/>
              </a:rPr>
              <a:t>Передвиборчі опитування та «зрізи» громадської думки</a:t>
            </a:r>
            <a:br>
              <a:rPr lang="ru-RU" dirty="0"/>
            </a:br>
            <a:endParaRPr lang="ru-RU" dirty="0"/>
          </a:p>
        </p:txBody>
      </p:sp>
      <p:sp>
        <p:nvSpPr>
          <p:cNvPr id="6" name="Подзаголовок 5"/>
          <p:cNvSpPr>
            <a:spLocks noGrp="1"/>
          </p:cNvSpPr>
          <p:nvPr>
            <p:ph type="subTitle" idx="1"/>
          </p:nvPr>
        </p:nvSpPr>
        <p:spPr>
          <a:xfrm>
            <a:off x="476250" y="1314450"/>
            <a:ext cx="11601450" cy="4867275"/>
          </a:xfrm>
        </p:spPr>
        <p:txBody>
          <a:bodyPr>
            <a:normAutofit fontScale="32500" lnSpcReduction="20000"/>
          </a:bodyPr>
          <a:lstStyle/>
          <a:p>
            <a:pPr algn="just">
              <a:spcBef>
                <a:spcPts val="0"/>
              </a:spcBef>
              <a:spcAft>
                <a:spcPts val="200"/>
              </a:spcAft>
            </a:pPr>
            <a:r>
              <a:rPr lang="uk-UA" sz="8000" dirty="0">
                <a:latin typeface="Times New Roman" panose="02020603050405020304" pitchFamily="18" charset="0"/>
                <a:cs typeface="Times New Roman" panose="02020603050405020304" pitchFamily="18" charset="0"/>
              </a:rPr>
              <a:t>1. Час існування організації та її членство у фахових організаціях (Соціологічна асоціація України, ESOMAR - Європейська асоціація дослідників громадської думки і маркетингу та ін.)</a:t>
            </a:r>
            <a:endParaRPr lang="ru-RU" sz="8000" dirty="0">
              <a:latin typeface="Times New Roman" panose="02020603050405020304" pitchFamily="18" charset="0"/>
              <a:cs typeface="Times New Roman" panose="02020603050405020304" pitchFamily="18" charset="0"/>
            </a:endParaRPr>
          </a:p>
          <a:p>
            <a:pPr algn="just">
              <a:spcBef>
                <a:spcPts val="0"/>
              </a:spcBef>
              <a:spcAft>
                <a:spcPts val="200"/>
              </a:spcAft>
            </a:pPr>
            <a:r>
              <a:rPr lang="uk-UA" sz="8000" dirty="0">
                <a:latin typeface="Times New Roman" panose="02020603050405020304" pitchFamily="18" charset="0"/>
                <a:cs typeface="Times New Roman" panose="02020603050405020304" pitchFamily="18" charset="0"/>
              </a:rPr>
              <a:t>2. Чи є відомою організація за попередніми дослідженнями (чи працює у міжвиборчій період)</a:t>
            </a:r>
            <a:endParaRPr lang="ru-RU" sz="8000" dirty="0">
              <a:latin typeface="Times New Roman" panose="02020603050405020304" pitchFamily="18" charset="0"/>
              <a:cs typeface="Times New Roman" panose="02020603050405020304" pitchFamily="18" charset="0"/>
            </a:endParaRPr>
          </a:p>
          <a:p>
            <a:pPr algn="just">
              <a:spcBef>
                <a:spcPts val="0"/>
              </a:spcBef>
              <a:spcAft>
                <a:spcPts val="200"/>
              </a:spcAft>
            </a:pPr>
            <a:r>
              <a:rPr lang="uk-UA" sz="8000" dirty="0">
                <a:latin typeface="Times New Roman" panose="02020603050405020304" pitchFamily="18" charset="0"/>
                <a:cs typeface="Times New Roman" panose="02020603050405020304" pitchFamily="18" charset="0"/>
              </a:rPr>
              <a:t>3. Сенсаційні цифри. Як правило, результати фахових центрів відрізняються один від одного у межах статистичної похибки.</a:t>
            </a:r>
            <a:endParaRPr lang="ru-RU" sz="8000" dirty="0">
              <a:latin typeface="Times New Roman" panose="02020603050405020304" pitchFamily="18" charset="0"/>
              <a:cs typeface="Times New Roman" panose="02020603050405020304" pitchFamily="18" charset="0"/>
            </a:endParaRPr>
          </a:p>
          <a:p>
            <a:pPr algn="just">
              <a:spcBef>
                <a:spcPts val="0"/>
              </a:spcBef>
              <a:spcAft>
                <a:spcPts val="200"/>
              </a:spcAft>
            </a:pPr>
            <a:r>
              <a:rPr lang="uk-UA" sz="8000" dirty="0">
                <a:latin typeface="Times New Roman" panose="02020603050405020304" pitchFamily="18" charset="0"/>
                <a:cs typeface="Times New Roman" panose="02020603050405020304" pitchFamily="18" charset="0"/>
              </a:rPr>
              <a:t>4. Паспорт дослідження. Мають бути зазначені:</a:t>
            </a:r>
            <a:endParaRPr lang="ru-RU" sz="8000" dirty="0">
              <a:latin typeface="Times New Roman" panose="02020603050405020304" pitchFamily="18" charset="0"/>
              <a:cs typeface="Times New Roman" panose="02020603050405020304" pitchFamily="18" charset="0"/>
            </a:endParaRPr>
          </a:p>
          <a:p>
            <a:pPr algn="just">
              <a:spcBef>
                <a:spcPts val="0"/>
              </a:spcBef>
              <a:spcAft>
                <a:spcPts val="200"/>
              </a:spcAft>
            </a:pPr>
            <a:r>
              <a:rPr lang="uk-UA" sz="8000" dirty="0">
                <a:latin typeface="Times New Roman" panose="02020603050405020304" pitchFamily="18" charset="0"/>
                <a:cs typeface="Times New Roman" panose="02020603050405020304" pitchFamily="18" charset="0"/>
              </a:rPr>
              <a:t>	час і місце його проведення</a:t>
            </a:r>
            <a:endParaRPr lang="ru-RU" sz="8000" dirty="0">
              <a:latin typeface="Times New Roman" panose="02020603050405020304" pitchFamily="18" charset="0"/>
              <a:cs typeface="Times New Roman" panose="02020603050405020304" pitchFamily="18" charset="0"/>
            </a:endParaRPr>
          </a:p>
          <a:p>
            <a:pPr algn="just">
              <a:spcBef>
                <a:spcPts val="0"/>
              </a:spcBef>
              <a:spcAft>
                <a:spcPts val="200"/>
              </a:spcAft>
            </a:pPr>
            <a:r>
              <a:rPr lang="uk-UA" sz="8000" dirty="0">
                <a:latin typeface="Times New Roman" panose="02020603050405020304" pitchFamily="18" charset="0"/>
                <a:cs typeface="Times New Roman" panose="02020603050405020304" pitchFamily="18" charset="0"/>
              </a:rPr>
              <a:t>	територія, яку охоплювало опитування</a:t>
            </a:r>
            <a:endParaRPr lang="ru-RU" sz="8000" dirty="0">
              <a:latin typeface="Times New Roman" panose="02020603050405020304" pitchFamily="18" charset="0"/>
              <a:cs typeface="Times New Roman" panose="02020603050405020304" pitchFamily="18" charset="0"/>
            </a:endParaRPr>
          </a:p>
          <a:p>
            <a:pPr algn="just">
              <a:spcBef>
                <a:spcPts val="0"/>
              </a:spcBef>
              <a:spcAft>
                <a:spcPts val="200"/>
              </a:spcAft>
            </a:pPr>
            <a:r>
              <a:rPr lang="uk-UA" sz="8000" dirty="0">
                <a:latin typeface="Times New Roman" panose="02020603050405020304" pitchFamily="18" charset="0"/>
                <a:cs typeface="Times New Roman" panose="02020603050405020304" pitchFamily="18" charset="0"/>
              </a:rPr>
              <a:t>	розмір та спосіб формування соціологічної вибірки опитаних</a:t>
            </a:r>
            <a:endParaRPr lang="ru-RU" sz="8000" dirty="0">
              <a:latin typeface="Times New Roman" panose="02020603050405020304" pitchFamily="18" charset="0"/>
              <a:cs typeface="Times New Roman" panose="02020603050405020304" pitchFamily="18" charset="0"/>
            </a:endParaRPr>
          </a:p>
          <a:p>
            <a:pPr algn="just">
              <a:spcBef>
                <a:spcPts val="0"/>
              </a:spcBef>
              <a:spcAft>
                <a:spcPts val="200"/>
              </a:spcAft>
            </a:pPr>
            <a:r>
              <a:rPr lang="uk-UA" sz="8000" dirty="0">
                <a:latin typeface="Times New Roman" panose="02020603050405020304" pitchFamily="18" charset="0"/>
                <a:cs typeface="Times New Roman" panose="02020603050405020304" pitchFamily="18" charset="0"/>
              </a:rPr>
              <a:t>	метод опитування</a:t>
            </a:r>
            <a:endParaRPr lang="ru-RU" sz="8000" dirty="0">
              <a:latin typeface="Times New Roman" panose="02020603050405020304" pitchFamily="18" charset="0"/>
              <a:cs typeface="Times New Roman" panose="02020603050405020304" pitchFamily="18" charset="0"/>
            </a:endParaRPr>
          </a:p>
          <a:p>
            <a:pPr algn="just">
              <a:spcBef>
                <a:spcPts val="0"/>
              </a:spcBef>
              <a:spcAft>
                <a:spcPts val="200"/>
              </a:spcAft>
            </a:pPr>
            <a:r>
              <a:rPr lang="uk-UA" sz="8000" dirty="0">
                <a:latin typeface="Times New Roman" panose="02020603050405020304" pitchFamily="18" charset="0"/>
                <a:cs typeface="Times New Roman" panose="02020603050405020304" pitchFamily="18" charset="0"/>
              </a:rPr>
              <a:t>	точне формулювання питань</a:t>
            </a:r>
            <a:endParaRPr lang="ru-RU" sz="8000" dirty="0">
              <a:latin typeface="Times New Roman" panose="02020603050405020304" pitchFamily="18" charset="0"/>
              <a:cs typeface="Times New Roman" panose="02020603050405020304" pitchFamily="18" charset="0"/>
            </a:endParaRPr>
          </a:p>
          <a:p>
            <a:pPr algn="just">
              <a:spcBef>
                <a:spcPts val="0"/>
              </a:spcBef>
              <a:spcAft>
                <a:spcPts val="200"/>
              </a:spcAft>
            </a:pPr>
            <a:r>
              <a:rPr lang="uk-UA" sz="8000" dirty="0">
                <a:latin typeface="Times New Roman" panose="02020603050405020304" pitchFamily="18" charset="0"/>
                <a:cs typeface="Times New Roman" panose="02020603050405020304" pitchFamily="18" charset="0"/>
              </a:rPr>
              <a:t>	можлива статистична похибка</a:t>
            </a:r>
            <a:endParaRPr lang="ru-RU" sz="8000" dirty="0">
              <a:latin typeface="Times New Roman" panose="02020603050405020304" pitchFamily="18" charset="0"/>
              <a:cs typeface="Times New Roman" panose="02020603050405020304" pitchFamily="18" charset="0"/>
            </a:endParaRPr>
          </a:p>
          <a:p>
            <a:pPr algn="just">
              <a:spcBef>
                <a:spcPts val="0"/>
              </a:spcBef>
              <a:spcAft>
                <a:spcPts val="200"/>
              </a:spcAft>
            </a:pPr>
            <a:r>
              <a:rPr lang="uk-UA" sz="8000" dirty="0">
                <a:latin typeface="Times New Roman" panose="02020603050405020304" pitchFamily="18" charset="0"/>
                <a:cs typeface="Times New Roman" panose="02020603050405020304" pitchFamily="18" charset="0"/>
              </a:rPr>
              <a:t>	повна назва організації, яка проводила опитування</a:t>
            </a:r>
            <a:endParaRPr lang="ru-RU" sz="8000" dirty="0">
              <a:latin typeface="Times New Roman" panose="02020603050405020304" pitchFamily="18" charset="0"/>
              <a:cs typeface="Times New Roman" panose="02020603050405020304" pitchFamily="18" charset="0"/>
            </a:endParaRPr>
          </a:p>
          <a:p>
            <a:pPr algn="just">
              <a:spcBef>
                <a:spcPts val="0"/>
              </a:spcBef>
              <a:spcAft>
                <a:spcPts val="200"/>
              </a:spcAft>
            </a:pPr>
            <a:r>
              <a:rPr lang="uk-UA" sz="8000" dirty="0">
                <a:latin typeface="Times New Roman" panose="02020603050405020304" pitchFamily="18" charset="0"/>
                <a:cs typeface="Times New Roman" panose="02020603050405020304" pitchFamily="18" charset="0"/>
              </a:rPr>
              <a:t>	замовник/ки опитування (за його дозволом)</a:t>
            </a:r>
            <a:endParaRPr lang="ru-RU" sz="80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656639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l"/>
            <a:r>
              <a:rPr lang="uk-UA" sz="3600" b="1" dirty="0">
                <a:latin typeface="Times New Roman" panose="02020603050405020304" pitchFamily="18" charset="0"/>
                <a:cs typeface="Times New Roman" panose="02020603050405020304" pitchFamily="18" charset="0"/>
              </a:rPr>
              <a:t>             Дякую за увагу!</a:t>
            </a:r>
            <a:endParaRPr lang="ru-RU" sz="3600" b="1" dirty="0">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idx="1"/>
          </p:nvPr>
        </p:nvPicPr>
        <p:blipFill>
          <a:blip r:embed="rId2"/>
          <a:stretch>
            <a:fillRect/>
          </a:stretch>
        </p:blipFill>
        <p:spPr>
          <a:xfrm>
            <a:off x="2895599" y="2352675"/>
            <a:ext cx="7134225" cy="4095749"/>
          </a:xfrm>
          <a:prstGeom prst="rect">
            <a:avLst/>
          </a:prstGeom>
        </p:spPr>
      </p:pic>
    </p:spTree>
    <p:extLst>
      <p:ext uri="{BB962C8B-B14F-4D97-AF65-F5344CB8AC3E}">
        <p14:creationId xmlns:p14="http://schemas.microsoft.com/office/powerpoint/2010/main" val="676198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930525"/>
          </a:xfrm>
        </p:spPr>
        <p:txBody>
          <a:bodyPr>
            <a:normAutofit/>
          </a:bodyPr>
          <a:lstStyle/>
          <a:p>
            <a:r>
              <a:rPr lang="uk-UA" b="1" dirty="0">
                <a:latin typeface="Times New Roman" panose="02020603050405020304" pitchFamily="18" charset="0"/>
                <a:cs typeface="Times New Roman" panose="02020603050405020304" pitchFamily="18" charset="0"/>
              </a:rPr>
              <a:t>План.</a:t>
            </a:r>
            <a:br>
              <a:rPr lang="uk-UA"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1. Поняття маніпуляції та її технології.</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2. Інструменти, мета та наслідки фейкової статистики.</a:t>
            </a:r>
            <a:br>
              <a:rPr lang="uk-UA" sz="2400" dirty="0">
                <a:latin typeface="Times New Roman" panose="02020603050405020304" pitchFamily="18" charset="0"/>
                <a:cs typeface="Times New Roman" panose="02020603050405020304" pitchFamily="18" charset="0"/>
              </a:rPr>
            </a:br>
            <a:r>
              <a:rPr lang="uk-UA" sz="2400" dirty="0">
                <a:latin typeface="Times New Roman" panose="02020603050405020304" pitchFamily="18" charset="0"/>
                <a:cs typeface="Times New Roman" panose="02020603050405020304" pitchFamily="18" charset="0"/>
              </a:rPr>
              <a:t>3. Передвиборчі опитування.</a:t>
            </a:r>
            <a:endParaRPr lang="ru-RU" sz="2400" dirty="0"/>
          </a:p>
        </p:txBody>
      </p:sp>
      <p:pic>
        <p:nvPicPr>
          <p:cNvPr id="4" name="Picture 2" descr="https://chto-takoe-lyubov.net/wp-content/uploads/2019/12/fokusnik-zagadki.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23900" y="3510756"/>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5239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2800" b="1" dirty="0">
                <a:latin typeface="Times New Roman" panose="02020603050405020304" pitchFamily="18" charset="0"/>
                <a:cs typeface="Times New Roman" panose="02020603050405020304" pitchFamily="18" charset="0"/>
              </a:rPr>
              <a:t>1. Поняття маніпуляції та її технології</a:t>
            </a:r>
            <a:r>
              <a:rPr lang="uk-UA" dirty="0">
                <a:latin typeface="Times New Roman" panose="02020603050405020304" pitchFamily="18" charset="0"/>
                <a:cs typeface="Times New Roman" panose="02020603050405020304" pitchFamily="18" charset="0"/>
              </a:rPr>
              <a:t>.</a:t>
            </a:r>
            <a:br>
              <a:rPr lang="uk-UA" dirty="0">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p:txBody>
          <a:bodyPr/>
          <a:lstStyle/>
          <a:p>
            <a:pPr marL="0" indent="0" algn="just">
              <a:buNone/>
            </a:pPr>
            <a:r>
              <a:rPr lang="uk-UA" b="1" dirty="0">
                <a:latin typeface="Times New Roman" panose="02020603050405020304" pitchFamily="18" charset="0"/>
                <a:cs typeface="Times New Roman" panose="02020603050405020304" pitchFamily="18" charset="0"/>
              </a:rPr>
              <a:t>Маніпуляція</a:t>
            </a:r>
            <a:r>
              <a:rPr lang="uk-UA" dirty="0">
                <a:latin typeface="Times New Roman" panose="02020603050405020304" pitchFamily="18" charset="0"/>
                <a:cs typeface="Times New Roman" panose="02020603050405020304" pitchFamily="18" charset="0"/>
              </a:rPr>
              <a:t> – засіб прихованого впливу, метою якого є зміна дій та/або думок особи з метою отримання певної вигоди іншою стороною таким чином, щоб вона була впевнена, що приймає самостійне обґрунтоване рішення.</a:t>
            </a:r>
          </a:p>
          <a:p>
            <a:pPr marL="0" indent="0">
              <a:buNone/>
            </a:pPr>
            <a:endParaRPr lang="ru-RU" dirty="0"/>
          </a:p>
        </p:txBody>
      </p:sp>
      <p:pic>
        <p:nvPicPr>
          <p:cNvPr id="4" name="Рисунок 3"/>
          <p:cNvPicPr>
            <a:picLocks noChangeAspect="1"/>
          </p:cNvPicPr>
          <p:nvPr/>
        </p:nvPicPr>
        <p:blipFill>
          <a:blip r:embed="rId2"/>
          <a:stretch>
            <a:fillRect/>
          </a:stretch>
        </p:blipFill>
        <p:spPr>
          <a:xfrm>
            <a:off x="6810374" y="3652838"/>
            <a:ext cx="4371975" cy="2524125"/>
          </a:xfrm>
          <a:prstGeom prst="rect">
            <a:avLst/>
          </a:prstGeom>
        </p:spPr>
      </p:pic>
    </p:spTree>
    <p:extLst>
      <p:ext uri="{BB962C8B-B14F-4D97-AF65-F5344CB8AC3E}">
        <p14:creationId xmlns:p14="http://schemas.microsoft.com/office/powerpoint/2010/main" val="3059356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796925"/>
          </a:xfrm>
        </p:spPr>
        <p:txBody>
          <a:bodyPr>
            <a:normAutofit/>
          </a:bodyPr>
          <a:lstStyle/>
          <a:p>
            <a:r>
              <a:rPr lang="uk-UA" sz="2800" b="1" dirty="0">
                <a:latin typeface="Times New Roman" panose="02020603050405020304" pitchFamily="18" charset="0"/>
                <a:cs typeface="Times New Roman" panose="02020603050405020304" pitchFamily="18" charset="0"/>
              </a:rPr>
              <a:t>                                        Мішені та наслідки маніпуляції</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095374"/>
            <a:ext cx="10515600" cy="5476875"/>
          </a:xfrm>
        </p:spPr>
        <p:txBody>
          <a:bodyPr/>
          <a:lstStyle/>
          <a:p>
            <a:pPr marL="0" indent="0" algn="just">
              <a:buNone/>
            </a:pPr>
            <a:endParaRPr lang="uk-UA" b="1" dirty="0">
              <a:latin typeface="Times New Roman" panose="02020603050405020304" pitchFamily="18" charset="0"/>
              <a:cs typeface="Times New Roman" panose="02020603050405020304" pitchFamily="18" charset="0"/>
            </a:endParaRPr>
          </a:p>
          <a:p>
            <a:pPr marL="0" indent="0" algn="just">
              <a:buNone/>
            </a:pPr>
            <a:r>
              <a:rPr lang="uk-UA" b="1" dirty="0">
                <a:latin typeface="Times New Roman" panose="02020603050405020304" pitchFamily="18" charset="0"/>
                <a:cs typeface="Times New Roman" panose="02020603050405020304" pitchFamily="18" charset="0"/>
              </a:rPr>
              <a:t>«Мішені» маніпуляції </a:t>
            </a:r>
            <a:r>
              <a:rPr lang="uk-UA" dirty="0">
                <a:latin typeface="Times New Roman" panose="02020603050405020304" pitchFamily="18" charset="0"/>
                <a:cs typeface="Times New Roman" panose="02020603050405020304" pitchFamily="18" charset="0"/>
              </a:rPr>
              <a:t>– психічні стани та процеси (уява, увага, пам’ять, мислення, мова, числові дані).</a:t>
            </a:r>
          </a:p>
          <a:p>
            <a:pPr marL="0" indent="0" algn="just">
              <a:buNone/>
            </a:pPr>
            <a:r>
              <a:rPr lang="uk-UA" b="1" dirty="0">
                <a:latin typeface="Times New Roman" panose="02020603050405020304" pitchFamily="18" charset="0"/>
                <a:cs typeface="Times New Roman" panose="02020603050405020304" pitchFamily="18" charset="0"/>
              </a:rPr>
              <a:t>Наслідки маніпуляції </a:t>
            </a:r>
            <a:r>
              <a:rPr lang="uk-UA" dirty="0">
                <a:latin typeface="Times New Roman" panose="02020603050405020304" pitchFamily="18" charset="0"/>
                <a:cs typeface="Times New Roman" panose="02020603050405020304" pitchFamily="18" charset="0"/>
              </a:rPr>
              <a:t>– зміна поведінки у бажаному для маніпулятора напрямі, дезадаптація, відчуття безпорадності та ін.</a:t>
            </a:r>
          </a:p>
          <a:p>
            <a:pPr marL="0" indent="0" algn="just">
              <a:buNone/>
            </a:pP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6125" y="3152775"/>
            <a:ext cx="4257675" cy="3343275"/>
          </a:xfrm>
          <a:prstGeom prst="rect">
            <a:avLst/>
          </a:prstGeom>
        </p:spPr>
      </p:pic>
    </p:spTree>
    <p:extLst>
      <p:ext uri="{BB962C8B-B14F-4D97-AF65-F5344CB8AC3E}">
        <p14:creationId xmlns:p14="http://schemas.microsoft.com/office/powerpoint/2010/main" val="2517032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type="title"/>
          </p:nvPr>
        </p:nvSpPr>
        <p:spPr>
          <a:xfrm>
            <a:off x="295275" y="247651"/>
            <a:ext cx="11791950" cy="6543674"/>
          </a:xfrm>
        </p:spPr>
        <p:txBody>
          <a:bodyPr>
            <a:normAutofit fontScale="90000"/>
          </a:bodyPr>
          <a:lstStyle/>
          <a:p>
            <a:pPr algn="l"/>
            <a:br>
              <a:rPr lang="uk-UA" sz="1200" dirty="0">
                <a:latin typeface="Times New Roman" panose="02020603050405020304" pitchFamily="18" charset="0"/>
                <a:cs typeface="Times New Roman" panose="02020603050405020304" pitchFamily="18" charset="0"/>
              </a:rPr>
            </a:br>
            <a:br>
              <a:rPr lang="uk-UA" sz="1200"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Статистика може довести що завгодно, навіть правду</a:t>
            </a:r>
            <a:r>
              <a:rPr lang="ru-RU" sz="1800" b="1" dirty="0">
                <a:latin typeface="Times New Roman" panose="02020603050405020304" pitchFamily="18" charset="0"/>
                <a:cs typeface="Times New Roman" panose="02020603050405020304" pitchFamily="18" charset="0"/>
              </a:rPr>
              <a:t>. </a:t>
            </a:r>
            <a:r>
              <a:rPr lang="uk-UA" sz="1800" i="1" dirty="0">
                <a:latin typeface="Times New Roman" panose="02020603050405020304" pitchFamily="18" charset="0"/>
                <a:cs typeface="Times New Roman" panose="02020603050405020304" pitchFamily="18" charset="0"/>
              </a:rPr>
              <a:t>Н. Мойніхан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Влада чисел тим могутніша, чим менше в них розбираються</a:t>
            </a:r>
            <a:r>
              <a:rPr lang="ru-RU" sz="1800" b="1" dirty="0">
                <a:latin typeface="Times New Roman" panose="02020603050405020304" pitchFamily="18" charset="0"/>
                <a:cs typeface="Times New Roman" panose="02020603050405020304" pitchFamily="18" charset="0"/>
              </a:rPr>
              <a:t>. </a:t>
            </a:r>
            <a:r>
              <a:rPr lang="uk-UA" sz="1800" i="1" dirty="0">
                <a:latin typeface="Times New Roman" panose="02020603050405020304" pitchFamily="18" charset="0"/>
                <a:cs typeface="Times New Roman" panose="02020603050405020304" pitchFamily="18" charset="0"/>
              </a:rPr>
              <a:t>Вольтер</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Не приймайте на віру ніяких цифр, поки не зрозумієте, звідки вони взялися. </a:t>
            </a:r>
            <a:r>
              <a:rPr lang="uk-UA" sz="1800" i="1" dirty="0">
                <a:latin typeface="Times New Roman" panose="02020603050405020304" pitchFamily="18" charset="0"/>
                <a:cs typeface="Times New Roman" panose="02020603050405020304" pitchFamily="18" charset="0"/>
              </a:rPr>
              <a:t>Джек Стек</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Якщо статистичні дані виглядають цікаво, вони швидше за все невірні</a:t>
            </a:r>
            <a:r>
              <a:rPr lang="ru-RU" sz="1800" b="1" dirty="0">
                <a:latin typeface="Times New Roman" panose="02020603050405020304" pitchFamily="18" charset="0"/>
                <a:cs typeface="Times New Roman" panose="02020603050405020304" pitchFamily="18" charset="0"/>
              </a:rPr>
              <a:t>. </a:t>
            </a:r>
            <a:r>
              <a:rPr lang="uk-UA" sz="1800" b="1" dirty="0">
                <a:latin typeface="Times New Roman" panose="02020603050405020304" pitchFamily="18" charset="0"/>
                <a:cs typeface="Times New Roman" panose="02020603050405020304" pitchFamily="18" charset="0"/>
              </a:rPr>
              <a:t>Девіз Центрального </a:t>
            </a:r>
            <a:r>
              <a:rPr lang="uk-UA" sz="1800" i="1" dirty="0">
                <a:latin typeface="Times New Roman" panose="02020603050405020304" pitchFamily="18" charset="0"/>
                <a:cs typeface="Times New Roman" panose="02020603050405020304" pitchFamily="18" charset="0"/>
              </a:rPr>
              <a:t>статистичного бюро (Великобританія)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Існують три види брехні: брехня, нахабна брехня і статистика</a:t>
            </a:r>
            <a:r>
              <a:rPr lang="ru-RU" sz="1800" b="1" dirty="0">
                <a:latin typeface="Times New Roman" panose="02020603050405020304" pitchFamily="18" charset="0"/>
                <a:cs typeface="Times New Roman" panose="02020603050405020304" pitchFamily="18" charset="0"/>
              </a:rPr>
              <a:t>. </a:t>
            </a:r>
            <a:r>
              <a:rPr lang="uk-UA" sz="1800" i="1" dirty="0">
                <a:latin typeface="Times New Roman" panose="02020603050405020304" pitchFamily="18" charset="0"/>
                <a:cs typeface="Times New Roman" panose="02020603050405020304" pitchFamily="18" charset="0"/>
              </a:rPr>
              <a:t>Марк Твен</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Статистика - найточніша з усіх лженаук</a:t>
            </a:r>
            <a:r>
              <a:rPr lang="ru-RU" sz="1800" b="1" dirty="0">
                <a:latin typeface="Times New Roman" panose="02020603050405020304" pitchFamily="18" charset="0"/>
                <a:cs typeface="Times New Roman" panose="02020603050405020304" pitchFamily="18" charset="0"/>
              </a:rPr>
              <a:t>. </a:t>
            </a:r>
            <a:r>
              <a:rPr lang="uk-UA" sz="1800" i="1" dirty="0">
                <a:latin typeface="Times New Roman" panose="02020603050405020304" pitchFamily="18" charset="0"/>
                <a:cs typeface="Times New Roman" panose="02020603050405020304" pitchFamily="18" charset="0"/>
              </a:rPr>
              <a:t>Жан Ку</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Цифри не брешуть, а цифрами - запросто</a:t>
            </a:r>
            <a:r>
              <a:rPr lang="ru-RU" sz="1800" b="1" dirty="0">
                <a:latin typeface="Times New Roman" panose="02020603050405020304" pitchFamily="18" charset="0"/>
                <a:cs typeface="Times New Roman" panose="02020603050405020304" pitchFamily="18" charset="0"/>
              </a:rPr>
              <a:t>. </a:t>
            </a:r>
            <a:r>
              <a:rPr lang="uk-UA" sz="1800" i="1" dirty="0">
                <a:latin typeface="Times New Roman" panose="02020603050405020304" pitchFamily="18" charset="0"/>
                <a:cs typeface="Times New Roman" panose="02020603050405020304" pitchFamily="18" charset="0"/>
              </a:rPr>
              <a:t>Максим Звонарев</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Статистика вчить нас, що з тих, хто має звичку їсти, дуже мало хто виживає. </a:t>
            </a:r>
            <a:r>
              <a:rPr lang="uk-UA" sz="1800" i="1" dirty="0">
                <a:latin typeface="Times New Roman" panose="02020603050405020304" pitchFamily="18" charset="0"/>
                <a:cs typeface="Times New Roman" panose="02020603050405020304" pitchFamily="18" charset="0"/>
              </a:rPr>
              <a:t>Вільям Уоллес Ірвін</a:t>
            </a:r>
            <a:br>
              <a:rPr lang="ru-RU" sz="1800" b="1" dirty="0">
                <a:latin typeface="Times New Roman" panose="02020603050405020304" pitchFamily="18" charset="0"/>
                <a:cs typeface="Times New Roman" panose="02020603050405020304" pitchFamily="18" charset="0"/>
              </a:rPr>
            </a:b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Статистиці можна довіряти лише тоді, коли ви самі нею маніпулюєте. </a:t>
            </a:r>
            <a:r>
              <a:rPr lang="uk-UA" sz="1800" i="1" dirty="0">
                <a:latin typeface="Times New Roman" panose="02020603050405020304" pitchFamily="18" charset="0"/>
                <a:cs typeface="Times New Roman" panose="02020603050405020304" pitchFamily="18" charset="0"/>
              </a:rPr>
              <a:t>Американське прислів’я</a:t>
            </a:r>
            <a:br>
              <a:rPr lang="ru-RU" sz="1800" i="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Якщо мій сусід б'є свою дружину щодня, а я не б'ю її ніколи, то в світлі статистики ми обидва б'ємо її через день</a:t>
            </a:r>
            <a:r>
              <a:rPr lang="ru-RU" sz="1800" b="1" dirty="0">
                <a:latin typeface="Times New Roman" panose="02020603050405020304" pitchFamily="18" charset="0"/>
                <a:cs typeface="Times New Roman" panose="02020603050405020304" pitchFamily="18" charset="0"/>
              </a:rPr>
              <a:t>. </a:t>
            </a:r>
            <a:r>
              <a:rPr lang="uk-UA" sz="1800" i="1" dirty="0">
                <a:latin typeface="Times New Roman" panose="02020603050405020304" pitchFamily="18" charset="0"/>
                <a:cs typeface="Times New Roman" panose="02020603050405020304" pitchFamily="18" charset="0"/>
              </a:rPr>
              <a:t>Приписується Джорджу Бернарду Шоу</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 </a:t>
            </a:r>
            <a:br>
              <a:rPr lang="ru-RU" sz="1800" b="1" dirty="0">
                <a:latin typeface="Times New Roman" panose="02020603050405020304" pitchFamily="18" charset="0"/>
                <a:cs typeface="Times New Roman" panose="02020603050405020304" pitchFamily="18" charset="0"/>
              </a:rPr>
            </a:br>
            <a:r>
              <a:rPr lang="uk-UA" sz="1800" b="1" dirty="0">
                <a:latin typeface="Times New Roman" panose="02020603050405020304" pitchFamily="18" charset="0"/>
                <a:cs typeface="Times New Roman" panose="02020603050405020304" pitchFamily="18" charset="0"/>
              </a:rPr>
              <a:t>Я ненавиджу усереднення. Люблю індивідуальний підхід. Сьогодні ти можеш поїсти шість разів, а завтра – жодного, в середньому вийде три рази в день, але це не дуже правильний спосіб життя.</a:t>
            </a:r>
            <a:r>
              <a:rPr lang="ru-RU" sz="1800" b="1" dirty="0">
                <a:latin typeface="Times New Roman" panose="02020603050405020304" pitchFamily="18" charset="0"/>
                <a:cs typeface="Times New Roman" panose="02020603050405020304" pitchFamily="18" charset="0"/>
              </a:rPr>
              <a:t> </a:t>
            </a:r>
            <a:r>
              <a:rPr lang="uk-UA" sz="1800" i="1" dirty="0">
                <a:latin typeface="Times New Roman" panose="02020603050405020304" pitchFamily="18" charset="0"/>
                <a:cs typeface="Times New Roman" panose="02020603050405020304" pitchFamily="18" charset="0"/>
              </a:rPr>
              <a:t>Луї Д. Брандейс</a:t>
            </a:r>
            <a:br>
              <a:rPr lang="ru-RU" b="1" dirty="0"/>
            </a:br>
            <a:endParaRPr lang="ru-RU" b="1" dirty="0"/>
          </a:p>
        </p:txBody>
      </p:sp>
    </p:spTree>
    <p:extLst>
      <p:ext uri="{BB962C8B-B14F-4D97-AF65-F5344CB8AC3E}">
        <p14:creationId xmlns:p14="http://schemas.microsoft.com/office/powerpoint/2010/main" val="632815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3724" y="764373"/>
            <a:ext cx="8724901" cy="721527"/>
          </a:xfrm>
        </p:spPr>
        <p:txBody>
          <a:bodyPr>
            <a:normAutofit/>
          </a:bodyPr>
          <a:lstStyle/>
          <a:p>
            <a:r>
              <a:rPr lang="uk-UA" sz="2000" b="1" dirty="0">
                <a:latin typeface="Times New Roman" panose="02020603050405020304" pitchFamily="18" charset="0"/>
                <a:cs typeface="Times New Roman" panose="02020603050405020304" pitchFamily="18" charset="0"/>
              </a:rPr>
              <a:t>2. Інструменти, мета та наслідки фейкової статистики</a:t>
            </a:r>
            <a:endParaRPr lang="ru-RU" sz="2000" b="1" dirty="0"/>
          </a:p>
        </p:txBody>
      </p:sp>
      <p:sp>
        <p:nvSpPr>
          <p:cNvPr id="3" name="Объект 2"/>
          <p:cNvSpPr>
            <a:spLocks noGrp="1"/>
          </p:cNvSpPr>
          <p:nvPr>
            <p:ph idx="1"/>
          </p:nvPr>
        </p:nvSpPr>
        <p:spPr>
          <a:xfrm>
            <a:off x="1038225" y="1628775"/>
            <a:ext cx="10467975" cy="4589910"/>
          </a:xfrm>
        </p:spPr>
        <p:txBody>
          <a:bodyPr/>
          <a:lstStyle/>
          <a:p>
            <a:pPr marL="0" indent="0">
              <a:buNone/>
            </a:pPr>
            <a:endParaRPr lang="uk-UA" b="1" dirty="0">
              <a:latin typeface="Times New Roman" panose="02020603050405020304" pitchFamily="18" charset="0"/>
              <a:cs typeface="Times New Roman" panose="02020603050405020304" pitchFamily="18" charset="0"/>
            </a:endParaRPr>
          </a:p>
          <a:p>
            <a:pPr marL="0" indent="0">
              <a:buNone/>
            </a:pPr>
            <a:r>
              <a:rPr lang="uk-UA" b="1" dirty="0">
                <a:latin typeface="Times New Roman" panose="02020603050405020304" pitchFamily="18" charset="0"/>
                <a:cs typeface="Times New Roman" panose="02020603050405020304" pitchFamily="18" charset="0"/>
              </a:rPr>
              <a:t>Користь шпината: 3,5 чи 35 мг заліза?</a:t>
            </a:r>
          </a:p>
          <a:p>
            <a:pPr marL="0" indent="0">
              <a:buNone/>
            </a:pPr>
            <a:r>
              <a:rPr lang="uk-UA" b="1" dirty="0">
                <a:latin typeface="Times New Roman" panose="02020603050405020304" pitchFamily="18" charset="0"/>
                <a:cs typeface="Times New Roman" panose="02020603050405020304" pitchFamily="18" charset="0"/>
              </a:rPr>
              <a:t>Помилка чи маркетингова стратегія?</a:t>
            </a:r>
          </a:p>
          <a:p>
            <a:pPr marL="0" indent="0">
              <a:buNone/>
            </a:pPr>
            <a:endParaRPr lang="uk-UA" b="1" dirty="0">
              <a:latin typeface="Times New Roman" panose="02020603050405020304" pitchFamily="18" charset="0"/>
              <a:cs typeface="Times New Roman" panose="02020603050405020304" pitchFamily="18" charset="0"/>
            </a:endParaRPr>
          </a:p>
          <a:p>
            <a:pPr marL="0" indent="0">
              <a:buNone/>
            </a:pPr>
            <a:endParaRPr lang="uk-UA" b="1" dirty="0">
              <a:latin typeface="Times New Roman" panose="02020603050405020304" pitchFamily="18" charset="0"/>
              <a:cs typeface="Times New Roman" panose="02020603050405020304" pitchFamily="18" charset="0"/>
            </a:endParaRPr>
          </a:p>
          <a:p>
            <a:pPr marL="0" indent="0">
              <a:buNone/>
            </a:pPr>
            <a:endParaRPr lang="ru-RU" b="1" dirty="0">
              <a:latin typeface="Times New Roman" panose="02020603050405020304" pitchFamily="18" charset="0"/>
              <a:cs typeface="Times New Roman" panose="02020603050405020304" pitchFamily="18" charset="0"/>
            </a:endParaRPr>
          </a:p>
        </p:txBody>
      </p:sp>
      <p:pic>
        <p:nvPicPr>
          <p:cNvPr id="3078" name="Picture 6" descr="https://saltmag.ru/media/articles/covers/2020/5836/Spinach_Preview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3289747"/>
            <a:ext cx="5108575" cy="2928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81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248400" y="838200"/>
            <a:ext cx="5257800" cy="723900"/>
          </a:xfrm>
        </p:spPr>
        <p:txBody>
          <a:bodyPr>
            <a:normAutofit fontScale="90000"/>
          </a:bodyPr>
          <a:lstStyle/>
          <a:p>
            <a:r>
              <a:rPr lang="uk-UA" sz="2800" b="1" dirty="0">
                <a:latin typeface="Times New Roman" panose="02020603050405020304" pitchFamily="18" charset="0"/>
                <a:cs typeface="Times New Roman" panose="02020603050405020304" pitchFamily="18" charset="0"/>
              </a:rPr>
              <a:t>Цікавий факт чи хайп?</a:t>
            </a:r>
            <a:br>
              <a:rPr lang="ru-RU" sz="2800" b="1" dirty="0">
                <a:latin typeface="Times New Roman" panose="02020603050405020304" pitchFamily="18" charset="0"/>
                <a:cs typeface="Times New Roman" panose="02020603050405020304" pitchFamily="18" charset="0"/>
              </a:rPr>
            </a:br>
            <a:endParaRPr lang="ru-RU" sz="2800" b="1" dirty="0"/>
          </a:p>
        </p:txBody>
      </p:sp>
      <p:sp>
        <p:nvSpPr>
          <p:cNvPr id="5" name="Объект 4"/>
          <p:cNvSpPr>
            <a:spLocks noGrp="1"/>
          </p:cNvSpPr>
          <p:nvPr>
            <p:ph sz="half" idx="1"/>
          </p:nvPr>
        </p:nvSpPr>
        <p:spPr/>
        <p:txBody>
          <a:bodyPr/>
          <a:lstStyle/>
          <a:p>
            <a:pPr marL="0" indent="0">
              <a:buNone/>
            </a:pPr>
            <a:r>
              <a:rPr lang="uk-UA" b="1" dirty="0">
                <a:latin typeface="Times New Roman" panose="02020603050405020304" pitchFamily="18" charset="0"/>
                <a:cs typeface="Times New Roman" panose="02020603050405020304" pitchFamily="18" charset="0"/>
              </a:rPr>
              <a:t>Чи мився Людовік </a:t>
            </a:r>
            <a:r>
              <a:rPr lang="en-US" b="1" dirty="0">
                <a:latin typeface="Times New Roman" panose="02020603050405020304" pitchFamily="18" charset="0"/>
                <a:cs typeface="Times New Roman" panose="02020603050405020304" pitchFamily="18" charset="0"/>
              </a:rPr>
              <a:t>XIV</a:t>
            </a:r>
            <a:r>
              <a:rPr lang="uk-UA" b="1" dirty="0">
                <a:latin typeface="Times New Roman" panose="02020603050405020304" pitchFamily="18" charset="0"/>
                <a:cs typeface="Times New Roman" panose="02020603050405020304" pitchFamily="18" charset="0"/>
              </a:rPr>
              <a:t>?</a:t>
            </a:r>
          </a:p>
          <a:p>
            <a:pPr marL="0" indent="0">
              <a:buNone/>
            </a:pPr>
            <a:r>
              <a:rPr lang="uk-UA" b="1" dirty="0">
                <a:latin typeface="Times New Roman" panose="02020603050405020304" pitchFamily="18" charset="0"/>
                <a:cs typeface="Times New Roman" panose="02020603050405020304" pitchFamily="18" charset="0"/>
              </a:rPr>
              <a:t>(1638-1715)</a:t>
            </a:r>
          </a:p>
          <a:p>
            <a:pPr marL="0" indent="0">
              <a:buNone/>
            </a:pPr>
            <a:endParaRPr lang="uk-UA" dirty="0">
              <a:latin typeface="Times New Roman" panose="02020603050405020304" pitchFamily="18" charset="0"/>
              <a:cs typeface="Times New Roman" panose="02020603050405020304" pitchFamily="18" charset="0"/>
            </a:endParaRPr>
          </a:p>
        </p:txBody>
      </p:sp>
      <p:pic>
        <p:nvPicPr>
          <p:cNvPr id="4098" name="Picture 2" descr="https://upload.wikimedia.org/wikipedia/commons/thumb/5/5f/Louis_XIV_of_France.jpg/375px-Louis_XIV_of_France.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981825" y="1562101"/>
            <a:ext cx="4038599" cy="5172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395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a:bodyPr>
          <a:lstStyle/>
          <a:p>
            <a:r>
              <a:rPr lang="uk-UA" sz="2800" b="1" dirty="0">
                <a:latin typeface="Times New Roman" panose="02020603050405020304" pitchFamily="18" charset="0"/>
                <a:cs typeface="Times New Roman" panose="02020603050405020304" pitchFamily="18" charset="0"/>
              </a:rPr>
              <a:t>Дивні кореляції</a:t>
            </a:r>
            <a:endParaRPr lang="ru-RU" sz="2800" b="1" dirty="0">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sz="half" idx="1"/>
          </p:nvPr>
        </p:nvPicPr>
        <p:blipFill>
          <a:blip r:embed="rId2"/>
          <a:stretch>
            <a:fillRect/>
          </a:stretch>
        </p:blipFill>
        <p:spPr>
          <a:xfrm>
            <a:off x="333374" y="2266951"/>
            <a:ext cx="5838825" cy="3951288"/>
          </a:xfrm>
          <a:prstGeom prst="rect">
            <a:avLst/>
          </a:prstGeom>
        </p:spPr>
      </p:pic>
      <p:sp>
        <p:nvSpPr>
          <p:cNvPr id="8" name="Объект 7"/>
          <p:cNvSpPr>
            <a:spLocks noGrp="1"/>
          </p:cNvSpPr>
          <p:nvPr>
            <p:ph sz="half" idx="2"/>
          </p:nvPr>
        </p:nvSpPr>
        <p:spPr/>
        <p:txBody>
          <a:bodyPr>
            <a:normAutofit/>
          </a:bodyPr>
          <a:lstStyle/>
          <a:p>
            <a:pPr marL="0" indent="0" algn="just">
              <a:buNone/>
            </a:pPr>
            <a:r>
              <a:rPr lang="uk-UA" sz="2800" dirty="0">
                <a:latin typeface="Times New Roman" panose="02020603050405020304" pitchFamily="18" charset="0"/>
                <a:cs typeface="Times New Roman" panose="02020603050405020304" pitchFamily="18" charset="0"/>
              </a:rPr>
              <a:t>Чи існує залежність між поламкою машини та наповнювачем морозива, який подобається водієві?</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556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95600" y="764373"/>
            <a:ext cx="8610600" cy="769152"/>
          </a:xfrm>
        </p:spPr>
        <p:txBody>
          <a:bodyPr>
            <a:normAutofit/>
          </a:bodyPr>
          <a:lstStyle/>
          <a:p>
            <a:r>
              <a:rPr lang="uk-UA" sz="2800" b="1" dirty="0">
                <a:latin typeface="Times New Roman" panose="02020603050405020304" pitchFamily="18" charset="0"/>
                <a:cs typeface="Times New Roman" panose="02020603050405020304" pitchFamily="18" charset="0"/>
              </a:rPr>
              <a:t>Обсяг вибірки</a:t>
            </a:r>
            <a:endParaRPr lang="ru-RU" sz="2800" b="1" dirty="0">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a:stretch>
            <a:fillRect/>
          </a:stretch>
        </p:blipFill>
        <p:spPr>
          <a:xfrm>
            <a:off x="276225" y="2438400"/>
            <a:ext cx="5743575" cy="3141186"/>
          </a:xfrm>
          <a:prstGeom prst="rect">
            <a:avLst/>
          </a:prstGeom>
        </p:spPr>
      </p:pic>
      <p:sp>
        <p:nvSpPr>
          <p:cNvPr id="4" name="Объект 3"/>
          <p:cNvSpPr>
            <a:spLocks noGrp="1"/>
          </p:cNvSpPr>
          <p:nvPr>
            <p:ph sz="half" idx="2"/>
          </p:nvPr>
        </p:nvSpPr>
        <p:spPr>
          <a:xfrm>
            <a:off x="6172200" y="1533525"/>
            <a:ext cx="5657850" cy="4685159"/>
          </a:xfrm>
        </p:spPr>
        <p:txBody>
          <a:bodyPr>
            <a:normAutofit fontScale="92500"/>
          </a:bodyPr>
          <a:lstStyle/>
          <a:p>
            <a:pPr marL="0" indent="0" algn="just">
              <a:buNone/>
            </a:pPr>
            <a:r>
              <a:rPr lang="uk-UA" sz="2400" dirty="0">
                <a:latin typeface="Times New Roman" panose="02020603050405020304" pitchFamily="18" charset="0"/>
                <a:cs typeface="Times New Roman" panose="02020603050405020304" pitchFamily="18" charset="0"/>
              </a:rPr>
              <a:t>Кожен десятий дантист не рекомендує зубну пасту</a:t>
            </a:r>
            <a:r>
              <a:rPr lang="ru-RU" sz="2400" dirty="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 яку мені рекламують</a:t>
            </a:r>
            <a:r>
              <a:rPr lang="ru-RU" sz="2400" dirty="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 </a:t>
            </a:r>
          </a:p>
          <a:p>
            <a:pPr marL="0" indent="0" algn="just">
              <a:buNone/>
            </a:pPr>
            <a:endParaRPr lang="uk-UA" sz="2400" dirty="0">
              <a:latin typeface="Times New Roman" panose="02020603050405020304" pitchFamily="18" charset="0"/>
              <a:cs typeface="Times New Roman" panose="02020603050405020304" pitchFamily="18" charset="0"/>
            </a:endParaRPr>
          </a:p>
          <a:p>
            <a:pPr marL="0" indent="0" algn="just">
              <a:buNone/>
            </a:pPr>
            <a:r>
              <a:rPr lang="uk-UA" sz="2400" dirty="0">
                <a:latin typeface="Times New Roman" panose="02020603050405020304" pitchFamily="18" charset="0"/>
                <a:cs typeface="Times New Roman" panose="02020603050405020304" pitchFamily="18" charset="0"/>
              </a:rPr>
              <a:t>Що вони знають про неї</a:t>
            </a:r>
            <a:r>
              <a:rPr lang="ru-RU" sz="2400" dirty="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 Що приховують</a:t>
            </a:r>
            <a:r>
              <a:rPr lang="ru-RU" sz="2400" dirty="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pPr marL="0" indent="0" algn="just">
              <a:buNone/>
            </a:pPr>
            <a:endParaRPr lang="uk-UA" sz="2400" dirty="0">
              <a:latin typeface="Times New Roman" panose="02020603050405020304" pitchFamily="18" charset="0"/>
              <a:cs typeface="Times New Roman" panose="02020603050405020304" pitchFamily="18" charset="0"/>
            </a:endParaRPr>
          </a:p>
          <a:p>
            <a:pPr marL="0" indent="0" algn="just">
              <a:buNone/>
            </a:pPr>
            <a:r>
              <a:rPr lang="uk-UA" sz="2400" dirty="0">
                <a:latin typeface="Times New Roman" panose="02020603050405020304" pitchFamily="18" charset="0"/>
                <a:cs typeface="Times New Roman" panose="02020603050405020304" pitchFamily="18" charset="0"/>
              </a:rPr>
              <a:t>За даними Департаменту праці США</a:t>
            </a:r>
            <a:r>
              <a:rPr lang="ru-RU" sz="2400" dirty="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 в країні у 2004 році було 160 тисяч стоматологів</a:t>
            </a:r>
            <a:r>
              <a:rPr lang="ru-RU" sz="2400" dirty="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 Тобто 16 тисяч з них не рекомендують цю пасту</a:t>
            </a:r>
            <a:r>
              <a:rPr lang="ru-RU" sz="2400" dirty="0">
                <a:latin typeface="Times New Roman" panose="02020603050405020304" pitchFamily="18" charset="0"/>
                <a:cs typeface="Times New Roman" panose="02020603050405020304" pitchFamily="18" charset="0"/>
              </a:rPr>
              <a:t>?</a:t>
            </a:r>
            <a:r>
              <a:rPr lang="uk-UA" sz="2400" dirty="0">
                <a:latin typeface="Times New Roman" panose="02020603050405020304" pitchFamily="18" charset="0"/>
                <a:cs typeface="Times New Roman" panose="02020603050405020304" pitchFamily="18" charset="0"/>
              </a:rPr>
              <a:t> Я не готовий настільки ризикувати здоров'ям своїх зубів</a:t>
            </a:r>
            <a:endParaRPr lang="ru-RU" sz="2400" dirty="0">
              <a:latin typeface="Times New Roman" panose="02020603050405020304" pitchFamily="18" charset="0"/>
              <a:cs typeface="Times New Roman" panose="02020603050405020304" pitchFamily="18" charset="0"/>
            </a:endParaRPr>
          </a:p>
          <a:p>
            <a:pPr marL="0" indent="0" algn="just">
              <a:buNone/>
            </a:pPr>
            <a:r>
              <a:rPr lang="uk-UA"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a:p>
            <a:pPr marL="0" indent="0" algn="just">
              <a:buNone/>
            </a:pPr>
            <a:r>
              <a:rPr lang="uk-UA" sz="2400" dirty="0">
                <a:latin typeface="Times New Roman" panose="02020603050405020304" pitchFamily="18" charset="0"/>
                <a:cs typeface="Times New Roman" panose="02020603050405020304" pitchFamily="18" charset="0"/>
              </a:rPr>
              <a:t>за матеріалами New York Post</a:t>
            </a:r>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50704448"/>
      </p:ext>
    </p:extLst>
  </p:cSld>
  <p:clrMapOvr>
    <a:masterClrMapping/>
  </p:clrMapOvr>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След самолета">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След самолета</Template>
  <TotalTime>762</TotalTime>
  <Words>964</Words>
  <Application>Microsoft Office PowerPoint</Application>
  <PresentationFormat>Широкоэкранный</PresentationFormat>
  <Paragraphs>70</Paragraphs>
  <Slides>14</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14</vt:i4>
      </vt:variant>
    </vt:vector>
  </HeadingPairs>
  <TitlesOfParts>
    <vt:vector size="19" baseType="lpstr">
      <vt:lpstr>Arial</vt:lpstr>
      <vt:lpstr>Calibri</vt:lpstr>
      <vt:lpstr>Century Gothic</vt:lpstr>
      <vt:lpstr>Times New Roman</vt:lpstr>
      <vt:lpstr>След самолета</vt:lpstr>
      <vt:lpstr>Фейкова статистика або як не дати ввести себе в оману за допомогою цифр</vt:lpstr>
      <vt:lpstr>План. 1. Поняття маніпуляції та її технології. 2. Інструменти, мета та наслідки фейкової статистики. 3. Передвиборчі опитування.</vt:lpstr>
      <vt:lpstr>1. Поняття маніпуляції та її технології. </vt:lpstr>
      <vt:lpstr>                                        Мішені та наслідки маніпуляції</vt:lpstr>
      <vt:lpstr>  Статистика може довести що завгодно, навіть правду. Н. Мойніхан    Влада чисел тим могутніша, чим менше в них розбираються. Вольтер   Не приймайте на віру ніяких цифр, поки не зрозумієте, звідки вони взялися. Джек Стек   Якщо статистичні дані виглядають цікаво, вони швидше за все невірні. Девіз Центрального статистичного бюро (Великобританія)    Існують три види брехні: брехня, нахабна брехня і статистика. Марк Твен   Статистика - найточніша з усіх лженаук. Жан Ку   Цифри не брешуть, а цифрами - запросто. Максим Звонарев   Статистика вчить нас, що з тих, хто має звичку їсти, дуже мало хто виживає. Вільям Уоллес Ірвін  Статистиці можна довіряти лише тоді, коли ви самі нею маніпулюєте. Американське прислів’я   Якщо мій сусід б'є свою дружину щодня, а я не б'ю її ніколи, то в світлі статистики ми обидва б'ємо її через день. Приписується Джорджу Бернарду Шоу   Я ненавиджу усереднення. Люблю індивідуальний підхід. Сьогодні ти можеш поїсти шість разів, а завтра – жодного, в середньому вийде три рази в день, але це не дуже правильний спосіб життя. Луї Д. Брандейс </vt:lpstr>
      <vt:lpstr>2. Інструменти, мета та наслідки фейкової статистики</vt:lpstr>
      <vt:lpstr>Цікавий факт чи хайп? </vt:lpstr>
      <vt:lpstr>Дивні кореляції</vt:lpstr>
      <vt:lpstr>Обсяг вибірки</vt:lpstr>
      <vt:lpstr>Фейк або правда</vt:lpstr>
      <vt:lpstr>На що звертати увагу</vt:lpstr>
      <vt:lpstr>3. Передвиборчі опитування Як це працює</vt:lpstr>
      <vt:lpstr>     Передвиборчі опитування та «зрізи» громадської думки </vt:lpstr>
      <vt:lpstr>             Дякую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Фейкова статистика або як не дати ввести себе в оману за допомогою цифр</dc:title>
  <dc:creator>user</dc:creator>
  <cp:lastModifiedBy>Олександра</cp:lastModifiedBy>
  <cp:revision>17</cp:revision>
  <dcterms:created xsi:type="dcterms:W3CDTF">2021-04-26T15:54:15Z</dcterms:created>
  <dcterms:modified xsi:type="dcterms:W3CDTF">2023-10-24T07:54:11Z</dcterms:modified>
</cp:coreProperties>
</file>