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7" r:id="rId4"/>
    <p:sldId id="258" r:id="rId5"/>
    <p:sldId id="260" r:id="rId6"/>
    <p:sldId id="261" r:id="rId7"/>
    <p:sldId id="262" r:id="rId8"/>
    <p:sldId id="263" r:id="rId9"/>
    <p:sldId id="264" r:id="rId10"/>
    <p:sldId id="286" r:id="rId11"/>
    <p:sldId id="285" r:id="rId12"/>
    <p:sldId id="265" r:id="rId13"/>
    <p:sldId id="266" r:id="rId14"/>
    <p:sldId id="267" r:id="rId15"/>
    <p:sldId id="268" r:id="rId16"/>
    <p:sldId id="269" r:id="rId17"/>
    <p:sldId id="270" r:id="rId18"/>
    <p:sldId id="271" r:id="rId19"/>
    <p:sldId id="276" r:id="rId20"/>
    <p:sldId id="277" r:id="rId21"/>
    <p:sldId id="280" r:id="rId22"/>
    <p:sldId id="287" r:id="rId23"/>
    <p:sldId id="28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16B60A"/>
    <a:srgbClr val="560A4D"/>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1154098"/>
          </a:xfrm>
        </p:spPr>
        <p:txBody>
          <a:bodyPr>
            <a:noAutofit/>
          </a:bodyPr>
          <a:lstStyle/>
          <a:p>
            <a:br>
              <a:rPr lang="uk-UA" altLang="en-US" sz="2000" b="1" dirty="0">
                <a:gradFill>
                  <a:gsLst>
                    <a:gs pos="0">
                      <a:srgbClr val="012D86"/>
                    </a:gs>
                    <a:gs pos="100000">
                      <a:srgbClr val="0E2557"/>
                    </a:gs>
                  </a:gsLst>
                  <a:lin scaled="0"/>
                </a:gradFill>
                <a:latin typeface="Times New Roman" panose="02020603050405020304" charset="0"/>
                <a:cs typeface="Times New Roman" panose="02020603050405020304" charset="0"/>
                <a:sym typeface="+mn-ea"/>
              </a:rPr>
            </a:br>
            <a:r>
              <a:rPr lang="uk-UA" altLang="en-US" sz="1800" b="1" dirty="0">
                <a:solidFill>
                  <a:srgbClr val="0000CC"/>
                </a:solidFill>
                <a:latin typeface="Times New Roman" panose="02020603050405020304" charset="0"/>
                <a:cs typeface="Times New Roman" panose="02020603050405020304" charset="0"/>
                <a:sym typeface="+mn-ea"/>
              </a:rPr>
              <a:t>ЗАПОРІЗЬКИЙ НАЦІОНАЛЬНИЙ УНІВЕРСИТЕТ</a:t>
            </a:r>
            <a:br>
              <a:rPr lang="uk-UA" altLang="en-US" sz="1800" b="1" dirty="0">
                <a:solidFill>
                  <a:srgbClr val="0000CC"/>
                </a:solidFill>
                <a:latin typeface="Times New Roman" panose="02020603050405020304" charset="0"/>
                <a:cs typeface="Times New Roman" panose="02020603050405020304" charset="0"/>
                <a:sym typeface="+mn-ea"/>
              </a:rPr>
            </a:br>
            <a:r>
              <a:rPr lang="uk-UA" altLang="en-US" sz="1800" b="1" dirty="0">
                <a:solidFill>
                  <a:srgbClr val="0000CC"/>
                </a:solidFill>
                <a:latin typeface="Times New Roman" panose="02020603050405020304" charset="0"/>
                <a:cs typeface="Times New Roman" panose="02020603050405020304" charset="0"/>
                <a:sym typeface="+mn-ea"/>
              </a:rPr>
              <a:t>ФАКУЛЬТЕТ СОЦШАЛЬНОЇ ПЕДАГОГІКИ ТА ПСИХОЛОГІЇ</a:t>
            </a:r>
            <a:br>
              <a:rPr lang="uk-UA" altLang="en-US" sz="1800" b="1" dirty="0">
                <a:solidFill>
                  <a:srgbClr val="0000CC"/>
                </a:solidFill>
                <a:latin typeface="Times New Roman" panose="02020603050405020304" charset="0"/>
                <a:cs typeface="Times New Roman" panose="02020603050405020304" charset="0"/>
                <a:sym typeface="+mn-ea"/>
              </a:rPr>
            </a:br>
            <a:r>
              <a:rPr lang="uk-UA" altLang="en-US" sz="1800" b="1" dirty="0">
                <a:solidFill>
                  <a:srgbClr val="0000CC"/>
                </a:solidFill>
                <a:latin typeface="Times New Roman" panose="02020603050405020304" charset="0"/>
                <a:cs typeface="Times New Roman" panose="02020603050405020304" charset="0"/>
                <a:sym typeface="+mn-ea"/>
              </a:rPr>
              <a:t>КАФЕДРАСОЦІАЛЬНОЇ ПЕДАГОГІКИ ТА СПЕЦІАЛЬНОЇ ОСВІТИ</a:t>
            </a:r>
            <a:br>
              <a:rPr lang="uk-UA" altLang="en-US" sz="3600" dirty="0">
                <a:solidFill>
                  <a:srgbClr val="0000CC"/>
                </a:solidFill>
                <a:latin typeface="Times New Roman" panose="02020603050405020304" charset="0"/>
                <a:cs typeface="Times New Roman" panose="02020603050405020304" charset="0"/>
              </a:rPr>
            </a:br>
            <a:endParaRPr lang="ru-RU" sz="2000" b="1" dirty="0">
              <a:solidFill>
                <a:srgbClr val="0000CC"/>
              </a:solidFill>
              <a:latin typeface="Times New Roman" pitchFamily="18" charset="0"/>
              <a:cs typeface="Times New Roman" pitchFamily="18" charset="0"/>
            </a:endParaRPr>
          </a:p>
        </p:txBody>
      </p:sp>
      <p:sp>
        <p:nvSpPr>
          <p:cNvPr id="5" name="Содержимое 4"/>
          <p:cNvSpPr>
            <a:spLocks noGrp="1"/>
          </p:cNvSpPr>
          <p:nvPr>
            <p:ph idx="1"/>
          </p:nvPr>
        </p:nvSpPr>
        <p:spPr>
          <a:xfrm>
            <a:off x="457200" y="2071678"/>
            <a:ext cx="8229600" cy="4572032"/>
          </a:xfrm>
        </p:spPr>
        <p:txBody>
          <a:bodyPr>
            <a:normAutofit fontScale="32500" lnSpcReduction="20000"/>
          </a:bodyPr>
          <a:lstStyle/>
          <a:p>
            <a:pPr marL="0" indent="0" algn="ctr">
              <a:buNone/>
            </a:pPr>
            <a:r>
              <a:rPr lang="en-US" sz="4500" b="1" u="sng" dirty="0">
                <a:gradFill>
                  <a:gsLst>
                    <a:gs pos="0">
                      <a:srgbClr val="012D86"/>
                    </a:gs>
                    <a:gs pos="100000">
                      <a:srgbClr val="0E2557"/>
                    </a:gs>
                  </a:gsLst>
                  <a:lin scaled="0"/>
                </a:gradFill>
                <a:latin typeface="Times New Roman" panose="02020603050405020304" charset="0"/>
                <a:cs typeface="Times New Roman" panose="02020603050405020304" charset="0"/>
                <a:sym typeface="+mn-ea"/>
              </a:rPr>
              <a:t> </a:t>
            </a:r>
            <a:r>
              <a:rPr lang="en-US" sz="4000" b="1" u="sng" dirty="0">
                <a:solidFill>
                  <a:srgbClr val="0000CC"/>
                </a:solidFill>
                <a:latin typeface="Times New Roman" panose="02020603050405020304" charset="0"/>
                <a:cs typeface="Times New Roman" panose="02020603050405020304" charset="0"/>
                <a:sym typeface="+mn-ea"/>
              </a:rPr>
              <a:t>НАВЧАЛЬН</a:t>
            </a:r>
            <a:r>
              <a:rPr lang="uk-UA" altLang="en-US" sz="4000" b="1" u="sng" dirty="0">
                <a:solidFill>
                  <a:srgbClr val="0000CC"/>
                </a:solidFill>
                <a:latin typeface="Times New Roman" panose="02020603050405020304" charset="0"/>
                <a:cs typeface="Times New Roman" panose="02020603050405020304" charset="0"/>
                <a:sym typeface="+mn-ea"/>
              </a:rPr>
              <a:t>А</a:t>
            </a:r>
            <a:r>
              <a:rPr lang="en-US" sz="4000" b="1" u="sng" dirty="0">
                <a:solidFill>
                  <a:srgbClr val="0000CC"/>
                </a:solidFill>
                <a:latin typeface="Times New Roman" panose="02020603050405020304" charset="0"/>
                <a:cs typeface="Times New Roman" panose="02020603050405020304" charset="0"/>
                <a:sym typeface="+mn-ea"/>
              </a:rPr>
              <a:t> ДИСЦИПЛІ</a:t>
            </a:r>
            <a:r>
              <a:rPr lang="uk-UA" altLang="en-US" sz="4000" b="1" u="sng" dirty="0">
                <a:solidFill>
                  <a:srgbClr val="0000CC"/>
                </a:solidFill>
                <a:latin typeface="Times New Roman" panose="02020603050405020304" charset="0"/>
                <a:cs typeface="Times New Roman" panose="02020603050405020304" charset="0"/>
                <a:sym typeface="+mn-ea"/>
              </a:rPr>
              <a:t>НА</a:t>
            </a:r>
            <a:endParaRPr lang="uk-UA" altLang="en-US" sz="4000" b="1" dirty="0">
              <a:solidFill>
                <a:srgbClr val="0000CC"/>
              </a:solidFill>
              <a:latin typeface="Times New Roman" panose="02020603050405020304" charset="0"/>
              <a:cs typeface="Times New Roman" panose="02020603050405020304" charset="0"/>
              <a:sym typeface="+mn-ea"/>
            </a:endParaRPr>
          </a:p>
          <a:p>
            <a:pPr marL="0" indent="0" algn="ctr">
              <a:buNone/>
            </a:pPr>
            <a:br>
              <a:rPr lang="uk-UA" altLang="en-US" sz="4500" dirty="0">
                <a:latin typeface="Times New Roman" panose="02020603050405020304" charset="0"/>
                <a:cs typeface="Times New Roman" panose="02020603050405020304" charset="0"/>
                <a:sym typeface="+mn-ea"/>
              </a:rPr>
            </a:br>
            <a:r>
              <a:rPr lang="uk-UA" altLang="en-US" sz="8600" b="1" dirty="0">
                <a:gradFill>
                  <a:gsLst>
                    <a:gs pos="0">
                      <a:srgbClr val="E30000"/>
                    </a:gs>
                    <a:gs pos="100000">
                      <a:srgbClr val="760303"/>
                    </a:gs>
                  </a:gsLst>
                  <a:lin scaled="0"/>
                </a:gradFill>
                <a:latin typeface="Times New Roman" panose="02020603050405020304" charset="0"/>
                <a:cs typeface="Times New Roman" panose="02020603050405020304" charset="0"/>
                <a:sym typeface="+mn-ea"/>
              </a:rPr>
              <a:t>ФОРМУВАННЯ СОЦІАЛЬНО-КОМУНІКАТИВНОЇ КОМПЕТЕНТНОСТІ МОЛОДІ З КОМБІНОВАНИМИ ПОРУШЕННЯМИ</a:t>
            </a:r>
          </a:p>
          <a:p>
            <a:pPr marL="0" lvl="8" indent="0" algn="ctr">
              <a:buNone/>
            </a:pPr>
            <a:r>
              <a:rPr lang="uk-UA" altLang="en-US" sz="8600" dirty="0">
                <a:solidFill>
                  <a:srgbClr val="F9680D"/>
                </a:solidFill>
                <a:latin typeface="Times New Roman" panose="02020603050405020304" charset="0"/>
                <a:cs typeface="Times New Roman" panose="02020603050405020304" charset="0"/>
                <a:sym typeface="+mn-ea"/>
              </a:rPr>
              <a:t>   					    </a:t>
            </a:r>
            <a:endParaRPr lang="uk-UA" altLang="en-US" sz="8600" dirty="0">
              <a:gradFill>
                <a:gsLst>
                  <a:gs pos="0">
                    <a:srgbClr val="012D86"/>
                  </a:gs>
                  <a:gs pos="100000">
                    <a:srgbClr val="0E2557"/>
                  </a:gs>
                </a:gsLst>
                <a:lin scaled="0"/>
              </a:gradFill>
              <a:latin typeface="Times New Roman" panose="02020603050405020304" charset="0"/>
              <a:cs typeface="Times New Roman" panose="02020603050405020304" charset="0"/>
            </a:endParaRPr>
          </a:p>
          <a:p>
            <a:pPr marL="0" indent="0" algn="ctr">
              <a:buNone/>
            </a:pPr>
            <a:r>
              <a:rPr lang="uk-UA" altLang="en-US" sz="8600" dirty="0">
                <a:solidFill>
                  <a:srgbClr val="F9680D"/>
                </a:solidFill>
                <a:latin typeface="Times New Roman" panose="02020603050405020304" charset="0"/>
                <a:cs typeface="Times New Roman" panose="02020603050405020304" charset="0"/>
                <a:sym typeface="+mn-ea"/>
              </a:rPr>
              <a:t>	</a:t>
            </a:r>
          </a:p>
          <a:p>
            <a:pPr marL="0" indent="0" algn="ctr">
              <a:buNone/>
            </a:pPr>
            <a:r>
              <a:rPr lang="uk-UA" altLang="en-US" sz="4500" dirty="0">
                <a:latin typeface="Times New Roman" panose="02020603050405020304" charset="0"/>
                <a:cs typeface="Times New Roman" panose="02020603050405020304" charset="0"/>
                <a:sym typeface="+mn-ea"/>
              </a:rPr>
              <a:t>							</a:t>
            </a:r>
          </a:p>
          <a:p>
            <a:pPr marL="0" indent="0" algn="ctr">
              <a:buNone/>
            </a:pPr>
            <a:endParaRPr lang="uk-UA" altLang="en-US" sz="4500" b="1" dirty="0">
              <a:gradFill>
                <a:gsLst>
                  <a:gs pos="0">
                    <a:srgbClr val="012D86"/>
                  </a:gs>
                  <a:gs pos="100000">
                    <a:srgbClr val="0E2557"/>
                  </a:gs>
                </a:gsLst>
                <a:lin scaled="0"/>
              </a:gradFill>
              <a:latin typeface="Times New Roman" panose="02020603050405020304" charset="0"/>
              <a:cs typeface="Times New Roman" panose="02020603050405020304" charset="0"/>
              <a:sym typeface="+mn-ea"/>
            </a:endParaRPr>
          </a:p>
          <a:p>
            <a:pPr marL="0" indent="0" algn="ctr">
              <a:buNone/>
            </a:pPr>
            <a:endParaRPr lang="uk-UA" altLang="en-US" sz="4500" b="1" dirty="0">
              <a:gradFill>
                <a:gsLst>
                  <a:gs pos="0">
                    <a:srgbClr val="012D86"/>
                  </a:gs>
                  <a:gs pos="100000">
                    <a:srgbClr val="0E2557"/>
                  </a:gs>
                </a:gsLst>
                <a:lin scaled="0"/>
              </a:gradFill>
              <a:latin typeface="Times New Roman" panose="02020603050405020304" charset="0"/>
              <a:cs typeface="Times New Roman" panose="02020603050405020304" charset="0"/>
              <a:sym typeface="+mn-ea"/>
            </a:endParaRPr>
          </a:p>
          <a:p>
            <a:pPr marL="0" indent="0" algn="ctr">
              <a:buNone/>
            </a:pPr>
            <a:r>
              <a:rPr lang="uk-UA" altLang="en-US" sz="4500" dirty="0">
                <a:latin typeface="Times New Roman" panose="02020603050405020304" charset="0"/>
                <a:cs typeface="Times New Roman" panose="02020603050405020304" charset="0"/>
                <a:sym typeface="+mn-ea"/>
              </a:rPr>
              <a:t>													</a:t>
            </a:r>
            <a:r>
              <a:rPr lang="uk-UA" altLang="en-US" sz="4500" b="1" dirty="0">
                <a:solidFill>
                  <a:srgbClr val="0000CC"/>
                </a:solidFill>
                <a:latin typeface="Times New Roman" panose="02020603050405020304" charset="0"/>
                <a:cs typeface="Times New Roman" panose="02020603050405020304" charset="0"/>
                <a:sym typeface="+mn-ea"/>
              </a:rPr>
              <a:t>ВИКЛАДАЧ: НАТАЛЯ КВАША </a:t>
            </a:r>
            <a:r>
              <a:rPr lang="uk-UA" sz="4500" dirty="0">
                <a:latin typeface="Times New Roman" pitchFamily="18" charset="0"/>
                <a:cs typeface="Times New Roman" pitchFamily="18" charset="0"/>
              </a:rPr>
              <a:t>	</a:t>
            </a:r>
            <a:r>
              <a:rPr lang="uk-UA" sz="4500" b="1" dirty="0">
                <a:solidFill>
                  <a:srgbClr val="0070C0"/>
                </a:solidFill>
                <a:latin typeface="Times New Roman" pitchFamily="18" charset="0"/>
                <a:cs typeface="Times New Roman" pitchFamily="18" charset="0"/>
              </a:rPr>
              <a:t>	</a:t>
            </a:r>
            <a:r>
              <a:rPr lang="uk-UA" sz="5100" b="1" dirty="0">
                <a:solidFill>
                  <a:srgbClr val="0070C0"/>
                </a:solidFill>
                <a:latin typeface="Times New Roman" pitchFamily="18" charset="0"/>
                <a:cs typeface="Times New Roman" pitchFamily="18" charset="0"/>
              </a:rPr>
              <a:t>					</a:t>
            </a:r>
            <a:br>
              <a:rPr lang="ru-RU" dirty="0">
                <a:latin typeface="Times New Roman" pitchFamily="18" charset="0"/>
                <a:cs typeface="Times New Roman" pitchFamily="18" charset="0"/>
              </a:rPr>
            </a:b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a:p>
            <a:pPr>
              <a:buNone/>
            </a:pP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rgbClr val="0000CC"/>
                </a:solidFill>
                <a:latin typeface="Times New Roman" pitchFamily="18" charset="0"/>
                <a:cs typeface="Times New Roman" pitchFamily="18" charset="0"/>
              </a:rPr>
              <a:t>СТІВЕН ФОН ТЕЧНЕР</a:t>
            </a:r>
            <a:endParaRPr lang="ru-RU" b="1" dirty="0">
              <a:solidFill>
                <a:srgbClr val="0000CC"/>
              </a:solidFill>
              <a:latin typeface="Times New Roman" pitchFamily="18" charset="0"/>
              <a:cs typeface="Times New Roman" pitchFamily="18" charset="0"/>
            </a:endParaRPr>
          </a:p>
        </p:txBody>
      </p:sp>
      <p:pic>
        <p:nvPicPr>
          <p:cNvPr id="1026" name="Picture 2" descr="C:\Users\asus\Desktop\384100263_3596223303996699_6770875723788303048_n.jpg"/>
          <p:cNvPicPr>
            <a:picLocks noGrp="1" noChangeAspect="1" noChangeArrowheads="1"/>
          </p:cNvPicPr>
          <p:nvPr>
            <p:ph idx="1"/>
          </p:nvPr>
        </p:nvPicPr>
        <p:blipFill>
          <a:blip r:embed="rId2"/>
          <a:srcRect/>
          <a:stretch>
            <a:fillRect/>
          </a:stretch>
        </p:blipFill>
        <p:spPr bwMode="auto">
          <a:xfrm>
            <a:off x="2108200" y="1754981"/>
            <a:ext cx="4927600" cy="4216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rgbClr val="0000CC"/>
                </a:solidFill>
                <a:latin typeface="Times New Roman" pitchFamily="18" charset="0"/>
                <a:cs typeface="Times New Roman" pitchFamily="18" charset="0"/>
              </a:rPr>
              <a:t>ВИДИ  </a:t>
            </a:r>
            <a:r>
              <a:rPr lang="uk-UA" b="1" dirty="0" err="1">
                <a:solidFill>
                  <a:srgbClr val="0000CC"/>
                </a:solidFill>
                <a:latin typeface="Times New Roman" pitchFamily="18" charset="0"/>
                <a:cs typeface="Times New Roman" pitchFamily="18" charset="0"/>
              </a:rPr>
              <a:t>АДК</a:t>
            </a:r>
            <a:endParaRPr lang="ru-RU" b="1" dirty="0">
              <a:solidFill>
                <a:srgbClr val="0000CC"/>
              </a:solidFill>
              <a:latin typeface="Times New Roman" pitchFamily="18" charset="0"/>
              <a:cs typeface="Times New Roman" pitchFamily="18" charset="0"/>
            </a:endParaRPr>
          </a:p>
        </p:txBody>
      </p:sp>
      <p:pic>
        <p:nvPicPr>
          <p:cNvPr id="2051" name="Picture 3" descr="C:\Users\asus\Desktop\378388885_3594992704119759_6099220406743334507_n.jpg"/>
          <p:cNvPicPr>
            <a:picLocks noChangeAspect="1" noChangeArrowheads="1"/>
          </p:cNvPicPr>
          <p:nvPr/>
        </p:nvPicPr>
        <p:blipFill>
          <a:blip r:embed="rId2"/>
          <a:srcRect/>
          <a:stretch>
            <a:fillRect/>
          </a:stretch>
        </p:blipFill>
        <p:spPr bwMode="auto">
          <a:xfrm>
            <a:off x="428596" y="1214422"/>
            <a:ext cx="4429156" cy="2786082"/>
          </a:xfrm>
          <a:prstGeom prst="rect">
            <a:avLst/>
          </a:prstGeom>
          <a:noFill/>
        </p:spPr>
      </p:pic>
      <p:pic>
        <p:nvPicPr>
          <p:cNvPr id="2052" name="Picture 4" descr="C:\Users\asus\Desktop\384189771_3594992437453119_2145112409883006127_n.jpg"/>
          <p:cNvPicPr>
            <a:picLocks noChangeAspect="1" noChangeArrowheads="1"/>
          </p:cNvPicPr>
          <p:nvPr/>
        </p:nvPicPr>
        <p:blipFill>
          <a:blip r:embed="rId3"/>
          <a:srcRect/>
          <a:stretch>
            <a:fillRect/>
          </a:stretch>
        </p:blipFill>
        <p:spPr bwMode="auto">
          <a:xfrm>
            <a:off x="285720" y="4143380"/>
            <a:ext cx="3645025" cy="2571768"/>
          </a:xfrm>
          <a:prstGeom prst="rect">
            <a:avLst/>
          </a:prstGeom>
          <a:noFill/>
        </p:spPr>
      </p:pic>
      <p:pic>
        <p:nvPicPr>
          <p:cNvPr id="2053" name="Picture 5" descr="C:\Users\asus\Desktop\383996187_3594992577453105_7477124278800751973_n.jpg"/>
          <p:cNvPicPr>
            <a:picLocks noGrp="1" noChangeAspect="1" noChangeArrowheads="1"/>
          </p:cNvPicPr>
          <p:nvPr>
            <p:ph idx="1"/>
          </p:nvPr>
        </p:nvPicPr>
        <p:blipFill>
          <a:blip r:embed="rId4"/>
          <a:srcRect/>
          <a:stretch>
            <a:fillRect/>
          </a:stretch>
        </p:blipFill>
        <p:spPr bwMode="auto">
          <a:xfrm>
            <a:off x="5786446" y="1214422"/>
            <a:ext cx="2980506" cy="2189960"/>
          </a:xfrm>
          <a:prstGeom prst="rect">
            <a:avLst/>
          </a:prstGeom>
          <a:noFill/>
        </p:spPr>
      </p:pic>
      <p:pic>
        <p:nvPicPr>
          <p:cNvPr id="2054" name="Picture 6" descr="C:\Users\asus\Desktop\382967467_3594992640786432_9004111530852892511_n.jpg"/>
          <p:cNvPicPr>
            <a:picLocks noChangeAspect="1" noChangeArrowheads="1"/>
          </p:cNvPicPr>
          <p:nvPr/>
        </p:nvPicPr>
        <p:blipFill>
          <a:blip r:embed="rId5"/>
          <a:srcRect/>
          <a:stretch>
            <a:fillRect/>
          </a:stretch>
        </p:blipFill>
        <p:spPr bwMode="auto">
          <a:xfrm>
            <a:off x="5214942" y="3857628"/>
            <a:ext cx="3571900" cy="264320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fontScale="90000"/>
          </a:bodyPr>
          <a:lstStyle/>
          <a:p>
            <a:br>
              <a:rPr lang="uk-UA" sz="4000" b="1" dirty="0">
                <a:solidFill>
                  <a:srgbClr val="C00000"/>
                </a:solidFill>
                <a:latin typeface="Times New Roman" pitchFamily="18" charset="0"/>
                <a:cs typeface="Times New Roman" pitchFamily="18" charset="0"/>
              </a:rPr>
            </a:br>
            <a:r>
              <a:rPr lang="uk-UA" sz="3100" b="1" dirty="0">
                <a:solidFill>
                  <a:srgbClr val="C00000"/>
                </a:solidFill>
                <a:latin typeface="Times New Roman" pitchFamily="18" charset="0"/>
                <a:cs typeface="Times New Roman" pitchFamily="18" charset="0"/>
              </a:rPr>
              <a:t>МЕТОДИ, ПРИЙОМИ, ЗАСОБИ</a:t>
            </a:r>
            <a:br>
              <a:rPr lang="uk-UA" sz="3100" b="1" dirty="0">
                <a:solidFill>
                  <a:srgbClr val="C00000"/>
                </a:solidFill>
                <a:latin typeface="Times New Roman" pitchFamily="18" charset="0"/>
                <a:cs typeface="Times New Roman" pitchFamily="18" charset="0"/>
              </a:rPr>
            </a:br>
            <a:r>
              <a:rPr lang="uk-UA" sz="3100" b="1" dirty="0">
                <a:solidFill>
                  <a:srgbClr val="C00000"/>
                </a:solidFill>
                <a:latin typeface="Times New Roman" pitchFamily="18" charset="0"/>
                <a:cs typeface="Times New Roman" pitchFamily="18" charset="0"/>
              </a:rPr>
              <a:t> підтримки комунікації</a:t>
            </a:r>
            <a:br>
              <a:rPr lang="ru-RU" sz="3100" dirty="0"/>
            </a:br>
            <a:endParaRPr lang="ru-RU" sz="3100" dirty="0"/>
          </a:p>
        </p:txBody>
      </p:sp>
      <p:sp>
        <p:nvSpPr>
          <p:cNvPr id="3" name="Содержимое 2"/>
          <p:cNvSpPr>
            <a:spLocks noGrp="1"/>
          </p:cNvSpPr>
          <p:nvPr>
            <p:ph idx="1"/>
          </p:nvPr>
        </p:nvSpPr>
        <p:spPr>
          <a:xfrm>
            <a:off x="457200" y="1357298"/>
            <a:ext cx="8229600" cy="4768865"/>
          </a:xfrm>
        </p:spPr>
        <p:txBody>
          <a:bodyPr>
            <a:normAutofit fontScale="25000" lnSpcReduction="20000"/>
          </a:bodyPr>
          <a:lstStyle/>
          <a:p>
            <a:pPr marL="0" indent="0" algn="ctr">
              <a:buNone/>
            </a:pPr>
            <a:r>
              <a:rPr lang="uk-UA" sz="8000" b="1" dirty="0">
                <a:solidFill>
                  <a:srgbClr val="16B60A"/>
                </a:solidFill>
                <a:latin typeface="Times New Roman" pitchFamily="18" charset="0"/>
                <a:cs typeface="Times New Roman" pitchFamily="18" charset="0"/>
              </a:rPr>
              <a:t>НИЗЬКИЙ РІВЕНЬ: </a:t>
            </a:r>
          </a:p>
          <a:p>
            <a:pPr marL="0" indent="0" algn="ctr">
              <a:buNone/>
            </a:pPr>
            <a:r>
              <a:rPr lang="uk-UA" sz="8000" b="1" dirty="0">
                <a:solidFill>
                  <a:srgbClr val="0000CC"/>
                </a:solidFill>
                <a:latin typeface="Times New Roman" pitchFamily="18" charset="0"/>
                <a:cs typeface="Times New Roman" pitchFamily="18" charset="0"/>
              </a:rPr>
              <a:t>характеризується відсутністю сформованості комунікативних навичок, умінь</a:t>
            </a:r>
          </a:p>
          <a:p>
            <a:pPr marL="0" indent="0" algn="ctr">
              <a:buNone/>
            </a:pPr>
            <a:endParaRPr lang="uk-UA" sz="8000" b="1" dirty="0">
              <a:solidFill>
                <a:srgbClr val="0000CC"/>
              </a:solidFill>
              <a:latin typeface="Times New Roman" pitchFamily="18" charset="0"/>
              <a:cs typeface="Times New Roman" pitchFamily="18" charset="0"/>
            </a:endParaRPr>
          </a:p>
          <a:p>
            <a:pPr marL="0" indent="0" algn="ctr">
              <a:buNone/>
            </a:pPr>
            <a:r>
              <a:rPr lang="uk-UA" sz="8000" b="1" dirty="0">
                <a:solidFill>
                  <a:srgbClr val="16B60A"/>
                </a:solidFill>
                <a:latin typeface="Times New Roman" pitchFamily="18" charset="0"/>
                <a:cs typeface="Times New Roman" pitchFamily="18" charset="0"/>
              </a:rPr>
              <a:t>ОСНОВНІ  НАПРЯМИ  ВРОБОТІ:</a:t>
            </a:r>
            <a:endParaRPr lang="ru-RU" sz="8000" b="1" dirty="0">
              <a:solidFill>
                <a:srgbClr val="16B60A"/>
              </a:solidFill>
              <a:latin typeface="Times New Roman" pitchFamily="18" charset="0"/>
              <a:cs typeface="Times New Roman" pitchFamily="18" charset="0"/>
            </a:endParaRPr>
          </a:p>
          <a:p>
            <a:pPr marL="0" indent="0" algn="just">
              <a:buNone/>
            </a:pPr>
            <a:r>
              <a:rPr lang="uk-UA" sz="8000" b="1" dirty="0">
                <a:solidFill>
                  <a:srgbClr val="0000CC"/>
                </a:solidFill>
                <a:latin typeface="Times New Roman" pitchFamily="18" charset="0"/>
                <a:cs typeface="Times New Roman" pitchFamily="18" charset="0"/>
              </a:rPr>
              <a:t>тактильні подразники </a:t>
            </a:r>
            <a:r>
              <a:rPr lang="uk-UA" sz="8000" dirty="0">
                <a:solidFill>
                  <a:srgbClr val="002060"/>
                </a:solidFill>
                <a:latin typeface="Times New Roman" pitchFamily="18" charset="0"/>
                <a:cs typeface="Times New Roman" pitchFamily="18" charset="0"/>
              </a:rPr>
              <a:t>(дотик, </a:t>
            </a:r>
            <a:r>
              <a:rPr lang="uk-UA" sz="8000" dirty="0" err="1">
                <a:solidFill>
                  <a:srgbClr val="002060"/>
                </a:solidFill>
                <a:latin typeface="Times New Roman" pitchFamily="18" charset="0"/>
                <a:cs typeface="Times New Roman" pitchFamily="18" charset="0"/>
              </a:rPr>
              <a:t>погладжування</a:t>
            </a:r>
            <a:r>
              <a:rPr lang="uk-UA" sz="8000" dirty="0">
                <a:solidFill>
                  <a:srgbClr val="002060"/>
                </a:solidFill>
                <a:latin typeface="Times New Roman" pitchFamily="18" charset="0"/>
                <a:cs typeface="Times New Roman" pitchFamily="18" charset="0"/>
              </a:rPr>
              <a:t>, </a:t>
            </a:r>
            <a:r>
              <a:rPr lang="uk-UA" sz="8000" dirty="0" err="1">
                <a:solidFill>
                  <a:srgbClr val="002060"/>
                </a:solidFill>
                <a:latin typeface="Times New Roman" pitchFamily="18" charset="0"/>
                <a:cs typeface="Times New Roman" pitchFamily="18" charset="0"/>
              </a:rPr>
              <a:t>обхватування</a:t>
            </a:r>
            <a:r>
              <a:rPr lang="uk-UA" sz="8000" dirty="0">
                <a:solidFill>
                  <a:srgbClr val="002060"/>
                </a:solidFill>
                <a:latin typeface="Times New Roman" pitchFamily="18" charset="0"/>
                <a:cs typeface="Times New Roman" pitchFamily="18" charset="0"/>
              </a:rPr>
              <a:t>), тактильна чутливість і адекватне реагування (прийоми поплескування по руках і долоньках, прогладжування, дотик), вестибулярні (похитування, повороти тіла та частин тіла), вібраційні (заводні іграшки, коливання, натискання)</a:t>
            </a:r>
          </a:p>
          <a:p>
            <a:pPr marL="0" indent="0" algn="just">
              <a:buNone/>
            </a:pPr>
            <a:endParaRPr lang="ru-RU" sz="8000" dirty="0">
              <a:solidFill>
                <a:srgbClr val="002060"/>
              </a:solidFill>
              <a:latin typeface="Times New Roman" pitchFamily="18" charset="0"/>
              <a:cs typeface="Times New Roman" pitchFamily="18" charset="0"/>
            </a:endParaRPr>
          </a:p>
          <a:p>
            <a:pPr marL="0" indent="0">
              <a:buNone/>
            </a:pPr>
            <a:r>
              <a:rPr lang="uk-UA" sz="8000" b="1" dirty="0">
                <a:solidFill>
                  <a:srgbClr val="0000CC"/>
                </a:solidFill>
                <a:latin typeface="Times New Roman" pitchFamily="18" charset="0"/>
                <a:cs typeface="Times New Roman" pitchFamily="18" charset="0"/>
              </a:rPr>
              <a:t>мова фахівця </a:t>
            </a:r>
            <a:r>
              <a:rPr lang="uk-UA" sz="8000" dirty="0">
                <a:solidFill>
                  <a:srgbClr val="002060"/>
                </a:solidFill>
                <a:latin typeface="Times New Roman" pitchFamily="18" charset="0"/>
                <a:cs typeface="Times New Roman" pitchFamily="18" charset="0"/>
              </a:rPr>
              <a:t>(говорити мало, тихо, лагідно)</a:t>
            </a:r>
          </a:p>
          <a:p>
            <a:pPr marL="0" indent="0">
              <a:buNone/>
            </a:pPr>
            <a:endParaRPr lang="ru-RU" sz="8000" dirty="0">
              <a:solidFill>
                <a:srgbClr val="002060"/>
              </a:solidFill>
              <a:latin typeface="Times New Roman" pitchFamily="18" charset="0"/>
              <a:cs typeface="Times New Roman" pitchFamily="18" charset="0"/>
            </a:endParaRPr>
          </a:p>
          <a:p>
            <a:pPr marL="0" indent="0">
              <a:buNone/>
            </a:pPr>
            <a:r>
              <a:rPr lang="uk-UA" sz="8000" b="1" dirty="0">
                <a:solidFill>
                  <a:srgbClr val="0000CC"/>
                </a:solidFill>
                <a:latin typeface="Times New Roman" pitchFamily="18" charset="0"/>
                <a:cs typeface="Times New Roman" pitchFamily="18" charset="0"/>
              </a:rPr>
              <a:t>моторна стимуляція </a:t>
            </a:r>
            <a:r>
              <a:rPr lang="uk-UA" sz="8000" dirty="0">
                <a:solidFill>
                  <a:srgbClr val="002060"/>
                </a:solidFill>
                <a:latin typeface="Times New Roman" pitchFamily="18" charset="0"/>
                <a:cs typeface="Times New Roman" pitchFamily="18" charset="0"/>
              </a:rPr>
              <a:t>(хитання на великих іграшках, на руках, ритмічні хлопки та удари брязкальцем) </a:t>
            </a:r>
          </a:p>
          <a:p>
            <a:pPr marL="0" indent="0">
              <a:buNone/>
            </a:pPr>
            <a:endParaRPr lang="ru-RU" sz="8000" dirty="0">
              <a:solidFill>
                <a:srgbClr val="002060"/>
              </a:solidFill>
              <a:latin typeface="Times New Roman" pitchFamily="18" charset="0"/>
              <a:cs typeface="Times New Roman" pitchFamily="18" charset="0"/>
            </a:endParaRPr>
          </a:p>
          <a:p>
            <a:pPr marL="0" indent="0">
              <a:buNone/>
            </a:pPr>
            <a:r>
              <a:rPr lang="uk-UA" sz="8000" dirty="0">
                <a:solidFill>
                  <a:srgbClr val="002060"/>
                </a:solidFill>
                <a:latin typeface="Times New Roman" pitchFamily="18" charset="0"/>
                <a:cs typeface="Times New Roman" pitchFamily="18" charset="0"/>
              </a:rPr>
              <a:t>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1800" b="1" dirty="0">
                <a:solidFill>
                  <a:srgbClr val="16B60A"/>
                </a:solidFill>
                <a:latin typeface="Times New Roman" pitchFamily="18" charset="0"/>
                <a:cs typeface="Times New Roman" pitchFamily="18" charset="0"/>
              </a:rPr>
              <a:t>ПОЧАТКОВИЙ РІВЕНЬ:</a:t>
            </a:r>
            <a:r>
              <a:rPr lang="uk-UA" sz="1800" dirty="0">
                <a:solidFill>
                  <a:srgbClr val="16B60A"/>
                </a:solidFill>
                <a:latin typeface="Times New Roman" pitchFamily="18" charset="0"/>
                <a:cs typeface="Times New Roman" pitchFamily="18" charset="0"/>
              </a:rPr>
              <a:t> </a:t>
            </a:r>
            <a:br>
              <a:rPr lang="uk-UA" sz="1800" dirty="0">
                <a:solidFill>
                  <a:srgbClr val="FF0000"/>
                </a:solidFill>
                <a:latin typeface="Times New Roman" pitchFamily="18" charset="0"/>
                <a:cs typeface="Times New Roman" pitchFamily="18" charset="0"/>
              </a:rPr>
            </a:br>
            <a:r>
              <a:rPr lang="uk-UA" sz="1800" b="1" dirty="0">
                <a:solidFill>
                  <a:srgbClr val="0000CC"/>
                </a:solidFill>
                <a:latin typeface="Times New Roman" pitchFamily="18" charset="0"/>
                <a:cs typeface="Times New Roman" pitchFamily="18" charset="0"/>
              </a:rPr>
              <a:t>характеризується недостатнім рівнем сформованості комунікативних навичок, умінь, що використовуються з дозованою допомогою та підказкою</a:t>
            </a:r>
            <a:endParaRPr lang="ru-RU" sz="1800" b="1" dirty="0">
              <a:solidFill>
                <a:srgbClr val="0000CC"/>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4757758"/>
          </a:xfrm>
        </p:spPr>
        <p:txBody>
          <a:bodyPr>
            <a:normAutofit fontScale="25000" lnSpcReduction="20000"/>
          </a:bodyPr>
          <a:lstStyle/>
          <a:p>
            <a:pPr algn="ctr">
              <a:buNone/>
            </a:pPr>
            <a:r>
              <a:rPr lang="uk-UA" sz="7200" b="1" dirty="0">
                <a:solidFill>
                  <a:srgbClr val="16B60A"/>
                </a:solidFill>
                <a:latin typeface="Times New Roman" pitchFamily="18" charset="0"/>
                <a:cs typeface="Times New Roman" pitchFamily="18" charset="0"/>
              </a:rPr>
              <a:t>ОСНОВНІ НАПРЯМИ РОБОТИ:</a:t>
            </a:r>
            <a:endParaRPr lang="ru-RU" sz="7200" b="1" dirty="0">
              <a:solidFill>
                <a:srgbClr val="16B60A"/>
              </a:solidFill>
              <a:latin typeface="Times New Roman" pitchFamily="18" charset="0"/>
              <a:cs typeface="Times New Roman" pitchFamily="18" charset="0"/>
            </a:endParaRPr>
          </a:p>
          <a:p>
            <a:pPr algn="just">
              <a:buNone/>
            </a:pPr>
            <a:r>
              <a:rPr lang="uk-UA" sz="8000" b="1" dirty="0">
                <a:solidFill>
                  <a:srgbClr val="0000CC"/>
                </a:solidFill>
                <a:latin typeface="Times New Roman" pitchFamily="18" charset="0"/>
                <a:cs typeface="Times New Roman" pitchFamily="18" charset="0"/>
              </a:rPr>
              <a:t>ритмізація дихання</a:t>
            </a:r>
          </a:p>
          <a:p>
            <a:pPr marL="0" indent="0" algn="just">
              <a:buNone/>
            </a:pPr>
            <a:r>
              <a:rPr lang="uk-UA" sz="8000" b="1" dirty="0">
                <a:solidFill>
                  <a:srgbClr val="0000CC"/>
                </a:solidFill>
                <a:latin typeface="Times New Roman" pitchFamily="18" charset="0"/>
                <a:cs typeface="Times New Roman" pitchFamily="18" charset="0"/>
              </a:rPr>
              <a:t>тактильні подразнення </a:t>
            </a:r>
            <a:r>
              <a:rPr lang="uk-UA" sz="8000" dirty="0">
                <a:solidFill>
                  <a:srgbClr val="002060"/>
                </a:solidFill>
                <a:latin typeface="Times New Roman" pitchFamily="18" charset="0"/>
                <a:cs typeface="Times New Roman" pitchFamily="18" charset="0"/>
              </a:rPr>
              <a:t>дотик, </a:t>
            </a:r>
            <a:r>
              <a:rPr lang="uk-UA" sz="8000" dirty="0" err="1">
                <a:solidFill>
                  <a:srgbClr val="002060"/>
                </a:solidFill>
                <a:latin typeface="Times New Roman" pitchFamily="18" charset="0"/>
                <a:cs typeface="Times New Roman" pitchFamily="18" charset="0"/>
              </a:rPr>
              <a:t>поглажування</a:t>
            </a:r>
            <a:r>
              <a:rPr lang="uk-UA" sz="8000" dirty="0">
                <a:solidFill>
                  <a:srgbClr val="002060"/>
                </a:solidFill>
                <a:latin typeface="Times New Roman" pitchFamily="18" charset="0"/>
                <a:cs typeface="Times New Roman" pitchFamily="18" charset="0"/>
              </a:rPr>
              <a:t>, </a:t>
            </a:r>
            <a:r>
              <a:rPr lang="uk-UA" sz="8000" dirty="0" err="1">
                <a:solidFill>
                  <a:srgbClr val="002060"/>
                </a:solidFill>
                <a:latin typeface="Times New Roman" pitchFamily="18" charset="0"/>
                <a:cs typeface="Times New Roman" pitchFamily="18" charset="0"/>
              </a:rPr>
              <a:t>обхвативання</a:t>
            </a:r>
            <a:r>
              <a:rPr lang="uk-UA" sz="8000" dirty="0">
                <a:solidFill>
                  <a:srgbClr val="002060"/>
                </a:solidFill>
                <a:latin typeface="Times New Roman" pitchFamily="18" charset="0"/>
                <a:cs typeface="Times New Roman" pitchFamily="18" charset="0"/>
              </a:rPr>
              <a:t>), вестибулярні (похитування, повороти тіла та частин тіла), вібруючі (заводні іграшки, коливання, натискання</a:t>
            </a:r>
            <a:endParaRPr lang="ru-RU" sz="8000" dirty="0">
              <a:solidFill>
                <a:srgbClr val="002060"/>
              </a:solidFill>
              <a:latin typeface="Times New Roman" pitchFamily="18" charset="0"/>
              <a:cs typeface="Times New Roman" pitchFamily="18" charset="0"/>
            </a:endParaRPr>
          </a:p>
          <a:p>
            <a:pPr marL="0" indent="0" algn="just">
              <a:buNone/>
            </a:pPr>
            <a:r>
              <a:rPr lang="uk-UA" sz="8000" b="1" dirty="0">
                <a:solidFill>
                  <a:srgbClr val="0000CC"/>
                </a:solidFill>
                <a:latin typeface="Times New Roman" pitchFamily="18" charset="0"/>
                <a:cs typeface="Times New Roman" pitchFamily="18" charset="0"/>
              </a:rPr>
              <a:t>емоційні стимули </a:t>
            </a:r>
            <a:r>
              <a:rPr lang="uk-UA" sz="8000" dirty="0">
                <a:solidFill>
                  <a:srgbClr val="002060"/>
                </a:solidFill>
                <a:latin typeface="Times New Roman" pitchFamily="18" charset="0"/>
                <a:cs typeface="Times New Roman" pitchFamily="18" charset="0"/>
              </a:rPr>
              <a:t>навчання встановленню позитивного емоційного контакту</a:t>
            </a:r>
            <a:endParaRPr lang="uk-UA" sz="8000" b="1" dirty="0">
              <a:solidFill>
                <a:srgbClr val="002060"/>
              </a:solidFill>
              <a:latin typeface="Times New Roman" pitchFamily="18" charset="0"/>
              <a:cs typeface="Times New Roman" pitchFamily="18" charset="0"/>
            </a:endParaRPr>
          </a:p>
          <a:p>
            <a:pPr marL="0" indent="0" algn="just">
              <a:buNone/>
            </a:pPr>
            <a:r>
              <a:rPr lang="uk-UA" sz="8000" b="1" dirty="0">
                <a:solidFill>
                  <a:srgbClr val="0000CC"/>
                </a:solidFill>
                <a:latin typeface="Times New Roman" pitchFamily="18" charset="0"/>
                <a:cs typeface="Times New Roman" pitchFamily="18" charset="0"/>
              </a:rPr>
              <a:t>зорово-слухова стимуляція </a:t>
            </a:r>
            <a:r>
              <a:rPr lang="uk-UA" sz="8000" dirty="0">
                <a:solidFill>
                  <a:srgbClr val="002060"/>
                </a:solidFill>
                <a:latin typeface="Times New Roman" pitchFamily="18" charset="0"/>
                <a:cs typeface="Times New Roman" pitchFamily="18" charset="0"/>
              </a:rPr>
              <a:t>«Де?», «Куди?»,  «Хто?», «Що?», «Ховай»</a:t>
            </a:r>
            <a:endParaRPr lang="ru-RU" sz="8000" dirty="0">
              <a:solidFill>
                <a:srgbClr val="002060"/>
              </a:solidFill>
              <a:latin typeface="Times New Roman" pitchFamily="18" charset="0"/>
              <a:cs typeface="Times New Roman" pitchFamily="18" charset="0"/>
            </a:endParaRPr>
          </a:p>
          <a:p>
            <a:pPr algn="just">
              <a:buNone/>
            </a:pPr>
            <a:r>
              <a:rPr lang="uk-UA" sz="8000" b="1" dirty="0">
                <a:solidFill>
                  <a:srgbClr val="0000CC"/>
                </a:solidFill>
                <a:latin typeface="Times New Roman" pitchFamily="18" charset="0"/>
                <a:cs typeface="Times New Roman" pitchFamily="18" charset="0"/>
              </a:rPr>
              <a:t>стимуляція за допомогою іграшок </a:t>
            </a:r>
            <a:r>
              <a:rPr lang="uk-UA" sz="8000" dirty="0">
                <a:solidFill>
                  <a:srgbClr val="002060"/>
                </a:solidFill>
                <a:latin typeface="Times New Roman" pitchFamily="18" charset="0"/>
                <a:cs typeface="Times New Roman" pitchFamily="18" charset="0"/>
              </a:rPr>
              <a:t>(дитячі музичні інструменти), звукові</a:t>
            </a:r>
          </a:p>
          <a:p>
            <a:pPr algn="just">
              <a:buNone/>
            </a:pPr>
            <a:r>
              <a:rPr lang="uk-UA" sz="8000" dirty="0">
                <a:solidFill>
                  <a:srgbClr val="002060"/>
                </a:solidFill>
                <a:latin typeface="Times New Roman" pitchFamily="18" charset="0"/>
                <a:cs typeface="Times New Roman" pitchFamily="18" charset="0"/>
              </a:rPr>
              <a:t>іграшки</a:t>
            </a:r>
            <a:endParaRPr lang="ru-RU" sz="8000" dirty="0">
              <a:solidFill>
                <a:srgbClr val="002060"/>
              </a:solidFill>
              <a:latin typeface="Times New Roman" pitchFamily="18" charset="0"/>
              <a:cs typeface="Times New Roman" pitchFamily="18" charset="0"/>
            </a:endParaRPr>
          </a:p>
          <a:p>
            <a:pPr marL="0" indent="0" algn="just">
              <a:buNone/>
            </a:pPr>
            <a:r>
              <a:rPr lang="uk-UA" sz="8000" b="1" dirty="0">
                <a:solidFill>
                  <a:srgbClr val="0000CC"/>
                </a:solidFill>
                <a:latin typeface="Times New Roman" pitchFamily="18" charset="0"/>
                <a:cs typeface="Times New Roman" pitchFamily="18" charset="0"/>
              </a:rPr>
              <a:t>визначення місцезнаходження джерела </a:t>
            </a:r>
            <a:r>
              <a:rPr lang="uk-UA" sz="8000" dirty="0">
                <a:solidFill>
                  <a:srgbClr val="002060"/>
                </a:solidFill>
                <a:latin typeface="Times New Roman" pitchFamily="18" charset="0"/>
                <a:cs typeface="Times New Roman" pitchFamily="18" charset="0"/>
              </a:rPr>
              <a:t>та реагування на них («Що звучить?», «Де звучить?»)</a:t>
            </a:r>
            <a:endParaRPr lang="ru-RU" sz="8000" dirty="0">
              <a:solidFill>
                <a:srgbClr val="002060"/>
              </a:solidFill>
              <a:latin typeface="Times New Roman" pitchFamily="18" charset="0"/>
              <a:cs typeface="Times New Roman" pitchFamily="18" charset="0"/>
            </a:endParaRPr>
          </a:p>
          <a:p>
            <a:pPr algn="just">
              <a:buNone/>
            </a:pPr>
            <a:r>
              <a:rPr lang="uk-UA" sz="8000" b="1" dirty="0">
                <a:solidFill>
                  <a:srgbClr val="0000CC"/>
                </a:solidFill>
                <a:latin typeface="Times New Roman" pitchFamily="18" charset="0"/>
                <a:cs typeface="Times New Roman" pitchFamily="18" charset="0"/>
              </a:rPr>
              <a:t>маніпулювання іграшками </a:t>
            </a:r>
            <a:r>
              <a:rPr lang="uk-UA" sz="8000" dirty="0">
                <a:solidFill>
                  <a:srgbClr val="002060"/>
                </a:solidFill>
                <a:latin typeface="Times New Roman" pitchFamily="18" charset="0"/>
                <a:cs typeface="Times New Roman" pitchFamily="18" charset="0"/>
              </a:rPr>
              <a:t>з жестовим супроводом</a:t>
            </a:r>
            <a:endParaRPr lang="ru-RU" sz="8000" dirty="0">
              <a:solidFill>
                <a:srgbClr val="002060"/>
              </a:solidFill>
              <a:latin typeface="Times New Roman" pitchFamily="18" charset="0"/>
              <a:cs typeface="Times New Roman" pitchFamily="18" charset="0"/>
            </a:endParaRPr>
          </a:p>
          <a:p>
            <a:pPr marL="0" indent="0" algn="just">
              <a:buNone/>
            </a:pPr>
            <a:r>
              <a:rPr lang="uk-UA" sz="8000" b="1" dirty="0">
                <a:solidFill>
                  <a:srgbClr val="0000CC"/>
                </a:solidFill>
                <a:latin typeface="Times New Roman" pitchFamily="18" charset="0"/>
                <a:cs typeface="Times New Roman" pitchFamily="18" charset="0"/>
              </a:rPr>
              <a:t>спільний розгляд картинок </a:t>
            </a:r>
            <a:r>
              <a:rPr lang="uk-UA" sz="8000" dirty="0">
                <a:solidFill>
                  <a:srgbClr val="002060"/>
                </a:solidFill>
                <a:latin typeface="Times New Roman" pitchFamily="18" charset="0"/>
                <a:cs typeface="Times New Roman" pitchFamily="18" charset="0"/>
              </a:rPr>
              <a:t>книги ВІММЕЛЬБУХИ</a:t>
            </a:r>
            <a:endParaRPr lang="ru-RU" sz="8000" dirty="0">
              <a:solidFill>
                <a:srgbClr val="002060"/>
              </a:solidFill>
              <a:latin typeface="Times New Roman" pitchFamily="18" charset="0"/>
              <a:cs typeface="Times New Roman" pitchFamily="18" charset="0"/>
            </a:endParaRPr>
          </a:p>
          <a:p>
            <a:pPr marL="0" indent="0" algn="just">
              <a:buNone/>
            </a:pPr>
            <a:r>
              <a:rPr lang="uk-UA" sz="7200" dirty="0">
                <a:solidFill>
                  <a:srgbClr val="002060"/>
                </a:solidFill>
                <a:latin typeface="Times New Roman" pitchFamily="18" charset="0"/>
                <a:cs typeface="Times New Roman" pitchFamily="18" charset="0"/>
              </a:rPr>
              <a:t> </a:t>
            </a:r>
            <a:endParaRPr lang="ru-RU" sz="7200" b="1" dirty="0">
              <a:solidFill>
                <a:srgbClr val="002060"/>
              </a:solidFill>
              <a:latin typeface="Times New Roman" pitchFamily="18" charset="0"/>
              <a:cs typeface="Times New Roman" pitchFamily="18" charset="0"/>
            </a:endParaRPr>
          </a:p>
          <a:p>
            <a:pPr algn="just"/>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82660"/>
          </a:xfrm>
        </p:spPr>
        <p:txBody>
          <a:bodyPr>
            <a:normAutofit fontScale="90000"/>
          </a:bodyPr>
          <a:lstStyle/>
          <a:p>
            <a:br>
              <a:rPr lang="uk-UA" sz="4000" b="1" dirty="0">
                <a:latin typeface="Times New Roman" pitchFamily="18" charset="0"/>
                <a:cs typeface="Times New Roman" pitchFamily="18" charset="0"/>
              </a:rPr>
            </a:br>
            <a:r>
              <a:rPr lang="uk-UA" sz="2700" b="1" dirty="0">
                <a:solidFill>
                  <a:srgbClr val="16B60A"/>
                </a:solidFill>
                <a:latin typeface="Times New Roman" pitchFamily="18" charset="0"/>
                <a:cs typeface="Times New Roman" pitchFamily="18" charset="0"/>
              </a:rPr>
              <a:t>СЕРЕДНІЙ РІВЕНЬ:</a:t>
            </a:r>
            <a:r>
              <a:rPr lang="uk-UA" sz="2700" dirty="0">
                <a:solidFill>
                  <a:srgbClr val="16B60A"/>
                </a:solidFill>
                <a:latin typeface="Times New Roman" pitchFamily="18" charset="0"/>
                <a:cs typeface="Times New Roman" pitchFamily="18" charset="0"/>
              </a:rPr>
              <a:t> </a:t>
            </a:r>
            <a:br>
              <a:rPr lang="uk-UA" sz="2700" dirty="0">
                <a:solidFill>
                  <a:srgbClr val="FF0000"/>
                </a:solidFill>
                <a:latin typeface="Times New Roman" pitchFamily="18" charset="0"/>
                <a:cs typeface="Times New Roman" pitchFamily="18" charset="0"/>
              </a:rPr>
            </a:br>
            <a:r>
              <a:rPr lang="uk-UA" sz="2700" b="1" dirty="0">
                <a:solidFill>
                  <a:srgbClr val="0000CC"/>
                </a:solidFill>
                <a:latin typeface="Times New Roman" pitchFamily="18" charset="0"/>
                <a:cs typeface="Times New Roman" pitchFamily="18" charset="0"/>
              </a:rPr>
              <a:t>характеризується освоєнням комунікативних навичок та умінь, які використовуються за інструкцією</a:t>
            </a:r>
            <a:br>
              <a:rPr lang="ru-RU" sz="2200" dirty="0">
                <a:solidFill>
                  <a:srgbClr val="FF0000"/>
                </a:solidFill>
              </a:rPr>
            </a:br>
            <a:endParaRPr lang="ru-RU" sz="2200" dirty="0">
              <a:solidFill>
                <a:srgbClr val="FF0000"/>
              </a:solidFill>
            </a:endParaRPr>
          </a:p>
        </p:txBody>
      </p:sp>
      <p:sp>
        <p:nvSpPr>
          <p:cNvPr id="3" name="Содержимое 2"/>
          <p:cNvSpPr>
            <a:spLocks noGrp="1"/>
          </p:cNvSpPr>
          <p:nvPr>
            <p:ph idx="1"/>
          </p:nvPr>
        </p:nvSpPr>
        <p:spPr/>
        <p:txBody>
          <a:bodyPr>
            <a:normAutofit fontScale="32500" lnSpcReduction="20000"/>
          </a:bodyPr>
          <a:lstStyle/>
          <a:p>
            <a:pPr algn="ctr">
              <a:buNone/>
            </a:pPr>
            <a:endParaRPr lang="uk-UA" sz="6400" b="1" dirty="0">
              <a:solidFill>
                <a:srgbClr val="16B60A"/>
              </a:solidFill>
              <a:latin typeface="Times New Roman" pitchFamily="18" charset="0"/>
              <a:cs typeface="Times New Roman" pitchFamily="18" charset="0"/>
            </a:endParaRPr>
          </a:p>
          <a:p>
            <a:pPr algn="ctr">
              <a:buNone/>
            </a:pPr>
            <a:r>
              <a:rPr lang="uk-UA" sz="6400" b="1" dirty="0">
                <a:solidFill>
                  <a:srgbClr val="16B60A"/>
                </a:solidFill>
                <a:latin typeface="Times New Roman" pitchFamily="18" charset="0"/>
                <a:cs typeface="Times New Roman" pitchFamily="18" charset="0"/>
              </a:rPr>
              <a:t>ОСНОВНІ НАПРЯМИ РОБОТИ:</a:t>
            </a:r>
            <a:endParaRPr lang="ru-RU" sz="6400" b="1" dirty="0">
              <a:solidFill>
                <a:srgbClr val="16B60A"/>
              </a:solidFill>
              <a:latin typeface="Times New Roman" pitchFamily="18" charset="0"/>
              <a:cs typeface="Times New Roman" pitchFamily="18" charset="0"/>
            </a:endParaRPr>
          </a:p>
          <a:p>
            <a:pPr marL="0" indent="0">
              <a:buNone/>
            </a:pPr>
            <a:r>
              <a:rPr lang="uk-UA" sz="7200" b="1" dirty="0">
                <a:solidFill>
                  <a:srgbClr val="0000CC"/>
                </a:solidFill>
                <a:latin typeface="Times New Roman" pitchFamily="18" charset="0"/>
                <a:cs typeface="Times New Roman" pitchFamily="18" charset="0"/>
              </a:rPr>
              <a:t>зорова стимуляція </a:t>
            </a:r>
            <a:r>
              <a:rPr lang="uk-UA" sz="7200" dirty="0">
                <a:solidFill>
                  <a:srgbClr val="002060"/>
                </a:solidFill>
                <a:latin typeface="Times New Roman" pitchFamily="18" charset="0"/>
                <a:cs typeface="Times New Roman" pitchFamily="18" charset="0"/>
              </a:rPr>
              <a:t>(встановлення візуального контакту)</a:t>
            </a:r>
            <a:endParaRPr lang="ru-RU" sz="7200" dirty="0">
              <a:solidFill>
                <a:srgbClr val="002060"/>
              </a:solidFill>
              <a:latin typeface="Times New Roman" pitchFamily="18" charset="0"/>
              <a:cs typeface="Times New Roman" pitchFamily="18" charset="0"/>
            </a:endParaRPr>
          </a:p>
          <a:p>
            <a:pPr marL="0" indent="0">
              <a:buNone/>
            </a:pPr>
            <a:r>
              <a:rPr lang="uk-UA" sz="7200" b="1" dirty="0">
                <a:solidFill>
                  <a:srgbClr val="0000CC"/>
                </a:solidFill>
                <a:latin typeface="Times New Roman" pitchFamily="18" charset="0"/>
                <a:cs typeface="Times New Roman" pitchFamily="18" charset="0"/>
              </a:rPr>
              <a:t>ігрові вправи </a:t>
            </a:r>
            <a:r>
              <a:rPr lang="uk-UA" sz="7200" dirty="0">
                <a:solidFill>
                  <a:srgbClr val="002060"/>
                </a:solidFill>
                <a:latin typeface="Times New Roman" pitchFamily="18" charset="0"/>
                <a:cs typeface="Times New Roman" pitchFamily="18" charset="0"/>
              </a:rPr>
              <a:t>на розвиток виразності (усміхаємося, насупилися…)</a:t>
            </a:r>
            <a:endParaRPr lang="ru-RU" sz="7200" dirty="0">
              <a:solidFill>
                <a:srgbClr val="002060"/>
              </a:solidFill>
              <a:latin typeface="Times New Roman" pitchFamily="18" charset="0"/>
              <a:cs typeface="Times New Roman" pitchFamily="18" charset="0"/>
            </a:endParaRPr>
          </a:p>
          <a:p>
            <a:pPr marL="0" indent="0">
              <a:buNone/>
            </a:pPr>
            <a:r>
              <a:rPr lang="uk-UA" sz="7200" b="1" dirty="0">
                <a:solidFill>
                  <a:srgbClr val="0000CC"/>
                </a:solidFill>
                <a:latin typeface="Times New Roman" pitchFamily="18" charset="0"/>
                <a:cs typeface="Times New Roman" pitchFamily="18" charset="0"/>
              </a:rPr>
              <a:t>розуміння</a:t>
            </a:r>
            <a:r>
              <a:rPr lang="uk-UA" sz="7200" dirty="0">
                <a:solidFill>
                  <a:srgbClr val="002060"/>
                </a:solidFill>
                <a:latin typeface="Times New Roman" pitchFamily="18" charset="0"/>
                <a:cs typeface="Times New Roman" pitchFamily="18" charset="0"/>
              </a:rPr>
              <a:t> та розрізнення протилежних дій (</a:t>
            </a:r>
            <a:r>
              <a:rPr lang="uk-UA" sz="7200" dirty="0" err="1">
                <a:solidFill>
                  <a:srgbClr val="002060"/>
                </a:solidFill>
                <a:latin typeface="Times New Roman" pitchFamily="18" charset="0"/>
                <a:cs typeface="Times New Roman" pitchFamily="18" charset="0"/>
              </a:rPr>
              <a:t>дай-на</a:t>
            </a:r>
            <a:r>
              <a:rPr lang="uk-UA" sz="7200" dirty="0">
                <a:solidFill>
                  <a:srgbClr val="002060"/>
                </a:solidFill>
                <a:latin typeface="Times New Roman" pitchFamily="18" charset="0"/>
                <a:cs typeface="Times New Roman" pitchFamily="18" charset="0"/>
              </a:rPr>
              <a:t>…)</a:t>
            </a:r>
            <a:endParaRPr lang="ru-RU" sz="7200" dirty="0">
              <a:solidFill>
                <a:srgbClr val="002060"/>
              </a:solidFill>
              <a:latin typeface="Times New Roman" pitchFamily="18" charset="0"/>
              <a:cs typeface="Times New Roman" pitchFamily="18" charset="0"/>
            </a:endParaRPr>
          </a:p>
          <a:p>
            <a:pPr marL="0" indent="0">
              <a:buNone/>
            </a:pPr>
            <a:r>
              <a:rPr lang="uk-UA" sz="7200" b="1" dirty="0">
                <a:solidFill>
                  <a:srgbClr val="0000CC"/>
                </a:solidFill>
                <a:latin typeface="Times New Roman" pitchFamily="18" charset="0"/>
                <a:cs typeface="Times New Roman" pitchFamily="18" charset="0"/>
              </a:rPr>
              <a:t>ігри-наслідування</a:t>
            </a:r>
            <a:endParaRPr lang="ru-RU" sz="7200" b="1" dirty="0">
              <a:solidFill>
                <a:srgbClr val="0000CC"/>
              </a:solidFill>
              <a:latin typeface="Times New Roman" pitchFamily="18" charset="0"/>
              <a:cs typeface="Times New Roman" pitchFamily="18" charset="0"/>
            </a:endParaRPr>
          </a:p>
          <a:p>
            <a:pPr marL="0" indent="0">
              <a:buNone/>
            </a:pPr>
            <a:r>
              <a:rPr lang="uk-UA" sz="7200" b="1" dirty="0">
                <a:solidFill>
                  <a:srgbClr val="0000CC"/>
                </a:solidFill>
                <a:latin typeface="Times New Roman" pitchFamily="18" charset="0"/>
                <a:cs typeface="Times New Roman" pitchFamily="18" charset="0"/>
              </a:rPr>
              <a:t>введення</a:t>
            </a:r>
            <a:r>
              <a:rPr lang="uk-UA" sz="7200" dirty="0">
                <a:solidFill>
                  <a:srgbClr val="002060"/>
                </a:solidFill>
                <a:latin typeface="Times New Roman" pitchFamily="18" charset="0"/>
                <a:cs typeface="Times New Roman" pitchFamily="18" charset="0"/>
              </a:rPr>
              <a:t> окремих фотографій та/або комунікативних таблиць</a:t>
            </a:r>
            <a:endParaRPr lang="ru-RU" sz="7200" dirty="0">
              <a:solidFill>
                <a:srgbClr val="002060"/>
              </a:solidFill>
              <a:latin typeface="Times New Roman" pitchFamily="18" charset="0"/>
              <a:cs typeface="Times New Roman" pitchFamily="18" charset="0"/>
            </a:endParaRPr>
          </a:p>
          <a:p>
            <a:pPr marL="0" indent="0">
              <a:buNone/>
            </a:pPr>
            <a:r>
              <a:rPr lang="uk-UA" sz="7200" b="1" dirty="0">
                <a:solidFill>
                  <a:srgbClr val="0000CC"/>
                </a:solidFill>
                <a:latin typeface="Times New Roman" pitchFamily="18" charset="0"/>
                <a:cs typeface="Times New Roman" pitchFamily="18" charset="0"/>
              </a:rPr>
              <a:t>складання</a:t>
            </a:r>
            <a:r>
              <a:rPr lang="uk-UA" sz="7200" dirty="0">
                <a:solidFill>
                  <a:srgbClr val="002060"/>
                </a:solidFill>
                <a:latin typeface="Times New Roman" pitchFamily="18" charset="0"/>
                <a:cs typeface="Times New Roman" pitchFamily="18" charset="0"/>
              </a:rPr>
              <a:t> фотоальбому для себе</a:t>
            </a:r>
          </a:p>
          <a:p>
            <a:pPr marL="0" indent="0">
              <a:buNone/>
            </a:pPr>
            <a:r>
              <a:rPr lang="uk-UA" sz="7200" b="1" dirty="0">
                <a:solidFill>
                  <a:srgbClr val="0000CC"/>
                </a:solidFill>
                <a:latin typeface="Times New Roman" pitchFamily="18" charset="0"/>
                <a:cs typeface="Times New Roman" pitchFamily="18" charset="0"/>
              </a:rPr>
              <a:t>формулювання</a:t>
            </a:r>
            <a:r>
              <a:rPr lang="uk-UA" sz="7200" dirty="0">
                <a:solidFill>
                  <a:srgbClr val="002060"/>
                </a:solidFill>
                <a:latin typeface="Times New Roman" pitchFamily="18" charset="0"/>
                <a:cs typeface="Times New Roman" pitchFamily="18" charset="0"/>
              </a:rPr>
              <a:t> альтернативні питання («Ти хочеш грати з машинкою або подивимось книгу?»)</a:t>
            </a:r>
            <a:endParaRPr lang="ru-RU" sz="7200" dirty="0">
              <a:solidFill>
                <a:srgbClr val="002060"/>
              </a:solidFill>
              <a:latin typeface="Times New Roman" pitchFamily="18" charset="0"/>
              <a:cs typeface="Times New Roman" pitchFamily="18" charset="0"/>
            </a:endParaRPr>
          </a:p>
          <a:p>
            <a:pPr>
              <a:buNone/>
            </a:pPr>
            <a:r>
              <a:rPr lang="uk-UA" sz="7200" dirty="0">
                <a:solidFill>
                  <a:srgbClr val="002060"/>
                </a:solidFill>
                <a:latin typeface="Times New Roman" pitchFamily="18" charset="0"/>
                <a:cs typeface="Times New Roman" pitchFamily="18" charset="0"/>
              </a:rPr>
              <a:t>	</a:t>
            </a:r>
            <a:endParaRPr lang="ru-RU" sz="7200" dirty="0">
              <a:solidFill>
                <a:srgbClr val="002060"/>
              </a:solidFill>
              <a:latin typeface="Times New Roman" pitchFamily="18" charset="0"/>
              <a:cs typeface="Times New Roman" pitchFamily="18" charset="0"/>
            </a:endParaRP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200" b="1" dirty="0">
                <a:solidFill>
                  <a:srgbClr val="16B60A"/>
                </a:solidFill>
                <a:latin typeface="Times New Roman" pitchFamily="18" charset="0"/>
                <a:cs typeface="Times New Roman" pitchFamily="18" charset="0"/>
              </a:rPr>
              <a:t>ДОСТАТНІЙ РІВЕНЬ:</a:t>
            </a:r>
            <a:br>
              <a:rPr lang="uk-UA" sz="2200" b="1" dirty="0">
                <a:solidFill>
                  <a:srgbClr val="C00000"/>
                </a:solidFill>
                <a:latin typeface="Times New Roman" pitchFamily="18" charset="0"/>
                <a:cs typeface="Times New Roman" pitchFamily="18" charset="0"/>
              </a:rPr>
            </a:br>
            <a:r>
              <a:rPr lang="uk-UA" sz="2200" dirty="0">
                <a:solidFill>
                  <a:srgbClr val="002060"/>
                </a:solidFill>
                <a:latin typeface="Times New Roman" pitchFamily="18" charset="0"/>
                <a:cs typeface="Times New Roman" pitchFamily="18" charset="0"/>
              </a:rPr>
              <a:t> </a:t>
            </a:r>
            <a:r>
              <a:rPr lang="uk-UA" sz="2200" b="1" dirty="0">
                <a:solidFill>
                  <a:srgbClr val="0000CC"/>
                </a:solidFill>
                <a:latin typeface="Times New Roman" pitchFamily="18" charset="0"/>
                <a:cs typeface="Times New Roman" pitchFamily="18" charset="0"/>
              </a:rPr>
              <a:t>характеризується достатньою наявністю, можливим відтворенням та активним застосуванням комунікативних навичок у природних типових ситуаціях</a:t>
            </a:r>
            <a:br>
              <a:rPr lang="ru-RU" sz="2000" dirty="0"/>
            </a:br>
            <a:endParaRPr lang="ru-RU" sz="2000" dirty="0"/>
          </a:p>
        </p:txBody>
      </p:sp>
      <p:sp>
        <p:nvSpPr>
          <p:cNvPr id="3" name="Содержимое 2"/>
          <p:cNvSpPr>
            <a:spLocks noGrp="1"/>
          </p:cNvSpPr>
          <p:nvPr>
            <p:ph idx="1"/>
          </p:nvPr>
        </p:nvSpPr>
        <p:spPr>
          <a:xfrm>
            <a:off x="457200" y="1285860"/>
            <a:ext cx="8229600" cy="4840303"/>
          </a:xfrm>
        </p:spPr>
        <p:txBody>
          <a:bodyPr>
            <a:normAutofit fontScale="77500" lnSpcReduction="20000"/>
          </a:bodyPr>
          <a:lstStyle/>
          <a:p>
            <a:pPr algn="ctr">
              <a:buNone/>
            </a:pPr>
            <a:endParaRPr lang="uk-UA" sz="2600" b="1" dirty="0">
              <a:solidFill>
                <a:srgbClr val="FF0000"/>
              </a:solidFill>
              <a:latin typeface="Times New Roman" pitchFamily="18" charset="0"/>
              <a:cs typeface="Times New Roman" pitchFamily="18" charset="0"/>
            </a:endParaRPr>
          </a:p>
          <a:p>
            <a:pPr algn="ctr">
              <a:buNone/>
            </a:pPr>
            <a:r>
              <a:rPr lang="uk-UA" sz="2600" b="1" dirty="0">
                <a:solidFill>
                  <a:srgbClr val="16B60A"/>
                </a:solidFill>
                <a:latin typeface="Times New Roman" pitchFamily="18" charset="0"/>
                <a:cs typeface="Times New Roman" pitchFamily="18" charset="0"/>
              </a:rPr>
              <a:t>ОСНОВНІ  НАПРЯМИ РОБОТИ:</a:t>
            </a:r>
            <a:endParaRPr lang="ru-RU" sz="2600" b="1" dirty="0">
              <a:solidFill>
                <a:srgbClr val="16B60A"/>
              </a:solidFill>
              <a:latin typeface="Times New Roman" pitchFamily="18" charset="0"/>
              <a:cs typeface="Times New Roman" pitchFamily="18" charset="0"/>
            </a:endParaRPr>
          </a:p>
          <a:p>
            <a:pPr marL="0" indent="0">
              <a:buNone/>
            </a:pPr>
            <a:r>
              <a:rPr lang="uk-UA" b="1" dirty="0">
                <a:solidFill>
                  <a:srgbClr val="0000CC"/>
                </a:solidFill>
                <a:latin typeface="Times New Roman" pitchFamily="18" charset="0"/>
                <a:cs typeface="Times New Roman" pitchFamily="18" charset="0"/>
              </a:rPr>
              <a:t>розуміння значення слів </a:t>
            </a:r>
            <a:r>
              <a:rPr lang="uk-UA" dirty="0">
                <a:solidFill>
                  <a:srgbClr val="002060"/>
                </a:solidFill>
                <a:latin typeface="Times New Roman" pitchFamily="18" charset="0"/>
                <a:cs typeface="Times New Roman" pitchFamily="18" charset="0"/>
              </a:rPr>
              <a:t>(ігри-коментування дії з іграшками та предметами)</a:t>
            </a:r>
            <a:endParaRPr lang="ru-RU" i="1" dirty="0">
              <a:solidFill>
                <a:srgbClr val="002060"/>
              </a:solidFill>
              <a:latin typeface="Times New Roman" pitchFamily="18" charset="0"/>
              <a:cs typeface="Times New Roman" pitchFamily="18" charset="0"/>
            </a:endParaRPr>
          </a:p>
          <a:p>
            <a:pPr marL="0" indent="0">
              <a:buNone/>
            </a:pPr>
            <a:r>
              <a:rPr lang="uk-UA" b="1" dirty="0">
                <a:solidFill>
                  <a:srgbClr val="0000CC"/>
                </a:solidFill>
                <a:latin typeface="Times New Roman" pitchFamily="18" charset="0"/>
                <a:cs typeface="Times New Roman" pitchFamily="18" charset="0"/>
              </a:rPr>
              <a:t>розвиток розуміння символів </a:t>
            </a:r>
            <a:r>
              <a:rPr lang="uk-UA" dirty="0">
                <a:solidFill>
                  <a:srgbClr val="002060"/>
                </a:solidFill>
                <a:latin typeface="Times New Roman" pitchFamily="18" charset="0"/>
                <a:cs typeface="Times New Roman" pitchFamily="18" charset="0"/>
              </a:rPr>
              <a:t>шляхом виконання вправ на співвідношення (предмет-предмет, фотографія-фотографія, предмет-фотографія тощо)</a:t>
            </a:r>
          </a:p>
          <a:p>
            <a:pPr marL="0" indent="0" algn="just">
              <a:buNone/>
            </a:pPr>
            <a:r>
              <a:rPr lang="uk-UA" b="1" dirty="0">
                <a:solidFill>
                  <a:srgbClr val="0000CC"/>
                </a:solidFill>
                <a:latin typeface="Times New Roman" pitchFamily="18" charset="0"/>
                <a:cs typeface="Times New Roman" pitchFamily="18" charset="0"/>
              </a:rPr>
              <a:t>використання систем графічних символів </a:t>
            </a:r>
            <a:r>
              <a:rPr lang="uk-UA" dirty="0">
                <a:solidFill>
                  <a:srgbClr val="002060"/>
                </a:solidFill>
                <a:latin typeface="Times New Roman" pitchFamily="18" charset="0"/>
                <a:cs typeface="Times New Roman" pitchFamily="18" charset="0"/>
              </a:rPr>
              <a:t>– складне завдання, потребує постійної підтримки мотивації </a:t>
            </a:r>
          </a:p>
          <a:p>
            <a:pPr marL="0" indent="0" algn="just">
              <a:buNone/>
            </a:pPr>
            <a:endParaRPr lang="uk-UA" dirty="0">
              <a:solidFill>
                <a:srgbClr val="002060"/>
              </a:solidFill>
              <a:latin typeface="Times New Roman" pitchFamily="18" charset="0"/>
              <a:cs typeface="Times New Roman" pitchFamily="18" charset="0"/>
            </a:endParaRPr>
          </a:p>
          <a:p>
            <a:pPr marL="0" indent="0" algn="just">
              <a:buNone/>
            </a:pPr>
            <a:r>
              <a:rPr lang="uk-UA" dirty="0">
                <a:solidFill>
                  <a:srgbClr val="002060"/>
                </a:solidFill>
                <a:latin typeface="Times New Roman" pitchFamily="18" charset="0"/>
                <a:cs typeface="Times New Roman" pitchFamily="18" charset="0"/>
              </a:rPr>
              <a:t>	</a:t>
            </a:r>
          </a:p>
          <a:p>
            <a:pPr marL="0" indent="0" algn="just">
              <a:buNone/>
            </a:pPr>
            <a:r>
              <a:rPr lang="uk-UA" dirty="0">
                <a:solidFill>
                  <a:srgbClr val="002060"/>
                </a:solidFill>
                <a:latin typeface="Times New Roman" pitchFamily="18" charset="0"/>
                <a:cs typeface="Times New Roman" pitchFamily="18" charset="0"/>
              </a:rPr>
              <a:t> 	Найчастіше це дитині важливо використовувати знаки-символи, коли він: просить щось, коментує, ділиться емоціями.</a:t>
            </a:r>
            <a:endParaRPr lang="ru-RU" dirty="0">
              <a:solidFill>
                <a:srgbClr val="002060"/>
              </a:solidFill>
              <a:latin typeface="Times New Roman" pitchFamily="18" charset="0"/>
              <a:cs typeface="Times New Roman" pitchFamily="18" charset="0"/>
            </a:endParaRPr>
          </a:p>
          <a:p>
            <a:endParaRPr lang="ru-RU" dirty="0">
              <a:solidFill>
                <a:srgbClr val="00206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Autofit/>
          </a:bodyPr>
          <a:lstStyle/>
          <a:p>
            <a:r>
              <a:rPr lang="uk-UA" sz="2800" b="1" dirty="0">
                <a:solidFill>
                  <a:srgbClr val="C00000"/>
                </a:solidFill>
                <a:latin typeface="Times New Roman" pitchFamily="18" charset="0"/>
                <a:cs typeface="Times New Roman" pitchFamily="18" charset="0"/>
              </a:rPr>
              <a:t>ОСНОВНІ ЕТАПИ РОБОТИ </a:t>
            </a:r>
            <a:br>
              <a:rPr lang="uk-UA" sz="2800" b="1" dirty="0">
                <a:solidFill>
                  <a:srgbClr val="C00000"/>
                </a:solidFill>
                <a:latin typeface="Times New Roman" pitchFamily="18" charset="0"/>
                <a:cs typeface="Times New Roman" pitchFamily="18" charset="0"/>
              </a:rPr>
            </a:br>
            <a:r>
              <a:rPr lang="uk-UA" sz="2800" b="1" dirty="0">
                <a:solidFill>
                  <a:srgbClr val="C00000"/>
                </a:solidFill>
                <a:latin typeface="Times New Roman" pitchFamily="18" charset="0"/>
                <a:cs typeface="Times New Roman" pitchFamily="18" charset="0"/>
              </a:rPr>
              <a:t> комунікативною книгою</a:t>
            </a:r>
            <a:endParaRPr lang="ru-RU" sz="28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500174"/>
            <a:ext cx="8229600" cy="4625989"/>
          </a:xfrm>
        </p:spPr>
        <p:txBody>
          <a:bodyPr>
            <a:normAutofit/>
          </a:bodyPr>
          <a:lstStyle/>
          <a:p>
            <a:pPr marL="0" indent="0" algn="just">
              <a:buNone/>
            </a:pPr>
            <a:r>
              <a:rPr lang="uk-UA" sz="2400" b="1" dirty="0">
                <a:solidFill>
                  <a:srgbClr val="002060"/>
                </a:solidFill>
                <a:latin typeface="Times New Roman" pitchFamily="18" charset="0"/>
                <a:cs typeface="Times New Roman" pitchFamily="18" charset="0"/>
              </a:rPr>
              <a:t>	</a:t>
            </a:r>
            <a:r>
              <a:rPr lang="uk-UA" sz="2400" b="1" dirty="0">
                <a:solidFill>
                  <a:srgbClr val="0000CC"/>
                </a:solidFill>
                <a:latin typeface="Times New Roman" pitchFamily="18" charset="0"/>
                <a:cs typeface="Times New Roman" pitchFamily="18" charset="0"/>
              </a:rPr>
              <a:t>ЕТАП 1</a:t>
            </a:r>
            <a:r>
              <a:rPr lang="uk-UA" sz="2400" b="1" dirty="0">
                <a:solidFill>
                  <a:srgbClr val="002060"/>
                </a:solidFill>
                <a:latin typeface="Times New Roman" pitchFamily="18" charset="0"/>
                <a:cs typeface="Times New Roman" pitchFamily="18" charset="0"/>
              </a:rPr>
              <a:t> -  </a:t>
            </a:r>
            <a:r>
              <a:rPr lang="uk-UA" sz="2400" dirty="0">
                <a:solidFill>
                  <a:srgbClr val="002060"/>
                </a:solidFill>
                <a:latin typeface="Times New Roman" pitchFamily="18" charset="0"/>
                <a:cs typeface="Times New Roman" pitchFamily="18" charset="0"/>
              </a:rPr>
              <a:t>актуалізація мотиву комунікації, комунікативного наміру дитини, визначення найбільш бажаного предмета, їжі, активності, що подобається дитині</a:t>
            </a:r>
          </a:p>
          <a:p>
            <a:pPr marL="0" indent="0" algn="just">
              <a:buNone/>
            </a:pPr>
            <a:r>
              <a:rPr lang="uk-UA" sz="2400" b="1" dirty="0">
                <a:solidFill>
                  <a:srgbClr val="002060"/>
                </a:solidFill>
                <a:latin typeface="Times New Roman" pitchFamily="18" charset="0"/>
                <a:cs typeface="Times New Roman" pitchFamily="18" charset="0"/>
              </a:rPr>
              <a:t>	</a:t>
            </a:r>
            <a:r>
              <a:rPr lang="uk-UA" sz="2400" b="1" dirty="0">
                <a:solidFill>
                  <a:srgbClr val="0000CC"/>
                </a:solidFill>
                <a:latin typeface="Times New Roman" pitchFamily="18" charset="0"/>
                <a:cs typeface="Times New Roman" pitchFamily="18" charset="0"/>
              </a:rPr>
              <a:t>ЕТАП 2 </a:t>
            </a:r>
            <a:r>
              <a:rPr lang="uk-UA" sz="2400" b="1" dirty="0">
                <a:solidFill>
                  <a:srgbClr val="002060"/>
                </a:solidFill>
                <a:latin typeface="Times New Roman" pitchFamily="18" charset="0"/>
                <a:cs typeface="Times New Roman" pitchFamily="18" charset="0"/>
              </a:rPr>
              <a:t>- </a:t>
            </a:r>
            <a:r>
              <a:rPr lang="uk-UA" sz="2400" dirty="0">
                <a:solidFill>
                  <a:srgbClr val="002060"/>
                </a:solidFill>
                <a:latin typeface="Times New Roman" pitchFamily="18" charset="0"/>
                <a:cs typeface="Times New Roman" pitchFamily="18" charset="0"/>
              </a:rPr>
              <a:t>дитина вже знає про що вона хоче «попросити», але не знає як. Комунікативна книга дає візуальну опору (картинки), що допомагає сформувати перші мовні компоненти майбутнього висловлювання, починає працювати механізм перекладу сенсу мовою значень. </a:t>
            </a:r>
          </a:p>
          <a:p>
            <a:pPr>
              <a:buNone/>
            </a:pPr>
            <a:r>
              <a:rPr lang="uk-UA" sz="2400" b="1" dirty="0">
                <a:solidFill>
                  <a:srgbClr val="002060"/>
                </a:solidFill>
                <a:latin typeface="Times New Roman" pitchFamily="18" charset="0"/>
                <a:cs typeface="Times New Roman" pitchFamily="18" charset="0"/>
              </a:rPr>
              <a:t>	</a:t>
            </a:r>
            <a:r>
              <a:rPr lang="uk-UA" sz="2400" i="1" u="sng" dirty="0">
                <a:solidFill>
                  <a:srgbClr val="002060"/>
                </a:solidFill>
                <a:latin typeface="Times New Roman" pitchFamily="18" charset="0"/>
                <a:cs typeface="Times New Roman" pitchFamily="18" charset="0"/>
              </a:rPr>
              <a:t>Розглянемо 3 стадії у другому етапі:</a:t>
            </a:r>
          </a:p>
          <a:p>
            <a:pPr marL="0" indent="0" algn="just">
              <a:buNone/>
            </a:pPr>
            <a:endParaRPr lang="ru-RU" sz="1800" b="1" dirty="0">
              <a:solidFill>
                <a:srgbClr val="002060"/>
              </a:solidFill>
              <a:latin typeface="Times New Roman" pitchFamily="18" charset="0"/>
              <a:cs typeface="Times New Roman" pitchFamily="18" charset="0"/>
            </a:endParaRPr>
          </a:p>
          <a:p>
            <a:pPr>
              <a:buNone/>
            </a:pPr>
            <a:endParaRPr lang="ru-RU" sz="2400" b="1" dirty="0">
              <a:solidFill>
                <a:srgbClr val="00206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uk-UA" sz="3200" b="1" dirty="0">
                <a:solidFill>
                  <a:srgbClr val="C00000"/>
                </a:solidFill>
                <a:latin typeface="Times New Roman" pitchFamily="18" charset="0"/>
                <a:cs typeface="Times New Roman" pitchFamily="18" charset="0"/>
              </a:rPr>
              <a:t>стадії  2 етапу</a:t>
            </a:r>
            <a:endParaRPr lang="ru-RU" sz="32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142984"/>
            <a:ext cx="8229600" cy="5214974"/>
          </a:xfrm>
        </p:spPr>
        <p:txBody>
          <a:bodyPr>
            <a:normAutofit fontScale="25000" lnSpcReduction="20000"/>
          </a:bodyPr>
          <a:lstStyle/>
          <a:p>
            <a:pPr>
              <a:buNone/>
            </a:pPr>
            <a:r>
              <a:rPr lang="uk-UA" sz="8000" b="1" dirty="0">
                <a:solidFill>
                  <a:srgbClr val="C00000"/>
                </a:solidFill>
                <a:latin typeface="Times New Roman" pitchFamily="18" charset="0"/>
                <a:cs typeface="Times New Roman" pitchFamily="18" charset="0"/>
              </a:rPr>
              <a:t>1: </a:t>
            </a:r>
            <a:r>
              <a:rPr lang="uk-UA" sz="8000" b="1" dirty="0">
                <a:solidFill>
                  <a:srgbClr val="0000CC"/>
                </a:solidFill>
                <a:latin typeface="Times New Roman" pitchFamily="18" charset="0"/>
                <a:cs typeface="Times New Roman" pitchFamily="18" charset="0"/>
              </a:rPr>
              <a:t>1 картинка – 1 слово </a:t>
            </a:r>
            <a:r>
              <a:rPr lang="uk-UA" sz="5600" b="1" dirty="0">
                <a:solidFill>
                  <a:srgbClr val="0000CC"/>
                </a:solidFill>
                <a:latin typeface="Times New Roman" pitchFamily="18" charset="0"/>
                <a:cs typeface="Times New Roman" pitchFamily="18" charset="0"/>
              </a:rPr>
              <a:t>(спочатку  фізична підтримка дорослого)</a:t>
            </a:r>
            <a:endParaRPr lang="ru-RU" sz="5600" b="1" dirty="0">
              <a:solidFill>
                <a:srgbClr val="0000CC"/>
              </a:solidFill>
              <a:latin typeface="Times New Roman" pitchFamily="18" charset="0"/>
              <a:cs typeface="Times New Roman" pitchFamily="18" charset="0"/>
            </a:endParaRPr>
          </a:p>
          <a:p>
            <a:pPr marL="0" indent="0" algn="just">
              <a:buNone/>
            </a:pPr>
            <a:r>
              <a:rPr lang="uk-UA" sz="8000" dirty="0">
                <a:solidFill>
                  <a:srgbClr val="002060"/>
                </a:solidFill>
                <a:latin typeface="Times New Roman" pitchFamily="18" charset="0"/>
                <a:cs typeface="Times New Roman" pitchFamily="18" charset="0"/>
              </a:rPr>
              <a:t>дитина вчиться просити бажане за допомогою вказівки на картинку – спочатку це одне ключове слово. Наприклад, дитина хоче цукерку - вона вказує на картинку, на якій зображена цукерка.</a:t>
            </a:r>
          </a:p>
          <a:p>
            <a:pPr marL="0" indent="0" algn="just">
              <a:buNone/>
            </a:pPr>
            <a:endParaRPr lang="ru-RU" sz="7000" dirty="0">
              <a:solidFill>
                <a:srgbClr val="002060"/>
              </a:solidFill>
              <a:latin typeface="Times New Roman" pitchFamily="18" charset="0"/>
              <a:cs typeface="Times New Roman" pitchFamily="18" charset="0"/>
            </a:endParaRPr>
          </a:p>
          <a:p>
            <a:pPr>
              <a:buNone/>
            </a:pPr>
            <a:r>
              <a:rPr lang="uk-UA" sz="8000" b="1" dirty="0">
                <a:solidFill>
                  <a:srgbClr val="C00000"/>
                </a:solidFill>
                <a:latin typeface="Times New Roman" pitchFamily="18" charset="0"/>
                <a:cs typeface="Times New Roman" pitchFamily="18" charset="0"/>
              </a:rPr>
              <a:t>2: </a:t>
            </a:r>
            <a:r>
              <a:rPr lang="uk-UA" sz="8000" b="1" dirty="0">
                <a:solidFill>
                  <a:srgbClr val="0000CC"/>
                </a:solidFill>
                <a:latin typeface="Times New Roman" pitchFamily="18" charset="0"/>
                <a:cs typeface="Times New Roman" pitchFamily="18" charset="0"/>
              </a:rPr>
              <a:t>3 картинки – 3 слова</a:t>
            </a:r>
            <a:endParaRPr lang="ru-RU" sz="8000" b="1" dirty="0">
              <a:solidFill>
                <a:srgbClr val="0000CC"/>
              </a:solidFill>
              <a:latin typeface="Times New Roman" pitchFamily="18" charset="0"/>
              <a:cs typeface="Times New Roman" pitchFamily="18" charset="0"/>
            </a:endParaRPr>
          </a:p>
          <a:p>
            <a:pPr marL="0" indent="0" algn="just">
              <a:buNone/>
            </a:pPr>
            <a:r>
              <a:rPr lang="uk-UA" sz="8000" dirty="0">
                <a:solidFill>
                  <a:srgbClr val="002060"/>
                </a:solidFill>
                <a:latin typeface="Times New Roman" pitchFamily="18" charset="0"/>
                <a:cs typeface="Times New Roman" pitchFamily="18" charset="0"/>
              </a:rPr>
              <a:t>переходимо до простої фрази з трьох слів, наприклад,</a:t>
            </a:r>
            <a:r>
              <a:rPr lang="ru-RU" sz="8000" dirty="0">
                <a:solidFill>
                  <a:srgbClr val="002060"/>
                </a:solidFill>
                <a:latin typeface="Times New Roman" pitchFamily="18" charset="0"/>
                <a:cs typeface="Times New Roman" pitchFamily="18" charset="0"/>
              </a:rPr>
              <a:t> </a:t>
            </a:r>
            <a:r>
              <a:rPr lang="uk-UA" sz="8000" dirty="0">
                <a:solidFill>
                  <a:srgbClr val="002060"/>
                </a:solidFill>
                <a:latin typeface="Times New Roman" pitchFamily="18" charset="0"/>
                <a:cs typeface="Times New Roman" pitchFamily="18" charset="0"/>
              </a:rPr>
              <a:t>«Я хочу цукерку» - дитина послідовно вказує на відповідність картинки. Картинки в книзі завжди розташовані на одному місці і дитина швидко запам'ятовує, як побудувати своє повідомлення для того, щоб попросити бажане. </a:t>
            </a:r>
          </a:p>
          <a:p>
            <a:pPr marL="0" indent="0" algn="just">
              <a:buNone/>
            </a:pPr>
            <a:r>
              <a:rPr lang="uk-UA" sz="8000" i="1" dirty="0">
                <a:solidFill>
                  <a:srgbClr val="002060"/>
                </a:solidFill>
                <a:latin typeface="Times New Roman" pitchFamily="18" charset="0"/>
                <a:cs typeface="Times New Roman" pitchFamily="18" charset="0"/>
              </a:rPr>
              <a:t>	</a:t>
            </a:r>
            <a:r>
              <a:rPr lang="uk-UA" sz="8000" i="1" dirty="0">
                <a:solidFill>
                  <a:srgbClr val="C00000"/>
                </a:solidFill>
                <a:latin typeface="Times New Roman" pitchFamily="18" charset="0"/>
                <a:cs typeface="Times New Roman" pitchFamily="18" charset="0"/>
              </a:rPr>
              <a:t>Дуже часто на цій стадії діти починають використовувати мовлення – з'являється вербальна комунікація.</a:t>
            </a:r>
          </a:p>
          <a:p>
            <a:pPr marL="0" indent="0" algn="just">
              <a:buNone/>
            </a:pPr>
            <a:endParaRPr lang="ru-RU" sz="7000" dirty="0">
              <a:solidFill>
                <a:srgbClr val="002060"/>
              </a:solidFill>
              <a:latin typeface="Times New Roman" pitchFamily="18" charset="0"/>
              <a:cs typeface="Times New Roman" pitchFamily="18" charset="0"/>
            </a:endParaRPr>
          </a:p>
          <a:p>
            <a:pPr>
              <a:buNone/>
            </a:pPr>
            <a:r>
              <a:rPr lang="uk-UA" sz="8000" b="1" dirty="0">
                <a:solidFill>
                  <a:srgbClr val="C00000"/>
                </a:solidFill>
                <a:latin typeface="Times New Roman" pitchFamily="18" charset="0"/>
                <a:cs typeface="Times New Roman" pitchFamily="18" charset="0"/>
              </a:rPr>
              <a:t>3: </a:t>
            </a:r>
            <a:r>
              <a:rPr lang="uk-UA" sz="8000" b="1" dirty="0">
                <a:solidFill>
                  <a:srgbClr val="0000CC"/>
                </a:solidFill>
                <a:latin typeface="Times New Roman" pitchFamily="18" charset="0"/>
                <a:cs typeface="Times New Roman" pitchFamily="18" charset="0"/>
              </a:rPr>
              <a:t>поширена фраза</a:t>
            </a:r>
          </a:p>
          <a:p>
            <a:pPr marL="0" indent="0" algn="just">
              <a:buNone/>
            </a:pPr>
            <a:r>
              <a:rPr lang="uk-UA" sz="8000" dirty="0">
                <a:solidFill>
                  <a:srgbClr val="002060"/>
                </a:solidFill>
                <a:latin typeface="Times New Roman" pitchFamily="18" charset="0"/>
                <a:cs typeface="Times New Roman" pitchFamily="18" charset="0"/>
              </a:rPr>
              <a:t>пропозиція поширюється перевагами предметів «Я хочу смачну, солодку цукерку». </a:t>
            </a:r>
            <a:endParaRPr lang="ru-RU" sz="8000" dirty="0">
              <a:solidFill>
                <a:srgbClr val="002060"/>
              </a:solidFill>
              <a:latin typeface="Times New Roman" pitchFamily="18" charset="0"/>
              <a:cs typeface="Times New Roman" pitchFamily="18" charset="0"/>
            </a:endParaRP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fontScale="90000"/>
          </a:bodyPr>
          <a:lstStyle/>
          <a:p>
            <a:pPr algn="l"/>
            <a:br>
              <a:rPr lang="uk-UA" b="1" dirty="0">
                <a:solidFill>
                  <a:srgbClr val="C00000"/>
                </a:solidFill>
                <a:latin typeface="Times New Roman" pitchFamily="18" charset="0"/>
                <a:cs typeface="Times New Roman" pitchFamily="18" charset="0"/>
              </a:rPr>
            </a:br>
            <a:r>
              <a:rPr lang="uk-UA" sz="3600" b="1" dirty="0">
                <a:solidFill>
                  <a:srgbClr val="C00000"/>
                </a:solidFill>
                <a:latin typeface="Times New Roman" pitchFamily="18" charset="0"/>
                <a:cs typeface="Times New Roman" pitchFamily="18" charset="0"/>
              </a:rPr>
              <a:t>Етап 3 </a:t>
            </a:r>
            <a:r>
              <a:rPr lang="uk-UA" sz="3600" b="1" dirty="0">
                <a:solidFill>
                  <a:srgbClr val="0000CC"/>
                </a:solidFill>
                <a:latin typeface="Times New Roman" pitchFamily="18" charset="0"/>
                <a:cs typeface="Times New Roman" pitchFamily="18" charset="0"/>
              </a:rPr>
              <a:t>(</a:t>
            </a:r>
            <a:r>
              <a:rPr lang="uk-UA" sz="3200" b="1" dirty="0">
                <a:solidFill>
                  <a:srgbClr val="0000CC"/>
                </a:solidFill>
                <a:latin typeface="Times New Roman" pitchFamily="18" charset="0"/>
                <a:cs typeface="Times New Roman" pitchFamily="18" charset="0"/>
              </a:rPr>
              <a:t>формування діалогу)</a:t>
            </a:r>
            <a:br>
              <a:rPr lang="ru-RU" sz="3200" b="1" dirty="0">
                <a:solidFill>
                  <a:srgbClr val="0000CC"/>
                </a:solidFill>
                <a:latin typeface="Times New Roman" pitchFamily="18" charset="0"/>
                <a:cs typeface="Times New Roman" pitchFamily="18" charset="0"/>
              </a:rPr>
            </a:br>
            <a:br>
              <a:rPr lang="ru-RU" sz="3600" dirty="0">
                <a:solidFill>
                  <a:srgbClr val="C00000"/>
                </a:solidFill>
                <a:latin typeface="Times New Roman" pitchFamily="18" charset="0"/>
                <a:cs typeface="Times New Roman" pitchFamily="18" charset="0"/>
              </a:rPr>
            </a:br>
            <a:endParaRPr lang="ru-RU" sz="36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29600" cy="4911741"/>
          </a:xfrm>
        </p:spPr>
        <p:txBody>
          <a:bodyPr>
            <a:normAutofit fontScale="70000" lnSpcReduction="20000"/>
          </a:bodyPr>
          <a:lstStyle/>
          <a:p>
            <a:pPr>
              <a:buNone/>
            </a:pPr>
            <a:r>
              <a:rPr lang="uk-UA" dirty="0">
                <a:solidFill>
                  <a:srgbClr val="002060"/>
                </a:solidFill>
                <a:latin typeface="Times New Roman" pitchFamily="18" charset="0"/>
                <a:cs typeface="Times New Roman" pitchFamily="18" charset="0"/>
              </a:rPr>
              <a:t>Комунікативна книга для вказівки допомагає швидко будувати</a:t>
            </a:r>
          </a:p>
          <a:p>
            <a:pPr>
              <a:buNone/>
            </a:pPr>
            <a:r>
              <a:rPr lang="uk-UA" dirty="0">
                <a:solidFill>
                  <a:srgbClr val="002060"/>
                </a:solidFill>
                <a:latin typeface="Times New Roman" pitchFamily="18" charset="0"/>
                <a:cs typeface="Times New Roman" pitchFamily="18" charset="0"/>
              </a:rPr>
              <a:t>простий діалог:</a:t>
            </a:r>
          </a:p>
          <a:p>
            <a:pPr>
              <a:buNone/>
            </a:pPr>
            <a:endParaRPr lang="ru-RU" dirty="0">
              <a:solidFill>
                <a:srgbClr val="002060"/>
              </a:solidFill>
              <a:latin typeface="Times New Roman" pitchFamily="18" charset="0"/>
              <a:cs typeface="Times New Roman" pitchFamily="18" charset="0"/>
            </a:endParaRPr>
          </a:p>
          <a:p>
            <a:pPr>
              <a:buNone/>
            </a:pPr>
            <a:r>
              <a:rPr lang="uk-UA" dirty="0">
                <a:solidFill>
                  <a:srgbClr val="002060"/>
                </a:solidFill>
                <a:latin typeface="Times New Roman" pitchFamily="18" charset="0"/>
                <a:cs typeface="Times New Roman" pitchFamily="18" charset="0"/>
              </a:rPr>
              <a:t>дитина 		</a:t>
            </a:r>
            <a:r>
              <a:rPr lang="uk-UA" b="1" dirty="0">
                <a:solidFill>
                  <a:srgbClr val="16B60A"/>
                </a:solidFill>
                <a:latin typeface="Times New Roman" pitchFamily="18" charset="0"/>
                <a:cs typeface="Times New Roman" pitchFamily="18" charset="0"/>
              </a:rPr>
              <a:t>я хочу їсти </a:t>
            </a:r>
            <a:r>
              <a:rPr lang="uk-UA" b="1" dirty="0">
                <a:solidFill>
                  <a:srgbClr val="002060"/>
                </a:solidFill>
                <a:latin typeface="Times New Roman" pitchFamily="18" charset="0"/>
                <a:cs typeface="Times New Roman" pitchFamily="18" charset="0"/>
              </a:rPr>
              <a:t>-</a:t>
            </a:r>
            <a:r>
              <a:rPr lang="uk-UA" dirty="0">
                <a:solidFill>
                  <a:srgbClr val="002060"/>
                </a:solidFill>
                <a:latin typeface="Times New Roman" pitchFamily="18" charset="0"/>
                <a:cs typeface="Times New Roman" pitchFamily="18" charset="0"/>
              </a:rPr>
              <a:t> </a:t>
            </a:r>
            <a:r>
              <a:rPr lang="uk-UA" b="1" dirty="0">
                <a:solidFill>
                  <a:schemeClr val="accent2">
                    <a:lumMod val="50000"/>
                  </a:schemeClr>
                </a:solidFill>
                <a:latin typeface="Times New Roman" pitchFamily="18" charset="0"/>
                <a:cs typeface="Times New Roman" pitchFamily="18" charset="0"/>
              </a:rPr>
              <a:t>картоплю </a:t>
            </a:r>
            <a:r>
              <a:rPr lang="uk-UA" dirty="0">
                <a:solidFill>
                  <a:srgbClr val="002060"/>
                </a:solidFill>
                <a:latin typeface="Times New Roman" pitchFamily="18" charset="0"/>
                <a:cs typeface="Times New Roman" pitchFamily="18" charset="0"/>
              </a:rPr>
              <a:t>- </a:t>
            </a:r>
            <a:r>
              <a:rPr lang="uk-UA" b="1" dirty="0">
                <a:solidFill>
                  <a:schemeClr val="accent6">
                    <a:lumMod val="75000"/>
                  </a:schemeClr>
                </a:solidFill>
                <a:latin typeface="Times New Roman" pitchFamily="18" charset="0"/>
                <a:cs typeface="Times New Roman" pitchFamily="18" charset="0"/>
              </a:rPr>
              <a:t>котлету</a:t>
            </a:r>
            <a:endParaRPr lang="ru-RU" dirty="0">
              <a:solidFill>
                <a:srgbClr val="002060"/>
              </a:solidFill>
              <a:latin typeface="Times New Roman" pitchFamily="18" charset="0"/>
              <a:cs typeface="Times New Roman" pitchFamily="18" charset="0"/>
            </a:endParaRPr>
          </a:p>
          <a:p>
            <a:pPr>
              <a:buNone/>
            </a:pPr>
            <a:r>
              <a:rPr lang="uk-UA" dirty="0">
                <a:solidFill>
                  <a:srgbClr val="002060"/>
                </a:solidFill>
                <a:latin typeface="Times New Roman" pitchFamily="18" charset="0"/>
                <a:cs typeface="Times New Roman" pitchFamily="18" charset="0"/>
              </a:rPr>
              <a:t>дорослий 	</a:t>
            </a:r>
            <a:r>
              <a:rPr lang="uk-UA" b="1" dirty="0">
                <a:solidFill>
                  <a:schemeClr val="accent6">
                    <a:lumMod val="75000"/>
                  </a:schemeClr>
                </a:solidFill>
                <a:latin typeface="Times New Roman" pitchFamily="18" charset="0"/>
                <a:cs typeface="Times New Roman" pitchFamily="18" charset="0"/>
              </a:rPr>
              <a:t>котлети</a:t>
            </a:r>
            <a:r>
              <a:rPr lang="uk-UA" dirty="0">
                <a:solidFill>
                  <a:srgbClr val="002060"/>
                </a:solidFill>
                <a:latin typeface="Times New Roman" pitchFamily="18" charset="0"/>
                <a:cs typeface="Times New Roman" pitchFamily="18" charset="0"/>
              </a:rPr>
              <a:t>  </a:t>
            </a:r>
            <a:r>
              <a:rPr lang="uk-UA" b="1" dirty="0">
                <a:solidFill>
                  <a:srgbClr val="002060"/>
                </a:solidFill>
                <a:latin typeface="Times New Roman" pitchFamily="18" charset="0"/>
                <a:cs typeface="Times New Roman" pitchFamily="18" charset="0"/>
              </a:rPr>
              <a:t>-</a:t>
            </a:r>
            <a:r>
              <a:rPr lang="uk-UA" dirty="0">
                <a:solidFill>
                  <a:srgbClr val="002060"/>
                </a:solidFill>
                <a:latin typeface="Times New Roman" pitchFamily="18" charset="0"/>
                <a:cs typeface="Times New Roman" pitchFamily="18" charset="0"/>
              </a:rPr>
              <a:t> </a:t>
            </a:r>
            <a:r>
              <a:rPr lang="uk-UA" b="1" dirty="0">
                <a:solidFill>
                  <a:srgbClr val="FF0000"/>
                </a:solidFill>
                <a:latin typeface="Times New Roman" pitchFamily="18" charset="0"/>
                <a:cs typeface="Times New Roman" pitchFamily="18" charset="0"/>
              </a:rPr>
              <a:t>немає</a:t>
            </a:r>
            <a:r>
              <a:rPr lang="uk-UA" dirty="0">
                <a:solidFill>
                  <a:srgbClr val="002060"/>
                </a:solidFill>
                <a:latin typeface="Times New Roman" pitchFamily="18" charset="0"/>
                <a:cs typeface="Times New Roman" pitchFamily="18" charset="0"/>
              </a:rPr>
              <a:t> – </a:t>
            </a:r>
            <a:r>
              <a:rPr lang="uk-UA" b="1" dirty="0">
                <a:solidFill>
                  <a:srgbClr val="002060"/>
                </a:solidFill>
                <a:latin typeface="Times New Roman" pitchFamily="18" charset="0"/>
                <a:cs typeface="Times New Roman" pitchFamily="18" charset="0"/>
              </a:rPr>
              <a:t> </a:t>
            </a:r>
            <a:r>
              <a:rPr lang="uk-UA" b="1" dirty="0">
                <a:solidFill>
                  <a:srgbClr val="16B60A"/>
                </a:solidFill>
                <a:latin typeface="Times New Roman" pitchFamily="18" charset="0"/>
                <a:cs typeface="Times New Roman" pitchFamily="18" charset="0"/>
              </a:rPr>
              <a:t>я дам</a:t>
            </a:r>
            <a:r>
              <a:rPr lang="uk-UA" dirty="0">
                <a:solidFill>
                  <a:srgbClr val="16B60A"/>
                </a:solidFill>
                <a:latin typeface="Times New Roman" pitchFamily="18" charset="0"/>
                <a:cs typeface="Times New Roman" pitchFamily="18" charset="0"/>
              </a:rPr>
              <a:t>  </a:t>
            </a:r>
            <a:r>
              <a:rPr lang="uk-UA" dirty="0">
                <a:solidFill>
                  <a:srgbClr val="002060"/>
                </a:solidFill>
                <a:latin typeface="Times New Roman" pitchFamily="18" charset="0"/>
                <a:cs typeface="Times New Roman" pitchFamily="18" charset="0"/>
              </a:rPr>
              <a:t>– </a:t>
            </a:r>
            <a:r>
              <a:rPr lang="uk-UA" b="1" dirty="0">
                <a:solidFill>
                  <a:schemeClr val="accent6">
                    <a:lumMod val="50000"/>
                  </a:schemeClr>
                </a:solidFill>
                <a:latin typeface="Times New Roman" pitchFamily="18" charset="0"/>
                <a:cs typeface="Times New Roman" pitchFamily="18" charset="0"/>
              </a:rPr>
              <a:t>картоплю</a:t>
            </a:r>
            <a:r>
              <a:rPr lang="uk-UA" dirty="0">
                <a:solidFill>
                  <a:srgbClr val="002060"/>
                </a:solidFill>
                <a:latin typeface="Times New Roman" pitchFamily="18" charset="0"/>
                <a:cs typeface="Times New Roman" pitchFamily="18" charset="0"/>
              </a:rPr>
              <a:t> - </a:t>
            </a:r>
            <a:r>
              <a:rPr lang="uk-UA" b="1" dirty="0">
                <a:solidFill>
                  <a:srgbClr val="560A4D"/>
                </a:solidFill>
                <a:latin typeface="Times New Roman" pitchFamily="18" charset="0"/>
                <a:cs typeface="Times New Roman" pitchFamily="18" charset="0"/>
              </a:rPr>
              <a:t>м'ясо</a:t>
            </a:r>
            <a:r>
              <a:rPr lang="uk-UA" dirty="0">
                <a:solidFill>
                  <a:srgbClr val="002060"/>
                </a:solidFill>
                <a:latin typeface="Times New Roman" pitchFamily="18" charset="0"/>
                <a:cs typeface="Times New Roman" pitchFamily="18" charset="0"/>
              </a:rPr>
              <a:t> </a:t>
            </a:r>
            <a:endParaRPr lang="ru-RU" dirty="0">
              <a:solidFill>
                <a:srgbClr val="002060"/>
              </a:solidFill>
              <a:latin typeface="Times New Roman" pitchFamily="18" charset="0"/>
              <a:cs typeface="Times New Roman" pitchFamily="18" charset="0"/>
            </a:endParaRPr>
          </a:p>
          <a:p>
            <a:pPr>
              <a:buNone/>
            </a:pPr>
            <a:r>
              <a:rPr lang="uk-UA" dirty="0">
                <a:solidFill>
                  <a:srgbClr val="002060"/>
                </a:solidFill>
                <a:latin typeface="Times New Roman" pitchFamily="18" charset="0"/>
                <a:cs typeface="Times New Roman" pitchFamily="18" charset="0"/>
              </a:rPr>
              <a:t>дитина 		</a:t>
            </a:r>
            <a:r>
              <a:rPr lang="uk-UA" b="1" dirty="0">
                <a:solidFill>
                  <a:srgbClr val="16B60A"/>
                </a:solidFill>
                <a:latin typeface="Times New Roman" pitchFamily="18" charset="0"/>
                <a:cs typeface="Times New Roman" pitchFamily="18" charset="0"/>
              </a:rPr>
              <a:t>я хочу</a:t>
            </a:r>
            <a:r>
              <a:rPr lang="uk-UA" b="1" dirty="0">
                <a:solidFill>
                  <a:srgbClr val="002060"/>
                </a:solidFill>
                <a:latin typeface="Times New Roman" pitchFamily="18" charset="0"/>
                <a:cs typeface="Times New Roman" pitchFamily="18" charset="0"/>
              </a:rPr>
              <a:t> </a:t>
            </a:r>
            <a:r>
              <a:rPr lang="uk-UA" b="1" dirty="0">
                <a:solidFill>
                  <a:srgbClr val="16B60A"/>
                </a:solidFill>
                <a:latin typeface="Times New Roman" pitchFamily="18" charset="0"/>
                <a:cs typeface="Times New Roman" pitchFamily="18" charset="0"/>
              </a:rPr>
              <a:t>їсти</a:t>
            </a:r>
            <a:r>
              <a:rPr lang="uk-UA" b="1" dirty="0">
                <a:solidFill>
                  <a:srgbClr val="002060"/>
                </a:solidFill>
                <a:latin typeface="Times New Roman" pitchFamily="18" charset="0"/>
                <a:cs typeface="Times New Roman" pitchFamily="18" charset="0"/>
              </a:rPr>
              <a:t> – </a:t>
            </a:r>
            <a:r>
              <a:rPr lang="uk-UA" b="1" dirty="0">
                <a:solidFill>
                  <a:schemeClr val="accent6">
                    <a:lumMod val="50000"/>
                  </a:schemeClr>
                </a:solidFill>
                <a:latin typeface="Times New Roman" pitchFamily="18" charset="0"/>
                <a:cs typeface="Times New Roman" pitchFamily="18" charset="0"/>
              </a:rPr>
              <a:t>картоплю</a:t>
            </a:r>
            <a:r>
              <a:rPr lang="uk-UA" b="1" dirty="0">
                <a:solidFill>
                  <a:srgbClr val="002060"/>
                </a:solidFill>
                <a:latin typeface="Times New Roman" pitchFamily="18" charset="0"/>
                <a:cs typeface="Times New Roman" pitchFamily="18" charset="0"/>
              </a:rPr>
              <a:t> -  </a:t>
            </a:r>
            <a:r>
              <a:rPr lang="uk-UA" b="1" dirty="0">
                <a:solidFill>
                  <a:srgbClr val="560A4D"/>
                </a:solidFill>
                <a:latin typeface="Times New Roman" pitchFamily="18" charset="0"/>
                <a:cs typeface="Times New Roman" pitchFamily="18" charset="0"/>
              </a:rPr>
              <a:t>м'ясо</a:t>
            </a:r>
            <a:endParaRPr lang="ru-RU" b="1" dirty="0">
              <a:solidFill>
                <a:srgbClr val="560A4D"/>
              </a:solidFill>
              <a:latin typeface="Times New Roman" pitchFamily="18" charset="0"/>
              <a:cs typeface="Times New Roman" pitchFamily="18" charset="0"/>
            </a:endParaRPr>
          </a:p>
          <a:p>
            <a:pPr>
              <a:buNone/>
            </a:pPr>
            <a:r>
              <a:rPr lang="uk-UA" dirty="0">
                <a:solidFill>
                  <a:srgbClr val="002060"/>
                </a:solidFill>
                <a:latin typeface="Times New Roman" pitchFamily="18" charset="0"/>
                <a:cs typeface="Times New Roman" pitchFamily="18" charset="0"/>
              </a:rPr>
              <a:t>	</a:t>
            </a:r>
          </a:p>
          <a:p>
            <a:pPr marL="0" indent="0" algn="just">
              <a:buNone/>
            </a:pPr>
            <a:r>
              <a:rPr lang="uk-UA" b="1" i="1" dirty="0">
                <a:solidFill>
                  <a:srgbClr val="C00000"/>
                </a:solidFill>
                <a:latin typeface="Times New Roman" pitchFamily="18" charset="0"/>
                <a:cs typeface="Times New Roman" pitchFamily="18" charset="0"/>
              </a:rPr>
              <a:t>Застосування комунікативної книги: </a:t>
            </a:r>
            <a:r>
              <a:rPr lang="uk-UA" i="1" dirty="0">
                <a:solidFill>
                  <a:srgbClr val="002060"/>
                </a:solidFill>
                <a:latin typeface="Times New Roman" pitchFamily="18" charset="0"/>
                <a:cs typeface="Times New Roman" pitchFamily="18" charset="0"/>
              </a:rPr>
              <a:t>надання різних видів комунікативної допомоги у ситуаціях гри, перегляду телевізора, прогулянки, прийому їжі, розгляду картинок у книзі та ін.</a:t>
            </a:r>
          </a:p>
          <a:p>
            <a:pPr marL="0" indent="0" algn="just">
              <a:buNone/>
            </a:pPr>
            <a:endParaRPr lang="ru-RU" i="1" dirty="0">
              <a:solidFill>
                <a:srgbClr val="002060"/>
              </a:solidFill>
              <a:latin typeface="Times New Roman" pitchFamily="18" charset="0"/>
              <a:cs typeface="Times New Roman" pitchFamily="18" charset="0"/>
            </a:endParaRPr>
          </a:p>
          <a:p>
            <a:pPr marL="0" indent="0" algn="just">
              <a:buNone/>
            </a:pPr>
            <a:r>
              <a:rPr lang="uk-UA" b="1" i="1" dirty="0">
                <a:solidFill>
                  <a:srgbClr val="C00000"/>
                </a:solidFill>
                <a:latin typeface="Times New Roman" pitchFamily="18" charset="0"/>
                <a:cs typeface="Times New Roman" pitchFamily="18" charset="0"/>
              </a:rPr>
              <a:t>Важливо:</a:t>
            </a:r>
            <a:r>
              <a:rPr lang="uk-UA" i="1" dirty="0">
                <a:solidFill>
                  <a:srgbClr val="002060"/>
                </a:solidFill>
                <a:latin typeface="Times New Roman" pitchFamily="18" charset="0"/>
                <a:cs typeface="Times New Roman" pitchFamily="18" charset="0"/>
              </a:rPr>
              <a:t> мінімізувати допомогу шляхом надання можливості висловлювань власних потреб із застосуванням комунікативних засобів.</a:t>
            </a:r>
            <a:endParaRPr lang="ru-RU" i="1" dirty="0">
              <a:solidFill>
                <a:srgbClr val="002060"/>
              </a:solidFill>
              <a:latin typeface="Times New Roman" pitchFamily="18" charset="0"/>
              <a:cs typeface="Times New Roman" pitchFamily="18" charset="0"/>
            </a:endParaRPr>
          </a:p>
          <a:p>
            <a:pPr>
              <a:buNone/>
            </a:pPr>
            <a:endParaRPr lang="uk-UA" dirty="0">
              <a:solidFill>
                <a:srgbClr val="002060"/>
              </a:solidFill>
              <a:latin typeface="Times New Roman" pitchFamily="18" charset="0"/>
              <a:cs typeface="Times New Roman" pitchFamily="18" charset="0"/>
            </a:endParaRP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br>
              <a:rPr lang="ru-RU" b="1" dirty="0"/>
            </a:br>
            <a:r>
              <a:rPr lang="uk-UA" sz="3600" b="1" dirty="0">
                <a:solidFill>
                  <a:srgbClr val="C00000"/>
                </a:solidFill>
                <a:latin typeface="Times New Roman" pitchFamily="18" charset="0"/>
                <a:cs typeface="Times New Roman" pitchFamily="18" charset="0"/>
              </a:rPr>
              <a:t>КРИТЕРІЇ  ДІАГНОСТИКИ</a:t>
            </a:r>
            <a:br>
              <a:rPr lang="ru-RU" sz="3600" dirty="0">
                <a:solidFill>
                  <a:srgbClr val="C00000"/>
                </a:solidFill>
                <a:latin typeface="Times New Roman" pitchFamily="18" charset="0"/>
                <a:cs typeface="Times New Roman" pitchFamily="18" charset="0"/>
              </a:rPr>
            </a:br>
            <a:endParaRPr lang="ru-RU" sz="36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142984"/>
            <a:ext cx="8229600" cy="4983179"/>
          </a:xfrm>
        </p:spPr>
        <p:txBody>
          <a:bodyPr>
            <a:normAutofit/>
          </a:bodyPr>
          <a:lstStyle/>
          <a:p>
            <a:pPr>
              <a:buNone/>
            </a:pPr>
            <a:r>
              <a:rPr lang="ru-RU" sz="2400" dirty="0">
                <a:latin typeface="Times New Roman" pitchFamily="18" charset="0"/>
                <a:cs typeface="Times New Roman" pitchFamily="18" charset="0"/>
              </a:rPr>
              <a:t>	</a:t>
            </a:r>
            <a:r>
              <a:rPr lang="ru-RU" sz="2400" b="1" dirty="0">
                <a:solidFill>
                  <a:srgbClr val="0000CC"/>
                </a:solidFill>
                <a:latin typeface="Times New Roman" pitchFamily="18" charset="0"/>
                <a:cs typeface="Times New Roman" pitchFamily="18" charset="0"/>
              </a:rPr>
              <a:t>РОЗВИТОК : ВІДЧУТТІВ, СПРИЙНЯТТЯ</a:t>
            </a:r>
          </a:p>
          <a:p>
            <a:pPr>
              <a:buNone/>
            </a:pPr>
            <a:r>
              <a:rPr lang="ru-RU" sz="2400" dirty="0">
                <a:solidFill>
                  <a:srgbClr val="002060"/>
                </a:solidFill>
                <a:latin typeface="Times New Roman" pitchFamily="18" charset="0"/>
                <a:cs typeface="Times New Roman" pitchFamily="18" charset="0"/>
              </a:rPr>
              <a:t>	</a:t>
            </a:r>
            <a:r>
              <a:rPr lang="ru-RU" sz="2400" b="1" dirty="0">
                <a:solidFill>
                  <a:srgbClr val="0000CC"/>
                </a:solidFill>
                <a:latin typeface="Times New Roman" pitchFamily="18" charset="0"/>
                <a:cs typeface="Times New Roman" pitchFamily="18" charset="0"/>
              </a:rPr>
              <a:t>ФОРМУВАННЯ УМІНЬ:</a:t>
            </a:r>
          </a:p>
          <a:p>
            <a:pPr>
              <a:buNone/>
            </a:pPr>
            <a:r>
              <a:rPr lang="ru-RU" sz="2400" dirty="0" err="1">
                <a:solidFill>
                  <a:srgbClr val="002060"/>
                </a:solidFill>
                <a:latin typeface="Times New Roman" pitchFamily="18" charset="0"/>
                <a:cs typeface="Times New Roman" pitchFamily="18" charset="0"/>
              </a:rPr>
              <a:t>висловлювати</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прохання</a:t>
            </a:r>
            <a:r>
              <a:rPr lang="ru-RU" sz="2400" dirty="0">
                <a:solidFill>
                  <a:srgbClr val="002060"/>
                </a:solidFill>
                <a:latin typeface="Times New Roman" pitchFamily="18" charset="0"/>
                <a:cs typeface="Times New Roman" pitchFamily="18" charset="0"/>
              </a:rPr>
              <a:t>/</a:t>
            </a:r>
            <a:r>
              <a:rPr lang="ru-RU" sz="2400" dirty="0" err="1">
                <a:solidFill>
                  <a:srgbClr val="002060"/>
                </a:solidFill>
                <a:latin typeface="Times New Roman" pitchFamily="18" charset="0"/>
                <a:cs typeface="Times New Roman" pitchFamily="18" charset="0"/>
              </a:rPr>
              <a:t>вимоги</a:t>
            </a:r>
            <a:endParaRPr lang="ru-RU" sz="2400" dirty="0">
              <a:solidFill>
                <a:srgbClr val="002060"/>
              </a:solidFill>
              <a:latin typeface="Times New Roman" pitchFamily="18" charset="0"/>
              <a:cs typeface="Times New Roman" pitchFamily="18" charset="0"/>
            </a:endParaRPr>
          </a:p>
          <a:p>
            <a:pPr>
              <a:buNone/>
            </a:pPr>
            <a:r>
              <a:rPr lang="uk-UA" sz="2400" dirty="0">
                <a:solidFill>
                  <a:srgbClr val="002060"/>
                </a:solidFill>
                <a:latin typeface="Times New Roman" pitchFamily="18" charset="0"/>
                <a:cs typeface="Times New Roman" pitchFamily="18" charset="0"/>
              </a:rPr>
              <a:t>називати, коментувати та описувати предмети, людей, дії</a:t>
            </a:r>
          </a:p>
          <a:p>
            <a:pPr>
              <a:buNone/>
            </a:pPr>
            <a:r>
              <a:rPr lang="uk-UA" sz="2400" dirty="0">
                <a:solidFill>
                  <a:srgbClr val="002060"/>
                </a:solidFill>
                <a:latin typeface="Times New Roman" pitchFamily="18" charset="0"/>
                <a:cs typeface="Times New Roman" pitchFamily="18" charset="0"/>
              </a:rPr>
              <a:t>привертати увагу та ставити питання</a:t>
            </a:r>
          </a:p>
          <a:p>
            <a:pPr>
              <a:buNone/>
            </a:pPr>
            <a:r>
              <a:rPr lang="ru-RU" sz="2400" dirty="0" err="1">
                <a:solidFill>
                  <a:srgbClr val="002060"/>
                </a:solidFill>
                <a:latin typeface="Times New Roman" pitchFamily="18" charset="0"/>
                <a:cs typeface="Times New Roman" pitchFamily="18" charset="0"/>
              </a:rPr>
              <a:t>проявляти</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емоції</a:t>
            </a:r>
            <a:endParaRPr lang="ru-RU" sz="2400" dirty="0">
              <a:solidFill>
                <a:srgbClr val="002060"/>
              </a:solidFill>
              <a:latin typeface="Times New Roman" pitchFamily="18" charset="0"/>
              <a:cs typeface="Times New Roman" pitchFamily="18" charset="0"/>
            </a:endParaRPr>
          </a:p>
          <a:p>
            <a:pPr>
              <a:buNone/>
            </a:pPr>
            <a:r>
              <a:rPr lang="ru-RU" sz="2400" dirty="0" err="1">
                <a:solidFill>
                  <a:srgbClr val="002060"/>
                </a:solidFill>
                <a:latin typeface="Times New Roman" pitchFamily="18" charset="0"/>
                <a:cs typeface="Times New Roman" pitchFamily="18" charset="0"/>
              </a:rPr>
              <a:t>соціальної</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поведінки</a:t>
            </a:r>
            <a:endParaRPr lang="ru-RU" sz="2400" dirty="0">
              <a:solidFill>
                <a:srgbClr val="002060"/>
              </a:solidFill>
              <a:latin typeface="Times New Roman" pitchFamily="18" charset="0"/>
              <a:cs typeface="Times New Roman" pitchFamily="18" charset="0"/>
            </a:endParaRPr>
          </a:p>
          <a:p>
            <a:pPr>
              <a:buNone/>
            </a:pPr>
            <a:r>
              <a:rPr lang="ru-RU" sz="2400" dirty="0" err="1">
                <a:solidFill>
                  <a:srgbClr val="002060"/>
                </a:solidFill>
                <a:latin typeface="Times New Roman" pitchFamily="18" charset="0"/>
                <a:cs typeface="Times New Roman" pitchFamily="18" charset="0"/>
              </a:rPr>
              <a:t>діалогових</a:t>
            </a:r>
            <a:r>
              <a:rPr lang="ru-RU" sz="2400" dirty="0">
                <a:solidFill>
                  <a:srgbClr val="002060"/>
                </a:solidFill>
                <a:latin typeface="Times New Roman" pitchFamily="18" charset="0"/>
                <a:cs typeface="Times New Roman" pitchFamily="18" charset="0"/>
              </a:rPr>
              <a:t> </a:t>
            </a:r>
            <a:r>
              <a:rPr lang="ru-RU" sz="2400" dirty="0" err="1">
                <a:solidFill>
                  <a:srgbClr val="002060"/>
                </a:solidFill>
                <a:latin typeface="Times New Roman" pitchFamily="18" charset="0"/>
                <a:cs typeface="Times New Roman" pitchFamily="18" charset="0"/>
              </a:rPr>
              <a:t>навичок</a:t>
            </a:r>
            <a:endParaRPr lang="ru-RU" sz="2400" dirty="0">
              <a:solidFill>
                <a:srgbClr val="002060"/>
              </a:solidFill>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b="1" dirty="0">
                <a:solidFill>
                  <a:srgbClr val="C00000"/>
                </a:solidFill>
                <a:latin typeface="Times New Roman" pitchFamily="18" charset="0"/>
                <a:cs typeface="Times New Roman" pitchFamily="18" charset="0"/>
              </a:rPr>
              <a:t>ТЕМА: АЛЬТЕРНАТИВНА ТА ДОДАТКОВА КОМУНІКАЦІЯ – МОЖЛИВІСТЬ БУТИ ПОЧУТИМ</a:t>
            </a:r>
            <a:endParaRPr lang="ru-RU" sz="24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ctr">
              <a:buNone/>
            </a:pPr>
            <a:r>
              <a:rPr lang="uk-UA" sz="2400" b="1" dirty="0">
                <a:solidFill>
                  <a:srgbClr val="0000CC"/>
                </a:solidFill>
                <a:latin typeface="Times New Roman" pitchFamily="18" charset="0"/>
                <a:cs typeface="Times New Roman" pitchFamily="18" charset="0"/>
              </a:rPr>
              <a:t>ЗМІСТ:</a:t>
            </a:r>
          </a:p>
          <a:p>
            <a:pPr marL="180975" indent="-180975">
              <a:buNone/>
            </a:pPr>
            <a:r>
              <a:rPr lang="uk-UA" sz="2000" dirty="0">
                <a:solidFill>
                  <a:srgbClr val="002060"/>
                </a:solidFill>
                <a:latin typeface="Times New Roman" pitchFamily="18" charset="0"/>
                <a:cs typeface="Times New Roman" pitchFamily="18" charset="0"/>
              </a:rPr>
              <a:t>1. Поняття про альтернативну та додаткову комунікацію (</a:t>
            </a:r>
            <a:r>
              <a:rPr lang="uk-UA" sz="2000" dirty="0" err="1">
                <a:solidFill>
                  <a:srgbClr val="002060"/>
                </a:solidFill>
                <a:latin typeface="Times New Roman" pitchFamily="18" charset="0"/>
                <a:cs typeface="Times New Roman" pitchFamily="18" charset="0"/>
              </a:rPr>
              <a:t>АДК</a:t>
            </a:r>
            <a:r>
              <a:rPr lang="uk-UA" sz="2000" dirty="0">
                <a:solidFill>
                  <a:srgbClr val="002060"/>
                </a:solidFill>
                <a:latin typeface="Times New Roman" pitchFamily="18" charset="0"/>
                <a:cs typeface="Times New Roman" pitchFamily="18" charset="0"/>
              </a:rPr>
              <a:t>) - «голосу» людини, в якій відсутносте мовлення. </a:t>
            </a:r>
          </a:p>
          <a:p>
            <a:pPr>
              <a:buNone/>
            </a:pPr>
            <a:r>
              <a:rPr lang="uk-UA" sz="2000" dirty="0">
                <a:solidFill>
                  <a:srgbClr val="002060"/>
                </a:solidFill>
                <a:latin typeface="Times New Roman" pitchFamily="18" charset="0"/>
                <a:cs typeface="Times New Roman" pitchFamily="18" charset="0"/>
              </a:rPr>
              <a:t>2. Науково-доказові методи та методики. </a:t>
            </a:r>
          </a:p>
          <a:p>
            <a:pPr>
              <a:buNone/>
            </a:pPr>
            <a:r>
              <a:rPr lang="uk-UA" sz="2000" dirty="0">
                <a:solidFill>
                  <a:srgbClr val="002060"/>
                </a:solidFill>
                <a:latin typeface="Times New Roman" pitchFamily="18" charset="0"/>
                <a:cs typeface="Times New Roman" pitchFamily="18" charset="0"/>
              </a:rPr>
              <a:t>3. Вимоги до навчання фахівця, застосування на практиці.</a:t>
            </a:r>
            <a:endParaRPr lang="ru-RU" sz="2000" dirty="0">
              <a:solidFill>
                <a:srgbClr val="002060"/>
              </a:solidFill>
              <a:latin typeface="Times New Roman" pitchFamily="18" charset="0"/>
              <a:cs typeface="Times New Roman" pitchFamily="18" charset="0"/>
            </a:endParaRPr>
          </a:p>
          <a:p>
            <a:pPr>
              <a:buNone/>
            </a:pPr>
            <a:r>
              <a:rPr lang="uk-UA" sz="2000" dirty="0">
                <a:solidFill>
                  <a:srgbClr val="002060"/>
                </a:solidFill>
                <a:latin typeface="Times New Roman" pitchFamily="18" charset="0"/>
                <a:cs typeface="Times New Roman" pitchFamily="18" charset="0"/>
              </a:rPr>
              <a:t>4. Види, засоби, правила застосування </a:t>
            </a:r>
            <a:r>
              <a:rPr lang="uk-UA" sz="2000" dirty="0" err="1">
                <a:solidFill>
                  <a:srgbClr val="002060"/>
                </a:solidFill>
                <a:latin typeface="Times New Roman" pitchFamily="18" charset="0"/>
                <a:cs typeface="Times New Roman" pitchFamily="18" charset="0"/>
              </a:rPr>
              <a:t>АДК</a:t>
            </a:r>
            <a:r>
              <a:rPr lang="uk-UA" sz="2000" dirty="0">
                <a:solidFill>
                  <a:srgbClr val="002060"/>
                </a:solidFill>
                <a:latin typeface="Times New Roman" pitchFamily="18" charset="0"/>
                <a:cs typeface="Times New Roman" pitchFamily="18" charset="0"/>
              </a:rPr>
              <a:t>. </a:t>
            </a:r>
          </a:p>
          <a:p>
            <a:pPr>
              <a:buNone/>
            </a:pPr>
            <a:r>
              <a:rPr lang="uk-UA" sz="2000" dirty="0">
                <a:solidFill>
                  <a:srgbClr val="002060"/>
                </a:solidFill>
                <a:latin typeface="Times New Roman" pitchFamily="18" charset="0"/>
                <a:cs typeface="Times New Roman" pitchFamily="18" charset="0"/>
              </a:rPr>
              <a:t>5. Умови ефективної роботи із засвоєння та використання </a:t>
            </a:r>
            <a:r>
              <a:rPr lang="uk-UA" sz="2000" dirty="0" err="1">
                <a:solidFill>
                  <a:srgbClr val="002060"/>
                </a:solidFill>
                <a:latin typeface="Times New Roman" pitchFamily="18" charset="0"/>
                <a:cs typeface="Times New Roman" pitchFamily="18" charset="0"/>
              </a:rPr>
              <a:t>АДК</a:t>
            </a:r>
            <a:r>
              <a:rPr lang="uk-UA" sz="2000" dirty="0">
                <a:solidFill>
                  <a:srgbClr val="002060"/>
                </a:solidFill>
                <a:latin typeface="Times New Roman" pitchFamily="18" charset="0"/>
                <a:cs typeface="Times New Roman" pitchFamily="18" charset="0"/>
              </a:rPr>
              <a:t>. </a:t>
            </a:r>
          </a:p>
          <a:p>
            <a:pPr>
              <a:buNone/>
            </a:pPr>
            <a:r>
              <a:rPr lang="uk-UA" sz="2000" dirty="0">
                <a:solidFill>
                  <a:srgbClr val="002060"/>
                </a:solidFill>
                <a:latin typeface="Times New Roman" pitchFamily="18" charset="0"/>
                <a:cs typeface="Times New Roman" pitchFamily="18" charset="0"/>
              </a:rPr>
              <a:t>			</a:t>
            </a:r>
            <a:r>
              <a:rPr lang="uk-UA" sz="2000" b="1" i="1" dirty="0">
                <a:solidFill>
                  <a:srgbClr val="0000CC"/>
                </a:solidFill>
                <a:latin typeface="Times New Roman" pitchFamily="18" charset="0"/>
                <a:cs typeface="Times New Roman" pitchFamily="18" charset="0"/>
              </a:rPr>
              <a:t>Питання – відповідь по темі лекції…</a:t>
            </a:r>
            <a:endParaRPr lang="ru-RU" sz="2000" b="1" i="1" dirty="0">
              <a:solidFill>
                <a:srgbClr val="0000CC"/>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uk-UA" sz="3200" b="1" dirty="0">
                <a:solidFill>
                  <a:srgbClr val="C00000"/>
                </a:solidFill>
                <a:latin typeface="Times New Roman" pitchFamily="18" charset="0"/>
                <a:cs typeface="Times New Roman" pitchFamily="18" charset="0"/>
              </a:rPr>
              <a:t> ВПРОВАДЖЕННЯ КАРТКИ </a:t>
            </a:r>
            <a:r>
              <a:rPr lang="uk-UA" sz="3200" b="1" dirty="0" err="1">
                <a:solidFill>
                  <a:srgbClr val="C00000"/>
                </a:solidFill>
                <a:latin typeface="Times New Roman" pitchFamily="18" charset="0"/>
                <a:cs typeface="Times New Roman" pitchFamily="18" charset="0"/>
              </a:rPr>
              <a:t>АДК</a:t>
            </a:r>
            <a:endParaRPr lang="ru-RU" sz="32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29600" cy="4911741"/>
          </a:xfrm>
        </p:spPr>
        <p:txBody>
          <a:bodyPr>
            <a:normAutofit fontScale="55000" lnSpcReduction="20000"/>
          </a:bodyPr>
          <a:lstStyle/>
          <a:p>
            <a:pPr marL="0" indent="0" algn="just">
              <a:buNone/>
            </a:pPr>
            <a:r>
              <a:rPr lang="uk-UA" sz="3800" b="1" dirty="0">
                <a:solidFill>
                  <a:srgbClr val="0000CC"/>
                </a:solidFill>
                <a:latin typeface="Times New Roman" pitchFamily="18" charset="0"/>
                <a:cs typeface="Times New Roman" pitchFamily="18" charset="0"/>
              </a:rPr>
              <a:t>спочатку</a:t>
            </a:r>
            <a:r>
              <a:rPr lang="uk-UA" sz="3800" dirty="0">
                <a:solidFill>
                  <a:srgbClr val="C00000"/>
                </a:solidFill>
                <a:latin typeface="Times New Roman" pitchFamily="18" charset="0"/>
                <a:cs typeface="Times New Roman" pitchFamily="18" charset="0"/>
              </a:rPr>
              <a:t> </a:t>
            </a:r>
            <a:r>
              <a:rPr lang="uk-UA" sz="3800" dirty="0">
                <a:solidFill>
                  <a:srgbClr val="002060"/>
                </a:solidFill>
                <a:latin typeface="Times New Roman" pitchFamily="18" charset="0"/>
                <a:cs typeface="Times New Roman" pitchFamily="18" charset="0"/>
              </a:rPr>
              <a:t>обстежується натуральний об'єкт, відзначаються його суттєві ознаки</a:t>
            </a:r>
            <a:endParaRPr lang="ru-RU" sz="3800" dirty="0">
              <a:solidFill>
                <a:srgbClr val="002060"/>
              </a:solidFill>
              <a:latin typeface="Times New Roman" pitchFamily="18" charset="0"/>
              <a:cs typeface="Times New Roman" pitchFamily="18" charset="0"/>
            </a:endParaRPr>
          </a:p>
          <a:p>
            <a:pPr marL="0" indent="0" algn="just">
              <a:buNone/>
            </a:pPr>
            <a:r>
              <a:rPr lang="uk-UA" sz="3800" b="1" dirty="0">
                <a:solidFill>
                  <a:srgbClr val="0000CC"/>
                </a:solidFill>
                <a:latin typeface="Times New Roman" pitchFamily="18" charset="0"/>
                <a:cs typeface="Times New Roman" pitchFamily="18" charset="0"/>
              </a:rPr>
              <a:t>потім</a:t>
            </a:r>
            <a:r>
              <a:rPr lang="uk-UA" sz="3800" dirty="0">
                <a:solidFill>
                  <a:srgbClr val="002060"/>
                </a:solidFill>
                <a:latin typeface="Times New Roman" pitchFamily="18" charset="0"/>
                <a:cs typeface="Times New Roman" pitchFamily="18" charset="0"/>
              </a:rPr>
              <a:t> поступово вводиться предметна картинка, щоб дитина могла співвідносити її з натуральним об'єктом</a:t>
            </a:r>
            <a:endParaRPr lang="ru-RU" sz="3800" dirty="0">
              <a:solidFill>
                <a:srgbClr val="002060"/>
              </a:solidFill>
              <a:latin typeface="Times New Roman" pitchFamily="18" charset="0"/>
              <a:cs typeface="Times New Roman" pitchFamily="18" charset="0"/>
            </a:endParaRPr>
          </a:p>
          <a:p>
            <a:pPr marL="0" indent="0" algn="just">
              <a:buNone/>
            </a:pPr>
            <a:r>
              <a:rPr lang="uk-UA" sz="3800" b="1" dirty="0">
                <a:solidFill>
                  <a:srgbClr val="0000CC"/>
                </a:solidFill>
                <a:latin typeface="Times New Roman" pitchFamily="18" charset="0"/>
                <a:cs typeface="Times New Roman" pitchFamily="18" charset="0"/>
              </a:rPr>
              <a:t>умова</a:t>
            </a:r>
            <a:r>
              <a:rPr lang="uk-UA" sz="3800" b="1" dirty="0">
                <a:solidFill>
                  <a:srgbClr val="002060"/>
                </a:solidFill>
                <a:latin typeface="Times New Roman" pitchFamily="18" charset="0"/>
                <a:cs typeface="Times New Roman" pitchFamily="18" charset="0"/>
              </a:rPr>
              <a:t> - </a:t>
            </a:r>
            <a:r>
              <a:rPr lang="uk-UA" sz="3800" dirty="0">
                <a:solidFill>
                  <a:srgbClr val="002060"/>
                </a:solidFill>
                <a:latin typeface="Times New Roman" pitchFamily="18" charset="0"/>
                <a:cs typeface="Times New Roman" pitchFamily="18" charset="0"/>
              </a:rPr>
              <a:t>щоразу вимовляйте назву об'єкта, вправляйте дитину у розпізнаванні і розрізненні об'єкту (зображення) й у кінцевому підсумку (відпрацьовує показ жесту – якщо є) запам'ятовуванні картинки</a:t>
            </a:r>
          </a:p>
          <a:p>
            <a:pPr marL="0" indent="0" algn="just">
              <a:buNone/>
            </a:pPr>
            <a:r>
              <a:rPr lang="uk-UA" sz="3800" dirty="0">
                <a:solidFill>
                  <a:srgbClr val="002060"/>
                </a:solidFill>
                <a:latin typeface="Times New Roman" pitchFamily="18" charset="0"/>
                <a:cs typeface="Times New Roman" pitchFamily="18" charset="0"/>
              </a:rPr>
              <a:t>використовувати реальні предмети з повсякденного життя, якщо не доступно -  їх моделі (іграшковий посуд, машинки тощо)</a:t>
            </a:r>
            <a:endParaRPr lang="uk-UA" sz="3800" b="1" dirty="0">
              <a:solidFill>
                <a:srgbClr val="C00000"/>
              </a:solidFill>
              <a:latin typeface="Times New Roman" pitchFamily="18" charset="0"/>
              <a:cs typeface="Times New Roman" pitchFamily="18" charset="0"/>
            </a:endParaRPr>
          </a:p>
          <a:p>
            <a:pPr marL="0" indent="0" algn="just">
              <a:buNone/>
            </a:pPr>
            <a:r>
              <a:rPr lang="uk-UA" sz="3800" b="1" dirty="0">
                <a:solidFill>
                  <a:srgbClr val="0000CC"/>
                </a:solidFill>
                <a:latin typeface="Times New Roman" pitchFamily="18" charset="0"/>
                <a:cs typeface="Times New Roman" pitchFamily="18" charset="0"/>
              </a:rPr>
              <a:t>мінімум 3 заняття і більше на тиждень </a:t>
            </a:r>
            <a:r>
              <a:rPr lang="uk-UA" sz="3800" dirty="0">
                <a:solidFill>
                  <a:srgbClr val="002060"/>
                </a:solidFill>
                <a:latin typeface="Times New Roman" pitchFamily="18" charset="0"/>
                <a:cs typeface="Times New Roman" pitchFamily="18" charset="0"/>
              </a:rPr>
              <a:t>з навчання по картинці (новому жесту), поки дитина не запам'ятає і зможе відтворити </a:t>
            </a:r>
          </a:p>
          <a:p>
            <a:pPr marL="0" indent="0" algn="just">
              <a:buNone/>
            </a:pPr>
            <a:r>
              <a:rPr lang="uk-UA" sz="3800" b="1" dirty="0">
                <a:solidFill>
                  <a:srgbClr val="0000CC"/>
                </a:solidFill>
                <a:latin typeface="Times New Roman" pitchFamily="18" charset="0"/>
                <a:cs typeface="Times New Roman" pitchFamily="18" charset="0"/>
              </a:rPr>
              <a:t>важливо</a:t>
            </a:r>
            <a:r>
              <a:rPr lang="uk-UA" sz="3800" dirty="0">
                <a:solidFill>
                  <a:srgbClr val="0000CC"/>
                </a:solidFill>
                <a:latin typeface="Times New Roman" pitchFamily="18" charset="0"/>
                <a:cs typeface="Times New Roman" pitchFamily="18" charset="0"/>
              </a:rPr>
              <a:t> </a:t>
            </a:r>
            <a:r>
              <a:rPr lang="ru-RU" sz="3800" b="1" dirty="0">
                <a:solidFill>
                  <a:srgbClr val="0000CC"/>
                </a:solidFill>
                <a:latin typeface="Times New Roman" pitchFamily="18" charset="0"/>
                <a:cs typeface="Times New Roman" pitchFamily="18" charset="0"/>
              </a:rPr>
              <a:t>- </a:t>
            </a:r>
            <a:r>
              <a:rPr lang="ru-RU" sz="3800" b="1" dirty="0" err="1">
                <a:solidFill>
                  <a:srgbClr val="0000CC"/>
                </a:solidFill>
                <a:latin typeface="Times New Roman" pitchFamily="18" charset="0"/>
                <a:cs typeface="Times New Roman" pitchFamily="18" charset="0"/>
              </a:rPr>
              <a:t>р</a:t>
            </a:r>
            <a:r>
              <a:rPr lang="uk-UA" sz="3800" b="1" dirty="0" err="1">
                <a:solidFill>
                  <a:srgbClr val="0000CC"/>
                </a:solidFill>
                <a:latin typeface="Times New Roman" pitchFamily="18" charset="0"/>
                <a:cs typeface="Times New Roman" pitchFamily="18" charset="0"/>
              </a:rPr>
              <a:t>ежим</a:t>
            </a:r>
            <a:r>
              <a:rPr lang="uk-UA" sz="3800" b="1" dirty="0">
                <a:solidFill>
                  <a:srgbClr val="0000CC"/>
                </a:solidFill>
                <a:latin typeface="Times New Roman" pitchFamily="18" charset="0"/>
                <a:cs typeface="Times New Roman" pitchFamily="18" charset="0"/>
              </a:rPr>
              <a:t> дня або що зараз/потім </a:t>
            </a:r>
            <a:r>
              <a:rPr lang="uk-UA" sz="3800" dirty="0">
                <a:solidFill>
                  <a:srgbClr val="002060"/>
                </a:solidFill>
                <a:latin typeface="Times New Roman" pitchFamily="18" charset="0"/>
                <a:cs typeface="Times New Roman" pitchFamily="18" charset="0"/>
              </a:rPr>
              <a:t>- дана форма комунікації дає дитині можливість за допомогою реальних предметів отримати уявлення про послідовність подій (видів діяльності) протягом дня, і, таким чином, розуміти, що відбувається, що очікує найближчим часом, до чого необхідно готуватись</a:t>
            </a:r>
            <a:endParaRPr lang="ru-RU" sz="3800" dirty="0">
              <a:solidFill>
                <a:srgbClr val="002060"/>
              </a:solidFill>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a:solidFill>
                  <a:srgbClr val="C00000"/>
                </a:solidFill>
                <a:latin typeface="Times New Roman" pitchFamily="18" charset="0"/>
                <a:cs typeface="Times New Roman" pitchFamily="18" charset="0"/>
              </a:rPr>
              <a:t>ЕФЕКТИВНО  ДОПОМОГАЮТЬ</a:t>
            </a:r>
            <a:endParaRPr lang="ru-RU" sz="32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uk-UA" sz="2400" dirty="0">
                <a:solidFill>
                  <a:srgbClr val="002060"/>
                </a:solidFill>
                <a:latin typeface="Times New Roman" pitchFamily="18" charset="0"/>
                <a:cs typeface="Times New Roman" pitchFamily="18" charset="0"/>
              </a:rPr>
              <a:t>реальні предмети, їх частини та мініатюрні копії</a:t>
            </a:r>
          </a:p>
          <a:p>
            <a:pPr>
              <a:buNone/>
            </a:pPr>
            <a:r>
              <a:rPr lang="uk-UA" sz="2400" dirty="0">
                <a:solidFill>
                  <a:srgbClr val="002060"/>
                </a:solidFill>
                <a:latin typeface="Times New Roman" pitchFamily="18" charset="0"/>
                <a:cs typeface="Times New Roman" pitchFamily="18" charset="0"/>
              </a:rPr>
              <a:t>фотографії, малюнки, картинки</a:t>
            </a:r>
          </a:p>
          <a:p>
            <a:pPr>
              <a:buNone/>
            </a:pPr>
            <a:r>
              <a:rPr lang="uk-UA" sz="2400" dirty="0">
                <a:solidFill>
                  <a:srgbClr val="002060"/>
                </a:solidFill>
                <a:latin typeface="Times New Roman" pitchFamily="18" charset="0"/>
                <a:cs typeface="Times New Roman" pitchFamily="18" charset="0"/>
              </a:rPr>
              <a:t>рухи тіла</a:t>
            </a:r>
          </a:p>
          <a:p>
            <a:pPr>
              <a:buNone/>
            </a:pPr>
            <a:r>
              <a:rPr lang="uk-UA" sz="2400" dirty="0">
                <a:solidFill>
                  <a:srgbClr val="002060"/>
                </a:solidFill>
                <a:latin typeface="Times New Roman" pitchFamily="18" charset="0"/>
                <a:cs typeface="Times New Roman" pitchFamily="18" charset="0"/>
              </a:rPr>
              <a:t>контакт очей</a:t>
            </a:r>
          </a:p>
          <a:p>
            <a:pPr>
              <a:buNone/>
            </a:pPr>
            <a:r>
              <a:rPr lang="uk-UA" sz="2400" dirty="0">
                <a:solidFill>
                  <a:srgbClr val="002060"/>
                </a:solidFill>
                <a:latin typeface="Times New Roman" pitchFamily="18" charset="0"/>
                <a:cs typeface="Times New Roman" pitchFamily="18" charset="0"/>
              </a:rPr>
              <a:t>розуміння  зверненої мови </a:t>
            </a:r>
          </a:p>
          <a:p>
            <a:pPr>
              <a:buNone/>
            </a:pPr>
            <a:r>
              <a:rPr lang="uk-UA" sz="2400" dirty="0">
                <a:solidFill>
                  <a:srgbClr val="002060"/>
                </a:solidFill>
                <a:latin typeface="Times New Roman" pitchFamily="18" charset="0"/>
                <a:cs typeface="Times New Roman" pitchFamily="18" charset="0"/>
              </a:rPr>
              <a:t>інші комунікативні сигнали</a:t>
            </a:r>
          </a:p>
          <a:p>
            <a:pPr>
              <a:buNone/>
            </a:pPr>
            <a:r>
              <a:rPr lang="uk-UA" sz="2400" dirty="0">
                <a:solidFill>
                  <a:srgbClr val="002060"/>
                </a:solidFill>
                <a:latin typeface="Times New Roman" pitchFamily="18" charset="0"/>
                <a:cs typeface="Times New Roman" pitchFamily="18" charset="0"/>
              </a:rPr>
              <a:t>рухова активність (розвиток великої і дрібної моторики)</a:t>
            </a:r>
            <a:endParaRPr lang="ru-RU" sz="2400" dirty="0">
              <a:solidFill>
                <a:srgbClr val="002060"/>
              </a:solidFill>
              <a:latin typeface="Times New Roman" pitchFamily="18" charset="0"/>
              <a:cs typeface="Times New Roman" pitchFamily="18" charset="0"/>
            </a:endParaRPr>
          </a:p>
          <a:p>
            <a:pPr>
              <a:buNone/>
            </a:pPr>
            <a:endParaRPr lang="ru-RU" sz="2800" dirty="0">
              <a:solidFill>
                <a:srgbClr val="00206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rgbClr val="0000CC"/>
                </a:solidFill>
                <a:latin typeface="Times New Roman" pitchFamily="18" charset="0"/>
                <a:cs typeface="Times New Roman" pitchFamily="18" charset="0"/>
              </a:rPr>
              <a:t>ДОМАШНЄ  ЗАВДАННЯ</a:t>
            </a:r>
            <a:r>
              <a:rPr lang="uk-UA" b="1" dirty="0">
                <a:solidFill>
                  <a:srgbClr val="0000CC"/>
                </a:solidFill>
                <a:latin typeface="Times New Roman" pitchFamily="18" charset="0"/>
                <a:cs typeface="Times New Roman" pitchFamily="18" charset="0"/>
                <a:sym typeface="Wingdings" pitchFamily="2" charset="2"/>
              </a:rPr>
              <a:t></a:t>
            </a:r>
            <a:endParaRPr lang="ru-RU" b="1" dirty="0">
              <a:solidFill>
                <a:srgbClr val="0000CC"/>
              </a:solidFill>
              <a:latin typeface="Times New Roman" pitchFamily="18" charset="0"/>
              <a:cs typeface="Times New Roman" pitchFamily="18" charset="0"/>
            </a:endParaRPr>
          </a:p>
        </p:txBody>
      </p:sp>
      <p:sp>
        <p:nvSpPr>
          <p:cNvPr id="3" name="Содержимое 2"/>
          <p:cNvSpPr>
            <a:spLocks noGrp="1"/>
          </p:cNvSpPr>
          <p:nvPr>
            <p:ph idx="1"/>
          </p:nvPr>
        </p:nvSpPr>
        <p:spPr>
          <a:xfrm>
            <a:off x="357158" y="1714488"/>
            <a:ext cx="8229600" cy="4525963"/>
          </a:xfrm>
        </p:spPr>
        <p:txBody>
          <a:bodyPr>
            <a:normAutofit/>
          </a:bodyPr>
          <a:lstStyle/>
          <a:p>
            <a:pPr marL="0" indent="0">
              <a:buNone/>
            </a:pPr>
            <a:r>
              <a:rPr lang="uk-UA" sz="2000" b="1" dirty="0">
                <a:latin typeface="Times New Roman" pitchFamily="18" charset="0"/>
                <a:cs typeface="Times New Roman" pitchFamily="18" charset="0"/>
              </a:rPr>
              <a:t>Переглянути художній фільм </a:t>
            </a:r>
          </a:p>
          <a:p>
            <a:pPr marL="0" indent="0">
              <a:buNone/>
            </a:pPr>
            <a:r>
              <a:rPr lang="uk-UA" sz="2000" b="1" dirty="0" err="1">
                <a:latin typeface="Times New Roman" pitchFamily="18" charset="0"/>
                <a:cs typeface="Times New Roman" pitchFamily="18" charset="0"/>
              </a:rPr>
              <a:t>“Та</a:t>
            </a:r>
            <a:r>
              <a:rPr lang="uk-UA" sz="2000" b="1" dirty="0">
                <a:latin typeface="Times New Roman" pitchFamily="18" charset="0"/>
                <a:cs typeface="Times New Roman" pitchFamily="18" charset="0"/>
              </a:rPr>
              <a:t>, що створила </a:t>
            </a:r>
            <a:r>
              <a:rPr lang="uk-UA" sz="2000" b="1" dirty="0" err="1">
                <a:latin typeface="Times New Roman" pitchFamily="18" charset="0"/>
                <a:cs typeface="Times New Roman" pitchFamily="18" charset="0"/>
              </a:rPr>
              <a:t>диво”</a:t>
            </a:r>
            <a:r>
              <a:rPr lang="uk-UA" sz="2000" b="1" dirty="0">
                <a:latin typeface="Times New Roman" pitchFamily="18" charset="0"/>
                <a:cs typeface="Times New Roman" pitchFamily="18" charset="0"/>
              </a:rPr>
              <a:t> драма, біографія, 1962/2020</a:t>
            </a:r>
          </a:p>
          <a:p>
            <a:pPr>
              <a:buNone/>
            </a:pPr>
            <a:endParaRPr lang="ru-RU" sz="2000" dirty="0">
              <a:latin typeface="Times New Roman" pitchFamily="18" charset="0"/>
              <a:cs typeface="Times New Roman" pitchFamily="18" charset="0"/>
            </a:endParaRPr>
          </a:p>
        </p:txBody>
      </p:sp>
      <p:pic>
        <p:nvPicPr>
          <p:cNvPr id="3075" name="Picture 3" descr="C:\Users\asus\Desktop\ta_shcho_stvoryla_dyvo.jpg"/>
          <p:cNvPicPr>
            <a:picLocks noChangeAspect="1" noChangeArrowheads="1"/>
          </p:cNvPicPr>
          <p:nvPr/>
        </p:nvPicPr>
        <p:blipFill>
          <a:blip r:embed="rId2"/>
          <a:srcRect/>
          <a:stretch>
            <a:fillRect/>
          </a:stretch>
        </p:blipFill>
        <p:spPr bwMode="auto">
          <a:xfrm>
            <a:off x="1714480" y="2571744"/>
            <a:ext cx="5929354" cy="3357586"/>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br>
              <a:rPr lang="uk-UA" b="1" dirty="0">
                <a:solidFill>
                  <a:srgbClr val="0000CC"/>
                </a:solidFill>
                <a:latin typeface="Times New Roman" pitchFamily="18" charset="0"/>
                <a:cs typeface="Times New Roman" pitchFamily="18" charset="0"/>
              </a:rPr>
            </a:br>
            <a:br>
              <a:rPr lang="uk-UA" b="1" dirty="0">
                <a:solidFill>
                  <a:srgbClr val="0000CC"/>
                </a:solidFill>
                <a:latin typeface="Times New Roman" pitchFamily="18" charset="0"/>
                <a:cs typeface="Times New Roman" pitchFamily="18" charset="0"/>
              </a:rPr>
            </a:br>
            <a:br>
              <a:rPr lang="uk-UA" b="1" dirty="0">
                <a:solidFill>
                  <a:srgbClr val="0000CC"/>
                </a:solidFill>
                <a:latin typeface="Times New Roman" pitchFamily="18" charset="0"/>
                <a:cs typeface="Times New Roman" pitchFamily="18" charset="0"/>
              </a:rPr>
            </a:br>
            <a:br>
              <a:rPr lang="uk-UA" b="1" dirty="0">
                <a:solidFill>
                  <a:srgbClr val="0000CC"/>
                </a:solidFill>
                <a:latin typeface="Times New Roman" pitchFamily="18" charset="0"/>
                <a:cs typeface="Times New Roman" pitchFamily="18" charset="0"/>
              </a:rPr>
            </a:br>
            <a:br>
              <a:rPr lang="uk-UA" b="1" dirty="0">
                <a:solidFill>
                  <a:srgbClr val="0000CC"/>
                </a:solidFill>
                <a:latin typeface="Times New Roman" pitchFamily="18" charset="0"/>
                <a:cs typeface="Times New Roman" pitchFamily="18" charset="0"/>
              </a:rPr>
            </a:br>
            <a:br>
              <a:rPr lang="uk-UA" b="1" dirty="0">
                <a:solidFill>
                  <a:srgbClr val="0000CC"/>
                </a:solidFill>
                <a:latin typeface="Times New Roman" pitchFamily="18" charset="0"/>
                <a:cs typeface="Times New Roman" pitchFamily="18" charset="0"/>
              </a:rPr>
            </a:br>
            <a:br>
              <a:rPr lang="uk-UA" b="1" dirty="0">
                <a:solidFill>
                  <a:srgbClr val="0000CC"/>
                </a:solidFill>
                <a:latin typeface="Times New Roman" pitchFamily="18" charset="0"/>
                <a:cs typeface="Times New Roman" pitchFamily="18" charset="0"/>
              </a:rPr>
            </a:br>
            <a:r>
              <a:rPr lang="uk-UA" b="1" dirty="0">
                <a:solidFill>
                  <a:srgbClr val="0000CC"/>
                </a:solidFill>
                <a:latin typeface="Times New Roman" pitchFamily="18" charset="0"/>
                <a:cs typeface="Times New Roman" pitchFamily="18" charset="0"/>
              </a:rPr>
              <a:t>Дякую за увагу)</a:t>
            </a:r>
            <a:endParaRPr lang="ru-RU" b="1" dirty="0">
              <a:solidFill>
                <a:srgbClr val="0000CC"/>
              </a:solidFill>
              <a:latin typeface="Times New Roman" pitchFamily="18" charset="0"/>
              <a:cs typeface="Times New Roman" pitchFamily="18" charset="0"/>
            </a:endParaRPr>
          </a:p>
        </p:txBody>
      </p:sp>
      <p:sp>
        <p:nvSpPr>
          <p:cNvPr id="5" name="Содержимое 4"/>
          <p:cNvSpPr>
            <a:spLocks noGrp="1"/>
          </p:cNvSpPr>
          <p:nvPr>
            <p:ph idx="1"/>
          </p:nvPr>
        </p:nvSpPr>
        <p:spPr/>
        <p:txBody>
          <a:bodyPr/>
          <a:lstStyle/>
          <a:p>
            <a:pPr algn="ctr">
              <a:buNone/>
            </a:pPr>
            <a:endParaRPr lang="uk-UA" b="1" dirty="0">
              <a:solidFill>
                <a:srgbClr val="002060"/>
              </a:solidFill>
              <a:latin typeface="Times New Roman" pitchFamily="18" charset="0"/>
              <a:cs typeface="Times New Roman" pitchFamily="18" charset="0"/>
            </a:endParaRPr>
          </a:p>
          <a:p>
            <a:pPr algn="ctr">
              <a:buNone/>
            </a:pPr>
            <a:endParaRPr lang="uk-UA" b="1"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b="1" dirty="0">
                <a:solidFill>
                  <a:srgbClr val="C00000"/>
                </a:solidFill>
                <a:latin typeface="Times New Roman" pitchFamily="18" charset="0"/>
                <a:cs typeface="Times New Roman" pitchFamily="18" charset="0"/>
              </a:rPr>
              <a:t>КОМУНІКАЦІЯ ---?</a:t>
            </a:r>
            <a:endParaRPr lang="ru-RU" sz="2800"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0" indent="0" algn="just">
              <a:buNone/>
            </a:pPr>
            <a:r>
              <a:rPr lang="uk-UA" dirty="0">
                <a:latin typeface="Times New Roman" pitchFamily="18" charset="0"/>
                <a:cs typeface="Times New Roman" pitchFamily="18" charset="0"/>
              </a:rPr>
              <a:t> 	</a:t>
            </a:r>
            <a:r>
              <a:rPr lang="uk-UA" sz="2800" dirty="0">
                <a:solidFill>
                  <a:srgbClr val="0000CC"/>
                </a:solidFill>
                <a:latin typeface="Times New Roman" pitchFamily="18" charset="0"/>
                <a:cs typeface="Times New Roman" pitchFamily="18" charset="0"/>
              </a:rPr>
              <a:t>передбачає</a:t>
            </a:r>
            <a:r>
              <a:rPr lang="uk-UA" sz="2800" dirty="0">
                <a:solidFill>
                  <a:srgbClr val="002060"/>
                </a:solidFill>
                <a:latin typeface="Times New Roman" pitchFamily="18" charset="0"/>
                <a:cs typeface="Times New Roman" pitchFamily="18" charset="0"/>
              </a:rPr>
              <a:t> спрямованість партнерів </a:t>
            </a:r>
            <a:r>
              <a:rPr lang="uk-UA" sz="2800" dirty="0">
                <a:latin typeface="Times New Roman" pitchFamily="18" charset="0"/>
                <a:cs typeface="Times New Roman" pitchFamily="18" charset="0"/>
              </a:rPr>
              <a:t> </a:t>
            </a:r>
            <a:r>
              <a:rPr lang="uk-UA" sz="2800" dirty="0">
                <a:solidFill>
                  <a:srgbClr val="002060"/>
                </a:solidFill>
                <a:latin typeface="Times New Roman" pitchFamily="18" charset="0"/>
                <a:cs typeface="Times New Roman" pitchFamily="18" charset="0"/>
              </a:rPr>
              <a:t>на</a:t>
            </a:r>
            <a:r>
              <a:rPr lang="uk-UA" sz="2800" dirty="0">
                <a:latin typeface="Times New Roman" pitchFamily="18" charset="0"/>
                <a:cs typeface="Times New Roman" pitchFamily="18" charset="0"/>
              </a:rPr>
              <a:t> </a:t>
            </a:r>
            <a:r>
              <a:rPr lang="uk-UA" sz="2800" dirty="0">
                <a:solidFill>
                  <a:srgbClr val="002060"/>
                </a:solidFill>
                <a:latin typeface="Times New Roman" pitchFamily="18" charset="0"/>
                <a:cs typeface="Times New Roman" pitchFamily="18" charset="0"/>
              </a:rPr>
              <a:t>взаємну активність</a:t>
            </a:r>
          </a:p>
          <a:p>
            <a:pPr marL="0" indent="0" algn="just">
              <a:buNone/>
            </a:pPr>
            <a:endParaRPr lang="uk-UA" sz="2800" dirty="0">
              <a:solidFill>
                <a:srgbClr val="002060"/>
              </a:solidFill>
              <a:latin typeface="Times New Roman" pitchFamily="18" charset="0"/>
              <a:cs typeface="Times New Roman" pitchFamily="18" charset="0"/>
            </a:endParaRPr>
          </a:p>
          <a:p>
            <a:pPr marL="0" indent="0" algn="just">
              <a:buNone/>
            </a:pPr>
            <a:r>
              <a:rPr lang="uk-UA" sz="2800" dirty="0">
                <a:solidFill>
                  <a:srgbClr val="002060"/>
                </a:solidFill>
                <a:latin typeface="Times New Roman" pitchFamily="18" charset="0"/>
                <a:cs typeface="Times New Roman" pitchFamily="18" charset="0"/>
              </a:rPr>
              <a:t>	 </a:t>
            </a:r>
            <a:r>
              <a:rPr lang="uk-UA" sz="2800" dirty="0">
                <a:solidFill>
                  <a:srgbClr val="0000CC"/>
                </a:solidFill>
                <a:latin typeface="Times New Roman" pitchFamily="18" charset="0"/>
                <a:cs typeface="Times New Roman" pitchFamily="18" charset="0"/>
              </a:rPr>
              <a:t>впливає</a:t>
            </a:r>
            <a:r>
              <a:rPr lang="uk-UA" sz="2800" dirty="0">
                <a:solidFill>
                  <a:srgbClr val="002060"/>
                </a:solidFill>
                <a:latin typeface="Times New Roman" pitchFamily="18" charset="0"/>
                <a:cs typeface="Times New Roman" pitchFamily="18" charset="0"/>
              </a:rPr>
              <a:t> на мовленнєвий і психічний розвиток дитини, формує особистість загалом </a:t>
            </a:r>
          </a:p>
          <a:p>
            <a:pPr marL="0" indent="0" algn="just">
              <a:buNone/>
            </a:pPr>
            <a:endParaRPr lang="uk-UA" sz="2800" dirty="0">
              <a:solidFill>
                <a:srgbClr val="002060"/>
              </a:solidFill>
              <a:latin typeface="Times New Roman" pitchFamily="18" charset="0"/>
              <a:cs typeface="Times New Roman" pitchFamily="18" charset="0"/>
            </a:endParaRPr>
          </a:p>
          <a:p>
            <a:pPr marL="0" indent="0" algn="just">
              <a:buNone/>
            </a:pPr>
            <a:r>
              <a:rPr lang="uk-UA" sz="2800" dirty="0">
                <a:solidFill>
                  <a:srgbClr val="002060"/>
                </a:solidFill>
                <a:latin typeface="Times New Roman" pitchFamily="18" charset="0"/>
                <a:cs typeface="Times New Roman" pitchFamily="18" charset="0"/>
              </a:rPr>
              <a:t>	</a:t>
            </a:r>
            <a:endParaRPr lang="ru-RU" sz="2800" dirty="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b="1" dirty="0">
                <a:solidFill>
                  <a:srgbClr val="C00000"/>
                </a:solidFill>
                <a:latin typeface="Times New Roman" pitchFamily="18" charset="0"/>
                <a:cs typeface="Times New Roman" pitchFamily="18" charset="0"/>
              </a:rPr>
              <a:t>РІВНІ  КОМУНІАТИВНИХ НАВИЧОК:</a:t>
            </a:r>
            <a:endParaRPr lang="ru-RU" sz="32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marL="0" indent="0" algn="just">
              <a:buNone/>
            </a:pPr>
            <a:r>
              <a:rPr lang="uk-UA" b="1" dirty="0">
                <a:solidFill>
                  <a:srgbClr val="0000CC"/>
                </a:solidFill>
                <a:latin typeface="Times New Roman" pitchFamily="18" charset="0"/>
                <a:cs typeface="Times New Roman" pitchFamily="18" charset="0"/>
              </a:rPr>
              <a:t>НИЗЬКИЙ</a:t>
            </a:r>
            <a:r>
              <a:rPr lang="uk-UA" b="1" dirty="0">
                <a:solidFill>
                  <a:srgbClr val="FF0000"/>
                </a:solidFill>
                <a:latin typeface="Times New Roman" pitchFamily="18" charset="0"/>
                <a:cs typeface="Times New Roman" pitchFamily="18" charset="0"/>
              </a:rPr>
              <a:t> </a:t>
            </a:r>
            <a:r>
              <a:rPr lang="uk-UA" b="1" dirty="0">
                <a:solidFill>
                  <a:srgbClr val="002060"/>
                </a:solidFill>
                <a:latin typeface="Times New Roman" pitchFamily="18" charset="0"/>
                <a:cs typeface="Times New Roman" pitchFamily="18" charset="0"/>
              </a:rPr>
              <a:t>-</a:t>
            </a:r>
            <a:r>
              <a:rPr lang="uk-UA" dirty="0">
                <a:solidFill>
                  <a:srgbClr val="002060"/>
                </a:solidFill>
                <a:latin typeface="Times New Roman" pitchFamily="18" charset="0"/>
                <a:cs typeface="Times New Roman" pitchFamily="18" charset="0"/>
              </a:rPr>
              <a:t> відсутність сформованості комунікативних вмінь та навичок (можна сказати нульовий) </a:t>
            </a:r>
          </a:p>
          <a:p>
            <a:pPr marL="0" indent="0" algn="just">
              <a:buNone/>
            </a:pPr>
            <a:endParaRPr lang="ru-RU" dirty="0">
              <a:solidFill>
                <a:srgbClr val="002060"/>
              </a:solidFill>
              <a:latin typeface="Times New Roman" pitchFamily="18" charset="0"/>
              <a:cs typeface="Times New Roman" pitchFamily="18" charset="0"/>
            </a:endParaRPr>
          </a:p>
          <a:p>
            <a:pPr marL="0" indent="0" algn="just">
              <a:buNone/>
            </a:pPr>
            <a:r>
              <a:rPr lang="uk-UA" b="1" dirty="0">
                <a:solidFill>
                  <a:srgbClr val="0000CC"/>
                </a:solidFill>
                <a:latin typeface="Times New Roman" pitchFamily="18" charset="0"/>
                <a:cs typeface="Times New Roman" pitchFamily="18" charset="0"/>
              </a:rPr>
              <a:t>ПОЧАТКОВИЙ</a:t>
            </a:r>
            <a:r>
              <a:rPr lang="uk-UA" dirty="0">
                <a:solidFill>
                  <a:srgbClr val="002060"/>
                </a:solidFill>
                <a:latin typeface="Times New Roman" pitchFamily="18" charset="0"/>
                <a:cs typeface="Times New Roman" pitchFamily="18" charset="0"/>
              </a:rPr>
              <a:t> - недостатність сформованих  комунікативних навичок, які використовуються з дозованою допомогою та підказкою дорослого</a:t>
            </a:r>
          </a:p>
          <a:p>
            <a:pPr marL="0" indent="0" algn="just">
              <a:buNone/>
            </a:pPr>
            <a:endParaRPr lang="ru-RU" dirty="0">
              <a:solidFill>
                <a:srgbClr val="002060"/>
              </a:solidFill>
              <a:latin typeface="Times New Roman" pitchFamily="18" charset="0"/>
              <a:cs typeface="Times New Roman" pitchFamily="18" charset="0"/>
            </a:endParaRPr>
          </a:p>
          <a:p>
            <a:pPr marL="0" indent="0" algn="just">
              <a:buNone/>
            </a:pPr>
            <a:r>
              <a:rPr lang="uk-UA" b="1" dirty="0">
                <a:solidFill>
                  <a:srgbClr val="0000CC"/>
                </a:solidFill>
                <a:latin typeface="Times New Roman" pitchFamily="18" charset="0"/>
                <a:cs typeface="Times New Roman" pitchFamily="18" charset="0"/>
              </a:rPr>
              <a:t>СЕРЕДНІЙ</a:t>
            </a:r>
            <a:r>
              <a:rPr lang="uk-UA" dirty="0">
                <a:solidFill>
                  <a:srgbClr val="FFC000"/>
                </a:solidFill>
                <a:latin typeface="Times New Roman" pitchFamily="18" charset="0"/>
                <a:cs typeface="Times New Roman" pitchFamily="18" charset="0"/>
              </a:rPr>
              <a:t> </a:t>
            </a:r>
            <a:r>
              <a:rPr lang="uk-UA" dirty="0">
                <a:solidFill>
                  <a:srgbClr val="002060"/>
                </a:solidFill>
                <a:latin typeface="Times New Roman" pitchFamily="18" charset="0"/>
                <a:cs typeface="Times New Roman" pitchFamily="18" charset="0"/>
              </a:rPr>
              <a:t>- засвоєння комунікативних навичок, які використовуються за зразком, відповідно до інструкції та наслідування дії</a:t>
            </a:r>
          </a:p>
          <a:p>
            <a:pPr marL="0" indent="0" algn="just">
              <a:buNone/>
            </a:pPr>
            <a:endParaRPr lang="ru-RU" dirty="0">
              <a:solidFill>
                <a:srgbClr val="002060"/>
              </a:solidFill>
              <a:latin typeface="Times New Roman" pitchFamily="18" charset="0"/>
              <a:cs typeface="Times New Roman" pitchFamily="18" charset="0"/>
            </a:endParaRPr>
          </a:p>
          <a:p>
            <a:pPr marL="0" indent="0" algn="just">
              <a:buNone/>
            </a:pPr>
            <a:r>
              <a:rPr lang="uk-UA" b="1" dirty="0">
                <a:solidFill>
                  <a:srgbClr val="0000CC"/>
                </a:solidFill>
                <a:latin typeface="Times New Roman" pitchFamily="18" charset="0"/>
                <a:cs typeface="Times New Roman" pitchFamily="18" charset="0"/>
              </a:rPr>
              <a:t>ДОСТАТНІЙ</a:t>
            </a:r>
            <a:r>
              <a:rPr lang="uk-UA" dirty="0">
                <a:solidFill>
                  <a:srgbClr val="002060"/>
                </a:solidFill>
                <a:latin typeface="Times New Roman" pitchFamily="18" charset="0"/>
                <a:cs typeface="Times New Roman" pitchFamily="18" charset="0"/>
              </a:rPr>
              <a:t> (умовно достатній, між середнім та достатнім) – самостійне відтворення (можливо з незначною підказкою дорослого) та активне використання сформованих комунікативних навичок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a:solidFill>
                  <a:srgbClr val="C00000"/>
                </a:solidFill>
                <a:latin typeface="Times New Roman" pitchFamily="18" charset="0"/>
                <a:cs typeface="Times New Roman" pitchFamily="18" charset="0"/>
              </a:rPr>
              <a:t>НАВЧАННЯ  ПОХОДИТЬ</a:t>
            </a:r>
            <a:endParaRPr lang="ru-RU" sz="32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29600" cy="4911741"/>
          </a:xfrm>
        </p:spPr>
        <p:txBody>
          <a:bodyPr>
            <a:normAutofit/>
          </a:bodyPr>
          <a:lstStyle/>
          <a:p>
            <a:pPr>
              <a:buNone/>
            </a:pPr>
            <a:r>
              <a:rPr lang="uk-UA" sz="2000" dirty="0"/>
              <a:t>	</a:t>
            </a:r>
            <a:endParaRPr lang="ru-RU" sz="2000" dirty="0"/>
          </a:p>
          <a:p>
            <a:pPr algn="just">
              <a:buNone/>
            </a:pPr>
            <a:r>
              <a:rPr lang="uk-UA" sz="2000" dirty="0">
                <a:solidFill>
                  <a:srgbClr val="002060"/>
                </a:solidFill>
                <a:latin typeface="Times New Roman" pitchFamily="18" charset="0"/>
                <a:cs typeface="Times New Roman" pitchFamily="18" charset="0"/>
              </a:rPr>
              <a:t>від </a:t>
            </a:r>
            <a:r>
              <a:rPr lang="uk-UA" sz="2000" b="1" dirty="0">
                <a:solidFill>
                  <a:srgbClr val="0000CC"/>
                </a:solidFill>
                <a:latin typeface="Times New Roman" pitchFamily="18" charset="0"/>
                <a:cs typeface="Times New Roman" pitchFamily="18" charset="0"/>
              </a:rPr>
              <a:t>реального предмета/об'єкта </a:t>
            </a:r>
            <a:r>
              <a:rPr lang="uk-UA" sz="2000" dirty="0">
                <a:solidFill>
                  <a:srgbClr val="002060"/>
                </a:solidFill>
                <a:latin typeface="Times New Roman" pitchFamily="18" charset="0"/>
                <a:cs typeface="Times New Roman" pitchFamily="18" charset="0"/>
              </a:rPr>
              <a:t>до абстрактного символу або жесту;</a:t>
            </a:r>
            <a:endParaRPr lang="ru-RU" sz="2000" dirty="0">
              <a:solidFill>
                <a:srgbClr val="002060"/>
              </a:solidFill>
              <a:latin typeface="Times New Roman" pitchFamily="18" charset="0"/>
              <a:cs typeface="Times New Roman" pitchFamily="18" charset="0"/>
            </a:endParaRPr>
          </a:p>
          <a:p>
            <a:pPr algn="just">
              <a:buNone/>
            </a:pPr>
            <a:r>
              <a:rPr lang="uk-UA" sz="2000" dirty="0">
                <a:solidFill>
                  <a:srgbClr val="002060"/>
                </a:solidFill>
                <a:latin typeface="Times New Roman" pitchFamily="18" charset="0"/>
                <a:cs typeface="Times New Roman" pitchFamily="18" charset="0"/>
              </a:rPr>
              <a:t>від </a:t>
            </a:r>
            <a:r>
              <a:rPr lang="uk-UA" sz="2000" b="1" dirty="0">
                <a:solidFill>
                  <a:srgbClr val="0000CC"/>
                </a:solidFill>
                <a:latin typeface="Times New Roman" pitchFamily="18" charset="0"/>
                <a:cs typeface="Times New Roman" pitchFamily="18" charset="0"/>
              </a:rPr>
              <a:t>застосування постійної стимуляції </a:t>
            </a:r>
            <a:r>
              <a:rPr lang="uk-UA" sz="2000" dirty="0">
                <a:solidFill>
                  <a:srgbClr val="002060"/>
                </a:solidFill>
                <a:latin typeface="Times New Roman" pitchFamily="18" charset="0"/>
                <a:cs typeface="Times New Roman" pitchFamily="18" charset="0"/>
              </a:rPr>
              <a:t>та підтримки мотивації до</a:t>
            </a:r>
          </a:p>
          <a:p>
            <a:pPr algn="just">
              <a:buNone/>
            </a:pPr>
            <a:r>
              <a:rPr lang="uk-UA" sz="2000" dirty="0">
                <a:solidFill>
                  <a:srgbClr val="002060"/>
                </a:solidFill>
                <a:latin typeface="Times New Roman" pitchFamily="18" charset="0"/>
                <a:cs typeface="Times New Roman" pitchFamily="18" charset="0"/>
              </a:rPr>
              <a:t>спілкування.</a:t>
            </a:r>
          </a:p>
          <a:p>
            <a:pPr algn="ctr">
              <a:buNone/>
            </a:pPr>
            <a:endParaRPr lang="uk-UA" sz="2000" u="sng" dirty="0">
              <a:solidFill>
                <a:srgbClr val="002060"/>
              </a:solidFill>
              <a:latin typeface="Times New Roman" pitchFamily="18" charset="0"/>
              <a:cs typeface="Times New Roman" pitchFamily="18" charset="0"/>
            </a:endParaRPr>
          </a:p>
          <a:p>
            <a:pPr marL="0" indent="0">
              <a:buNone/>
            </a:pPr>
            <a:r>
              <a:rPr lang="uk-UA" sz="2000" dirty="0">
                <a:solidFill>
                  <a:srgbClr val="002060"/>
                </a:solidFill>
                <a:latin typeface="Times New Roman" pitchFamily="18" charset="0"/>
                <a:cs typeface="Times New Roman" pitchFamily="18" charset="0"/>
              </a:rPr>
              <a:t>при доборі виду комунікації </a:t>
            </a:r>
            <a:r>
              <a:rPr lang="uk-UA" sz="2000" b="1" dirty="0">
                <a:solidFill>
                  <a:srgbClr val="002060"/>
                </a:solidFill>
                <a:latin typeface="Times New Roman" pitchFamily="18" charset="0"/>
                <a:cs typeface="Times New Roman" pitchFamily="18" charset="0"/>
              </a:rPr>
              <a:t>враховуються сильні сторони </a:t>
            </a:r>
            <a:r>
              <a:rPr lang="uk-UA" sz="2000" dirty="0">
                <a:solidFill>
                  <a:srgbClr val="002060"/>
                </a:solidFill>
                <a:latin typeface="Times New Roman" pitchFamily="18" charset="0"/>
                <a:cs typeface="Times New Roman" pitchFamily="18" charset="0"/>
              </a:rPr>
              <a:t>дитини та особливості її розвитку</a:t>
            </a:r>
          </a:p>
          <a:p>
            <a:pPr algn="just">
              <a:buNone/>
            </a:pPr>
            <a:endParaRPr lang="ru-RU" sz="2000" dirty="0">
              <a:solidFill>
                <a:srgbClr val="002060"/>
              </a:solidFill>
              <a:latin typeface="Times New Roman" pitchFamily="18" charset="0"/>
              <a:cs typeface="Times New Roman" pitchFamily="18" charset="0"/>
            </a:endParaRPr>
          </a:p>
          <a:p>
            <a:pPr algn="just">
              <a:buNone/>
            </a:pPr>
            <a:r>
              <a:rPr lang="uk-UA" sz="2000" dirty="0">
                <a:solidFill>
                  <a:srgbClr val="002060"/>
                </a:solidFill>
                <a:latin typeface="Times New Roman" pitchFamily="18" charset="0"/>
                <a:cs typeface="Times New Roman" pitchFamily="18" charset="0"/>
              </a:rPr>
              <a:t>через особливості розвитку та специфіки діагнозу </a:t>
            </a:r>
            <a:r>
              <a:rPr lang="uk-UA" sz="2000" b="1" dirty="0">
                <a:solidFill>
                  <a:srgbClr val="002060"/>
                </a:solidFill>
                <a:latin typeface="Times New Roman" pitchFamily="18" charset="0"/>
                <a:cs typeface="Times New Roman" pitchFamily="18" charset="0"/>
              </a:rPr>
              <a:t>розуміння сенсу</a:t>
            </a:r>
          </a:p>
          <a:p>
            <a:pPr algn="just">
              <a:buNone/>
            </a:pPr>
            <a:r>
              <a:rPr lang="uk-UA" sz="2000" dirty="0">
                <a:solidFill>
                  <a:srgbClr val="002060"/>
                </a:solidFill>
                <a:latin typeface="Times New Roman" pitchFamily="18" charset="0"/>
                <a:cs typeface="Times New Roman" pitchFamily="18" charset="0"/>
              </a:rPr>
              <a:t>комунікації та відгуку на неї </a:t>
            </a:r>
            <a:r>
              <a:rPr lang="uk-UA" sz="2000" b="1" dirty="0">
                <a:solidFill>
                  <a:srgbClr val="002060"/>
                </a:solidFill>
                <a:latin typeface="Times New Roman" pitchFamily="18" charset="0"/>
                <a:cs typeface="Times New Roman" pitchFamily="18" charset="0"/>
              </a:rPr>
              <a:t>займає тривалий час</a:t>
            </a:r>
            <a:endParaRPr lang="ru-RU" sz="2000" b="1" dirty="0">
              <a:solidFill>
                <a:srgbClr val="00206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12"/>
          </a:xfrm>
        </p:spPr>
        <p:txBody>
          <a:bodyPr>
            <a:normAutofit fontScale="90000"/>
          </a:bodyPr>
          <a:lstStyle/>
          <a:p>
            <a:r>
              <a:rPr lang="ru-RU" sz="3600" dirty="0"/>
              <a:t> </a:t>
            </a:r>
            <a:br>
              <a:rPr lang="ru-RU" sz="3600" dirty="0"/>
            </a:br>
            <a:br>
              <a:rPr lang="ru-RU" sz="3600" dirty="0"/>
            </a:br>
            <a:r>
              <a:rPr lang="uk-UA" sz="3100" b="1" dirty="0">
                <a:solidFill>
                  <a:srgbClr val="C00000"/>
                </a:solidFill>
                <a:latin typeface="Times New Roman" pitchFamily="18" charset="0"/>
                <a:cs typeface="Times New Roman" pitchFamily="18" charset="0"/>
              </a:rPr>
              <a:t>ОСНОВНІ НАПРЯМКИ РОЗВИТКУ комунікативних умінь та навичок </a:t>
            </a:r>
            <a:br>
              <a:rPr lang="uk-UA" sz="3100" b="1" dirty="0">
                <a:solidFill>
                  <a:srgbClr val="C00000"/>
                </a:solidFill>
                <a:latin typeface="Times New Roman" pitchFamily="18" charset="0"/>
                <a:cs typeface="Times New Roman" pitchFamily="18" charset="0"/>
              </a:rPr>
            </a:br>
            <a:r>
              <a:rPr lang="uk-UA" sz="2200" b="1" dirty="0">
                <a:solidFill>
                  <a:srgbClr val="0000CC"/>
                </a:solidFill>
                <a:latin typeface="Times New Roman" pitchFamily="18" charset="0"/>
                <a:cs typeface="Times New Roman" pitchFamily="18" charset="0"/>
              </a:rPr>
              <a:t>(</a:t>
            </a:r>
            <a:r>
              <a:rPr lang="en-US" sz="2200" b="1" dirty="0">
                <a:solidFill>
                  <a:srgbClr val="0000CC"/>
                </a:solidFill>
                <a:latin typeface="Times New Roman" pitchFamily="18" charset="0"/>
                <a:cs typeface="Times New Roman" pitchFamily="18" charset="0"/>
              </a:rPr>
              <a:t>SMART</a:t>
            </a:r>
            <a:r>
              <a:rPr lang="uk-UA" sz="2200" b="1" dirty="0">
                <a:solidFill>
                  <a:srgbClr val="0000CC"/>
                </a:solidFill>
                <a:latin typeface="Times New Roman" pitchFamily="18" charset="0"/>
                <a:cs typeface="Times New Roman" pitchFamily="18" charset="0"/>
              </a:rPr>
              <a:t>)</a:t>
            </a:r>
            <a:br>
              <a:rPr lang="uk-UA" sz="2700" b="1" dirty="0">
                <a:solidFill>
                  <a:srgbClr val="C00000"/>
                </a:solidFill>
                <a:latin typeface="Times New Roman" pitchFamily="18" charset="0"/>
                <a:cs typeface="Times New Roman" pitchFamily="18" charset="0"/>
              </a:rPr>
            </a:br>
            <a:br>
              <a:rPr lang="ru-RU" sz="3600" dirty="0"/>
            </a:br>
            <a:endParaRPr lang="ru-RU" sz="36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857364"/>
            <a:ext cx="8229600" cy="4572032"/>
          </a:xfrm>
        </p:spPr>
        <p:txBody>
          <a:bodyPr>
            <a:normAutofit fontScale="25000" lnSpcReduction="20000"/>
          </a:bodyPr>
          <a:lstStyle/>
          <a:p>
            <a:pPr marL="0" indent="0" algn="just">
              <a:buNone/>
            </a:pPr>
            <a:r>
              <a:rPr lang="uk-UA" sz="6400" b="1" dirty="0">
                <a:solidFill>
                  <a:srgbClr val="0000CC"/>
                </a:solidFill>
                <a:latin typeface="Times New Roman" pitchFamily="18" charset="0"/>
                <a:cs typeface="Times New Roman" pitchFamily="18" charset="0"/>
              </a:rPr>
              <a:t>РОЗВИТОК</a:t>
            </a:r>
            <a:r>
              <a:rPr lang="uk-UA" sz="6400" dirty="0">
                <a:solidFill>
                  <a:srgbClr val="002060"/>
                </a:solidFill>
                <a:latin typeface="Times New Roman" pitchFamily="18" charset="0"/>
                <a:cs typeface="Times New Roman" pitchFamily="18" charset="0"/>
              </a:rPr>
              <a:t> </a:t>
            </a:r>
          </a:p>
          <a:p>
            <a:pPr marL="0" indent="0" algn="just">
              <a:buNone/>
            </a:pPr>
            <a:r>
              <a:rPr lang="uk-UA" sz="6400" dirty="0">
                <a:solidFill>
                  <a:srgbClr val="002060"/>
                </a:solidFill>
                <a:latin typeface="Times New Roman" pitchFamily="18" charset="0"/>
                <a:cs typeface="Times New Roman" pitchFamily="18" charset="0"/>
              </a:rPr>
              <a:t>збережених мовних механізмів (не втратити у разі порушень мовлення, коли дитина намагається говорити але значно не чітко)</a:t>
            </a:r>
          </a:p>
          <a:p>
            <a:pPr marL="0" indent="0" algn="just">
              <a:buNone/>
            </a:pPr>
            <a:endParaRPr lang="ru-RU" sz="5600" dirty="0">
              <a:solidFill>
                <a:srgbClr val="002060"/>
              </a:solidFill>
              <a:latin typeface="Times New Roman" pitchFamily="18" charset="0"/>
              <a:cs typeface="Times New Roman" pitchFamily="18" charset="0"/>
            </a:endParaRPr>
          </a:p>
          <a:p>
            <a:pPr algn="just">
              <a:buNone/>
            </a:pPr>
            <a:r>
              <a:rPr lang="uk-UA" sz="5600" b="1" dirty="0">
                <a:solidFill>
                  <a:srgbClr val="002060"/>
                </a:solidFill>
                <a:latin typeface="Times New Roman" pitchFamily="18" charset="0"/>
                <a:cs typeface="Times New Roman" pitchFamily="18" charset="0"/>
              </a:rPr>
              <a:t>	</a:t>
            </a:r>
            <a:r>
              <a:rPr lang="uk-UA" sz="6400" b="1" dirty="0">
                <a:solidFill>
                  <a:srgbClr val="0000CC"/>
                </a:solidFill>
                <a:latin typeface="Times New Roman" pitchFamily="18" charset="0"/>
                <a:cs typeface="Times New Roman" pitchFamily="18" charset="0"/>
              </a:rPr>
              <a:t>СТИМУЛЯЦІЯ</a:t>
            </a:r>
          </a:p>
          <a:p>
            <a:pPr algn="just">
              <a:buNone/>
            </a:pPr>
            <a:r>
              <a:rPr lang="uk-UA" sz="6400" dirty="0">
                <a:solidFill>
                  <a:srgbClr val="002060"/>
                </a:solidFill>
                <a:latin typeface="Times New Roman" pitchFamily="18" charset="0"/>
                <a:cs typeface="Times New Roman" pitchFamily="18" charset="0"/>
              </a:rPr>
              <a:t> сприйняття та відчуттів</a:t>
            </a:r>
          </a:p>
          <a:p>
            <a:pPr algn="just">
              <a:buNone/>
            </a:pPr>
            <a:endParaRPr lang="ru-RU" sz="6400" dirty="0">
              <a:solidFill>
                <a:srgbClr val="002060"/>
              </a:solidFill>
              <a:latin typeface="Times New Roman" pitchFamily="18" charset="0"/>
              <a:cs typeface="Times New Roman" pitchFamily="18" charset="0"/>
            </a:endParaRPr>
          </a:p>
          <a:p>
            <a:pPr marL="0" indent="0" algn="just">
              <a:buNone/>
            </a:pPr>
            <a:r>
              <a:rPr lang="uk-UA" sz="6400" b="1" dirty="0">
                <a:solidFill>
                  <a:srgbClr val="002060"/>
                </a:solidFill>
                <a:latin typeface="Times New Roman" pitchFamily="18" charset="0"/>
                <a:cs typeface="Times New Roman" pitchFamily="18" charset="0"/>
              </a:rPr>
              <a:t>	   </a:t>
            </a:r>
            <a:r>
              <a:rPr lang="uk-UA" sz="6400" b="1" dirty="0">
                <a:solidFill>
                  <a:srgbClr val="0000CC"/>
                </a:solidFill>
                <a:latin typeface="Times New Roman" pitchFamily="18" charset="0"/>
                <a:cs typeface="Times New Roman" pitchFamily="18" charset="0"/>
              </a:rPr>
              <a:t>НАВЧАННЯ</a:t>
            </a:r>
            <a:r>
              <a:rPr lang="uk-UA" sz="6400" b="1" dirty="0">
                <a:solidFill>
                  <a:srgbClr val="002060"/>
                </a:solidFill>
                <a:latin typeface="Times New Roman" pitchFamily="18" charset="0"/>
                <a:cs typeface="Times New Roman" pitchFamily="18" charset="0"/>
              </a:rPr>
              <a:t> </a:t>
            </a:r>
          </a:p>
          <a:p>
            <a:pPr marL="0" indent="0" algn="just">
              <a:buNone/>
            </a:pPr>
            <a:r>
              <a:rPr lang="uk-UA" sz="6400" dirty="0">
                <a:solidFill>
                  <a:srgbClr val="002060"/>
                </a:solidFill>
                <a:latin typeface="Times New Roman" pitchFamily="18" charset="0"/>
                <a:cs typeface="Times New Roman" pitchFamily="18" charset="0"/>
              </a:rPr>
              <a:t>використанню альтернативних засобів комунікації </a:t>
            </a:r>
          </a:p>
          <a:p>
            <a:pPr marL="0" indent="0" algn="just">
              <a:buNone/>
            </a:pPr>
            <a:endParaRPr lang="ru-RU" sz="6400" dirty="0">
              <a:solidFill>
                <a:srgbClr val="002060"/>
              </a:solidFill>
              <a:latin typeface="Times New Roman" pitchFamily="18" charset="0"/>
              <a:cs typeface="Times New Roman" pitchFamily="18" charset="0"/>
            </a:endParaRPr>
          </a:p>
          <a:p>
            <a:pPr algn="just">
              <a:buNone/>
            </a:pPr>
            <a:r>
              <a:rPr lang="uk-UA" sz="6400" b="1" dirty="0">
                <a:solidFill>
                  <a:srgbClr val="002060"/>
                </a:solidFill>
                <a:latin typeface="Times New Roman" pitchFamily="18" charset="0"/>
                <a:cs typeface="Times New Roman" pitchFamily="18" charset="0"/>
              </a:rPr>
              <a:t>		                 </a:t>
            </a:r>
            <a:r>
              <a:rPr lang="uk-UA" sz="6400" b="1" dirty="0">
                <a:solidFill>
                  <a:srgbClr val="0000CC"/>
                </a:solidFill>
                <a:latin typeface="Times New Roman" pitchFamily="18" charset="0"/>
                <a:cs typeface="Times New Roman" pitchFamily="18" charset="0"/>
              </a:rPr>
              <a:t>ФОРМУВАННЯ</a:t>
            </a:r>
            <a:r>
              <a:rPr lang="uk-UA" sz="6400" dirty="0">
                <a:solidFill>
                  <a:srgbClr val="002060"/>
                </a:solidFill>
                <a:latin typeface="Times New Roman" pitchFamily="18" charset="0"/>
                <a:cs typeface="Times New Roman" pitchFamily="18" charset="0"/>
              </a:rPr>
              <a:t> </a:t>
            </a:r>
            <a:endParaRPr lang="ru-RU" sz="6400" dirty="0">
              <a:solidFill>
                <a:srgbClr val="002060"/>
              </a:solidFill>
              <a:latin typeface="Times New Roman" pitchFamily="18" charset="0"/>
              <a:cs typeface="Times New Roman" pitchFamily="18" charset="0"/>
            </a:endParaRPr>
          </a:p>
          <a:p>
            <a:pPr marL="0" indent="0" algn="just">
              <a:buNone/>
            </a:pPr>
            <a:r>
              <a:rPr lang="uk-UA" sz="6400" dirty="0">
                <a:solidFill>
                  <a:srgbClr val="002060"/>
                </a:solidFill>
                <a:latin typeface="Times New Roman" pitchFamily="18" charset="0"/>
                <a:cs typeface="Times New Roman" pitchFamily="18" charset="0"/>
              </a:rPr>
              <a:t> висловлювати : прохання/вимоги/емоції, почуття, повідомляти про них</a:t>
            </a:r>
            <a:endParaRPr lang="ru-RU" sz="6400" dirty="0">
              <a:solidFill>
                <a:srgbClr val="002060"/>
              </a:solidFill>
              <a:latin typeface="Times New Roman" pitchFamily="18" charset="0"/>
              <a:cs typeface="Times New Roman" pitchFamily="18" charset="0"/>
            </a:endParaRPr>
          </a:p>
          <a:p>
            <a:pPr marL="0" indent="0" algn="just">
              <a:buNone/>
            </a:pPr>
            <a:r>
              <a:rPr lang="uk-UA" sz="6400" dirty="0">
                <a:solidFill>
                  <a:srgbClr val="002060"/>
                </a:solidFill>
                <a:latin typeface="Times New Roman" pitchFamily="18" charset="0"/>
                <a:cs typeface="Times New Roman" pitchFamily="18" charset="0"/>
              </a:rPr>
              <a:t> називати, коментувати та описувати предмети, людей, події</a:t>
            </a:r>
            <a:endParaRPr lang="ru-RU" sz="6400" dirty="0">
              <a:solidFill>
                <a:srgbClr val="002060"/>
              </a:solidFill>
              <a:latin typeface="Times New Roman" pitchFamily="18" charset="0"/>
              <a:cs typeface="Times New Roman" pitchFamily="18" charset="0"/>
            </a:endParaRPr>
          </a:p>
          <a:p>
            <a:pPr marL="0" indent="0" algn="just">
              <a:buNone/>
            </a:pPr>
            <a:r>
              <a:rPr lang="uk-UA" sz="6400" dirty="0">
                <a:solidFill>
                  <a:srgbClr val="002060"/>
                </a:solidFill>
                <a:latin typeface="Times New Roman" pitchFamily="18" charset="0"/>
                <a:cs typeface="Times New Roman" pitchFamily="18" charset="0"/>
              </a:rPr>
              <a:t> привертати увагу та ставити питання</a:t>
            </a:r>
          </a:p>
          <a:p>
            <a:pPr marL="0" indent="0" algn="just">
              <a:buNone/>
            </a:pPr>
            <a:endParaRPr lang="uk-UA" sz="6400" dirty="0">
              <a:solidFill>
                <a:srgbClr val="002060"/>
              </a:solidFill>
              <a:latin typeface="Times New Roman" pitchFamily="18" charset="0"/>
              <a:cs typeface="Times New Roman" pitchFamily="18" charset="0"/>
            </a:endParaRPr>
          </a:p>
          <a:p>
            <a:pPr marL="0" indent="0" algn="just">
              <a:buNone/>
            </a:pPr>
            <a:r>
              <a:rPr lang="uk-UA" sz="6400" b="1" dirty="0">
                <a:solidFill>
                  <a:srgbClr val="0000CC"/>
                </a:solidFill>
                <a:latin typeface="Times New Roman" pitchFamily="18" charset="0"/>
                <a:cs typeface="Times New Roman" pitchFamily="18" charset="0"/>
              </a:rPr>
              <a:t>	                                         РЕЗУЛЬТАТ</a:t>
            </a:r>
            <a:endParaRPr lang="ru-RU" sz="6400" b="1" dirty="0">
              <a:solidFill>
                <a:srgbClr val="0000CC"/>
              </a:solidFill>
              <a:latin typeface="Times New Roman" pitchFamily="18" charset="0"/>
              <a:cs typeface="Times New Roman" pitchFamily="18" charset="0"/>
            </a:endParaRPr>
          </a:p>
          <a:p>
            <a:pPr marL="0" indent="0" algn="just">
              <a:buNone/>
            </a:pPr>
            <a:r>
              <a:rPr lang="uk-UA" sz="6400" dirty="0">
                <a:solidFill>
                  <a:srgbClr val="002060"/>
                </a:solidFill>
                <a:latin typeface="Times New Roman" pitchFamily="18" charset="0"/>
                <a:cs typeface="Times New Roman" pitchFamily="18" charset="0"/>
              </a:rPr>
              <a:t>соціально прийнятна поведінка</a:t>
            </a:r>
            <a:r>
              <a:rPr lang="ru-RU" sz="6400" dirty="0">
                <a:solidFill>
                  <a:srgbClr val="002060"/>
                </a:solidFill>
                <a:latin typeface="Times New Roman" pitchFamily="18" charset="0"/>
                <a:cs typeface="Times New Roman" pitchFamily="18" charset="0"/>
              </a:rPr>
              <a:t>   </a:t>
            </a:r>
          </a:p>
          <a:p>
            <a:pPr marL="0" indent="0" algn="just">
              <a:buNone/>
            </a:pPr>
            <a:r>
              <a:rPr lang="uk-UA" sz="6400" dirty="0">
                <a:solidFill>
                  <a:srgbClr val="002060"/>
                </a:solidFill>
                <a:latin typeface="Times New Roman" pitchFamily="18" charset="0"/>
                <a:cs typeface="Times New Roman" pitchFamily="18" charset="0"/>
              </a:rPr>
              <a:t>діалогові навички</a:t>
            </a:r>
            <a:endParaRPr lang="ru-RU" sz="6400" dirty="0">
              <a:solidFill>
                <a:srgbClr val="002060"/>
              </a:solidFill>
              <a:latin typeface="Times New Roman" pitchFamily="18" charset="0"/>
              <a:cs typeface="Times New Roman" pitchFamily="18" charset="0"/>
            </a:endParaRPr>
          </a:p>
          <a:p>
            <a:pPr marL="0" indent="0">
              <a:buNone/>
            </a:pPr>
            <a:r>
              <a:rPr lang="uk-UA" sz="6400" dirty="0">
                <a:solidFill>
                  <a:srgbClr val="002060"/>
                </a:solidFill>
                <a:latin typeface="Times New Roman" pitchFamily="18" charset="0"/>
                <a:cs typeface="Times New Roman" pitchFamily="18" charset="0"/>
              </a:rPr>
              <a:t>соціальна реакція у відповідь</a:t>
            </a:r>
            <a:endParaRPr lang="ru-RU" sz="6400" dirty="0">
              <a:solidFill>
                <a:srgbClr val="002060"/>
              </a:solidFill>
              <a:latin typeface="Times New Roman" pitchFamily="18" charset="0"/>
              <a:cs typeface="Times New Roman" pitchFamily="18" charset="0"/>
            </a:endParaRPr>
          </a:p>
          <a:p>
            <a:pPr>
              <a:buNone/>
            </a:pPr>
            <a:endParaRPr lang="ru-RU" sz="2800" dirty="0">
              <a:solidFill>
                <a:srgbClr val="00206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Autofit/>
          </a:bodyPr>
          <a:lstStyle/>
          <a:p>
            <a:br>
              <a:rPr lang="uk-UA" sz="3600" b="1" dirty="0">
                <a:solidFill>
                  <a:srgbClr val="C00000"/>
                </a:solidFill>
                <a:latin typeface="Times New Roman" pitchFamily="18" charset="0"/>
                <a:cs typeface="Times New Roman" pitchFamily="18" charset="0"/>
              </a:rPr>
            </a:br>
            <a:r>
              <a:rPr lang="uk-UA" sz="2800" b="1" dirty="0">
                <a:solidFill>
                  <a:srgbClr val="C00000"/>
                </a:solidFill>
                <a:latin typeface="Times New Roman" pitchFamily="18" charset="0"/>
                <a:cs typeface="Times New Roman" pitchFamily="18" charset="0"/>
              </a:rPr>
              <a:t>ПРИНЦИПИ  ВПРОВАДЖЕННЯ </a:t>
            </a:r>
            <a:r>
              <a:rPr lang="uk-UA" sz="2800" b="1" dirty="0" err="1">
                <a:solidFill>
                  <a:srgbClr val="C00000"/>
                </a:solidFill>
                <a:latin typeface="Times New Roman" pitchFamily="18" charset="0"/>
                <a:cs typeface="Times New Roman" pitchFamily="18" charset="0"/>
              </a:rPr>
              <a:t>АДК</a:t>
            </a:r>
            <a:br>
              <a:rPr lang="uk-UA" sz="2800" b="1" dirty="0">
                <a:solidFill>
                  <a:srgbClr val="C00000"/>
                </a:solidFill>
                <a:latin typeface="Times New Roman" pitchFamily="18" charset="0"/>
                <a:cs typeface="Times New Roman" pitchFamily="18" charset="0"/>
              </a:rPr>
            </a:br>
            <a:r>
              <a:rPr lang="uk-UA" sz="2800" b="1" dirty="0">
                <a:solidFill>
                  <a:srgbClr val="C00000"/>
                </a:solidFill>
                <a:latin typeface="Times New Roman" pitchFamily="18" charset="0"/>
                <a:cs typeface="Times New Roman" pitchFamily="18" charset="0"/>
              </a:rPr>
              <a:t> </a:t>
            </a:r>
            <a:br>
              <a:rPr lang="ru-RU" sz="3200" dirty="0">
                <a:solidFill>
                  <a:srgbClr val="C00000"/>
                </a:solidFill>
                <a:latin typeface="Times New Roman" pitchFamily="18" charset="0"/>
                <a:cs typeface="Times New Roman" pitchFamily="18" charset="0"/>
              </a:rPr>
            </a:br>
            <a:endParaRPr lang="ru-RU" sz="3200"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4829196"/>
          </a:xfrm>
        </p:spPr>
        <p:txBody>
          <a:bodyPr>
            <a:normAutofit fontScale="70000" lnSpcReduction="20000"/>
          </a:bodyPr>
          <a:lstStyle/>
          <a:p>
            <a:pPr marL="0" indent="0">
              <a:buNone/>
            </a:pPr>
            <a:r>
              <a:rPr lang="uk-UA" sz="2800" b="1" dirty="0">
                <a:solidFill>
                  <a:srgbClr val="0000CC"/>
                </a:solidFill>
                <a:latin typeface="Times New Roman" pitchFamily="18" charset="0"/>
                <a:cs typeface="Times New Roman" pitchFamily="18" charset="0"/>
              </a:rPr>
              <a:t>ВІД РЕАЛЬНОГО ДО АБСТРАКТНОГО</a:t>
            </a:r>
            <a:r>
              <a:rPr lang="ru-RU" sz="2800" b="1" dirty="0">
                <a:solidFill>
                  <a:srgbClr val="0000CC"/>
                </a:solidFill>
                <a:latin typeface="Times New Roman" pitchFamily="18" charset="0"/>
                <a:cs typeface="Times New Roman" pitchFamily="18" charset="0"/>
              </a:rPr>
              <a:t> </a:t>
            </a:r>
          </a:p>
          <a:p>
            <a:pPr marL="0" indent="0" algn="just">
              <a:buNone/>
            </a:pPr>
            <a:r>
              <a:rPr lang="uk-UA" sz="2800" dirty="0">
                <a:solidFill>
                  <a:srgbClr val="002060"/>
                </a:solidFill>
                <a:latin typeface="Times New Roman" pitchFamily="18" charset="0"/>
                <a:cs typeface="Times New Roman" pitchFamily="18" charset="0"/>
              </a:rPr>
              <a:t>при навчанні використання графічної системи символів спочатку необхідно пред'являти фотографії справжнього об'єкта (наприклад, собаки), потім – малюнок з об'єктом, а потім – піктограму</a:t>
            </a:r>
            <a:endParaRPr lang="ru-RU" sz="2800" dirty="0">
              <a:solidFill>
                <a:srgbClr val="002060"/>
              </a:solidFill>
              <a:latin typeface="Times New Roman" pitchFamily="18" charset="0"/>
              <a:cs typeface="Times New Roman" pitchFamily="18" charset="0"/>
            </a:endParaRPr>
          </a:p>
          <a:p>
            <a:pPr marL="0" indent="0" algn="just">
              <a:buNone/>
            </a:pPr>
            <a:r>
              <a:rPr lang="uk-UA" sz="2800" b="1" dirty="0">
                <a:solidFill>
                  <a:srgbClr val="0000CC"/>
                </a:solidFill>
                <a:latin typeface="Times New Roman" pitchFamily="18" charset="0"/>
                <a:cs typeface="Times New Roman" pitchFamily="18" charset="0"/>
              </a:rPr>
              <a:t>НАДМІРНІСТЬ СИМВОЛІВ </a:t>
            </a:r>
            <a:endParaRPr lang="uk-UA" sz="2800" dirty="0">
              <a:solidFill>
                <a:srgbClr val="0000CC"/>
              </a:solidFill>
              <a:latin typeface="Times New Roman" pitchFamily="18" charset="0"/>
              <a:cs typeface="Times New Roman" pitchFamily="18" charset="0"/>
            </a:endParaRPr>
          </a:p>
          <a:p>
            <a:pPr marL="0" indent="0" algn="just">
              <a:buNone/>
            </a:pPr>
            <a:r>
              <a:rPr lang="uk-UA" sz="2800" dirty="0">
                <a:solidFill>
                  <a:srgbClr val="002060"/>
                </a:solidFill>
                <a:latin typeface="Times New Roman" pitchFamily="18" charset="0"/>
                <a:cs typeface="Times New Roman" pitchFamily="18" charset="0"/>
              </a:rPr>
              <a:t>суміщення різних систем комунікації – жестів, картинок та, наприклад, написаного слова)</a:t>
            </a:r>
            <a:endParaRPr lang="ru-RU" sz="2800" dirty="0">
              <a:solidFill>
                <a:srgbClr val="002060"/>
              </a:solidFill>
              <a:latin typeface="Times New Roman" pitchFamily="18" charset="0"/>
              <a:cs typeface="Times New Roman" pitchFamily="18" charset="0"/>
            </a:endParaRPr>
          </a:p>
          <a:p>
            <a:pPr marL="0" indent="0" algn="just">
              <a:buNone/>
            </a:pPr>
            <a:r>
              <a:rPr lang="uk-UA" sz="2800" b="1" dirty="0">
                <a:solidFill>
                  <a:srgbClr val="0000CC"/>
                </a:solidFill>
                <a:latin typeface="Times New Roman" pitchFamily="18" charset="0"/>
                <a:cs typeface="Times New Roman" pitchFamily="18" charset="0"/>
              </a:rPr>
              <a:t>ПОСТІЙНА ПІДТРИМКА МОТИВАЦІЇ</a:t>
            </a:r>
          </a:p>
          <a:p>
            <a:pPr marL="0" indent="0" algn="just">
              <a:buNone/>
            </a:pPr>
            <a:r>
              <a:rPr lang="uk-UA" sz="2800" dirty="0">
                <a:solidFill>
                  <a:srgbClr val="002060"/>
                </a:solidFill>
                <a:latin typeface="Times New Roman" pitchFamily="18" charset="0"/>
                <a:cs typeface="Times New Roman" pitchFamily="18" charset="0"/>
              </a:rPr>
              <a:t>навчання використанню  будь-якої системи додаткової комунікації – це складна, довга і наполеглива робота, яка вимагає постійного навчання фахівців, постійної підтримки мотивації та зацікавленості. не завжди система сприймається легко і швидко</a:t>
            </a:r>
            <a:endParaRPr lang="ru-RU" sz="2800" dirty="0">
              <a:solidFill>
                <a:srgbClr val="002060"/>
              </a:solidFill>
              <a:latin typeface="Times New Roman" pitchFamily="18" charset="0"/>
              <a:cs typeface="Times New Roman" pitchFamily="18" charset="0"/>
            </a:endParaRPr>
          </a:p>
          <a:p>
            <a:pPr marL="0" indent="0" algn="just">
              <a:buNone/>
            </a:pPr>
            <a:r>
              <a:rPr lang="uk-UA" sz="2800" b="1" dirty="0">
                <a:solidFill>
                  <a:srgbClr val="0000CC"/>
                </a:solidFill>
                <a:latin typeface="Times New Roman" pitchFamily="18" charset="0"/>
                <a:cs typeface="Times New Roman" pitchFamily="18" charset="0"/>
              </a:rPr>
              <a:t>ФУНКЦІОНАЛЬНІСТЬ У ВИКОРИСТАННІ</a:t>
            </a:r>
            <a:r>
              <a:rPr lang="uk-UA" sz="2800" dirty="0">
                <a:solidFill>
                  <a:srgbClr val="0000CC"/>
                </a:solidFill>
                <a:latin typeface="Times New Roman" pitchFamily="18" charset="0"/>
                <a:cs typeface="Times New Roman" pitchFamily="18" charset="0"/>
              </a:rPr>
              <a:t> </a:t>
            </a:r>
          </a:p>
          <a:p>
            <a:pPr marL="0" indent="0" algn="just">
              <a:buNone/>
            </a:pPr>
            <a:r>
              <a:rPr lang="uk-UA" sz="2800" dirty="0">
                <a:solidFill>
                  <a:srgbClr val="002060"/>
                </a:solidFill>
                <a:latin typeface="Times New Roman" pitchFamily="18" charset="0"/>
                <a:cs typeface="Times New Roman" pitchFamily="18" charset="0"/>
              </a:rPr>
              <a:t>особливо важко вивести додаткову комунікацію за межі заняття та використовувати набуті навички у повсякденної діяльності, але це є її основна мета застосування</a:t>
            </a:r>
            <a:endParaRPr lang="ru-RU" sz="2800" dirty="0">
              <a:solidFill>
                <a:srgbClr val="002060"/>
              </a:solidFill>
              <a:latin typeface="Times New Roman" pitchFamily="18" charset="0"/>
              <a:cs typeface="Times New Roman" pitchFamily="18" charset="0"/>
            </a:endParaRPr>
          </a:p>
          <a:p>
            <a:pPr>
              <a:buNone/>
            </a:pPr>
            <a:endParaRPr lang="ru-RU" sz="28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normAutofit fontScale="90000"/>
          </a:bodyPr>
          <a:lstStyle/>
          <a:p>
            <a:br>
              <a:rPr lang="uk-UA" sz="4000" b="1" dirty="0">
                <a:solidFill>
                  <a:srgbClr val="C00000"/>
                </a:solidFill>
                <a:latin typeface="Times New Roman" pitchFamily="18" charset="0"/>
                <a:cs typeface="Times New Roman" pitchFamily="18" charset="0"/>
              </a:rPr>
            </a:br>
            <a:r>
              <a:rPr lang="uk-UA" sz="4000" b="1" dirty="0">
                <a:solidFill>
                  <a:srgbClr val="C00000"/>
                </a:solidFill>
                <a:latin typeface="Times New Roman" pitchFamily="18" charset="0"/>
                <a:cs typeface="Times New Roman" pitchFamily="18" charset="0"/>
              </a:rPr>
              <a:t>ВИМОГИ ДО СИМВОЛІВ СИСТЕМИ </a:t>
            </a:r>
            <a:r>
              <a:rPr lang="uk-UA" sz="4000" b="1" dirty="0" err="1">
                <a:solidFill>
                  <a:srgbClr val="C00000"/>
                </a:solidFill>
                <a:latin typeface="Times New Roman" pitchFamily="18" charset="0"/>
                <a:cs typeface="Times New Roman" pitchFamily="18" charset="0"/>
              </a:rPr>
              <a:t>АДК</a:t>
            </a:r>
            <a:r>
              <a:rPr lang="uk-UA" sz="4000" b="1" dirty="0">
                <a:solidFill>
                  <a:srgbClr val="C00000"/>
                </a:solidFill>
                <a:latin typeface="Times New Roman" pitchFamily="18" charset="0"/>
                <a:cs typeface="Times New Roman" pitchFamily="18" charset="0"/>
              </a:rPr>
              <a:t>:</a:t>
            </a:r>
            <a:br>
              <a:rPr lang="ru-RU" dirty="0"/>
            </a:br>
            <a:endParaRPr lang="ru-RU" dirty="0"/>
          </a:p>
        </p:txBody>
      </p:sp>
      <p:sp>
        <p:nvSpPr>
          <p:cNvPr id="3" name="Содержимое 2"/>
          <p:cNvSpPr>
            <a:spLocks noGrp="1"/>
          </p:cNvSpPr>
          <p:nvPr>
            <p:ph idx="1"/>
          </p:nvPr>
        </p:nvSpPr>
        <p:spPr/>
        <p:txBody>
          <a:bodyPr>
            <a:normAutofit fontScale="85000" lnSpcReduction="10000"/>
          </a:bodyPr>
          <a:lstStyle/>
          <a:p>
            <a:pPr marL="0" indent="0" algn="just">
              <a:buNone/>
            </a:pPr>
            <a:r>
              <a:rPr lang="uk-UA" sz="2800" b="1" dirty="0">
                <a:solidFill>
                  <a:srgbClr val="0000CC"/>
                </a:solidFill>
                <a:latin typeface="Times New Roman" pitchFamily="18" charset="0"/>
                <a:cs typeface="Times New Roman" pitchFamily="18" charset="0"/>
              </a:rPr>
              <a:t>ЖЕСТИ</a:t>
            </a:r>
            <a:r>
              <a:rPr lang="uk-UA" sz="2800" dirty="0">
                <a:solidFill>
                  <a:srgbClr val="002060"/>
                </a:solidFill>
                <a:latin typeface="Times New Roman" pitchFamily="18" charset="0"/>
                <a:cs typeface="Times New Roman" pitchFamily="18" charset="0"/>
              </a:rPr>
              <a:t> повинні бути легко виконуватись, простими, щоб, можливості можна було здогадатися про їхнє значення</a:t>
            </a:r>
            <a:endParaRPr lang="ru-RU" sz="2800" dirty="0">
              <a:solidFill>
                <a:srgbClr val="002060"/>
              </a:solidFill>
              <a:latin typeface="Times New Roman" pitchFamily="18" charset="0"/>
              <a:cs typeface="Times New Roman" pitchFamily="18" charset="0"/>
            </a:endParaRPr>
          </a:p>
          <a:p>
            <a:pPr marL="0" indent="0" algn="just">
              <a:buNone/>
            </a:pPr>
            <a:r>
              <a:rPr lang="uk-UA" sz="2800" b="1" dirty="0">
                <a:solidFill>
                  <a:srgbClr val="002060"/>
                </a:solidFill>
                <a:latin typeface="Times New Roman" pitchFamily="18" charset="0"/>
                <a:cs typeface="Times New Roman" pitchFamily="18" charset="0"/>
              </a:rPr>
              <a:t>   </a:t>
            </a:r>
            <a:r>
              <a:rPr lang="uk-UA" sz="2800" b="1" dirty="0">
                <a:solidFill>
                  <a:srgbClr val="0000CC"/>
                </a:solidFill>
                <a:latin typeface="Times New Roman" pitchFamily="18" charset="0"/>
                <a:cs typeface="Times New Roman" pitchFamily="18" charset="0"/>
              </a:rPr>
              <a:t>КАРТИНКИ</a:t>
            </a:r>
            <a:r>
              <a:rPr lang="uk-UA" sz="2800" dirty="0">
                <a:solidFill>
                  <a:srgbClr val="002060"/>
                </a:solidFill>
                <a:latin typeface="Times New Roman" pitchFamily="18" charset="0"/>
                <a:cs typeface="Times New Roman" pitchFamily="18" charset="0"/>
              </a:rPr>
              <a:t> повинні бути яскравими, привабливими, бути зручними для маніпуляцій з ними (приклеювати - відклеювати, опускати в ящик-дістати з ящика)</a:t>
            </a:r>
            <a:endParaRPr lang="ru-RU" sz="2800" dirty="0">
              <a:solidFill>
                <a:srgbClr val="002060"/>
              </a:solidFill>
              <a:latin typeface="Times New Roman" pitchFamily="18" charset="0"/>
              <a:cs typeface="Times New Roman" pitchFamily="18" charset="0"/>
            </a:endParaRPr>
          </a:p>
          <a:p>
            <a:pPr marL="0" indent="0" algn="just">
              <a:buNone/>
            </a:pPr>
            <a:r>
              <a:rPr lang="uk-UA" sz="2800" dirty="0">
                <a:solidFill>
                  <a:srgbClr val="002060"/>
                </a:solidFill>
                <a:latin typeface="Times New Roman" pitchFamily="18" charset="0"/>
                <a:cs typeface="Times New Roman" pitchFamily="18" charset="0"/>
              </a:rPr>
              <a:t>       </a:t>
            </a:r>
            <a:r>
              <a:rPr lang="uk-UA" sz="2800" b="1" dirty="0">
                <a:solidFill>
                  <a:srgbClr val="0000CC"/>
                </a:solidFill>
                <a:latin typeface="Times New Roman" pitchFamily="18" charset="0"/>
                <a:cs typeface="Times New Roman" pitchFamily="18" charset="0"/>
              </a:rPr>
              <a:t>ОСОБИ ТА ПРЕДМЕТИ</a:t>
            </a:r>
            <a:r>
              <a:rPr lang="uk-UA" sz="2800" dirty="0">
                <a:solidFill>
                  <a:srgbClr val="002060"/>
                </a:solidFill>
                <a:latin typeface="Times New Roman" pitchFamily="18" charset="0"/>
                <a:cs typeface="Times New Roman" pitchFamily="18" charset="0"/>
              </a:rPr>
              <a:t>, зображені на фотографіях, мають бути знайомі дитині</a:t>
            </a:r>
            <a:endParaRPr lang="ru-RU" sz="2800" dirty="0">
              <a:solidFill>
                <a:srgbClr val="002060"/>
              </a:solidFill>
              <a:latin typeface="Times New Roman" pitchFamily="18" charset="0"/>
              <a:cs typeface="Times New Roman" pitchFamily="18" charset="0"/>
            </a:endParaRPr>
          </a:p>
          <a:p>
            <a:pPr marL="0" indent="0" algn="just">
              <a:buNone/>
            </a:pPr>
            <a:r>
              <a:rPr lang="uk-UA" sz="2800" dirty="0">
                <a:solidFill>
                  <a:srgbClr val="002060"/>
                </a:solidFill>
                <a:latin typeface="Times New Roman" pitchFamily="18" charset="0"/>
                <a:cs typeface="Times New Roman" pitchFamily="18" charset="0"/>
              </a:rPr>
              <a:t>	</a:t>
            </a:r>
            <a:r>
              <a:rPr lang="uk-UA" sz="2800" b="1" dirty="0">
                <a:solidFill>
                  <a:srgbClr val="0000CC"/>
                </a:solidFill>
                <a:latin typeface="Times New Roman" pitchFamily="18" charset="0"/>
                <a:cs typeface="Times New Roman" pitchFamily="18" charset="0"/>
              </a:rPr>
              <a:t>ПРЕДМЕТИ ТА ІГРАШКИ</a:t>
            </a:r>
            <a:r>
              <a:rPr lang="uk-UA" sz="2800" b="1" dirty="0">
                <a:solidFill>
                  <a:srgbClr val="002060"/>
                </a:solidFill>
                <a:latin typeface="Times New Roman" pitchFamily="18" charset="0"/>
                <a:cs typeface="Times New Roman" pitchFamily="18" charset="0"/>
              </a:rPr>
              <a:t> </a:t>
            </a:r>
            <a:r>
              <a:rPr lang="uk-UA" sz="2800" dirty="0">
                <a:solidFill>
                  <a:srgbClr val="002060"/>
                </a:solidFill>
                <a:latin typeface="Times New Roman" pitchFamily="18" charset="0"/>
                <a:cs typeface="Times New Roman" pitchFamily="18" charset="0"/>
              </a:rPr>
              <a:t>повинні бути яскравими та цікавими для дитини</a:t>
            </a:r>
            <a:endParaRPr lang="ru-RU" sz="2800" dirty="0">
              <a:solidFill>
                <a:srgbClr val="002060"/>
              </a:solidFill>
              <a:latin typeface="Times New Roman" pitchFamily="18" charset="0"/>
              <a:cs typeface="Times New Roman" pitchFamily="18" charset="0"/>
            </a:endParaRPr>
          </a:p>
          <a:p>
            <a:pPr marL="0" indent="0" algn="just">
              <a:buNone/>
            </a:pPr>
            <a:r>
              <a:rPr lang="uk-UA" sz="2800" dirty="0">
                <a:solidFill>
                  <a:srgbClr val="002060"/>
                </a:solidFill>
                <a:latin typeface="Times New Roman" pitchFamily="18" charset="0"/>
                <a:cs typeface="Times New Roman" pitchFamily="18" charset="0"/>
              </a:rPr>
              <a:t>	    </a:t>
            </a:r>
            <a:r>
              <a:rPr lang="uk-UA" sz="2800" b="1" dirty="0">
                <a:solidFill>
                  <a:srgbClr val="0000CC"/>
                </a:solidFill>
                <a:latin typeface="Times New Roman" pitchFamily="18" charset="0"/>
                <a:cs typeface="Times New Roman" pitchFamily="18" charset="0"/>
              </a:rPr>
              <a:t>СЛОВО</a:t>
            </a:r>
            <a:r>
              <a:rPr lang="uk-UA" sz="2800" b="1" dirty="0">
                <a:solidFill>
                  <a:srgbClr val="002060"/>
                </a:solidFill>
                <a:latin typeface="Times New Roman" pitchFamily="18" charset="0"/>
                <a:cs typeface="Times New Roman" pitchFamily="18" charset="0"/>
              </a:rPr>
              <a:t> </a:t>
            </a:r>
            <a:r>
              <a:rPr lang="uk-UA" sz="2800" dirty="0">
                <a:solidFill>
                  <a:srgbClr val="002060"/>
                </a:solidFill>
                <a:latin typeface="Times New Roman" pitchFamily="18" charset="0"/>
                <a:cs typeface="Times New Roman" pitchFamily="18" charset="0"/>
              </a:rPr>
              <a:t>має бути написане спеціальним простим шрифтом</a:t>
            </a:r>
          </a:p>
          <a:p>
            <a:pPr marL="0" indent="0" algn="ctr">
              <a:buNone/>
            </a:pPr>
            <a:r>
              <a:rPr lang="uk-UA" sz="2800" dirty="0">
                <a:solidFill>
                  <a:srgbClr val="002060"/>
                </a:solidFill>
                <a:latin typeface="Times New Roman" pitchFamily="18" charset="0"/>
                <a:cs typeface="Times New Roman" pitchFamily="18" charset="0"/>
              </a:rPr>
              <a:t>	</a:t>
            </a:r>
            <a:r>
              <a:rPr lang="uk-UA" sz="2800" b="1" i="1" dirty="0">
                <a:solidFill>
                  <a:srgbClr val="C00000"/>
                </a:solidFill>
                <a:latin typeface="Times New Roman" pitchFamily="18" charset="0"/>
                <a:cs typeface="Times New Roman" pitchFamily="18" charset="0"/>
              </a:rPr>
              <a:t>Далі – прошу звернути увагу…</a:t>
            </a:r>
            <a:endParaRPr lang="ru-RU" sz="2800" b="1" i="1" dirty="0">
              <a:solidFill>
                <a:srgbClr val="C00000"/>
              </a:solidFill>
              <a:latin typeface="Times New Roman" pitchFamily="18" charset="0"/>
              <a:cs typeface="Times New Roman" pitchFamily="18" charset="0"/>
            </a:endParaRPr>
          </a:p>
          <a:p>
            <a:pPr>
              <a:buNone/>
            </a:pPr>
            <a:endParaRPr lang="ru-RU" sz="28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uk-UA" sz="2800" b="1" i="1" dirty="0">
                <a:solidFill>
                  <a:srgbClr val="C00000"/>
                </a:solidFill>
                <a:latin typeface="Times New Roman" pitchFamily="18" charset="0"/>
                <a:cs typeface="Times New Roman" pitchFamily="18" charset="0"/>
              </a:rPr>
              <a:t>… на наступне</a:t>
            </a:r>
            <a:endParaRPr lang="ru-RU" sz="28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29600" cy="5429288"/>
          </a:xfrm>
        </p:spPr>
        <p:txBody>
          <a:bodyPr>
            <a:normAutofit fontScale="70000" lnSpcReduction="20000"/>
          </a:bodyPr>
          <a:lstStyle/>
          <a:p>
            <a:pPr marL="0" indent="0" algn="just">
              <a:buNone/>
            </a:pPr>
            <a:r>
              <a:rPr lang="uk-UA" dirty="0">
                <a:solidFill>
                  <a:srgbClr val="002060"/>
                </a:solidFill>
                <a:latin typeface="Times New Roman" pitchFamily="18" charset="0"/>
                <a:cs typeface="Times New Roman" pitchFamily="18" charset="0"/>
              </a:rPr>
              <a:t>	При освоєнні системи графічних символів дитині </a:t>
            </a:r>
            <a:r>
              <a:rPr lang="uk-UA" b="1" dirty="0">
                <a:solidFill>
                  <a:srgbClr val="0000CC"/>
                </a:solidFill>
                <a:latin typeface="Times New Roman" pitchFamily="18" charset="0"/>
                <a:cs typeface="Times New Roman" pitchFamily="18" charset="0"/>
              </a:rPr>
              <a:t>НЕОБХІДНИЙ ПОМІЧНИК </a:t>
            </a:r>
            <a:r>
              <a:rPr lang="uk-UA" dirty="0">
                <a:solidFill>
                  <a:srgbClr val="002060"/>
                </a:solidFill>
                <a:latin typeface="Times New Roman" pitchFamily="18" charset="0"/>
                <a:cs typeface="Times New Roman" pitchFamily="18" charset="0"/>
              </a:rPr>
              <a:t>(тобто ще один фахівець як у системі </a:t>
            </a:r>
            <a:r>
              <a:rPr lang="en-US" dirty="0">
                <a:solidFill>
                  <a:srgbClr val="002060"/>
                </a:solidFill>
                <a:latin typeface="Times New Roman" pitchFamily="18" charset="0"/>
                <a:cs typeface="Times New Roman" pitchFamily="18" charset="0"/>
              </a:rPr>
              <a:t>PECS</a:t>
            </a:r>
            <a:r>
              <a:rPr lang="uk-UA" dirty="0">
                <a:solidFill>
                  <a:srgbClr val="002060"/>
                </a:solidFill>
                <a:latin typeface="Times New Roman" pitchFamily="18" charset="0"/>
                <a:cs typeface="Times New Roman" pitchFamily="18" charset="0"/>
              </a:rPr>
              <a:t>). Він допомагає дитині, вказуючи на об'єкт його рукою</a:t>
            </a:r>
          </a:p>
          <a:p>
            <a:pPr marL="0" indent="0" algn="just">
              <a:buNone/>
            </a:pPr>
            <a:endParaRPr lang="uk-UA" dirty="0">
              <a:solidFill>
                <a:srgbClr val="002060"/>
              </a:solidFill>
              <a:latin typeface="Times New Roman" pitchFamily="18" charset="0"/>
              <a:cs typeface="Times New Roman" pitchFamily="18" charset="0"/>
            </a:endParaRPr>
          </a:p>
          <a:p>
            <a:pPr marL="0" indent="0" algn="just">
              <a:buNone/>
            </a:pPr>
            <a:r>
              <a:rPr lang="uk-UA" b="1" dirty="0">
                <a:solidFill>
                  <a:srgbClr val="0000CC"/>
                </a:solidFill>
                <a:latin typeface="Times New Roman" pitchFamily="18" charset="0"/>
                <a:cs typeface="Times New Roman" pitchFamily="18" charset="0"/>
              </a:rPr>
              <a:t>ВИМОГИ ДО ПОМІЧНИКА:</a:t>
            </a:r>
          </a:p>
          <a:p>
            <a:pPr marL="0" indent="0" algn="just">
              <a:buNone/>
            </a:pPr>
            <a:r>
              <a:rPr lang="uk-UA" b="1" dirty="0">
                <a:solidFill>
                  <a:srgbClr val="FF0000"/>
                </a:solidFill>
                <a:latin typeface="Times New Roman" pitchFamily="18" charset="0"/>
                <a:cs typeface="Times New Roman" pitchFamily="18" charset="0"/>
              </a:rPr>
              <a:t>мати</a:t>
            </a:r>
            <a:r>
              <a:rPr lang="uk-UA" dirty="0">
                <a:solidFill>
                  <a:srgbClr val="002060"/>
                </a:solidFill>
                <a:latin typeface="Times New Roman" pitchFamily="18" charset="0"/>
                <a:cs typeface="Times New Roman" pitchFamily="18" charset="0"/>
              </a:rPr>
              <a:t> достатньо терпіння та чуйності, щоб чекати та вловлювати слабкі сигнали дитини, і тоді вона мимоволі почне нав'язувати їй свої бажання;</a:t>
            </a:r>
          </a:p>
          <a:p>
            <a:pPr marL="0" indent="0" algn="just">
              <a:buNone/>
            </a:pPr>
            <a:endParaRPr lang="uk-UA" dirty="0">
              <a:solidFill>
                <a:srgbClr val="002060"/>
              </a:solidFill>
              <a:latin typeface="Times New Roman" pitchFamily="18" charset="0"/>
              <a:cs typeface="Times New Roman" pitchFamily="18" charset="0"/>
            </a:endParaRPr>
          </a:p>
          <a:p>
            <a:pPr marL="0" indent="0" algn="just">
              <a:buNone/>
            </a:pPr>
            <a:r>
              <a:rPr lang="uk-UA" b="1" dirty="0">
                <a:solidFill>
                  <a:srgbClr val="FF0000"/>
                </a:solidFill>
                <a:latin typeface="Times New Roman" pitchFamily="18" charset="0"/>
                <a:cs typeface="Times New Roman" pitchFamily="18" charset="0"/>
              </a:rPr>
              <a:t>бути</a:t>
            </a:r>
            <a:r>
              <a:rPr lang="uk-UA" dirty="0">
                <a:solidFill>
                  <a:srgbClr val="002060"/>
                </a:solidFill>
                <a:latin typeface="Times New Roman" pitchFamily="18" charset="0"/>
                <a:cs typeface="Times New Roman" pitchFamily="18" charset="0"/>
              </a:rPr>
              <a:t> дуже уважним до найменших сигналів дитини (погляд, рух голови) і навчитися їх читати, а потім вже помогти йому, позначати їх на картинці вказівним жестом. </a:t>
            </a:r>
          </a:p>
          <a:p>
            <a:pPr marL="0" indent="0" algn="just">
              <a:buNone/>
            </a:pPr>
            <a:endParaRPr lang="uk-UA" dirty="0">
              <a:solidFill>
                <a:srgbClr val="002060"/>
              </a:solidFill>
              <a:latin typeface="Times New Roman" pitchFamily="18" charset="0"/>
              <a:cs typeface="Times New Roman" pitchFamily="18" charset="0"/>
            </a:endParaRPr>
          </a:p>
          <a:p>
            <a:pPr marL="0" indent="0" algn="just">
              <a:buNone/>
            </a:pPr>
            <a:r>
              <a:rPr lang="uk-UA" b="1" dirty="0">
                <a:solidFill>
                  <a:srgbClr val="FF0000"/>
                </a:solidFill>
                <a:latin typeface="Times New Roman" pitchFamily="18" charset="0"/>
                <a:cs typeface="Times New Roman" pitchFamily="18" charset="0"/>
              </a:rPr>
              <a:t>демонструвати</a:t>
            </a:r>
            <a:r>
              <a:rPr lang="uk-UA" dirty="0">
                <a:solidFill>
                  <a:srgbClr val="002060"/>
                </a:solidFill>
                <a:latin typeface="Times New Roman" pitchFamily="18" charset="0"/>
                <a:cs typeface="Times New Roman" pitchFamily="18" charset="0"/>
              </a:rPr>
              <a:t> дитині, що картинка може зображувати предмети, які знаходяться на відстані,  можна відповідати на питання, розповідати про себе і свої бажаннях, а висловити емоції.</a:t>
            </a:r>
            <a:endParaRPr lang="ru-RU" dirty="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1669</Words>
  <Application>Microsoft Office PowerPoint</Application>
  <PresentationFormat>Екран (4:3)</PresentationFormat>
  <Paragraphs>184</Paragraphs>
  <Slides>23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23</vt:i4>
      </vt:variant>
    </vt:vector>
  </HeadingPairs>
  <TitlesOfParts>
    <vt:vector size="27" baseType="lpstr">
      <vt:lpstr>Arial</vt:lpstr>
      <vt:lpstr>Calibri</vt:lpstr>
      <vt:lpstr>Times New Roman</vt:lpstr>
      <vt:lpstr>Тема Office</vt:lpstr>
      <vt:lpstr> ЗАПОРІЗЬКИЙ НАЦІОНАЛЬНИЙ УНІВЕРСИТЕТ ФАКУЛЬТЕТ СОЦШАЛЬНОЇ ПЕДАГОГІКИ ТА ПСИХОЛОГІЇ КАФЕДРАСОЦІАЛЬНОЇ ПЕДАГОГІКИ ТА СПЕЦІАЛЬНОЇ ОСВІТИ </vt:lpstr>
      <vt:lpstr>ТЕМА: АЛЬТЕРНАТИВНА ТА ДОДАТКОВА КОМУНІКАЦІЯ – МОЖЛИВІСТЬ БУТИ ПОЧУТИМ</vt:lpstr>
      <vt:lpstr>КОМУНІКАЦІЯ ---?</vt:lpstr>
      <vt:lpstr>РІВНІ  КОМУНІАТИВНИХ НАВИЧОК:</vt:lpstr>
      <vt:lpstr>НАВЧАННЯ  ПОХОДИТЬ</vt:lpstr>
      <vt:lpstr>   ОСНОВНІ НАПРЯМКИ РОЗВИТКУ комунікативних умінь та навичок  (SMART)  </vt:lpstr>
      <vt:lpstr> ПРИНЦИПИ  ВПРОВАДЖЕННЯ АДК   </vt:lpstr>
      <vt:lpstr> ВИМОГИ ДО СИМВОЛІВ СИСТЕМИ АДК: </vt:lpstr>
      <vt:lpstr>… на наступне</vt:lpstr>
      <vt:lpstr>СТІВЕН ФОН ТЕЧНЕР</vt:lpstr>
      <vt:lpstr>ВИДИ  АДК</vt:lpstr>
      <vt:lpstr> МЕТОДИ, ПРИЙОМИ, ЗАСОБИ  підтримки комунікації </vt:lpstr>
      <vt:lpstr>ПОЧАТКОВИЙ РІВЕНЬ:  характеризується недостатнім рівнем сформованості комунікативних навичок, умінь, що використовуються з дозованою допомогою та підказкою</vt:lpstr>
      <vt:lpstr> СЕРЕДНІЙ РІВЕНЬ:  характеризується освоєнням комунікативних навичок та умінь, які використовуються за інструкцією </vt:lpstr>
      <vt:lpstr>ДОСТАТНІЙ РІВЕНЬ:  характеризується достатньою наявністю, можливим відтворенням та активним застосуванням комунікативних навичок у природних типових ситуаціях </vt:lpstr>
      <vt:lpstr>ОСНОВНІ ЕТАПИ РОБОТИ   комунікативною книгою</vt:lpstr>
      <vt:lpstr>стадії  2 етапу</vt:lpstr>
      <vt:lpstr> Етап 3 (формування діалогу)  </vt:lpstr>
      <vt:lpstr> КРИТЕРІЇ  ДІАГНОСТИКИ </vt:lpstr>
      <vt:lpstr> ВПРОВАДЖЕННЯ КАРТКИ АДК</vt:lpstr>
      <vt:lpstr>ЕФЕКТИВНО  ДОПОМОГАЮТЬ</vt:lpstr>
      <vt:lpstr>ДОМАШНЄ  ЗАВДАННЯ</vt:lpstr>
      <vt:lpstr>       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Для використання фахівцями відділення комплексної реабілітації дітей з інвалідністю Вознесенівського району Запорізького міського територіального центру</dc:title>
  <dc:creator>asus</dc:creator>
  <cp:lastModifiedBy>Тетяна</cp:lastModifiedBy>
  <cp:revision>205</cp:revision>
  <dcterms:created xsi:type="dcterms:W3CDTF">2022-06-15T05:52:59Z</dcterms:created>
  <dcterms:modified xsi:type="dcterms:W3CDTF">2023-11-06T12:13:08Z</dcterms:modified>
</cp:coreProperties>
</file>