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608" y="908720"/>
            <a:ext cx="7543800" cy="1524000"/>
          </a:xfrm>
        </p:spPr>
        <p:txBody>
          <a:bodyPr/>
          <a:lstStyle/>
          <a:p>
            <a:pPr algn="ctr"/>
            <a:r>
              <a:rPr lang="uk-UA" sz="4800" dirty="0" smtClean="0"/>
              <a:t>Презентація курсу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608" y="3645024"/>
            <a:ext cx="7482408" cy="1277888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/>
              <a:t>Методика викладання педагогічних дисциплін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84254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Мета </a:t>
            </a:r>
            <a:r>
              <a:rPr lang="ru-RU" sz="3200" b="1" dirty="0" smtClean="0"/>
              <a:t>курсу</a:t>
            </a:r>
          </a:p>
          <a:p>
            <a:pPr marL="0" indent="0" algn="ctr">
              <a:buNone/>
            </a:pPr>
            <a:r>
              <a:rPr lang="uk-UA" sz="3200" dirty="0"/>
              <a:t>оволодіння знаннями про суть і структуру педагогічного процесу у ЗВО, особливості, принципи, методи та форми його організації; формування у </a:t>
            </a:r>
            <a:r>
              <a:rPr lang="uk-UA" sz="3200" dirty="0" smtClean="0"/>
              <a:t>здобувачів освіти </a:t>
            </a:r>
            <a:r>
              <a:rPr lang="uk-UA" sz="3200" dirty="0" err="1"/>
              <a:t>компетентностей</a:t>
            </a:r>
            <a:r>
              <a:rPr lang="uk-UA" sz="3200" dirty="0"/>
              <a:t>, які здатні забезпечити оптимальне та науково-обґрунтоване викладання навчальних дисциплін педагогічного профілю.</a:t>
            </a:r>
            <a:endParaRPr lang="ru-RU" sz="3200" dirty="0"/>
          </a:p>
          <a:p>
            <a:pPr marL="0" indent="0" algn="ctr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396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200" b="1" dirty="0" err="1" smtClean="0"/>
              <a:t>Основні</a:t>
            </a:r>
            <a:r>
              <a:rPr lang="ru-RU" sz="3200" b="1" dirty="0" smtClean="0"/>
              <a:t> </a:t>
            </a:r>
            <a:r>
              <a:rPr lang="ru-RU" sz="3200" b="1" dirty="0" err="1"/>
              <a:t>завдання</a:t>
            </a:r>
            <a:r>
              <a:rPr lang="ru-RU" sz="3200" b="1" dirty="0"/>
              <a:t> </a:t>
            </a:r>
            <a:r>
              <a:rPr lang="ru-RU" sz="3200" b="1" dirty="0" err="1" smtClean="0"/>
              <a:t>дисципліни</a:t>
            </a:r>
            <a:endParaRPr lang="ru-RU" sz="3200" b="1" dirty="0" smtClean="0"/>
          </a:p>
          <a:p>
            <a:r>
              <a:rPr lang="ru-RU" sz="3200" dirty="0"/>
              <a:t>–  </a:t>
            </a:r>
            <a:r>
              <a:rPr lang="ru-RU" sz="3200" dirty="0" err="1"/>
              <a:t>оволодіти</a:t>
            </a:r>
            <a:r>
              <a:rPr lang="ru-RU" sz="3200" dirty="0"/>
              <a:t> </a:t>
            </a:r>
            <a:r>
              <a:rPr lang="ru-RU" sz="3200" dirty="0" err="1"/>
              <a:t>понятійним</a:t>
            </a:r>
            <a:r>
              <a:rPr lang="ru-RU" sz="3200" dirty="0"/>
              <a:t> </a:t>
            </a:r>
            <a:r>
              <a:rPr lang="ru-RU" sz="3200" dirty="0" err="1"/>
              <a:t>апаратом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;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усвідомити</a:t>
            </a:r>
            <a:r>
              <a:rPr lang="ru-RU" sz="3200" dirty="0"/>
              <a:t> </a:t>
            </a:r>
            <a:r>
              <a:rPr lang="ru-RU" sz="3200" dirty="0" err="1"/>
              <a:t>внутрішні</a:t>
            </a:r>
            <a:r>
              <a:rPr lang="ru-RU" sz="3200" dirty="0"/>
              <a:t> </a:t>
            </a:r>
            <a:r>
              <a:rPr lang="ru-RU" sz="3200" dirty="0" err="1"/>
              <a:t>механізми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у </a:t>
            </a:r>
            <a:r>
              <a:rPr lang="ru-RU" sz="3200" dirty="0" err="1"/>
              <a:t>закладі</a:t>
            </a:r>
            <a:r>
              <a:rPr lang="ru-RU" sz="3200" dirty="0"/>
              <a:t> </a:t>
            </a:r>
            <a:r>
              <a:rPr lang="ru-RU" sz="3200" dirty="0" err="1"/>
              <a:t>вищої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;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формувати</a:t>
            </a:r>
            <a:r>
              <a:rPr lang="ru-RU" sz="3200" dirty="0"/>
              <a:t> </a:t>
            </a:r>
            <a:r>
              <a:rPr lang="ru-RU" sz="3200" dirty="0" err="1"/>
              <a:t>вміння</a:t>
            </a:r>
            <a:r>
              <a:rPr lang="ru-RU" sz="3200" dirty="0"/>
              <a:t> </a:t>
            </a:r>
            <a:r>
              <a:rPr lang="ru-RU" sz="3200" dirty="0" err="1"/>
              <a:t>планувати</a:t>
            </a:r>
            <a:r>
              <a:rPr lang="ru-RU" sz="3200" dirty="0"/>
              <a:t> та </a:t>
            </a:r>
            <a:r>
              <a:rPr lang="ru-RU" sz="3200" dirty="0" err="1"/>
              <a:t>реалізовувати</a:t>
            </a:r>
            <a:r>
              <a:rPr lang="ru-RU" sz="3200" dirty="0"/>
              <a:t> на </a:t>
            </a:r>
            <a:r>
              <a:rPr lang="ru-RU" sz="3200" dirty="0" err="1"/>
              <a:t>практиці</a:t>
            </a:r>
            <a:r>
              <a:rPr lang="ru-RU" sz="3200" dirty="0"/>
              <a:t> </a:t>
            </a:r>
            <a:r>
              <a:rPr lang="ru-RU" sz="3200" dirty="0" err="1"/>
              <a:t>різні</a:t>
            </a:r>
            <a:r>
              <a:rPr lang="ru-RU" sz="3200" dirty="0"/>
              <a:t> </a:t>
            </a:r>
            <a:r>
              <a:rPr lang="ru-RU" sz="3200" dirty="0" err="1"/>
              <a:t>форми</a:t>
            </a:r>
            <a:r>
              <a:rPr lang="ru-RU" sz="3200" dirty="0"/>
              <a:t>, </a:t>
            </a:r>
            <a:r>
              <a:rPr lang="ru-RU" sz="3200" dirty="0" err="1"/>
              <a:t>методи</a:t>
            </a:r>
            <a:r>
              <a:rPr lang="ru-RU" sz="3200" dirty="0"/>
              <a:t>, </a:t>
            </a:r>
            <a:r>
              <a:rPr lang="ru-RU" sz="3200" dirty="0" err="1"/>
              <a:t>засоби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, </a:t>
            </a:r>
            <a:r>
              <a:rPr lang="ru-RU" sz="3200" dirty="0" err="1"/>
              <a:t>враховуючи</a:t>
            </a:r>
            <a:r>
              <a:rPr lang="ru-RU" sz="3200" dirty="0"/>
              <a:t> </a:t>
            </a:r>
            <a:r>
              <a:rPr lang="ru-RU" sz="3200" dirty="0" err="1"/>
              <a:t>специфіку</a:t>
            </a:r>
            <a:r>
              <a:rPr lang="ru-RU" sz="3200" dirty="0"/>
              <a:t> </a:t>
            </a:r>
            <a:r>
              <a:rPr lang="ru-RU" sz="3200" dirty="0" err="1"/>
              <a:t>спеціальності</a:t>
            </a:r>
            <a:r>
              <a:rPr lang="ru-RU" sz="3200" dirty="0"/>
              <a:t>;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засвоїти</a:t>
            </a:r>
            <a:r>
              <a:rPr lang="ru-RU" sz="3200" dirty="0"/>
              <a:t> </a:t>
            </a:r>
            <a:r>
              <a:rPr lang="ru-RU" sz="3200" dirty="0" err="1"/>
              <a:t>методологічні</a:t>
            </a:r>
            <a:r>
              <a:rPr lang="ru-RU" sz="3200" dirty="0"/>
              <a:t> і </a:t>
            </a:r>
            <a:r>
              <a:rPr lang="ru-RU" sz="3200" dirty="0" err="1"/>
              <a:t>теоретичні</a:t>
            </a:r>
            <a:r>
              <a:rPr lang="ru-RU" sz="3200" dirty="0"/>
              <a:t>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викладання</a:t>
            </a:r>
            <a:r>
              <a:rPr lang="ru-RU" sz="3200" dirty="0"/>
              <a:t> на </a:t>
            </a:r>
            <a:r>
              <a:rPr lang="ru-RU" sz="3200" dirty="0" err="1"/>
              <a:t>сучасному</a:t>
            </a:r>
            <a:r>
              <a:rPr lang="ru-RU" sz="3200" dirty="0"/>
              <a:t> </a:t>
            </a:r>
            <a:r>
              <a:rPr lang="ru-RU" sz="3200" dirty="0" err="1"/>
              <a:t>етапі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вищої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;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оволодіти</a:t>
            </a:r>
            <a:r>
              <a:rPr lang="ru-RU" sz="3200" dirty="0"/>
              <a:t> </a:t>
            </a:r>
            <a:r>
              <a:rPr lang="ru-RU" sz="3200" dirty="0" err="1"/>
              <a:t>організаційними</a:t>
            </a:r>
            <a:r>
              <a:rPr lang="ru-RU" sz="3200" dirty="0"/>
              <a:t> формами, </a:t>
            </a:r>
            <a:r>
              <a:rPr lang="ru-RU" sz="3200" dirty="0" err="1"/>
              <a:t>технологіями</a:t>
            </a:r>
            <a:r>
              <a:rPr lang="ru-RU" sz="3200" dirty="0"/>
              <a:t> і методами </a:t>
            </a:r>
            <a:r>
              <a:rPr lang="ru-RU" sz="3200" dirty="0" err="1"/>
              <a:t>навчання</a:t>
            </a:r>
            <a:r>
              <a:rPr lang="ru-RU" sz="3200" dirty="0"/>
              <a:t> у </a:t>
            </a:r>
            <a:r>
              <a:rPr lang="ru-RU" sz="3200" dirty="0" err="1"/>
              <a:t>вищій</a:t>
            </a:r>
            <a:r>
              <a:rPr lang="ru-RU" sz="3200" dirty="0"/>
              <a:t> </a:t>
            </a:r>
            <a:r>
              <a:rPr lang="ru-RU" sz="3200" dirty="0" err="1"/>
              <a:t>школі</a:t>
            </a:r>
            <a:r>
              <a:rPr lang="ru-RU" sz="3200" dirty="0"/>
              <a:t>;</a:t>
            </a:r>
          </a:p>
          <a:p>
            <a:r>
              <a:rPr lang="ru-RU" sz="3200" dirty="0"/>
              <a:t>– </a:t>
            </a:r>
            <a:r>
              <a:rPr lang="ru-RU" sz="3200" dirty="0" err="1"/>
              <a:t>поглибити</a:t>
            </a:r>
            <a:r>
              <a:rPr lang="ru-RU" sz="3200" dirty="0"/>
              <a:t> </a:t>
            </a:r>
            <a:r>
              <a:rPr lang="ru-RU" sz="3200" dirty="0" err="1"/>
              <a:t>знання</a:t>
            </a:r>
            <a:r>
              <a:rPr lang="ru-RU" sz="3200" dirty="0"/>
              <a:t> з </a:t>
            </a:r>
            <a:r>
              <a:rPr lang="ru-RU" sz="3200" dirty="0" err="1"/>
              <a:t>культури</a:t>
            </a:r>
            <a:r>
              <a:rPr lang="ru-RU" sz="3200" dirty="0"/>
              <a:t> </a:t>
            </a:r>
            <a:r>
              <a:rPr lang="ru-RU" sz="3200" dirty="0" err="1"/>
              <a:t>педагогічного</a:t>
            </a:r>
            <a:r>
              <a:rPr lang="ru-RU" sz="3200" dirty="0"/>
              <a:t> </a:t>
            </a:r>
            <a:r>
              <a:rPr lang="ru-RU" sz="3200" dirty="0" err="1"/>
              <a:t>спілкування</a:t>
            </a:r>
            <a:r>
              <a:rPr lang="ru-RU" sz="3200" dirty="0"/>
              <a:t> </a:t>
            </a:r>
            <a:r>
              <a:rPr lang="ru-RU" sz="3200" dirty="0" err="1"/>
              <a:t>викладачів</a:t>
            </a:r>
            <a:r>
              <a:rPr lang="ru-RU" sz="3200" dirty="0"/>
              <a:t> </a:t>
            </a:r>
            <a:r>
              <a:rPr lang="ru-RU" sz="3200" dirty="0" err="1"/>
              <a:t>вищої</a:t>
            </a:r>
            <a:r>
              <a:rPr lang="ru-RU" sz="3200" dirty="0"/>
              <a:t> </a:t>
            </a:r>
            <a:r>
              <a:rPr lang="ru-RU" sz="3200" dirty="0" err="1"/>
              <a:t>школи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329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b="1" dirty="0" smtClean="0"/>
              <a:t>По </a:t>
            </a:r>
            <a:r>
              <a:rPr lang="ru-RU" sz="3200" b="1" dirty="0" err="1" smtClean="0"/>
              <a:t>закінченню</a:t>
            </a:r>
            <a:r>
              <a:rPr lang="ru-RU" sz="3200" b="1" dirty="0" smtClean="0"/>
              <a:t> курсу </a:t>
            </a:r>
            <a:r>
              <a:rPr lang="ru-RU" sz="3200" b="1" dirty="0" err="1" smtClean="0"/>
              <a:t>здобувачі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повинні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i="1" dirty="0"/>
              <a:t>знати:</a:t>
            </a:r>
            <a:endParaRPr lang="ru-RU" sz="3200" dirty="0"/>
          </a:p>
          <a:p>
            <a:r>
              <a:rPr lang="uk-UA" sz="3200" dirty="0"/>
              <a:t>- концептуальні засади викладання педагогічних дисциплін в умовах закладів вищої освіти; </a:t>
            </a:r>
            <a:endParaRPr lang="ru-RU" sz="3200" dirty="0"/>
          </a:p>
          <a:p>
            <a:r>
              <a:rPr lang="uk-UA" sz="3200" dirty="0"/>
              <a:t>- зміст та форми організації освітнього процесу; </a:t>
            </a:r>
            <a:endParaRPr lang="ru-RU" sz="3200" dirty="0"/>
          </a:p>
          <a:p>
            <a:r>
              <a:rPr lang="uk-UA" sz="3200" dirty="0"/>
              <a:t>- особливості організації навчання майбутніх  педагогів; </a:t>
            </a:r>
            <a:endParaRPr lang="ru-RU" sz="3200" dirty="0"/>
          </a:p>
          <a:p>
            <a:r>
              <a:rPr lang="uk-UA" sz="3200" dirty="0"/>
              <a:t>- особливості організації </a:t>
            </a:r>
            <a:r>
              <a:rPr lang="uk-UA" sz="3200" dirty="0" err="1"/>
              <a:t>позанавчальної</a:t>
            </a:r>
            <a:r>
              <a:rPr lang="uk-UA" sz="3200" dirty="0"/>
              <a:t> діяльності студентів, науково-дослідницької і самостійної роботи.</a:t>
            </a:r>
            <a:endParaRPr lang="ru-RU" sz="3200" dirty="0"/>
          </a:p>
          <a:p>
            <a:pPr marL="0" indent="0" algn="ctr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5858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b="1" dirty="0"/>
              <a:t>вміти</a:t>
            </a:r>
            <a:r>
              <a:rPr lang="uk-UA" sz="2800" dirty="0"/>
              <a:t>: </a:t>
            </a:r>
            <a:endParaRPr lang="ru-RU" sz="2800" dirty="0"/>
          </a:p>
          <a:p>
            <a:r>
              <a:rPr lang="uk-UA" sz="2800" dirty="0"/>
              <a:t>- орієнтуватися в </a:t>
            </a:r>
            <a:r>
              <a:rPr lang="uk-UA" sz="2800" dirty="0" smtClean="0"/>
              <a:t>освітніх програмах та навчальних </a:t>
            </a:r>
            <a:r>
              <a:rPr lang="uk-UA" sz="2800" dirty="0"/>
              <a:t>планах </a:t>
            </a:r>
            <a:r>
              <a:rPr lang="uk-UA" sz="2800" dirty="0" smtClean="0"/>
              <a:t>здобувачів вищої освіти;  </a:t>
            </a:r>
            <a:endParaRPr lang="ru-RU" sz="2800" dirty="0"/>
          </a:p>
          <a:p>
            <a:r>
              <a:rPr lang="uk-UA" sz="2800" dirty="0"/>
              <a:t>- структурувати методичний матеріал відповідно до форми організації навчання з  дисципліни, теми тощо; </a:t>
            </a:r>
            <a:endParaRPr lang="ru-RU" sz="2800" dirty="0"/>
          </a:p>
          <a:p>
            <a:r>
              <a:rPr lang="uk-UA" sz="2800" dirty="0"/>
              <a:t>- готуватись та проводити основні форми організації навчального процесу за відповідною спеціальністю; </a:t>
            </a:r>
            <a:endParaRPr lang="ru-RU" sz="2800" dirty="0"/>
          </a:p>
          <a:p>
            <a:r>
              <a:rPr lang="uk-UA" sz="2800" dirty="0"/>
              <a:t>- організовувати самостійну роботу студентів; </a:t>
            </a:r>
            <a:endParaRPr lang="ru-RU" sz="2800" dirty="0"/>
          </a:p>
          <a:p>
            <a:r>
              <a:rPr lang="uk-UA" sz="2800" dirty="0"/>
              <a:t>- визначати фактори успішності навчального процесу.</a:t>
            </a:r>
            <a:endParaRPr lang="ru-RU" sz="2800" dirty="0"/>
          </a:p>
          <a:p>
            <a:pPr marL="0" indent="0" algn="ctr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7787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uk-UA" sz="2800" b="1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uk-UA" b="1" dirty="0" smtClean="0"/>
              <a:t>Теми лекційних </a:t>
            </a:r>
            <a:r>
              <a:rPr lang="uk-UA" b="1" dirty="0" smtClean="0"/>
              <a:t>занять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uk-UA" b="1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uk-UA" sz="6200" b="1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49383"/>
              </p:ext>
            </p:extLst>
          </p:nvPr>
        </p:nvGraphicFramePr>
        <p:xfrm>
          <a:off x="323528" y="1090771"/>
          <a:ext cx="8208912" cy="42824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369779096"/>
                    </a:ext>
                  </a:extLst>
                </a:gridCol>
              </a:tblGrid>
              <a:tr h="48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Методика </a:t>
                      </a:r>
                      <a:r>
                        <a:rPr lang="ru-RU" sz="1400" dirty="0" err="1">
                          <a:effectLst/>
                        </a:rPr>
                        <a:t>викладання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педагогічних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дисциплін</a:t>
                      </a:r>
                      <a:r>
                        <a:rPr lang="ru-RU" sz="1400" dirty="0">
                          <a:effectLst/>
                        </a:rPr>
                        <a:t> як наука та </a:t>
                      </a:r>
                      <a:r>
                        <a:rPr lang="ru-RU" sz="1400" dirty="0" err="1">
                          <a:effectLst/>
                        </a:rPr>
                        <a:t>навчальна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дисципліна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453955323"/>
                  </a:ext>
                </a:extLst>
              </a:tr>
              <a:tr h="467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Зміст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фахової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підготовки</a:t>
                      </a:r>
                      <a:r>
                        <a:rPr lang="ru-RU" sz="1400" dirty="0">
                          <a:effectLst/>
                        </a:rPr>
                        <a:t>  педагога у </a:t>
                      </a:r>
                      <a:r>
                        <a:rPr lang="ru-RU" sz="1400" dirty="0" err="1">
                          <a:effectLst/>
                        </a:rPr>
                        <a:t>закладі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вищої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освіти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55420356"/>
                  </a:ext>
                </a:extLst>
              </a:tr>
              <a:tr h="467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Загальнодидактичні</a:t>
                      </a:r>
                      <a:r>
                        <a:rPr lang="ru-RU" sz="1400" dirty="0">
                          <a:effectLst/>
                        </a:rPr>
                        <a:t> засади </a:t>
                      </a:r>
                      <a:r>
                        <a:rPr lang="ru-RU" sz="1400" dirty="0" err="1">
                          <a:effectLst/>
                        </a:rPr>
                        <a:t>процесу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навчання</a:t>
                      </a:r>
                      <a:r>
                        <a:rPr lang="ru-RU" sz="1400" dirty="0">
                          <a:effectLst/>
                        </a:rPr>
                        <a:t> у  </a:t>
                      </a:r>
                      <a:r>
                        <a:rPr lang="ru-RU" sz="1400" dirty="0" err="1">
                          <a:effectLst/>
                        </a:rPr>
                        <a:t>закладі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вищої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освіти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1318279"/>
                  </a:ext>
                </a:extLst>
              </a:tr>
              <a:tr h="583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Організаційні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особливості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процесу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навчання</a:t>
                      </a: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ru-RU" sz="1400" dirty="0" err="1">
                          <a:effectLst/>
                        </a:rPr>
                        <a:t>умовах</a:t>
                      </a:r>
                      <a:r>
                        <a:rPr lang="uk-UA" sz="1400" dirty="0">
                          <a:effectLst/>
                        </a:rPr>
                        <a:t> ЗВО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Викладачі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студенти</a:t>
                      </a:r>
                      <a:r>
                        <a:rPr lang="ru-RU" sz="1400" dirty="0">
                          <a:effectLst/>
                        </a:rPr>
                        <a:t> як </a:t>
                      </a:r>
                      <a:r>
                        <a:rPr lang="ru-RU" sz="1400" dirty="0" err="1">
                          <a:effectLst/>
                        </a:rPr>
                        <a:t>суб’єкти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навчального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процесу</a:t>
                      </a:r>
                      <a:r>
                        <a:rPr lang="ru-RU" sz="1400" dirty="0">
                          <a:effectLst/>
                        </a:rPr>
                        <a:t> ЗВО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51587245"/>
                  </a:ext>
                </a:extLst>
              </a:tr>
              <a:tr h="467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Основні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форми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організації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пізнавальної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діяльності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студентів</a:t>
                      </a:r>
                      <a:r>
                        <a:rPr lang="ru-RU" sz="1400" dirty="0">
                          <a:effectLst/>
                        </a:rPr>
                        <a:t> у ЗВО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378914869"/>
                  </a:ext>
                </a:extLst>
              </a:tr>
              <a:tr h="583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Лекція</a:t>
                      </a:r>
                      <a:r>
                        <a:rPr lang="ru-RU" sz="1400" dirty="0">
                          <a:effectLst/>
                        </a:rPr>
                        <a:t> як </a:t>
                      </a:r>
                      <a:r>
                        <a:rPr lang="ru-RU" sz="1400" dirty="0" err="1">
                          <a:effectLst/>
                        </a:rPr>
                        <a:t>основна</a:t>
                      </a:r>
                      <a:r>
                        <a:rPr lang="ru-RU" sz="1400" dirty="0">
                          <a:effectLst/>
                        </a:rPr>
                        <a:t> форма </a:t>
                      </a:r>
                      <a:r>
                        <a:rPr lang="ru-RU" sz="1400" dirty="0" err="1">
                          <a:effectLst/>
                        </a:rPr>
                        <a:t>викладу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навчального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матеріалу</a:t>
                      </a:r>
                      <a:r>
                        <a:rPr lang="ru-RU" sz="1400" dirty="0">
                          <a:effectLst/>
                        </a:rPr>
                        <a:t> у ЗВО. </a:t>
                      </a:r>
                      <a:r>
                        <a:rPr lang="ru-RU" sz="1400" dirty="0" err="1">
                          <a:effectLst/>
                        </a:rPr>
                        <a:t>Особливості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семінарських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практичних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лабораторних</a:t>
                      </a:r>
                      <a:r>
                        <a:rPr lang="ru-RU" sz="1400" dirty="0">
                          <a:effectLst/>
                        </a:rPr>
                        <a:t> занять </a:t>
                      </a:r>
                      <a:r>
                        <a:rPr lang="ru-RU" sz="1400" dirty="0" err="1">
                          <a:effectLst/>
                        </a:rPr>
                        <a:t>педагогічного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спрямування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711429162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</a:rPr>
                        <a:t>Основні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методи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прийоми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засоби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під</a:t>
                      </a:r>
                      <a:r>
                        <a:rPr lang="ru-RU" sz="1400" dirty="0">
                          <a:effectLst/>
                        </a:rPr>
                        <a:t> час </a:t>
                      </a:r>
                      <a:r>
                        <a:rPr lang="ru-RU" sz="1400" dirty="0" err="1">
                          <a:effectLst/>
                        </a:rPr>
                        <a:t>вивчення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педагогічних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дисциплін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403801745"/>
                  </a:ext>
                </a:extLst>
              </a:tr>
              <a:tr h="93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Контроль й </a:t>
                      </a:r>
                      <a:r>
                        <a:rPr lang="ru-RU" sz="1400" dirty="0" err="1">
                          <a:effectLst/>
                        </a:rPr>
                        <a:t>оцінювання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знань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студентів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uk-UA" sz="1400" dirty="0">
                          <a:effectLst/>
                        </a:rPr>
                        <a:t>Організація самостійної, науково-дослідної роботи студентів. </a:t>
                      </a:r>
                      <a:r>
                        <a:rPr lang="ru-RU" sz="1400" dirty="0">
                          <a:effectLst/>
                        </a:rPr>
                        <a:t>Методика </a:t>
                      </a:r>
                      <a:r>
                        <a:rPr lang="ru-RU" sz="1400" dirty="0" err="1">
                          <a:effectLst/>
                        </a:rPr>
                        <a:t>організації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педагогічних</a:t>
                      </a:r>
                      <a:r>
                        <a:rPr lang="ru-RU" sz="1400" dirty="0">
                          <a:effectLst/>
                        </a:rPr>
                        <a:t> практик у </a:t>
                      </a:r>
                      <a:r>
                        <a:rPr lang="ru-RU" sz="1400" dirty="0" err="1">
                          <a:effectLst/>
                        </a:rPr>
                        <a:t>процесі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фахової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підготовки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2164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940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63</TotalTime>
  <Words>330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Impact</vt:lpstr>
      <vt:lpstr>Times New Roman</vt:lpstr>
      <vt:lpstr>NewsPrint</vt:lpstr>
      <vt:lpstr>Презентація курсу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user</dc:creator>
  <cp:lastModifiedBy>Yuliia</cp:lastModifiedBy>
  <cp:revision>16</cp:revision>
  <dcterms:created xsi:type="dcterms:W3CDTF">2017-02-18T18:46:28Z</dcterms:created>
  <dcterms:modified xsi:type="dcterms:W3CDTF">2022-01-26T09:55:53Z</dcterms:modified>
</cp:coreProperties>
</file>