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27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17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06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</p:sldMasterIdLst>
  <p:notesMasterIdLst>
    <p:notesMasterId r:id="rId43"/>
  </p:notesMasterIdLst>
  <p:sldIdLst>
    <p:sldId id="257" r:id="rId22"/>
    <p:sldId id="258" r:id="rId23"/>
    <p:sldId id="259" r:id="rId24"/>
    <p:sldId id="260" r:id="rId25"/>
    <p:sldId id="262" r:id="rId26"/>
    <p:sldId id="261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5.xml"/><Relationship Id="rId39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3.xml"/><Relationship Id="rId42" Type="http://schemas.openxmlformats.org/officeDocument/2006/relationships/slide" Target="slides/slide2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4.xml"/><Relationship Id="rId33" Type="http://schemas.openxmlformats.org/officeDocument/2006/relationships/slide" Target="slides/slide12.xml"/><Relationship Id="rId38" Type="http://schemas.openxmlformats.org/officeDocument/2006/relationships/slide" Target="slides/slide17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8.xml"/><Relationship Id="rId41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3.xml"/><Relationship Id="rId32" Type="http://schemas.openxmlformats.org/officeDocument/2006/relationships/slide" Target="slides/slide11.xml"/><Relationship Id="rId37" Type="http://schemas.openxmlformats.org/officeDocument/2006/relationships/slide" Target="slides/slide16.xml"/><Relationship Id="rId40" Type="http://schemas.openxmlformats.org/officeDocument/2006/relationships/slide" Target="slides/slide19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2.xml"/><Relationship Id="rId28" Type="http://schemas.openxmlformats.org/officeDocument/2006/relationships/slide" Target="slides/slide7.xml"/><Relationship Id="rId36" Type="http://schemas.openxmlformats.org/officeDocument/2006/relationships/slide" Target="slides/slide15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0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1.xml"/><Relationship Id="rId27" Type="http://schemas.openxmlformats.org/officeDocument/2006/relationships/slide" Target="slides/slide6.xml"/><Relationship Id="rId30" Type="http://schemas.openxmlformats.org/officeDocument/2006/relationships/slide" Target="slides/slide9.xml"/><Relationship Id="rId35" Type="http://schemas.openxmlformats.org/officeDocument/2006/relationships/slide" Target="slides/slide1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33BDE-D770-4905-B55C-0324F19CB83C}" type="datetimeFigureOut">
              <a:rPr lang="uk-UA" smtClean="0"/>
              <a:t>17.01.2022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3FC4C-66E4-4013-8BB8-08FAB03F1B7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79560-7DB3-459A-A9F9-AB4223E3EA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966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5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3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9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9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8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8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8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7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7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93086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99855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439762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777566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9142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33114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68680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370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641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96634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066739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1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631917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643962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9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034543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677062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7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7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515733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051361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929214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4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189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0285857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135197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2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2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447984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5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5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3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6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8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8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624774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30876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1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27299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77064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430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79244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96343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047297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569446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36943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8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8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3209047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60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1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1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82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82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7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1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1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2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8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8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01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8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8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5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5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6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6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1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71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71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6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7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7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5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3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4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4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8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6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6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4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32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3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3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7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6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6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1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9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2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2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4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32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32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80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1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1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3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1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1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91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6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1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5004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5004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77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72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20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20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4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98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98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8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8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249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4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4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6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6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6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17.01.2022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822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5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4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4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9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8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7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4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4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3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3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1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1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7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7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Епоха Відродження в літературі й мистецтві</a:t>
            </a:r>
            <a:endParaRPr lang="uk-UA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Эпоха возрожения - Всё что нужно знать.mp4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447845" y="1600206"/>
            <a:ext cx="6553199" cy="4525963"/>
          </a:xfrm>
        </p:spPr>
      </p:pic>
    </p:spTree>
    <p:extLst>
      <p:ext uri="{BB962C8B-B14F-4D97-AF65-F5344CB8AC3E}">
        <p14:creationId xmlns="" xmlns:p14="http://schemas.microsoft.com/office/powerpoint/2010/main" val="234408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Петрарки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7"/>
            <a:ext cx="8229600" cy="4997151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латинській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спадщині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Петрарки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посідає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морально-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філософський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трактат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презирство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якому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йдеться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суперечності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складність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нової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Петрарка в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ньому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алегорії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трактат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науковці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своєрідним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коментарем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Канцоньєре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найвидатнішого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Петрарки.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77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028" y="332656"/>
            <a:ext cx="5788986" cy="936104"/>
          </a:xfrm>
        </p:spPr>
        <p:txBody>
          <a:bodyPr>
            <a:normAutofit fontScale="90000"/>
          </a:bodyPr>
          <a:lstStyle/>
          <a:p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Статуя Петрарки в Галереї </a:t>
            </a:r>
            <a:r>
              <a:rPr lang="uk-UA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Уффіці</a:t>
            </a:r>
            <a:r>
              <a:rPr lang="uk-UA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(Флоренція)</a:t>
            </a:r>
            <a:endParaRPr lang="uk-UA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600206"/>
            <a:ext cx="8305800" cy="452596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2819400" cy="626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60" y="1917144"/>
            <a:ext cx="5140727" cy="4561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989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8012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Il </a:t>
            </a:r>
            <a:r>
              <a:rPr lang="en-US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Canzoniere</a:t>
            </a:r>
            <a:endParaRPr lang="uk-UA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8" y="1698313"/>
            <a:ext cx="4228977" cy="469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50" y="1795294"/>
            <a:ext cx="21602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9784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Петрарка «</a:t>
            </a:r>
            <a:r>
              <a:rPr lang="uk-UA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Канцоньєре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(Книга пісень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9"/>
            <a:ext cx="8229600" cy="49251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бірка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віршів італійською мовою, справа всього творчого життя 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Петрарки.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 над нею він розпочав ще в 30-ті роки, а закінчив незадовго до смерті. Налічується дев'ять редакцій збірки, здійснених у різні роки. Перша редакція (1336—1338) містила всього 25 віршів, дев'ята — остаточна й найповніша (1373—1374) відкривається вступним сонетом і містить 365 віршів (скільки днів у році) різних ліричних жанрів: 317 сонетів, 29 канцон, а також секстини, балади, мадригали. Поет поділив збірку на дві частини: перша — «На життя мадонни Лаури», друга (починається з ССІХІУ канцони) — «На смерть мадонни Лаури</a:t>
            </a:r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22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Петрарка «</a:t>
            </a:r>
            <a:r>
              <a:rPr lang="uk-UA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Канцоньєре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(Книга пісень)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тема «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Канцоньєре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кохання поета до Лаури: їй і присвячена більшість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віршів.'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написанні їх Петрарка використав досвід любовної лірики своїх попередників — поезії трубадурів, італійської лірики поетів «солодкого нового стилю», Данте. На ґрунті традиції він створив поезію нового типу, наблизившись до реального, земного життя людини.</a:t>
            </a:r>
          </a:p>
        </p:txBody>
      </p:sp>
    </p:spTree>
    <p:extLst>
      <p:ext uri="{BB962C8B-B14F-4D97-AF65-F5344CB8AC3E}">
        <p14:creationId xmlns="" xmlns:p14="http://schemas.microsoft.com/office/powerpoint/2010/main" val="41692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Лаура</a:t>
            </a:r>
            <a:endParaRPr lang="uk-UA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1584605"/>
            <a:ext cx="3235668" cy="4968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093" y="1643426"/>
            <a:ext cx="4643709" cy="4850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93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Петрарка «</a:t>
            </a:r>
            <a:r>
              <a:rPr lang="uk-UA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Канцоньєре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(Книга пісень)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2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Канцоньєре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містить не тільки любовну лірику — це перша в літературі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різнотемна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лірична збірка. Крім любовних поезій, до неї входять вірші на теми політичні та моральні, є вірші, в яких оспівуються дружба і природа, передаються філософські й естетичні роздуми. В кількох сонетах (136, 137, 138) поет нещадно викриває пороки папського двору.</a:t>
            </a:r>
          </a:p>
        </p:txBody>
      </p:sp>
    </p:spTree>
    <p:extLst>
      <p:ext uri="{BB962C8B-B14F-4D97-AF65-F5344CB8AC3E}">
        <p14:creationId xmlns="" xmlns:p14="http://schemas.microsoft.com/office/powerpoint/2010/main" val="28482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Засудження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папської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курії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Авіньйоні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0" y="1828800"/>
            <a:ext cx="6199584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Хай спопелить тебе господній гнів,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Лукавий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граде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ницих фарисеїв!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ріки й жолуді країни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всеї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чинш наклав і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грабиш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бідняків.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— зрад кубло, павук, який оплів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 світ тенетами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олжі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своєї,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 раб вина і похоті, що з неї</a:t>
            </a:r>
          </a:p>
          <a:p>
            <a:pPr marL="0" indent="0">
              <a:buNone/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Собі кумира сотворить посмів.</a:t>
            </a:r>
          </a:p>
          <a:p>
            <a:pPr marL="0" indent="0">
              <a:buNone/>
            </a:pPr>
            <a:r>
              <a:rPr lang="uk-UA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(Переклад Д. Паламарчука).</a:t>
            </a:r>
          </a:p>
        </p:txBody>
      </p:sp>
    </p:spTree>
    <p:extLst>
      <p:ext uri="{BB962C8B-B14F-4D97-AF65-F5344CB8AC3E}">
        <p14:creationId xmlns="" xmlns:p14="http://schemas.microsoft.com/office/powerpoint/2010/main" val="238397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uk-UA" sz="48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Джованні</a:t>
            </a:r>
            <a:r>
              <a:rPr lang="uk-UA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Боккаччо (</a:t>
            </a:r>
            <a:r>
              <a:rPr lang="uk-UA" sz="4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1313 - 1375</a:t>
            </a:r>
            <a:r>
              <a:rPr lang="uk-UA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538" y="2060848"/>
            <a:ext cx="3412722" cy="36724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Італійський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письменник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Відродження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друг </a:t>
            </a:r>
            <a:r>
              <a:rPr 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Петрарки.</a:t>
            </a:r>
          </a:p>
          <a:p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724400" cy="46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290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844" y="274638"/>
            <a:ext cx="5518956" cy="1143000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Статуя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Боккаччо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Галереї </a:t>
            </a:r>
            <a:r>
              <a:rPr lang="uk-UA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Уффіці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(Флоренція)</a:t>
            </a:r>
            <a:endParaRPr lang="uk-U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8" y="495991"/>
            <a:ext cx="2698578" cy="607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862" y="2204864"/>
            <a:ext cx="5679534" cy="420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650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Специфіка Ренесансу в Італії</a:t>
            </a:r>
            <a:endParaRPr 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 тенденції – на межі ХІІІ–ХІ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ст. (Данте, «Італія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колиска Відродження»).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гуртка Лоренцо 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Медічі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(1449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1492);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humanitatis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–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міра всіх речей».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Жанрова палітра: сонет (Ф. Петрарка), 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новелла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Дж.Боккаччо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філософський діалог (Л. 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Бруні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трактат (Піко 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делла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Мірандолла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93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Декамерон (пр. 1352 - 1354)</a:t>
            </a:r>
            <a:endParaRPr lang="uk-UA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815" y="1721889"/>
            <a:ext cx="6073520" cy="463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3" y="1721889"/>
            <a:ext cx="2596186" cy="4632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06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Ілюстрація до французького видання «Декамерона» (1485)</a:t>
            </a:r>
            <a:endParaRPr lang="uk-UA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30" y="1772816"/>
            <a:ext cx="340995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463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274638"/>
            <a:ext cx="3140106" cy="2506290"/>
          </a:xfrm>
        </p:spPr>
        <p:txBody>
          <a:bodyPr>
            <a:normAutofit fontScale="90000"/>
          </a:bodyPr>
          <a:lstStyle/>
          <a:p>
            <a:r>
              <a:rPr lang="uk-UA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Франческо</a:t>
            </a:r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Петрарка (1304-1374)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09600" y="3284984"/>
            <a:ext cx="3905250" cy="32038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Видатний італійський поет та літописець, «батько гуманізму».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42" y="548680"/>
            <a:ext cx="3660558" cy="5940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733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16632"/>
            <a:ext cx="6172200" cy="1301006"/>
          </a:xfrm>
        </p:spPr>
        <p:txBody>
          <a:bodyPr>
            <a:normAutofit fontScale="90000"/>
          </a:bodyPr>
          <a:lstStyle/>
          <a:p>
            <a:r>
              <a:rPr lang="uk-UA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Життєвий і творчий шлях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28800"/>
            <a:ext cx="4132176" cy="4781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Народився Петрарка 20 липня </a:t>
            </a:r>
            <a:r>
              <a:rPr lang="uk-UA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1304 р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</a:t>
            </a:r>
            <a:r>
              <a:rPr lang="uk-UA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Ареццо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невеликому місті поблизу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Флоренції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Батько його,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П'єтро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ді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сер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Паренцо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(сер </a:t>
            </a:r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Петракко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небагатий флорентійський нотаріус, друг і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однодумець Данте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uk-UA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1302 р.</a:t>
            </a:r>
            <a:r>
              <a:rPr lang="uk-UA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 вигнаний із Флоренції.</a:t>
            </a:r>
            <a:endParaRPr lang="uk-UA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3657600" cy="4762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082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і творчий шлях Ф. Петрарки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709119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Невдовзі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5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народження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родина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перебралася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Пізу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звідти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1312 р.</a:t>
            </a:r>
            <a:r>
              <a:rPr lang="ru-RU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південь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Франції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знаходилась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папська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резиденція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Петракко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служив у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Авіньйоні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жила в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містечку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Карпентра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майбутній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поет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початкову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освіту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Згодом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Монпельє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Болонському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університеті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Франческо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вивчав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право.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справжнім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своїм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покликанням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вважав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поезію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5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1326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році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батька – 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залишив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університет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повернувся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прийняв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5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sz="35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сан, але церковником не став.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210206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</a:t>
            </a:r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творчий шлях </a:t>
            </a:r>
            <a:r>
              <a:rPr lang="uk-UA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Петрарки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381274" cy="4853135"/>
          </a:xfrm>
        </p:spPr>
        <p:txBody>
          <a:bodyPr>
            <a:normAutofit fontScale="85000" lnSpcReduction="20000"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квітні 1327 р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житті Петрарки відбулась подія, яка так багато значила для його творчості: в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авіньйонській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церкві св. Клари він побачив молоду жінку, котра схвилювала його уяву, викликала любовні переживання і стала натхненницею його творчості. Невдовзі Петрарка здобув славу «співця Лаури». </a:t>
            </a:r>
            <a:endParaRPr lang="uk-UA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1330 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Авіньйоні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Петрарка поступив на службу до кардинала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Джованні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Колонна.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друга, духовно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близьку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Смерть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Лаури у квітні </a:t>
            </a:r>
            <a:r>
              <a:rPr lang="uk-UA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1348 р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не обірвала творчості поета, він продовжував оспівувати її у численних ліричних віршах.</a:t>
            </a:r>
          </a:p>
        </p:txBody>
      </p:sp>
    </p:spTree>
    <p:extLst>
      <p:ext uri="{BB962C8B-B14F-4D97-AF65-F5344CB8AC3E}">
        <p14:creationId xmlns="" xmlns:p14="http://schemas.microsoft.com/office/powerpoint/2010/main" val="236431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 і творчий шлях Ф. Петрарки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7"/>
            <a:ext cx="8327268" cy="4997151"/>
          </a:xfrm>
        </p:spPr>
        <p:txBody>
          <a:bodyPr>
            <a:normAutofit fontScale="92500" lnSpcReduction="20000"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1337 р.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Петрарка здійснив свою першу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поїздку у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Рим,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яка посилила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бажання пізнати минуле Італії,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познайомитись із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класичною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культурою Риму.</a:t>
            </a:r>
          </a:p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 цієї подорожі Петрарка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усамотнився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своєму маєтку в містечку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Воклюз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 і прожив до </a:t>
            </a:r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1353 р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повністю присвятивши себе творчості й науковим заняттям. Його слава як поета і вченого зростала, тож у </a:t>
            </a:r>
            <a:r>
              <a:rPr lang="uk-UA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1341 р.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він був увінчаний лаврами в римському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Капітолії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04440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Ф. Петрарки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781127"/>
          </a:xfrm>
        </p:spPr>
        <p:txBody>
          <a:bodyPr>
            <a:normAutofit fontScale="92500" lnSpcReduction="20000"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Воклюзі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Петрарка вивчав римську античність. У його бібліотеці зберігались розшукані ним самим листи і промови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Ціцерона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рукописи творів інших римських авторів. У цей час Петрарка написав багато поезій італійською мовою та найголовніші свої латинські твори: героїчну поему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«Африка»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(1339—1342),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історико-біографічний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твір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знаменитих людей»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(1338—1358), дванадцять еклог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«Буколічна пісня»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(1346—1348), сповідь у діалогах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зневагу до світу»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(1342—1343) та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566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творчий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шлях </a:t>
            </a: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Петрарки</a:t>
            </a:r>
            <a:endParaRPr lang="uk-UA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Найбільшу частину спадщини Петрарки становлять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латиномовні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твори. Серед яких вирізняється </a:t>
            </a:r>
            <a:r>
              <a:rPr lang="uk-UA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«Африка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незакінчена героїчна поема, написана гекзаметром. Вона задумана як велика національна епопея на зразок «Енеїди» Вергілія.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Сюжет, що побудовано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запозиченнях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античної 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літератури (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Тіта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Лівія, </a:t>
            </a:r>
            <a:r>
              <a:rPr lang="uk-UA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Ціцерона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розповідає  про кінець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другої пунічної війни, подвиги </a:t>
            </a:r>
            <a:r>
              <a:rPr lang="uk-UA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Сціпіона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Старшого в Африці, завоювання Карфагена. </a:t>
            </a:r>
          </a:p>
        </p:txBody>
      </p:sp>
    </p:spTree>
    <p:extLst>
      <p:ext uri="{BB962C8B-B14F-4D97-AF65-F5344CB8AC3E}">
        <p14:creationId xmlns="" xmlns:p14="http://schemas.microsoft.com/office/powerpoint/2010/main" val="6055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1022</Words>
  <PresentationFormat>Экран (4:3)</PresentationFormat>
  <Paragraphs>51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21</vt:i4>
      </vt:variant>
      <vt:variant>
        <vt:lpstr>Заголовки слайдов</vt:lpstr>
      </vt:variant>
      <vt:variant>
        <vt:i4>21</vt:i4>
      </vt:variant>
    </vt:vector>
  </HeadingPairs>
  <TitlesOfParts>
    <vt:vector size="42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8_Тема Office</vt:lpstr>
      <vt:lpstr>9_Тема Office</vt:lpstr>
      <vt:lpstr>10_Тема Office</vt:lpstr>
      <vt:lpstr>11_Тема Office</vt:lpstr>
      <vt:lpstr>12_Тема Office</vt:lpstr>
      <vt:lpstr>13_Тема Office</vt:lpstr>
      <vt:lpstr>14_Тема Office</vt:lpstr>
      <vt:lpstr>15_Тема Office</vt:lpstr>
      <vt:lpstr>16_Тема Office</vt:lpstr>
      <vt:lpstr>17_Тема Office</vt:lpstr>
      <vt:lpstr>18_Тема Office</vt:lpstr>
      <vt:lpstr>19_Тема Office</vt:lpstr>
      <vt:lpstr>20_Тема Office</vt:lpstr>
      <vt:lpstr>Епоха Відродження в літературі й мистецтві</vt:lpstr>
      <vt:lpstr>Специфіка Ренесансу в Італії</vt:lpstr>
      <vt:lpstr>Франческо Петрарка (1304-1374) </vt:lpstr>
      <vt:lpstr>Життєвий і творчий шлях</vt:lpstr>
      <vt:lpstr>Життєвий і творчий шлях Ф. Петрарки</vt:lpstr>
      <vt:lpstr>Життєвий і творчий шлях Ф. Петрарки</vt:lpstr>
      <vt:lpstr>Життєвий і творчий шлях Ф. Петрарки</vt:lpstr>
      <vt:lpstr>Життєвий і творчий шлях Ф. Петрарки</vt:lpstr>
      <vt:lpstr>Життєвий і творчий шлях  Ф. Петрарки</vt:lpstr>
      <vt:lpstr>Життєвий і творчий шлях  Ф. Петрарки</vt:lpstr>
      <vt:lpstr>Статуя Петрарки в Галереї Уффіці (Флоренція)</vt:lpstr>
      <vt:lpstr>Il Canzoniere</vt:lpstr>
      <vt:lpstr>Ф. Петрарка «Канцоньєре» (Книга пісень)</vt:lpstr>
      <vt:lpstr>Ф. Петрарка «Канцоньєре» (Книга пісень)</vt:lpstr>
      <vt:lpstr>Лаура</vt:lpstr>
      <vt:lpstr>Ф. Петрарка «Канцоньєре» (Книга пісень)</vt:lpstr>
      <vt:lpstr>Засудження папської курії в Авіньйоні</vt:lpstr>
      <vt:lpstr>Джованні Боккаччо (1313 - 1375)</vt:lpstr>
      <vt:lpstr>Статуя Боккаччо в Галереї Уффіці (Флоренція)</vt:lpstr>
      <vt:lpstr>Декамерон (пр. 1352 - 1354)</vt:lpstr>
      <vt:lpstr>Ілюстрація до французького видання «Декамерона» (1485)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Епоха Відродження в літературі й мистецтві</dc:title>
  <dc:creator>ЮРИЙ</dc:creator>
  <cp:lastModifiedBy>ЮРИЙ</cp:lastModifiedBy>
  <cp:revision>6</cp:revision>
  <dcterms:created xsi:type="dcterms:W3CDTF">2022-01-17T14:59:22Z</dcterms:created>
  <dcterms:modified xsi:type="dcterms:W3CDTF">2022-01-17T15:21:14Z</dcterms:modified>
</cp:coreProperties>
</file>