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46"/>
  </p:normalViewPr>
  <p:slideViewPr>
    <p:cSldViewPr snapToGrid="0" snapToObjects="1">
      <p:cViewPr varScale="1">
        <p:scale>
          <a:sx n="81" d="100"/>
          <a:sy n="81" d="100"/>
        </p:scale>
        <p:origin x="84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lekhanova@i.ua" userId="0e2fc33aef768509" providerId="LiveId" clId="{FE492CFE-5037-4052-BD1B-F005BC3A8A1B}"/>
    <pc:docChg chg="custSel modSld">
      <pc:chgData name="plekhanova@i.ua" userId="0e2fc33aef768509" providerId="LiveId" clId="{FE492CFE-5037-4052-BD1B-F005BC3A8A1B}" dt="2022-12-07T13:37:37.520" v="91" actId="20577"/>
      <pc:docMkLst>
        <pc:docMk/>
      </pc:docMkLst>
      <pc:sldChg chg="modSp mod">
        <pc:chgData name="plekhanova@i.ua" userId="0e2fc33aef768509" providerId="LiveId" clId="{FE492CFE-5037-4052-BD1B-F005BC3A8A1B}" dt="2022-12-07T13:37:37.520" v="91" actId="20577"/>
        <pc:sldMkLst>
          <pc:docMk/>
          <pc:sldMk cId="3007192173" sldId="256"/>
        </pc:sldMkLst>
        <pc:spChg chg="mod">
          <ac:chgData name="plekhanova@i.ua" userId="0e2fc33aef768509" providerId="LiveId" clId="{FE492CFE-5037-4052-BD1B-F005BC3A8A1B}" dt="2022-12-07T13:37:37.520" v="91" actId="20577"/>
          <ac:spMkLst>
            <pc:docMk/>
            <pc:sldMk cId="3007192173" sldId="256"/>
            <ac:spMk id="2" creationId="{CDB8E7DA-B5A4-BF4A-91E0-532DFD07F088}"/>
          </ac:spMkLst>
        </pc:spChg>
        <pc:spChg chg="mod">
          <ac:chgData name="plekhanova@i.ua" userId="0e2fc33aef768509" providerId="LiveId" clId="{FE492CFE-5037-4052-BD1B-F005BC3A8A1B}" dt="2022-12-07T13:37:04.467" v="77" actId="20577"/>
          <ac:spMkLst>
            <pc:docMk/>
            <pc:sldMk cId="3007192173" sldId="256"/>
            <ac:spMk id="3" creationId="{E366F23C-174E-5F4B-AD3A-76422CAFDEA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5B24A-B078-314D-831F-31FB24271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889C1A-5F30-BF41-B12C-463503890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5114E-B2CF-DF46-A80B-37C4616AE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0A11-4398-A44E-9631-E42102F59176}" type="datetimeFigureOut">
              <a:rPr lang="x-none" smtClean="0"/>
              <a:t>07.12.2022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08BDC-B01F-874D-9C0D-CFC1B7FBE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C3DD6-B86D-2E48-9DEF-97C1760E5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B346-7708-974E-91B1-D318A29C1F22}" type="slidenum">
              <a:rPr lang="x-none" smtClean="0"/>
              <a:t>‹№›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44424E-8A95-3645-A1C0-4B4C05F78B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43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5300-056B-234D-BE2E-035951129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91BBCE-78AB-4B4C-B23D-7852D68079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38FC6-9A32-DE42-88D7-28D112F04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0A11-4398-A44E-9631-E42102F59176}" type="datetimeFigureOut">
              <a:rPr lang="x-none" smtClean="0"/>
              <a:t>07.12.2022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773F6-94F4-5C46-B49A-4C793E54F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DC40F-7F92-794E-9C3F-2A7C7314B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B346-7708-974E-91B1-D318A29C1F22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9195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72FAB4-B660-DD40-915F-43475EE73A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6AD407-3F18-AB4D-B5CD-4A4C72F17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9B884-329A-D647-A31C-37ACD621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0A11-4398-A44E-9631-E42102F59176}" type="datetimeFigureOut">
              <a:rPr lang="x-none" smtClean="0"/>
              <a:t>07.12.2022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68DAD-1D03-F748-9DD7-177ADDD55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89F8A-C96D-CE4F-B5D2-25F7B65DF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B346-7708-974E-91B1-D318A29C1F22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0683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DED5D-4F6C-804F-B357-7DE72F113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0361D-27AC-0F4A-A3C8-BB54E373F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DADA7-ADF9-D841-B8B3-3BF1AC3B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0A11-4398-A44E-9631-E42102F59176}" type="datetimeFigureOut">
              <a:rPr lang="x-none" smtClean="0"/>
              <a:t>07.12.2022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75CFD-39BC-9943-81E8-F2D4F11A4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B3D89-284C-BD4E-B99F-F4695B2B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B346-7708-974E-91B1-D318A29C1F22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6920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08904-50BB-5C4F-B5F6-C02054353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A7383-A4C7-1842-9CBD-F9DC915A0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18B2B-A21A-0548-81E1-FFF51CE9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0A11-4398-A44E-9631-E42102F59176}" type="datetimeFigureOut">
              <a:rPr lang="x-none" smtClean="0"/>
              <a:t>07.12.2022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DA6E2-CE01-7D4D-8F7D-40BA75079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942E2-3716-2A47-8BC8-688B014B1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B346-7708-974E-91B1-D318A29C1F22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2625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EA12A-7D42-E24B-AD9D-E41650FAD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33E31-C75B-1243-80FB-43A600B5C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C1380-DBE3-4640-860E-F687E9A20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2974F-DBA0-A549-A7D4-CB729875C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0A11-4398-A44E-9631-E42102F59176}" type="datetimeFigureOut">
              <a:rPr lang="x-none" smtClean="0"/>
              <a:t>07.12.2022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4BAD69-3E89-884C-8813-BBCD8C0D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98E59-0C4F-1B4B-9B4E-49CA811DD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B346-7708-974E-91B1-D318A29C1F22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4434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0F291-2500-5148-8FD6-79312A41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096E89-CFCF-F84F-8CED-5C731E8BD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F7DFB7-7C9D-8E46-AEBE-28FEB5710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B146A-FD95-2545-852C-B1D62ABD4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7482FE-E42D-224A-9745-BA4237AFA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383E19-7A82-ED4C-8446-24398FDDA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0A11-4398-A44E-9631-E42102F59176}" type="datetimeFigureOut">
              <a:rPr lang="x-none" smtClean="0"/>
              <a:t>07.12.2022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872058-DC9C-254B-AEAC-BF69EE01B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2A86DA-1F50-0A47-8DC2-1461C980C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B346-7708-974E-91B1-D318A29C1F22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43867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59018-1052-F04B-931D-C8D9476C9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AF4FE5-F96B-D446-B05C-9BDFA3319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0A11-4398-A44E-9631-E42102F59176}" type="datetimeFigureOut">
              <a:rPr lang="x-none" smtClean="0"/>
              <a:t>07.12.2022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C60CE-E37B-6F4C-B90F-29430F904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9B2746-5CC3-774C-9278-CBFE11263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B346-7708-974E-91B1-D318A29C1F22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3605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A0E903-FD03-CC4E-9637-CD9A09A4C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0A11-4398-A44E-9631-E42102F59176}" type="datetimeFigureOut">
              <a:rPr lang="x-none" smtClean="0"/>
              <a:t>07.12.2022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39379-8A2D-4D45-BF25-B397409B5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74D8E-0AA3-8240-9381-072BBFCF0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B346-7708-974E-91B1-D318A29C1F22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18484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05643-A405-CC49-8D1F-57A185298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756CB-BC20-9242-BC6F-73E30DD8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A45A3-342D-F941-9EBA-4E6E58870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15BE1-5930-6941-9B34-B7768C01F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0A11-4398-A44E-9631-E42102F59176}" type="datetimeFigureOut">
              <a:rPr lang="x-none" smtClean="0"/>
              <a:t>07.12.2022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79D2A8-545A-584F-B955-F1FF3056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3B4C5-6928-E44E-AF43-B2D167818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B346-7708-974E-91B1-D318A29C1F22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60839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7CD28-BD10-D74B-A458-50CC05CF5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893DF0-11D0-6240-B590-FA8A1A7DA2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B1DFC-07B5-754B-8A43-2434EDE7B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387FF-A90C-444D-9B1D-59974537E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0A11-4398-A44E-9631-E42102F59176}" type="datetimeFigureOut">
              <a:rPr lang="x-none" smtClean="0"/>
              <a:t>07.12.2022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40E16-AD07-074B-A41A-1F4599D7D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4CAD28-3FB7-DF42-B53E-3190A66C7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B346-7708-974E-91B1-D318A29C1F22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895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D5FD37-F99A-B847-A618-2A384448B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5EAE50-CD34-1840-B203-88311A1B0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23D92-EC75-7945-BC5A-A3C78BF7ED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C0A11-4398-A44E-9631-E42102F59176}" type="datetimeFigureOut">
              <a:rPr lang="x-none" smtClean="0"/>
              <a:t>07.12.2022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635C3-C1E4-8D49-97C5-F62EFB344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460A1-2C6A-6C47-963D-406D85EA8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9B346-7708-974E-91B1-D318A29C1F22}" type="slidenum">
              <a:rPr lang="x-none" smtClean="0"/>
              <a:t>‹№›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F1684D-69A7-7745-A6FA-90A88241EFA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0D1767-A27E-7141-8D34-F201904D63BF}"/>
              </a:ext>
            </a:extLst>
          </p:cNvPr>
          <p:cNvSpPr/>
          <p:nvPr userDrawn="1"/>
        </p:nvSpPr>
        <p:spPr>
          <a:xfrm>
            <a:off x="0" y="1957754"/>
            <a:ext cx="12192000" cy="57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169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3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uk.wikipedia.org/w/index.php?title=%D0%9A%D0%BE%D0%BC%D1%83%D0%BD%D1%96%D0%BA%D0%B0%D1%82%D0%B8%D0%B2%D0%BD%D0%B0_%D0%BF%D0%BE%D0%B2%D0%B5%D0%B4%D1%96%D0%BD%D0%BA%D0%B0&amp;action=edit&amp;redlink=1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E7DA-B5A4-BF4A-91E0-532DFD07F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48361"/>
            <a:ext cx="9144000" cy="2387600"/>
          </a:xfrm>
        </p:spPr>
        <p:txBody>
          <a:bodyPr/>
          <a:lstStyle/>
          <a:p>
            <a:r>
              <a:rPr lang="uk-UA" b="1" dirty="0">
                <a:solidFill>
                  <a:schemeClr val="bg1"/>
                </a:solidFill>
                <a:latin typeface="+mn-lt"/>
              </a:rPr>
              <a:t>ЗАКОНИ ТА ОСОБЛИВОСТІ ПУБЛІЧНОЇ КОМУНІКАЦІЇ</a:t>
            </a:r>
            <a:endParaRPr lang="x-none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6F23C-174E-5F4B-AD3A-76422CAFD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33886"/>
            <a:ext cx="9144000" cy="1655762"/>
          </a:xfrm>
        </p:spPr>
        <p:txBody>
          <a:bodyPr>
            <a:normAutofit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07192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8198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bg1"/>
                </a:solidFill>
                <a:latin typeface="Segoe Script" panose="030B0504020000000003" pitchFamily="66" charset="0"/>
              </a:rPr>
              <a:t>Візуалізація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06062"/>
            <a:ext cx="10515600" cy="5099538"/>
          </a:xfrm>
        </p:spPr>
        <p:txBody>
          <a:bodyPr>
            <a:normAutofit/>
          </a:bodyPr>
          <a:lstStyle/>
          <a:p>
            <a:pPr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влаштована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зорове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каналом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сприймаємо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90%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Погодьтeсь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для того,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запам’ятати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алгоритм, 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написанe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разів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з картинки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всe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зрозуміло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одразу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60 000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разів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настільки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сприймається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візуальна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текстовою.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8" t="23397" r="34317" b="48237"/>
          <a:stretch/>
        </p:blipFill>
        <p:spPr bwMode="auto">
          <a:xfrm>
            <a:off x="3305908" y="2280901"/>
            <a:ext cx="5509846" cy="282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959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36276" y="1975329"/>
            <a:ext cx="2438402" cy="668213"/>
          </a:xfrm>
          <a:prstGeom prst="round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000"/>
                      </a14:imgEffect>
                      <a14:imgEffect>
                        <a14:brightnessContrast bright="11000" contrast="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Segoe Script" panose="030B0504020000000003" pitchFamily="66" charset="0"/>
              </a:rPr>
              <a:t>Графіки</a:t>
            </a:r>
            <a:endParaRPr lang="uk-UA" sz="3600" b="1" dirty="0">
              <a:latin typeface="Segoe Script" panose="030B0504020000000003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903682" y="1975328"/>
            <a:ext cx="2936629" cy="668213"/>
          </a:xfrm>
          <a:prstGeom prst="round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000"/>
                      </a14:imgEffect>
                      <a14:imgEffect>
                        <a14:brightnessContrast bright="11000" contrast="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Segoe Script" panose="030B0504020000000003" pitchFamily="66" charset="0"/>
              </a:rPr>
              <a:t>Діаграми</a:t>
            </a:r>
            <a:endParaRPr lang="uk-UA" sz="3600" b="1" dirty="0">
              <a:latin typeface="Segoe Script" panose="030B0504020000000003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15004" y="1975329"/>
            <a:ext cx="2936629" cy="668213"/>
          </a:xfrm>
          <a:prstGeom prst="round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000"/>
                      </a14:imgEffect>
                      <a14:imgEffect>
                        <a14:brightnessContrast bright="11000" contrast="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err="1">
                <a:latin typeface="Segoe Script" panose="030B0504020000000003" pitchFamily="66" charset="0"/>
              </a:rPr>
              <a:t>Інфографіка</a:t>
            </a:r>
            <a:endParaRPr lang="uk-UA" sz="3600" b="1" dirty="0">
              <a:latin typeface="Segoe Script" panose="030B0504020000000003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69280" y="1975327"/>
            <a:ext cx="2432536" cy="668213"/>
          </a:xfrm>
          <a:prstGeom prst="round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000"/>
                      </a14:imgEffect>
                      <a14:imgEffect>
                        <a14:brightnessContrast bright="11000" contrast="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Segoe Script" panose="030B0504020000000003" pitchFamily="66" charset="0"/>
              </a:rPr>
              <a:t>Схеми</a:t>
            </a:r>
            <a:endParaRPr lang="uk-UA" sz="3600" b="1" dirty="0">
              <a:latin typeface="Segoe Script" panose="030B0504020000000003" pitchFamily="66" charset="0"/>
            </a:endParaRPr>
          </a:p>
        </p:txBody>
      </p:sp>
      <p:sp>
        <p:nvSpPr>
          <p:cNvPr id="14" name="Стрелка углом вверх 13"/>
          <p:cNvSpPr/>
          <p:nvPr/>
        </p:nvSpPr>
        <p:spPr>
          <a:xfrm rot="10800000">
            <a:off x="1585546" y="732688"/>
            <a:ext cx="521681" cy="967157"/>
          </a:xfrm>
          <a:prstGeom prst="bent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Стрелка углом вверх 14"/>
          <p:cNvSpPr/>
          <p:nvPr/>
        </p:nvSpPr>
        <p:spPr>
          <a:xfrm rot="10800000" flipH="1">
            <a:off x="9923588" y="732688"/>
            <a:ext cx="542192" cy="967157"/>
          </a:xfrm>
          <a:prstGeom prst="bent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Стрелка вправо 15"/>
          <p:cNvSpPr/>
          <p:nvPr/>
        </p:nvSpPr>
        <p:spPr>
          <a:xfrm rot="5400000">
            <a:off x="3921369" y="1283679"/>
            <a:ext cx="668215" cy="25790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6720256" y="1283679"/>
            <a:ext cx="668215" cy="25790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403232" y="269629"/>
            <a:ext cx="7233138" cy="926123"/>
          </a:xfrm>
          <a:prstGeom prst="round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000"/>
                      </a14:imgEffect>
                      <a14:imgEffect>
                        <a14:brightnessContrast bright="11000" contrast="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latin typeface="Segoe Script" panose="030B0504020000000003" pitchFamily="66" charset="0"/>
              </a:rPr>
              <a:t>Способи візуалізації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497" y="3036276"/>
            <a:ext cx="3294185" cy="32941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1" t="2311" r="25232" b="2311"/>
          <a:stretch/>
        </p:blipFill>
        <p:spPr>
          <a:xfrm>
            <a:off x="395654" y="2848708"/>
            <a:ext cx="2540978" cy="36693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8" t="15540" r="35431" b="14426"/>
          <a:stretch/>
        </p:blipFill>
        <p:spPr>
          <a:xfrm>
            <a:off x="9075004" y="2848708"/>
            <a:ext cx="2781551" cy="368691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9" r="20558"/>
          <a:stretch/>
        </p:blipFill>
        <p:spPr>
          <a:xfrm>
            <a:off x="3235568" y="2873091"/>
            <a:ext cx="2039815" cy="364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56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073767" y="674080"/>
            <a:ext cx="4103075" cy="902677"/>
          </a:xfrm>
          <a:prstGeom prst="round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000"/>
                      </a14:imgEffect>
                      <a14:imgEffect>
                        <a14:brightnessContrast bright="11000" contrast="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Segoe Script" panose="030B0504020000000003" pitchFamily="66" charset="0"/>
              </a:rPr>
              <a:t>Інтерактивний </a:t>
            </a:r>
            <a:r>
              <a:rPr lang="uk-UA" sz="2800" b="1" dirty="0" err="1">
                <a:latin typeface="Segoe Script" panose="030B0504020000000003" pitchFamily="66" charset="0"/>
              </a:rPr>
              <a:t>сторітеллінг</a:t>
            </a:r>
            <a:endParaRPr lang="uk-UA" sz="3600" b="1" dirty="0">
              <a:latin typeface="Segoe Script" panose="030B0504020000000003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452339" y="679944"/>
            <a:ext cx="3341075" cy="902677"/>
          </a:xfrm>
          <a:prstGeom prst="round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000"/>
                      </a14:imgEffect>
                      <a14:imgEffect>
                        <a14:brightnessContrast bright="11000" contrast="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Segoe Script" panose="030B0504020000000003" pitchFamily="66" charset="0"/>
              </a:rPr>
              <a:t>Бізнес-аналітика</a:t>
            </a:r>
            <a:endParaRPr lang="uk-UA" sz="3600" b="1" dirty="0">
              <a:latin typeface="Segoe Script" panose="030B0504020000000003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1355" y="674080"/>
            <a:ext cx="3470028" cy="902677"/>
          </a:xfrm>
          <a:prstGeom prst="round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4000"/>
                      </a14:imgEffect>
                      <a14:imgEffect>
                        <a14:brightnessContrast bright="11000" contrast="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Segoe Script" panose="030B0504020000000003" pitchFamily="66" charset="0"/>
              </a:rPr>
              <a:t>Карти і картограми</a:t>
            </a:r>
            <a:endParaRPr lang="uk-UA" sz="3600" b="1" dirty="0">
              <a:latin typeface="Segoe Script" panose="030B0504020000000003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1" y="2637690"/>
            <a:ext cx="3760486" cy="28582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/>
          <a:stretch/>
        </p:blipFill>
        <p:spPr>
          <a:xfrm>
            <a:off x="8176842" y="2540865"/>
            <a:ext cx="3828284" cy="29550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5"/>
          <a:stretch/>
        </p:blipFill>
        <p:spPr>
          <a:xfrm>
            <a:off x="4406411" y="2561856"/>
            <a:ext cx="3330819" cy="3009900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 rot="5400000">
            <a:off x="9756877" y="205154"/>
            <a:ext cx="668215" cy="25790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5791197" y="205155"/>
            <a:ext cx="668215" cy="25790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елка вправо 10"/>
          <p:cNvSpPr/>
          <p:nvPr/>
        </p:nvSpPr>
        <p:spPr>
          <a:xfrm rot="5400000">
            <a:off x="1553307" y="205154"/>
            <a:ext cx="668215" cy="25790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7712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5496"/>
            <a:ext cx="10515600" cy="1123706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solidFill>
                  <a:schemeClr val="bg1"/>
                </a:solidFill>
                <a:latin typeface="Segoe Script" panose="030B0504020000000003" pitchFamily="66" charset="0"/>
              </a:rPr>
              <a:t>Візуальні можливості ЗМІ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29045" y="1825625"/>
            <a:ext cx="5064369" cy="489169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Зображальна журналістика — різновид журналістської діяльності, головною особливістю якої є використання зображального контенту як головного чи допоміжного засобу впливу на аудиторію, підготовка візуального наповнення для використання у ЗМІ.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Зображальна комунікація розрізняє 3 види подання візуалізації тексту: тоновий (фотографії), штриховий (малюнки) та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інфографіка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3" y="2110757"/>
            <a:ext cx="6301154" cy="3856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8553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754923" y="2276108"/>
            <a:ext cx="6060831" cy="2590800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Зараз в умовах війни досить актуальною є цей напрям. Як я вже згадувала раніше – аудиторія швидше запам’ятовує візуальну інформацію. Тому ЗМІ часто створюють </a:t>
            </a:r>
            <a:r>
              <a:rPr lang="uk-UA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інфографіки</a:t>
            </a:r>
            <a:r>
              <a:rPr lang="uk-U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із втратами ворога, пошкодженнями, жертвами і </a:t>
            </a:r>
            <a:r>
              <a:rPr lang="uk-UA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тд</a:t>
            </a:r>
            <a:r>
              <a:rPr lang="uk-U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21460" cy="22156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4047"/>
            <a:ext cx="2754923" cy="27549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84" y="0"/>
            <a:ext cx="3335215" cy="22438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8970"/>
            <a:ext cx="3393831" cy="19090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" t="32281" r="2734" b="34984"/>
          <a:stretch/>
        </p:blipFill>
        <p:spPr>
          <a:xfrm>
            <a:off x="3393831" y="4948970"/>
            <a:ext cx="5462954" cy="19090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6"/>
          <a:stretch/>
        </p:blipFill>
        <p:spPr>
          <a:xfrm>
            <a:off x="5100854" y="-9421"/>
            <a:ext cx="3758789" cy="21940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320" y="-9421"/>
            <a:ext cx="1876534" cy="22034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1"/>
          <a:stretch/>
        </p:blipFill>
        <p:spPr>
          <a:xfrm>
            <a:off x="8862646" y="2184626"/>
            <a:ext cx="3329354" cy="27643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83" y="4948970"/>
            <a:ext cx="3335215" cy="190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89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bg1"/>
                </a:solidFill>
                <a:latin typeface="Segoe Script" panose="030B0504020000000003" pitchFamily="66" charset="0"/>
              </a:rPr>
              <a:t>ДЯКУЮ ЗА УВАГУ</a:t>
            </a:r>
          </a:p>
        </p:txBody>
      </p:sp>
    </p:spTree>
    <p:extLst>
      <p:ext uri="{BB962C8B-B14F-4D97-AF65-F5344CB8AC3E}">
        <p14:creationId xmlns:p14="http://schemas.microsoft.com/office/powerpoint/2010/main" val="2580842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Закони спілкування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64677"/>
            <a:ext cx="10515600" cy="4512286"/>
          </a:xfrm>
        </p:spPr>
        <p:txBody>
          <a:bodyPr/>
          <a:lstStyle/>
          <a:p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b="1" dirty="0">
                <a:solidFill>
                  <a:srgbClr val="FF0000"/>
                </a:solidFill>
              </a:rPr>
              <a:t>не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закони</a:t>
            </a:r>
            <a:r>
              <a:rPr lang="ru-RU" dirty="0"/>
              <a:t>, як </a:t>
            </a:r>
            <a:r>
              <a:rPr lang="ru-RU" dirty="0" err="1"/>
              <a:t>закони</a:t>
            </a:r>
            <a:r>
              <a:rPr lang="ru-RU" dirty="0"/>
              <a:t> </a:t>
            </a:r>
            <a:r>
              <a:rPr lang="ru-RU" dirty="0" err="1"/>
              <a:t>фізики</a:t>
            </a:r>
            <a:r>
              <a:rPr lang="ru-RU" dirty="0"/>
              <a:t>, </a:t>
            </a:r>
            <a:r>
              <a:rPr lang="ru-RU" dirty="0" err="1"/>
              <a:t>хімії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математики.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r>
              <a:rPr lang="ru-RU" dirty="0" err="1"/>
              <a:t>Це</a:t>
            </a:r>
            <a:r>
              <a:rPr lang="ru-RU" dirty="0"/>
              <a:t> – </a:t>
            </a:r>
            <a:r>
              <a:rPr lang="ru-RU" dirty="0" err="1"/>
              <a:t>найзагальніші</a:t>
            </a:r>
            <a:r>
              <a:rPr lang="ru-RU" dirty="0"/>
              <a:t> </a:t>
            </a:r>
            <a:r>
              <a:rPr lang="ru-RU" dirty="0" err="1"/>
              <a:t>нежорсткі</a:t>
            </a:r>
            <a:r>
              <a:rPr lang="ru-RU" dirty="0"/>
              <a:t> </a:t>
            </a:r>
            <a:r>
              <a:rPr lang="ru-RU" dirty="0" err="1"/>
              <a:t>тенденції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наявні</a:t>
            </a:r>
            <a:r>
              <a:rPr lang="ru-RU" dirty="0"/>
              <a:t> у </a:t>
            </a:r>
            <a:r>
              <a:rPr lang="ru-RU" dirty="0" err="1"/>
              <a:t>всіх</a:t>
            </a:r>
            <a:r>
              <a:rPr lang="ru-RU" dirty="0"/>
              <a:t> типах </a:t>
            </a:r>
            <a:r>
              <a:rPr lang="ru-RU" dirty="0" err="1"/>
              <a:t>групового</a:t>
            </a:r>
            <a:r>
              <a:rPr lang="ru-RU" dirty="0"/>
              <a:t> і </a:t>
            </a:r>
            <a:r>
              <a:rPr lang="ru-RU" dirty="0" err="1"/>
              <a:t>масового</a:t>
            </a:r>
            <a:r>
              <a:rPr lang="ru-RU" dirty="0"/>
              <a:t> </a:t>
            </a:r>
            <a:r>
              <a:rPr lang="ru-RU" b="1" dirty="0" err="1"/>
              <a:t>спілкування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524" y1="52756" x2="22524" y2="84514"/>
                        <a14:foregroundMark x1="38019" y1="53018" x2="37859" y2="86089"/>
                        <a14:foregroundMark x1="51597" y1="52231" x2="51597" y2="87927"/>
                        <a14:foregroundMark x1="63898" y1="53543" x2="61981" y2="84252"/>
                        <a14:foregroundMark x1="29233" y1="60892" x2="29553" y2="63517"/>
                        <a14:foregroundMark x1="76198" y1="40157" x2="75879" y2="37270"/>
                        <a14:foregroundMark x1="75879" y1="35433" x2="76358" y2="42257"/>
                        <a14:foregroundMark x1="77796" y1="50131" x2="82268" y2="60630"/>
                        <a14:foregroundMark x1="39617" y1="62730" x2="41214" y2="67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890" y="1664677"/>
            <a:ext cx="596265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25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Законів спілкування дуже багато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62744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Закон </a:t>
            </a:r>
            <a:r>
              <a:rPr lang="ru-RU" dirty="0" err="1"/>
              <a:t>дзеркального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спілкування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Закон </a:t>
            </a:r>
            <a:r>
              <a:rPr lang="ru-RU" dirty="0" err="1"/>
              <a:t>залежності</a:t>
            </a:r>
            <a:r>
              <a:rPr lang="ru-RU" dirty="0"/>
              <a:t> </a:t>
            </a:r>
            <a:r>
              <a:rPr lang="ru-RU" dirty="0" err="1"/>
              <a:t>ефективності</a:t>
            </a:r>
            <a:r>
              <a:rPr lang="ru-RU" dirty="0"/>
              <a:t> </a:t>
            </a:r>
            <a:r>
              <a:rPr lang="ru-RU" dirty="0" err="1"/>
              <a:t>спілкування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комунікативних</a:t>
            </a:r>
            <a:r>
              <a:rPr lang="ru-RU" dirty="0"/>
              <a:t> </a:t>
            </a:r>
            <a:r>
              <a:rPr lang="ru-RU" dirty="0" err="1"/>
              <a:t>зусиль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Закон </a:t>
            </a:r>
            <a:r>
              <a:rPr lang="ru-RU" dirty="0" err="1"/>
              <a:t>прогресивного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 </a:t>
            </a:r>
            <a:r>
              <a:rPr lang="ru-RU" dirty="0" err="1"/>
              <a:t>нетерпіння</a:t>
            </a:r>
            <a:r>
              <a:rPr lang="ru-RU" dirty="0"/>
              <a:t> </a:t>
            </a:r>
            <a:r>
              <a:rPr lang="ru-RU" dirty="0" err="1"/>
              <a:t>слухачів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Закон </a:t>
            </a:r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 </a:t>
            </a:r>
            <a:r>
              <a:rPr lang="ru-RU" dirty="0" err="1"/>
              <a:t>інтелекту</a:t>
            </a:r>
            <a:r>
              <a:rPr lang="ru-RU" dirty="0"/>
              <a:t> </a:t>
            </a:r>
            <a:r>
              <a:rPr lang="ru-RU" dirty="0" err="1"/>
              <a:t>аудиторії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збільшенням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чисельності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Закон </a:t>
            </a:r>
            <a:r>
              <a:rPr lang="ru-RU" dirty="0" err="1"/>
              <a:t>комунікативного</a:t>
            </a:r>
            <a:r>
              <a:rPr lang="ru-RU" dirty="0"/>
              <a:t> </a:t>
            </a:r>
            <a:r>
              <a:rPr lang="ru-RU" dirty="0" err="1"/>
              <a:t>самозбереження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Закон ритму </a:t>
            </a:r>
            <a:r>
              <a:rPr lang="ru-RU" dirty="0" err="1"/>
              <a:t>спілкування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Закон </a:t>
            </a:r>
            <a:r>
              <a:rPr lang="ru-RU" dirty="0" err="1"/>
              <a:t>мовленнєвого</a:t>
            </a:r>
            <a:r>
              <a:rPr lang="ru-RU" dirty="0"/>
              <a:t> </a:t>
            </a:r>
            <a:r>
              <a:rPr lang="ru-RU" dirty="0" err="1"/>
              <a:t>самовпливу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Закон </a:t>
            </a:r>
            <a:r>
              <a:rPr lang="ru-RU" dirty="0" err="1"/>
              <a:t>довіри</a:t>
            </a:r>
            <a:r>
              <a:rPr lang="ru-RU" dirty="0"/>
              <a:t> до </a:t>
            </a:r>
            <a:r>
              <a:rPr lang="ru-RU" dirty="0" err="1"/>
              <a:t>зрозумілих</a:t>
            </a:r>
            <a:r>
              <a:rPr lang="ru-RU" dirty="0"/>
              <a:t> </a:t>
            </a:r>
            <a:r>
              <a:rPr lang="ru-RU" dirty="0" err="1"/>
              <a:t>висловлювань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Закон </a:t>
            </a:r>
            <a:r>
              <a:rPr lang="ru-RU" dirty="0" err="1"/>
              <a:t>притягування</a:t>
            </a:r>
            <a:r>
              <a:rPr lang="ru-RU" dirty="0"/>
              <a:t> критики</a:t>
            </a:r>
          </a:p>
          <a:p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Закон </a:t>
            </a:r>
            <a:r>
              <a:rPr lang="ru-RU" dirty="0" err="1"/>
              <a:t>самовиникнення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Закон </a:t>
            </a:r>
            <a:r>
              <a:rPr lang="ru-RU" dirty="0" err="1"/>
              <a:t>модифікації</a:t>
            </a:r>
            <a:r>
              <a:rPr lang="ru-RU" dirty="0"/>
              <a:t> </a:t>
            </a:r>
            <a:r>
              <a:rPr lang="ru-RU" dirty="0" err="1"/>
              <a:t>нестандартної</a:t>
            </a:r>
            <a:r>
              <a:rPr lang="ru-RU" dirty="0"/>
              <a:t> </a:t>
            </a:r>
            <a:r>
              <a:rPr lang="ru-RU" dirty="0" err="1"/>
              <a:t>комунікативної</a:t>
            </a:r>
            <a:r>
              <a:rPr lang="ru-RU" dirty="0">
                <a:hlinkClick r:id="rId2" tooltip="Комунікативна поведінка (ще не написана)"/>
              </a:rPr>
              <a:t> </a:t>
            </a:r>
            <a:r>
              <a:rPr lang="ru-RU" dirty="0" err="1"/>
              <a:t>поведінки</a:t>
            </a:r>
            <a:r>
              <a:rPr lang="ru-RU" dirty="0"/>
              <a:t> </a:t>
            </a:r>
            <a:r>
              <a:rPr lang="ru-RU" dirty="0" err="1"/>
              <a:t>учасників</a:t>
            </a:r>
            <a:r>
              <a:rPr lang="ru-RU" dirty="0"/>
              <a:t> </a:t>
            </a:r>
            <a:r>
              <a:rPr lang="ru-RU" dirty="0" err="1"/>
              <a:t>спілкування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Закон </a:t>
            </a:r>
            <a:r>
              <a:rPr lang="ru-RU" dirty="0" err="1"/>
              <a:t>прискореного</a:t>
            </a:r>
            <a:r>
              <a:rPr lang="ru-RU" dirty="0"/>
              <a:t> </a:t>
            </a:r>
            <a:r>
              <a:rPr lang="ru-RU" dirty="0" err="1"/>
              <a:t>поширення</a:t>
            </a:r>
            <a:r>
              <a:rPr lang="ru-RU" dirty="0"/>
              <a:t> </a:t>
            </a:r>
            <a:r>
              <a:rPr lang="ru-RU" dirty="0" err="1"/>
              <a:t>негативної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Закон </a:t>
            </a:r>
            <a:r>
              <a:rPr lang="ru-RU" dirty="0" err="1"/>
              <a:t>спотворення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 («</a:t>
            </a:r>
            <a:r>
              <a:rPr lang="ru-RU" dirty="0" err="1"/>
              <a:t>зіпсованого</a:t>
            </a:r>
            <a:r>
              <a:rPr lang="ru-RU" dirty="0"/>
              <a:t> телефону»)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Закон </a:t>
            </a:r>
            <a:r>
              <a:rPr lang="ru-RU" dirty="0" err="1"/>
              <a:t>емоційної</a:t>
            </a:r>
            <a:r>
              <a:rPr lang="ru-RU" dirty="0"/>
              <a:t> </a:t>
            </a:r>
            <a:r>
              <a:rPr lang="ru-RU" dirty="0" err="1"/>
              <a:t>афіліації</a:t>
            </a:r>
            <a:r>
              <a:rPr lang="ru-RU" dirty="0"/>
              <a:t> («</a:t>
            </a:r>
            <a:r>
              <a:rPr lang="ru-RU" dirty="0" err="1"/>
              <a:t>зараження</a:t>
            </a:r>
            <a:r>
              <a:rPr lang="ru-RU" dirty="0"/>
              <a:t>»)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Закон </a:t>
            </a:r>
            <a:r>
              <a:rPr lang="ru-RU" dirty="0" err="1"/>
              <a:t>мовленнєвого</a:t>
            </a:r>
            <a:r>
              <a:rPr lang="ru-RU" dirty="0"/>
              <a:t> </a:t>
            </a:r>
            <a:r>
              <a:rPr lang="ru-RU" dirty="0" err="1"/>
              <a:t>посилення</a:t>
            </a:r>
            <a:r>
              <a:rPr lang="ru-RU" dirty="0"/>
              <a:t> </a:t>
            </a:r>
            <a:r>
              <a:rPr lang="ru-RU" dirty="0" err="1"/>
              <a:t>емоцій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Закон </a:t>
            </a:r>
            <a:r>
              <a:rPr lang="ru-RU" dirty="0" err="1"/>
              <a:t>мовленнєвого</a:t>
            </a:r>
            <a:r>
              <a:rPr lang="ru-RU" dirty="0"/>
              <a:t> </a:t>
            </a:r>
            <a:r>
              <a:rPr lang="ru-RU" dirty="0" err="1"/>
              <a:t>поглинання</a:t>
            </a:r>
            <a:r>
              <a:rPr lang="ru-RU" dirty="0"/>
              <a:t> </a:t>
            </a:r>
            <a:r>
              <a:rPr lang="ru-RU" dirty="0" err="1"/>
              <a:t>емоцій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Закон </a:t>
            </a:r>
            <a:r>
              <a:rPr lang="ru-RU" dirty="0" err="1"/>
              <a:t>емоційного</a:t>
            </a:r>
            <a:r>
              <a:rPr lang="ru-RU" dirty="0"/>
              <a:t> </a:t>
            </a:r>
            <a:r>
              <a:rPr lang="ru-RU" dirty="0" err="1"/>
              <a:t>пригнічування</a:t>
            </a:r>
            <a:r>
              <a:rPr lang="ru-RU" dirty="0"/>
              <a:t> </a:t>
            </a:r>
            <a:r>
              <a:rPr lang="ru-RU" dirty="0" err="1"/>
              <a:t>логіки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0802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463" y="165834"/>
            <a:ext cx="10515600" cy="807182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Я хочу розглянути 3 найцікавіших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79757" y="1569244"/>
            <a:ext cx="5157787" cy="823912"/>
          </a:xfrm>
        </p:spPr>
        <p:txBody>
          <a:bodyPr/>
          <a:lstStyle/>
          <a:p>
            <a:r>
              <a:rPr lang="uk-UA" dirty="0">
                <a:solidFill>
                  <a:srgbClr val="7030A0"/>
                </a:solidFill>
                <a:latin typeface="Segoe Script" panose="030B0504020000000003" pitchFamily="66" charset="0"/>
              </a:rPr>
              <a:t>Закон </a:t>
            </a:r>
            <a:r>
              <a:rPr lang="uk-UA" dirty="0" err="1">
                <a:solidFill>
                  <a:srgbClr val="7030A0"/>
                </a:solidFill>
                <a:latin typeface="Segoe Script" panose="030B0504020000000003" pitchFamily="66" charset="0"/>
              </a:rPr>
              <a:t>притягування</a:t>
            </a:r>
            <a:r>
              <a:rPr lang="uk-UA" dirty="0">
                <a:solidFill>
                  <a:srgbClr val="7030A0"/>
                </a:solidFill>
                <a:latin typeface="Segoe Script" panose="030B0504020000000003" pitchFamily="66" charset="0"/>
              </a:rPr>
              <a:t> критики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оточенні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лихословлять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критикують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вчинки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закону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пояснюють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все,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привертає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концентруються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недоліках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чином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виділилися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метою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опустити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03" y="1852246"/>
            <a:ext cx="5665330" cy="4583601"/>
          </a:xfrm>
        </p:spPr>
      </p:pic>
    </p:spTree>
    <p:extLst>
      <p:ext uri="{BB962C8B-B14F-4D97-AF65-F5344CB8AC3E}">
        <p14:creationId xmlns:p14="http://schemas.microsoft.com/office/powerpoint/2010/main" val="1045527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27" y="2028092"/>
            <a:ext cx="5360184" cy="402089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375144" y="93784"/>
            <a:ext cx="7244862" cy="1184031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Segoe Script" panose="030B0504020000000003" pitchFamily="66" charset="0"/>
              </a:rPr>
              <a:t>Закон </a:t>
            </a:r>
            <a:r>
              <a:rPr lang="ru-RU" sz="2800" dirty="0" err="1">
                <a:solidFill>
                  <a:schemeClr val="bg1"/>
                </a:solidFill>
                <a:latin typeface="Segoe Script" panose="030B0504020000000003" pitchFamily="66" charset="0"/>
              </a:rPr>
              <a:t>прогресивного</a:t>
            </a:r>
            <a:r>
              <a:rPr lang="ru-RU" sz="2800" dirty="0">
                <a:solidFill>
                  <a:schemeClr val="bg1"/>
                </a:solidFill>
                <a:latin typeface="Segoe Script" panose="030B0504020000000003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Segoe Script" panose="030B0504020000000003" pitchFamily="66" charset="0"/>
              </a:rPr>
              <a:t>зростання</a:t>
            </a:r>
            <a:r>
              <a:rPr lang="ru-RU" sz="2800" dirty="0">
                <a:solidFill>
                  <a:schemeClr val="bg1"/>
                </a:solidFill>
                <a:latin typeface="Segoe Script" panose="030B0504020000000003" pitchFamily="66" charset="0"/>
              </a:rPr>
              <a:t> </a:t>
            </a:r>
          </a:p>
          <a:p>
            <a:pPr algn="ctr"/>
            <a:r>
              <a:rPr lang="ru-RU" sz="2800" dirty="0" err="1">
                <a:solidFill>
                  <a:schemeClr val="bg1"/>
                </a:solidFill>
                <a:latin typeface="Segoe Script" panose="030B0504020000000003" pitchFamily="66" charset="0"/>
              </a:rPr>
              <a:t>нетерпіння</a:t>
            </a:r>
            <a:r>
              <a:rPr lang="ru-RU" sz="2800" dirty="0">
                <a:solidFill>
                  <a:schemeClr val="bg1"/>
                </a:solidFill>
                <a:latin typeface="Segoe Script" panose="030B0504020000000003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Segoe Script" panose="030B0504020000000003" pitchFamily="66" charset="0"/>
              </a:rPr>
              <a:t>слухачів</a:t>
            </a:r>
            <a:endParaRPr lang="uk-UA" sz="2800" dirty="0">
              <a:solidFill>
                <a:schemeClr val="bg1"/>
              </a:solidFill>
              <a:latin typeface="Segoe Script" panose="030B0504020000000003" pitchFamily="66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Чим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говорить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мовець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неуважнішими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нетерплячішими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слухачі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коротким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8811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775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Segoe Script" panose="030B0504020000000003" pitchFamily="66" charset="0"/>
              </a:rPr>
              <a:t>Закон зниження рівня інтелекту аудиторії зі збільшенням її чисельності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9775" y="1934308"/>
            <a:ext cx="5157787" cy="43608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Чим більше людей слухає промовця, тим нижчим є середній рівень інтелекту аудиторії. У цьому законі знаходить своє втілення "ефект натовпу", який полягає у тому, що в натовпі людина гірше мислить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логічно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активізується права півкуля, що відповідає за емоції. Тому в натовпі посилюються емоційні реакції і послаблюється інтелектуальна діяльність, знижується критичність сприйняття.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18" y="2352675"/>
            <a:ext cx="5115285" cy="3583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73996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7218"/>
            <a:ext cx="10515600" cy="1325563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bg1"/>
                </a:solidFill>
                <a:latin typeface="Segoe Script" panose="030B0504020000000003" pitchFamily="66" charset="0"/>
              </a:rPr>
              <a:t>Вербальна     невербальна</a:t>
            </a:r>
            <a:br>
              <a:rPr lang="uk-UA" dirty="0">
                <a:solidFill>
                  <a:schemeClr val="bg1"/>
                </a:solidFill>
                <a:latin typeface="Segoe Script" panose="030B0504020000000003" pitchFamily="66" charset="0"/>
              </a:rPr>
            </a:br>
            <a:r>
              <a:rPr lang="uk-UA" dirty="0">
                <a:solidFill>
                  <a:schemeClr val="bg1"/>
                </a:solidFill>
                <a:latin typeface="Segoe Script" panose="030B0504020000000003" pitchFamily="66" charset="0"/>
              </a:rPr>
              <a:t>комунікація</a:t>
            </a:r>
          </a:p>
        </p:txBody>
      </p:sp>
      <p:sp>
        <p:nvSpPr>
          <p:cNvPr id="5" name="Молния 4"/>
          <p:cNvSpPr/>
          <p:nvPr/>
        </p:nvSpPr>
        <p:spPr>
          <a:xfrm rot="2164373">
            <a:off x="5639594" y="67738"/>
            <a:ext cx="451715" cy="680670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708405"/>
              </p:ext>
            </p:extLst>
          </p:nvPr>
        </p:nvGraphicFramePr>
        <p:xfrm>
          <a:off x="1453661" y="1906262"/>
          <a:ext cx="9222154" cy="466852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4611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1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Вербальна</a:t>
                      </a:r>
                      <a:r>
                        <a:rPr lang="uk-UA" baseline="0" dirty="0"/>
                        <a:t> комунікація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Невербальна комунікація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Абстрактність:</a:t>
                      </a:r>
                    </a:p>
                    <a:p>
                      <a:pPr algn="l"/>
                      <a:r>
                        <a:rPr lang="uk-UA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передача повідомлення може відбутися і у відсутності комунікатора (переказ, письмовий текст);</a:t>
                      </a:r>
                    </a:p>
                    <a:p>
                      <a:pPr algn="l"/>
                      <a:r>
                        <a:rPr lang="uk-UA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можливе обговорення явищ, що не відносяться безпосередньо до даної ситуації;</a:t>
                      </a:r>
                    </a:p>
                    <a:p>
                      <a:pPr algn="l"/>
                      <a:r>
                        <a:rPr lang="uk-UA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можливе використання абстрактних понять: рід, час, вид, кількість, можливість, відмінність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uk-UA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Конкретність:</a:t>
                      </a:r>
                    </a:p>
                    <a:p>
                      <a:pPr algn="l"/>
                      <a:r>
                        <a:rPr lang="uk-UA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передача повідомлення може відбутися тільки в присутності комунікатора;</a:t>
                      </a:r>
                    </a:p>
                    <a:p>
                      <a:pPr algn="l"/>
                      <a:r>
                        <a:rPr lang="uk-UA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комунікація пов'язана з безпосередньою ситуацією спілкування;</a:t>
                      </a:r>
                    </a:p>
                    <a:p>
                      <a:pPr algn="l"/>
                      <a:r>
                        <a:rPr lang="uk-UA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використання абстрактних понять ускладнене.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uk-UA" sz="180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Дискретність.</a:t>
                      </a:r>
                    </a:p>
                    <a:p>
                      <a:pPr algn="l"/>
                      <a:r>
                        <a:rPr lang="uk-UA" sz="180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Складові елементи вербального повідомлення – букви, слова, речення, фрази – чітко відокремлені один від одного, їх співвідношення підпорядковане певним правил.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Континуальність.</a:t>
                      </a:r>
                    </a:p>
                    <a:p>
                      <a:pPr algn="l"/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Невербальні повідомлення важко розкладати на окремі одиниці</a:t>
                      </a: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3952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3530814"/>
              </p:ext>
            </p:extLst>
          </p:nvPr>
        </p:nvGraphicFramePr>
        <p:xfrm>
          <a:off x="633046" y="1113694"/>
          <a:ext cx="10867292" cy="5076092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5583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2030">
                <a:tc>
                  <a:txBody>
                    <a:bodyPr/>
                    <a:lstStyle/>
                    <a:p>
                      <a:pPr algn="l"/>
                      <a:r>
                        <a:rPr lang="uk-UA" sz="1800" b="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Визначеність.</a:t>
                      </a:r>
                    </a:p>
                    <a:p>
                      <a:pPr algn="l"/>
                      <a:r>
                        <a:rPr lang="uk-UA" sz="1800" b="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Вербальне повідомлення легко кодується і декодується. Між носіями мови існує певне порозуміння щодо форми, значення і вживання </a:t>
                      </a:r>
                      <a:r>
                        <a:rPr lang="uk-UA" sz="1800" b="0" noProof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мовних</a:t>
                      </a:r>
                      <a:r>
                        <a:rPr lang="uk-UA" sz="1800" b="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одиниць.</a:t>
                      </a:r>
                    </a:p>
                  </a:txBody>
                  <a:tcPr marL="51054" marR="51054" marT="51054" marB="51054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b="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Вірогідність.</a:t>
                      </a:r>
                    </a:p>
                    <a:p>
                      <a:pPr algn="l"/>
                      <a:r>
                        <a:rPr lang="uk-UA" sz="1800" b="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Невербальне повідомлення важко піддається декодуванню. Невербальна мова набагато більш нестійка і варіативна, що проявляється і як в самих одиницях, так і в правилах їх комбінування.</a:t>
                      </a:r>
                    </a:p>
                  </a:txBody>
                  <a:tcPr marL="51054" marR="51054" marT="51054" marB="51054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1837">
                <a:tc>
                  <a:txBody>
                    <a:bodyPr/>
                    <a:lstStyle/>
                    <a:p>
                      <a:pPr algn="l">
                        <a:buFont typeface="Arial"/>
                        <a:buNone/>
                      </a:pPr>
                      <a:r>
                        <a:rPr lang="uk-UA" sz="180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Лінійна тимчасова послідовність:</a:t>
                      </a:r>
                    </a:p>
                    <a:p>
                      <a:pPr marL="457200" lvl="1" indent="0" algn="l">
                        <a:buFont typeface="Arial"/>
                        <a:buNone/>
                      </a:pPr>
                      <a:r>
                        <a:rPr lang="uk-UA" sz="180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елементи вербального повідомлення слідують один за одним;</a:t>
                      </a:r>
                    </a:p>
                    <a:p>
                      <a:pPr marL="457200" lvl="1" indent="0" algn="l">
                        <a:buFont typeface="Arial"/>
                        <a:buNone/>
                      </a:pPr>
                      <a:r>
                        <a:rPr lang="uk-UA" sz="180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декодування вербального повідомлення здійснюється за елементами</a:t>
                      </a:r>
                    </a:p>
                  </a:txBody>
                  <a:tcPr marL="51054" marR="51054" marT="51054" marB="51054" anchor="ctr"/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None/>
                      </a:pPr>
                      <a:r>
                        <a:rPr lang="uk-UA" sz="180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Просторово-часова цілісність:</a:t>
                      </a:r>
                    </a:p>
                    <a:p>
                      <a:pPr marL="457200" lvl="1" indent="0" algn="l">
                        <a:buFont typeface="Arial"/>
                        <a:buNone/>
                      </a:pPr>
                      <a:r>
                        <a:rPr lang="uk-UA" sz="180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кілька елементів невербального повідомлення можуть передаватися одночасно;</a:t>
                      </a:r>
                    </a:p>
                    <a:p>
                      <a:pPr marL="457200" lvl="1" indent="0" algn="l">
                        <a:buFont typeface="Arial"/>
                        <a:buNone/>
                      </a:pPr>
                      <a:r>
                        <a:rPr lang="uk-UA" sz="180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невербальне повідомлення декодується цілком, тобто реципієнт не ділить його на окремі елементи.</a:t>
                      </a:r>
                    </a:p>
                  </a:txBody>
                  <a:tcPr marL="51054" marR="51054" marT="51054" marB="5105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2225">
                <a:tc>
                  <a:txBody>
                    <a:bodyPr/>
                    <a:lstStyle/>
                    <a:p>
                      <a:pPr algn="l"/>
                      <a:r>
                        <a:rPr lang="uk-UA" sz="180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Усвідомленість, довільність. Вербальні висловлювання в значній мірі усвідомлені, їх легше піддати аналізу, оцінити, зрозуміти, проконтролювати.</a:t>
                      </a:r>
                    </a:p>
                  </a:txBody>
                  <a:tcPr marL="51054" marR="51054" marT="51054" marB="5105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noProof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Неусвідомленість, мимовільність. Невербальна комунікація спонтанна, мимовільні рухи переважають над довільними, неусвідомлювані над усвідомлюваними</a:t>
                      </a:r>
                    </a:p>
                  </a:txBody>
                  <a:tcPr marL="51054" marR="51054" marT="51054" marB="5105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2851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5968"/>
            <a:ext cx="10515600" cy="1050802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solidFill>
                  <a:schemeClr val="bg1"/>
                </a:solidFill>
                <a:latin typeface="Segoe Script" panose="030B0504020000000003" pitchFamily="66" charset="0"/>
              </a:rPr>
              <a:t>Взаємодія з аудиторією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це спільність психологічного стану оратора і його слухачів, що викликана спільними роздумами та співпереживаннями в процесі їх сумісної інтелектуальної роботи.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 кращих ораторів доводить, що 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умовами встановлення взаємодії є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знання оратором предмета розмови;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врахування ним потреб та настроїв аудиторії; 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проста, жвава мова оратора; 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постійний зоровий контакт зі слухачами, визначення їх реакції і внесення додаткових змін як у зміст, так і в методику викладення матеріалу; 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намагання бачити в кожному слухачеві співбесідника, товариша, не підніматися над аудиторією; 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 слухачів з перших хвилин до сумісного активного обговорення питань.</a:t>
            </a:r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62" y="3163032"/>
            <a:ext cx="5137638" cy="352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96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837</Words>
  <Application>Microsoft Office PowerPoint</Application>
  <PresentationFormat>Широкий екран</PresentationFormat>
  <Paragraphs>97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Segoe Script</vt:lpstr>
      <vt:lpstr>Times New Roman</vt:lpstr>
      <vt:lpstr>Wingdings</vt:lpstr>
      <vt:lpstr>Office Theme</vt:lpstr>
      <vt:lpstr>ЗАКОНИ ТА ОСОБЛИВОСТІ ПУБЛІЧНОЇ КОМУНІКАЦІЇ</vt:lpstr>
      <vt:lpstr>Закони спілкування</vt:lpstr>
      <vt:lpstr>Законів спілкування дуже багато</vt:lpstr>
      <vt:lpstr>Я хочу розглянути 3 найцікавіших</vt:lpstr>
      <vt:lpstr>Презентація PowerPoint</vt:lpstr>
      <vt:lpstr>Закон зниження рівня інтелекту аудиторії зі збільшенням її чисельності</vt:lpstr>
      <vt:lpstr>Вербальна     невербальна комунікація</vt:lpstr>
      <vt:lpstr>Презентація PowerPoint</vt:lpstr>
      <vt:lpstr>Взаємодія з аудиторією</vt:lpstr>
      <vt:lpstr>Візуалізація</vt:lpstr>
      <vt:lpstr>Презентація PowerPoint</vt:lpstr>
      <vt:lpstr>Презентація PowerPoint</vt:lpstr>
      <vt:lpstr>Візуальні можливості ЗМІ</vt:lpstr>
      <vt:lpstr>Презентація PowerPoint</vt:lpstr>
      <vt:lpstr>ДЯКУЮ ЗА УВАГУ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plekhanova@i.ua</cp:lastModifiedBy>
  <cp:revision>15</cp:revision>
  <dcterms:created xsi:type="dcterms:W3CDTF">2022-01-31T12:42:38Z</dcterms:created>
  <dcterms:modified xsi:type="dcterms:W3CDTF">2022-12-07T13:38:59Z</dcterms:modified>
</cp:coreProperties>
</file>