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519" r:id="rId2"/>
    <p:sldId id="520" r:id="rId3"/>
    <p:sldId id="521" r:id="rId4"/>
  </p:sldIdLst>
  <p:sldSz cx="9144000" cy="6858000" type="screen4x3"/>
  <p:notesSz cx="6797675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000" b="1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000" b="1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000" b="1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000" b="1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80">
          <p15:clr>
            <a:srgbClr val="A4A3A4"/>
          </p15:clr>
        </p15:guide>
        <p15:guide id="2" pos="11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D050"/>
    <a:srgbClr val="FF6161"/>
    <a:srgbClr val="EC9990"/>
    <a:srgbClr val="FFE48F"/>
    <a:srgbClr val="FFC000"/>
    <a:srgbClr val="000000"/>
    <a:srgbClr val="EABCBC"/>
    <a:srgbClr val="FB81B8"/>
    <a:srgbClr val="33CC33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97" autoAdjust="0"/>
    <p:restoredTop sz="94728" autoAdjust="0"/>
  </p:normalViewPr>
  <p:slideViewPr>
    <p:cSldViewPr snapToGrid="0">
      <p:cViewPr varScale="1">
        <p:scale>
          <a:sx n="66" d="100"/>
          <a:sy n="66" d="100"/>
        </p:scale>
        <p:origin x="1536" y="32"/>
      </p:cViewPr>
      <p:guideLst>
        <p:guide orient="horz" pos="1680"/>
        <p:guide pos="1152"/>
      </p:guideLst>
    </p:cSldViewPr>
  </p:slideViewPr>
  <p:outlineViewPr>
    <p:cViewPr>
      <p:scale>
        <a:sx n="33" d="100"/>
        <a:sy n="33" d="100"/>
      </p:scale>
      <p:origin x="0" y="44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847523CB-679C-443A-9DF9-28A0B38BDD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07566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socis_ru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048"/>
          <a:stretch>
            <a:fillRect/>
          </a:stretch>
        </p:blipFill>
        <p:spPr bwMode="auto">
          <a:xfrm>
            <a:off x="7134225" y="325438"/>
            <a:ext cx="1871663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3"/>
          <p:cNvSpPr>
            <a:spLocks noChangeArrowheads="1"/>
          </p:cNvSpPr>
          <p:nvPr/>
        </p:nvSpPr>
        <p:spPr bwMode="auto">
          <a:xfrm>
            <a:off x="3969" y="0"/>
            <a:ext cx="9144000" cy="27781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/>
          <a:extLst/>
        </p:spPr>
        <p:txBody>
          <a:bodyPr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sz="1200" dirty="0"/>
          </a:p>
        </p:txBody>
      </p:sp>
      <p:sp>
        <p:nvSpPr>
          <p:cNvPr id="8" name="Rectangle 51"/>
          <p:cNvSpPr>
            <a:spLocks noChangeArrowheads="1"/>
          </p:cNvSpPr>
          <p:nvPr userDrawn="1"/>
        </p:nvSpPr>
        <p:spPr bwMode="auto">
          <a:xfrm>
            <a:off x="0" y="6583363"/>
            <a:ext cx="1671638" cy="274637"/>
          </a:xfrm>
          <a:prstGeom prst="rect">
            <a:avLst/>
          </a:prstGeom>
          <a:solidFill>
            <a:srgbClr val="C00000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1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uk-UA" altLang="ru-RU" sz="1200" dirty="0" smtClean="0">
                <a:cs typeface="+mn-cs"/>
              </a:rPr>
              <a:t>Жовтень 2017</a:t>
            </a:r>
          </a:p>
        </p:txBody>
      </p:sp>
      <p:sp>
        <p:nvSpPr>
          <p:cNvPr id="9" name="Rectangle 53"/>
          <p:cNvSpPr>
            <a:spLocks noChangeArrowheads="1"/>
          </p:cNvSpPr>
          <p:nvPr userDrawn="1"/>
        </p:nvSpPr>
        <p:spPr bwMode="auto">
          <a:xfrm>
            <a:off x="1671638" y="6581775"/>
            <a:ext cx="5773737" cy="276225"/>
          </a:xfrm>
          <a:prstGeom prst="rect">
            <a:avLst/>
          </a:prstGeom>
          <a:solidFill>
            <a:srgbClr val="FF6600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1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ru-RU" altLang="ru-RU" sz="1200" dirty="0" smtClean="0">
              <a:cs typeface="+mn-cs"/>
            </a:endParaRPr>
          </a:p>
        </p:txBody>
      </p:sp>
      <p:sp>
        <p:nvSpPr>
          <p:cNvPr id="8219" name="Rectangle 27"/>
          <p:cNvSpPr>
            <a:spLocks noGrp="1" noChangeArrowheads="1"/>
          </p:cNvSpPr>
          <p:nvPr userDrawn="1">
            <p:ph type="ctrTitle" sz="quarter"/>
          </p:nvPr>
        </p:nvSpPr>
        <p:spPr>
          <a:xfrm>
            <a:off x="647700" y="1482725"/>
            <a:ext cx="8128000" cy="2536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91440"/>
          <a:lstStyle>
            <a:lvl1pPr algn="ctr">
              <a:spcBef>
                <a:spcPct val="20000"/>
              </a:spcBef>
              <a:defRPr sz="4800" b="1">
                <a:solidFill>
                  <a:srgbClr val="990505"/>
                </a:solidFill>
                <a:latin typeface="Verdana" pitchFamily="34" charset="0"/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8221" name="Rectangle 29"/>
          <p:cNvSpPr>
            <a:spLocks noGrp="1" noChangeArrowheads="1"/>
          </p:cNvSpPr>
          <p:nvPr userDrawn="1">
            <p:ph type="subTitle" sz="quarter" idx="1"/>
          </p:nvPr>
        </p:nvSpPr>
        <p:spPr>
          <a:xfrm>
            <a:off x="2425700" y="4241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0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0" name="Rectangle 28"/>
          <p:cNvSpPr>
            <a:spLocks noGrp="1" noChangeArrowheads="1"/>
          </p:cNvSpPr>
          <p:nvPr userDrawn="1">
            <p:ph type="sldNum" sz="quarter" idx="10"/>
          </p:nvPr>
        </p:nvSpPr>
        <p:spPr>
          <a:scene3d>
            <a:camera prst="orthographicFront"/>
            <a:lightRig rig="threePt" dir="t"/>
          </a:scene3d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AD4CD2-34BD-4187-95D3-CDF080AF33B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2157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17F2D-8F91-4DBB-AC4A-177E8C812A5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5469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72300" y="1400175"/>
            <a:ext cx="2171700" cy="47259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00175"/>
            <a:ext cx="6362700" cy="47259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A841E-D5F9-4D3C-8D50-B0E99875921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5696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42DAC-D095-4E1D-8585-14F48C0D6F1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1019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0A4591-822A-486B-B53B-D5526BBE99A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0216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26427-5B66-4012-9E1C-216C41203B3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0955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6BDDB-5247-4592-868F-2ABB0BCC697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2480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A63E09-A9ED-4074-AAEA-54B19C4E62D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4006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8B9B9F-B0A7-4643-980A-AFDF5B6551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7167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FDE8DB-035D-4403-8426-504D6584C71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4680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D5F4C-0544-49DD-A844-7781223E117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7275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3050" y="276225"/>
            <a:ext cx="6194425" cy="925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8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ru-RU" smtClean="0"/>
              <a:t>Click to edit Master title style</a:t>
            </a:r>
          </a:p>
        </p:txBody>
      </p:sp>
      <p:sp>
        <p:nvSpPr>
          <p:cNvPr id="1027" name="Rectangle 4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51"/>
          <p:cNvSpPr>
            <a:spLocks noChangeArrowheads="1"/>
          </p:cNvSpPr>
          <p:nvPr userDrawn="1"/>
        </p:nvSpPr>
        <p:spPr bwMode="auto">
          <a:xfrm>
            <a:off x="0" y="6583363"/>
            <a:ext cx="1671638" cy="274637"/>
          </a:xfrm>
          <a:prstGeom prst="rect">
            <a:avLst/>
          </a:prstGeom>
          <a:solidFill>
            <a:srgbClr val="C00000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1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uk-UA" altLang="ru-RU" sz="1200" dirty="0" smtClean="0">
                <a:cs typeface="+mn-cs"/>
              </a:rPr>
              <a:t>Жовтень 2017</a:t>
            </a:r>
            <a:endParaRPr lang="ru-RU" altLang="ru-RU" sz="1200" dirty="0" smtClean="0">
              <a:cs typeface="+mn-cs"/>
            </a:endParaRPr>
          </a:p>
        </p:txBody>
      </p:sp>
      <p:sp>
        <p:nvSpPr>
          <p:cNvPr id="1076" name="Rectangle 5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9500" y="6584950"/>
            <a:ext cx="1714500" cy="27305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fld id="{67BF989E-C298-403A-BF2D-CA55514828B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30" name="Rectangle 53"/>
          <p:cNvSpPr>
            <a:spLocks noChangeArrowheads="1"/>
          </p:cNvSpPr>
          <p:nvPr userDrawn="1"/>
        </p:nvSpPr>
        <p:spPr bwMode="auto">
          <a:xfrm>
            <a:off x="1671638" y="6581775"/>
            <a:ext cx="5773737" cy="276999"/>
          </a:xfrm>
          <a:prstGeom prst="rect">
            <a:avLst/>
          </a:prstGeom>
          <a:solidFill>
            <a:srgbClr val="FF6600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1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uk-UA" altLang="ru-RU" sz="1200" dirty="0" smtClean="0">
                <a:latin typeface="Arial" charset="0"/>
              </a:rPr>
              <a:t>Ставлення українців до медичної реформи</a:t>
            </a:r>
            <a:endParaRPr lang="ru-RU" altLang="ru-RU" sz="1200" dirty="0" smtClean="0">
              <a:cs typeface="+mn-cs"/>
            </a:endParaRPr>
          </a:p>
        </p:txBody>
      </p:sp>
      <p:pic>
        <p:nvPicPr>
          <p:cNvPr id="1031" name="Picture 10" descr="socis_ru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048"/>
          <a:stretch>
            <a:fillRect/>
          </a:stretch>
        </p:blipFill>
        <p:spPr bwMode="auto">
          <a:xfrm>
            <a:off x="7134225" y="325438"/>
            <a:ext cx="1871663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53"/>
          <p:cNvSpPr>
            <a:spLocks noChangeArrowheads="1"/>
          </p:cNvSpPr>
          <p:nvPr/>
        </p:nvSpPr>
        <p:spPr bwMode="auto">
          <a:xfrm>
            <a:off x="0" y="0"/>
            <a:ext cx="9144000" cy="27781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/>
          <a:extLst/>
        </p:spPr>
        <p:txBody>
          <a:bodyPr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6" r:id="rId1"/>
    <p:sldLayoutId id="2147483996" r:id="rId2"/>
    <p:sldLayoutId id="2147483997" r:id="rId3"/>
    <p:sldLayoutId id="2147483998" r:id="rId4"/>
    <p:sldLayoutId id="2147483999" r:id="rId5"/>
    <p:sldLayoutId id="2147484000" r:id="rId6"/>
    <p:sldLayoutId id="2147484001" r:id="rId7"/>
    <p:sldLayoutId id="2147484002" r:id="rId8"/>
    <p:sldLayoutId id="2147484003" r:id="rId9"/>
    <p:sldLayoutId id="2147484004" r:id="rId10"/>
    <p:sldLayoutId id="214748400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67AC"/>
        </a:buClr>
        <a:buSzPct val="12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7AC"/>
        </a:buClr>
        <a:buSzPct val="115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7AC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67AC"/>
        </a:buClr>
        <a:buSzPct val="85000"/>
        <a:buFont typeface="Wingdings" pitchFamily="2" charset="2"/>
        <a:buChar char="q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67AC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67AC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67AC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67AC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67AC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3050" y="190500"/>
            <a:ext cx="6194425" cy="925513"/>
          </a:xfrm>
        </p:spPr>
        <p:txBody>
          <a:bodyPr/>
          <a:lstStyle/>
          <a:p>
            <a:r>
              <a:rPr lang="uk-UA" dirty="0" smtClean="0"/>
              <a:t>Скажіть, чи </a:t>
            </a:r>
            <a:r>
              <a:rPr lang="uk-UA" dirty="0"/>
              <a:t>підтримуєте Ви </a:t>
            </a:r>
            <a:r>
              <a:rPr lang="uk-UA" dirty="0" smtClean="0"/>
              <a:t>медичну реформу, яка планується запроваджуватись в Україні? (%)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E42DAC-D095-4E1D-8585-14F48C0D6F10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2040167"/>
              </p:ext>
            </p:extLst>
          </p:nvPr>
        </p:nvGraphicFramePr>
        <p:xfrm>
          <a:off x="419097" y="1133475"/>
          <a:ext cx="8229605" cy="53224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52385"/>
                <a:gridCol w="975444"/>
                <a:gridCol w="975444"/>
                <a:gridCol w="975444"/>
                <a:gridCol w="975444"/>
                <a:gridCol w="975444"/>
              </a:tblGrid>
              <a:tr h="259062">
                <a:tc rowSpan="2">
                  <a:txBody>
                    <a:bodyPr/>
                    <a:lstStyle/>
                    <a:p>
                      <a:pPr marL="108000" algn="ctr" fontAlgn="b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ru-RU" sz="1200" i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100% по кожному </a:t>
                      </a:r>
                      <a:r>
                        <a:rPr lang="ru-RU" sz="1200" i="1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стовпчику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08000" algn="l" fontAlgn="b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Тип </a:t>
                      </a:r>
                      <a:r>
                        <a:rPr lang="ru-RU" sz="12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поселення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Україна</a:t>
                      </a:r>
                      <a:r>
                        <a:rPr lang="ru-RU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загалом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59062">
                <a:tc vMerge="1">
                  <a:txBody>
                    <a:bodyPr/>
                    <a:lstStyle/>
                    <a:p>
                      <a:pPr marL="108000"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Місто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Село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59062">
                <a:tc>
                  <a:txBody>
                    <a:bodyPr/>
                    <a:lstStyle/>
                    <a:p>
                      <a:pPr marL="108000" algn="l" fontAlgn="t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Так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31%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31%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31%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59062">
                <a:tc>
                  <a:txBody>
                    <a:bodyPr/>
                    <a:lstStyle/>
                    <a:p>
                      <a:pPr marL="108000" algn="l" fontAlgn="t"/>
                      <a:r>
                        <a:rPr lang="ru-RU" sz="12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Частково</a:t>
                      </a:r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так, а </a:t>
                      </a:r>
                      <a:r>
                        <a:rPr lang="ru-RU" sz="12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частково</a:t>
                      </a:r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- </a:t>
                      </a:r>
                      <a:r>
                        <a:rPr lang="ru-RU" sz="12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ні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32%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36%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33%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59062">
                <a:tc>
                  <a:txBody>
                    <a:bodyPr/>
                    <a:lstStyle/>
                    <a:p>
                      <a:pPr marL="108000" algn="l" fontAlgn="t"/>
                      <a:r>
                        <a:rPr lang="ru-RU" sz="12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Ні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25%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28%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59062">
                <a:tc>
                  <a:txBody>
                    <a:bodyPr/>
                    <a:lstStyle/>
                    <a:p>
                      <a:pPr marL="108000" algn="l" fontAlgn="t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ВВ/ ВІДМОВА ВІД ВІДПОВІДІ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8%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8%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07753">
                <a:tc>
                  <a:txBody>
                    <a:bodyPr/>
                    <a:lstStyle/>
                    <a:p>
                      <a:pPr marL="108000"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59062">
                <a:tc rowSpan="2">
                  <a:txBody>
                    <a:bodyPr/>
                    <a:lstStyle/>
                    <a:p>
                      <a:pPr marL="108000" algn="ctr" fontAlgn="b"/>
                      <a:r>
                        <a:rPr lang="ru-RU" sz="1200" i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100% по кожному </a:t>
                      </a:r>
                      <a:r>
                        <a:rPr lang="ru-RU" sz="1200" i="1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стовпчику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Вік</a:t>
                      </a:r>
                      <a:r>
                        <a:rPr lang="ru-RU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Україна загалом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2590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18-35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36-55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56+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259062">
                <a:tc>
                  <a:txBody>
                    <a:bodyPr/>
                    <a:lstStyle/>
                    <a:p>
                      <a:pPr marL="108000" algn="l" fontAlgn="t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Так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34%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29%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29%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31%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259062">
                <a:tc>
                  <a:txBody>
                    <a:bodyPr/>
                    <a:lstStyle/>
                    <a:p>
                      <a:pPr marL="108000" algn="l" fontAlgn="t"/>
                      <a:r>
                        <a:rPr lang="ru-RU" sz="12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Частково</a:t>
                      </a:r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так, а </a:t>
                      </a:r>
                      <a:r>
                        <a:rPr lang="ru-RU" sz="12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частково</a:t>
                      </a:r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- </a:t>
                      </a:r>
                      <a:r>
                        <a:rPr lang="ru-RU" sz="12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ні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32%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33%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34%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33%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259062">
                <a:tc>
                  <a:txBody>
                    <a:bodyPr/>
                    <a:lstStyle/>
                    <a:p>
                      <a:pPr marL="108000" algn="l" fontAlgn="t"/>
                      <a:r>
                        <a:rPr lang="ru-RU" sz="12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Ні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23%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29%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33%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28%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259062">
                <a:tc>
                  <a:txBody>
                    <a:bodyPr/>
                    <a:lstStyle/>
                    <a:p>
                      <a:pPr marL="108000" algn="l" fontAlgn="t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ВВ/ ВІДМОВА ВІД ВІДПОВІДІ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11%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8%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160128">
                <a:tc>
                  <a:txBody>
                    <a:bodyPr/>
                    <a:lstStyle/>
                    <a:p>
                      <a:pPr marL="108000"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4492">
                <a:tc rowSpan="2">
                  <a:txBody>
                    <a:bodyPr/>
                    <a:lstStyle/>
                    <a:p>
                      <a:pPr marL="10800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ru-RU" sz="1200" i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100% по кожному </a:t>
                      </a:r>
                      <a:r>
                        <a:rPr lang="ru-RU" sz="1200" i="1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стовпчику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08000"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Матеріальний</a:t>
                      </a:r>
                      <a:r>
                        <a:rPr lang="ru-RU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стан </a:t>
                      </a:r>
                      <a:r>
                        <a:rPr lang="ru-RU" sz="12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сім'ї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Україна загалом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56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Вистачає</a:t>
                      </a:r>
                      <a:r>
                        <a:rPr lang="ru-RU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лише</a:t>
                      </a:r>
                      <a:r>
                        <a:rPr lang="ru-RU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на </a:t>
                      </a:r>
                      <a:r>
                        <a:rPr lang="ru-RU" sz="12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продукти</a:t>
                      </a:r>
                      <a:r>
                        <a:rPr lang="ru-RU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харчування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Вистачає</a:t>
                      </a:r>
                      <a:r>
                        <a:rPr lang="ru-RU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тільки</a:t>
                      </a:r>
                      <a:r>
                        <a:rPr lang="ru-RU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на </a:t>
                      </a:r>
                      <a:r>
                        <a:rPr lang="ru-RU" sz="12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прожиття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Вистачає</a:t>
                      </a:r>
                      <a:r>
                        <a:rPr lang="ru-RU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на все </a:t>
                      </a:r>
                      <a:r>
                        <a:rPr lang="ru-RU" sz="12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необхідне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Живемо</a:t>
                      </a:r>
                      <a:r>
                        <a:rPr lang="ru-RU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у </a:t>
                      </a:r>
                      <a:r>
                        <a:rPr lang="ru-RU" sz="12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повному</a:t>
                      </a:r>
                      <a:r>
                        <a:rPr lang="ru-RU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достатку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492">
                <a:tc>
                  <a:txBody>
                    <a:bodyPr/>
                    <a:lstStyle/>
                    <a:p>
                      <a:pPr marL="108000" algn="l" fontAlgn="t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Так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25%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32%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37%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31%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4492">
                <a:tc>
                  <a:txBody>
                    <a:bodyPr/>
                    <a:lstStyle/>
                    <a:p>
                      <a:pPr marL="108000" algn="l" fontAlgn="t"/>
                      <a:r>
                        <a:rPr lang="ru-RU" sz="12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Частково</a:t>
                      </a:r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так, а </a:t>
                      </a:r>
                      <a:r>
                        <a:rPr lang="ru-RU" sz="12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частково</a:t>
                      </a:r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- </a:t>
                      </a:r>
                      <a:r>
                        <a:rPr lang="ru-RU" sz="12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ні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31%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33%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36%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19%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33%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4492">
                <a:tc>
                  <a:txBody>
                    <a:bodyPr/>
                    <a:lstStyle/>
                    <a:p>
                      <a:pPr marL="108000" algn="l" fontAlgn="t"/>
                      <a:r>
                        <a:rPr lang="ru-RU" sz="12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Ні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39%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26%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19%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25%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28%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4492">
                <a:tc>
                  <a:txBody>
                    <a:bodyPr/>
                    <a:lstStyle/>
                    <a:p>
                      <a:pPr marL="108000" algn="l" fontAlgn="t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ВВ/ ВІДМОВА ВІД ВІДПОВІДІ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6%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9%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7%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6%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573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/>
              <a:t>задоволені</a:t>
            </a:r>
            <a:r>
              <a:rPr lang="ru-RU" dirty="0"/>
              <a:t> Ви </a:t>
            </a:r>
            <a:r>
              <a:rPr lang="ru-RU" dirty="0" err="1"/>
              <a:t>нинішнім</a:t>
            </a:r>
            <a:r>
              <a:rPr lang="ru-RU" dirty="0"/>
              <a:t> </a:t>
            </a:r>
            <a:r>
              <a:rPr lang="ru-RU" dirty="0" err="1"/>
              <a:t>наданням</a:t>
            </a:r>
            <a:r>
              <a:rPr lang="ru-RU" dirty="0"/>
              <a:t> </a:t>
            </a:r>
            <a:r>
              <a:rPr lang="ru-RU" dirty="0" err="1"/>
              <a:t>медичних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(</a:t>
            </a:r>
            <a:r>
              <a:rPr lang="ru-RU" dirty="0" err="1"/>
              <a:t>швидка</a:t>
            </a:r>
            <a:r>
              <a:rPr lang="ru-RU" dirty="0"/>
              <a:t> </a:t>
            </a:r>
            <a:r>
              <a:rPr lang="ru-RU" dirty="0" err="1"/>
              <a:t>допомога</a:t>
            </a:r>
            <a:r>
              <a:rPr lang="ru-RU" dirty="0"/>
              <a:t>, </a:t>
            </a:r>
            <a:r>
              <a:rPr lang="ru-RU" dirty="0" err="1"/>
              <a:t>поліклініки</a:t>
            </a:r>
            <a:r>
              <a:rPr lang="ru-RU" dirty="0"/>
              <a:t>, </a:t>
            </a:r>
            <a:r>
              <a:rPr lang="ru-RU" dirty="0" err="1"/>
              <a:t>лікарні</a:t>
            </a:r>
            <a:r>
              <a:rPr lang="ru-RU" dirty="0" smtClean="0"/>
              <a:t>)? (%)</a:t>
            </a:r>
            <a:endParaRPr lang="uk-UA" altLang="uk-UA" b="1" dirty="0" smtClean="0"/>
          </a:p>
        </p:txBody>
      </p:sp>
      <p:sp>
        <p:nvSpPr>
          <p:cNvPr id="6147" name="Номер слайда 3"/>
          <p:cNvSpPr>
            <a:spLocks noGrp="1"/>
          </p:cNvSpPr>
          <p:nvPr>
            <p:ph type="sldNum" sz="quarter" idx="10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A24D9FD0-C8CA-4F80-840B-472B0950F65C}" type="slidenum">
              <a:rPr lang="ru-RU" sz="1600" smtClean="0"/>
              <a:pPr eaLnBrk="1" hangingPunct="1">
                <a:defRPr/>
              </a:pPr>
              <a:t>2</a:t>
            </a:fld>
            <a:endParaRPr lang="ru-RU" sz="1600" smtClean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593353"/>
              </p:ext>
            </p:extLst>
          </p:nvPr>
        </p:nvGraphicFramePr>
        <p:xfrm>
          <a:off x="314323" y="1194485"/>
          <a:ext cx="8486776" cy="52634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92492"/>
                <a:gridCol w="859320"/>
                <a:gridCol w="103508"/>
                <a:gridCol w="922419"/>
                <a:gridCol w="129743"/>
                <a:gridCol w="896184"/>
                <a:gridCol w="890505"/>
                <a:gridCol w="992605"/>
              </a:tblGrid>
              <a:tr h="220401"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r>
                        <a:rPr lang="ru-RU" sz="1200" i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100% по кожному </a:t>
                      </a:r>
                      <a:r>
                        <a:rPr lang="ru-RU" sz="1200" i="1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стовпчику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Тип </a:t>
                      </a:r>
                      <a:r>
                        <a:rPr lang="ru-RU" sz="1200" b="1" u="none" strike="noStrike" dirty="0" err="1">
                          <a:effectLst/>
                        </a:rPr>
                        <a:t>поселення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err="1">
                          <a:effectLst/>
                        </a:rPr>
                        <a:t>Україна</a:t>
                      </a:r>
                      <a:r>
                        <a:rPr lang="ru-RU" sz="1200" b="1" u="none" strike="noStrike" dirty="0">
                          <a:effectLst/>
                        </a:rPr>
                        <a:t> </a:t>
                      </a:r>
                      <a:r>
                        <a:rPr lang="ru-RU" sz="1200" b="1" u="none" strike="noStrike" dirty="0" err="1">
                          <a:effectLst/>
                        </a:rPr>
                        <a:t>загалом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04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err="1">
                          <a:effectLst/>
                        </a:rPr>
                        <a:t>Місто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Село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04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Так, </a:t>
                      </a:r>
                      <a:r>
                        <a:rPr lang="ru-RU" sz="1200" u="none" strike="noStrike" dirty="0" err="1">
                          <a:effectLst/>
                        </a:rPr>
                        <a:t>задоволений+Скоріше</a:t>
                      </a:r>
                      <a:r>
                        <a:rPr lang="ru-RU" sz="1200" u="none" strike="noStrike" dirty="0">
                          <a:effectLst/>
                        </a:rPr>
                        <a:t> </a:t>
                      </a:r>
                      <a:r>
                        <a:rPr lang="ru-RU" sz="1200" u="none" strike="noStrike" dirty="0" err="1">
                          <a:effectLst/>
                        </a:rPr>
                        <a:t>задоволений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21%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21%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21%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860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>
                          <a:effectLst/>
                        </a:rPr>
                        <a:t>Скоріше</a:t>
                      </a:r>
                      <a:r>
                        <a:rPr lang="ru-RU" sz="1200" u="none" strike="noStrike" dirty="0">
                          <a:effectLst/>
                        </a:rPr>
                        <a:t> не </a:t>
                      </a:r>
                      <a:r>
                        <a:rPr lang="ru-RU" sz="1200" u="none" strike="noStrike" dirty="0" err="1">
                          <a:effectLst/>
                        </a:rPr>
                        <a:t>задоволений+Зовсім</a:t>
                      </a:r>
                      <a:r>
                        <a:rPr lang="ru-RU" sz="1200" u="none" strike="noStrike" dirty="0">
                          <a:effectLst/>
                        </a:rPr>
                        <a:t> не </a:t>
                      </a:r>
                      <a:r>
                        <a:rPr lang="ru-RU" sz="1200" u="none" strike="noStrike" dirty="0" err="1">
                          <a:effectLst/>
                        </a:rPr>
                        <a:t>задоволений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76%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77%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76%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04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НЕ ОТРИМУЮ МЕДИЧНИХ ПОСЛУГ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2%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2%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04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ВВ/ ВІДМОВА ВІД ВІДПОВІДІ/ НЕ ЗНАЮ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1%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5303">
                <a:tc>
                  <a:txBody>
                    <a:bodyPr/>
                    <a:lstStyle/>
                    <a:p>
                      <a:pPr algn="l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0401"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r>
                        <a:rPr lang="ru-RU" sz="1200" i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100% по кожному </a:t>
                      </a:r>
                      <a:r>
                        <a:rPr lang="ru-RU" sz="1200" i="1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стовпчику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err="1">
                          <a:effectLst/>
                        </a:rPr>
                        <a:t>Вік</a:t>
                      </a:r>
                      <a:r>
                        <a:rPr lang="ru-RU" sz="1200" b="1" u="none" strike="noStrike" dirty="0">
                          <a:effectLst/>
                        </a:rPr>
                        <a:t>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err="1">
                          <a:effectLst/>
                        </a:rPr>
                        <a:t>Україна</a:t>
                      </a:r>
                      <a:r>
                        <a:rPr lang="ru-RU" sz="1200" b="1" u="none" strike="noStrike" dirty="0">
                          <a:effectLst/>
                        </a:rPr>
                        <a:t> </a:t>
                      </a:r>
                      <a:r>
                        <a:rPr lang="ru-RU" sz="1200" b="1" u="none" strike="noStrike" dirty="0" err="1">
                          <a:effectLst/>
                        </a:rPr>
                        <a:t>загалом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204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18-35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36-55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56+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204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Так, </a:t>
                      </a:r>
                      <a:r>
                        <a:rPr lang="ru-RU" sz="1200" u="none" strike="noStrike" dirty="0" err="1">
                          <a:effectLst/>
                        </a:rPr>
                        <a:t>задоволений+Скоріше</a:t>
                      </a:r>
                      <a:r>
                        <a:rPr lang="ru-RU" sz="1200" u="none" strike="noStrike" dirty="0">
                          <a:effectLst/>
                        </a:rPr>
                        <a:t> </a:t>
                      </a:r>
                      <a:r>
                        <a:rPr lang="ru-RU" sz="1200" u="none" strike="noStrike" dirty="0" err="1">
                          <a:effectLst/>
                        </a:rPr>
                        <a:t>задоволений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23%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21%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20%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21%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575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Скоріше не задоволений+Зовсім не задоволений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73%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77%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78%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76%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204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НЕ ОТРИМУЮ МЕДИЧНИХ ПОСЛУГ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2%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204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ВВ/ ВІДМОВА ВІД ВІДПОВІДІ/ НЕ ЗНАЮ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1%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22230">
                <a:tc>
                  <a:txBody>
                    <a:bodyPr/>
                    <a:lstStyle/>
                    <a:p>
                      <a:pPr algn="l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421"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r>
                        <a:rPr lang="ru-RU" sz="1200" i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100% по кожному </a:t>
                      </a:r>
                      <a:r>
                        <a:rPr lang="ru-RU" sz="1200" i="1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стовпчику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err="1">
                          <a:effectLst/>
                        </a:rPr>
                        <a:t>Матеріальний</a:t>
                      </a:r>
                      <a:r>
                        <a:rPr lang="ru-RU" sz="1200" b="1" u="none" strike="noStrike" dirty="0">
                          <a:effectLst/>
                        </a:rPr>
                        <a:t> стан </a:t>
                      </a:r>
                      <a:r>
                        <a:rPr lang="ru-RU" sz="1200" b="1" u="none" strike="noStrike" dirty="0" err="1">
                          <a:effectLst/>
                        </a:rPr>
                        <a:t>сім'ї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err="1">
                          <a:effectLst/>
                        </a:rPr>
                        <a:t>Україна</a:t>
                      </a:r>
                      <a:r>
                        <a:rPr lang="ru-RU" sz="1200" b="1" u="none" strike="noStrike" dirty="0">
                          <a:effectLst/>
                        </a:rPr>
                        <a:t> </a:t>
                      </a:r>
                      <a:r>
                        <a:rPr lang="ru-RU" sz="1200" b="1" u="none" strike="noStrike" dirty="0" err="1">
                          <a:effectLst/>
                        </a:rPr>
                        <a:t>загалом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09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err="1">
                          <a:effectLst/>
                        </a:rPr>
                        <a:t>Вистачає</a:t>
                      </a:r>
                      <a:r>
                        <a:rPr lang="ru-RU" sz="1200" b="1" u="none" strike="noStrike" dirty="0">
                          <a:effectLst/>
                        </a:rPr>
                        <a:t> </a:t>
                      </a:r>
                      <a:r>
                        <a:rPr lang="ru-RU" sz="1200" b="1" u="none" strike="noStrike" dirty="0" err="1">
                          <a:effectLst/>
                        </a:rPr>
                        <a:t>лише</a:t>
                      </a:r>
                      <a:r>
                        <a:rPr lang="ru-RU" sz="1200" b="1" u="none" strike="noStrike" dirty="0">
                          <a:effectLst/>
                        </a:rPr>
                        <a:t> на </a:t>
                      </a:r>
                      <a:r>
                        <a:rPr lang="ru-RU" sz="1200" b="1" u="none" strike="noStrike" dirty="0" err="1">
                          <a:effectLst/>
                        </a:rPr>
                        <a:t>продукти</a:t>
                      </a:r>
                      <a:r>
                        <a:rPr lang="ru-RU" sz="1200" b="1" u="none" strike="noStrike" dirty="0">
                          <a:effectLst/>
                        </a:rPr>
                        <a:t> </a:t>
                      </a:r>
                      <a:r>
                        <a:rPr lang="ru-RU" sz="1200" b="1" u="none" strike="noStrike" dirty="0" err="1">
                          <a:effectLst/>
                        </a:rPr>
                        <a:t>харчування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err="1">
                          <a:effectLst/>
                        </a:rPr>
                        <a:t>Вистачає</a:t>
                      </a:r>
                      <a:r>
                        <a:rPr lang="ru-RU" sz="1200" b="1" u="none" strike="noStrike" dirty="0">
                          <a:effectLst/>
                        </a:rPr>
                        <a:t> </a:t>
                      </a:r>
                      <a:r>
                        <a:rPr lang="ru-RU" sz="1200" b="1" u="none" strike="noStrike" dirty="0" err="1">
                          <a:effectLst/>
                        </a:rPr>
                        <a:t>тільки</a:t>
                      </a:r>
                      <a:r>
                        <a:rPr lang="ru-RU" sz="1200" b="1" u="none" strike="noStrike" dirty="0">
                          <a:effectLst/>
                        </a:rPr>
                        <a:t> на </a:t>
                      </a:r>
                      <a:r>
                        <a:rPr lang="ru-RU" sz="1200" b="1" u="none" strike="noStrike" dirty="0" err="1">
                          <a:effectLst/>
                        </a:rPr>
                        <a:t>прожиття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err="1">
                          <a:effectLst/>
                        </a:rPr>
                        <a:t>Вистачає</a:t>
                      </a:r>
                      <a:r>
                        <a:rPr lang="ru-RU" sz="1200" b="1" u="none" strike="noStrike" dirty="0">
                          <a:effectLst/>
                        </a:rPr>
                        <a:t> на все </a:t>
                      </a:r>
                      <a:r>
                        <a:rPr lang="ru-RU" sz="1200" b="1" u="none" strike="noStrike" dirty="0" err="1">
                          <a:effectLst/>
                        </a:rPr>
                        <a:t>необхідне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err="1">
                          <a:effectLst/>
                        </a:rPr>
                        <a:t>Живемо</a:t>
                      </a:r>
                      <a:r>
                        <a:rPr lang="ru-RU" sz="1200" b="1" u="none" strike="noStrike" dirty="0">
                          <a:effectLst/>
                        </a:rPr>
                        <a:t> у </a:t>
                      </a:r>
                      <a:r>
                        <a:rPr lang="ru-RU" sz="1200" b="1" u="none" strike="noStrike" dirty="0" err="1">
                          <a:effectLst/>
                        </a:rPr>
                        <a:t>повному</a:t>
                      </a:r>
                      <a:r>
                        <a:rPr lang="ru-RU" sz="1200" b="1" u="none" strike="noStrike" dirty="0">
                          <a:effectLst/>
                        </a:rPr>
                        <a:t> достатку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04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Так, задоволений+Скоріше задоволений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25%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38%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21%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66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Скоріше не задоволений+Зовсім не задоволений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79%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77%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73%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63%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76%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4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НЕ ОТРИМУЮ МЕДИЧНИХ ПОСЛУГ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2%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4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ВВ/ ВІДМОВА ВІД ВІДПОВІДІ/ НЕ ЗНАЮ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1%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291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Як Ви </a:t>
            </a:r>
            <a:r>
              <a:rPr lang="ru-RU" dirty="0" err="1"/>
              <a:t>вважаєте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потрібні</a:t>
            </a:r>
            <a:r>
              <a:rPr lang="ru-RU" dirty="0"/>
              <a:t> </a:t>
            </a:r>
            <a:r>
              <a:rPr lang="ru-RU" dirty="0" err="1"/>
              <a:t>кардинальні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в </a:t>
            </a:r>
            <a:r>
              <a:rPr lang="ru-RU" dirty="0" err="1"/>
              <a:t>існуючій</a:t>
            </a:r>
            <a:r>
              <a:rPr lang="ru-RU" dirty="0"/>
              <a:t> </a:t>
            </a:r>
            <a:r>
              <a:rPr lang="ru-RU" dirty="0" err="1"/>
              <a:t>системі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 smtClean="0"/>
              <a:t>? (%)</a:t>
            </a:r>
            <a:endParaRPr lang="uk-UA" altLang="uk-UA" b="1" dirty="0" smtClean="0"/>
          </a:p>
        </p:txBody>
      </p:sp>
      <p:sp>
        <p:nvSpPr>
          <p:cNvPr id="6147" name="Номер слайда 3"/>
          <p:cNvSpPr>
            <a:spLocks noGrp="1"/>
          </p:cNvSpPr>
          <p:nvPr>
            <p:ph type="sldNum" sz="quarter" idx="10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A24D9FD0-C8CA-4F80-840B-472B0950F65C}" type="slidenum">
              <a:rPr lang="ru-RU" sz="1600" smtClean="0"/>
              <a:pPr eaLnBrk="1" hangingPunct="1">
                <a:defRPr/>
              </a:pPr>
              <a:t>3</a:t>
            </a:fld>
            <a:endParaRPr lang="ru-RU" sz="1600" smtClean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200882"/>
              </p:ext>
            </p:extLst>
          </p:nvPr>
        </p:nvGraphicFramePr>
        <p:xfrm>
          <a:off x="314324" y="1276351"/>
          <a:ext cx="8496301" cy="50620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61021"/>
                <a:gridCol w="1007056"/>
                <a:gridCol w="1007056"/>
                <a:gridCol w="1007056"/>
                <a:gridCol w="1007056"/>
                <a:gridCol w="1007056"/>
              </a:tblGrid>
              <a:tr h="271146"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r>
                        <a:rPr lang="ru-RU" sz="1200" i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100% по кожному </a:t>
                      </a:r>
                      <a:r>
                        <a:rPr lang="ru-RU" sz="1200" i="1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стовпчику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Тип </a:t>
                      </a:r>
                      <a:r>
                        <a:rPr lang="ru-RU" sz="1200" b="1" u="none" strike="noStrike" dirty="0" err="1">
                          <a:effectLst/>
                        </a:rPr>
                        <a:t>поселення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Україна загалом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711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err="1">
                          <a:effectLst/>
                        </a:rPr>
                        <a:t>Місто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Село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711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Точно+Скоріше, так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89%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90%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89%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711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Скоріше+точно, ні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9%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711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ВВ/ ВІДМОВА ВІД ВІДПОВІДІ/ НЕ ЗНАЮ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2%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58744">
                <a:tc>
                  <a:txBody>
                    <a:bodyPr/>
                    <a:lstStyle/>
                    <a:p>
                      <a:pPr algn="l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71146"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r>
                        <a:rPr lang="ru-RU" sz="1200" i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100% по кожному </a:t>
                      </a:r>
                      <a:r>
                        <a:rPr lang="ru-RU" sz="1200" i="1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стовпчику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err="1">
                          <a:effectLst/>
                        </a:rPr>
                        <a:t>Вік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Україна загалом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711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18-35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36-55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56+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711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Точно+Скоріше, так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89%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89%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89%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711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Скоріше+точно, ні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9%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711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ВВ/ ВІДМОВА ВІД ВІДПОВІДІ/ НЕ ЗНАЮ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2%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53659">
                <a:tc>
                  <a:txBody>
                    <a:bodyPr/>
                    <a:lstStyle/>
                    <a:p>
                      <a:pPr algn="l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703"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r>
                        <a:rPr lang="ru-RU" sz="1200" i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100% по кожному </a:t>
                      </a:r>
                      <a:r>
                        <a:rPr lang="ru-RU" sz="1200" i="1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стовпчику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err="1">
                          <a:effectLst/>
                        </a:rPr>
                        <a:t>Матеріальний</a:t>
                      </a:r>
                      <a:r>
                        <a:rPr lang="ru-RU" sz="1200" b="1" u="none" strike="noStrike" dirty="0">
                          <a:effectLst/>
                        </a:rPr>
                        <a:t> стан </a:t>
                      </a:r>
                      <a:r>
                        <a:rPr lang="ru-RU" sz="1200" b="1" u="none" strike="noStrike" dirty="0" err="1">
                          <a:effectLst/>
                        </a:rPr>
                        <a:t>сім'ї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err="1">
                          <a:effectLst/>
                        </a:rPr>
                        <a:t>Україна</a:t>
                      </a:r>
                      <a:r>
                        <a:rPr lang="ru-RU" sz="1200" b="1" u="none" strike="noStrike" dirty="0">
                          <a:effectLst/>
                        </a:rPr>
                        <a:t> </a:t>
                      </a:r>
                      <a:r>
                        <a:rPr lang="ru-RU" sz="1200" b="1" u="none" strike="noStrike" dirty="0" err="1">
                          <a:effectLst/>
                        </a:rPr>
                        <a:t>загалом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7667">
                <a:tc vMerge="1">
                  <a:txBody>
                    <a:bodyPr/>
                    <a:lstStyle/>
                    <a:p>
                      <a:pPr algn="l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err="1">
                          <a:effectLst/>
                        </a:rPr>
                        <a:t>Вистачає</a:t>
                      </a:r>
                      <a:r>
                        <a:rPr lang="ru-RU" sz="1200" b="1" u="none" strike="noStrike" dirty="0">
                          <a:effectLst/>
                        </a:rPr>
                        <a:t> </a:t>
                      </a:r>
                      <a:r>
                        <a:rPr lang="ru-RU" sz="1200" b="1" u="none" strike="noStrike" dirty="0" err="1">
                          <a:effectLst/>
                        </a:rPr>
                        <a:t>лише</a:t>
                      </a:r>
                      <a:r>
                        <a:rPr lang="ru-RU" sz="1200" b="1" u="none" strike="noStrike" dirty="0">
                          <a:effectLst/>
                        </a:rPr>
                        <a:t> на </a:t>
                      </a:r>
                      <a:r>
                        <a:rPr lang="ru-RU" sz="1200" b="1" u="none" strike="noStrike" dirty="0" err="1">
                          <a:effectLst/>
                        </a:rPr>
                        <a:t>продукти</a:t>
                      </a:r>
                      <a:r>
                        <a:rPr lang="ru-RU" sz="1200" b="1" u="none" strike="noStrike" dirty="0">
                          <a:effectLst/>
                        </a:rPr>
                        <a:t> </a:t>
                      </a:r>
                      <a:r>
                        <a:rPr lang="ru-RU" sz="1200" b="1" u="none" strike="noStrike" dirty="0" err="1">
                          <a:effectLst/>
                        </a:rPr>
                        <a:t>харчування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err="1">
                          <a:effectLst/>
                        </a:rPr>
                        <a:t>Вистачає</a:t>
                      </a:r>
                      <a:r>
                        <a:rPr lang="ru-RU" sz="1200" b="1" u="none" strike="noStrike" dirty="0">
                          <a:effectLst/>
                        </a:rPr>
                        <a:t> </a:t>
                      </a:r>
                      <a:r>
                        <a:rPr lang="ru-RU" sz="1200" b="1" u="none" strike="noStrike" dirty="0" err="1">
                          <a:effectLst/>
                        </a:rPr>
                        <a:t>тільки</a:t>
                      </a:r>
                      <a:r>
                        <a:rPr lang="ru-RU" sz="1200" b="1" u="none" strike="noStrike" dirty="0">
                          <a:effectLst/>
                        </a:rPr>
                        <a:t> на </a:t>
                      </a:r>
                      <a:r>
                        <a:rPr lang="ru-RU" sz="1200" b="1" u="none" strike="noStrike" dirty="0" err="1">
                          <a:effectLst/>
                        </a:rPr>
                        <a:t>прожиття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err="1">
                          <a:effectLst/>
                        </a:rPr>
                        <a:t>Вистачає</a:t>
                      </a:r>
                      <a:r>
                        <a:rPr lang="ru-RU" sz="1200" b="1" u="none" strike="noStrike" dirty="0">
                          <a:effectLst/>
                        </a:rPr>
                        <a:t> на все </a:t>
                      </a:r>
                      <a:r>
                        <a:rPr lang="ru-RU" sz="1200" b="1" u="none" strike="noStrike" dirty="0" err="1">
                          <a:effectLst/>
                        </a:rPr>
                        <a:t>необхідне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err="1">
                          <a:effectLst/>
                        </a:rPr>
                        <a:t>Живемо</a:t>
                      </a:r>
                      <a:r>
                        <a:rPr lang="ru-RU" sz="1200" b="1" u="none" strike="noStrike" dirty="0">
                          <a:effectLst/>
                        </a:rPr>
                        <a:t> у </a:t>
                      </a:r>
                      <a:r>
                        <a:rPr lang="ru-RU" sz="1200" b="1" u="none" strike="noStrike" dirty="0" err="1">
                          <a:effectLst/>
                        </a:rPr>
                        <a:t>повному</a:t>
                      </a:r>
                      <a:r>
                        <a:rPr lang="ru-RU" sz="1200" b="1" u="none" strike="noStrike" dirty="0">
                          <a:effectLst/>
                        </a:rPr>
                        <a:t> достатку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11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Точно+Скоріше, так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89%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94%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89%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1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Скоріше+точно, ні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9%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1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ВВ/ ВІДМОВА ВІД ВІДПОВІДІ/ НЕ ЗНАЮ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2%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558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183883"/>
      </a:dk1>
      <a:lt1>
        <a:srgbClr val="FFFFFF"/>
      </a:lt1>
      <a:dk2>
        <a:srgbClr val="183883"/>
      </a:dk2>
      <a:lt2>
        <a:srgbClr val="808080"/>
      </a:lt2>
      <a:accent1>
        <a:srgbClr val="D4E3F7"/>
      </a:accent1>
      <a:accent2>
        <a:srgbClr val="0067AF"/>
      </a:accent2>
      <a:accent3>
        <a:srgbClr val="FFFFFF"/>
      </a:accent3>
      <a:accent4>
        <a:srgbClr val="132E6F"/>
      </a:accent4>
      <a:accent5>
        <a:srgbClr val="E6EFFA"/>
      </a:accent5>
      <a:accent6>
        <a:srgbClr val="005D9E"/>
      </a:accent6>
      <a:hlink>
        <a:srgbClr val="365B91"/>
      </a:hlink>
      <a:folHlink>
        <a:srgbClr val="0099A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6B8D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6B8D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0067AF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005D9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4181</TotalTime>
  <Words>571</Words>
  <Application>Microsoft Office PowerPoint</Application>
  <PresentationFormat>Экран (4:3)</PresentationFormat>
  <Paragraphs>227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Verdana</vt:lpstr>
      <vt:lpstr>Wingdings</vt:lpstr>
      <vt:lpstr>Default Design</vt:lpstr>
      <vt:lpstr>Скажіть, чи підтримуєте Ви медичну реформу, яка планується запроваджуватись в Україні? (%)</vt:lpstr>
      <vt:lpstr>Чи задоволені Ви нинішнім наданням медичних послуг (швидка допомога, поліклініки, лікарні)? (%)</vt:lpstr>
      <vt:lpstr> Як Ви вважаєте, чи потрібні кардинальні зміни в існуючій системі охорони здоров'я? (%)</vt:lpstr>
    </vt:vector>
  </TitlesOfParts>
  <Company>Presentation Magazine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2 Template</dc:title>
  <dc:creator>Presentation Magazine</dc:creator>
  <cp:lastModifiedBy>Тая</cp:lastModifiedBy>
  <cp:revision>606</cp:revision>
  <cp:lastPrinted>2017-10-13T07:01:11Z</cp:lastPrinted>
  <dcterms:created xsi:type="dcterms:W3CDTF">2005-02-28T14:06:28Z</dcterms:created>
  <dcterms:modified xsi:type="dcterms:W3CDTF">2021-09-29T08:33:51Z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Presentation Helper</vt:lpwstr>
  </property>
</Properties>
</file>