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1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A227F13A-0418-4F6B-BB6A-65FFF0C7FA60}" type="datetimeFigureOut">
              <a:rPr lang="en-US" smtClean="0"/>
              <a:t>3/12/2023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CAFCA89-37FE-4186-B9F2-85C72A9A724D}" type="slidenum">
              <a:rPr lang="en-US" smtClean="0"/>
              <a:t>‹#›</a:t>
            </a:fld>
            <a:endParaRPr lang="en-US"/>
          </a:p>
        </p:txBody>
      </p:sp>
    </p:spTree>
    <p:extLst>
      <p:ext uri="{BB962C8B-B14F-4D97-AF65-F5344CB8AC3E}">
        <p14:creationId xmlns:p14="http://schemas.microsoft.com/office/powerpoint/2010/main" val="19948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A227F13A-0418-4F6B-BB6A-65FFF0C7FA60}" type="datetimeFigureOut">
              <a:rPr lang="en-US" smtClean="0"/>
              <a:t>3/12/2023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CAFCA89-37FE-4186-B9F2-85C72A9A724D}" type="slidenum">
              <a:rPr lang="en-US" smtClean="0"/>
              <a:t>‹#›</a:t>
            </a:fld>
            <a:endParaRPr lang="en-US"/>
          </a:p>
        </p:txBody>
      </p:sp>
    </p:spTree>
    <p:extLst>
      <p:ext uri="{BB962C8B-B14F-4D97-AF65-F5344CB8AC3E}">
        <p14:creationId xmlns:p14="http://schemas.microsoft.com/office/powerpoint/2010/main" val="214512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A227F13A-0418-4F6B-BB6A-65FFF0C7FA60}" type="datetimeFigureOut">
              <a:rPr lang="en-US" smtClean="0"/>
              <a:t>3/12/2023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CAFCA89-37FE-4186-B9F2-85C72A9A724D}" type="slidenum">
              <a:rPr lang="en-US" smtClean="0"/>
              <a:t>‹#›</a:t>
            </a:fld>
            <a:endParaRPr lang="en-US"/>
          </a:p>
        </p:txBody>
      </p:sp>
    </p:spTree>
    <p:extLst>
      <p:ext uri="{BB962C8B-B14F-4D97-AF65-F5344CB8AC3E}">
        <p14:creationId xmlns:p14="http://schemas.microsoft.com/office/powerpoint/2010/main" val="312514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A227F13A-0418-4F6B-BB6A-65FFF0C7FA60}" type="datetimeFigureOut">
              <a:rPr lang="en-US" smtClean="0"/>
              <a:t>3/12/2023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CAFCA89-37FE-4186-B9F2-85C72A9A724D}" type="slidenum">
              <a:rPr lang="en-US" smtClean="0"/>
              <a:t>‹#›</a:t>
            </a:fld>
            <a:endParaRPr lang="en-US"/>
          </a:p>
        </p:txBody>
      </p:sp>
    </p:spTree>
    <p:extLst>
      <p:ext uri="{BB962C8B-B14F-4D97-AF65-F5344CB8AC3E}">
        <p14:creationId xmlns:p14="http://schemas.microsoft.com/office/powerpoint/2010/main" val="57050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227F13A-0418-4F6B-BB6A-65FFF0C7FA60}" type="datetimeFigureOut">
              <a:rPr lang="en-US" smtClean="0"/>
              <a:t>3/12/2023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CAFCA89-37FE-4186-B9F2-85C72A9A724D}" type="slidenum">
              <a:rPr lang="en-US" smtClean="0"/>
              <a:t>‹#›</a:t>
            </a:fld>
            <a:endParaRPr lang="en-US"/>
          </a:p>
        </p:txBody>
      </p:sp>
    </p:spTree>
    <p:extLst>
      <p:ext uri="{BB962C8B-B14F-4D97-AF65-F5344CB8AC3E}">
        <p14:creationId xmlns:p14="http://schemas.microsoft.com/office/powerpoint/2010/main" val="279572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A227F13A-0418-4F6B-BB6A-65FFF0C7FA60}" type="datetimeFigureOut">
              <a:rPr lang="en-US" smtClean="0"/>
              <a:t>3/12/2023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CAFCA89-37FE-4186-B9F2-85C72A9A724D}" type="slidenum">
              <a:rPr lang="en-US" smtClean="0"/>
              <a:t>‹#›</a:t>
            </a:fld>
            <a:endParaRPr lang="en-US"/>
          </a:p>
        </p:txBody>
      </p:sp>
    </p:spTree>
    <p:extLst>
      <p:ext uri="{BB962C8B-B14F-4D97-AF65-F5344CB8AC3E}">
        <p14:creationId xmlns:p14="http://schemas.microsoft.com/office/powerpoint/2010/main" val="359148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A227F13A-0418-4F6B-BB6A-65FFF0C7FA60}" type="datetimeFigureOut">
              <a:rPr lang="en-US" smtClean="0"/>
              <a:t>3/12/2023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BCAFCA89-37FE-4186-B9F2-85C72A9A724D}" type="slidenum">
              <a:rPr lang="en-US" smtClean="0"/>
              <a:t>‹#›</a:t>
            </a:fld>
            <a:endParaRPr lang="en-US"/>
          </a:p>
        </p:txBody>
      </p:sp>
    </p:spTree>
    <p:extLst>
      <p:ext uri="{BB962C8B-B14F-4D97-AF65-F5344CB8AC3E}">
        <p14:creationId xmlns:p14="http://schemas.microsoft.com/office/powerpoint/2010/main" val="230009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A227F13A-0418-4F6B-BB6A-65FFF0C7FA60}" type="datetimeFigureOut">
              <a:rPr lang="en-US" smtClean="0"/>
              <a:t>3/12/2023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BCAFCA89-37FE-4186-B9F2-85C72A9A724D}" type="slidenum">
              <a:rPr lang="en-US" smtClean="0"/>
              <a:t>‹#›</a:t>
            </a:fld>
            <a:endParaRPr lang="en-US"/>
          </a:p>
        </p:txBody>
      </p:sp>
    </p:spTree>
    <p:extLst>
      <p:ext uri="{BB962C8B-B14F-4D97-AF65-F5344CB8AC3E}">
        <p14:creationId xmlns:p14="http://schemas.microsoft.com/office/powerpoint/2010/main" val="435967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227F13A-0418-4F6B-BB6A-65FFF0C7FA60}" type="datetimeFigureOut">
              <a:rPr lang="en-US" smtClean="0"/>
              <a:t>3/12/2023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BCAFCA89-37FE-4186-B9F2-85C72A9A724D}" type="slidenum">
              <a:rPr lang="en-US" smtClean="0"/>
              <a:t>‹#›</a:t>
            </a:fld>
            <a:endParaRPr lang="en-US"/>
          </a:p>
        </p:txBody>
      </p:sp>
    </p:spTree>
    <p:extLst>
      <p:ext uri="{BB962C8B-B14F-4D97-AF65-F5344CB8AC3E}">
        <p14:creationId xmlns:p14="http://schemas.microsoft.com/office/powerpoint/2010/main" val="385099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227F13A-0418-4F6B-BB6A-65FFF0C7FA60}" type="datetimeFigureOut">
              <a:rPr lang="en-US" smtClean="0"/>
              <a:t>3/12/2023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CAFCA89-37FE-4186-B9F2-85C72A9A724D}" type="slidenum">
              <a:rPr lang="en-US" smtClean="0"/>
              <a:t>‹#›</a:t>
            </a:fld>
            <a:endParaRPr lang="en-US"/>
          </a:p>
        </p:txBody>
      </p:sp>
    </p:spTree>
    <p:extLst>
      <p:ext uri="{BB962C8B-B14F-4D97-AF65-F5344CB8AC3E}">
        <p14:creationId xmlns:p14="http://schemas.microsoft.com/office/powerpoint/2010/main" val="2714183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227F13A-0418-4F6B-BB6A-65FFF0C7FA60}" type="datetimeFigureOut">
              <a:rPr lang="en-US" smtClean="0"/>
              <a:t>3/12/2023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CAFCA89-37FE-4186-B9F2-85C72A9A724D}" type="slidenum">
              <a:rPr lang="en-US" smtClean="0"/>
              <a:t>‹#›</a:t>
            </a:fld>
            <a:endParaRPr lang="en-US"/>
          </a:p>
        </p:txBody>
      </p:sp>
    </p:spTree>
    <p:extLst>
      <p:ext uri="{BB962C8B-B14F-4D97-AF65-F5344CB8AC3E}">
        <p14:creationId xmlns:p14="http://schemas.microsoft.com/office/powerpoint/2010/main" val="359816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7F13A-0418-4F6B-BB6A-65FFF0C7FA60}" type="datetimeFigureOut">
              <a:rPr lang="en-US" smtClean="0"/>
              <a:t>3/12/2023</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FCA89-37FE-4186-B9F2-85C72A9A724D}" type="slidenum">
              <a:rPr lang="en-US" smtClean="0"/>
              <a:t>‹#›</a:t>
            </a:fld>
            <a:endParaRPr lang="en-US"/>
          </a:p>
        </p:txBody>
      </p:sp>
    </p:spTree>
    <p:extLst>
      <p:ext uri="{BB962C8B-B14F-4D97-AF65-F5344CB8AC3E}">
        <p14:creationId xmlns:p14="http://schemas.microsoft.com/office/powerpoint/2010/main" val="3069834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60478" y="2869276"/>
            <a:ext cx="9144000" cy="2387600"/>
          </a:xfrm>
        </p:spPr>
        <p:txBody>
          <a:bodyPr>
            <a:normAutofit fontScale="90000"/>
          </a:bodyPr>
          <a:lstStyle/>
          <a:p>
            <a:r>
              <a:rPr lang="ru-RU" dirty="0"/>
              <a:t>ПРОЦЕССЫ ПРЕОБРАЗОВАНИЯ ЭНЕРГИИ НА ТЕПЛОВЫХ ЭЛЕКТРОСТАНЦИЯХ</a:t>
            </a:r>
            <a:br>
              <a:rPr lang="ru-RU" dirty="0"/>
            </a:br>
            <a:endParaRPr lang="en-US" dirty="0"/>
          </a:p>
        </p:txBody>
      </p:sp>
    </p:spTree>
    <p:extLst>
      <p:ext uri="{BB962C8B-B14F-4D97-AF65-F5344CB8AC3E}">
        <p14:creationId xmlns:p14="http://schemas.microsoft.com/office/powerpoint/2010/main" val="1743029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97256" y="570030"/>
            <a:ext cx="10515600" cy="4351338"/>
          </a:xfrm>
        </p:spPr>
        <p:txBody>
          <a:bodyPr>
            <a:normAutofit lnSpcReduction="10000"/>
          </a:bodyPr>
          <a:lstStyle/>
          <a:p>
            <a:pPr algn="just"/>
            <a:r>
              <a:rPr lang="ru-RU" dirty="0" smtClean="0"/>
              <a:t>Тепловой цикл: в котле вода превращается в пар и приобретает запас тепловой энергии, которая в паровой турбине частично превращается в работу;</a:t>
            </a:r>
          </a:p>
          <a:p>
            <a:pPr algn="just"/>
            <a:r>
              <a:rPr lang="ru-RU" dirty="0" smtClean="0"/>
              <a:t> </a:t>
            </a:r>
            <a:r>
              <a:rPr lang="ru-RU" dirty="0"/>
              <a:t>в конденсаторе часть тепла передается охлаждающей воде; </a:t>
            </a:r>
            <a:r>
              <a:rPr lang="ru-RU" dirty="0" smtClean="0"/>
              <a:t>затем </a:t>
            </a:r>
            <a:r>
              <a:rPr lang="ru-RU" dirty="0"/>
              <a:t>этот цикл повторяется. </a:t>
            </a:r>
            <a:endParaRPr lang="ru-RU" dirty="0" smtClean="0"/>
          </a:p>
          <a:p>
            <a:pPr algn="just"/>
            <a:endParaRPr lang="ru-RU" dirty="0"/>
          </a:p>
          <a:p>
            <a:pPr algn="just"/>
            <a:r>
              <a:rPr lang="ru-RU" dirty="0" err="1" smtClean="0"/>
              <a:t>Утановка</a:t>
            </a:r>
            <a:r>
              <a:rPr lang="ru-RU" dirty="0" smtClean="0"/>
              <a:t> </a:t>
            </a:r>
            <a:r>
              <a:rPr lang="ru-RU" dirty="0"/>
              <a:t>будет тем экономичнее, чем большая часть тепла превратится в турбине в работу. Законы превращения тепла в работу, которое является основной задачей любого теплового двигателя, в том числе ПТУ, изучаются дисциплиной, называемой </a:t>
            </a:r>
            <a:r>
              <a:rPr lang="ru-RU" i="1" dirty="0"/>
              <a:t>технической термодинамикой.</a:t>
            </a:r>
          </a:p>
          <a:p>
            <a:endParaRPr lang="en-US" dirty="0"/>
          </a:p>
        </p:txBody>
      </p:sp>
    </p:spTree>
    <p:extLst>
      <p:ext uri="{BB962C8B-B14F-4D97-AF65-F5344CB8AC3E}">
        <p14:creationId xmlns:p14="http://schemas.microsoft.com/office/powerpoint/2010/main" val="396230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9018" y="993111"/>
            <a:ext cx="10515600" cy="4351338"/>
          </a:xfrm>
        </p:spPr>
        <p:txBody>
          <a:bodyPr>
            <a:normAutofit fontScale="85000" lnSpcReduction="20000"/>
          </a:bodyPr>
          <a:lstStyle/>
          <a:p>
            <a:pPr algn="just"/>
            <a:r>
              <a:rPr lang="ru-RU" dirty="0" smtClean="0"/>
              <a:t>Давление — это результат ударов молекул газа или жидкости, заключенных в сосуде, на единицу площади ограничивающих его слепок. Давление измеряют в Паскалях (Па). </a:t>
            </a:r>
          </a:p>
          <a:p>
            <a:pPr algn="just"/>
            <a:r>
              <a:rPr lang="ru-RU" dirty="0" smtClean="0"/>
              <a:t>Паскаль — это сила в 1 Н, равномерно распределенная на площади в  1 м</a:t>
            </a:r>
            <a:r>
              <a:rPr lang="ru-RU" baseline="30000" dirty="0" smtClean="0"/>
              <a:t>2</a:t>
            </a:r>
            <a:r>
              <a:rPr lang="ru-RU" dirty="0" smtClean="0"/>
              <a:t>. Паскаль — очень малая величина (например, атмосферное давление в 100 тыс. раз больше). Поэтому для измерения давления часто используют кратные величины- </a:t>
            </a:r>
            <a:r>
              <a:rPr lang="ru-RU" dirty="0" err="1" smtClean="0"/>
              <a:t>килопаскали</a:t>
            </a:r>
            <a:r>
              <a:rPr lang="ru-RU" dirty="0" smtClean="0"/>
              <a:t> (I кПа = 1000 Па) и</a:t>
            </a:r>
          </a:p>
          <a:p>
            <a:pPr algn="just"/>
            <a:r>
              <a:rPr lang="ru-RU" dirty="0" err="1" smtClean="0"/>
              <a:t>мегапаскали</a:t>
            </a:r>
            <a:r>
              <a:rPr lang="ru-RU" dirty="0" smtClean="0"/>
              <a:t>(1 МПа= 1000 кПа ~ 10</a:t>
            </a:r>
            <a:r>
              <a:rPr lang="ru-RU" baseline="30000" dirty="0" smtClean="0"/>
              <a:t>6</a:t>
            </a:r>
            <a:r>
              <a:rPr lang="ru-RU" dirty="0" smtClean="0"/>
              <a:t>Па).</a:t>
            </a:r>
          </a:p>
          <a:p>
            <a:pPr algn="just"/>
            <a:r>
              <a:rPr lang="ru-RU" dirty="0" smtClean="0"/>
              <a:t>На электростанциях для измерения давления часто используют атмосферы (</a:t>
            </a:r>
            <a:r>
              <a:rPr lang="ru-RU" dirty="0" err="1" smtClean="0"/>
              <a:t>ат</a:t>
            </a:r>
            <a:r>
              <a:rPr lang="ru-RU" dirty="0" smtClean="0"/>
              <a:t>).</a:t>
            </a:r>
          </a:p>
          <a:p>
            <a:pPr algn="just"/>
            <a:r>
              <a:rPr lang="ru-RU" dirty="0" smtClean="0"/>
              <a:t> Одна атмосфера — это сила в 1 кгс ((кгс ~ 9,81 Н), равномерно распределенная на площади в 1 см. </a:t>
            </a:r>
          </a:p>
          <a:p>
            <a:pPr algn="just"/>
            <a:r>
              <a:rPr lang="ru-RU" dirty="0" smtClean="0"/>
              <a:t>1 </a:t>
            </a:r>
            <a:r>
              <a:rPr lang="ru-RU" dirty="0" err="1" smtClean="0"/>
              <a:t>ат</a:t>
            </a:r>
            <a:r>
              <a:rPr lang="ru-RU" dirty="0" smtClean="0"/>
              <a:t> = 1 кгс/см</a:t>
            </a:r>
            <a:r>
              <a:rPr lang="ru-RU" baseline="30000" dirty="0" smtClean="0"/>
              <a:t>2</a:t>
            </a:r>
            <a:r>
              <a:rPr lang="ru-RU" dirty="0" smtClean="0"/>
              <a:t> = 98 100 Па = 98,1 кПа и 1 МПа ~ 10 </a:t>
            </a:r>
            <a:r>
              <a:rPr lang="ru-RU" dirty="0" err="1" smtClean="0"/>
              <a:t>ат</a:t>
            </a:r>
            <a:r>
              <a:rPr lang="ru-RU" dirty="0" smtClean="0"/>
              <a:t>.</a:t>
            </a:r>
            <a:endParaRPr lang="en-US" dirty="0"/>
          </a:p>
        </p:txBody>
      </p:sp>
    </p:spTree>
    <p:extLst>
      <p:ext uri="{BB962C8B-B14F-4D97-AF65-F5344CB8AC3E}">
        <p14:creationId xmlns:p14="http://schemas.microsoft.com/office/powerpoint/2010/main" val="945244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7541" y="376089"/>
            <a:ext cx="11283406" cy="3309453"/>
          </a:xfrm>
        </p:spPr>
        <p:txBody>
          <a:bodyPr/>
          <a:lstStyle/>
          <a:p>
            <a:r>
              <a:rPr lang="ru-RU" dirty="0" smtClean="0"/>
              <a:t>Давление, превышающее атмосферное, чаще всего измеряют прибором, называемым манометром. </a:t>
            </a:r>
          </a:p>
          <a:p>
            <a:endParaRPr lang="ru-RU" dirty="0"/>
          </a:p>
          <a:p>
            <a:r>
              <a:rPr lang="ru-RU" dirty="0" smtClean="0"/>
              <a:t>Обычно он указывает давление </a:t>
            </a:r>
            <a:r>
              <a:rPr lang="ru-RU" i="1" dirty="0" err="1" smtClean="0"/>
              <a:t>р</a:t>
            </a:r>
            <a:r>
              <a:rPr lang="ru-RU" baseline="-25000" dirty="0" err="1" smtClean="0"/>
              <a:t>и</a:t>
            </a:r>
            <a:r>
              <a:rPr lang="ru-RU" dirty="0" smtClean="0"/>
              <a:t>, избыточное над атмосферным. Поэтому для определения абсолютного давления </a:t>
            </a:r>
            <a:r>
              <a:rPr lang="ru-RU" i="1" dirty="0" smtClean="0"/>
              <a:t>р</a:t>
            </a:r>
            <a:r>
              <a:rPr lang="ru-RU" dirty="0" smtClean="0"/>
              <a:t>, к показаниям манометра </a:t>
            </a:r>
            <a:r>
              <a:rPr lang="ru-RU" i="1" dirty="0" err="1" smtClean="0"/>
              <a:t>р</a:t>
            </a:r>
            <a:r>
              <a:rPr lang="ru-RU" baseline="-25000" dirty="0" err="1" smtClean="0"/>
              <a:t>и</a:t>
            </a:r>
            <a:r>
              <a:rPr lang="ru-RU" dirty="0" smtClean="0"/>
              <a:t> следует прибавить атмосферное давление </a:t>
            </a:r>
            <a:r>
              <a:rPr lang="ru-RU" i="1" dirty="0" smtClean="0"/>
              <a:t>В</a:t>
            </a:r>
            <a:r>
              <a:rPr lang="ru-RU" dirty="0" smtClean="0"/>
              <a:t>, измеряемое отдельным прибором, который называется барометром:</a:t>
            </a:r>
            <a:endParaRPr lang="en-US" dirty="0"/>
          </a:p>
        </p:txBody>
      </p:sp>
      <p:pic>
        <p:nvPicPr>
          <p:cNvPr id="4" name="Рисунок 3"/>
          <p:cNvPicPr>
            <a:picLocks noChangeAspect="1"/>
          </p:cNvPicPr>
          <p:nvPr/>
        </p:nvPicPr>
        <p:blipFill>
          <a:blip r:embed="rId2"/>
          <a:stretch>
            <a:fillRect/>
          </a:stretch>
        </p:blipFill>
        <p:spPr>
          <a:xfrm>
            <a:off x="507541" y="3685542"/>
            <a:ext cx="3288462" cy="2766260"/>
          </a:xfrm>
          <a:prstGeom prst="rect">
            <a:avLst/>
          </a:prstGeom>
        </p:spPr>
      </p:pic>
      <p:pic>
        <p:nvPicPr>
          <p:cNvPr id="5" name="Рисунок 4"/>
          <p:cNvPicPr>
            <a:picLocks noChangeAspect="1"/>
          </p:cNvPicPr>
          <p:nvPr/>
        </p:nvPicPr>
        <p:blipFill>
          <a:blip r:embed="rId3"/>
          <a:stretch>
            <a:fillRect/>
          </a:stretch>
        </p:blipFill>
        <p:spPr>
          <a:xfrm>
            <a:off x="8951495" y="3490161"/>
            <a:ext cx="2839452" cy="3157022"/>
          </a:xfrm>
          <a:prstGeom prst="rect">
            <a:avLst/>
          </a:prstGeom>
        </p:spPr>
      </p:pic>
      <p:sp>
        <p:nvSpPr>
          <p:cNvPr id="8" name="TextBox 7"/>
          <p:cNvSpPr txBox="1"/>
          <p:nvPr/>
        </p:nvSpPr>
        <p:spPr>
          <a:xfrm>
            <a:off x="5069305" y="4289200"/>
            <a:ext cx="3882190" cy="584775"/>
          </a:xfrm>
          <a:prstGeom prst="rect">
            <a:avLst/>
          </a:prstGeom>
          <a:noFill/>
        </p:spPr>
        <p:txBody>
          <a:bodyPr wrap="square" rtlCol="0">
            <a:spAutoFit/>
          </a:bodyPr>
          <a:lstStyle/>
          <a:p>
            <a:r>
              <a:rPr lang="ru-RU" sz="3200" i="1" dirty="0" smtClean="0"/>
              <a:t>р </a:t>
            </a:r>
            <a:r>
              <a:rPr lang="ru-RU" sz="3200" dirty="0" smtClean="0"/>
              <a:t>= </a:t>
            </a:r>
            <a:r>
              <a:rPr lang="ru-RU" sz="3200" i="1" dirty="0" err="1" smtClean="0"/>
              <a:t>р</a:t>
            </a:r>
            <a:r>
              <a:rPr lang="ru-RU" sz="3200" baseline="-25000" dirty="0" err="1" smtClean="0"/>
              <a:t>и</a:t>
            </a:r>
            <a:r>
              <a:rPr lang="ru-RU" sz="3200" baseline="-25000" dirty="0" smtClean="0"/>
              <a:t> </a:t>
            </a:r>
            <a:r>
              <a:rPr lang="ru-RU" sz="3200" dirty="0" smtClean="0"/>
              <a:t>+ </a:t>
            </a:r>
            <a:r>
              <a:rPr lang="ru-RU" sz="3200" i="1" dirty="0" smtClean="0"/>
              <a:t>В</a:t>
            </a:r>
            <a:endParaRPr lang="en-US" sz="3200" i="1" dirty="0"/>
          </a:p>
        </p:txBody>
      </p:sp>
    </p:spTree>
    <p:extLst>
      <p:ext uri="{BB962C8B-B14F-4D97-AF65-F5344CB8AC3E}">
        <p14:creationId xmlns:p14="http://schemas.microsoft.com/office/powerpoint/2010/main" val="410909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8337" y="1216025"/>
            <a:ext cx="12063663" cy="4351338"/>
          </a:xfrm>
        </p:spPr>
        <p:txBody>
          <a:bodyPr>
            <a:normAutofit/>
          </a:bodyPr>
          <a:lstStyle/>
          <a:p>
            <a:pPr algn="just"/>
            <a:r>
              <a:rPr lang="ru-RU" dirty="0"/>
              <a:t>Температура тел изменяется вследствие подвода или отвода тепла. Для нагрева различных тел одной и той же массы требуется различное количество тепла. </a:t>
            </a:r>
            <a:endParaRPr lang="ru-RU" dirty="0" smtClean="0"/>
          </a:p>
          <a:p>
            <a:pPr algn="just"/>
            <a:r>
              <a:rPr lang="ru-RU" dirty="0" smtClean="0"/>
              <a:t>Количество </a:t>
            </a:r>
            <a:r>
              <a:rPr lang="ru-RU" dirty="0"/>
              <a:t>тепла, необходимого для нагрева 1 кг вещества </a:t>
            </a:r>
            <a:r>
              <a:rPr lang="ru-RU" dirty="0" smtClean="0"/>
              <a:t>на 1 К (273 </a:t>
            </a:r>
            <a:r>
              <a:rPr lang="ru-RU" baseline="30000" dirty="0" smtClean="0"/>
              <a:t>0</a:t>
            </a:r>
            <a:r>
              <a:rPr lang="ru-RU" dirty="0" smtClean="0"/>
              <a:t>С), </a:t>
            </a:r>
            <a:r>
              <a:rPr lang="ru-RU" dirty="0"/>
              <a:t>называют удельной теплоемкостью и обычно обозначают буквой </a:t>
            </a:r>
            <a:r>
              <a:rPr lang="ru-RU" i="1" dirty="0"/>
              <a:t>с</a:t>
            </a:r>
            <a:r>
              <a:rPr lang="ru-RU" dirty="0"/>
              <a:t>. Удельная теплоемкость твердых тел определяется их природой, а газов и паров — еще </a:t>
            </a:r>
            <a:r>
              <a:rPr lang="ru-RU" dirty="0" smtClean="0"/>
              <a:t>и </a:t>
            </a:r>
            <a:r>
              <a:rPr lang="ru-RU" dirty="0"/>
              <a:t>условиями, при которых </a:t>
            </a:r>
            <a:r>
              <a:rPr lang="ru-RU" dirty="0" smtClean="0"/>
              <a:t>изменяется </a:t>
            </a:r>
            <a:r>
              <a:rPr lang="ru-RU" dirty="0"/>
              <a:t>их температура</a:t>
            </a:r>
            <a:r>
              <a:rPr lang="ru-RU" dirty="0" smtClean="0"/>
              <a:t>.</a:t>
            </a:r>
          </a:p>
          <a:p>
            <a:pPr algn="just"/>
            <a:r>
              <a:rPr lang="ru-RU" dirty="0" smtClean="0"/>
              <a:t> </a:t>
            </a:r>
            <a:r>
              <a:rPr lang="ru-RU" dirty="0"/>
              <a:t>Например, теплоемкость газов при подводе тепла при постоянном </a:t>
            </a:r>
            <a:r>
              <a:rPr lang="ru-RU" dirty="0" smtClean="0"/>
              <a:t>давлении </a:t>
            </a:r>
            <a:r>
              <a:rPr lang="ru-RU" i="1" dirty="0"/>
              <a:t>с</a:t>
            </a:r>
            <a:r>
              <a:rPr lang="ru-RU" i="1" baseline="-25000" dirty="0"/>
              <a:t>р</a:t>
            </a:r>
            <a:r>
              <a:rPr lang="ru-RU" i="1" dirty="0"/>
              <a:t> </a:t>
            </a:r>
            <a:r>
              <a:rPr lang="ru-RU" dirty="0"/>
              <a:t>выше, чем </a:t>
            </a:r>
            <a:r>
              <a:rPr lang="ru-RU" dirty="0" smtClean="0"/>
              <a:t> при постоянном объеме </a:t>
            </a:r>
            <a:r>
              <a:rPr lang="ru-RU" i="1" dirty="0" smtClean="0"/>
              <a:t>с</a:t>
            </a:r>
            <a:r>
              <a:rPr lang="el-GR" i="1" baseline="-25000" dirty="0" smtClean="0">
                <a:latin typeface="Constantia" panose="02030602050306030303" pitchFamily="18" charset="0"/>
              </a:rPr>
              <a:t>υ</a:t>
            </a:r>
            <a:r>
              <a:rPr lang="ru-RU" dirty="0" smtClean="0"/>
              <a:t>. </a:t>
            </a:r>
            <a:r>
              <a:rPr lang="ru-RU" dirty="0"/>
              <a:t>Измеряется теплоемкость </a:t>
            </a:r>
            <a:r>
              <a:rPr lang="ru-RU" dirty="0" smtClean="0"/>
              <a:t>в</a:t>
            </a:r>
            <a:r>
              <a:rPr lang="en-US" dirty="0" smtClean="0"/>
              <a:t> </a:t>
            </a:r>
            <a:r>
              <a:rPr lang="ru-RU" dirty="0" smtClean="0"/>
              <a:t>кДж</a:t>
            </a:r>
            <a:r>
              <a:rPr lang="ru-RU" dirty="0"/>
              <a:t>/(</a:t>
            </a:r>
            <a:r>
              <a:rPr lang="ru-RU" dirty="0" err="1" smtClean="0"/>
              <a:t>кг·К</a:t>
            </a:r>
            <a:r>
              <a:rPr lang="ru-RU" dirty="0" smtClean="0"/>
              <a:t>)</a:t>
            </a:r>
            <a:r>
              <a:rPr lang="en-US" dirty="0" smtClean="0"/>
              <a:t> </a:t>
            </a:r>
            <a:r>
              <a:rPr lang="ru-RU" dirty="0" smtClean="0"/>
              <a:t>или ккал</a:t>
            </a:r>
            <a:r>
              <a:rPr lang="en-US" dirty="0" smtClean="0"/>
              <a:t>/</a:t>
            </a:r>
            <a:r>
              <a:rPr lang="ru-RU" dirty="0" smtClean="0"/>
              <a:t>кг</a:t>
            </a:r>
            <a:r>
              <a:rPr lang="ru-RU" dirty="0" smtClean="0"/>
              <a:t>·</a:t>
            </a:r>
            <a:r>
              <a:rPr lang="ru-RU" dirty="0" smtClean="0"/>
              <a:t>°</a:t>
            </a:r>
            <a:r>
              <a:rPr lang="ru-RU" dirty="0"/>
              <a:t>С).</a:t>
            </a:r>
          </a:p>
          <a:p>
            <a:endParaRPr lang="en-US" dirty="0"/>
          </a:p>
        </p:txBody>
      </p:sp>
    </p:spTree>
    <p:extLst>
      <p:ext uri="{BB962C8B-B14F-4D97-AF65-F5344CB8AC3E}">
        <p14:creationId xmlns:p14="http://schemas.microsoft.com/office/powerpoint/2010/main" val="2795723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2767" y="413920"/>
            <a:ext cx="11706727" cy="6444080"/>
          </a:xfrm>
        </p:spPr>
        <p:txBody>
          <a:bodyPr>
            <a:normAutofit lnSpcReduction="10000"/>
          </a:bodyPr>
          <a:lstStyle/>
          <a:p>
            <a:pPr algn="just"/>
            <a:r>
              <a:rPr lang="ru-RU" dirty="0" smtClean="0"/>
              <a:t>Удельный объем </a:t>
            </a:r>
            <a:r>
              <a:rPr lang="el-GR" i="1" dirty="0" smtClean="0">
                <a:latin typeface="Constantia" panose="02030602050306030303" pitchFamily="18" charset="0"/>
              </a:rPr>
              <a:t>υ</a:t>
            </a:r>
            <a:r>
              <a:rPr lang="ru-RU" dirty="0" smtClean="0"/>
              <a:t> - это объем, занимаемый единицей массы и измеряемый в м</a:t>
            </a:r>
            <a:r>
              <a:rPr lang="en-US" baseline="30000" dirty="0" smtClean="0"/>
              <a:t>3</a:t>
            </a:r>
            <a:r>
              <a:rPr lang="ru-RU" dirty="0" smtClean="0"/>
              <a:t>/кг. Удельный объем — величина, обратная плотности. Удельный объем воды зависит от давления, а водяных паров — от давления и температуры и изменяется при движении пара в турбине в тысячи раз.</a:t>
            </a:r>
          </a:p>
          <a:p>
            <a:pPr algn="just"/>
            <a:r>
              <a:rPr lang="ru-RU" dirty="0" smtClean="0"/>
              <a:t>Давление, температура и удельный объем — основные параметры, характеризующие состояние газа или пара. </a:t>
            </a:r>
            <a:endParaRPr lang="en-US" dirty="0" smtClean="0"/>
          </a:p>
          <a:p>
            <a:pPr algn="just"/>
            <a:r>
              <a:rPr lang="ru-RU" dirty="0" smtClean="0"/>
              <a:t>Параметром состояния является и удельная внутренняя энергия</a:t>
            </a:r>
            <a:r>
              <a:rPr lang="en-US" dirty="0" smtClean="0"/>
              <a:t> </a:t>
            </a:r>
            <a:r>
              <a:rPr lang="ru-RU" dirty="0" smtClean="0"/>
              <a:t>—</a:t>
            </a:r>
            <a:r>
              <a:rPr lang="en-US" dirty="0" smtClean="0"/>
              <a:t> </a:t>
            </a:r>
            <a:r>
              <a:rPr lang="ru-RU" dirty="0" smtClean="0"/>
              <a:t>сумма кинетической и потенциальной энергий молекул 1 кг газа. </a:t>
            </a:r>
            <a:endParaRPr lang="en-US" dirty="0" smtClean="0"/>
          </a:p>
          <a:p>
            <a:pPr algn="just"/>
            <a:r>
              <a:rPr lang="ru-RU" dirty="0" smtClean="0"/>
              <a:t>С увеличением температуры и давления удельная внутренняя энергия  растёт, а с их понижением уменьшается. Поэтому внутренняя энергия пара перед турбиной существенно больше, чем за ней. </a:t>
            </a:r>
          </a:p>
          <a:p>
            <a:pPr algn="just"/>
            <a:r>
              <a:rPr lang="ru-RU" dirty="0" smtClean="0"/>
              <a:t>Как правило, интерес представляет изменение внутренней энергии при переходе из некоторого состояния 1 в состояние 2, т.е.</a:t>
            </a:r>
          </a:p>
          <a:p>
            <a:pPr marL="0" indent="0" algn="r">
              <a:buNone/>
            </a:pPr>
            <a:r>
              <a:rPr lang="el-GR" sz="4000" b="1" i="1" dirty="0" smtClean="0"/>
              <a:t>Δ</a:t>
            </a:r>
            <a:r>
              <a:rPr lang="en-US" sz="4000" b="1" i="1" dirty="0" smtClean="0"/>
              <a:t>u = u</a:t>
            </a:r>
            <a:r>
              <a:rPr lang="en-US" sz="4000" b="1" i="1" baseline="-25000" dirty="0" smtClean="0"/>
              <a:t>2</a:t>
            </a:r>
            <a:r>
              <a:rPr lang="en-US" sz="4000" b="1" i="1" dirty="0" smtClean="0"/>
              <a:t> – u</a:t>
            </a:r>
            <a:r>
              <a:rPr lang="en-US" sz="4000" b="1" i="1" baseline="-25000" dirty="0" smtClean="0"/>
              <a:t>1                                                            </a:t>
            </a:r>
            <a:r>
              <a:rPr lang="en-US" sz="4000" b="1" i="1" dirty="0" smtClean="0"/>
              <a:t> </a:t>
            </a:r>
            <a:r>
              <a:rPr lang="ru-RU" dirty="0" smtClean="0"/>
              <a:t>(1.1)</a:t>
            </a:r>
            <a:endParaRPr lang="en-US" dirty="0"/>
          </a:p>
        </p:txBody>
      </p:sp>
    </p:spTree>
    <p:extLst>
      <p:ext uri="{BB962C8B-B14F-4D97-AF65-F5344CB8AC3E}">
        <p14:creationId xmlns:p14="http://schemas.microsoft.com/office/powerpoint/2010/main" val="440525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779" y="333708"/>
            <a:ext cx="10515600" cy="6524291"/>
          </a:xfrm>
        </p:spPr>
        <p:txBody>
          <a:bodyPr>
            <a:normAutofit fontScale="70000" lnSpcReduction="20000"/>
          </a:bodyPr>
          <a:lstStyle/>
          <a:p>
            <a:pPr algn="just"/>
            <a:r>
              <a:rPr lang="ru-RU" dirty="0" smtClean="0"/>
              <a:t>При анализе процессов, происходящих в тепловых двигателях, очень часто используют другой параметр состояния — энтальпию, определяемую соотношением:</a:t>
            </a:r>
          </a:p>
          <a:p>
            <a:pPr marL="0" indent="0" algn="r">
              <a:buNone/>
            </a:pPr>
            <a:r>
              <a:rPr lang="en-US" sz="4000" b="1" i="1" dirty="0" smtClean="0"/>
              <a:t>h</a:t>
            </a:r>
            <a:r>
              <a:rPr lang="ru-RU" sz="4000" b="1" i="1" dirty="0" smtClean="0"/>
              <a:t> = </a:t>
            </a:r>
            <a:r>
              <a:rPr lang="en-US" sz="4000" b="1" i="1" dirty="0" smtClean="0"/>
              <a:t>u</a:t>
            </a:r>
            <a:r>
              <a:rPr lang="ru-RU" sz="4000" b="1" i="1" dirty="0" smtClean="0"/>
              <a:t> + р</a:t>
            </a:r>
            <a:r>
              <a:rPr lang="el-GR" sz="4000" b="1" i="1" dirty="0" smtClean="0"/>
              <a:t>υ</a:t>
            </a:r>
            <a:r>
              <a:rPr lang="en-US" dirty="0" smtClean="0"/>
              <a:t>                                               </a:t>
            </a:r>
            <a:r>
              <a:rPr lang="ru-RU" dirty="0" smtClean="0"/>
              <a:t>(1</a:t>
            </a:r>
            <a:r>
              <a:rPr lang="en-US" dirty="0"/>
              <a:t>.</a:t>
            </a:r>
            <a:r>
              <a:rPr lang="ru-RU" dirty="0" smtClean="0"/>
              <a:t>2)</a:t>
            </a:r>
            <a:endParaRPr lang="en-US" dirty="0" smtClean="0"/>
          </a:p>
          <a:p>
            <a:pPr algn="just"/>
            <a:r>
              <a:rPr lang="ru-RU" dirty="0"/>
              <a:t>Любой тепловой </a:t>
            </a:r>
            <a:r>
              <a:rPr lang="ru-RU" dirty="0" smtClean="0"/>
              <a:t>д</a:t>
            </a:r>
            <a:r>
              <a:rPr lang="ru-RU" dirty="0"/>
              <a:t>в</a:t>
            </a:r>
            <a:r>
              <a:rPr lang="ru-RU" dirty="0" smtClean="0"/>
              <a:t>игатель</a:t>
            </a:r>
            <a:r>
              <a:rPr lang="ru-RU" dirty="0"/>
              <a:t>, в том числе паротурбинная установка, сооружается для того, чтобы тепловую энергию преобразовать в работу. Эту работу совершает рабочее тело при расширении, которому препятствуют внешние силы. Понять это превращение очень просто из рис. </a:t>
            </a:r>
            <a:r>
              <a:rPr lang="ru-RU" dirty="0" smtClean="0"/>
              <a:t>2</a:t>
            </a:r>
            <a:r>
              <a:rPr lang="ru-RU" dirty="0"/>
              <a:t>. </a:t>
            </a:r>
            <a:endParaRPr lang="ru-RU" dirty="0" smtClean="0"/>
          </a:p>
          <a:p>
            <a:pPr algn="just"/>
            <a:endParaRPr lang="ru-RU" dirty="0"/>
          </a:p>
          <a:p>
            <a:pPr algn="just"/>
            <a:endParaRPr lang="ru-RU" dirty="0" smtClean="0"/>
          </a:p>
          <a:p>
            <a:pPr algn="just"/>
            <a:endParaRPr lang="ru-RU" dirty="0"/>
          </a:p>
          <a:p>
            <a:pPr algn="just"/>
            <a:endParaRPr lang="ru-RU" dirty="0" smtClean="0"/>
          </a:p>
          <a:p>
            <a:pPr algn="just"/>
            <a:endParaRPr lang="ru-RU" dirty="0"/>
          </a:p>
          <a:p>
            <a:pPr algn="just"/>
            <a:endParaRPr lang="ru-RU" dirty="0" smtClean="0"/>
          </a:p>
          <a:p>
            <a:pPr algn="just"/>
            <a:endParaRPr lang="ru-RU" dirty="0"/>
          </a:p>
          <a:p>
            <a:pPr algn="just"/>
            <a:endParaRPr lang="ru-RU" dirty="0" smtClean="0"/>
          </a:p>
          <a:p>
            <a:pPr algn="just"/>
            <a:r>
              <a:rPr lang="ru-RU" dirty="0" smtClean="0"/>
              <a:t>Если </a:t>
            </a:r>
            <a:r>
              <a:rPr lang="ru-RU" dirty="0"/>
              <a:t>в сосуде с массой газа 1 кг под невесомым поршнем, </a:t>
            </a:r>
            <a:r>
              <a:rPr lang="ru-RU" dirty="0" smtClean="0"/>
              <a:t>расположенным </a:t>
            </a:r>
            <a:r>
              <a:rPr lang="ru-RU" dirty="0"/>
              <a:t>на высоте </a:t>
            </a:r>
            <a:r>
              <a:rPr lang="ru-RU" i="1" dirty="0" smtClean="0"/>
              <a:t>у</a:t>
            </a:r>
            <a:r>
              <a:rPr lang="en-US" i="1" baseline="-25000" dirty="0" smtClean="0"/>
              <a:t>1</a:t>
            </a:r>
            <a:r>
              <a:rPr lang="ru-RU" dirty="0" smtClean="0"/>
              <a:t>, </a:t>
            </a:r>
            <a:r>
              <a:rPr lang="ru-RU" dirty="0"/>
              <a:t>с помощью груза массой </a:t>
            </a:r>
            <a:r>
              <a:rPr lang="en-US" i="1" dirty="0" smtClean="0"/>
              <a:t>m</a:t>
            </a:r>
            <a:r>
              <a:rPr lang="en-US" i="1" baseline="-25000" dirty="0" smtClean="0"/>
              <a:t>1</a:t>
            </a:r>
            <a:r>
              <a:rPr lang="ru-RU" dirty="0" smtClean="0"/>
              <a:t> </a:t>
            </a:r>
            <a:r>
              <a:rPr lang="ru-RU" dirty="0"/>
              <a:t>создается давление </a:t>
            </a:r>
            <a:r>
              <a:rPr lang="ru-RU" i="1" dirty="0" smtClean="0"/>
              <a:t>р</a:t>
            </a:r>
            <a:r>
              <a:rPr lang="en-US" i="1" baseline="-25000" dirty="0" smtClean="0"/>
              <a:t>1</a:t>
            </a:r>
            <a:r>
              <a:rPr lang="ru-RU" dirty="0" smtClean="0"/>
              <a:t>, </a:t>
            </a:r>
            <a:r>
              <a:rPr lang="ru-RU" dirty="0"/>
              <a:t>то после снятия части груза массой </a:t>
            </a:r>
            <a:r>
              <a:rPr lang="el-GR" i="1" dirty="0" smtClean="0"/>
              <a:t>Δ</a:t>
            </a:r>
            <a:r>
              <a:rPr lang="en-US" i="1" dirty="0" smtClean="0"/>
              <a:t>m</a:t>
            </a:r>
            <a:r>
              <a:rPr lang="ru-RU" dirty="0" smtClean="0"/>
              <a:t> </a:t>
            </a:r>
            <a:r>
              <a:rPr lang="ru-RU" dirty="0"/>
              <a:t>оставшийся груз </a:t>
            </a:r>
            <a:r>
              <a:rPr lang="en-US" i="1" dirty="0" smtClean="0"/>
              <a:t>m</a:t>
            </a:r>
            <a:r>
              <a:rPr lang="ru-RU" i="1" baseline="-25000" dirty="0" smtClean="0"/>
              <a:t>2</a:t>
            </a:r>
            <a:r>
              <a:rPr lang="ru-RU" i="1" dirty="0" smtClean="0"/>
              <a:t> = </a:t>
            </a:r>
            <a:r>
              <a:rPr lang="en-US" i="1" dirty="0" smtClean="0"/>
              <a:t>m</a:t>
            </a:r>
            <a:r>
              <a:rPr lang="en-US" i="1" baseline="-25000" dirty="0" smtClean="0"/>
              <a:t>1</a:t>
            </a:r>
            <a:r>
              <a:rPr lang="en-US" i="1" dirty="0" smtClean="0"/>
              <a:t> -</a:t>
            </a:r>
            <a:r>
              <a:rPr lang="ru-RU" i="1" dirty="0" smtClean="0"/>
              <a:t> </a:t>
            </a:r>
            <a:r>
              <a:rPr lang="el-GR" i="1" dirty="0" smtClean="0"/>
              <a:t>Δ</a:t>
            </a:r>
            <a:r>
              <a:rPr lang="en-US" i="1" dirty="0" smtClean="0"/>
              <a:t>m</a:t>
            </a:r>
            <a:r>
              <a:rPr lang="ru-RU" i="1" dirty="0" smtClean="0"/>
              <a:t> </a:t>
            </a:r>
            <a:r>
              <a:rPr lang="ru-RU" dirty="0" smtClean="0"/>
              <a:t>поднимется </a:t>
            </a:r>
            <a:r>
              <a:rPr lang="ru-RU" dirty="0"/>
              <a:t>до высоты </a:t>
            </a:r>
            <a:r>
              <a:rPr lang="en-US" i="1" dirty="0" smtClean="0"/>
              <a:t>y</a:t>
            </a:r>
            <a:r>
              <a:rPr lang="ru-RU" i="1" baseline="-25000" dirty="0" smtClean="0"/>
              <a:t>2</a:t>
            </a:r>
            <a:r>
              <a:rPr lang="ru-RU" dirty="0" smtClean="0"/>
              <a:t> </a:t>
            </a:r>
            <a:r>
              <a:rPr lang="ru-RU" dirty="0"/>
              <a:t>и приобретет запас потенциальной </a:t>
            </a:r>
            <a:r>
              <a:rPr lang="ru-RU" dirty="0" smtClean="0"/>
              <a:t>энергии</a:t>
            </a:r>
            <a:endParaRPr lang="en-US" dirty="0" smtClean="0"/>
          </a:p>
          <a:p>
            <a:pPr marL="0" indent="0" algn="ctr">
              <a:buNone/>
            </a:pPr>
            <a:r>
              <a:rPr lang="el-GR" sz="5100" b="1" i="1" dirty="0" smtClean="0"/>
              <a:t>Δ</a:t>
            </a:r>
            <a:r>
              <a:rPr lang="en-US" sz="5100" b="1" i="1" dirty="0" smtClean="0"/>
              <a:t>u</a:t>
            </a:r>
            <a:r>
              <a:rPr lang="ru-RU" sz="5100" b="1" i="1" baseline="-25000" dirty="0" smtClean="0"/>
              <a:t>пот</a:t>
            </a:r>
            <a:r>
              <a:rPr lang="ru-RU" sz="5100" b="1" i="1" dirty="0" smtClean="0"/>
              <a:t> = </a:t>
            </a:r>
            <a:r>
              <a:rPr lang="en-US" sz="5100" b="1" i="1" dirty="0" smtClean="0"/>
              <a:t>m</a:t>
            </a:r>
            <a:r>
              <a:rPr lang="en-US" sz="5100" b="1" i="1" baseline="-25000" dirty="0" smtClean="0"/>
              <a:t>2</a:t>
            </a:r>
            <a:r>
              <a:rPr lang="en-US" sz="5100" b="1" i="1" dirty="0" smtClean="0"/>
              <a:t>g(y</a:t>
            </a:r>
            <a:r>
              <a:rPr lang="en-US" sz="5100" b="1" i="1" baseline="-25000" dirty="0" smtClean="0"/>
              <a:t>2 </a:t>
            </a:r>
            <a:r>
              <a:rPr lang="en-US" sz="5100" b="1" i="1" dirty="0" smtClean="0"/>
              <a:t>- y</a:t>
            </a:r>
            <a:r>
              <a:rPr lang="en-US" sz="5100" b="1" i="1" baseline="-25000" dirty="0" smtClean="0"/>
              <a:t>1</a:t>
            </a:r>
            <a:r>
              <a:rPr lang="en-US" sz="5100" b="1" i="1" dirty="0" smtClean="0"/>
              <a:t>)</a:t>
            </a:r>
            <a:endParaRPr lang="ru-RU" sz="5100" b="1" i="1" dirty="0" smtClean="0"/>
          </a:p>
          <a:p>
            <a:pPr algn="just"/>
            <a:r>
              <a:rPr lang="ru-RU" dirty="0" smtClean="0"/>
              <a:t>равной работе расширения газа </a:t>
            </a:r>
            <a:r>
              <a:rPr lang="en-US" i="1" dirty="0" smtClean="0"/>
              <a:t>l</a:t>
            </a:r>
            <a:r>
              <a:rPr lang="ru-RU" dirty="0" smtClean="0"/>
              <a:t>.</a:t>
            </a:r>
          </a:p>
          <a:p>
            <a:pPr marL="0" indent="0" algn="just">
              <a:buNone/>
            </a:pPr>
            <a:endParaRPr lang="ru-RU" dirty="0"/>
          </a:p>
          <a:p>
            <a:pPr marL="0" indent="0" algn="just">
              <a:buNone/>
            </a:pPr>
            <a:endParaRPr lang="en-US"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2489791" y="2455580"/>
            <a:ext cx="6891575" cy="2280546"/>
          </a:xfrm>
          <a:prstGeom prst="rect">
            <a:avLst/>
          </a:prstGeom>
        </p:spPr>
      </p:pic>
    </p:spTree>
    <p:extLst>
      <p:ext uri="{BB962C8B-B14F-4D97-AF65-F5344CB8AC3E}">
        <p14:creationId xmlns:p14="http://schemas.microsoft.com/office/powerpoint/2010/main" val="1640634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3505" y="1079666"/>
            <a:ext cx="10515600" cy="5778333"/>
          </a:xfrm>
        </p:spPr>
        <p:txBody>
          <a:bodyPr>
            <a:normAutofit/>
          </a:bodyPr>
          <a:lstStyle/>
          <a:p>
            <a:pPr algn="just"/>
            <a:r>
              <a:rPr lang="ru-RU" dirty="0"/>
              <a:t>Взаимные преобразования тепла и работы определяются </a:t>
            </a:r>
            <a:r>
              <a:rPr lang="ru-RU" b="1" dirty="0"/>
              <a:t>первым законом термодинамики</a:t>
            </a:r>
            <a:r>
              <a:rPr lang="ru-RU" dirty="0"/>
              <a:t>, являющимся частным случаем всеобщего закона сохранения энергии. В соответствии с первым законом термодинамики, </a:t>
            </a:r>
            <a:r>
              <a:rPr lang="ru-RU" i="1" dirty="0"/>
              <a:t>тепло, подведенное к телу, расходуется на увеличение его внутренней энергии и совершение работы</a:t>
            </a:r>
            <a:r>
              <a:rPr lang="ru-RU" i="1" dirty="0" smtClean="0"/>
              <a:t>:</a:t>
            </a:r>
          </a:p>
          <a:p>
            <a:pPr marL="0" indent="0" algn="r">
              <a:buNone/>
            </a:pPr>
            <a:r>
              <a:rPr lang="en-US" sz="3200" b="1" i="1" dirty="0" smtClean="0"/>
              <a:t>q =</a:t>
            </a:r>
            <a:r>
              <a:rPr lang="el-GR" sz="3200" b="1" i="1" dirty="0" smtClean="0"/>
              <a:t>Δ</a:t>
            </a:r>
            <a:r>
              <a:rPr lang="en-US" sz="3200" b="1" i="1" dirty="0" smtClean="0"/>
              <a:t>u </a:t>
            </a:r>
            <a:r>
              <a:rPr lang="ru-RU" sz="3200" b="1" i="1" dirty="0" smtClean="0"/>
              <a:t>+ </a:t>
            </a:r>
            <a:r>
              <a:rPr lang="en-US" sz="3200" b="1" i="1" dirty="0" smtClean="0"/>
              <a:t>l</a:t>
            </a:r>
            <a:r>
              <a:rPr lang="en-US" b="1" i="1" dirty="0"/>
              <a:t>	</a:t>
            </a:r>
            <a:r>
              <a:rPr lang="en-US" b="1" i="1" dirty="0" smtClean="0"/>
              <a:t>				</a:t>
            </a:r>
            <a:r>
              <a:rPr lang="ru-RU" dirty="0" smtClean="0"/>
              <a:t>(1.3)</a:t>
            </a:r>
            <a:endParaRPr lang="en-US" dirty="0" smtClean="0"/>
          </a:p>
          <a:p>
            <a:pPr algn="just"/>
            <a:r>
              <a:rPr lang="ru-RU" dirty="0"/>
              <a:t>Отсюда следует, что работа </a:t>
            </a:r>
            <a:r>
              <a:rPr lang="en-US" i="1" dirty="0" smtClean="0"/>
              <a:t>l</a:t>
            </a:r>
            <a:r>
              <a:rPr lang="ru-RU" dirty="0" smtClean="0"/>
              <a:t>, </a:t>
            </a:r>
            <a:r>
              <a:rPr lang="ru-RU" dirty="0"/>
              <a:t>выполнение которой и является целью создания теплового двигателя, может быть получена либо за счет подвода тепла </a:t>
            </a:r>
            <a:r>
              <a:rPr lang="en-US" i="1" dirty="0" smtClean="0"/>
              <a:t>q</a:t>
            </a:r>
            <a:r>
              <a:rPr lang="ru-RU" dirty="0" smtClean="0"/>
              <a:t> </a:t>
            </a:r>
            <a:r>
              <a:rPr lang="ru-RU" dirty="0"/>
              <a:t>либо за счет уменьшения внутренней энергии </a:t>
            </a:r>
            <a:r>
              <a:rPr lang="el-GR" i="1" dirty="0" smtClean="0"/>
              <a:t>Δ</a:t>
            </a:r>
            <a:r>
              <a:rPr lang="en-US" i="1" dirty="0" smtClean="0"/>
              <a:t>u</a:t>
            </a:r>
            <a:r>
              <a:rPr lang="ru-RU" dirty="0" smtClean="0"/>
              <a:t>, </a:t>
            </a:r>
            <a:r>
              <a:rPr lang="ru-RU" dirty="0"/>
              <a:t>либо за счет того и другого вместе</a:t>
            </a:r>
            <a:r>
              <a:rPr lang="ru-RU" dirty="0" smtClean="0"/>
              <a:t>:</a:t>
            </a:r>
          </a:p>
          <a:p>
            <a:pPr marL="0" indent="0" algn="r">
              <a:buNone/>
            </a:pPr>
            <a:r>
              <a:rPr lang="en-US" b="1" i="1" dirty="0" smtClean="0"/>
              <a:t>l = </a:t>
            </a:r>
            <a:r>
              <a:rPr lang="en-US" b="1" i="1" dirty="0" smtClean="0"/>
              <a:t>q – </a:t>
            </a:r>
            <a:r>
              <a:rPr lang="el-GR" b="1" i="1" dirty="0" smtClean="0"/>
              <a:t>Δ</a:t>
            </a:r>
            <a:r>
              <a:rPr lang="en-US" b="1" i="1" dirty="0" smtClean="0"/>
              <a:t>u = q – (u</a:t>
            </a:r>
            <a:r>
              <a:rPr lang="en-US" b="1" i="1" baseline="-25000" dirty="0" smtClean="0"/>
              <a:t>2</a:t>
            </a:r>
            <a:r>
              <a:rPr lang="en-US" b="1" i="1" dirty="0" smtClean="0"/>
              <a:t>-u</a:t>
            </a:r>
            <a:r>
              <a:rPr lang="en-US" b="1" i="1" baseline="-25000" dirty="0" smtClean="0"/>
              <a:t>1</a:t>
            </a:r>
            <a:r>
              <a:rPr lang="en-US" b="1" i="1" dirty="0" smtClean="0"/>
              <a:t>)				</a:t>
            </a:r>
            <a:r>
              <a:rPr lang="ru-RU" b="1" i="1" dirty="0" smtClean="0"/>
              <a:t> </a:t>
            </a:r>
            <a:r>
              <a:rPr lang="ru-RU" dirty="0" smtClean="0"/>
              <a:t>(1.4</a:t>
            </a:r>
            <a:r>
              <a:rPr lang="ru-RU" dirty="0"/>
              <a:t>)</a:t>
            </a:r>
          </a:p>
          <a:p>
            <a:pPr marL="0" indent="0" algn="just">
              <a:buNone/>
            </a:pPr>
            <a:endParaRPr lang="ru-RU" dirty="0"/>
          </a:p>
          <a:p>
            <a:endParaRPr lang="en-US" dirty="0"/>
          </a:p>
        </p:txBody>
      </p:sp>
    </p:spTree>
    <p:extLst>
      <p:ext uri="{BB962C8B-B14F-4D97-AF65-F5344CB8AC3E}">
        <p14:creationId xmlns:p14="http://schemas.microsoft.com/office/powerpoint/2010/main" val="470423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1474" y="863099"/>
            <a:ext cx="10515600" cy="4351338"/>
          </a:xfrm>
        </p:spPr>
        <p:txBody>
          <a:bodyPr>
            <a:normAutofit/>
          </a:bodyPr>
          <a:lstStyle/>
          <a:p>
            <a:pPr algn="just"/>
            <a:r>
              <a:rPr lang="ru-RU" dirty="0" smtClean="0"/>
              <a:t>При затрате одного и того же количества тепла </a:t>
            </a:r>
            <a:r>
              <a:rPr lang="en-US" i="1" dirty="0" smtClean="0"/>
              <a:t>q</a:t>
            </a:r>
            <a:r>
              <a:rPr lang="ru-RU" dirty="0" smtClean="0"/>
              <a:t> полученная работа </a:t>
            </a:r>
            <a:r>
              <a:rPr lang="en-US" i="1" dirty="0" smtClean="0"/>
              <a:t>l</a:t>
            </a:r>
            <a:r>
              <a:rPr lang="ru-RU" dirty="0" smtClean="0"/>
              <a:t> будет зависеть от того, при каких условиях осуществляется подвод тепла. Если, например поршень приварить к стенке сосуда, т.е. образовать замкнутый объем </a:t>
            </a:r>
            <a:r>
              <a:rPr lang="el-GR" i="1" dirty="0" smtClean="0"/>
              <a:t>υ</a:t>
            </a:r>
            <a:r>
              <a:rPr lang="ru-RU" i="1" baseline="-25000" dirty="0" smtClean="0"/>
              <a:t>1</a:t>
            </a:r>
            <a:r>
              <a:rPr lang="ru-RU" dirty="0" smtClean="0"/>
              <a:t> с давлением </a:t>
            </a:r>
            <a:r>
              <a:rPr lang="ru-RU" i="1" dirty="0" smtClean="0"/>
              <a:t>р</a:t>
            </a:r>
            <a:r>
              <a:rPr lang="ru-RU" i="1" baseline="-25000" dirty="0" smtClean="0"/>
              <a:t>1</a:t>
            </a:r>
            <a:r>
              <a:rPr lang="ru-RU" dirty="0" smtClean="0"/>
              <a:t> и затем к газу подвести теплоту </a:t>
            </a:r>
            <a:r>
              <a:rPr lang="en-US" i="1" dirty="0" smtClean="0"/>
              <a:t>q</a:t>
            </a:r>
            <a:r>
              <a:rPr lang="ru-RU" dirty="0" smtClean="0"/>
              <a:t>, то в силу того, что поршень перемещаться не может, работа совершаться не будет. В соответствии с формулой (1</a:t>
            </a:r>
            <a:r>
              <a:rPr lang="en-US" dirty="0"/>
              <a:t>.</a:t>
            </a:r>
            <a:r>
              <a:rPr lang="ru-RU" dirty="0" smtClean="0"/>
              <a:t>4), все подведенное к газу тепло </a:t>
            </a:r>
            <a:r>
              <a:rPr lang="en-US" i="1" dirty="0" smtClean="0"/>
              <a:t>q</a:t>
            </a:r>
            <a:r>
              <a:rPr lang="ru-RU" dirty="0" smtClean="0"/>
              <a:t> затрачивается на изменение его внутренней энергии</a:t>
            </a:r>
            <a:r>
              <a:rPr lang="en-US" dirty="0" smtClean="0"/>
              <a:t> </a:t>
            </a:r>
            <a:r>
              <a:rPr lang="el-GR" i="1" dirty="0" smtClean="0"/>
              <a:t>Δυ</a:t>
            </a:r>
            <a:r>
              <a:rPr lang="en-US" i="1" dirty="0" smtClean="0"/>
              <a:t> = q</a:t>
            </a:r>
            <a:r>
              <a:rPr lang="ru-RU" dirty="0" smtClean="0"/>
              <a:t>. Такой процесс подвода тепла без изменения объема называется </a:t>
            </a:r>
            <a:endParaRPr lang="en-US" dirty="0" smtClean="0"/>
          </a:p>
          <a:p>
            <a:pPr marL="0" indent="0" algn="r">
              <a:buNone/>
            </a:pPr>
            <a:r>
              <a:rPr lang="ru-RU" b="1" i="1" dirty="0" smtClean="0"/>
              <a:t>и </a:t>
            </a:r>
            <a:r>
              <a:rPr lang="ru-RU" b="1" i="1" dirty="0"/>
              <a:t>з</a:t>
            </a:r>
            <a:r>
              <a:rPr lang="ru-RU" b="1" i="1" dirty="0" smtClean="0"/>
              <a:t> о х о р н ы м</a:t>
            </a:r>
            <a:r>
              <a:rPr lang="ru-RU" dirty="0" smtClean="0"/>
              <a:t>.</a:t>
            </a:r>
            <a:endParaRPr lang="en-US"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12119" y="4499808"/>
            <a:ext cx="5484145" cy="2148583"/>
          </a:xfrm>
          <a:prstGeom prst="rect">
            <a:avLst/>
          </a:prstGeom>
        </p:spPr>
      </p:pic>
    </p:spTree>
    <p:extLst>
      <p:ext uri="{BB962C8B-B14F-4D97-AF65-F5344CB8AC3E}">
        <p14:creationId xmlns:p14="http://schemas.microsoft.com/office/powerpoint/2010/main" val="2604257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4747" y="622466"/>
            <a:ext cx="11486147" cy="6235533"/>
          </a:xfrm>
        </p:spPr>
        <p:txBody>
          <a:bodyPr>
            <a:normAutofit fontScale="92500" lnSpcReduction="20000"/>
          </a:bodyPr>
          <a:lstStyle/>
          <a:p>
            <a:pPr algn="just"/>
            <a:r>
              <a:rPr lang="ru-RU" dirty="0" smtClean="0"/>
              <a:t>Совершение </a:t>
            </a:r>
            <a:r>
              <a:rPr lang="ru-RU" dirty="0"/>
              <a:t>газом работы без всякого подвода или отвода тепла (при абсолютной изоляции цилиндра) происходит только за счет уменьшения внутренней энергии: </a:t>
            </a:r>
            <a:endParaRPr lang="en-US" dirty="0" smtClean="0"/>
          </a:p>
          <a:p>
            <a:pPr marL="0" indent="0" algn="ctr">
              <a:buNone/>
            </a:pPr>
            <a:r>
              <a:rPr lang="en-US" i="1" dirty="0" smtClean="0"/>
              <a:t>l</a:t>
            </a:r>
            <a:r>
              <a:rPr lang="en-US" dirty="0" smtClean="0"/>
              <a:t> = - </a:t>
            </a:r>
            <a:r>
              <a:rPr lang="el-GR" i="1" dirty="0" smtClean="0"/>
              <a:t>Δυ</a:t>
            </a:r>
            <a:r>
              <a:rPr lang="ru-RU" dirty="0" smtClean="0"/>
              <a:t>. </a:t>
            </a:r>
            <a:r>
              <a:rPr lang="ru-RU" dirty="0"/>
              <a:t>Такой процесс называется </a:t>
            </a:r>
            <a:r>
              <a:rPr lang="ru-RU" b="1" i="1" dirty="0" smtClean="0"/>
              <a:t>а</a:t>
            </a:r>
            <a:r>
              <a:rPr lang="en-US" b="1" i="1" dirty="0" smtClean="0"/>
              <a:t> </a:t>
            </a:r>
            <a:r>
              <a:rPr lang="ru-RU" b="1" i="1" dirty="0" smtClean="0"/>
              <a:t>д</a:t>
            </a:r>
            <a:r>
              <a:rPr lang="en-US" b="1" i="1" dirty="0" smtClean="0"/>
              <a:t> </a:t>
            </a:r>
            <a:r>
              <a:rPr lang="ru-RU" b="1" i="1" dirty="0" smtClean="0"/>
              <a:t>и</a:t>
            </a:r>
            <a:r>
              <a:rPr lang="en-US" b="1" i="1" dirty="0" smtClean="0"/>
              <a:t> </a:t>
            </a:r>
            <a:r>
              <a:rPr lang="ru-RU" b="1" i="1" dirty="0" smtClean="0"/>
              <a:t>а</a:t>
            </a:r>
            <a:r>
              <a:rPr lang="en-US" b="1" i="1" dirty="0" smtClean="0"/>
              <a:t> </a:t>
            </a:r>
            <a:r>
              <a:rPr lang="ru-RU" b="1" i="1" dirty="0" smtClean="0"/>
              <a:t>б</a:t>
            </a:r>
            <a:r>
              <a:rPr lang="en-US" b="1" i="1" dirty="0" smtClean="0"/>
              <a:t> </a:t>
            </a:r>
            <a:r>
              <a:rPr lang="ru-RU" b="1" i="1" dirty="0" smtClean="0"/>
              <a:t>а</a:t>
            </a:r>
            <a:r>
              <a:rPr lang="en-US" b="1" i="1" dirty="0" smtClean="0"/>
              <a:t>  </a:t>
            </a:r>
            <a:r>
              <a:rPr lang="ru-RU" b="1" i="1" dirty="0" smtClean="0"/>
              <a:t>т</a:t>
            </a:r>
            <a:r>
              <a:rPr lang="en-US" b="1" i="1" dirty="0" smtClean="0"/>
              <a:t> </a:t>
            </a:r>
            <a:r>
              <a:rPr lang="ru-RU" b="1" i="1" dirty="0" smtClean="0"/>
              <a:t>н</a:t>
            </a:r>
            <a:r>
              <a:rPr lang="en-US" b="1" i="1" dirty="0" smtClean="0"/>
              <a:t> </a:t>
            </a:r>
            <a:r>
              <a:rPr lang="ru-RU" b="1" i="1" dirty="0" smtClean="0"/>
              <a:t>ы</a:t>
            </a:r>
            <a:r>
              <a:rPr lang="en-US" b="1" i="1" dirty="0" smtClean="0"/>
              <a:t> </a:t>
            </a:r>
            <a:r>
              <a:rPr lang="ru-RU" b="1" i="1" dirty="0" smtClean="0"/>
              <a:t>м</a:t>
            </a:r>
            <a:r>
              <a:rPr lang="ru-RU" dirty="0"/>
              <a:t>. </a:t>
            </a:r>
            <a:endParaRPr lang="en-US" dirty="0" smtClean="0"/>
          </a:p>
          <a:p>
            <a:pPr algn="just"/>
            <a:r>
              <a:rPr lang="ru-RU" dirty="0" smtClean="0"/>
              <a:t>Почти </a:t>
            </a:r>
            <a:r>
              <a:rPr lang="ru-RU" dirty="0"/>
              <a:t>такой процесс </a:t>
            </a:r>
            <a:r>
              <a:rPr lang="ru-RU" dirty="0" smtClean="0"/>
              <a:t>происходит </a:t>
            </a:r>
            <a:r>
              <a:rPr lang="ru-RU" dirty="0"/>
              <a:t>в хорошо изолированной паровой турбине. </a:t>
            </a:r>
            <a:r>
              <a:rPr lang="ru-RU" dirty="0" smtClean="0"/>
              <a:t>При </a:t>
            </a:r>
            <a:r>
              <a:rPr lang="ru-RU" dirty="0"/>
              <a:t>течении расширяющегося пара в турбине за счет сил трения между его частицами, а также трения пара о ее детали происходит внутреннее выделение тепла. Потенциальная энергия в конце процесса расширения оказывается больше, чем в случае отсутствия трения, и полученная работа соответственно уменьшается. </a:t>
            </a:r>
            <a:endParaRPr lang="ru-RU" dirty="0" smtClean="0"/>
          </a:p>
          <a:p>
            <a:pPr algn="just"/>
            <a:r>
              <a:rPr lang="ru-RU" dirty="0" smtClean="0"/>
              <a:t>Если </a:t>
            </a:r>
            <a:r>
              <a:rPr lang="ru-RU" dirty="0"/>
              <a:t>внутренним подводом тепла можно пренебречь, то будет происходить так называемый </a:t>
            </a:r>
            <a:r>
              <a:rPr lang="ru-RU" b="1" i="1" dirty="0" smtClean="0"/>
              <a:t>изоэнтропийный</a:t>
            </a:r>
            <a:r>
              <a:rPr lang="ru-RU" dirty="0" smtClean="0"/>
              <a:t> </a:t>
            </a:r>
            <a:r>
              <a:rPr lang="ru-RU" dirty="0"/>
              <a:t>процесс расширения, при котором один из параметров состояния — энтропия </a:t>
            </a:r>
            <a:r>
              <a:rPr lang="en-US" b="1" i="1" dirty="0" smtClean="0"/>
              <a:t>s</a:t>
            </a:r>
            <a:r>
              <a:rPr lang="ru-RU" dirty="0" smtClean="0"/>
              <a:t> </a:t>
            </a:r>
            <a:r>
              <a:rPr lang="ru-RU" dirty="0"/>
              <a:t>— остается </a:t>
            </a:r>
            <a:r>
              <a:rPr lang="ru-RU" dirty="0" smtClean="0"/>
              <a:t>постоянным</a:t>
            </a:r>
            <a:r>
              <a:rPr lang="en-US" dirty="0" smtClean="0"/>
              <a:t>. </a:t>
            </a:r>
            <a:r>
              <a:rPr lang="ru-RU" dirty="0" smtClean="0"/>
              <a:t>Энтропия </a:t>
            </a:r>
            <a:r>
              <a:rPr lang="ru-RU" dirty="0"/>
              <a:t>характеризует близость замкнутой (изолированной) системы к термодинамическому равновесию. </a:t>
            </a:r>
            <a:endParaRPr lang="en-US" dirty="0" smtClean="0"/>
          </a:p>
          <a:p>
            <a:pPr algn="just"/>
            <a:r>
              <a:rPr lang="ru-RU" dirty="0"/>
              <a:t>Имеются подробные таблицы и диаграммы различных веществ, в частности, воды и водяного пара, позволяющие вычислить значения энтропии </a:t>
            </a:r>
            <a:r>
              <a:rPr lang="en-US" b="1" i="1" dirty="0" smtClean="0"/>
              <a:t>s</a:t>
            </a:r>
            <a:r>
              <a:rPr lang="ru-RU" dirty="0" smtClean="0"/>
              <a:t>, </a:t>
            </a:r>
            <a:r>
              <a:rPr lang="ru-RU" dirty="0"/>
              <a:t>измеряемой в кДж/(</a:t>
            </a:r>
            <a:r>
              <a:rPr lang="ru-RU" dirty="0" err="1" smtClean="0"/>
              <a:t>кг·К</a:t>
            </a:r>
            <a:r>
              <a:rPr lang="ru-RU" dirty="0"/>
              <a:t>) </a:t>
            </a:r>
            <a:r>
              <a:rPr lang="ru-RU" dirty="0" smtClean="0"/>
              <a:t>ил</a:t>
            </a:r>
            <a:r>
              <a:rPr lang="ru-RU" dirty="0"/>
              <a:t>и</a:t>
            </a:r>
            <a:r>
              <a:rPr lang="ru-RU" dirty="0" smtClean="0"/>
              <a:t> </a:t>
            </a:r>
            <a:r>
              <a:rPr lang="ru-RU" dirty="0"/>
              <a:t>ккал/(</a:t>
            </a:r>
            <a:r>
              <a:rPr lang="ru-RU" dirty="0" smtClean="0"/>
              <a:t>кг</a:t>
            </a:r>
            <a:r>
              <a:rPr lang="ru-RU" dirty="0" smtClean="0"/>
              <a:t>·</a:t>
            </a:r>
            <a:r>
              <a:rPr lang="ru-RU" dirty="0" smtClean="0"/>
              <a:t>°С</a:t>
            </a:r>
            <a:r>
              <a:rPr lang="ru-RU" dirty="0"/>
              <a:t>). При подводе тепла </a:t>
            </a:r>
            <a:r>
              <a:rPr lang="ru-RU" dirty="0" smtClean="0"/>
              <a:t>энтропия </a:t>
            </a:r>
            <a:r>
              <a:rPr lang="ru-RU" dirty="0"/>
              <a:t>всегда </a:t>
            </a:r>
            <a:r>
              <a:rPr lang="ru-RU" dirty="0" smtClean="0"/>
              <a:t>возрастает, а при отводе убывает.</a:t>
            </a:r>
            <a:endParaRPr lang="ru-RU" dirty="0"/>
          </a:p>
          <a:p>
            <a:pPr algn="just"/>
            <a:endParaRPr lang="ru-RU" dirty="0"/>
          </a:p>
          <a:p>
            <a:pPr algn="just"/>
            <a:endParaRPr lang="ru-RU" dirty="0"/>
          </a:p>
          <a:p>
            <a:endParaRPr lang="en-US" dirty="0"/>
          </a:p>
        </p:txBody>
      </p:sp>
    </p:spTree>
    <p:extLst>
      <p:ext uri="{BB962C8B-B14F-4D97-AF65-F5344CB8AC3E}">
        <p14:creationId xmlns:p14="http://schemas.microsoft.com/office/powerpoint/2010/main" val="75352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4137" y="213394"/>
            <a:ext cx="10515600" cy="4351338"/>
          </a:xfrm>
        </p:spPr>
        <p:txBody>
          <a:bodyPr>
            <a:normAutofit fontScale="85000" lnSpcReduction="10000"/>
          </a:bodyPr>
          <a:lstStyle/>
          <a:p>
            <a:pPr algn="just"/>
            <a:r>
              <a:rPr lang="ru-RU" dirty="0" smtClean="0"/>
              <a:t>Процесс, </a:t>
            </a:r>
            <a:r>
              <a:rPr lang="ru-RU" dirty="0"/>
              <a:t>когда при подводе к газу тепла </a:t>
            </a:r>
            <a:r>
              <a:rPr lang="en-US" i="1" dirty="0" smtClean="0"/>
              <a:t>q</a:t>
            </a:r>
            <a:r>
              <a:rPr lang="ru-RU" dirty="0" smtClean="0"/>
              <a:t> </a:t>
            </a:r>
            <a:r>
              <a:rPr lang="ru-RU" dirty="0"/>
              <a:t>поршень в сосуде поднимается, перемещая груз, а давление под поршнем остается </a:t>
            </a:r>
            <a:r>
              <a:rPr lang="ru-RU" dirty="0" smtClean="0"/>
              <a:t>постоянным</a:t>
            </a:r>
            <a:r>
              <a:rPr lang="en-US" dirty="0" smtClean="0"/>
              <a:t> </a:t>
            </a:r>
            <a:r>
              <a:rPr lang="ru-RU" dirty="0" smtClean="0"/>
              <a:t>называется </a:t>
            </a:r>
            <a:endParaRPr lang="en-US" dirty="0" smtClean="0"/>
          </a:p>
          <a:p>
            <a:pPr marL="0" indent="0" algn="just">
              <a:buNone/>
            </a:pPr>
            <a:r>
              <a:rPr lang="en-US" b="1" i="1" dirty="0"/>
              <a:t> </a:t>
            </a:r>
            <a:r>
              <a:rPr lang="en-US" b="1" i="1" dirty="0" smtClean="0"/>
              <a:t>  </a:t>
            </a:r>
            <a:r>
              <a:rPr lang="ru-RU" b="1" i="1" dirty="0" smtClean="0"/>
              <a:t>и</a:t>
            </a:r>
            <a:r>
              <a:rPr lang="en-US" b="1" i="1" dirty="0" smtClean="0"/>
              <a:t> </a:t>
            </a:r>
            <a:r>
              <a:rPr lang="ru-RU" b="1" i="1" dirty="0" smtClean="0"/>
              <a:t>з</a:t>
            </a:r>
            <a:r>
              <a:rPr lang="en-US" b="1" i="1" dirty="0" smtClean="0"/>
              <a:t> </a:t>
            </a:r>
            <a:r>
              <a:rPr lang="ru-RU" b="1" i="1" dirty="0" smtClean="0"/>
              <a:t>о</a:t>
            </a:r>
            <a:r>
              <a:rPr lang="en-US" b="1" i="1" dirty="0" smtClean="0"/>
              <a:t> </a:t>
            </a:r>
            <a:r>
              <a:rPr lang="ru-RU" b="1" i="1" dirty="0" smtClean="0"/>
              <a:t>б</a:t>
            </a:r>
            <a:r>
              <a:rPr lang="en-US" b="1" i="1" dirty="0" smtClean="0"/>
              <a:t> </a:t>
            </a:r>
            <a:r>
              <a:rPr lang="ru-RU" b="1" i="1" dirty="0" smtClean="0"/>
              <a:t>а</a:t>
            </a:r>
            <a:r>
              <a:rPr lang="en-US" b="1" i="1" dirty="0" smtClean="0"/>
              <a:t> </a:t>
            </a:r>
            <a:r>
              <a:rPr lang="ru-RU" b="1" i="1" dirty="0" smtClean="0"/>
              <a:t>р</a:t>
            </a:r>
            <a:r>
              <a:rPr lang="en-US" b="1" i="1" dirty="0" smtClean="0"/>
              <a:t> </a:t>
            </a:r>
            <a:r>
              <a:rPr lang="ru-RU" b="1" i="1" dirty="0" smtClean="0"/>
              <a:t>н</a:t>
            </a:r>
            <a:r>
              <a:rPr lang="en-US" b="1" i="1" dirty="0" smtClean="0"/>
              <a:t> </a:t>
            </a:r>
            <a:r>
              <a:rPr lang="ru-RU" b="1" i="1" dirty="0" smtClean="0"/>
              <a:t>ы</a:t>
            </a:r>
            <a:r>
              <a:rPr lang="en-US" b="1" i="1" dirty="0" smtClean="0"/>
              <a:t> </a:t>
            </a:r>
            <a:r>
              <a:rPr lang="ru-RU" b="1" i="1" dirty="0" smtClean="0"/>
              <a:t>м</a:t>
            </a:r>
            <a:r>
              <a:rPr lang="ru-RU" dirty="0"/>
              <a:t>. Работа перемещения груза </a:t>
            </a:r>
            <a:r>
              <a:rPr lang="ru-RU" dirty="0" smtClean="0"/>
              <a:t>равна</a:t>
            </a:r>
            <a:endParaRPr lang="ru-RU" dirty="0"/>
          </a:p>
          <a:p>
            <a:pPr marL="0" indent="0" algn="r">
              <a:buNone/>
            </a:pPr>
            <a:r>
              <a:rPr lang="en-US" sz="3800" b="1" i="1" dirty="0" smtClean="0"/>
              <a:t>l = p(</a:t>
            </a:r>
            <a:r>
              <a:rPr lang="el-GR" sz="3800" b="1" i="1" dirty="0" smtClean="0"/>
              <a:t>υ</a:t>
            </a:r>
            <a:r>
              <a:rPr lang="en-US" sz="3800" b="1" i="1" baseline="-25000" dirty="0" smtClean="0"/>
              <a:t>2</a:t>
            </a:r>
            <a:r>
              <a:rPr lang="en-US" sz="3800" b="1" i="1" dirty="0" smtClean="0"/>
              <a:t>-</a:t>
            </a:r>
            <a:r>
              <a:rPr lang="el-GR" sz="3800" b="1" i="1" dirty="0" smtClean="0"/>
              <a:t>υ</a:t>
            </a:r>
            <a:r>
              <a:rPr lang="en-US" sz="3800" b="1" i="1" baseline="-25000" dirty="0" smtClean="0"/>
              <a:t>1</a:t>
            </a:r>
            <a:r>
              <a:rPr lang="en-US" sz="3800" b="1" i="1" dirty="0" smtClean="0"/>
              <a:t>),</a:t>
            </a:r>
            <a:r>
              <a:rPr lang="en-US" dirty="0" smtClean="0"/>
              <a:t>					</a:t>
            </a:r>
            <a:r>
              <a:rPr lang="ru-RU" dirty="0" smtClean="0"/>
              <a:t> </a:t>
            </a:r>
            <a:r>
              <a:rPr lang="en-US" dirty="0" smtClean="0"/>
              <a:t>(1.5</a:t>
            </a:r>
            <a:r>
              <a:rPr lang="ru-RU" dirty="0" smtClean="0"/>
              <a:t>)</a:t>
            </a:r>
            <a:endParaRPr lang="ru-RU" dirty="0"/>
          </a:p>
          <a:p>
            <a:pPr algn="just"/>
            <a:r>
              <a:rPr lang="ru-RU" dirty="0"/>
              <a:t>а затраченное тепло расходуется не только на совершение работы, но и </a:t>
            </a:r>
            <a:r>
              <a:rPr lang="ru-RU" dirty="0" smtClean="0"/>
              <a:t>на </a:t>
            </a:r>
            <a:r>
              <a:rPr lang="ru-RU" dirty="0"/>
              <a:t>изменение внутренней энергии (температура в сосуде будет повышаться</a:t>
            </a:r>
            <a:r>
              <a:rPr lang="ru-RU" dirty="0" smtClean="0"/>
              <a:t>).</a:t>
            </a:r>
          </a:p>
          <a:p>
            <a:pPr algn="just"/>
            <a:r>
              <a:rPr lang="ru-RU" dirty="0" smtClean="0"/>
              <a:t> </a:t>
            </a:r>
            <a:r>
              <a:rPr lang="ru-RU" dirty="0"/>
              <a:t>Используя последнее соотношение, получим</a:t>
            </a:r>
          </a:p>
          <a:p>
            <a:pPr algn="ctr"/>
            <a:r>
              <a:rPr lang="en-US" b="1" i="1" dirty="0" smtClean="0"/>
              <a:t>q = (u</a:t>
            </a:r>
            <a:r>
              <a:rPr lang="en-US" b="1" i="1" baseline="-25000" dirty="0" smtClean="0"/>
              <a:t>2</a:t>
            </a:r>
            <a:r>
              <a:rPr lang="en-US" b="1" i="1" dirty="0" smtClean="0"/>
              <a:t> – u</a:t>
            </a:r>
            <a:r>
              <a:rPr lang="en-US" b="1" i="1" baseline="-25000" dirty="0" smtClean="0"/>
              <a:t>1</a:t>
            </a:r>
            <a:r>
              <a:rPr lang="en-US" b="1" i="1" dirty="0" smtClean="0"/>
              <a:t>) + l = (u</a:t>
            </a:r>
            <a:r>
              <a:rPr lang="en-US" b="1" i="1" baseline="-25000" dirty="0" smtClean="0"/>
              <a:t>2</a:t>
            </a:r>
            <a:r>
              <a:rPr lang="en-US" b="1" i="1" dirty="0" smtClean="0"/>
              <a:t> + p</a:t>
            </a:r>
            <a:r>
              <a:rPr lang="el-GR" b="1" i="1" dirty="0" smtClean="0"/>
              <a:t>υ</a:t>
            </a:r>
            <a:r>
              <a:rPr lang="en-US" b="1" i="1" baseline="-25000" dirty="0" smtClean="0"/>
              <a:t>2</a:t>
            </a:r>
            <a:r>
              <a:rPr lang="en-US" b="1" i="1" dirty="0" smtClean="0"/>
              <a:t>) – (u</a:t>
            </a:r>
            <a:r>
              <a:rPr lang="en-US" b="1" i="1" baseline="-25000" dirty="0" smtClean="0"/>
              <a:t>1</a:t>
            </a:r>
            <a:r>
              <a:rPr lang="en-US" b="1" i="1" dirty="0" smtClean="0"/>
              <a:t> + </a:t>
            </a:r>
            <a:r>
              <a:rPr lang="en-US" b="1" i="1" dirty="0" smtClean="0"/>
              <a:t>p</a:t>
            </a:r>
            <a:r>
              <a:rPr lang="el-GR" b="1" i="1" dirty="0" smtClean="0"/>
              <a:t>υ</a:t>
            </a:r>
            <a:r>
              <a:rPr lang="en-US" b="1" i="1" baseline="-25000" dirty="0" smtClean="0"/>
              <a:t>1</a:t>
            </a:r>
            <a:r>
              <a:rPr lang="en-US" b="1" i="1" dirty="0" smtClean="0"/>
              <a:t>) = h</a:t>
            </a:r>
            <a:r>
              <a:rPr lang="en-US" b="1" i="1" baseline="-25000" dirty="0" smtClean="0"/>
              <a:t>2</a:t>
            </a:r>
            <a:r>
              <a:rPr lang="en-US" b="1" i="1" dirty="0" smtClean="0"/>
              <a:t> – h</a:t>
            </a:r>
            <a:r>
              <a:rPr lang="en-US" b="1" i="1" baseline="-25000" dirty="0" smtClean="0"/>
              <a:t>1</a:t>
            </a:r>
            <a:r>
              <a:rPr lang="en-US" dirty="0" smtClean="0"/>
              <a:t>, </a:t>
            </a:r>
            <a:endParaRPr lang="ru-RU" dirty="0" smtClean="0"/>
          </a:p>
          <a:p>
            <a:pPr algn="just"/>
            <a:r>
              <a:rPr lang="ru-RU" dirty="0" smtClean="0"/>
              <a:t>т.е</a:t>
            </a:r>
            <a:r>
              <a:rPr lang="ru-RU" dirty="0"/>
              <a:t>. </a:t>
            </a:r>
            <a:r>
              <a:rPr lang="ru-RU" i="1" dirty="0"/>
              <a:t>в изобарном прогрессе подведенное к газу тепло расходуется на изменение его энтальпии</a:t>
            </a:r>
            <a:r>
              <a:rPr lang="ru-RU" dirty="0"/>
              <a:t>. Именно такой процесс происходит в трубах котла при подводе к пару или воде тепла от факела или продуктов сгорания.</a:t>
            </a:r>
          </a:p>
          <a:p>
            <a:endParaRPr lang="en-US"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3310689" y="4343401"/>
            <a:ext cx="4771934" cy="2028072"/>
          </a:xfrm>
          <a:prstGeom prst="rect">
            <a:avLst/>
          </a:prstGeom>
        </p:spPr>
      </p:pic>
    </p:spTree>
    <p:extLst>
      <p:ext uri="{BB962C8B-B14F-4D97-AF65-F5344CB8AC3E}">
        <p14:creationId xmlns:p14="http://schemas.microsoft.com/office/powerpoint/2010/main" val="30870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208481" y="173369"/>
            <a:ext cx="11815197" cy="6499169"/>
          </a:xfrm>
          <a:prstGeom prst="rect">
            <a:avLst/>
          </a:prstGeom>
        </p:spPr>
      </p:pic>
      <p:sp>
        <p:nvSpPr>
          <p:cNvPr id="8" name="TextBox 7"/>
          <p:cNvSpPr txBox="1"/>
          <p:nvPr/>
        </p:nvSpPr>
        <p:spPr>
          <a:xfrm>
            <a:off x="4490114" y="173369"/>
            <a:ext cx="6428095" cy="646331"/>
          </a:xfrm>
          <a:prstGeom prst="rect">
            <a:avLst/>
          </a:prstGeom>
          <a:noFill/>
        </p:spPr>
        <p:txBody>
          <a:bodyPr wrap="square" rtlCol="0">
            <a:spAutoFit/>
          </a:bodyPr>
          <a:lstStyle/>
          <a:p>
            <a:r>
              <a:rPr lang="ru-RU" dirty="0" smtClean="0"/>
              <a:t>2</a:t>
            </a:r>
            <a:r>
              <a:rPr lang="ru-RU" dirty="0"/>
              <a:t>. ПРОИЗВОДСТВО ЭЛЕКТРОЭНЕРГИИ И ТЕПЛА НА ТЭЦ</a:t>
            </a:r>
          </a:p>
          <a:p>
            <a:endParaRPr lang="en-US" dirty="0"/>
          </a:p>
        </p:txBody>
      </p:sp>
    </p:spTree>
    <p:extLst>
      <p:ext uri="{BB962C8B-B14F-4D97-AF65-F5344CB8AC3E}">
        <p14:creationId xmlns:p14="http://schemas.microsoft.com/office/powerpoint/2010/main" val="404399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6169" y="550277"/>
            <a:ext cx="10515600" cy="4351338"/>
          </a:xfrm>
        </p:spPr>
        <p:txBody>
          <a:bodyPr/>
          <a:lstStyle/>
          <a:p>
            <a:pPr marL="0" indent="0" algn="just">
              <a:buNone/>
            </a:pPr>
            <a:r>
              <a:rPr lang="ru-RU" dirty="0" smtClean="0"/>
              <a:t>Процесс, </a:t>
            </a:r>
            <a:r>
              <a:rPr lang="ru-RU" dirty="0"/>
              <a:t>при котором за счет подвода тепла </a:t>
            </a:r>
            <a:r>
              <a:rPr lang="en-US" i="1" dirty="0" smtClean="0"/>
              <a:t>q</a:t>
            </a:r>
            <a:r>
              <a:rPr lang="ru-RU" dirty="0" smtClean="0"/>
              <a:t> </a:t>
            </a:r>
            <a:r>
              <a:rPr lang="ru-RU" dirty="0"/>
              <a:t>и уменьшения груза </a:t>
            </a:r>
            <a:r>
              <a:rPr lang="en-US" i="1" dirty="0" smtClean="0"/>
              <a:t>m</a:t>
            </a:r>
            <a:r>
              <a:rPr lang="ru-RU" dirty="0" smtClean="0"/>
              <a:t> </a:t>
            </a:r>
            <a:r>
              <a:rPr lang="ru-RU" dirty="0"/>
              <a:t>совершается работа, а температура газа не изменяется (при этом, конечно, будут изменяться давление и удельный </a:t>
            </a:r>
            <a:r>
              <a:rPr lang="ru-RU" dirty="0" smtClean="0"/>
              <a:t>объем)</a:t>
            </a:r>
            <a:r>
              <a:rPr lang="en-US" dirty="0" smtClean="0"/>
              <a:t>, </a:t>
            </a:r>
            <a:r>
              <a:rPr lang="ru-RU" dirty="0" smtClean="0"/>
              <a:t> </a:t>
            </a:r>
            <a:r>
              <a:rPr lang="ru-RU" dirty="0"/>
              <a:t>называют </a:t>
            </a:r>
            <a:r>
              <a:rPr lang="ru-RU" b="1" i="1" dirty="0" smtClean="0"/>
              <a:t>и</a:t>
            </a:r>
            <a:r>
              <a:rPr lang="en-US" b="1" i="1" dirty="0" smtClean="0"/>
              <a:t> </a:t>
            </a:r>
            <a:r>
              <a:rPr lang="ru-RU" b="1" i="1" dirty="0" smtClean="0"/>
              <a:t>з</a:t>
            </a:r>
            <a:r>
              <a:rPr lang="en-US" b="1" i="1" dirty="0" smtClean="0"/>
              <a:t> </a:t>
            </a:r>
            <a:r>
              <a:rPr lang="ru-RU" b="1" i="1" dirty="0" smtClean="0"/>
              <a:t>о</a:t>
            </a:r>
            <a:r>
              <a:rPr lang="en-US" b="1" i="1" dirty="0" smtClean="0"/>
              <a:t> </a:t>
            </a:r>
            <a:r>
              <a:rPr lang="ru-RU" b="1" i="1" dirty="0" smtClean="0"/>
              <a:t>т</a:t>
            </a:r>
            <a:r>
              <a:rPr lang="en-US" b="1" i="1" dirty="0" smtClean="0"/>
              <a:t> </a:t>
            </a:r>
            <a:r>
              <a:rPr lang="ru-RU" b="1" i="1" dirty="0" smtClean="0"/>
              <a:t>е</a:t>
            </a:r>
            <a:r>
              <a:rPr lang="en-US" b="1" i="1" dirty="0" smtClean="0"/>
              <a:t> </a:t>
            </a:r>
            <a:r>
              <a:rPr lang="ru-RU" b="1" i="1" dirty="0" smtClean="0"/>
              <a:t>р</a:t>
            </a:r>
            <a:r>
              <a:rPr lang="en-US" b="1" i="1" dirty="0" smtClean="0"/>
              <a:t> </a:t>
            </a:r>
            <a:r>
              <a:rPr lang="ru-RU" b="1" i="1" dirty="0" smtClean="0"/>
              <a:t>м</a:t>
            </a:r>
            <a:r>
              <a:rPr lang="en-US" b="1" i="1" dirty="0" smtClean="0"/>
              <a:t> </a:t>
            </a:r>
            <a:r>
              <a:rPr lang="ru-RU" b="1" i="1" dirty="0" smtClean="0"/>
              <a:t>и</a:t>
            </a:r>
            <a:r>
              <a:rPr lang="en-US" b="1" i="1" dirty="0" smtClean="0"/>
              <a:t> </a:t>
            </a:r>
            <a:r>
              <a:rPr lang="ru-RU" b="1" i="1" dirty="0" smtClean="0"/>
              <a:t>ч</a:t>
            </a:r>
            <a:r>
              <a:rPr lang="en-US" b="1" i="1" dirty="0" smtClean="0"/>
              <a:t> </a:t>
            </a:r>
            <a:r>
              <a:rPr lang="ru-RU" b="1" i="1" dirty="0" smtClean="0"/>
              <a:t>е</a:t>
            </a:r>
            <a:r>
              <a:rPr lang="en-US" b="1" i="1" dirty="0" smtClean="0"/>
              <a:t> </a:t>
            </a:r>
            <a:r>
              <a:rPr lang="ru-RU" b="1" i="1" dirty="0" smtClean="0"/>
              <a:t>с</a:t>
            </a:r>
            <a:r>
              <a:rPr lang="en-US" b="1" i="1" dirty="0" smtClean="0"/>
              <a:t> </a:t>
            </a:r>
            <a:r>
              <a:rPr lang="ru-RU" b="1" i="1" dirty="0" smtClean="0"/>
              <a:t>к</a:t>
            </a:r>
            <a:r>
              <a:rPr lang="en-US" b="1" i="1" dirty="0" smtClean="0"/>
              <a:t> </a:t>
            </a:r>
            <a:r>
              <a:rPr lang="ru-RU" b="1" i="1" dirty="0" smtClean="0"/>
              <a:t>и</a:t>
            </a:r>
            <a:r>
              <a:rPr lang="en-US" b="1" i="1" dirty="0" smtClean="0"/>
              <a:t> </a:t>
            </a:r>
            <a:r>
              <a:rPr lang="ru-RU" b="1" i="1" dirty="0" smtClean="0"/>
              <a:t>м</a:t>
            </a:r>
            <a:r>
              <a:rPr lang="ru-RU" dirty="0"/>
              <a:t>. Изотермические процессы характерны для изменения фазового состояния среды, например, испарения или конденсации воды.</a:t>
            </a:r>
          </a:p>
          <a:p>
            <a:endParaRPr lang="en-US"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2789743" y="3038768"/>
            <a:ext cx="7663943" cy="2772486"/>
          </a:xfrm>
          <a:prstGeom prst="rect">
            <a:avLst/>
          </a:prstGeom>
        </p:spPr>
      </p:pic>
    </p:spTree>
    <p:extLst>
      <p:ext uri="{BB962C8B-B14F-4D97-AF65-F5344CB8AC3E}">
        <p14:creationId xmlns:p14="http://schemas.microsoft.com/office/powerpoint/2010/main" val="1319251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6778" y="322204"/>
            <a:ext cx="11806989" cy="2767133"/>
          </a:xfrm>
        </p:spPr>
        <p:txBody>
          <a:bodyPr>
            <a:normAutofit fontScale="70000" lnSpcReduction="20000"/>
          </a:bodyPr>
          <a:lstStyle/>
          <a:p>
            <a:pPr algn="just"/>
            <a:r>
              <a:rPr lang="ru-RU" dirty="0" smtClean="0"/>
              <a:t>Рассмотренные </a:t>
            </a:r>
            <a:r>
              <a:rPr lang="ru-RU" dirty="0"/>
              <a:t>термодинамические процессы очень удобно изображать графически в виде диаграмм </a:t>
            </a:r>
            <a:r>
              <a:rPr lang="ru-RU" dirty="0" smtClean="0"/>
              <a:t>в </a:t>
            </a:r>
            <a:r>
              <a:rPr lang="ru-RU" dirty="0"/>
              <a:t>координатах давление — удельный объем (</a:t>
            </a:r>
            <a:r>
              <a:rPr lang="ru-RU" i="1" dirty="0"/>
              <a:t>р</a:t>
            </a:r>
            <a:r>
              <a:rPr lang="ru-RU" dirty="0"/>
              <a:t>, </a:t>
            </a:r>
            <a:r>
              <a:rPr lang="el-GR" dirty="0" smtClean="0"/>
              <a:t>υ</a:t>
            </a:r>
            <a:r>
              <a:rPr lang="ru-RU" dirty="0" smtClean="0"/>
              <a:t>-диаграмма</a:t>
            </a:r>
            <a:r>
              <a:rPr lang="ru-RU" dirty="0"/>
              <a:t>) или абсолютная температура — энтропия </a:t>
            </a:r>
            <a:r>
              <a:rPr lang="ru-RU" dirty="0" smtClean="0"/>
              <a:t>(</a:t>
            </a:r>
            <a:r>
              <a:rPr lang="en-US" dirty="0" smtClean="0"/>
              <a:t>T</a:t>
            </a:r>
            <a:r>
              <a:rPr lang="ru-RU" dirty="0" smtClean="0"/>
              <a:t>; </a:t>
            </a:r>
            <a:r>
              <a:rPr lang="en-US" dirty="0" smtClean="0"/>
              <a:t>s</a:t>
            </a:r>
            <a:r>
              <a:rPr lang="ru-RU" dirty="0" smtClean="0"/>
              <a:t>-диаграмма</a:t>
            </a:r>
            <a:r>
              <a:rPr lang="ru-RU" dirty="0"/>
              <a:t>)</a:t>
            </a:r>
          </a:p>
          <a:p>
            <a:pPr algn="just"/>
            <a:r>
              <a:rPr lang="ru-RU" dirty="0"/>
              <a:t>В </a:t>
            </a:r>
            <a:r>
              <a:rPr lang="ru-RU" i="1" dirty="0" smtClean="0"/>
              <a:t>р</a:t>
            </a:r>
            <a:r>
              <a:rPr lang="ru-RU" dirty="0" smtClean="0"/>
              <a:t>, </a:t>
            </a:r>
            <a:r>
              <a:rPr lang="el-GR" dirty="0" smtClean="0"/>
              <a:t>υ</a:t>
            </a:r>
            <a:r>
              <a:rPr lang="ru-RU" dirty="0" smtClean="0"/>
              <a:t>-диаграмм</a:t>
            </a:r>
            <a:r>
              <a:rPr lang="ru-RU" dirty="0" smtClean="0"/>
              <a:t>е </a:t>
            </a:r>
            <a:r>
              <a:rPr lang="ru-RU" dirty="0"/>
              <a:t>удобно изображать работу расширения, так как она представляет собой </a:t>
            </a:r>
            <a:r>
              <a:rPr lang="ru-RU" dirty="0" smtClean="0"/>
              <a:t>площадь </a:t>
            </a:r>
            <a:r>
              <a:rPr lang="ru-RU" dirty="0"/>
              <a:t>под соответствующей кривой </a:t>
            </a:r>
            <a:r>
              <a:rPr lang="ru-RU" dirty="0" smtClean="0"/>
              <a:t>процесса</a:t>
            </a:r>
            <a:r>
              <a:rPr lang="en-US" dirty="0"/>
              <a:t>.</a:t>
            </a:r>
            <a:r>
              <a:rPr lang="ru-RU" dirty="0" smtClean="0"/>
              <a:t> </a:t>
            </a:r>
            <a:r>
              <a:rPr lang="ru-RU" dirty="0"/>
              <a:t>Из </a:t>
            </a:r>
            <a:r>
              <a:rPr lang="ru-RU" dirty="0" smtClean="0"/>
              <a:t>рисунка хорошо </a:t>
            </a:r>
            <a:r>
              <a:rPr lang="ru-RU" dirty="0"/>
              <a:t>видно, что при изохорном процессе работа расширения равна нулю, а при изобарном процессе она имеет наибольшее значение</a:t>
            </a:r>
            <a:r>
              <a:rPr lang="ru-RU" dirty="0" smtClean="0"/>
              <a:t>. </a:t>
            </a:r>
          </a:p>
          <a:p>
            <a:pPr algn="just"/>
            <a:r>
              <a:rPr lang="ru-RU" dirty="0" smtClean="0"/>
              <a:t>В </a:t>
            </a:r>
            <a:r>
              <a:rPr lang="ru-RU" dirty="0"/>
              <a:t>Т, </a:t>
            </a:r>
            <a:r>
              <a:rPr lang="en-US" dirty="0"/>
              <a:t>s</a:t>
            </a:r>
            <a:r>
              <a:rPr lang="ru-RU" dirty="0" smtClean="0"/>
              <a:t>-диаграмме </a:t>
            </a:r>
            <a:r>
              <a:rPr lang="ru-RU" dirty="0"/>
              <a:t>удобно изображать теплоту </a:t>
            </a:r>
            <a:r>
              <a:rPr lang="en-US" i="1" dirty="0" smtClean="0"/>
              <a:t>q</a:t>
            </a:r>
            <a:r>
              <a:rPr lang="ru-RU" dirty="0" smtClean="0"/>
              <a:t>, </a:t>
            </a:r>
            <a:r>
              <a:rPr lang="ru-RU" dirty="0"/>
              <a:t>подведенную в процессе. Она представляет собой площадь под соответствующей </a:t>
            </a:r>
            <a:r>
              <a:rPr lang="ru-RU" dirty="0" smtClean="0"/>
              <a:t>кривой</a:t>
            </a:r>
            <a:r>
              <a:rPr lang="en-US" dirty="0"/>
              <a:t>.</a:t>
            </a:r>
            <a:r>
              <a:rPr lang="en-US" dirty="0" smtClean="0"/>
              <a:t> </a:t>
            </a:r>
            <a:r>
              <a:rPr lang="ru-RU" dirty="0" smtClean="0"/>
              <a:t>Видно</a:t>
            </a:r>
            <a:r>
              <a:rPr lang="ru-RU" dirty="0"/>
              <a:t>, что в </a:t>
            </a:r>
            <a:r>
              <a:rPr lang="ru-RU" dirty="0" err="1" smtClean="0"/>
              <a:t>изоэнтропном</a:t>
            </a:r>
            <a:r>
              <a:rPr lang="ru-RU" dirty="0" smtClean="0"/>
              <a:t> (при постоянной энтропии) </a:t>
            </a:r>
            <a:r>
              <a:rPr lang="ru-RU" dirty="0"/>
              <a:t>процессе тепло не подводится и не отводится, а при изотермическом процессе подвод тепла минимален</a:t>
            </a:r>
            <a:r>
              <a:rPr lang="ru-RU" dirty="0" smtClean="0"/>
              <a:t>.</a:t>
            </a:r>
            <a:endParaRPr lang="ru-RU" dirty="0"/>
          </a:p>
          <a:p>
            <a:endParaRPr lang="en-US"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456699" y="2995863"/>
            <a:ext cx="3910764" cy="3298774"/>
          </a:xfrm>
          <a:prstGeom prst="rect">
            <a:avLst/>
          </a:prstGeom>
        </p:spPr>
      </p:pic>
      <p:sp>
        <p:nvSpPr>
          <p:cNvPr id="5" name="Прямоугольник 4"/>
          <p:cNvSpPr/>
          <p:nvPr/>
        </p:nvSpPr>
        <p:spPr>
          <a:xfrm>
            <a:off x="296778" y="6174321"/>
            <a:ext cx="6096000" cy="646331"/>
          </a:xfrm>
          <a:prstGeom prst="rect">
            <a:avLst/>
          </a:prstGeom>
        </p:spPr>
        <p:txBody>
          <a:bodyPr>
            <a:spAutoFit/>
          </a:bodyPr>
          <a:lstStyle/>
          <a:p>
            <a:r>
              <a:rPr lang="ru-RU" dirty="0" smtClean="0"/>
              <a:t>Процессы расширения газа в </a:t>
            </a:r>
            <a:r>
              <a:rPr lang="ru-RU" i="1" dirty="0" smtClean="0"/>
              <a:t>р</a:t>
            </a:r>
            <a:r>
              <a:rPr lang="ru-RU" dirty="0" smtClean="0"/>
              <a:t>, </a:t>
            </a:r>
            <a:r>
              <a:rPr lang="el-GR" dirty="0" smtClean="0"/>
              <a:t>υ</a:t>
            </a:r>
            <a:r>
              <a:rPr lang="ru-RU" dirty="0" smtClean="0"/>
              <a:t>-диаграмме:</a:t>
            </a:r>
          </a:p>
          <a:p>
            <a:r>
              <a:rPr lang="ru-RU" dirty="0" smtClean="0"/>
              <a:t>1 — изохора, 2 — изобара, 3   - изотерма; 4 — адиабата</a:t>
            </a:r>
            <a:endParaRPr lang="en-US" dirty="0"/>
          </a:p>
        </p:txBody>
      </p:sp>
      <p:pic>
        <p:nvPicPr>
          <p:cNvPr id="6" name="Рисунок 5"/>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6958012" y="3089338"/>
            <a:ext cx="3879888" cy="2919915"/>
          </a:xfrm>
          <a:prstGeom prst="rect">
            <a:avLst/>
          </a:prstGeom>
        </p:spPr>
      </p:pic>
      <p:sp>
        <p:nvSpPr>
          <p:cNvPr id="7" name="Прямоугольник 6"/>
          <p:cNvSpPr/>
          <p:nvPr/>
        </p:nvSpPr>
        <p:spPr>
          <a:xfrm>
            <a:off x="6007767" y="5984917"/>
            <a:ext cx="6096000" cy="923330"/>
          </a:xfrm>
          <a:prstGeom prst="rect">
            <a:avLst/>
          </a:prstGeom>
        </p:spPr>
        <p:txBody>
          <a:bodyPr>
            <a:spAutoFit/>
          </a:bodyPr>
          <a:lstStyle/>
          <a:p>
            <a:r>
              <a:rPr lang="ru-RU" dirty="0" smtClean="0"/>
              <a:t>Простейшие процессы в Т, </a:t>
            </a:r>
            <a:r>
              <a:rPr lang="en-US" dirty="0" smtClean="0"/>
              <a:t>s </a:t>
            </a:r>
            <a:r>
              <a:rPr lang="ru-RU" dirty="0" smtClean="0"/>
              <a:t>-диаграмме:</a:t>
            </a:r>
          </a:p>
          <a:p>
            <a:r>
              <a:rPr lang="ru-RU" dirty="0" smtClean="0"/>
              <a:t>1 — </a:t>
            </a:r>
            <a:r>
              <a:rPr lang="ru-RU" dirty="0" err="1" smtClean="0"/>
              <a:t>изоэнтропа</a:t>
            </a:r>
            <a:r>
              <a:rPr lang="ru-RU" dirty="0" smtClean="0"/>
              <a:t> (</a:t>
            </a:r>
            <a:r>
              <a:rPr lang="ru-RU" dirty="0" smtClean="0"/>
              <a:t>линия постоянной энтропии)</a:t>
            </a:r>
            <a:r>
              <a:rPr lang="ru-RU" dirty="0" smtClean="0"/>
              <a:t>; 2 — изохора; 3 — изобара; 4 — изотерма</a:t>
            </a:r>
            <a:endParaRPr lang="en-US" dirty="0"/>
          </a:p>
        </p:txBody>
      </p:sp>
    </p:spTree>
    <p:extLst>
      <p:ext uri="{BB962C8B-B14F-4D97-AF65-F5344CB8AC3E}">
        <p14:creationId xmlns:p14="http://schemas.microsoft.com/office/powerpoint/2010/main" val="3966602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8651" y="165268"/>
            <a:ext cx="11618495" cy="6692732"/>
          </a:xfrm>
        </p:spPr>
        <p:txBody>
          <a:bodyPr>
            <a:normAutofit fontScale="77500" lnSpcReduction="20000"/>
          </a:bodyPr>
          <a:lstStyle/>
          <a:p>
            <a:pPr algn="just"/>
            <a:r>
              <a:rPr lang="ru-RU" dirty="0"/>
              <a:t>Рассмотренные выше элементарные термодинамические процессы превращения тепла в работу являются </a:t>
            </a:r>
            <a:r>
              <a:rPr lang="ru-RU" i="1" dirty="0"/>
              <a:t>незамкнутыми</a:t>
            </a:r>
            <a:r>
              <a:rPr lang="ru-RU" dirty="0"/>
              <a:t> и не могут обеспечить непрерывный длительный процесс перехода тепла в работу. </a:t>
            </a:r>
            <a:endParaRPr lang="ru-RU" dirty="0" smtClean="0"/>
          </a:p>
          <a:p>
            <a:pPr algn="just"/>
            <a:r>
              <a:rPr lang="ru-RU" dirty="0" smtClean="0"/>
              <a:t>Для </a:t>
            </a:r>
            <a:r>
              <a:rPr lang="ru-RU" dirty="0"/>
              <a:t>этого, как мы знаем, должен быть осуществлен замкнутый процесс   -тепловой цикл, представленный в достаточно общем  виде на рис. </a:t>
            </a:r>
            <a:r>
              <a:rPr lang="ru-RU" dirty="0" smtClean="0"/>
              <a:t>в Т, </a:t>
            </a:r>
            <a:r>
              <a:rPr lang="en-US" dirty="0" smtClean="0"/>
              <a:t>s</a:t>
            </a:r>
            <a:r>
              <a:rPr lang="ru-RU" dirty="0" smtClean="0"/>
              <a:t>-диаграмме</a:t>
            </a:r>
            <a:r>
              <a:rPr lang="en-US" dirty="0"/>
              <a:t>.</a:t>
            </a:r>
            <a:endParaRPr lang="ru-RU" dirty="0" smtClean="0"/>
          </a:p>
          <a:p>
            <a:pPr algn="just"/>
            <a:endParaRPr lang="ru-RU" dirty="0"/>
          </a:p>
          <a:p>
            <a:pPr algn="just"/>
            <a:endParaRPr lang="ru-RU" dirty="0" smtClean="0"/>
          </a:p>
          <a:p>
            <a:pPr algn="just"/>
            <a:endParaRPr lang="ru-RU" dirty="0" smtClean="0"/>
          </a:p>
          <a:p>
            <a:pPr algn="just"/>
            <a:endParaRPr lang="ru-RU" dirty="0"/>
          </a:p>
          <a:p>
            <a:pPr algn="just"/>
            <a:endParaRPr lang="en-US" dirty="0" smtClean="0"/>
          </a:p>
          <a:p>
            <a:pPr algn="just"/>
            <a:endParaRPr lang="en-US" dirty="0"/>
          </a:p>
          <a:p>
            <a:pPr algn="just"/>
            <a:endParaRPr lang="en-US" dirty="0" smtClean="0"/>
          </a:p>
          <a:p>
            <a:pPr algn="just"/>
            <a:endParaRPr lang="ru-RU" dirty="0"/>
          </a:p>
          <a:p>
            <a:pPr marL="0" indent="0" algn="just">
              <a:buNone/>
            </a:pPr>
            <a:r>
              <a:rPr lang="ru-RU" dirty="0" smtClean="0"/>
              <a:t>Вертикальные </a:t>
            </a:r>
            <a:r>
              <a:rPr lang="ru-RU" dirty="0"/>
              <a:t>линии 1-5 и </a:t>
            </a:r>
            <a:r>
              <a:rPr lang="ru-RU" dirty="0" smtClean="0"/>
              <a:t>2</a:t>
            </a:r>
            <a:r>
              <a:rPr lang="en-US" dirty="0" smtClean="0"/>
              <a:t>-6 </a:t>
            </a:r>
            <a:r>
              <a:rPr lang="ru-RU" dirty="0" smtClean="0"/>
              <a:t>представляют </a:t>
            </a:r>
            <a:r>
              <a:rPr lang="ru-RU" dirty="0"/>
              <a:t>собой </a:t>
            </a:r>
            <a:r>
              <a:rPr lang="ru-RU" dirty="0" err="1" smtClean="0"/>
              <a:t>изоэнтропы</a:t>
            </a:r>
            <a:r>
              <a:rPr lang="ru-RU" dirty="0" smtClean="0"/>
              <a:t> </a:t>
            </a:r>
            <a:r>
              <a:rPr lang="ru-RU" dirty="0"/>
              <a:t>— линии постоянной энтропии. При протекании процесса </a:t>
            </a:r>
            <a:r>
              <a:rPr lang="ru-RU" dirty="0" smtClean="0"/>
              <a:t>1-3-2, </a:t>
            </a:r>
            <a:r>
              <a:rPr lang="ru-RU" dirty="0"/>
              <a:t>идущего с возрастанием энтропии, к рабочему телу подводится тепло </a:t>
            </a:r>
            <a:r>
              <a:rPr lang="en-US" i="1" dirty="0" smtClean="0"/>
              <a:t>q</a:t>
            </a:r>
            <a:r>
              <a:rPr lang="en-US" i="1" baseline="-25000" dirty="0" smtClean="0"/>
              <a:t>1</a:t>
            </a:r>
            <a:r>
              <a:rPr lang="ru-RU" dirty="0" smtClean="0"/>
              <a:t>, </a:t>
            </a:r>
            <a:r>
              <a:rPr lang="ru-RU" dirty="0"/>
              <a:t>пропорциональное площади 5-1-3-2-6. На участке цикла </a:t>
            </a:r>
            <a:r>
              <a:rPr lang="ru-RU" dirty="0" smtClean="0"/>
              <a:t>2-4-1 </a:t>
            </a:r>
            <a:r>
              <a:rPr lang="ru-RU" dirty="0"/>
              <a:t>происходит отвод тепла в количестве </a:t>
            </a:r>
            <a:r>
              <a:rPr lang="en-US" i="1" dirty="0" smtClean="0"/>
              <a:t>q</a:t>
            </a:r>
            <a:r>
              <a:rPr lang="en-US" i="1" baseline="-25000" dirty="0" smtClean="0"/>
              <a:t>1</a:t>
            </a:r>
            <a:r>
              <a:rPr lang="ru-RU" dirty="0" smtClean="0"/>
              <a:t>, </a:t>
            </a:r>
            <a:r>
              <a:rPr lang="ru-RU" dirty="0"/>
              <a:t>пропорциональном площади 5-1-4-2-6. После завершения цикла в точке </a:t>
            </a:r>
            <a:r>
              <a:rPr lang="en-US" i="1" dirty="0" smtClean="0"/>
              <a:t>l</a:t>
            </a:r>
            <a:r>
              <a:rPr lang="ru-RU" dirty="0" smtClean="0"/>
              <a:t> </a:t>
            </a:r>
            <a:r>
              <a:rPr lang="ru-RU" dirty="0"/>
              <a:t>внутренняя энергия </a:t>
            </a:r>
            <a:r>
              <a:rPr lang="en-US" i="1" dirty="0" smtClean="0"/>
              <a:t>u</a:t>
            </a:r>
            <a:r>
              <a:rPr lang="ru-RU" dirty="0" smtClean="0"/>
              <a:t> </a:t>
            </a:r>
            <a:r>
              <a:rPr lang="ru-RU" dirty="0"/>
              <a:t>рабочего тела вернется к прежнему состоянию и поэтому разность количеств тепла </a:t>
            </a:r>
            <a:r>
              <a:rPr lang="ru-RU" dirty="0" smtClean="0"/>
              <a:t>(</a:t>
            </a:r>
            <a:r>
              <a:rPr lang="en-US" i="1" dirty="0" smtClean="0"/>
              <a:t>q</a:t>
            </a:r>
            <a:r>
              <a:rPr lang="en-US" i="1" baseline="-25000" dirty="0" smtClean="0"/>
              <a:t>1</a:t>
            </a:r>
            <a:r>
              <a:rPr lang="ru-RU" dirty="0" smtClean="0"/>
              <a:t> – </a:t>
            </a:r>
            <a:r>
              <a:rPr lang="en-US" i="1" dirty="0" smtClean="0"/>
              <a:t>q</a:t>
            </a:r>
            <a:r>
              <a:rPr lang="en-US" i="1" baseline="-25000" dirty="0" smtClean="0"/>
              <a:t>2</a:t>
            </a:r>
            <a:r>
              <a:rPr lang="ru-RU" dirty="0" smtClean="0"/>
              <a:t>) </a:t>
            </a:r>
            <a:r>
              <a:rPr lang="ru-RU" dirty="0"/>
              <a:t>в соответствии с первым законом термодинамики может превратиться только в работу </a:t>
            </a:r>
            <a:r>
              <a:rPr lang="en-US" i="1" dirty="0" smtClean="0"/>
              <a:t>l</a:t>
            </a:r>
            <a:r>
              <a:rPr lang="ru-RU" i="1" baseline="-25000" dirty="0" smtClean="0"/>
              <a:t>0</a:t>
            </a:r>
            <a:r>
              <a:rPr lang="ru-RU" dirty="0" smtClean="0"/>
              <a:t> </a:t>
            </a:r>
            <a:r>
              <a:rPr lang="en-US" dirty="0" smtClean="0"/>
              <a:t>= </a:t>
            </a:r>
            <a:r>
              <a:rPr lang="ru-RU" dirty="0" smtClean="0"/>
              <a:t>(</a:t>
            </a:r>
            <a:r>
              <a:rPr lang="en-US" i="1" dirty="0" smtClean="0"/>
              <a:t>q</a:t>
            </a:r>
            <a:r>
              <a:rPr lang="en-US" i="1" baseline="-25000" dirty="0" smtClean="0"/>
              <a:t>1</a:t>
            </a:r>
            <a:r>
              <a:rPr lang="ru-RU" dirty="0" smtClean="0"/>
              <a:t> – </a:t>
            </a:r>
            <a:r>
              <a:rPr lang="en-US" i="1" dirty="0" smtClean="0"/>
              <a:t>q</a:t>
            </a:r>
            <a:r>
              <a:rPr lang="en-US" i="1" baseline="-25000" dirty="0" smtClean="0"/>
              <a:t>2</a:t>
            </a:r>
            <a:r>
              <a:rPr lang="ru-RU" dirty="0" smtClean="0"/>
              <a:t>)</a:t>
            </a:r>
            <a:r>
              <a:rPr lang="en-US" dirty="0"/>
              <a:t>.</a:t>
            </a:r>
            <a:r>
              <a:rPr lang="ru-RU" dirty="0" smtClean="0"/>
              <a:t> </a:t>
            </a:r>
            <a:r>
              <a:rPr lang="ru-RU" dirty="0" smtClean="0"/>
              <a:t>Очевидно,</a:t>
            </a:r>
            <a:r>
              <a:rPr lang="en-US" dirty="0" smtClean="0"/>
              <a:t> </a:t>
            </a:r>
            <a:r>
              <a:rPr lang="ru-RU" dirty="0"/>
              <a:t>что работа </a:t>
            </a:r>
            <a:r>
              <a:rPr lang="en-US" i="1" dirty="0" smtClean="0"/>
              <a:t>l</a:t>
            </a:r>
            <a:r>
              <a:rPr lang="ru-RU" i="1" baseline="-25000" dirty="0" smtClean="0"/>
              <a:t>0</a:t>
            </a:r>
            <a:r>
              <a:rPr lang="ru-RU" dirty="0" smtClean="0"/>
              <a:t> </a:t>
            </a:r>
            <a:r>
              <a:rPr lang="ru-RU" dirty="0"/>
              <a:t>пропорциональна площади теплового цикла </a:t>
            </a:r>
            <a:r>
              <a:rPr lang="ru-RU" dirty="0" smtClean="0"/>
              <a:t>1-3</a:t>
            </a:r>
            <a:r>
              <a:rPr lang="en-US" dirty="0"/>
              <a:t>-</a:t>
            </a:r>
            <a:r>
              <a:rPr lang="ru-RU" dirty="0" smtClean="0"/>
              <a:t>2-4-</a:t>
            </a:r>
            <a:r>
              <a:rPr lang="en-US" dirty="0" smtClean="0"/>
              <a:t>1</a:t>
            </a:r>
            <a:r>
              <a:rPr lang="ru-RU" dirty="0" smtClean="0"/>
              <a:t>.</a:t>
            </a:r>
            <a:endParaRPr lang="ru-RU" dirty="0"/>
          </a:p>
          <a:p>
            <a:pPr marL="0" indent="0" algn="just">
              <a:buNone/>
            </a:pPr>
            <a:endParaRPr lang="ru-RU" dirty="0"/>
          </a:p>
          <a:p>
            <a:endParaRPr lang="en-US"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3179093" y="1509462"/>
            <a:ext cx="4918160" cy="3098290"/>
          </a:xfrm>
          <a:prstGeom prst="rect">
            <a:avLst/>
          </a:prstGeom>
        </p:spPr>
      </p:pic>
    </p:spTree>
    <p:extLst>
      <p:ext uri="{BB962C8B-B14F-4D97-AF65-F5344CB8AC3E}">
        <p14:creationId xmlns:p14="http://schemas.microsoft.com/office/powerpoint/2010/main" val="3471278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1315" y="261520"/>
            <a:ext cx="11289631" cy="6367880"/>
          </a:xfrm>
        </p:spPr>
        <p:txBody>
          <a:bodyPr>
            <a:normAutofit fontScale="92500" lnSpcReduction="20000"/>
          </a:bodyPr>
          <a:lstStyle/>
          <a:p>
            <a:pPr algn="just"/>
            <a:r>
              <a:rPr lang="ru-RU" dirty="0"/>
              <a:t>Отношение работы цикла к затраченному теплу называется термическим коэффициентом полезного действия-</a:t>
            </a:r>
          </a:p>
          <a:p>
            <a:pPr algn="just"/>
            <a:r>
              <a:rPr lang="el-GR" sz="3500" b="1" i="1" dirty="0" smtClean="0"/>
              <a:t>η</a:t>
            </a:r>
            <a:r>
              <a:rPr lang="en-US" sz="3500" b="1" i="1" baseline="-25000" dirty="0" err="1" smtClean="0"/>
              <a:t>i</a:t>
            </a:r>
            <a:r>
              <a:rPr lang="en-US" sz="3500" b="1" i="1" dirty="0" smtClean="0"/>
              <a:t> = l</a:t>
            </a:r>
            <a:r>
              <a:rPr lang="en-US" sz="3500" b="1" i="1" baseline="-25000" dirty="0" smtClean="0"/>
              <a:t>0</a:t>
            </a:r>
            <a:r>
              <a:rPr lang="en-US" sz="3500" b="1" i="1" dirty="0" smtClean="0"/>
              <a:t>/q</a:t>
            </a:r>
            <a:r>
              <a:rPr lang="en-US" sz="3500" b="1" i="1" baseline="-25000" dirty="0" smtClean="0"/>
              <a:t>1</a:t>
            </a:r>
            <a:r>
              <a:rPr lang="en-US" sz="3500" b="1" i="1" dirty="0" smtClean="0"/>
              <a:t> = 1 – q</a:t>
            </a:r>
            <a:r>
              <a:rPr lang="en-US" sz="3500" b="1" i="1" baseline="-25000" dirty="0" smtClean="0"/>
              <a:t>2</a:t>
            </a:r>
            <a:r>
              <a:rPr lang="en-US" sz="3500" b="1" i="1" dirty="0" smtClean="0"/>
              <a:t>/q</a:t>
            </a:r>
            <a:r>
              <a:rPr lang="en-US" sz="3500" b="1" i="1" baseline="-25000" dirty="0" smtClean="0"/>
              <a:t>1 	</a:t>
            </a:r>
            <a:r>
              <a:rPr lang="en-US" i="1" baseline="-25000" dirty="0" smtClean="0"/>
              <a:t>			</a:t>
            </a:r>
            <a:r>
              <a:rPr lang="ru-RU" dirty="0" smtClean="0"/>
              <a:t>(</a:t>
            </a:r>
            <a:r>
              <a:rPr lang="en-US" dirty="0" smtClean="0"/>
              <a:t>1.6)</a:t>
            </a:r>
            <a:r>
              <a:rPr lang="ru-RU" dirty="0" smtClean="0"/>
              <a:t> </a:t>
            </a:r>
            <a:endParaRPr lang="en-US" dirty="0" smtClean="0"/>
          </a:p>
          <a:p>
            <a:pPr algn="just"/>
            <a:r>
              <a:rPr lang="ru-RU" dirty="0" smtClean="0"/>
              <a:t>Чем </a:t>
            </a:r>
            <a:r>
              <a:rPr lang="ru-RU" dirty="0"/>
              <a:t>большая часть подведенного тепла </a:t>
            </a:r>
            <a:r>
              <a:rPr lang="en-US" i="1" dirty="0" smtClean="0"/>
              <a:t>q</a:t>
            </a:r>
            <a:r>
              <a:rPr lang="en-US" i="1" baseline="-25000" dirty="0" smtClean="0"/>
              <a:t>1</a:t>
            </a:r>
            <a:r>
              <a:rPr lang="ru-RU" dirty="0" smtClean="0"/>
              <a:t> </a:t>
            </a:r>
            <a:r>
              <a:rPr lang="ru-RU" dirty="0"/>
              <a:t>превращается в работу, тем более совершенным в термодинамическом отношении является тепловой двигатель. Термический КПД указывает предельно возможное значение КПД теплового двигателя при абсолютном совершенстве входящих в него агрегатов</a:t>
            </a:r>
            <a:r>
              <a:rPr lang="ru-RU" dirty="0" smtClean="0"/>
              <a:t>.</a:t>
            </a:r>
            <a:endParaRPr lang="en-US" dirty="0" smtClean="0"/>
          </a:p>
          <a:p>
            <a:pPr algn="just"/>
            <a:r>
              <a:rPr lang="ru-RU" dirty="0"/>
              <a:t>Из соотношения (1.6) для термическою КПД цикла следует, что он тем выше, чем меньшее количество тепла </a:t>
            </a:r>
            <a:r>
              <a:rPr lang="en-US" i="1" dirty="0" smtClean="0"/>
              <a:t>q</a:t>
            </a:r>
            <a:r>
              <a:rPr lang="ru-RU" i="1" baseline="-25000" dirty="0" smtClean="0"/>
              <a:t>2</a:t>
            </a:r>
            <a:r>
              <a:rPr lang="ru-RU" i="1" dirty="0" smtClean="0"/>
              <a:t> </a:t>
            </a:r>
            <a:r>
              <a:rPr lang="ru-RU" dirty="0"/>
              <a:t>отводится от рабочего тела. При </a:t>
            </a:r>
            <a:r>
              <a:rPr lang="en-US" i="1" dirty="0" smtClean="0"/>
              <a:t>q</a:t>
            </a:r>
            <a:r>
              <a:rPr lang="ru-RU" i="1" baseline="-25000" dirty="0" smtClean="0"/>
              <a:t>2 </a:t>
            </a:r>
            <a:r>
              <a:rPr lang="en-US" i="1" baseline="-25000" dirty="0" smtClean="0"/>
              <a:t>  </a:t>
            </a:r>
            <a:r>
              <a:rPr lang="en-US" i="1" dirty="0" smtClean="0"/>
              <a:t>= 0</a:t>
            </a:r>
            <a:r>
              <a:rPr lang="ru-RU" dirty="0" smtClean="0"/>
              <a:t> </a:t>
            </a:r>
            <a:r>
              <a:rPr lang="ru-RU" dirty="0"/>
              <a:t>термический КПД </a:t>
            </a:r>
            <a:r>
              <a:rPr lang="el-GR" i="1" dirty="0" smtClean="0"/>
              <a:t>η</a:t>
            </a:r>
            <a:r>
              <a:rPr lang="en-US" i="1" baseline="-25000" dirty="0" err="1" smtClean="0"/>
              <a:t>i</a:t>
            </a:r>
            <a:r>
              <a:rPr lang="en-US" dirty="0" smtClean="0"/>
              <a:t> = </a:t>
            </a:r>
            <a:r>
              <a:rPr lang="ru-RU" dirty="0" smtClean="0"/>
              <a:t>1</a:t>
            </a:r>
            <a:r>
              <a:rPr lang="ru-RU" dirty="0"/>
              <a:t>. </a:t>
            </a:r>
            <a:r>
              <a:rPr lang="ru-RU" b="1" dirty="0"/>
              <a:t>Однако второй закон термодинамики </a:t>
            </a:r>
            <a:r>
              <a:rPr lang="ru-RU" dirty="0"/>
              <a:t>гласит, что </a:t>
            </a:r>
            <a:r>
              <a:rPr lang="ru-RU" b="1" i="1" dirty="0"/>
              <a:t>периодически действующий тепловой двигатель имеет термический КПД, всегда меньший единицы.</a:t>
            </a:r>
            <a:r>
              <a:rPr lang="ru-RU" dirty="0"/>
              <a:t> </a:t>
            </a:r>
            <a:endParaRPr lang="en-US" dirty="0" smtClean="0"/>
          </a:p>
          <a:p>
            <a:pPr algn="just"/>
            <a:r>
              <a:rPr lang="ru-RU" dirty="0" smtClean="0"/>
              <a:t>Это </a:t>
            </a:r>
            <a:r>
              <a:rPr lang="ru-RU" dirty="0"/>
              <a:t>означает, что тепловой двигатель обязательно должен иметь не только источник тепла </a:t>
            </a:r>
            <a:r>
              <a:rPr lang="ru-RU" dirty="0" smtClean="0"/>
              <a:t>и </a:t>
            </a:r>
            <a:r>
              <a:rPr lang="ru-RU" dirty="0"/>
              <a:t>устройство, преобразующее его в работу, </a:t>
            </a:r>
            <a:r>
              <a:rPr lang="ru-RU" dirty="0" smtClean="0"/>
              <a:t>но </a:t>
            </a:r>
            <a:r>
              <a:rPr lang="ru-RU" dirty="0"/>
              <a:t>и </a:t>
            </a:r>
            <a:r>
              <a:rPr lang="ru-RU" dirty="0" smtClean="0"/>
              <a:t>теплоприемник</a:t>
            </a:r>
            <a:r>
              <a:rPr lang="ru-RU" dirty="0"/>
              <a:t>, который будет поглощать часть подведенною тепла, не превращая его в работу- В рассмотренной </a:t>
            </a:r>
            <a:r>
              <a:rPr lang="ru-RU" dirty="0" smtClean="0"/>
              <a:t>паротурбинной </a:t>
            </a:r>
            <a:r>
              <a:rPr lang="ru-RU" dirty="0"/>
              <a:t>установке роль источника тепла играет котел, устройства, </a:t>
            </a:r>
            <a:r>
              <a:rPr lang="ru-RU" dirty="0" smtClean="0"/>
              <a:t>преобразующего </a:t>
            </a:r>
            <a:r>
              <a:rPr lang="ru-RU" dirty="0"/>
              <a:t>тепло в работу, — турбина, </a:t>
            </a:r>
            <a:r>
              <a:rPr lang="ru-RU" dirty="0" err="1"/>
              <a:t>теплоприемиика</a:t>
            </a:r>
            <a:r>
              <a:rPr lang="ru-RU" dirty="0"/>
              <a:t>— конденсатор.</a:t>
            </a:r>
          </a:p>
          <a:p>
            <a:pPr algn="just"/>
            <a:endParaRPr lang="ru-RU" dirty="0"/>
          </a:p>
          <a:p>
            <a:endParaRPr lang="en-US" dirty="0"/>
          </a:p>
        </p:txBody>
      </p:sp>
    </p:spTree>
    <p:extLst>
      <p:ext uri="{BB962C8B-B14F-4D97-AF65-F5344CB8AC3E}">
        <p14:creationId xmlns:p14="http://schemas.microsoft.com/office/powerpoint/2010/main" val="1103330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8809" y="226888"/>
            <a:ext cx="11121189" cy="2492249"/>
          </a:xfrm>
        </p:spPr>
        <p:txBody>
          <a:bodyPr>
            <a:normAutofit fontScale="92500" lnSpcReduction="20000"/>
          </a:bodyPr>
          <a:lstStyle/>
          <a:p>
            <a:pPr algn="just"/>
            <a:r>
              <a:rPr lang="ru-RU" dirty="0"/>
              <a:t>Наибольший термический КПД при зафиксированных температурах источника тепла и тепло-приемника имеет цикл </a:t>
            </a:r>
            <a:r>
              <a:rPr lang="ru-RU" dirty="0" smtClean="0"/>
              <a:t>Карно, </a:t>
            </a:r>
            <a:r>
              <a:rPr lang="ru-RU" dirty="0"/>
              <a:t>состоящий из двух изотерм и двух </a:t>
            </a:r>
            <a:r>
              <a:rPr lang="ru-RU" dirty="0" err="1" smtClean="0"/>
              <a:t>изоэнтроп</a:t>
            </a:r>
            <a:r>
              <a:rPr lang="ru-RU" dirty="0"/>
              <a:t>. В цикле Карно рабочее тело сжимается </a:t>
            </a:r>
            <a:r>
              <a:rPr lang="ru-RU" dirty="0" err="1" smtClean="0"/>
              <a:t>изоэнтропийно</a:t>
            </a:r>
            <a:r>
              <a:rPr lang="ru-RU" dirty="0" smtClean="0"/>
              <a:t> </a:t>
            </a:r>
            <a:r>
              <a:rPr lang="ru-RU" dirty="0"/>
              <a:t>(процесс 4-1), и затем к нему при постоянной температуре подводится тепло </a:t>
            </a:r>
            <a:r>
              <a:rPr lang="en-US" i="1" dirty="0" smtClean="0"/>
              <a:t>q</a:t>
            </a:r>
            <a:r>
              <a:rPr lang="en-US" i="1" baseline="-25000" dirty="0" smtClean="0"/>
              <a:t>1</a:t>
            </a:r>
            <a:r>
              <a:rPr lang="ru-RU" dirty="0" smtClean="0"/>
              <a:t>.</a:t>
            </a:r>
            <a:endParaRPr lang="ru-RU" dirty="0"/>
          </a:p>
          <a:p>
            <a:pPr algn="just"/>
            <a:r>
              <a:rPr lang="ru-RU" dirty="0" err="1" smtClean="0"/>
              <a:t>ИзоэнтропиЙный</a:t>
            </a:r>
            <a:r>
              <a:rPr lang="ru-RU" dirty="0" smtClean="0"/>
              <a:t> </a:t>
            </a:r>
            <a:r>
              <a:rPr lang="ru-RU" dirty="0"/>
              <a:t>процесс </a:t>
            </a:r>
            <a:r>
              <a:rPr lang="ru-RU" dirty="0" smtClean="0"/>
              <a:t>2-3 </a:t>
            </a:r>
            <a:r>
              <a:rPr lang="ru-RU" dirty="0"/>
              <a:t>изображает превращение запасенной потенциальной энергии в работу; </a:t>
            </a:r>
            <a:r>
              <a:rPr lang="ru-RU" dirty="0" smtClean="0"/>
              <a:t>в </a:t>
            </a:r>
            <a:r>
              <a:rPr lang="ru-RU" dirty="0"/>
              <a:t>изотермическом процессе сжатия </a:t>
            </a:r>
            <a:r>
              <a:rPr lang="ru-RU" dirty="0" smtClean="0"/>
              <a:t>3-4 </a:t>
            </a:r>
            <a:r>
              <a:rPr lang="ru-RU" dirty="0"/>
              <a:t>происходит отвод тепла </a:t>
            </a:r>
            <a:r>
              <a:rPr lang="en-US" i="1" dirty="0" smtClean="0"/>
              <a:t>q</a:t>
            </a:r>
            <a:r>
              <a:rPr lang="ru-RU" i="1" baseline="-25000" dirty="0" smtClean="0"/>
              <a:t>2</a:t>
            </a:r>
            <a:r>
              <a:rPr lang="ru-RU" dirty="0" smtClean="0"/>
              <a:t> </a:t>
            </a:r>
            <a:r>
              <a:rPr lang="ru-RU" dirty="0"/>
              <a:t>к </a:t>
            </a:r>
            <a:r>
              <a:rPr lang="ru-RU" dirty="0" err="1"/>
              <a:t>термоприемнику</a:t>
            </a:r>
            <a:r>
              <a:rPr lang="ru-RU" dirty="0" smtClean="0"/>
              <a:t>.</a:t>
            </a:r>
            <a:endParaRPr lang="en-US"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3854364" y="2637003"/>
            <a:ext cx="5337762" cy="4220997"/>
          </a:xfrm>
          <a:prstGeom prst="rect">
            <a:avLst/>
          </a:prstGeom>
        </p:spPr>
      </p:pic>
    </p:spTree>
    <p:extLst>
      <p:ext uri="{BB962C8B-B14F-4D97-AF65-F5344CB8AC3E}">
        <p14:creationId xmlns:p14="http://schemas.microsoft.com/office/powerpoint/2010/main" val="2359724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1786937" cy="6858000"/>
          </a:xfrm>
        </p:spPr>
        <p:txBody>
          <a:bodyPr>
            <a:normAutofit fontScale="92500" lnSpcReduction="10000"/>
          </a:bodyPr>
          <a:lstStyle/>
          <a:p>
            <a:r>
              <a:rPr lang="ru-RU" dirty="0"/>
              <a:t>Так как для цикла </a:t>
            </a:r>
            <a:r>
              <a:rPr lang="ru-RU" dirty="0" smtClean="0"/>
              <a:t>Карно </a:t>
            </a:r>
            <a:r>
              <a:rPr lang="ru-RU" dirty="0"/>
              <a:t>подведенное тепло </a:t>
            </a:r>
            <a:endParaRPr lang="ru-RU" dirty="0" smtClean="0"/>
          </a:p>
          <a:p>
            <a:pPr algn="ctr"/>
            <a:r>
              <a:rPr lang="en-US" i="1" dirty="0" smtClean="0"/>
              <a:t>q</a:t>
            </a:r>
            <a:r>
              <a:rPr lang="en-US" i="1" baseline="-25000" dirty="0" smtClean="0"/>
              <a:t>1</a:t>
            </a:r>
            <a:r>
              <a:rPr lang="en-US" i="1" dirty="0" smtClean="0"/>
              <a:t> = T</a:t>
            </a:r>
            <a:r>
              <a:rPr lang="en-US" i="1" baseline="-25000" dirty="0" smtClean="0"/>
              <a:t>1</a:t>
            </a:r>
            <a:r>
              <a:rPr lang="en-US" i="1" dirty="0" smtClean="0"/>
              <a:t>(s</a:t>
            </a:r>
            <a:r>
              <a:rPr lang="en-US" i="1" baseline="-25000" dirty="0" smtClean="0"/>
              <a:t>2</a:t>
            </a:r>
            <a:r>
              <a:rPr lang="en-US" i="1" dirty="0" smtClean="0"/>
              <a:t>-s</a:t>
            </a:r>
            <a:r>
              <a:rPr lang="en-US" i="1" baseline="-25000" dirty="0" smtClean="0"/>
              <a:t>1</a:t>
            </a:r>
            <a:r>
              <a:rPr lang="en-US" i="1" dirty="0" smtClean="0"/>
              <a:t>),</a:t>
            </a:r>
            <a:endParaRPr lang="ru-RU" i="1" dirty="0"/>
          </a:p>
          <a:p>
            <a:r>
              <a:rPr lang="ru-RU" dirty="0" smtClean="0"/>
              <a:t>а отведенное</a:t>
            </a:r>
          </a:p>
          <a:p>
            <a:pPr algn="ctr"/>
            <a:r>
              <a:rPr lang="en-US" i="1" dirty="0" smtClean="0"/>
              <a:t>q</a:t>
            </a:r>
            <a:r>
              <a:rPr lang="en-US" i="1" baseline="-25000" dirty="0" smtClean="0"/>
              <a:t>2</a:t>
            </a:r>
            <a:r>
              <a:rPr lang="en-US" i="1" dirty="0" smtClean="0"/>
              <a:t> = T</a:t>
            </a:r>
            <a:r>
              <a:rPr lang="en-US" i="1" baseline="-25000" dirty="0" smtClean="0"/>
              <a:t>2</a:t>
            </a:r>
            <a:r>
              <a:rPr lang="en-US" i="1" dirty="0" smtClean="0"/>
              <a:t>(s</a:t>
            </a:r>
            <a:r>
              <a:rPr lang="en-US" i="1" baseline="-25000" dirty="0" smtClean="0"/>
              <a:t>2</a:t>
            </a:r>
            <a:r>
              <a:rPr lang="en-US" i="1" dirty="0" smtClean="0"/>
              <a:t>-s</a:t>
            </a:r>
            <a:r>
              <a:rPr lang="en-US" i="1" baseline="-25000" dirty="0" smtClean="0"/>
              <a:t>1</a:t>
            </a:r>
            <a:r>
              <a:rPr lang="en-US" i="1" dirty="0" smtClean="0"/>
              <a:t>),</a:t>
            </a:r>
            <a:endParaRPr lang="ru-RU" i="1" dirty="0"/>
          </a:p>
          <a:p>
            <a:r>
              <a:rPr lang="ru-RU" dirty="0" smtClean="0"/>
              <a:t>то </a:t>
            </a:r>
            <a:r>
              <a:rPr lang="ru-RU" dirty="0"/>
              <a:t>термический КПД цикла Карно</a:t>
            </a:r>
          </a:p>
          <a:p>
            <a:pPr algn="r"/>
            <a:r>
              <a:rPr lang="el-GR" sz="3200" b="1" i="1" dirty="0" smtClean="0"/>
              <a:t>η</a:t>
            </a:r>
            <a:r>
              <a:rPr lang="en-US" sz="3200" b="1" i="1" baseline="-25000" dirty="0" err="1" smtClean="0"/>
              <a:t>i</a:t>
            </a:r>
            <a:r>
              <a:rPr lang="en-US" sz="3200" b="1" i="1" dirty="0" smtClean="0"/>
              <a:t> = 1 – T</a:t>
            </a:r>
            <a:r>
              <a:rPr lang="en-US" sz="3200" b="1" i="1" baseline="-25000" dirty="0" smtClean="0"/>
              <a:t>2</a:t>
            </a:r>
            <a:r>
              <a:rPr lang="en-US" sz="3200" b="1" i="1" dirty="0" smtClean="0"/>
              <a:t>/T</a:t>
            </a:r>
            <a:r>
              <a:rPr lang="en-US" sz="3200" b="1" i="1" baseline="-25000" dirty="0" smtClean="0"/>
              <a:t>1</a:t>
            </a:r>
            <a:r>
              <a:rPr lang="en-US" sz="3200" b="1" dirty="0" smtClean="0"/>
              <a:t>. 	</a:t>
            </a:r>
            <a:r>
              <a:rPr lang="en-US" dirty="0" smtClean="0"/>
              <a:t>			(1.7)</a:t>
            </a:r>
          </a:p>
          <a:p>
            <a:pPr marL="0" indent="0" algn="just">
              <a:buNone/>
            </a:pPr>
            <a:r>
              <a:rPr lang="ru-RU" dirty="0"/>
              <a:t>Применительно к ПТУ это означает, что чем ниже температура конденсации пара и чем выше температура за котлом, тем выше термический КПД </a:t>
            </a:r>
            <a:r>
              <a:rPr lang="ru-RU" dirty="0" smtClean="0"/>
              <a:t>ПТУ.</a:t>
            </a:r>
            <a:r>
              <a:rPr lang="en-US" dirty="0" smtClean="0"/>
              <a:t> </a:t>
            </a:r>
            <a:r>
              <a:rPr lang="ru-RU" dirty="0" smtClean="0"/>
              <a:t>Температура </a:t>
            </a:r>
            <a:r>
              <a:rPr lang="ru-RU" dirty="0"/>
              <a:t>пара за ПТУ ограничивается прочностью металла и требованием к сроку его службы. Температура конденсации пара определяется в первую очередь климатическими условиями, так как она не может быть ниже температуры охлаждающей (циркуляционной) воды, поступающей в конденсатор. Если принять, что температура за ПТУ </a:t>
            </a:r>
            <a:r>
              <a:rPr lang="ru-RU" dirty="0" smtClean="0"/>
              <a:t>Т</a:t>
            </a:r>
            <a:r>
              <a:rPr lang="en-US" baseline="-25000" dirty="0" smtClean="0"/>
              <a:t>1</a:t>
            </a:r>
            <a:r>
              <a:rPr lang="ru-RU" baseline="-25000" dirty="0" smtClean="0"/>
              <a:t> </a:t>
            </a:r>
            <a:r>
              <a:rPr lang="ru-RU" dirty="0"/>
              <a:t>= 540 </a:t>
            </a:r>
            <a:r>
              <a:rPr lang="en-US" baseline="30000" dirty="0" smtClean="0"/>
              <a:t>0</a:t>
            </a:r>
            <a:r>
              <a:rPr lang="ru-RU" dirty="0" smtClean="0"/>
              <a:t>С </a:t>
            </a:r>
            <a:r>
              <a:rPr lang="ru-RU" dirty="0"/>
              <a:t>= 813 К, а Т</a:t>
            </a:r>
            <a:r>
              <a:rPr lang="ru-RU" baseline="-25000" dirty="0"/>
              <a:t>2</a:t>
            </a:r>
            <a:r>
              <a:rPr lang="ru-RU" dirty="0"/>
              <a:t> = 273 + 15 </a:t>
            </a:r>
            <a:r>
              <a:rPr lang="en-US" baseline="30000" dirty="0" smtClean="0"/>
              <a:t>0</a:t>
            </a:r>
            <a:r>
              <a:rPr lang="ru-RU" dirty="0" smtClean="0"/>
              <a:t>С </a:t>
            </a:r>
            <a:r>
              <a:rPr lang="en-US" dirty="0" smtClean="0"/>
              <a:t>=</a:t>
            </a:r>
            <a:r>
              <a:rPr lang="ru-RU" dirty="0" smtClean="0"/>
              <a:t> </a:t>
            </a:r>
            <a:r>
              <a:rPr lang="ru-RU" dirty="0"/>
              <a:t>288 К, </a:t>
            </a:r>
            <a:r>
              <a:rPr lang="ru-RU" dirty="0" smtClean="0"/>
              <a:t>то</a:t>
            </a:r>
            <a:r>
              <a:rPr lang="en-US" dirty="0" smtClean="0"/>
              <a:t> </a:t>
            </a:r>
            <a:r>
              <a:rPr lang="ru-RU" dirty="0" smtClean="0"/>
              <a:t>термический </a:t>
            </a:r>
            <a:r>
              <a:rPr lang="ru-RU" dirty="0"/>
              <a:t>КПД цикла Карно, если бы его можно было осуществить, составил </a:t>
            </a:r>
            <a:r>
              <a:rPr lang="ru-RU" dirty="0" smtClean="0"/>
              <a:t>бы</a:t>
            </a:r>
            <a:r>
              <a:rPr lang="en-US" dirty="0" smtClean="0"/>
              <a:t>  </a:t>
            </a:r>
            <a:r>
              <a:rPr lang="el-GR" b="1" i="1" dirty="0" smtClean="0"/>
              <a:t>η</a:t>
            </a:r>
            <a:r>
              <a:rPr lang="en-US" b="1" i="1" baseline="-25000" dirty="0" err="1"/>
              <a:t>i</a:t>
            </a:r>
            <a:r>
              <a:rPr lang="en-US" b="1" i="1" dirty="0"/>
              <a:t> </a:t>
            </a:r>
            <a:r>
              <a:rPr lang="en-US" b="1" i="1" dirty="0" smtClean="0"/>
              <a:t> </a:t>
            </a:r>
            <a:r>
              <a:rPr lang="ru-RU" dirty="0" smtClean="0"/>
              <a:t>= 1</a:t>
            </a:r>
            <a:r>
              <a:rPr lang="en-US" dirty="0" smtClean="0"/>
              <a:t> </a:t>
            </a:r>
            <a:r>
              <a:rPr lang="ru-RU" dirty="0" smtClean="0"/>
              <a:t>-</a:t>
            </a:r>
            <a:r>
              <a:rPr lang="en-US" dirty="0" smtClean="0"/>
              <a:t> </a:t>
            </a:r>
            <a:r>
              <a:rPr lang="ru-RU" dirty="0" smtClean="0"/>
              <a:t>288/813 </a:t>
            </a:r>
            <a:r>
              <a:rPr lang="ru-RU" dirty="0"/>
              <a:t>= 0,646.</a:t>
            </a:r>
          </a:p>
          <a:p>
            <a:pPr algn="just"/>
            <a:r>
              <a:rPr lang="ru-RU" dirty="0"/>
              <a:t>В действительности реальный тепловой цикл ПТУ отличается от цикла Карно н его термический КПД оказывается существенно ниже.</a:t>
            </a:r>
          </a:p>
          <a:p>
            <a:pPr marL="0" indent="0">
              <a:buNone/>
            </a:pPr>
            <a:endParaRPr lang="en-US" dirty="0"/>
          </a:p>
        </p:txBody>
      </p:sp>
    </p:spTree>
    <p:extLst>
      <p:ext uri="{BB962C8B-B14F-4D97-AF65-F5344CB8AC3E}">
        <p14:creationId xmlns:p14="http://schemas.microsoft.com/office/powerpoint/2010/main" val="478344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6326" y="2554872"/>
            <a:ext cx="10515600" cy="1325563"/>
          </a:xfrm>
        </p:spPr>
        <p:txBody>
          <a:bodyPr>
            <a:normAutofit fontScale="90000"/>
          </a:bodyPr>
          <a:lstStyle/>
          <a:p>
            <a:r>
              <a:rPr lang="en-US" dirty="0"/>
              <a:t>3</a:t>
            </a:r>
            <a:r>
              <a:rPr lang="ru-RU" dirty="0" smtClean="0"/>
              <a:t>. </a:t>
            </a:r>
            <a:r>
              <a:rPr lang="ru-RU" dirty="0"/>
              <a:t>ТЕРМОДИНАМИЧЕСКИЕ СВОЙСТВА ВОДЫ И ВОДЯНОГО ПАРА</a:t>
            </a:r>
            <a:br>
              <a:rPr lang="ru-RU" dirty="0"/>
            </a:br>
            <a:endParaRPr lang="en-US" dirty="0"/>
          </a:p>
        </p:txBody>
      </p:sp>
    </p:spTree>
    <p:extLst>
      <p:ext uri="{BB962C8B-B14F-4D97-AF65-F5344CB8AC3E}">
        <p14:creationId xmlns:p14="http://schemas.microsoft.com/office/powerpoint/2010/main" val="3020468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40632"/>
            <a:ext cx="10515600" cy="5936331"/>
          </a:xfrm>
        </p:spPr>
        <p:txBody>
          <a:bodyPr/>
          <a:lstStyle/>
          <a:p>
            <a:pPr algn="just"/>
            <a:r>
              <a:rPr lang="ru-RU" b="1" dirty="0"/>
              <a:t>Вода</a:t>
            </a:r>
            <a:r>
              <a:rPr lang="ru-RU" dirty="0"/>
              <a:t>— это практически несжимаемая жидкость-при изменении давления в широких пределах ее удельный объем почти не изменяется </a:t>
            </a:r>
            <a:r>
              <a:rPr lang="ru-RU" dirty="0" smtClean="0"/>
              <a:t> и</a:t>
            </a:r>
            <a:r>
              <a:rPr lang="en-US" dirty="0" smtClean="0"/>
              <a:t> </a:t>
            </a:r>
            <a:r>
              <a:rPr lang="ru-RU" dirty="0" smtClean="0"/>
              <a:t>может </a:t>
            </a:r>
            <a:r>
              <a:rPr lang="ru-RU" dirty="0"/>
              <a:t>приниматься равным </a:t>
            </a:r>
            <a:r>
              <a:rPr lang="el-GR" dirty="0" smtClean="0"/>
              <a:t>υ</a:t>
            </a:r>
            <a:r>
              <a:rPr lang="ru-RU" dirty="0" smtClean="0"/>
              <a:t>' </a:t>
            </a:r>
            <a:r>
              <a:rPr lang="ru-RU" dirty="0"/>
              <a:t>= 1000 м</a:t>
            </a:r>
            <a:r>
              <a:rPr lang="ru-RU" baseline="30000" dirty="0"/>
              <a:t>3</a:t>
            </a:r>
            <a:r>
              <a:rPr lang="ru-RU" dirty="0"/>
              <a:t>/кг.</a:t>
            </a:r>
          </a:p>
          <a:p>
            <a:pPr algn="just"/>
            <a:r>
              <a:rPr lang="ru-RU" dirty="0"/>
              <a:t>Это свойство воды ведет к важным последствиям: работа, затрачиваемая на повышение давления в питательном насосе котла оказывается очень небольшой по сравнению с работой, получаемой от паровой турбины.</a:t>
            </a:r>
          </a:p>
          <a:p>
            <a:pPr algn="just"/>
            <a:r>
              <a:rPr lang="ru-RU" dirty="0"/>
              <a:t>При нагревании воды ее энтальпия вплоть до начала кипения изменяется пропорционально температуре</a:t>
            </a:r>
            <a:r>
              <a:rPr lang="ru-RU" dirty="0" smtClean="0"/>
              <a:t>:</a:t>
            </a:r>
            <a:endParaRPr lang="en-US" dirty="0" smtClean="0"/>
          </a:p>
          <a:p>
            <a:pPr algn="ctr"/>
            <a:r>
              <a:rPr lang="en-US" sz="3200" b="1" i="1" dirty="0" smtClean="0"/>
              <a:t>h'= </a:t>
            </a:r>
            <a:r>
              <a:rPr lang="en-US" sz="3200" b="1" i="1" dirty="0" err="1" smtClean="0"/>
              <a:t>c</a:t>
            </a:r>
            <a:r>
              <a:rPr lang="en-US" sz="3200" b="1" i="1" baseline="-25000" dirty="0" err="1" smtClean="0"/>
              <a:t>B</a:t>
            </a:r>
            <a:r>
              <a:rPr lang="en-US" sz="3200" b="1" i="1" dirty="0" err="1" smtClean="0"/>
              <a:t>T</a:t>
            </a:r>
            <a:r>
              <a:rPr lang="en-US" sz="3200" b="1" i="1" dirty="0" smtClean="0"/>
              <a:t>, </a:t>
            </a:r>
          </a:p>
          <a:p>
            <a:pPr algn="just"/>
            <a:r>
              <a:rPr lang="ru-RU" dirty="0"/>
              <a:t>где </a:t>
            </a:r>
            <a:r>
              <a:rPr lang="ru-RU" dirty="0" err="1"/>
              <a:t>с</a:t>
            </a:r>
            <a:r>
              <a:rPr lang="ru-RU" baseline="-25000" dirty="0" err="1"/>
              <a:t>в</a:t>
            </a:r>
            <a:r>
              <a:rPr lang="ru-RU" dirty="0"/>
              <a:t> - 4,19 кДж/(</a:t>
            </a:r>
            <a:r>
              <a:rPr lang="ru-RU" dirty="0" err="1" smtClean="0"/>
              <a:t>кг·К</a:t>
            </a:r>
            <a:r>
              <a:rPr lang="ru-RU" dirty="0"/>
              <a:t>) = 1 ккал/(</a:t>
            </a:r>
            <a:r>
              <a:rPr lang="ru-RU" dirty="0" smtClean="0"/>
              <a:t>кг</a:t>
            </a:r>
            <a:r>
              <a:rPr lang="ru-RU" dirty="0" smtClean="0"/>
              <a:t>·</a:t>
            </a:r>
            <a:r>
              <a:rPr lang="ru-RU" dirty="0" smtClean="0"/>
              <a:t>°С</a:t>
            </a:r>
            <a:r>
              <a:rPr lang="ru-RU" dirty="0"/>
              <a:t>) — теплоемкость воды.</a:t>
            </a:r>
          </a:p>
          <a:p>
            <a:pPr algn="just"/>
            <a:endParaRPr lang="ru-RU" dirty="0"/>
          </a:p>
          <a:p>
            <a:endParaRPr lang="en-US" dirty="0"/>
          </a:p>
        </p:txBody>
      </p:sp>
    </p:spTree>
    <p:extLst>
      <p:ext uri="{BB962C8B-B14F-4D97-AF65-F5344CB8AC3E}">
        <p14:creationId xmlns:p14="http://schemas.microsoft.com/office/powerpoint/2010/main" val="774698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0684" y="216568"/>
            <a:ext cx="11434011" cy="6641432"/>
          </a:xfrm>
        </p:spPr>
        <p:txBody>
          <a:bodyPr>
            <a:normAutofit fontScale="92500" lnSpcReduction="10000"/>
          </a:bodyPr>
          <a:lstStyle/>
          <a:p>
            <a:pPr algn="just"/>
            <a:r>
              <a:rPr lang="ru-RU" dirty="0"/>
              <a:t>Если воду нагревать в открытом сосуде, то при определенной температуре начнется ее кипение и образование над ее поверхностью пара. Температуры кипящей воды и образующегося при кипении пара одинаковы и неизменны в процессе всего </a:t>
            </a:r>
            <a:r>
              <a:rPr lang="ru-RU" dirty="0" err="1"/>
              <a:t>выкипания</a:t>
            </a:r>
            <a:r>
              <a:rPr lang="ru-RU" dirty="0"/>
              <a:t> жидкости. Эту температуру называют температурой кипения, или температурой   насыщения, и обозначают </a:t>
            </a:r>
            <a:r>
              <a:rPr lang="en-US" i="1" dirty="0" smtClean="0"/>
              <a:t>t</a:t>
            </a:r>
            <a:r>
              <a:rPr lang="ru-RU" i="1" baseline="-25000" dirty="0" smtClean="0"/>
              <a:t>н</a:t>
            </a:r>
            <a:r>
              <a:rPr lang="ru-RU" dirty="0"/>
              <a:t>. </a:t>
            </a:r>
            <a:r>
              <a:rPr lang="ru-RU" dirty="0" smtClean="0"/>
              <a:t>Последнее</a:t>
            </a:r>
            <a:r>
              <a:rPr lang="en-US" dirty="0" smtClean="0"/>
              <a:t> </a:t>
            </a:r>
            <a:r>
              <a:rPr lang="ru-RU" dirty="0" smtClean="0"/>
              <a:t>название </a:t>
            </a:r>
            <a:r>
              <a:rPr lang="ru-RU" dirty="0"/>
              <a:t>связано с тем, что при спокойном кипении над поверхностью воды образуется сухой насыщенный пар — пар, в котором отсутствуют капельки воды. Если температуру сухого насыщенного пара снизить (а это можно сделать только путем одновременного снижения давления), то часть пара сконденсируется и в </a:t>
            </a:r>
            <a:r>
              <a:rPr lang="ru-RU" dirty="0" smtClean="0"/>
              <a:t>нём </a:t>
            </a:r>
            <a:r>
              <a:rPr lang="ru-RU" dirty="0"/>
              <a:t>появятся капельки воды. Если, </a:t>
            </a:r>
            <a:r>
              <a:rPr lang="ru-RU" dirty="0" smtClean="0"/>
              <a:t>наоборот, </a:t>
            </a:r>
            <a:r>
              <a:rPr lang="ru-RU" dirty="0"/>
              <a:t>сухой насыщенный пар нагреть, то он окажется перегретым по отношению к состоянию насыщения.</a:t>
            </a:r>
          </a:p>
          <a:p>
            <a:pPr algn="just"/>
            <a:r>
              <a:rPr lang="ru-RU" dirty="0"/>
              <a:t>Температура насыщения </a:t>
            </a:r>
            <a:r>
              <a:rPr lang="en-US" i="1" dirty="0" smtClean="0"/>
              <a:t>t</a:t>
            </a:r>
            <a:r>
              <a:rPr lang="ru-RU" i="1" baseline="-25000" dirty="0" smtClean="0"/>
              <a:t>н</a:t>
            </a:r>
            <a:r>
              <a:rPr lang="ru-RU" dirty="0" smtClean="0"/>
              <a:t> однозначно </a:t>
            </a:r>
            <a:r>
              <a:rPr lang="ru-RU" dirty="0"/>
              <a:t>определяется давлением над поверхностью жидкости (хорошо известно, что при нормальном атмосферном давлении вода кипит при 100 °С и при подъеме на гору эта температура уменьшается). До </a:t>
            </a:r>
            <a:r>
              <a:rPr lang="ru-RU" dirty="0" smtClean="0"/>
              <a:t>давления 40 </a:t>
            </a:r>
            <a:r>
              <a:rPr lang="ru-RU" dirty="0"/>
              <a:t>кгс/см </a:t>
            </a:r>
            <a:r>
              <a:rPr lang="ru-RU" dirty="0" smtClean="0"/>
              <a:t>(~ 4МПа</a:t>
            </a:r>
            <a:r>
              <a:rPr lang="ru-RU" dirty="0"/>
              <a:t>) температура насыщения может быть определена по простой </a:t>
            </a:r>
            <a:r>
              <a:rPr lang="ru-RU" dirty="0" smtClean="0"/>
              <a:t>формуле</a:t>
            </a:r>
          </a:p>
          <a:p>
            <a:pPr algn="ctr"/>
            <a:r>
              <a:rPr lang="en-US" i="1" dirty="0" smtClean="0"/>
              <a:t>t</a:t>
            </a:r>
            <a:r>
              <a:rPr lang="ru-RU" i="1" baseline="-25000" dirty="0" smtClean="0"/>
              <a:t>н</a:t>
            </a:r>
            <a:r>
              <a:rPr lang="ru-RU" i="1" dirty="0" smtClean="0"/>
              <a:t> = 100р</a:t>
            </a:r>
            <a:r>
              <a:rPr lang="ru-RU" i="1" baseline="30000" dirty="0" smtClean="0"/>
              <a:t>0,25</a:t>
            </a:r>
          </a:p>
          <a:p>
            <a:pPr algn="just"/>
            <a:r>
              <a:rPr lang="ru-RU" dirty="0" smtClean="0"/>
              <a:t>где</a:t>
            </a:r>
            <a:r>
              <a:rPr lang="ru-RU" i="1" dirty="0" smtClean="0"/>
              <a:t> р – </a:t>
            </a:r>
            <a:r>
              <a:rPr lang="ru-RU" dirty="0" smtClean="0"/>
              <a:t>в кгс/см</a:t>
            </a:r>
            <a:r>
              <a:rPr lang="ru-RU" baseline="30000" dirty="0" smtClean="0"/>
              <a:t>2</a:t>
            </a:r>
            <a:r>
              <a:rPr lang="ru-RU" i="1" dirty="0" smtClean="0"/>
              <a:t>, </a:t>
            </a:r>
            <a:r>
              <a:rPr lang="en-US" i="1" dirty="0" smtClean="0"/>
              <a:t>t</a:t>
            </a:r>
            <a:r>
              <a:rPr lang="ru-RU" i="1" baseline="-25000" dirty="0" smtClean="0"/>
              <a:t>н </a:t>
            </a:r>
            <a:r>
              <a:rPr lang="ru-RU" i="1" dirty="0" smtClean="0"/>
              <a:t> - </a:t>
            </a:r>
            <a:r>
              <a:rPr lang="ru-RU" dirty="0" smtClean="0"/>
              <a:t>в </a:t>
            </a:r>
            <a:r>
              <a:rPr lang="ru-RU" baseline="30000" dirty="0" smtClean="0"/>
              <a:t>0</a:t>
            </a:r>
            <a:r>
              <a:rPr lang="ru-RU" dirty="0" smtClean="0"/>
              <a:t>С.</a:t>
            </a:r>
            <a:endParaRPr lang="ru-RU" dirty="0"/>
          </a:p>
          <a:p>
            <a:endParaRPr lang="en-US" dirty="0"/>
          </a:p>
        </p:txBody>
      </p:sp>
    </p:spTree>
    <p:extLst>
      <p:ext uri="{BB962C8B-B14F-4D97-AF65-F5344CB8AC3E}">
        <p14:creationId xmlns:p14="http://schemas.microsoft.com/office/powerpoint/2010/main" val="989726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938463"/>
            <a:ext cx="11353800" cy="6176963"/>
          </a:xfrm>
        </p:spPr>
        <p:txBody>
          <a:bodyPr/>
          <a:lstStyle/>
          <a:p>
            <a:r>
              <a:rPr lang="ru-RU" dirty="0"/>
              <a:t>Тепло, расходуемое на поддержание кипения в сосуде, затрачивается </a:t>
            </a:r>
            <a:r>
              <a:rPr lang="ru-RU" dirty="0" smtClean="0"/>
              <a:t>на </a:t>
            </a:r>
            <a:r>
              <a:rPr lang="ru-RU" dirty="0"/>
              <a:t>разрыв связей между молекулами воды, т.е. на се испарение. Молекулы испарившейся жидкости обладают большей энергией, и поэтому энтальпия сухого насыщенного пара</a:t>
            </a:r>
          </a:p>
          <a:p>
            <a:pPr algn="r"/>
            <a:r>
              <a:rPr lang="en-US" b="1" i="1" dirty="0" smtClean="0"/>
              <a:t>h</a:t>
            </a:r>
            <a:r>
              <a:rPr lang="ru-RU" b="1" i="1" dirty="0" smtClean="0"/>
              <a:t>'</a:t>
            </a:r>
            <a:r>
              <a:rPr lang="ru-RU" b="1" i="1" dirty="0" smtClean="0"/>
              <a:t>‘</a:t>
            </a:r>
            <a:r>
              <a:rPr lang="en-US" b="1" i="1" dirty="0" smtClean="0"/>
              <a:t> = h</a:t>
            </a:r>
            <a:r>
              <a:rPr lang="ru-RU" b="1" i="1" dirty="0" smtClean="0"/>
              <a:t>‘</a:t>
            </a:r>
            <a:r>
              <a:rPr lang="en-US" b="1" i="1" dirty="0" smtClean="0"/>
              <a:t> + r </a:t>
            </a:r>
            <a:r>
              <a:rPr lang="en-US" b="1" i="1" dirty="0"/>
              <a:t>	</a:t>
            </a:r>
            <a:r>
              <a:rPr lang="en-US" dirty="0" smtClean="0"/>
              <a:t>					</a:t>
            </a:r>
            <a:r>
              <a:rPr lang="ru-RU" dirty="0" smtClean="0"/>
              <a:t> </a:t>
            </a:r>
            <a:r>
              <a:rPr lang="ru-RU" dirty="0"/>
              <a:t>(1.8)</a:t>
            </a:r>
          </a:p>
          <a:p>
            <a:pPr algn="just"/>
            <a:r>
              <a:rPr lang="ru-RU" dirty="0"/>
              <a:t>Величина </a:t>
            </a:r>
            <a:r>
              <a:rPr lang="en-US" i="1" dirty="0" smtClean="0"/>
              <a:t>r</a:t>
            </a:r>
            <a:r>
              <a:rPr lang="ru-RU" dirty="0" smtClean="0"/>
              <a:t> </a:t>
            </a:r>
            <a:r>
              <a:rPr lang="ru-RU" dirty="0"/>
              <a:t>называется </a:t>
            </a:r>
            <a:r>
              <a:rPr lang="ru-RU" i="1" dirty="0"/>
              <a:t>удельной теплотой парообразования</a:t>
            </a:r>
            <a:r>
              <a:rPr lang="ru-RU" dirty="0"/>
              <a:t>, представляющей собой количество тепла, необходимое для испарения 1 кг кипящей жидкости. Измеряется величина </a:t>
            </a:r>
            <a:r>
              <a:rPr lang="en-US" i="1" dirty="0" smtClean="0"/>
              <a:t>r</a:t>
            </a:r>
            <a:r>
              <a:rPr lang="ru-RU" dirty="0" smtClean="0"/>
              <a:t> </a:t>
            </a:r>
            <a:r>
              <a:rPr lang="ru-RU" dirty="0"/>
              <a:t>в кДж/кг или в ккал/кг Если происходит конденсация пара, то тепло парообразования выделяется. В этом случае ее часто называют </a:t>
            </a:r>
            <a:r>
              <a:rPr lang="ru-RU" b="1" i="1" dirty="0"/>
              <a:t>теплотой </a:t>
            </a:r>
            <a:r>
              <a:rPr lang="ru-RU" b="1" i="1" dirty="0" smtClean="0"/>
              <a:t>конденсации</a:t>
            </a:r>
            <a:r>
              <a:rPr lang="ru-RU" dirty="0" smtClean="0"/>
              <a:t>.</a:t>
            </a:r>
            <a:endParaRPr lang="ru-RU" dirty="0"/>
          </a:p>
          <a:p>
            <a:endParaRPr lang="en-US" dirty="0"/>
          </a:p>
        </p:txBody>
      </p:sp>
    </p:spTree>
    <p:extLst>
      <p:ext uri="{BB962C8B-B14F-4D97-AF65-F5344CB8AC3E}">
        <p14:creationId xmlns:p14="http://schemas.microsoft.com/office/powerpoint/2010/main" val="250254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37817"/>
            <a:ext cx="12360321" cy="5355312"/>
          </a:xfrm>
          <a:prstGeom prst="rect">
            <a:avLst/>
          </a:prstGeom>
        </p:spPr>
        <p:txBody>
          <a:bodyPr wrap="square">
            <a:spAutoFit/>
          </a:bodyPr>
          <a:lstStyle/>
          <a:p>
            <a:r>
              <a:rPr lang="ru-RU" dirty="0" smtClean="0"/>
              <a:t>1 — железнодорожный состав с мазутом; 2 — приемная емкость мазута; 3 — мазутный резервуар, 4 — </a:t>
            </a:r>
            <a:r>
              <a:rPr lang="ru-RU" dirty="0" err="1" smtClean="0"/>
              <a:t>мазутонасосння</a:t>
            </a:r>
            <a:r>
              <a:rPr lang="ru-RU" dirty="0" smtClean="0"/>
              <a:t>, 5 – подо</a:t>
            </a:r>
            <a:r>
              <a:rPr lang="ru-RU" dirty="0" smtClean="0"/>
              <a:t>греватели мазута; 6 — газораспределительный пункт, 7 — </a:t>
            </a:r>
            <a:r>
              <a:rPr lang="ru-RU" dirty="0" err="1" smtClean="0"/>
              <a:t>газомазутные</a:t>
            </a:r>
            <a:r>
              <a:rPr lang="ru-RU" dirty="0" smtClean="0"/>
              <a:t> горелки, 8 — котел энергоблока; 9 — дымосос рециркуляции </a:t>
            </a:r>
            <a:r>
              <a:rPr lang="ru-RU" dirty="0" smtClean="0"/>
              <a:t>дымовых </a:t>
            </a:r>
            <a:r>
              <a:rPr lang="ru-RU" dirty="0"/>
              <a:t>г</a:t>
            </a:r>
            <a:r>
              <a:rPr lang="ru-RU" dirty="0" smtClean="0"/>
              <a:t>азов, 10 — дутьевой вентилятор, 11 — регенеративный воздухоподогреватель; 12 — дымосос; 13 — дымовая труба; </a:t>
            </a:r>
            <a:r>
              <a:rPr lang="ru-RU" dirty="0" smtClean="0"/>
              <a:t>14 — цилиндр высокого давления (ЦВД), 15 к 16 — цилиндры среднего давления соответственно № 1 и 2 (ЦСД-1 и ЦСД-2), </a:t>
            </a:r>
            <a:r>
              <a:rPr lang="ru-RU" dirty="0" smtClean="0"/>
              <a:t> 17 — цилиндр низкого давления (ЦНД); 18 — электрогенератор; 19 — возбудитель электрогенератора, 20 — трансформатор, </a:t>
            </a:r>
            <a:r>
              <a:rPr lang="ru-RU" dirty="0" smtClean="0"/>
              <a:t>21 — линия передачи электроэнергии; 22 — конденсатор турбины; 23 — конденсатные насосы первого подъема (для прокачки </a:t>
            </a:r>
            <a:r>
              <a:rPr lang="ru-RU" dirty="0" smtClean="0"/>
              <a:t>конденсата через блочную обессоливающую установку (БОУ); 24 — БОУ; 25 — конденсатные насосы второго подъема для подачи </a:t>
            </a:r>
            <a:r>
              <a:rPr lang="ru-RU" dirty="0" smtClean="0"/>
              <a:t>конденсата в деаэратор); 26— регенеративный подогреватель низкого давления (ПНД), 27 — деаэратор, 28 — </a:t>
            </a:r>
            <a:r>
              <a:rPr lang="ru-RU" dirty="0" err="1" smtClean="0"/>
              <a:t>бустерный</a:t>
            </a:r>
            <a:r>
              <a:rPr lang="ru-RU" dirty="0" smtClean="0"/>
              <a:t> (вспомогательный) насос);</a:t>
            </a:r>
            <a:r>
              <a:rPr lang="ru-RU" dirty="0" smtClean="0"/>
              <a:t> 29— питательный турбонасос (ПТС), 30 — питательный электронасос (ПЭН), 31 — регенеративный подогреватель, </a:t>
            </a:r>
            <a:r>
              <a:rPr lang="ru-RU" dirty="0" smtClean="0"/>
              <a:t>32 — водяной экономайзер, 33 — нижняя радиационная часть; 34 — экраны подвесных труб, </a:t>
            </a:r>
            <a:r>
              <a:rPr lang="ru-RU" dirty="0" smtClean="0"/>
              <a:t>35 и 36 — соответственно средняя и верхняя радиационные части; 37 — экраны поворотной камеры, 38 — потолочный пароперегреватель; </a:t>
            </a:r>
            <a:r>
              <a:rPr lang="ru-RU" dirty="0" smtClean="0"/>
              <a:t>39 и 40 — </a:t>
            </a:r>
            <a:r>
              <a:rPr lang="ru-RU" dirty="0" err="1" smtClean="0"/>
              <a:t>ширмовые</a:t>
            </a:r>
            <a:r>
              <a:rPr lang="ru-RU" dirty="0" smtClean="0"/>
              <a:t> пароперегреватели соответственно № 1 и 2; 41, 42 и 43 — конвективные пароперегреватели    соответственно высокого, низкого давления №</a:t>
            </a:r>
            <a:r>
              <a:rPr lang="ru-RU" dirty="0" smtClean="0"/>
              <a:t>1 и 2; 44 — водогрейный котел; 45 — горелки; 46 — дутьевые вентиляторы, </a:t>
            </a:r>
            <a:r>
              <a:rPr lang="ru-RU" dirty="0" smtClean="0"/>
              <a:t>47 и 50 - сетевые насосы соответственно первого и второго подъема; 48 и 49 — сетевые подогреватели соответственно №1 и 2, </a:t>
            </a:r>
            <a:r>
              <a:rPr lang="ru-RU" dirty="0" smtClean="0"/>
              <a:t>51 — градирня; 52— аванкамера; 53 — циркуляционный насос; </a:t>
            </a:r>
          </a:p>
          <a:p>
            <a:r>
              <a:rPr lang="uk-UA" dirty="0" smtClean="0"/>
              <a:t>І </a:t>
            </a:r>
            <a:r>
              <a:rPr lang="ru-RU" dirty="0" smtClean="0"/>
              <a:t>— восполнение циркуляционной охлаждающей воды, ІІ – от теплового потребителя (обратная сетевая вода), </a:t>
            </a:r>
            <a:r>
              <a:rPr lang="ru-RU" dirty="0" smtClean="0"/>
              <a:t>ІІІ — к тепловому потребителю (прямая сетевая вода)</a:t>
            </a:r>
            <a:endParaRPr lang="ru-RU" dirty="0" smtClean="0"/>
          </a:p>
          <a:p>
            <a:r>
              <a:rPr lang="ru-RU" dirty="0" smtClean="0"/>
              <a:t>IV— газ от магистрального газопровода</a:t>
            </a:r>
            <a:endParaRPr lang="en-US" dirty="0"/>
          </a:p>
        </p:txBody>
      </p:sp>
    </p:spTree>
    <p:extLst>
      <p:ext uri="{BB962C8B-B14F-4D97-AF65-F5344CB8AC3E}">
        <p14:creationId xmlns:p14="http://schemas.microsoft.com/office/powerpoint/2010/main" val="2013948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0684" y="1296234"/>
            <a:ext cx="11458074" cy="4599239"/>
          </a:xfrm>
        </p:spPr>
        <p:txBody>
          <a:bodyPr/>
          <a:lstStyle/>
          <a:p>
            <a:pPr algn="just"/>
            <a:r>
              <a:rPr lang="ru-RU" dirty="0" smtClean="0"/>
              <a:t>Удельный объем </a:t>
            </a:r>
            <a:r>
              <a:rPr lang="el-GR" i="1" dirty="0" smtClean="0"/>
              <a:t>υ</a:t>
            </a:r>
            <a:r>
              <a:rPr lang="ru-RU" i="1" dirty="0" smtClean="0"/>
              <a:t>'' </a:t>
            </a:r>
            <a:r>
              <a:rPr lang="ru-RU" dirty="0" smtClean="0"/>
              <a:t>су</a:t>
            </a:r>
            <a:r>
              <a:rPr lang="ru-RU" dirty="0" smtClean="0"/>
              <a:t>хого насыщенного пара, естественно, больше, чем объем </a:t>
            </a:r>
            <a:r>
              <a:rPr lang="el-GR" i="1" dirty="0" smtClean="0"/>
              <a:t>υ</a:t>
            </a:r>
            <a:r>
              <a:rPr lang="ru-RU" i="1" dirty="0" smtClean="0"/>
              <a:t>'</a:t>
            </a:r>
            <a:r>
              <a:rPr lang="ru-RU" dirty="0" smtClean="0"/>
              <a:t> воды, и так же, как температура насыщения, однозначно определяется давлением. Чем выше давление, тем меньше удельный объем. При давлении </a:t>
            </a:r>
            <a:r>
              <a:rPr lang="ru-RU" i="1" dirty="0" err="1" smtClean="0"/>
              <a:t>р</a:t>
            </a:r>
            <a:r>
              <a:rPr lang="ru-RU" i="1" baseline="-25000" dirty="0" err="1" smtClean="0"/>
              <a:t>кр</a:t>
            </a:r>
            <a:r>
              <a:rPr lang="ru-RU" dirty="0" smtClean="0"/>
              <a:t> = 22,115 МПа удельные объемы воды и сухого насыщенного пара совпадают: </a:t>
            </a:r>
            <a:r>
              <a:rPr lang="el-GR" i="1" dirty="0" smtClean="0"/>
              <a:t>υ</a:t>
            </a:r>
            <a:r>
              <a:rPr lang="ru-RU" i="1" dirty="0" smtClean="0"/>
              <a:t>'  =</a:t>
            </a:r>
            <a:r>
              <a:rPr lang="el-GR" i="1" dirty="0" smtClean="0"/>
              <a:t> υ</a:t>
            </a:r>
            <a:r>
              <a:rPr lang="ru-RU" i="1" dirty="0" smtClean="0"/>
              <a:t>'' </a:t>
            </a:r>
            <a:r>
              <a:rPr lang="ru-RU" dirty="0" smtClean="0"/>
              <a:t>= </a:t>
            </a:r>
            <a:r>
              <a:rPr lang="el-GR" i="1" dirty="0" smtClean="0"/>
              <a:t>υ</a:t>
            </a:r>
            <a:r>
              <a:rPr lang="ru-RU" i="1" baseline="-25000" dirty="0" err="1" smtClean="0"/>
              <a:t>кр</a:t>
            </a:r>
            <a:r>
              <a:rPr lang="ru-RU" i="1" dirty="0" smtClean="0"/>
              <a:t> = </a:t>
            </a:r>
            <a:r>
              <a:rPr lang="ru-RU" dirty="0" smtClean="0"/>
              <a:t>0,003147 </a:t>
            </a:r>
            <a:r>
              <a:rPr lang="ru-RU" dirty="0"/>
              <a:t>м</a:t>
            </a:r>
            <a:r>
              <a:rPr lang="ru-RU" baseline="30000" dirty="0"/>
              <a:t>3</a:t>
            </a:r>
            <a:r>
              <a:rPr lang="ru-RU" dirty="0"/>
              <a:t>/кг, </a:t>
            </a:r>
            <a:r>
              <a:rPr lang="ru-RU" dirty="0" smtClean="0"/>
              <a:t>температура </a:t>
            </a:r>
            <a:r>
              <a:rPr lang="ru-RU" dirty="0"/>
              <a:t>насыщения </a:t>
            </a:r>
            <a:r>
              <a:rPr lang="ru-RU" dirty="0" smtClean="0"/>
              <a:t>- </a:t>
            </a:r>
            <a:r>
              <a:rPr lang="en-US" i="1" dirty="0" smtClean="0"/>
              <a:t>t</a:t>
            </a:r>
            <a:r>
              <a:rPr lang="ru-RU" i="1" baseline="-25000" dirty="0" err="1" smtClean="0"/>
              <a:t>кр</a:t>
            </a:r>
            <a:r>
              <a:rPr lang="ru-RU" i="1" dirty="0" smtClean="0"/>
              <a:t> </a:t>
            </a:r>
            <a:r>
              <a:rPr lang="en-US" i="1" dirty="0" smtClean="0"/>
              <a:t>= </a:t>
            </a:r>
            <a:r>
              <a:rPr lang="ru-RU" dirty="0" smtClean="0"/>
              <a:t> </a:t>
            </a:r>
            <a:r>
              <a:rPr lang="ru-RU" dirty="0"/>
              <a:t>374,12 </a:t>
            </a:r>
            <a:r>
              <a:rPr lang="en-US" baseline="30000" dirty="0" smtClean="0"/>
              <a:t>0</a:t>
            </a:r>
            <a:r>
              <a:rPr lang="ru-RU" dirty="0" smtClean="0"/>
              <a:t>С</a:t>
            </a:r>
            <a:r>
              <a:rPr lang="ru-RU" dirty="0"/>
              <a:t>, а тепло парообразования </a:t>
            </a:r>
            <a:r>
              <a:rPr lang="en-US" i="1" dirty="0" smtClean="0"/>
              <a:t>r</a:t>
            </a:r>
            <a:r>
              <a:rPr lang="ru-RU" dirty="0" smtClean="0"/>
              <a:t> </a:t>
            </a:r>
            <a:r>
              <a:rPr lang="ru-RU" dirty="0"/>
              <a:t>= </a:t>
            </a:r>
            <a:r>
              <a:rPr lang="ru-RU" dirty="0" smtClean="0"/>
              <a:t>0. </a:t>
            </a:r>
            <a:r>
              <a:rPr lang="ru-RU" dirty="0"/>
              <a:t>Состояние, характеризуемое отмеченными параметрами, называется критическим, а они сами — критическими. В критическом состоянии плотности воды и пара совпадают и они по существу неразличимы.</a:t>
            </a:r>
          </a:p>
          <a:p>
            <a:endParaRPr lang="ru-RU" dirty="0"/>
          </a:p>
          <a:p>
            <a:endParaRPr lang="en-US" dirty="0"/>
          </a:p>
        </p:txBody>
      </p:sp>
    </p:spTree>
    <p:extLst>
      <p:ext uri="{BB962C8B-B14F-4D97-AF65-F5344CB8AC3E}">
        <p14:creationId xmlns:p14="http://schemas.microsoft.com/office/powerpoint/2010/main" val="2287312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57772"/>
            <a:ext cx="10515600" cy="6500228"/>
          </a:xfrm>
        </p:spPr>
        <p:txBody>
          <a:bodyPr>
            <a:normAutofit fontScale="85000" lnSpcReduction="20000"/>
          </a:bodyPr>
          <a:lstStyle/>
          <a:p>
            <a:pPr algn="just"/>
            <a:r>
              <a:rPr lang="ru-RU" dirty="0" smtClean="0"/>
              <a:t>Влажный </a:t>
            </a:r>
            <a:r>
              <a:rPr lang="ru-RU" dirty="0"/>
              <a:t>пар — это смесь сухого насыщенного пара и мелких капелек воды. На ТЭС, работающих на органическом топливе, для паровых турбин используется только перегретый пар, который, расширяясь в ней, достигает состояния насыщения и затем становится влажным. В результате только несколько последних ступеней турбины работают влажным паром.</a:t>
            </a:r>
          </a:p>
          <a:p>
            <a:pPr algn="just"/>
            <a:r>
              <a:rPr lang="ru-RU" dirty="0"/>
              <a:t>Термодинамические свойства влажного пара определяются законами смешения, в соответствии с которыми его удельный </a:t>
            </a:r>
            <a:r>
              <a:rPr lang="ru-RU" dirty="0" smtClean="0"/>
              <a:t>объем</a:t>
            </a:r>
            <a:r>
              <a:rPr lang="en-US" dirty="0" smtClean="0"/>
              <a:t> </a:t>
            </a:r>
            <a:r>
              <a:rPr lang="el-GR" i="1" dirty="0" smtClean="0"/>
              <a:t>υ</a:t>
            </a:r>
            <a:r>
              <a:rPr lang="ru-RU" dirty="0" smtClean="0"/>
              <a:t> </a:t>
            </a:r>
            <a:r>
              <a:rPr lang="ru-RU" dirty="0"/>
              <a:t>и энтальпия </a:t>
            </a:r>
            <a:r>
              <a:rPr lang="en-US" i="1" dirty="0" smtClean="0"/>
              <a:t>h  </a:t>
            </a:r>
            <a:r>
              <a:rPr lang="ru-RU" dirty="0" smtClean="0"/>
              <a:t>определяются </a:t>
            </a:r>
            <a:r>
              <a:rPr lang="ru-RU" dirty="0"/>
              <a:t>соотношениями</a:t>
            </a:r>
          </a:p>
          <a:p>
            <a:pPr algn="ctr"/>
            <a:r>
              <a:rPr lang="el-GR" i="1" dirty="0" smtClean="0"/>
              <a:t>υ</a:t>
            </a:r>
            <a:r>
              <a:rPr lang="ru-RU" i="1" dirty="0" smtClean="0"/>
              <a:t> = (1-</a:t>
            </a:r>
            <a:r>
              <a:rPr lang="en-US" i="1" dirty="0" smtClean="0"/>
              <a:t>x)</a:t>
            </a:r>
            <a:r>
              <a:rPr lang="el-GR" i="1" dirty="0" smtClean="0"/>
              <a:t>υ‘</a:t>
            </a:r>
            <a:r>
              <a:rPr lang="en-US" i="1" dirty="0" smtClean="0"/>
              <a:t> + x</a:t>
            </a:r>
            <a:r>
              <a:rPr lang="el-GR" i="1" dirty="0" smtClean="0"/>
              <a:t>υ‘‘</a:t>
            </a:r>
            <a:endParaRPr lang="en-US" i="1" dirty="0" smtClean="0"/>
          </a:p>
          <a:p>
            <a:pPr algn="ctr"/>
            <a:r>
              <a:rPr lang="en-US" i="1" dirty="0" smtClean="0"/>
              <a:t>h = </a:t>
            </a:r>
            <a:r>
              <a:rPr lang="ru-RU" i="1" dirty="0" smtClean="0"/>
              <a:t>(1-</a:t>
            </a:r>
            <a:r>
              <a:rPr lang="en-US" i="1" dirty="0" smtClean="0"/>
              <a:t>x)</a:t>
            </a:r>
            <a:r>
              <a:rPr lang="en-US" i="1" dirty="0"/>
              <a:t>h</a:t>
            </a:r>
            <a:r>
              <a:rPr lang="el-GR" i="1" dirty="0" smtClean="0"/>
              <a:t>‘</a:t>
            </a:r>
            <a:r>
              <a:rPr lang="en-US" i="1" dirty="0" smtClean="0"/>
              <a:t> + </a:t>
            </a:r>
            <a:r>
              <a:rPr lang="en-US" i="1" dirty="0" err="1" smtClean="0"/>
              <a:t>x</a:t>
            </a:r>
            <a:r>
              <a:rPr lang="en-US" i="1" dirty="0" err="1"/>
              <a:t>h</a:t>
            </a:r>
            <a:r>
              <a:rPr lang="el-GR" i="1" dirty="0" smtClean="0"/>
              <a:t>‘‘</a:t>
            </a:r>
            <a:endParaRPr lang="en-US" i="1" dirty="0" smtClean="0"/>
          </a:p>
          <a:p>
            <a:pPr algn="just"/>
            <a:r>
              <a:rPr lang="ru-RU" dirty="0" smtClean="0"/>
              <a:t>где</a:t>
            </a:r>
            <a:r>
              <a:rPr lang="en-US" dirty="0" smtClean="0"/>
              <a:t> x </a:t>
            </a:r>
            <a:r>
              <a:rPr lang="ru-RU" dirty="0" smtClean="0"/>
              <a:t>—</a:t>
            </a:r>
            <a:r>
              <a:rPr lang="en-US" dirty="0" smtClean="0"/>
              <a:t> </a:t>
            </a:r>
            <a:r>
              <a:rPr lang="ru-RU" dirty="0" smtClean="0"/>
              <a:t>степень </a:t>
            </a:r>
            <a:r>
              <a:rPr lang="ru-RU" dirty="0"/>
              <a:t>сухости влажного </a:t>
            </a:r>
            <a:r>
              <a:rPr lang="ru-RU" dirty="0" smtClean="0"/>
              <a:t>пара</a:t>
            </a:r>
            <a:r>
              <a:rPr lang="en-US" dirty="0" smtClean="0"/>
              <a:t> </a:t>
            </a:r>
            <a:r>
              <a:rPr lang="ru-RU" dirty="0" smtClean="0"/>
              <a:t>—</a:t>
            </a:r>
            <a:r>
              <a:rPr lang="en-US" dirty="0" smtClean="0"/>
              <a:t> </a:t>
            </a:r>
            <a:r>
              <a:rPr lang="ru-RU" dirty="0" smtClean="0"/>
              <a:t>отношение </a:t>
            </a:r>
            <a:r>
              <a:rPr lang="ru-RU" dirty="0"/>
              <a:t>массы сухого насыщенного пара к общей массе влажного пара</a:t>
            </a:r>
            <a:r>
              <a:rPr lang="ru-RU" dirty="0" smtClean="0"/>
              <a:t>.</a:t>
            </a:r>
            <a:endParaRPr lang="en-US" dirty="0" smtClean="0"/>
          </a:p>
          <a:p>
            <a:pPr algn="just"/>
            <a:r>
              <a:rPr lang="ru-RU" dirty="0"/>
              <a:t>Часто вместо степени сухости используют степень влажности </a:t>
            </a:r>
            <a:r>
              <a:rPr lang="ru-RU" i="1" dirty="0"/>
              <a:t>у</a:t>
            </a:r>
            <a:r>
              <a:rPr lang="ru-RU" dirty="0"/>
              <a:t> — отношение массы воды влаги), содержащейся во влажном паре;, к его общей массе</a:t>
            </a:r>
            <a:r>
              <a:rPr lang="ru-RU" dirty="0" smtClean="0"/>
              <a:t>.</a:t>
            </a:r>
            <a:endParaRPr lang="en-US" dirty="0" smtClean="0"/>
          </a:p>
          <a:p>
            <a:pPr algn="just"/>
            <a:r>
              <a:rPr lang="ru-RU" dirty="0" smtClean="0"/>
              <a:t>Так как </a:t>
            </a:r>
            <a:r>
              <a:rPr lang="en-US" dirty="0" smtClean="0"/>
              <a:t>x + y = 1</a:t>
            </a:r>
            <a:r>
              <a:rPr lang="ru-RU" dirty="0" smtClean="0"/>
              <a:t>, то </a:t>
            </a:r>
          </a:p>
          <a:p>
            <a:pPr algn="ctr"/>
            <a:r>
              <a:rPr lang="el-GR" i="1" dirty="0" smtClean="0"/>
              <a:t>υ</a:t>
            </a:r>
            <a:r>
              <a:rPr lang="ru-RU" i="1" dirty="0" smtClean="0"/>
              <a:t> = </a:t>
            </a:r>
            <a:r>
              <a:rPr lang="en-US" i="1" dirty="0" smtClean="0"/>
              <a:t>y</a:t>
            </a:r>
            <a:r>
              <a:rPr lang="el-GR" i="1" dirty="0" smtClean="0"/>
              <a:t>υ‘</a:t>
            </a:r>
            <a:r>
              <a:rPr lang="en-US" i="1" dirty="0" smtClean="0"/>
              <a:t> + x</a:t>
            </a:r>
            <a:r>
              <a:rPr lang="el-GR" i="1" dirty="0" smtClean="0"/>
              <a:t>υ‘‘</a:t>
            </a:r>
            <a:endParaRPr lang="en-US" i="1" dirty="0" smtClean="0"/>
          </a:p>
          <a:p>
            <a:pPr algn="ctr"/>
            <a:r>
              <a:rPr lang="en-US" i="1" dirty="0" smtClean="0"/>
              <a:t>h = </a:t>
            </a:r>
            <a:r>
              <a:rPr lang="en-US" i="1" dirty="0" err="1"/>
              <a:t>y</a:t>
            </a:r>
            <a:r>
              <a:rPr lang="en-US" i="1" dirty="0" err="1" smtClean="0"/>
              <a:t>h</a:t>
            </a:r>
            <a:r>
              <a:rPr lang="el-GR" i="1" dirty="0" smtClean="0"/>
              <a:t>‘</a:t>
            </a:r>
            <a:r>
              <a:rPr lang="en-US" i="1" dirty="0" smtClean="0"/>
              <a:t> + </a:t>
            </a:r>
            <a:r>
              <a:rPr lang="en-US" i="1" dirty="0" err="1" smtClean="0"/>
              <a:t>xh</a:t>
            </a:r>
            <a:r>
              <a:rPr lang="el-GR" i="1" dirty="0" smtClean="0"/>
              <a:t>‘‘</a:t>
            </a:r>
            <a:endParaRPr lang="en-US" i="1" dirty="0" smtClean="0"/>
          </a:p>
          <a:p>
            <a:pPr algn="just"/>
            <a:r>
              <a:rPr lang="ru-RU" dirty="0"/>
              <a:t>Таким образом, для того чтобы определить параметры влажного пара, достаточно знать его степень сухости (или влажности) </a:t>
            </a:r>
            <a:r>
              <a:rPr lang="ru-RU" dirty="0" smtClean="0"/>
              <a:t>и </a:t>
            </a:r>
            <a:r>
              <a:rPr lang="ru-RU" dirty="0"/>
              <a:t>воспользоваться параметрами воды и сухого насыщенного </a:t>
            </a:r>
            <a:r>
              <a:rPr lang="ru-RU" dirty="0" smtClean="0"/>
              <a:t>пара.</a:t>
            </a:r>
            <a:endParaRPr lang="ru-RU" dirty="0"/>
          </a:p>
          <a:p>
            <a:pPr algn="ctr"/>
            <a:endParaRPr lang="en-US" i="1" dirty="0" smtClean="0"/>
          </a:p>
          <a:p>
            <a:pPr algn="just"/>
            <a:endParaRPr lang="ru-RU" dirty="0"/>
          </a:p>
          <a:p>
            <a:pPr algn="just"/>
            <a:endParaRPr lang="ru-RU" dirty="0"/>
          </a:p>
          <a:p>
            <a:pPr algn="just"/>
            <a:endParaRPr lang="en-US" i="1" dirty="0" smtClean="0"/>
          </a:p>
          <a:p>
            <a:endParaRPr lang="en-US" dirty="0"/>
          </a:p>
        </p:txBody>
      </p:sp>
    </p:spTree>
    <p:extLst>
      <p:ext uri="{BB962C8B-B14F-4D97-AF65-F5344CB8AC3E}">
        <p14:creationId xmlns:p14="http://schemas.microsoft.com/office/powerpoint/2010/main" val="28493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6622" y="935287"/>
            <a:ext cx="11554326" cy="4719553"/>
          </a:xfrm>
        </p:spPr>
        <p:txBody>
          <a:bodyPr>
            <a:normAutofit/>
          </a:bodyPr>
          <a:lstStyle/>
          <a:p>
            <a:pPr algn="just"/>
            <a:r>
              <a:rPr lang="ru-RU" dirty="0" smtClean="0"/>
              <a:t>Перегретый </a:t>
            </a:r>
            <a:r>
              <a:rPr lang="ru-RU" dirty="0"/>
              <a:t>пар</a:t>
            </a:r>
          </a:p>
          <a:p>
            <a:pPr algn="just"/>
            <a:r>
              <a:rPr lang="ru-RU" dirty="0"/>
              <a:t>На турбинах ТЭС используется </a:t>
            </a:r>
            <a:r>
              <a:rPr lang="ru-RU" dirty="0" smtClean="0"/>
              <a:t>перегретый </a:t>
            </a:r>
            <a:r>
              <a:rPr lang="ru-RU" dirty="0"/>
              <a:t>пар, температура которого больше температуры насыщения (при этом же давлении) на значение перегрева </a:t>
            </a:r>
            <a:r>
              <a:rPr lang="el-GR" i="1" dirty="0" smtClean="0"/>
              <a:t>Δ</a:t>
            </a:r>
            <a:r>
              <a:rPr lang="en-US" i="1" dirty="0" smtClean="0"/>
              <a:t>t</a:t>
            </a:r>
            <a:r>
              <a:rPr lang="ru-RU" i="1" baseline="-25000" dirty="0" smtClean="0"/>
              <a:t>н</a:t>
            </a:r>
            <a:r>
              <a:rPr lang="ru-RU" dirty="0"/>
              <a:t>. Таким образом, состояние </a:t>
            </a:r>
            <a:r>
              <a:rPr lang="ru-RU" dirty="0" smtClean="0"/>
              <a:t>перегретого пара </a:t>
            </a:r>
            <a:r>
              <a:rPr lang="ru-RU" dirty="0"/>
              <a:t>определяется двумя независимыми параметрами, в качестве которых чаще всего используются давление и </a:t>
            </a:r>
            <a:r>
              <a:rPr lang="ru-RU" dirty="0" smtClean="0"/>
              <a:t>температура.</a:t>
            </a:r>
            <a:endParaRPr lang="ru-RU" dirty="0"/>
          </a:p>
          <a:p>
            <a:pPr algn="just"/>
            <a:r>
              <a:rPr lang="ru-RU" dirty="0"/>
              <a:t>Для определения удельного объема и энтальпии перегретого пара имеются очень подробные таблицы и диаграммы. </a:t>
            </a:r>
            <a:endParaRPr lang="en-US" dirty="0"/>
          </a:p>
        </p:txBody>
      </p:sp>
    </p:spTree>
    <p:extLst>
      <p:ext uri="{BB962C8B-B14F-4D97-AF65-F5344CB8AC3E}">
        <p14:creationId xmlns:p14="http://schemas.microsoft.com/office/powerpoint/2010/main" val="3034045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6937" y="0"/>
            <a:ext cx="6164179" cy="6858000"/>
          </a:xfrm>
        </p:spPr>
        <p:txBody>
          <a:bodyPr>
            <a:normAutofit fontScale="92500" lnSpcReduction="20000"/>
          </a:bodyPr>
          <a:lstStyle/>
          <a:p>
            <a:pPr algn="just"/>
            <a:r>
              <a:rPr lang="ru-RU" dirty="0" smtClean="0"/>
              <a:t>Диаграммы </a:t>
            </a:r>
            <a:r>
              <a:rPr lang="ru-RU" dirty="0"/>
              <a:t>водяного пара</a:t>
            </a:r>
          </a:p>
          <a:p>
            <a:pPr algn="just"/>
            <a:r>
              <a:rPr lang="ru-RU" dirty="0"/>
              <a:t>Для наглядного изображения процессов, происходящих в паровой турбине </a:t>
            </a:r>
            <a:r>
              <a:rPr lang="ru-RU" dirty="0" smtClean="0"/>
              <a:t>и </a:t>
            </a:r>
            <a:r>
              <a:rPr lang="ru-RU" dirty="0"/>
              <a:t>ПТУ, широкое распространение получили различные диаграммы водяного </a:t>
            </a:r>
            <a:r>
              <a:rPr lang="ru-RU" dirty="0" smtClean="0"/>
              <a:t>пара. </a:t>
            </a:r>
            <a:r>
              <a:rPr lang="ru-RU" dirty="0"/>
              <a:t>В большинстве случаев они могут заменить собой и подробные таблицы. Следует только помнить, что точность диаграмм определяется использованным масштабом и не может быть выше точности таблиц, по которым составлены диаграммы.</a:t>
            </a:r>
          </a:p>
          <a:p>
            <a:pPr algn="just"/>
            <a:r>
              <a:rPr lang="ru-RU" dirty="0"/>
              <a:t>Для анализа экономичности турбинных установок чаше всего используется </a:t>
            </a:r>
            <a:r>
              <a:rPr lang="ru-RU" dirty="0" smtClean="0"/>
              <a:t>Т, </a:t>
            </a:r>
            <a:r>
              <a:rPr lang="en-US" dirty="0" smtClean="0"/>
              <a:t>s</a:t>
            </a:r>
            <a:r>
              <a:rPr lang="ru-RU" dirty="0" smtClean="0"/>
              <a:t>-диаграмма, </a:t>
            </a:r>
            <a:r>
              <a:rPr lang="ru-RU" dirty="0"/>
              <a:t>по </a:t>
            </a:r>
            <a:r>
              <a:rPr lang="ru-RU" dirty="0" smtClean="0"/>
              <a:t>оси абсцисс </a:t>
            </a:r>
            <a:r>
              <a:rPr lang="ru-RU" dirty="0"/>
              <a:t>которой отложена энтропия, а по оси ординат — абсолютная температура. В этой диаграмме горизонтальные линии являются изотермами, а вертикальные — </a:t>
            </a:r>
            <a:r>
              <a:rPr lang="ru-RU" dirty="0" err="1"/>
              <a:t>изоэнтропами</a:t>
            </a:r>
            <a:r>
              <a:rPr lang="ru-RU" dirty="0"/>
              <a:t>.</a:t>
            </a:r>
          </a:p>
          <a:p>
            <a:endParaRPr lang="en-US" dirty="0"/>
          </a:p>
        </p:txBody>
      </p:sp>
      <p:pic>
        <p:nvPicPr>
          <p:cNvPr id="5" name="Рисунок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6521116" y="51550"/>
            <a:ext cx="5055769" cy="6148222"/>
          </a:xfrm>
          <a:prstGeom prst="rect">
            <a:avLst/>
          </a:prstGeom>
        </p:spPr>
      </p:pic>
    </p:spTree>
    <p:extLst>
      <p:ext uri="{BB962C8B-B14F-4D97-AF65-F5344CB8AC3E}">
        <p14:creationId xmlns:p14="http://schemas.microsoft.com/office/powerpoint/2010/main" val="35437550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9330"/>
            <a:ext cx="6689558" cy="6668670"/>
          </a:xfrm>
        </p:spPr>
        <p:txBody>
          <a:bodyPr>
            <a:normAutofit fontScale="85000" lnSpcReduction="10000"/>
          </a:bodyPr>
          <a:lstStyle/>
          <a:p>
            <a:pPr algn="just"/>
            <a:r>
              <a:rPr lang="ru-RU" dirty="0"/>
              <a:t>Линия АВ называется </a:t>
            </a:r>
            <a:r>
              <a:rPr lang="ru-RU" dirty="0" smtClean="0"/>
              <a:t>пограничной </a:t>
            </a:r>
            <a:r>
              <a:rPr lang="ru-RU" dirty="0"/>
              <a:t>кривой жидкости, линия ВС — пограничной </a:t>
            </a:r>
            <a:r>
              <a:rPr lang="ru-RU" dirty="0" smtClean="0"/>
              <a:t>кривой </a:t>
            </a:r>
            <a:r>
              <a:rPr lang="ru-RU" dirty="0"/>
              <a:t>пара, точка В </a:t>
            </a:r>
            <a:r>
              <a:rPr lang="ru-RU" dirty="0" smtClean="0"/>
              <a:t>- </a:t>
            </a:r>
            <a:r>
              <a:rPr lang="ru-RU" dirty="0"/>
              <a:t>критической точкой. Выше кривой ВС пар </a:t>
            </a:r>
            <a:r>
              <a:rPr lang="ru-RU" dirty="0" smtClean="0"/>
              <a:t>является перегретым, </a:t>
            </a:r>
            <a:r>
              <a:rPr lang="ru-RU" dirty="0"/>
              <a:t>ниже кривой </a:t>
            </a:r>
            <a:r>
              <a:rPr lang="ru-RU" dirty="0" smtClean="0"/>
              <a:t>АВС </a:t>
            </a:r>
            <a:r>
              <a:rPr lang="ru-RU" dirty="0"/>
              <a:t>— влажным, на линии ВС — сухим насыщенным.</a:t>
            </a:r>
          </a:p>
          <a:p>
            <a:pPr algn="just"/>
            <a:r>
              <a:rPr lang="ru-RU" dirty="0"/>
              <a:t>Изобары в </a:t>
            </a:r>
            <a:r>
              <a:rPr lang="ru-RU" dirty="0" smtClean="0"/>
              <a:t>Т, </a:t>
            </a:r>
            <a:r>
              <a:rPr lang="en-US" dirty="0" smtClean="0"/>
              <a:t>s</a:t>
            </a:r>
            <a:r>
              <a:rPr lang="ru-RU" dirty="0" smtClean="0"/>
              <a:t>-диаграмме </a:t>
            </a:r>
            <a:r>
              <a:rPr lang="ru-RU" dirty="0"/>
              <a:t>являются ломаными кривыми. Например кривая </a:t>
            </a:r>
            <a:r>
              <a:rPr lang="ru-RU" dirty="0" smtClean="0"/>
              <a:t>А</a:t>
            </a:r>
            <a:r>
              <a:rPr lang="en-US" dirty="0" smtClean="0"/>
              <a:t>D</a:t>
            </a:r>
            <a:r>
              <a:rPr lang="ru-RU" dirty="0" smtClean="0"/>
              <a:t>Е</a:t>
            </a:r>
            <a:r>
              <a:rPr lang="en-US" dirty="0" smtClean="0"/>
              <a:t>F</a:t>
            </a:r>
            <a:r>
              <a:rPr lang="ru-RU" dirty="0" smtClean="0"/>
              <a:t> </a:t>
            </a:r>
            <a:r>
              <a:rPr lang="ru-RU" dirty="0"/>
              <a:t>— изобара для давления 0,1 МПа. Кривая </a:t>
            </a:r>
            <a:r>
              <a:rPr lang="ru-RU" dirty="0" smtClean="0"/>
              <a:t>А</a:t>
            </a:r>
            <a:r>
              <a:rPr lang="en-US" dirty="0" smtClean="0"/>
              <a:t>D</a:t>
            </a:r>
            <a:r>
              <a:rPr lang="ru-RU" dirty="0" smtClean="0"/>
              <a:t> </a:t>
            </a:r>
            <a:r>
              <a:rPr lang="ru-RU" dirty="0"/>
              <a:t>изображает процесс нагрева воды от температуры 273 до 373 К, соответствующей температуре насыщения и началу кипения. Горизонтальная линия </a:t>
            </a:r>
            <a:r>
              <a:rPr lang="en-US" dirty="0" smtClean="0"/>
              <a:t>D</a:t>
            </a:r>
            <a:r>
              <a:rPr lang="ru-RU" dirty="0" smtClean="0"/>
              <a:t>Е </a:t>
            </a:r>
            <a:r>
              <a:rPr lang="ru-RU" dirty="0"/>
              <a:t>соответствует температуре кипения, которая не изменяется вплоть до достижения состояния сухого насыщенного пара (очевидно, в этой области изотермы и изобары совпадают). Линия </a:t>
            </a:r>
            <a:r>
              <a:rPr lang="ru-RU" dirty="0" smtClean="0"/>
              <a:t>Е</a:t>
            </a:r>
            <a:r>
              <a:rPr lang="en-US" dirty="0" smtClean="0"/>
              <a:t>F</a:t>
            </a:r>
            <a:r>
              <a:rPr lang="ru-RU" dirty="0" smtClean="0"/>
              <a:t> </a:t>
            </a:r>
            <a:r>
              <a:rPr lang="ru-RU" dirty="0"/>
              <a:t>изображает перегрев пара при изобарном подводе тепла</a:t>
            </a:r>
          </a:p>
          <a:p>
            <a:pPr algn="just"/>
            <a:r>
              <a:rPr lang="ru-RU" dirty="0"/>
              <a:t>Для возможности определения параметров влажного пара на Т, </a:t>
            </a:r>
            <a:r>
              <a:rPr lang="en-US" dirty="0" smtClean="0"/>
              <a:t>s</a:t>
            </a:r>
            <a:r>
              <a:rPr lang="ru-RU" dirty="0" smtClean="0"/>
              <a:t>-диаграмме </a:t>
            </a:r>
            <a:r>
              <a:rPr lang="ru-RU" dirty="0"/>
              <a:t>нанесены линии постоянной степени сухости х = </a:t>
            </a:r>
            <a:r>
              <a:rPr lang="en-US" dirty="0" err="1" smtClean="0"/>
              <a:t>const</a:t>
            </a:r>
            <a:r>
              <a:rPr lang="ru-RU" dirty="0" smtClean="0"/>
              <a:t>.</a:t>
            </a:r>
            <a:endParaRPr lang="ru-RU" dirty="0"/>
          </a:p>
          <a:p>
            <a:endParaRPr lang="en-US" dirty="0"/>
          </a:p>
        </p:txBody>
      </p:sp>
      <p:pic>
        <p:nvPicPr>
          <p:cNvPr id="5" name="Рисунок 4"/>
          <p:cNvPicPr>
            <a:picLocks noChangeAspect="1"/>
          </p:cNvPicPr>
          <p:nvPr/>
        </p:nvPicPr>
        <p:blipFill>
          <a:blip r:embed="rId2"/>
          <a:stretch>
            <a:fillRect/>
          </a:stretch>
        </p:blipFill>
        <p:spPr>
          <a:xfrm>
            <a:off x="6689558" y="189330"/>
            <a:ext cx="5054022" cy="6151397"/>
          </a:xfrm>
          <a:prstGeom prst="rect">
            <a:avLst/>
          </a:prstGeom>
        </p:spPr>
      </p:pic>
    </p:spTree>
    <p:extLst>
      <p:ext uri="{BB962C8B-B14F-4D97-AF65-F5344CB8AC3E}">
        <p14:creationId xmlns:p14="http://schemas.microsoft.com/office/powerpoint/2010/main" val="5819457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3946358" cy="6858000"/>
          </a:xfrm>
        </p:spPr>
        <p:txBody>
          <a:bodyPr>
            <a:normAutofit fontScale="77500" lnSpcReduction="20000"/>
          </a:bodyPr>
          <a:lstStyle/>
          <a:p>
            <a:pPr algn="just"/>
            <a:r>
              <a:rPr lang="ru-RU" dirty="0"/>
              <a:t>Для расчетов и анализа работы паровых турбин наибольшее распространение получила </a:t>
            </a:r>
            <a:r>
              <a:rPr lang="en-US" dirty="0" smtClean="0"/>
              <a:t>h</a:t>
            </a:r>
            <a:r>
              <a:rPr lang="ru-RU" dirty="0" smtClean="0"/>
              <a:t>, </a:t>
            </a:r>
            <a:r>
              <a:rPr lang="en-US" dirty="0" smtClean="0"/>
              <a:t>s</a:t>
            </a:r>
            <a:r>
              <a:rPr lang="ru-RU" dirty="0" smtClean="0"/>
              <a:t>-диаграмма, </a:t>
            </a:r>
            <a:r>
              <a:rPr lang="ru-RU" dirty="0"/>
              <a:t>по оси абсцисс </a:t>
            </a:r>
            <a:r>
              <a:rPr lang="ru-RU" dirty="0" smtClean="0"/>
              <a:t>которой </a:t>
            </a:r>
            <a:r>
              <a:rPr lang="ru-RU" dirty="0"/>
              <a:t>откладывают энтропию </a:t>
            </a:r>
            <a:r>
              <a:rPr lang="en-US" dirty="0" smtClean="0"/>
              <a:t>s</a:t>
            </a:r>
            <a:r>
              <a:rPr lang="ru-RU" dirty="0" smtClean="0"/>
              <a:t>, </a:t>
            </a:r>
            <a:r>
              <a:rPr lang="ru-RU" dirty="0"/>
              <a:t>а по оси ординат — энтальпию </a:t>
            </a:r>
            <a:r>
              <a:rPr lang="en-US" dirty="0" smtClean="0"/>
              <a:t>h</a:t>
            </a:r>
            <a:r>
              <a:rPr lang="ru-RU" dirty="0" smtClean="0"/>
              <a:t>. </a:t>
            </a:r>
          </a:p>
          <a:p>
            <a:r>
              <a:rPr lang="ru-RU" dirty="0"/>
              <a:t>Жирная линия (х = 1) на диаграмме представляет собой пограничную кривую пара, соответствующую сухому насыщенному пару. Точки, расположенные выше пограничной кривой, соответствуют перегретому пару, ниже — влажному.</a:t>
            </a:r>
          </a:p>
          <a:p>
            <a:r>
              <a:rPr lang="ru-RU" dirty="0"/>
              <a:t>Наклонные круто идущие </a:t>
            </a:r>
            <a:r>
              <a:rPr lang="ru-RU" dirty="0" smtClean="0"/>
              <a:t>линии </a:t>
            </a:r>
            <a:r>
              <a:rPr lang="ru-RU" dirty="0"/>
              <a:t>представляют собой изобары, а кривые пологие линии в области перегретого пара — изотермы. Пересечение изобары или изотермы с пограничной кривой позволяет определить параметры сухого насыщенного пара.</a:t>
            </a:r>
          </a:p>
          <a:p>
            <a:pPr algn="just"/>
            <a:endParaRPr lang="ru-RU" dirty="0"/>
          </a:p>
          <a:p>
            <a:endParaRPr lang="en-US"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4125077" y="78649"/>
            <a:ext cx="6222080" cy="6700701"/>
          </a:xfrm>
          <a:prstGeom prst="rect">
            <a:avLst/>
          </a:prstGeom>
        </p:spPr>
      </p:pic>
    </p:spTree>
    <p:extLst>
      <p:ext uri="{BB962C8B-B14F-4D97-AF65-F5344CB8AC3E}">
        <p14:creationId xmlns:p14="http://schemas.microsoft.com/office/powerpoint/2010/main" val="1704290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4748" y="381836"/>
            <a:ext cx="10515600" cy="6476164"/>
          </a:xfrm>
        </p:spPr>
        <p:txBody>
          <a:bodyPr>
            <a:normAutofit lnSpcReduction="10000"/>
          </a:bodyPr>
          <a:lstStyle/>
          <a:p>
            <a:r>
              <a:rPr lang="ru-RU" dirty="0"/>
              <a:t>Пример </a:t>
            </a:r>
            <a:r>
              <a:rPr lang="ru-RU" dirty="0" smtClean="0"/>
              <a:t>1. Определить </a:t>
            </a:r>
            <a:r>
              <a:rPr lang="ru-RU" dirty="0"/>
              <a:t>по </a:t>
            </a:r>
            <a:r>
              <a:rPr lang="en-US" dirty="0" smtClean="0"/>
              <a:t>h</a:t>
            </a:r>
            <a:r>
              <a:rPr lang="ru-RU" dirty="0" smtClean="0"/>
              <a:t>, </a:t>
            </a:r>
            <a:r>
              <a:rPr lang="en-US" dirty="0" smtClean="0"/>
              <a:t>s</a:t>
            </a:r>
            <a:r>
              <a:rPr lang="ru-RU" dirty="0" smtClean="0"/>
              <a:t>-диаграмме </a:t>
            </a:r>
            <a:r>
              <a:rPr lang="ru-RU" dirty="0"/>
              <a:t>параметры насыщения при давлении 0,5 МПа.</a:t>
            </a:r>
          </a:p>
          <a:p>
            <a:r>
              <a:rPr lang="ru-RU" dirty="0"/>
              <a:t>Изобара </a:t>
            </a:r>
            <a:r>
              <a:rPr lang="ru-RU" i="1" dirty="0"/>
              <a:t>р</a:t>
            </a:r>
            <a:r>
              <a:rPr lang="ru-RU" dirty="0"/>
              <a:t> - 0,5 МПа (см. </a:t>
            </a:r>
            <a:r>
              <a:rPr lang="ru-RU" dirty="0" smtClean="0"/>
              <a:t>рис.) </a:t>
            </a:r>
            <a:r>
              <a:rPr lang="ru-RU" dirty="0"/>
              <a:t>пересекает пограничную кривую в точке </a:t>
            </a:r>
            <a:r>
              <a:rPr lang="ru-RU" dirty="0" smtClean="0"/>
              <a:t>А, </a:t>
            </a:r>
            <a:r>
              <a:rPr lang="ru-RU" dirty="0"/>
              <a:t>через которую проходит изотерма АС </a:t>
            </a:r>
            <a:r>
              <a:rPr lang="en-US" dirty="0"/>
              <a:t>t</a:t>
            </a:r>
            <a:r>
              <a:rPr lang="ru-RU" dirty="0" smtClean="0"/>
              <a:t>=152°С</a:t>
            </a:r>
            <a:r>
              <a:rPr lang="ru-RU" dirty="0"/>
              <a:t>.</a:t>
            </a:r>
          </a:p>
          <a:p>
            <a:r>
              <a:rPr lang="ru-RU" dirty="0"/>
              <a:t>Следовательно, </a:t>
            </a:r>
            <a:r>
              <a:rPr lang="en-US" dirty="0" smtClean="0"/>
              <a:t>t</a:t>
            </a:r>
            <a:r>
              <a:rPr lang="ru-RU" baseline="-25000" dirty="0" smtClean="0"/>
              <a:t>н</a:t>
            </a:r>
            <a:r>
              <a:rPr lang="ru-RU" dirty="0" smtClean="0"/>
              <a:t> </a:t>
            </a:r>
            <a:r>
              <a:rPr lang="ru-RU" dirty="0"/>
              <a:t>= </a:t>
            </a:r>
            <a:r>
              <a:rPr lang="en-US" dirty="0" smtClean="0"/>
              <a:t>1</a:t>
            </a:r>
            <a:r>
              <a:rPr lang="ru-RU" dirty="0" smtClean="0"/>
              <a:t>52 </a:t>
            </a:r>
            <a:r>
              <a:rPr lang="ru-RU" dirty="0"/>
              <a:t>°</a:t>
            </a:r>
            <a:r>
              <a:rPr lang="ru-RU" dirty="0" smtClean="0"/>
              <a:t>С</a:t>
            </a:r>
            <a:r>
              <a:rPr lang="en-US" dirty="0" smtClean="0"/>
              <a:t>, </a:t>
            </a:r>
            <a:r>
              <a:rPr lang="ru-RU" dirty="0" smtClean="0"/>
              <a:t>а</a:t>
            </a:r>
            <a:r>
              <a:rPr lang="en-US" dirty="0" smtClean="0"/>
              <a:t> </a:t>
            </a:r>
            <a:r>
              <a:rPr lang="ru-RU" dirty="0" smtClean="0"/>
              <a:t>энтальпия</a:t>
            </a:r>
            <a:r>
              <a:rPr lang="en-US" dirty="0" smtClean="0"/>
              <a:t> h</a:t>
            </a:r>
            <a:r>
              <a:rPr lang="ru-RU" dirty="0" smtClean="0"/>
              <a:t>“</a:t>
            </a:r>
            <a:r>
              <a:rPr lang="en-US" dirty="0" smtClean="0"/>
              <a:t> = </a:t>
            </a:r>
            <a:r>
              <a:rPr lang="ru-RU" dirty="0" smtClean="0"/>
              <a:t>2748 </a:t>
            </a:r>
            <a:r>
              <a:rPr lang="ru-RU" dirty="0"/>
              <a:t>Дж/кг</a:t>
            </a:r>
            <a:r>
              <a:rPr lang="ru-RU" dirty="0" smtClean="0"/>
              <a:t>.</a:t>
            </a:r>
            <a:endParaRPr lang="en-US" dirty="0" smtClean="0"/>
          </a:p>
          <a:p>
            <a:endParaRPr lang="en-US" dirty="0"/>
          </a:p>
          <a:p>
            <a:endParaRPr lang="en-US" dirty="0" smtClean="0"/>
          </a:p>
          <a:p>
            <a:r>
              <a:rPr lang="ru-RU" dirty="0"/>
              <a:t>Пример </a:t>
            </a:r>
            <a:r>
              <a:rPr lang="en-US" dirty="0"/>
              <a:t>2</a:t>
            </a:r>
            <a:r>
              <a:rPr lang="ru-RU" dirty="0" smtClean="0"/>
              <a:t>. </a:t>
            </a:r>
            <a:r>
              <a:rPr lang="ru-RU" dirty="0"/>
              <a:t>Определить по </a:t>
            </a:r>
            <a:r>
              <a:rPr lang="en-US" dirty="0" smtClean="0"/>
              <a:t>h</a:t>
            </a:r>
            <a:r>
              <a:rPr lang="ru-RU" dirty="0" smtClean="0"/>
              <a:t>, </a:t>
            </a:r>
            <a:r>
              <a:rPr lang="en-US" dirty="0" smtClean="0"/>
              <a:t>s</a:t>
            </a:r>
            <a:r>
              <a:rPr lang="ru-RU" dirty="0" smtClean="0"/>
              <a:t>-диаграмме </a:t>
            </a:r>
            <a:r>
              <a:rPr lang="ru-RU" dirty="0" smtClean="0"/>
              <a:t>параметры </a:t>
            </a:r>
            <a:r>
              <a:rPr lang="ru-RU" dirty="0"/>
              <a:t>пара при давлении 3 МПа и температуре 500 °С.</a:t>
            </a:r>
          </a:p>
          <a:p>
            <a:r>
              <a:rPr lang="ru-RU" dirty="0"/>
              <a:t>Пересечению соответствующих изобары и изотермы (см. </a:t>
            </a:r>
            <a:r>
              <a:rPr lang="ru-RU" dirty="0" smtClean="0"/>
              <a:t>рис) </a:t>
            </a:r>
            <a:r>
              <a:rPr lang="ru-RU" dirty="0"/>
              <a:t>соответствует точка </a:t>
            </a:r>
            <a:r>
              <a:rPr lang="en-US" dirty="0" smtClean="0"/>
              <a:t>F</a:t>
            </a:r>
            <a:r>
              <a:rPr lang="ru-RU" dirty="0" smtClean="0"/>
              <a:t>, </a:t>
            </a:r>
            <a:r>
              <a:rPr lang="ru-RU" dirty="0"/>
              <a:t>в которой энтальпия </a:t>
            </a:r>
            <a:r>
              <a:rPr lang="en-US" dirty="0" smtClean="0"/>
              <a:t>h</a:t>
            </a:r>
            <a:r>
              <a:rPr lang="ru-RU" dirty="0" smtClean="0"/>
              <a:t> </a:t>
            </a:r>
            <a:r>
              <a:rPr lang="ru-RU" dirty="0"/>
              <a:t>— 3456 кДж/кг. Двигаясь вдоль изобары до пересечения с пограничной кривой, получим температуру насыщении </a:t>
            </a:r>
            <a:r>
              <a:rPr lang="en-US" dirty="0" smtClean="0"/>
              <a:t>t</a:t>
            </a:r>
            <a:r>
              <a:rPr lang="ru-RU" baseline="-25000" dirty="0" smtClean="0"/>
              <a:t>н</a:t>
            </a:r>
            <a:r>
              <a:rPr lang="ru-RU" dirty="0" smtClean="0"/>
              <a:t> </a:t>
            </a:r>
            <a:r>
              <a:rPr lang="ru-RU" dirty="0"/>
              <a:t>- 234 °С. Следовательно, перегрев пара</a:t>
            </a:r>
          </a:p>
          <a:p>
            <a:r>
              <a:rPr lang="el-GR" dirty="0" smtClean="0"/>
              <a:t>Δ</a:t>
            </a:r>
            <a:r>
              <a:rPr lang="en-US" dirty="0" smtClean="0"/>
              <a:t>t</a:t>
            </a:r>
            <a:r>
              <a:rPr lang="ru-RU" baseline="-25000" dirty="0" smtClean="0"/>
              <a:t>н</a:t>
            </a:r>
            <a:r>
              <a:rPr lang="ru-RU" dirty="0" smtClean="0"/>
              <a:t> </a:t>
            </a:r>
            <a:r>
              <a:rPr lang="ru-RU" dirty="0"/>
              <a:t>= 500 -234 = 266 °С.</a:t>
            </a:r>
          </a:p>
          <a:p>
            <a:endParaRPr lang="ru-RU" dirty="0"/>
          </a:p>
          <a:p>
            <a:endParaRPr lang="en-US" dirty="0"/>
          </a:p>
        </p:txBody>
      </p:sp>
    </p:spTree>
    <p:extLst>
      <p:ext uri="{BB962C8B-B14F-4D97-AF65-F5344CB8AC3E}">
        <p14:creationId xmlns:p14="http://schemas.microsoft.com/office/powerpoint/2010/main" val="3781971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0" y="0"/>
                <a:ext cx="11935325" cy="6858000"/>
              </a:xfrm>
            </p:spPr>
            <p:txBody>
              <a:bodyPr>
                <a:normAutofit fontScale="92500" lnSpcReduction="20000"/>
              </a:bodyPr>
              <a:lstStyle/>
              <a:p>
                <a:pPr algn="just"/>
                <a:r>
                  <a:rPr lang="ru-RU" dirty="0" smtClean="0"/>
                  <a:t>В области влажного пара изотермы совпадают с изобарами, а сами значения температур определяются пересечением изотерм и пограничной кривой</a:t>
                </a:r>
                <a:r>
                  <a:rPr lang="en-US" dirty="0" smtClean="0"/>
                  <a:t>. </a:t>
                </a:r>
                <a:r>
                  <a:rPr lang="ru-RU" dirty="0" smtClean="0"/>
                  <a:t>На </a:t>
                </a:r>
                <a:r>
                  <a:rPr lang="ru-RU" dirty="0"/>
                  <a:t>диаграмме нанесены линии постоянной сухости х = </a:t>
                </a:r>
                <a:r>
                  <a:rPr lang="en-US" dirty="0" err="1" smtClean="0"/>
                  <a:t>const</a:t>
                </a:r>
                <a:r>
                  <a:rPr lang="ru-RU" dirty="0" smtClean="0"/>
                  <a:t>, </a:t>
                </a:r>
                <a:r>
                  <a:rPr lang="ru-RU" dirty="0"/>
                  <a:t>которые позволяют по давлению определить точку в </a:t>
                </a:r>
                <a:r>
                  <a:rPr lang="en-US" dirty="0" smtClean="0"/>
                  <a:t>h</a:t>
                </a:r>
                <a:r>
                  <a:rPr lang="ru-RU" dirty="0" smtClean="0"/>
                  <a:t>, </a:t>
                </a:r>
                <a:r>
                  <a:rPr lang="en-US" dirty="0" smtClean="0"/>
                  <a:t>s</a:t>
                </a:r>
                <a:r>
                  <a:rPr lang="ru-RU" dirty="0" smtClean="0"/>
                  <a:t>-диаграмме </a:t>
                </a:r>
                <a:r>
                  <a:rPr lang="ru-RU" dirty="0"/>
                  <a:t>и все необходимые параметры.</a:t>
                </a:r>
              </a:p>
              <a:p>
                <a:pPr algn="just"/>
                <a:r>
                  <a:rPr lang="ru-RU" i="1" dirty="0"/>
                  <a:t>Пример </a:t>
                </a:r>
                <a:r>
                  <a:rPr lang="en-US" i="1" dirty="0"/>
                  <a:t>3</a:t>
                </a:r>
                <a:r>
                  <a:rPr lang="ru-RU" i="1" dirty="0" smtClean="0"/>
                  <a:t>. </a:t>
                </a:r>
                <a:r>
                  <a:rPr lang="ru-RU" i="1" dirty="0"/>
                  <a:t>Определить с помощью </a:t>
                </a:r>
                <a:r>
                  <a:rPr lang="en-US" i="1" dirty="0" smtClean="0"/>
                  <a:t>h</a:t>
                </a:r>
                <a:r>
                  <a:rPr lang="ru-RU" i="1" dirty="0" smtClean="0"/>
                  <a:t>, </a:t>
                </a:r>
                <a:r>
                  <a:rPr lang="en-US" i="1" dirty="0" smtClean="0"/>
                  <a:t>s</a:t>
                </a:r>
                <a:r>
                  <a:rPr lang="ru-RU" i="1" dirty="0" smtClean="0"/>
                  <a:t>-диаграмм</a:t>
                </a:r>
                <a:r>
                  <a:rPr lang="ru-RU" i="1" dirty="0" smtClean="0"/>
                  <a:t>ы </a:t>
                </a:r>
                <a:r>
                  <a:rPr lang="ru-RU" i="1" dirty="0"/>
                  <a:t>энтальпию и температуру пара при давлении 0,5 МПа и степени </a:t>
                </a:r>
                <a:r>
                  <a:rPr lang="ru-RU" i="1" dirty="0" smtClean="0"/>
                  <a:t>сухости </a:t>
                </a:r>
                <a:r>
                  <a:rPr lang="en-US" i="1" dirty="0"/>
                  <a:t>x</a:t>
                </a:r>
                <a:r>
                  <a:rPr lang="ru-RU" i="1" dirty="0" smtClean="0"/>
                  <a:t> </a:t>
                </a:r>
                <a:r>
                  <a:rPr lang="ru-RU" i="1" dirty="0"/>
                  <a:t>= 0,8</a:t>
                </a:r>
                <a:r>
                  <a:rPr lang="ru-RU" i="1" dirty="0" smtClean="0"/>
                  <a:t>.</a:t>
                </a:r>
                <a:endParaRPr lang="en-US" i="1" dirty="0" smtClean="0"/>
              </a:p>
              <a:p>
                <a:pPr algn="just"/>
                <a:r>
                  <a:rPr lang="ru-RU" i="1" dirty="0"/>
                  <a:t>В </a:t>
                </a:r>
                <a:r>
                  <a:rPr lang="en-US" i="1" dirty="0" smtClean="0"/>
                  <a:t>h</a:t>
                </a:r>
                <a:r>
                  <a:rPr lang="ru-RU" i="1" dirty="0" smtClean="0"/>
                  <a:t>, </a:t>
                </a:r>
                <a:r>
                  <a:rPr lang="en-US" i="1" dirty="0" smtClean="0"/>
                  <a:t>s</a:t>
                </a:r>
                <a:r>
                  <a:rPr lang="ru-RU" i="1" dirty="0" smtClean="0"/>
                  <a:t>-диаграмм</a:t>
                </a:r>
                <a:r>
                  <a:rPr lang="ru-RU" i="1" dirty="0" smtClean="0"/>
                  <a:t>е </a:t>
                </a:r>
                <a:r>
                  <a:rPr lang="ru-RU" i="1" dirty="0"/>
                  <a:t>(см. </a:t>
                </a:r>
                <a:r>
                  <a:rPr lang="ru-RU" i="1" dirty="0" smtClean="0"/>
                  <a:t>рис) эти </a:t>
                </a:r>
                <a:r>
                  <a:rPr lang="ru-RU" i="1" dirty="0"/>
                  <a:t>параметры определяют точку </a:t>
                </a:r>
                <a:r>
                  <a:rPr lang="ru-RU" i="1" dirty="0" smtClean="0"/>
                  <a:t>А' </a:t>
                </a:r>
                <a:r>
                  <a:rPr lang="ru-RU" i="1" dirty="0"/>
                  <a:t>в которой </a:t>
                </a:r>
                <a:r>
                  <a:rPr lang="en-US" i="1" dirty="0" smtClean="0"/>
                  <a:t>h</a:t>
                </a:r>
                <a:r>
                  <a:rPr lang="ru-RU" i="1" dirty="0" smtClean="0"/>
                  <a:t>‘</a:t>
                </a:r>
                <a:r>
                  <a:rPr lang="en-US" i="1" dirty="0" smtClean="0"/>
                  <a:t> </a:t>
                </a:r>
                <a:r>
                  <a:rPr lang="ru-RU" i="1" dirty="0" smtClean="0"/>
                  <a:t>— </a:t>
                </a:r>
                <a:r>
                  <a:rPr lang="ru-RU" i="1" dirty="0"/>
                  <a:t>2328 </a:t>
                </a:r>
                <a:r>
                  <a:rPr lang="ru-RU" i="1" dirty="0" smtClean="0"/>
                  <a:t>кДж/кг. Двигаясь </a:t>
                </a:r>
                <a:r>
                  <a:rPr lang="ru-RU" i="1" dirty="0"/>
                  <a:t>вдоль изобары вверх до пересечения с пограничной кривой </a:t>
                </a:r>
                <a:r>
                  <a:rPr lang="ru-RU" i="1" dirty="0" smtClean="0"/>
                  <a:t>в точке А, </a:t>
                </a:r>
                <a:r>
                  <a:rPr lang="ru-RU" i="1" dirty="0"/>
                  <a:t>найдем температуру влажного пара. </a:t>
                </a:r>
                <a:r>
                  <a:rPr lang="en-US" i="1" dirty="0" smtClean="0"/>
                  <a:t>t</a:t>
                </a:r>
                <a:r>
                  <a:rPr lang="ru-RU" i="1" baseline="-25000" dirty="0" smtClean="0"/>
                  <a:t>н</a:t>
                </a:r>
                <a:r>
                  <a:rPr lang="ru-RU" i="1" dirty="0" smtClean="0"/>
                  <a:t> </a:t>
                </a:r>
                <a:r>
                  <a:rPr lang="ru-RU" i="1" dirty="0"/>
                  <a:t>= 152 </a:t>
                </a:r>
                <a:r>
                  <a:rPr lang="ru-RU" i="1" baseline="30000" dirty="0" smtClean="0"/>
                  <a:t>0</a:t>
                </a:r>
                <a:r>
                  <a:rPr lang="ru-RU" i="1" dirty="0" smtClean="0"/>
                  <a:t>С.</a:t>
                </a:r>
              </a:p>
              <a:p>
                <a:pPr algn="just"/>
                <a:r>
                  <a:rPr lang="ru-RU" dirty="0" smtClean="0"/>
                  <a:t>Вертикальные </a:t>
                </a:r>
                <a:r>
                  <a:rPr lang="ru-RU" dirty="0"/>
                  <a:t>линии в </a:t>
                </a:r>
                <a:r>
                  <a:rPr lang="en-US" dirty="0" smtClean="0"/>
                  <a:t>h</a:t>
                </a:r>
                <a:r>
                  <a:rPr lang="ru-RU" dirty="0" smtClean="0"/>
                  <a:t>, </a:t>
                </a:r>
                <a:r>
                  <a:rPr lang="en-US" dirty="0" smtClean="0"/>
                  <a:t>s</a:t>
                </a:r>
                <a:r>
                  <a:rPr lang="ru-RU" dirty="0" smtClean="0"/>
                  <a:t>-диаграмме </a:t>
                </a:r>
                <a:r>
                  <a:rPr lang="ru-RU" dirty="0" smtClean="0"/>
                  <a:t>изображают </a:t>
                </a:r>
                <a:r>
                  <a:rPr lang="uk-UA" dirty="0" smtClean="0"/>
                  <a:t>и</a:t>
                </a:r>
                <a:r>
                  <a:rPr lang="ru-RU" dirty="0" err="1" smtClean="0"/>
                  <a:t>зоэнтропийные</a:t>
                </a:r>
                <a:r>
                  <a:rPr lang="ru-RU" dirty="0" smtClean="0"/>
                  <a:t> </a:t>
                </a:r>
                <a:r>
                  <a:rPr lang="ru-RU" dirty="0"/>
                  <a:t>процессы — процессы, происходящие в идеальной турбине, в которой </a:t>
                </a:r>
                <a:r>
                  <a:rPr lang="ru-RU" dirty="0" smtClean="0"/>
                  <a:t>отсутствуют </a:t>
                </a:r>
                <a:r>
                  <a:rPr lang="ru-RU" dirty="0"/>
                  <a:t>какие-либо потери энергии. Если, например, параметры пара перед турбиной составляют </a:t>
                </a:r>
                <a:r>
                  <a:rPr lang="ru-RU" i="1" dirty="0"/>
                  <a:t>р</a:t>
                </a:r>
                <a:r>
                  <a:rPr lang="ru-RU" i="1" baseline="-25000" dirty="0"/>
                  <a:t>0</a:t>
                </a:r>
                <a:r>
                  <a:rPr lang="ru-RU" dirty="0"/>
                  <a:t> = 3 МПа и </a:t>
                </a:r>
                <a:r>
                  <a:rPr lang="en-US" i="1" dirty="0"/>
                  <a:t>t</a:t>
                </a:r>
                <a:r>
                  <a:rPr lang="ru-RU" i="1" baseline="-25000" dirty="0" smtClean="0"/>
                  <a:t>0</a:t>
                </a:r>
                <a:r>
                  <a:rPr lang="ru-RU" dirty="0" smtClean="0"/>
                  <a:t> </a:t>
                </a:r>
                <a:r>
                  <a:rPr lang="ru-RU" dirty="0"/>
                  <a:t>=400 °С, то точка </a:t>
                </a:r>
                <a:r>
                  <a:rPr lang="en-US" dirty="0" smtClean="0"/>
                  <a:t>D</a:t>
                </a:r>
                <a:r>
                  <a:rPr lang="ru-RU" dirty="0" smtClean="0"/>
                  <a:t> </a:t>
                </a:r>
                <a:r>
                  <a:rPr lang="ru-RU" dirty="0"/>
                  <a:t>(см. рис</a:t>
                </a:r>
                <a:r>
                  <a:rPr lang="ru-RU" dirty="0" smtClean="0"/>
                  <a:t>.)</a:t>
                </a:r>
                <a:r>
                  <a:rPr lang="en-US" dirty="0" smtClean="0"/>
                  <a:t> </a:t>
                </a:r>
                <a:r>
                  <a:rPr lang="ru-RU" dirty="0" smtClean="0"/>
                  <a:t>с </a:t>
                </a:r>
                <a:r>
                  <a:rPr lang="ru-RU" dirty="0"/>
                  <a:t>энтальпией </a:t>
                </a:r>
                <a:r>
                  <a:rPr lang="en-US" i="1" dirty="0" smtClean="0"/>
                  <a:t>h</a:t>
                </a:r>
                <a:r>
                  <a:rPr lang="ru-RU" i="1" baseline="-25000" dirty="0" smtClean="0"/>
                  <a:t>0</a:t>
                </a:r>
                <a:r>
                  <a:rPr lang="ru-RU" dirty="0" smtClean="0"/>
                  <a:t> </a:t>
                </a:r>
                <a:r>
                  <a:rPr lang="ru-RU" dirty="0"/>
                  <a:t>= 3232 кДж/кг изображает состояние пара перед турбиной. При изоэнтропийном расширении пара, например, до давления </a:t>
                </a:r>
                <a:r>
                  <a:rPr lang="ru-RU" i="1" dirty="0" err="1"/>
                  <a:t>р</a:t>
                </a:r>
                <a:r>
                  <a:rPr lang="ru-RU" i="1" baseline="-25000" dirty="0" err="1"/>
                  <a:t>к</a:t>
                </a:r>
                <a:r>
                  <a:rPr lang="ru-RU" dirty="0"/>
                  <a:t> - 5 МПа</a:t>
                </a:r>
                <a:r>
                  <a:rPr lang="ru-RU" dirty="0" smtClean="0"/>
                  <a:t>,</a:t>
                </a:r>
                <a:r>
                  <a:rPr lang="en-US" dirty="0" smtClean="0"/>
                  <a:t> </a:t>
                </a:r>
                <a:r>
                  <a:rPr lang="ru-RU" dirty="0" smtClean="0"/>
                  <a:t>вертикальная </a:t>
                </a:r>
                <a:r>
                  <a:rPr lang="ru-RU" dirty="0"/>
                  <a:t>линия </a:t>
                </a:r>
                <a:r>
                  <a:rPr lang="en-US" dirty="0" smtClean="0"/>
                  <a:t>D</a:t>
                </a:r>
                <a:r>
                  <a:rPr lang="ru-RU" dirty="0" smtClean="0"/>
                  <a:t>Е </a:t>
                </a:r>
                <a:r>
                  <a:rPr lang="ru-RU" dirty="0"/>
                  <a:t>изобразит все состояния, через которые проходит пар при расширении в турбине. Энтальпия в </a:t>
                </a:r>
                <a:r>
                  <a:rPr lang="ru-RU" dirty="0" smtClean="0"/>
                  <a:t>точке </a:t>
                </a:r>
                <a:r>
                  <a:rPr lang="ru-RU" dirty="0"/>
                  <a:t>Е </a:t>
                </a:r>
                <a:r>
                  <a:rPr lang="en-US" dirty="0" smtClean="0"/>
                  <a:t> </a:t>
                </a:r>
                <a:r>
                  <a:rPr lang="en-US" i="1" dirty="0" smtClean="0"/>
                  <a:t>h</a:t>
                </a:r>
                <a:r>
                  <a:rPr lang="ru-RU" i="1" baseline="-25000" dirty="0" smtClean="0"/>
                  <a:t>к</a:t>
                </a:r>
                <a:r>
                  <a:rPr lang="ru-RU" dirty="0" smtClean="0"/>
                  <a:t> </a:t>
                </a:r>
                <a:r>
                  <a:rPr lang="ru-RU" dirty="0"/>
                  <a:t>= 2112 Дж/кг, а степень </a:t>
                </a:r>
                <a:r>
                  <a:rPr lang="ru-RU" dirty="0" smtClean="0"/>
                  <a:t>сухости</a:t>
                </a:r>
                <a:r>
                  <a:rPr lang="en-US" dirty="0" smtClean="0"/>
                  <a:t> x</a:t>
                </a:r>
                <a:r>
                  <a:rPr lang="ru-RU" dirty="0" smtClean="0"/>
                  <a:t> = </a:t>
                </a:r>
                <a:r>
                  <a:rPr lang="ru-RU" dirty="0"/>
                  <a:t>0,815. Разность </a:t>
                </a:r>
                <a:r>
                  <a:rPr lang="ru-RU" dirty="0" smtClean="0"/>
                  <a:t>энтальпий</a:t>
                </a:r>
                <a:r>
                  <a:rPr lang="en-US" dirty="0" smtClean="0"/>
                  <a:t>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0</m:t>
                        </m:r>
                      </m:sub>
                      <m:sup>
                        <m:r>
                          <a:rPr lang="ru-RU" b="0" i="1" smtClean="0">
                            <a:latin typeface="Cambria Math" panose="02040503050406030204" pitchFamily="18" charset="0"/>
                          </a:rPr>
                          <m:t>турб</m:t>
                        </m:r>
                      </m:sup>
                    </m:sSubSup>
                    <m:r>
                      <a:rPr lang="ru-RU" b="0" i="1" smtClean="0">
                        <a:latin typeface="Cambria Math" panose="02040503050406030204" pitchFamily="18" charset="0"/>
                      </a:rPr>
                      <m:t>=</m:t>
                    </m:r>
                    <m:sSub>
                      <m:sSubPr>
                        <m:ctrlPr>
                          <a:rPr lang="ru-RU"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𝑘</m:t>
                        </m:r>
                      </m:sub>
                    </m:sSub>
                  </m:oMath>
                </a14:m>
                <a:r>
                  <a:rPr lang="en-US" dirty="0" smtClean="0"/>
                  <a:t> </a:t>
                </a:r>
                <a:r>
                  <a:rPr lang="ru-RU" dirty="0"/>
                  <a:t>называется располагаемым </a:t>
                </a:r>
                <a:r>
                  <a:rPr lang="ru-RU" dirty="0" err="1" smtClean="0"/>
                  <a:t>теплоперепадом</a:t>
                </a:r>
                <a:r>
                  <a:rPr lang="ru-RU" dirty="0" smtClean="0"/>
                  <a:t> турбины</a:t>
                </a:r>
                <a:r>
                  <a:rPr lang="ru-RU" dirty="0"/>
                  <a:t>. Он представляет собой работу, которую можно получить от 1 кг пара при его расширении в турбине без потерь. В рассмотренном примере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0</m:t>
                        </m:r>
                      </m:sub>
                      <m:sup>
                        <m:r>
                          <a:rPr lang="ru-RU" b="0" i="1" smtClean="0">
                            <a:latin typeface="Cambria Math" panose="02040503050406030204" pitchFamily="18" charset="0"/>
                          </a:rPr>
                          <m:t>турб</m:t>
                        </m:r>
                      </m:sup>
                    </m:sSubSup>
                  </m:oMath>
                </a14:m>
                <a:r>
                  <a:rPr lang="ru-RU" dirty="0"/>
                  <a:t>= 1120Дж/кг.</a:t>
                </a:r>
              </a:p>
              <a:p>
                <a:pPr algn="just"/>
                <a:endParaRPr lang="ru-RU" dirty="0"/>
              </a:p>
              <a:p>
                <a:pPr marL="0" indent="0">
                  <a:buNone/>
                </a:pPr>
                <a:endParaRPr lang="ru-RU" dirty="0"/>
              </a:p>
              <a:p>
                <a:endParaRPr lang="ru-RU" dirty="0"/>
              </a:p>
              <a:p>
                <a:endParaRPr lang="ru-RU" dirty="0"/>
              </a:p>
              <a:p>
                <a:endParaRPr lang="ru-RU" dirty="0"/>
              </a:p>
              <a:p>
                <a:endParaRPr lang="en-US"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0" y="0"/>
                <a:ext cx="11935325" cy="6858000"/>
              </a:xfrm>
              <a:blipFill>
                <a:blip r:embed="rId2"/>
                <a:stretch>
                  <a:fillRect l="-766" t="-2222" r="-919"/>
                </a:stretch>
              </a:blipFill>
            </p:spPr>
            <p:txBody>
              <a:bodyPr/>
              <a:lstStyle/>
              <a:p>
                <a:r>
                  <a:rPr lang="en-US">
                    <a:noFill/>
                  </a:rPr>
                  <a:t> </a:t>
                </a:r>
              </a:p>
            </p:txBody>
          </p:sp>
        </mc:Fallback>
      </mc:AlternateContent>
    </p:spTree>
    <p:extLst>
      <p:ext uri="{BB962C8B-B14F-4D97-AF65-F5344CB8AC3E}">
        <p14:creationId xmlns:p14="http://schemas.microsoft.com/office/powerpoint/2010/main" val="37440799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40632"/>
            <a:ext cx="11353800" cy="6176963"/>
          </a:xfrm>
        </p:spPr>
        <p:txBody>
          <a:bodyPr>
            <a:normAutofit fontScale="92500" lnSpcReduction="10000"/>
          </a:bodyPr>
          <a:lstStyle/>
          <a:p>
            <a:pPr algn="just"/>
            <a:r>
              <a:rPr lang="ru-RU" dirty="0"/>
              <a:t>Горизонтальные линии на диаграмме (линии постоянной энтальпии </a:t>
            </a:r>
            <a:r>
              <a:rPr lang="en-US" dirty="0" smtClean="0"/>
              <a:t>h</a:t>
            </a:r>
            <a:r>
              <a:rPr lang="ru-RU" dirty="0" smtClean="0"/>
              <a:t>= с</a:t>
            </a:r>
            <a:r>
              <a:rPr lang="en-US" dirty="0" err="1" smtClean="0"/>
              <a:t>onst</a:t>
            </a:r>
            <a:r>
              <a:rPr lang="ru-RU" dirty="0" smtClean="0"/>
              <a:t>) </a:t>
            </a:r>
            <a:r>
              <a:rPr lang="ru-RU" dirty="0"/>
              <a:t>изображают процессы </a:t>
            </a:r>
            <a:r>
              <a:rPr lang="ru-RU" dirty="0" err="1"/>
              <a:t>дросселирования</a:t>
            </a:r>
            <a:r>
              <a:rPr lang="ru-RU" dirty="0"/>
              <a:t>, происходящие при протекании пара через всевозможные местные гидравлические сопротивления (например, повороты, клапаны, задвижки, сужения и т.д.). При </a:t>
            </a:r>
            <a:r>
              <a:rPr lang="ru-RU" dirty="0" err="1"/>
              <a:t>дросселировании</a:t>
            </a:r>
            <a:r>
              <a:rPr lang="ru-RU" dirty="0"/>
              <a:t> давление в потоке уменьшается, а энтальпия остается постоянной. При этом температура в общем случае уменьшается.</a:t>
            </a:r>
          </a:p>
          <a:p>
            <a:pPr algn="just"/>
            <a:r>
              <a:rPr lang="ru-RU" dirty="0"/>
              <a:t>Пример </a:t>
            </a:r>
            <a:r>
              <a:rPr lang="en-US" dirty="0"/>
              <a:t>4</a:t>
            </a:r>
            <a:r>
              <a:rPr lang="ru-RU" dirty="0" smtClean="0"/>
              <a:t>. </a:t>
            </a:r>
            <a:r>
              <a:rPr lang="ru-RU" dirty="0"/>
              <a:t>Определить снижение температуры пара при </a:t>
            </a:r>
            <a:r>
              <a:rPr lang="ru-RU" dirty="0" err="1" smtClean="0"/>
              <a:t>дросселировании</a:t>
            </a:r>
            <a:r>
              <a:rPr lang="ru-RU" dirty="0" smtClean="0"/>
              <a:t> </a:t>
            </a:r>
            <a:r>
              <a:rPr lang="ru-RU" dirty="0"/>
              <a:t>в регулирующем клапане от параметров </a:t>
            </a:r>
            <a:r>
              <a:rPr lang="en-US" i="1" dirty="0"/>
              <a:t>p</a:t>
            </a:r>
            <a:r>
              <a:rPr lang="ru-RU" i="1" baseline="-25000" dirty="0" smtClean="0"/>
              <a:t>0</a:t>
            </a:r>
            <a:r>
              <a:rPr lang="ru-RU" dirty="0" smtClean="0"/>
              <a:t> </a:t>
            </a:r>
            <a:r>
              <a:rPr lang="ru-RU" dirty="0"/>
              <a:t>=20 МПа и </a:t>
            </a:r>
            <a:r>
              <a:rPr lang="en-US" i="1" dirty="0" smtClean="0"/>
              <a:t>t</a:t>
            </a:r>
            <a:r>
              <a:rPr lang="en-US" i="1" baseline="-25000" dirty="0" smtClean="0"/>
              <a:t>0</a:t>
            </a:r>
            <a:r>
              <a:rPr lang="en-US" dirty="0" smtClean="0"/>
              <a:t> =</a:t>
            </a:r>
            <a:r>
              <a:rPr lang="ru-RU" dirty="0" smtClean="0"/>
              <a:t> </a:t>
            </a:r>
            <a:r>
              <a:rPr lang="ru-RU" dirty="0"/>
              <a:t>500 °С до давления </a:t>
            </a:r>
            <a:r>
              <a:rPr lang="ru-RU" i="1" dirty="0" smtClean="0"/>
              <a:t>р</a:t>
            </a:r>
            <a:r>
              <a:rPr lang="en-US" i="1" baseline="-25000" dirty="0" smtClean="0"/>
              <a:t>1</a:t>
            </a:r>
            <a:r>
              <a:rPr lang="ru-RU" dirty="0" smtClean="0"/>
              <a:t> </a:t>
            </a:r>
            <a:r>
              <a:rPr lang="ru-RU" dirty="0"/>
              <a:t>= 5 МПа.</a:t>
            </a:r>
          </a:p>
          <a:p>
            <a:pPr algn="just"/>
            <a:r>
              <a:rPr lang="ru-RU" dirty="0"/>
              <a:t>Процесс </a:t>
            </a:r>
            <a:r>
              <a:rPr lang="ru-RU" dirty="0" err="1"/>
              <a:t>дросселирования</a:t>
            </a:r>
            <a:r>
              <a:rPr lang="ru-RU" dirty="0"/>
              <a:t> на рис</a:t>
            </a:r>
            <a:r>
              <a:rPr lang="ru-RU" dirty="0" smtClean="0"/>
              <a:t>.</a:t>
            </a:r>
            <a:r>
              <a:rPr lang="en-US" dirty="0" smtClean="0"/>
              <a:t> </a:t>
            </a:r>
            <a:r>
              <a:rPr lang="ru-RU" dirty="0" smtClean="0"/>
              <a:t>изображается </a:t>
            </a:r>
            <a:r>
              <a:rPr lang="ru-RU" dirty="0"/>
              <a:t>линией </a:t>
            </a:r>
            <a:r>
              <a:rPr lang="en-US" i="1" dirty="0" smtClean="0"/>
              <a:t>MN</a:t>
            </a:r>
            <a:r>
              <a:rPr lang="ru-RU" dirty="0" smtClean="0"/>
              <a:t>. </a:t>
            </a:r>
            <a:r>
              <a:rPr lang="ru-RU" dirty="0"/>
              <a:t>П</a:t>
            </a:r>
            <a:r>
              <a:rPr lang="ru-RU" dirty="0" smtClean="0"/>
              <a:t>осле </a:t>
            </a:r>
            <a:r>
              <a:rPr lang="ru-RU" dirty="0" err="1"/>
              <a:t>дросселирования</a:t>
            </a:r>
            <a:r>
              <a:rPr lang="ru-RU" dirty="0"/>
              <a:t> температура </a:t>
            </a:r>
            <a:r>
              <a:rPr lang="en-US" i="1" dirty="0" err="1" smtClean="0"/>
              <a:t>t</a:t>
            </a:r>
            <a:r>
              <a:rPr lang="en-US" i="1" baseline="-25000" dirty="0" err="1" smtClean="0"/>
              <a:t>N</a:t>
            </a:r>
            <a:r>
              <a:rPr lang="ru-RU" dirty="0" smtClean="0"/>
              <a:t> </a:t>
            </a:r>
            <a:r>
              <a:rPr lang="ru-RU" dirty="0"/>
              <a:t>= 400 °С</a:t>
            </a:r>
            <a:r>
              <a:rPr lang="ru-RU" dirty="0" smtClean="0"/>
              <a:t>,</a:t>
            </a:r>
            <a:r>
              <a:rPr lang="en-US" dirty="0" smtClean="0"/>
              <a:t> </a:t>
            </a:r>
            <a:r>
              <a:rPr lang="ru-RU" dirty="0" smtClean="0"/>
              <a:t>следовательно</a:t>
            </a:r>
            <a:r>
              <a:rPr lang="ru-RU" dirty="0"/>
              <a:t>, снижение температуры составляет 100 </a:t>
            </a:r>
            <a:r>
              <a:rPr lang="en-US" baseline="30000" dirty="0" smtClean="0"/>
              <a:t>0</a:t>
            </a:r>
            <a:r>
              <a:rPr lang="ru-RU" dirty="0" smtClean="0"/>
              <a:t>С</a:t>
            </a:r>
            <a:r>
              <a:rPr lang="ru-RU" dirty="0"/>
              <a:t>.</a:t>
            </a:r>
          </a:p>
          <a:p>
            <a:pPr algn="just"/>
            <a:r>
              <a:rPr lang="ru-RU" dirty="0"/>
              <a:t>Приведенная на </a:t>
            </a:r>
            <a:r>
              <a:rPr lang="ru-RU" dirty="0" smtClean="0"/>
              <a:t>рис. </a:t>
            </a:r>
            <a:r>
              <a:rPr lang="en-US" dirty="0" smtClean="0"/>
              <a:t>h</a:t>
            </a:r>
            <a:r>
              <a:rPr lang="ru-RU" dirty="0" smtClean="0"/>
              <a:t>, </a:t>
            </a:r>
            <a:r>
              <a:rPr lang="en-US" dirty="0" smtClean="0"/>
              <a:t>s</a:t>
            </a:r>
            <a:r>
              <a:rPr lang="ru-RU" dirty="0" smtClean="0"/>
              <a:t>-диаграмма </a:t>
            </a:r>
            <a:r>
              <a:rPr lang="ru-RU" dirty="0"/>
              <a:t>служит только учебным целям. Диаграммы, предназначенные для инженерных расчетов, имеют существенно больший масштаб. Кроме того, на них наносятся линии постоянных удельных объемов </a:t>
            </a:r>
            <a:r>
              <a:rPr lang="el-GR" dirty="0" smtClean="0"/>
              <a:t>υ</a:t>
            </a:r>
            <a:r>
              <a:rPr lang="ru-RU" dirty="0" smtClean="0"/>
              <a:t> </a:t>
            </a:r>
            <a:r>
              <a:rPr lang="ru-RU" dirty="0"/>
              <a:t>= </a:t>
            </a:r>
            <a:r>
              <a:rPr lang="en-US" dirty="0" err="1" smtClean="0"/>
              <a:t>const</a:t>
            </a:r>
            <a:r>
              <a:rPr lang="ru-RU" dirty="0" smtClean="0"/>
              <a:t>, </a:t>
            </a:r>
            <a:r>
              <a:rPr lang="ru-RU" dirty="0"/>
              <a:t>необходимые для расчета проходных сечений </a:t>
            </a:r>
            <a:r>
              <a:rPr lang="ru-RU" dirty="0" smtClean="0"/>
              <a:t>турбины</a:t>
            </a:r>
            <a:r>
              <a:rPr lang="en-US" dirty="0" smtClean="0"/>
              <a:t>.</a:t>
            </a:r>
            <a:endParaRPr lang="ru-RU" dirty="0"/>
          </a:p>
          <a:p>
            <a:endParaRPr lang="en-US" dirty="0"/>
          </a:p>
        </p:txBody>
      </p:sp>
    </p:spTree>
    <p:extLst>
      <p:ext uri="{BB962C8B-B14F-4D97-AF65-F5344CB8AC3E}">
        <p14:creationId xmlns:p14="http://schemas.microsoft.com/office/powerpoint/2010/main" val="1866929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87104" y="1443841"/>
            <a:ext cx="11013744" cy="3139321"/>
          </a:xfrm>
          <a:prstGeom prst="rect">
            <a:avLst/>
          </a:prstGeom>
        </p:spPr>
        <p:txBody>
          <a:bodyPr wrap="square">
            <a:spAutoFit/>
          </a:bodyPr>
          <a:lstStyle/>
          <a:p>
            <a:r>
              <a:rPr lang="ru-RU" dirty="0" smtClean="0"/>
              <a:t>Основными элементами рассматриваемой электростанции являются:</a:t>
            </a:r>
          </a:p>
          <a:p>
            <a:pPr marL="342900" indent="-342900">
              <a:buAutoNum type="arabicParenR"/>
            </a:pPr>
            <a:r>
              <a:rPr lang="ru-RU" dirty="0" smtClean="0"/>
              <a:t>котельная установка, производящая пар высоких параметров;</a:t>
            </a:r>
          </a:p>
          <a:p>
            <a:pPr marL="342900" indent="-342900">
              <a:buAutoNum type="arabicParenR"/>
            </a:pPr>
            <a:endParaRPr lang="ru-RU" dirty="0" smtClean="0"/>
          </a:p>
          <a:p>
            <a:r>
              <a:rPr lang="ru-RU" dirty="0" smtClean="0"/>
              <a:t>2) тур6иниая, точнее паротурбинная установка (ПТУ), преобразующая теплоту пара в механическую энергию вращения ротора турбоагрегата;</a:t>
            </a:r>
          </a:p>
          <a:p>
            <a:endParaRPr lang="ru-RU" dirty="0" smtClean="0"/>
          </a:p>
          <a:p>
            <a:r>
              <a:rPr lang="ru-RU" dirty="0" smtClean="0"/>
              <a:t>3) электрические устройства (генератор, трансформаторы и т.д.), обеспечивающие выработку электроэнергии;</a:t>
            </a:r>
          </a:p>
          <a:p>
            <a:endParaRPr lang="ru-RU" dirty="0" smtClean="0"/>
          </a:p>
          <a:p>
            <a:r>
              <a:rPr lang="ru-RU" dirty="0" smtClean="0"/>
              <a:t>4) сетевая </a:t>
            </a:r>
            <a:r>
              <a:rPr lang="ru-RU" dirty="0" err="1" smtClean="0"/>
              <a:t>водоподогревательная</a:t>
            </a:r>
            <a:r>
              <a:rPr lang="ru-RU" dirty="0" smtClean="0"/>
              <a:t> установка, обеспечивающая нагрев сетевой воды, которая направляется тепловому потребителю (например, для отопления зданий).</a:t>
            </a:r>
            <a:endParaRPr lang="en-US" dirty="0"/>
          </a:p>
        </p:txBody>
      </p:sp>
    </p:spTree>
    <p:extLst>
      <p:ext uri="{BB962C8B-B14F-4D97-AF65-F5344CB8AC3E}">
        <p14:creationId xmlns:p14="http://schemas.microsoft.com/office/powerpoint/2010/main" val="416132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3205" y="554715"/>
            <a:ext cx="11163869" cy="2308324"/>
          </a:xfrm>
          <a:prstGeom prst="rect">
            <a:avLst/>
          </a:prstGeom>
        </p:spPr>
        <p:txBody>
          <a:bodyPr wrap="square">
            <a:spAutoFit/>
          </a:bodyPr>
          <a:lstStyle/>
          <a:p>
            <a:pPr algn="just"/>
            <a:r>
              <a:rPr lang="ru-RU" dirty="0" smtClean="0"/>
              <a:t>Основным элементом котельной установки является </a:t>
            </a:r>
            <a:r>
              <a:rPr lang="ru-RU" dirty="0" err="1" smtClean="0"/>
              <a:t>коттел</a:t>
            </a:r>
            <a:r>
              <a:rPr lang="ru-RU" dirty="0" smtClean="0"/>
              <a:t>. Газ из магистральной сети газоснабжения через газораспределительный пункт подастся к </a:t>
            </a:r>
            <a:r>
              <a:rPr lang="ru-RU" dirty="0" err="1" smtClean="0"/>
              <a:t>газомазутиым</a:t>
            </a:r>
            <a:r>
              <a:rPr lang="ru-RU" dirty="0" smtClean="0"/>
              <a:t> горелкам. Сюда же непрерывно специальным дутьевым вентилятором подается горячий воздух, нагреваемый в регенеративном воздухоподогревателе. Горячий воздух смешивается с газом и смесь подается в топку — камеру, в которой происходит горение топлива. Вместо газа или одновременно с </a:t>
            </a:r>
            <a:r>
              <a:rPr lang="ru-RU" dirty="0"/>
              <a:t>н</a:t>
            </a:r>
            <a:r>
              <a:rPr lang="ru-RU" dirty="0" smtClean="0"/>
              <a:t>им в горелках можно сжигать мазут, привозимый на ТЭЦ в цистернах и хранимый в специальных мазутных баках. При горении топлива образуется факел, представляющий собой мощный источник лучистой энергии. </a:t>
            </a:r>
            <a:r>
              <a:rPr lang="ru-RU" i="1" dirty="0" smtClean="0"/>
              <a:t>Таким образом, при горении топлива его химическая энергия превращается в тепловую и лучистую энергию факела.</a:t>
            </a:r>
            <a:endParaRPr lang="en-US" i="1" dirty="0"/>
          </a:p>
        </p:txBody>
      </p:sp>
      <p:pic>
        <p:nvPicPr>
          <p:cNvPr id="5" name="Рисунок 4"/>
          <p:cNvPicPr>
            <a:picLocks noChangeAspect="1"/>
          </p:cNvPicPr>
          <p:nvPr/>
        </p:nvPicPr>
        <p:blipFill>
          <a:blip r:embed="rId2"/>
          <a:stretch>
            <a:fillRect/>
          </a:stretch>
        </p:blipFill>
        <p:spPr>
          <a:xfrm>
            <a:off x="1996554" y="3017079"/>
            <a:ext cx="3886200" cy="3362325"/>
          </a:xfrm>
          <a:prstGeom prst="rect">
            <a:avLst/>
          </a:prstGeom>
        </p:spPr>
      </p:pic>
    </p:spTree>
    <p:extLst>
      <p:ext uri="{BB962C8B-B14F-4D97-AF65-F5344CB8AC3E}">
        <p14:creationId xmlns:p14="http://schemas.microsoft.com/office/powerpoint/2010/main" val="363197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9307" y="576451"/>
            <a:ext cx="11655189" cy="1754326"/>
          </a:xfrm>
          <a:prstGeom prst="rect">
            <a:avLst/>
          </a:prstGeom>
        </p:spPr>
        <p:txBody>
          <a:bodyPr wrap="square">
            <a:spAutoFit/>
          </a:bodyPr>
          <a:lstStyle/>
          <a:p>
            <a:pPr algn="just"/>
            <a:r>
              <a:rPr lang="ru-RU" dirty="0" smtClean="0"/>
              <a:t>Стены тонки облицованы экранами —трубами, в которые подается питательная вода из экономайзера На схеме изображен так называемый прямоточный котел, в экранах (по месту их расположения в топке их называют нижней, средней и верхней радиационной частью) которого питательная вода, проходя только 1 раз, нагревается и испаряется, превращаясь в сухой насыщенный нар. Широкое распространение получили барабанные котлы, в экранах которых осуществляется многократная циркуляция питательной воды, а отделение пара от котловой воды происходит в барабане.</a:t>
            </a:r>
            <a:endParaRPr lang="en-US" dirty="0"/>
          </a:p>
        </p:txBody>
      </p:sp>
      <p:pic>
        <p:nvPicPr>
          <p:cNvPr id="5" name="Рисунок 4"/>
          <p:cNvPicPr>
            <a:picLocks noChangeAspect="1"/>
          </p:cNvPicPr>
          <p:nvPr/>
        </p:nvPicPr>
        <p:blipFill>
          <a:blip r:embed="rId2"/>
          <a:stretch>
            <a:fillRect/>
          </a:stretch>
        </p:blipFill>
        <p:spPr>
          <a:xfrm>
            <a:off x="6471740" y="2330777"/>
            <a:ext cx="3943350" cy="2324100"/>
          </a:xfrm>
          <a:prstGeom prst="rect">
            <a:avLst/>
          </a:prstGeom>
        </p:spPr>
      </p:pic>
      <p:sp>
        <p:nvSpPr>
          <p:cNvPr id="6" name="Прямоугольник 5"/>
          <p:cNvSpPr/>
          <p:nvPr/>
        </p:nvSpPr>
        <p:spPr>
          <a:xfrm>
            <a:off x="248359" y="4817365"/>
            <a:ext cx="11829909" cy="2308324"/>
          </a:xfrm>
          <a:prstGeom prst="rect">
            <a:avLst/>
          </a:prstGeom>
        </p:spPr>
        <p:txBody>
          <a:bodyPr wrap="square">
            <a:spAutoFit/>
          </a:bodyPr>
          <a:lstStyle/>
          <a:p>
            <a:pPr algn="just"/>
            <a:r>
              <a:rPr lang="ru-RU" dirty="0" smtClean="0"/>
              <a:t>Сухой насыщенный пар поступает в пароперегреватель высокого давления (основной пароперегреватель), в котором повышается его температура и, следовательно, потенциальная энергия.</a:t>
            </a:r>
          </a:p>
          <a:p>
            <a:pPr algn="just"/>
            <a:r>
              <a:rPr lang="ru-RU" dirty="0" smtClean="0"/>
              <a:t>Газообразные продукты сгорания топлива, отдав свое основное тепло питательной воде, поступают </a:t>
            </a:r>
            <a:r>
              <a:rPr lang="ru-RU" dirty="0"/>
              <a:t>на трубы экономайзера н в воздухоподогреватель, в которых </a:t>
            </a:r>
            <a:r>
              <a:rPr lang="ru-RU" dirty="0" smtClean="0"/>
              <a:t>они </a:t>
            </a:r>
            <a:r>
              <a:rPr lang="ru-RU" dirty="0"/>
              <a:t>охлаждаются до температуры 140— 160 °С и направляются с помощью дымососа к дымовой трубе. Дымосос и дымовая труба создают разрежение в топке и газоходах котла; </a:t>
            </a:r>
            <a:r>
              <a:rPr lang="ru-RU" dirty="0" smtClean="0"/>
              <a:t>кроме того</a:t>
            </a:r>
            <a:r>
              <a:rPr lang="ru-RU" dirty="0"/>
              <a:t>, дымовая труба рассеивает вредные продукты сгорания в верхних слоях атмосферы., не допуская их высокой концентрации в нижних слоях.</a:t>
            </a:r>
          </a:p>
          <a:p>
            <a:endParaRPr lang="en-US" dirty="0"/>
          </a:p>
        </p:txBody>
      </p:sp>
    </p:spTree>
    <p:extLst>
      <p:ext uri="{BB962C8B-B14F-4D97-AF65-F5344CB8AC3E}">
        <p14:creationId xmlns:p14="http://schemas.microsoft.com/office/powerpoint/2010/main" val="207403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2830" y="266596"/>
            <a:ext cx="11696132" cy="1477328"/>
          </a:xfrm>
          <a:prstGeom prst="rect">
            <a:avLst/>
          </a:prstGeom>
        </p:spPr>
        <p:txBody>
          <a:bodyPr wrap="square">
            <a:spAutoFit/>
          </a:bodyPr>
          <a:lstStyle/>
          <a:p>
            <a:pPr algn="just"/>
            <a:r>
              <a:rPr lang="ru-RU" dirty="0" smtClean="0"/>
              <a:t>Полученный на выходе из котельной установки пар высоких параметров поступает по паропроводу к паровой турбине. Расширяет в ней, пар вращает ее ротор, соединенный с ротором электрического генератора, в обмотках которого образуется электрический ток. Трансформаторы повышают его напряжение для уменьшения потерь в линиях электропередачи, передают часть выработанной электроэнергии на питание собственных нужд ТЭС, а остальную — в энергетическую систему.</a:t>
            </a:r>
            <a:endParaRPr lang="en-US" dirty="0"/>
          </a:p>
        </p:txBody>
      </p:sp>
      <p:sp>
        <p:nvSpPr>
          <p:cNvPr id="5" name="Прямоугольник 4"/>
          <p:cNvSpPr/>
          <p:nvPr/>
        </p:nvSpPr>
        <p:spPr>
          <a:xfrm>
            <a:off x="898479" y="1743924"/>
            <a:ext cx="11232107" cy="1200329"/>
          </a:xfrm>
          <a:prstGeom prst="rect">
            <a:avLst/>
          </a:prstGeom>
        </p:spPr>
        <p:txBody>
          <a:bodyPr wrap="square">
            <a:spAutoFit/>
          </a:bodyPr>
          <a:lstStyle/>
          <a:p>
            <a:pPr algn="just"/>
            <a:r>
              <a:rPr lang="ru-RU" dirty="0" smtClean="0"/>
              <a:t>Паровая турбина состоит как бы из отдельных турбин, называемых цилиндрами, валы которых жестко связаны. Из основного пароперегревателя пар поступает в цилиндр высокого давления (ЦВД), а из него возвращается в промежуточный пароперегреватель котла. Здесь его температура вновь повышается до номинальной, и он направляется в цилиндры среднего, а татем низкою давления.</a:t>
            </a:r>
            <a:endParaRPr lang="en-US" dirty="0"/>
          </a:p>
        </p:txBody>
      </p:sp>
      <p:sp>
        <p:nvSpPr>
          <p:cNvPr id="6" name="Прямоугольник 5"/>
          <p:cNvSpPr/>
          <p:nvPr/>
        </p:nvSpPr>
        <p:spPr>
          <a:xfrm>
            <a:off x="122830" y="2997495"/>
            <a:ext cx="12192000" cy="3693319"/>
          </a:xfrm>
          <a:prstGeom prst="rect">
            <a:avLst/>
          </a:prstGeom>
        </p:spPr>
        <p:txBody>
          <a:bodyPr wrap="square">
            <a:spAutoFit/>
          </a:bodyPr>
          <a:lstStyle/>
          <a:p>
            <a:r>
              <a:rPr lang="ru-RU" dirty="0" smtClean="0"/>
              <a:t>И котел, и турбина могут работать только при очень высоком качестве питательной воды и пара. Кроме того, расходы пара огромны (например, в теплофикационном энергоблоке 250 МВт за 1 с испаряется, проходит через турбину и конденсируется более 1/4 т воды). Пар, покидающий турбину, поступает в конденсатор — теплообменник, по трубкам которого непрерывно протекает холодная вода, подаваемая циркуляционным насосом из специальною охладительного устройства (градирни). Пар, поступающий из турбины в межтрубное пространство конденсатора, конденсируется и стекает вниз; образующийся конденсат конденсационным насосом первого подъема подается в блочную обессоливающую установку, а из нее конденсатными насосами второго подъема в систему регенеративного подогрева питательной воды. Эта система включает подогреватели низкого давления, деаэратор и подогреватели высокого давления. В подогревателе температура конденсата повышается за счет тепла пара, отбираемою из турбины. Это позволяет </a:t>
            </a:r>
            <a:r>
              <a:rPr lang="ru-RU" dirty="0"/>
              <a:t>уменьшить расход топлива в котле и повысить экономичность электростанции. В деаэраторе происходит деаэрация — удаление из конденсата растворенных в нем газов, нарушающих работу котла. Одновременно бак деаэратора представляет собой емкость питательной воды для </a:t>
            </a:r>
            <a:r>
              <a:rPr lang="ru-RU" dirty="0" smtClean="0"/>
              <a:t>котла.</a:t>
            </a:r>
            <a:endParaRPr lang="ru-RU" dirty="0"/>
          </a:p>
          <a:p>
            <a:endParaRPr lang="ru-RU" dirty="0" smtClean="0"/>
          </a:p>
        </p:txBody>
      </p:sp>
    </p:spTree>
    <p:extLst>
      <p:ext uri="{BB962C8B-B14F-4D97-AF65-F5344CB8AC3E}">
        <p14:creationId xmlns:p14="http://schemas.microsoft.com/office/powerpoint/2010/main" val="131711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5078313"/>
          </a:xfrm>
          <a:prstGeom prst="rect">
            <a:avLst/>
          </a:prstGeom>
        </p:spPr>
        <p:txBody>
          <a:bodyPr wrap="square">
            <a:spAutoFit/>
          </a:bodyPr>
          <a:lstStyle/>
          <a:p>
            <a:pPr algn="just"/>
            <a:r>
              <a:rPr lang="ru-RU" dirty="0" smtClean="0"/>
              <a:t>Из деаэратора питательная вода питательным насосом, приводимым в действие электродвигателем (питательный электронасос — ПЭН) или специальной паровой турбиной (питательный турбонасос — ПТН), подается в экономайзер котла. Таким образом замыкается, технологический пароводяной цикл преобразования химической энергии топлива в механическую энергию вращения ротора турбоагрегата.</a:t>
            </a:r>
          </a:p>
          <a:p>
            <a:pPr algn="just"/>
            <a:r>
              <a:rPr lang="ru-RU" dirty="0" smtClean="0"/>
              <a:t>Снабжение потребителей тепла осуществляется с помощью отборов пара из турбины подобно тому, как это делается для регенеративного подогрева питательной воды. Промышленный потребитель обычно использует пар непосредственно из отборов турбин. Для целей теплофикации пар из так называемых отопительных отборов турбины, расположенных на выходе из ЦСД-2, направляется в подогреватели   сетевой   воды (ПСВ), </a:t>
            </a:r>
            <a:r>
              <a:rPr lang="ru-RU" dirty="0"/>
              <a:t>в трубках которых циркулирует сетевая (отопительная) вода, перекачиваемая сетевыми насосами. Подогреватели сетевой воды устанавливают на электростанции (обычно под турбиной). В очень холодное время, когда требуется повышенная температура сетевой воды, ее после ПСВ направляют в пиковый водогрейный котел (ПВК), а из </a:t>
            </a:r>
            <a:r>
              <a:rPr lang="ru-RU" dirty="0" smtClean="0"/>
              <a:t>него </a:t>
            </a:r>
            <a:r>
              <a:rPr lang="ru-RU" dirty="0"/>
              <a:t>— в отопительную систему</a:t>
            </a:r>
          </a:p>
          <a:p>
            <a:pPr algn="just"/>
            <a:endParaRPr lang="ru-RU" dirty="0" smtClean="0"/>
          </a:p>
          <a:p>
            <a:pPr algn="just"/>
            <a:r>
              <a:rPr lang="ru-RU" dirty="0" smtClean="0"/>
              <a:t>Рассмотренная </a:t>
            </a:r>
            <a:r>
              <a:rPr lang="ru-RU" dirty="0"/>
              <a:t>установка для производства электроэнергии называется энергетическим блоком (энергоблоком): одни котел вырабатывает пар только для одной турбины. Часто компоновку энергетических установок на ТЭЦ, исходя из требований надежности снабжения потребителей тепловой энергией, выполняют по-другому. Все котлы ТЭЦ работают на один или несколько общих паропроводов (коллекторов пара), а из них питаются все турбины электростанции Такая компоновка называется </a:t>
            </a:r>
            <a:r>
              <a:rPr lang="ru-RU" dirty="0" err="1"/>
              <a:t>неблочной</a:t>
            </a:r>
            <a:r>
              <a:rPr lang="ru-RU" dirty="0"/>
              <a:t>.</a:t>
            </a:r>
          </a:p>
          <a:p>
            <a:pPr algn="just"/>
            <a:endParaRPr lang="en-US" dirty="0"/>
          </a:p>
        </p:txBody>
      </p:sp>
    </p:spTree>
    <p:extLst>
      <p:ext uri="{BB962C8B-B14F-4D97-AF65-F5344CB8AC3E}">
        <p14:creationId xmlns:p14="http://schemas.microsoft.com/office/powerpoint/2010/main" val="51739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0087" y="1975560"/>
            <a:ext cx="10515600" cy="1325563"/>
          </a:xfrm>
        </p:spPr>
        <p:txBody>
          <a:bodyPr/>
          <a:lstStyle/>
          <a:p>
            <a:r>
              <a:rPr lang="ru-RU" dirty="0"/>
              <a:t>2</a:t>
            </a:r>
            <a:r>
              <a:rPr lang="ru-RU" dirty="0" smtClean="0"/>
              <a:t>. ОСНОВНЫЕ ЗАКОНЫ ПЕРЕХОДА ТЕПЛОВОЙ ЭНЕРГИИ В РАБОТУ</a:t>
            </a:r>
            <a:endParaRPr lang="en-US" dirty="0"/>
          </a:p>
        </p:txBody>
      </p:sp>
    </p:spTree>
    <p:extLst>
      <p:ext uri="{BB962C8B-B14F-4D97-AF65-F5344CB8AC3E}">
        <p14:creationId xmlns:p14="http://schemas.microsoft.com/office/powerpoint/2010/main" val="2633141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4433</Words>
  <Application>Microsoft Office PowerPoint</Application>
  <PresentationFormat>Широкоэкранный</PresentationFormat>
  <Paragraphs>174</Paragraphs>
  <Slides>38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38</vt:i4>
      </vt:variant>
    </vt:vector>
  </HeadingPairs>
  <TitlesOfParts>
    <vt:vector size="44" baseType="lpstr">
      <vt:lpstr>Arial</vt:lpstr>
      <vt:lpstr>Calibri</vt:lpstr>
      <vt:lpstr>Calibri Light</vt:lpstr>
      <vt:lpstr>Cambria Math</vt:lpstr>
      <vt:lpstr>Constantia</vt:lpstr>
      <vt:lpstr>Тема Office</vt:lpstr>
      <vt:lpstr>ПРОЦЕССЫ ПРЕОБРАЗОВАНИЯ ЭНЕРГИИ НА ТЕПЛОВЫХ ЭЛЕКТРОСТАНЦИЯХ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ОСНОВНЫЕ ЗАКОНЫ ПЕРЕХОДА ТЕПЛОВОЙ ЭНЕРГИИ В РАБОТУ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ТЕРМОДИНАМИЧЕСКИЕ СВОЙСТВА ВОДЫ И ВОДЯНОГО ПАРА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MOVCHAN</dc:creator>
  <cp:lastModifiedBy>MOVCHAN</cp:lastModifiedBy>
  <cp:revision>24</cp:revision>
  <dcterms:created xsi:type="dcterms:W3CDTF">2023-03-12T15:44:50Z</dcterms:created>
  <dcterms:modified xsi:type="dcterms:W3CDTF">2023-03-12T19:33:21Z</dcterms:modified>
</cp:coreProperties>
</file>