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27F4-633E-4E89-9189-A645DE3CB038}" type="datetimeFigureOut">
              <a:rPr lang="ru-RU" smtClean="0"/>
              <a:pPr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D4BE-7710-4601-A015-C3C3821174A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897304"/>
            <a:ext cx="7772400" cy="2738735"/>
          </a:xfrm>
        </p:spPr>
        <p:txBody>
          <a:bodyPr>
            <a:normAutofit/>
          </a:bodyPr>
          <a:lstStyle/>
          <a:p>
            <a:r>
              <a:rPr lang="uk-UA" b="1" dirty="0"/>
              <a:t>Тема 2. Адміністративно-правові відносини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88640"/>
            <a:ext cx="6440760" cy="62292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                                            Тема 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54" y="2276872"/>
            <a:ext cx="4128542" cy="47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сьетское городское поселение. Офици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20" y="1981196"/>
            <a:ext cx="4209243" cy="47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/>
              <a:t>                                     </a:t>
            </a:r>
            <a:r>
              <a:rPr lang="uk-UA" b="1" dirty="0"/>
              <a:t>у законах</a:t>
            </a:r>
          </a:p>
          <a:p>
            <a:pPr algn="r">
              <a:buNone/>
            </a:pPr>
            <a:endParaRPr lang="uk-UA" b="1" dirty="0"/>
          </a:p>
          <a:p>
            <a:pPr algn="r">
              <a:buNone/>
            </a:pPr>
            <a:r>
              <a:rPr lang="uk-UA" b="1" dirty="0"/>
              <a:t>у підзаконних НПА</a:t>
            </a:r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sz="3000" b="1" dirty="0"/>
              <a:t>                норми-завдання</a:t>
            </a:r>
          </a:p>
          <a:p>
            <a:pPr algn="ctr">
              <a:buNone/>
            </a:pPr>
            <a:r>
              <a:rPr lang="uk-UA" sz="3000" b="1" dirty="0"/>
              <a:t>                                     норми-дефініції</a:t>
            </a:r>
          </a:p>
          <a:p>
            <a:pPr algn="ctr">
              <a:buNone/>
            </a:pPr>
            <a:r>
              <a:rPr lang="uk-UA" sz="3000" b="1" dirty="0"/>
              <a:t>                                                    установчі норми</a:t>
            </a:r>
          </a:p>
          <a:p>
            <a:pPr algn="ctr">
              <a:buNone/>
            </a:pPr>
            <a:r>
              <a:rPr lang="uk-UA" sz="3000" b="1" dirty="0"/>
              <a:t>                                                          </a:t>
            </a:r>
            <a:r>
              <a:rPr lang="uk-UA" sz="3000" b="1" dirty="0" err="1"/>
              <a:t>компетенційні</a:t>
            </a:r>
            <a:r>
              <a:rPr lang="uk-UA" sz="3000" b="1" dirty="0"/>
              <a:t>    норми</a:t>
            </a:r>
          </a:p>
          <a:p>
            <a:pPr algn="ctr">
              <a:buNone/>
            </a:pPr>
            <a:r>
              <a:rPr lang="uk-UA" sz="3000" b="1" dirty="0"/>
              <a:t>                                                             норми-принципи</a:t>
            </a:r>
          </a:p>
          <a:p>
            <a:pPr algn="ctr">
              <a:buNone/>
            </a:pPr>
            <a:r>
              <a:rPr lang="uk-UA" sz="3000" b="1" dirty="0"/>
              <a:t>                                                   норми-доручення</a:t>
            </a:r>
          </a:p>
          <a:p>
            <a:pPr algn="ctr">
              <a:buNone/>
            </a:pPr>
            <a:r>
              <a:rPr lang="uk-UA" sz="3000" b="1" dirty="0"/>
              <a:t>                                               норми-рекомендації</a:t>
            </a:r>
          </a:p>
          <a:p>
            <a:pPr algn="ctr">
              <a:buNone/>
            </a:pPr>
            <a:r>
              <a:rPr lang="uk-UA" sz="3000" b="1" dirty="0"/>
              <a:t>                        норми-стандарти</a:t>
            </a:r>
            <a:endParaRPr lang="ru-RU" sz="3000" b="1" dirty="0"/>
          </a:p>
        </p:txBody>
      </p:sp>
      <p:sp>
        <p:nvSpPr>
          <p:cNvPr id="4" name="Овал 3"/>
          <p:cNvSpPr/>
          <p:nvPr/>
        </p:nvSpPr>
        <p:spPr>
          <a:xfrm>
            <a:off x="755576" y="260648"/>
            <a:ext cx="2664296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9.За юридичною силою НПА, в якому норми зафіксовані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563888" y="548680"/>
            <a:ext cx="172819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563888" y="1484784"/>
            <a:ext cx="165618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9552" y="2996952"/>
            <a:ext cx="2736304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10.За способом правового регулювання поведінки суб’єктів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699792" y="2564904"/>
            <a:ext cx="129614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59832" y="2924944"/>
            <a:ext cx="187220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75856" y="3356992"/>
            <a:ext cx="21602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6"/>
          </p:cNvCxnSpPr>
          <p:nvPr/>
        </p:nvCxnSpPr>
        <p:spPr>
          <a:xfrm flipV="1">
            <a:off x="3275856" y="3861048"/>
            <a:ext cx="2016224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3848" y="4293096"/>
            <a:ext cx="252028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31840" y="4437112"/>
            <a:ext cx="22322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87824" y="4653136"/>
            <a:ext cx="201622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71800" y="4869160"/>
            <a:ext cx="151216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изнес Челове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3" y="1514487"/>
            <a:ext cx="3491483" cy="41170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/>
              <a:t>                       </a:t>
            </a:r>
            <a:r>
              <a:rPr lang="uk-UA" sz="2800" b="1" dirty="0"/>
              <a:t>Тимчасові </a:t>
            </a:r>
          </a:p>
          <a:p>
            <a:pPr algn="ctr">
              <a:buNone/>
            </a:pPr>
            <a:r>
              <a:rPr lang="uk-UA" sz="2800" b="1" dirty="0"/>
              <a:t>                                                Постійні</a:t>
            </a:r>
          </a:p>
          <a:p>
            <a:pPr algn="ctr">
              <a:buNone/>
            </a:pPr>
            <a:r>
              <a:rPr lang="uk-UA" sz="2800" b="1" dirty="0"/>
              <a:t>                                  Надзвичайні</a:t>
            </a:r>
          </a:p>
          <a:p>
            <a:pPr algn="ctr">
              <a:buNone/>
            </a:pPr>
            <a:endParaRPr lang="uk-UA" sz="2800" b="1" dirty="0"/>
          </a:p>
          <a:p>
            <a:pPr algn="ctr">
              <a:buNone/>
            </a:pPr>
            <a:r>
              <a:rPr lang="uk-UA" sz="2800" b="1" dirty="0"/>
              <a:t>               Загальнодержавні </a:t>
            </a:r>
          </a:p>
          <a:p>
            <a:pPr algn="ctr">
              <a:buNone/>
            </a:pPr>
            <a:r>
              <a:rPr lang="uk-UA" sz="2800" b="1" dirty="0"/>
              <a:t>                                    Галузеві</a:t>
            </a:r>
          </a:p>
          <a:p>
            <a:pPr algn="ctr">
              <a:buNone/>
            </a:pPr>
            <a:r>
              <a:rPr lang="uk-UA" sz="2800" b="1" dirty="0"/>
              <a:t>                                    Регіональні</a:t>
            </a:r>
          </a:p>
          <a:p>
            <a:pPr algn="ctr">
              <a:buNone/>
            </a:pPr>
            <a:r>
              <a:rPr lang="uk-UA" sz="2800" b="1" dirty="0"/>
              <a:t>Локальні</a:t>
            </a:r>
          </a:p>
          <a:p>
            <a:pPr algn="ctr">
              <a:buNone/>
            </a:pPr>
            <a:endParaRPr lang="uk-UA" sz="2800" b="1" dirty="0"/>
          </a:p>
          <a:p>
            <a:pPr algn="ctr">
              <a:buNone/>
            </a:pPr>
            <a:r>
              <a:rPr lang="uk-UA" sz="2800" b="1" dirty="0"/>
              <a:t>            щодо всіх осіб</a:t>
            </a:r>
          </a:p>
          <a:p>
            <a:pPr algn="ctr">
              <a:buNone/>
            </a:pPr>
            <a:r>
              <a:rPr lang="uk-UA" sz="2800" b="1" dirty="0"/>
              <a:t>                                              щодо групи осіб</a:t>
            </a:r>
          </a:p>
          <a:p>
            <a:pPr algn="ctr">
              <a:buNone/>
            </a:pPr>
            <a:r>
              <a:rPr lang="uk-UA" sz="2800" b="1" dirty="0"/>
              <a:t>                      щодо окремих осіб</a:t>
            </a:r>
          </a:p>
          <a:p>
            <a:pPr algn="ctr">
              <a:buNone/>
            </a:pPr>
            <a:endParaRPr lang="uk-UA" sz="2800" dirty="0"/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260648"/>
            <a:ext cx="2448272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11.За дією у часі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771800" y="548680"/>
            <a:ext cx="180020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1124744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15816" y="1340768"/>
            <a:ext cx="20162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23528" y="2492896"/>
            <a:ext cx="2664296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12.За дією у просторі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915816" y="2708920"/>
            <a:ext cx="93610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6"/>
          </p:cNvCxnSpPr>
          <p:nvPr/>
        </p:nvCxnSpPr>
        <p:spPr>
          <a:xfrm flipV="1">
            <a:off x="2987824" y="3140968"/>
            <a:ext cx="2376264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87824" y="3501008"/>
            <a:ext cx="21602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43808" y="3645024"/>
            <a:ext cx="100811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67544" y="4509120"/>
            <a:ext cx="252028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13.За колом осіб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987824" y="5157192"/>
            <a:ext cx="86409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87824" y="5589240"/>
            <a:ext cx="20882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915816" y="5733256"/>
            <a:ext cx="100811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екторський контроль студентів 1-го курсу бакалаврату | Кафедра ливарного  виробниц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33240"/>
            <a:ext cx="3672408" cy="48916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Адміністративно-правові відносини це: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628801"/>
            <a:ext cx="5698976" cy="3672408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  <a:p>
            <a:pPr algn="just"/>
            <a:r>
              <a:rPr lang="uk-UA" dirty="0"/>
              <a:t>Суспільні відносини, врегульовані </a:t>
            </a:r>
            <a:r>
              <a:rPr lang="uk-UA" b="1" i="1" dirty="0">
                <a:solidFill>
                  <a:srgbClr val="FF0000"/>
                </a:solidFill>
              </a:rPr>
              <a:t>нормами адміністративного права</a:t>
            </a:r>
            <a:r>
              <a:rPr lang="uk-UA" dirty="0">
                <a:solidFill>
                  <a:srgbClr val="FF0000"/>
                </a:solidFill>
              </a:rPr>
              <a:t>, </a:t>
            </a:r>
            <a:r>
              <a:rPr lang="uk-UA" dirty="0"/>
              <a:t>суб’єкти яких наділені правами і обов’язками у </a:t>
            </a:r>
            <a:r>
              <a:rPr lang="uk-UA" b="1" i="1" dirty="0">
                <a:solidFill>
                  <a:srgbClr val="FF0000"/>
                </a:solidFill>
              </a:rPr>
              <a:t>публічному адмініструванні</a:t>
            </a:r>
            <a:r>
              <a:rPr lang="uk-UA" dirty="0">
                <a:solidFill>
                  <a:srgbClr val="FF0000"/>
                </a:solidFill>
              </a:rPr>
              <a:t>, </a:t>
            </a:r>
            <a:r>
              <a:rPr lang="uk-UA" dirty="0"/>
              <a:t>пов’язані з </a:t>
            </a:r>
            <a:r>
              <a:rPr lang="uk-UA" b="1" i="1" dirty="0">
                <a:solidFill>
                  <a:srgbClr val="FF0000"/>
                </a:solidFill>
              </a:rPr>
              <a:t>адміністративною відповідальністю, з адміністративним судочинством.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ткрылась регистрация участников Международного энергетического форума —  «Первое выставочное объединени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67" y="1822302"/>
            <a:ext cx="3293033" cy="50356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>
                <a:solidFill>
                  <a:srgbClr val="FF0000"/>
                </a:solidFill>
              </a:rPr>
              <a:t>Види адміністративно-правових відносин: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uk-UA" sz="4000" b="1" i="1" u="sng" dirty="0">
                <a:solidFill>
                  <a:srgbClr val="FF0000"/>
                </a:solidFill>
              </a:rPr>
              <a:t>За функціональним призначенням: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/>
              <a:t>регулятивні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/>
              <a:t>охоронні</a:t>
            </a:r>
          </a:p>
          <a:p>
            <a:pPr marL="514350" indent="-514350"/>
            <a:r>
              <a:rPr lang="uk-UA" sz="4000" b="1" i="1" u="sng" dirty="0">
                <a:solidFill>
                  <a:srgbClr val="FF0000"/>
                </a:solidFill>
              </a:rPr>
              <a:t>За статусом суб’єктів: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/>
              <a:t>вертикальні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/>
              <a:t>горизонтальні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 flipH="1">
            <a:off x="4261042" y="2040489"/>
            <a:ext cx="706494" cy="706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Профсоюзный комитет © Ясли-сад № 398 г. 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6464" y="908720"/>
            <a:ext cx="4967536" cy="4967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5410944" cy="5937523"/>
          </a:xfrm>
        </p:spPr>
        <p:txBody>
          <a:bodyPr>
            <a:normAutofit fontScale="92500" lnSpcReduction="20000"/>
          </a:bodyPr>
          <a:lstStyle/>
          <a:p>
            <a:endParaRPr lang="uk-UA" b="1" i="1" u="sng" dirty="0"/>
          </a:p>
          <a:p>
            <a:r>
              <a:rPr lang="uk-UA" b="1" i="1" u="sng" dirty="0">
                <a:solidFill>
                  <a:srgbClr val="FF0000"/>
                </a:solidFill>
              </a:rPr>
              <a:t>За галузевою приналежністю: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матеріальні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процесуальні</a:t>
            </a:r>
          </a:p>
          <a:p>
            <a:pPr marL="514350" indent="-514350"/>
            <a:r>
              <a:rPr lang="uk-UA" b="1" i="1" u="sng" dirty="0">
                <a:solidFill>
                  <a:srgbClr val="FF0000"/>
                </a:solidFill>
              </a:rPr>
              <a:t>За змістом: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у сфері загальної діяльності суб’єктів публічної адміністрації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у сфері галузевої діяльності цих суб’єктів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у сфері міжгалузевої цих суб’єктів</a:t>
            </a:r>
          </a:p>
          <a:p>
            <a:pPr marL="514350" indent="-514350"/>
            <a:endParaRPr lang="ru-RU" i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лый человек 3d указывает перст вниз Иллюстрация штока - иллюстрации  насчитывающей стойка, перст: 31883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099720" cy="50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uk-UA" b="1" i="1" u="sng" dirty="0">
                <a:solidFill>
                  <a:srgbClr val="FF0000"/>
                </a:solidFill>
              </a:rPr>
              <a:t>За направленістю: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зовнішні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внутрішні</a:t>
            </a:r>
            <a:endParaRPr lang="uk-UA" b="1" i="1" u="sng" dirty="0"/>
          </a:p>
          <a:p>
            <a:r>
              <a:rPr lang="uk-UA" b="1" i="1" u="sng" dirty="0">
                <a:solidFill>
                  <a:srgbClr val="FF0000"/>
                </a:solidFill>
              </a:rPr>
              <a:t>За механізмом захисту</a:t>
            </a:r>
            <a:r>
              <a:rPr lang="uk-UA" b="1" i="1" u="sng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що захищаються у судовому порядку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що захищаються в адміністративному порядку</a:t>
            </a:r>
          </a:p>
          <a:p>
            <a:pPr marL="514350" indent="-514350"/>
            <a:r>
              <a:rPr lang="uk-UA" b="1" i="1" u="sng" dirty="0">
                <a:solidFill>
                  <a:srgbClr val="FF0000"/>
                </a:solidFill>
              </a:rPr>
              <a:t>За майновою належністю: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майнові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немайнові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u="sng" dirty="0">
                <a:solidFill>
                  <a:srgbClr val="FF0000"/>
                </a:solidFill>
              </a:rPr>
              <a:t>За характером взаємодії суб’єктів: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/>
              <a:t>субординаційні</a:t>
            </a:r>
            <a:endParaRPr lang="uk-UA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координаційні</a:t>
            </a:r>
            <a:endParaRPr lang="ru-RU" dirty="0"/>
          </a:p>
        </p:txBody>
      </p:sp>
      <p:pic>
        <p:nvPicPr>
          <p:cNvPr id="1638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201816" cy="52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Реалізація адміністративно-правових норм  </a:t>
            </a:r>
            <a:r>
              <a:rPr lang="uk-UA" b="1" u="sng" dirty="0"/>
              <a:t>- це: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597980"/>
            <a:ext cx="4042792" cy="4353347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dirty="0">
                <a:solidFill>
                  <a:srgbClr val="FF0000"/>
                </a:solidFill>
              </a:rPr>
              <a:t>Практичне використання </a:t>
            </a:r>
            <a:r>
              <a:rPr lang="uk-UA" b="1" dirty="0"/>
              <a:t>правил поведінки, які містяться в адміністративно-правових нормах</a:t>
            </a:r>
            <a:endParaRPr lang="ru-RU" b="1" dirty="0"/>
          </a:p>
        </p:txBody>
      </p:sp>
      <p:pic>
        <p:nvPicPr>
          <p:cNvPr id="17410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823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/>
              <a:t>Форми реалізації: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uk-UA" sz="2000" dirty="0"/>
              <a:t> </a:t>
            </a:r>
            <a:r>
              <a:rPr lang="uk-UA" sz="2000" b="1" dirty="0">
                <a:solidFill>
                  <a:srgbClr val="FF0000"/>
                </a:solidFill>
              </a:rPr>
              <a:t>Активна поведінка </a:t>
            </a:r>
            <a:r>
              <a:rPr lang="uk-UA" sz="2000" b="1" dirty="0"/>
              <a:t>щодо виконання</a:t>
            </a:r>
          </a:p>
          <a:p>
            <a:pPr algn="r">
              <a:buNone/>
            </a:pPr>
            <a:r>
              <a:rPr lang="uk-UA" sz="2000" b="1" dirty="0"/>
              <a:t> юридичних </a:t>
            </a:r>
            <a:r>
              <a:rPr lang="uk-UA" sz="2000" b="1" dirty="0">
                <a:solidFill>
                  <a:srgbClr val="FF0000"/>
                </a:solidFill>
              </a:rPr>
              <a:t>обов’язків</a:t>
            </a:r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r>
              <a:rPr lang="uk-UA" sz="2000" b="1" dirty="0">
                <a:solidFill>
                  <a:srgbClr val="FF0000"/>
                </a:solidFill>
              </a:rPr>
              <a:t>Активна поведінка </a:t>
            </a:r>
            <a:r>
              <a:rPr lang="uk-UA" sz="2000" b="1" dirty="0"/>
              <a:t>щодо </a:t>
            </a:r>
          </a:p>
          <a:p>
            <a:pPr algn="r">
              <a:buNone/>
            </a:pPr>
            <a:r>
              <a:rPr lang="uk-UA" sz="2000" b="1" dirty="0"/>
              <a:t>здійснення </a:t>
            </a:r>
            <a:r>
              <a:rPr lang="uk-UA" sz="2000" b="1" dirty="0">
                <a:solidFill>
                  <a:srgbClr val="FF0000"/>
                </a:solidFill>
              </a:rPr>
              <a:t>прав</a:t>
            </a:r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r>
              <a:rPr lang="uk-UA" sz="2000" b="1" dirty="0">
                <a:solidFill>
                  <a:srgbClr val="FF0000"/>
                </a:solidFill>
              </a:rPr>
              <a:t>Пасивна поведінка </a:t>
            </a:r>
            <a:r>
              <a:rPr lang="uk-UA" sz="2000" b="1" dirty="0"/>
              <a:t>щодо</a:t>
            </a:r>
          </a:p>
          <a:p>
            <a:pPr algn="r">
              <a:buNone/>
            </a:pPr>
            <a:r>
              <a:rPr lang="uk-UA" sz="2000" b="1" dirty="0"/>
              <a:t> дотримання </a:t>
            </a:r>
            <a:r>
              <a:rPr lang="uk-UA" sz="2000" b="1" dirty="0">
                <a:solidFill>
                  <a:srgbClr val="FF0000"/>
                </a:solidFill>
              </a:rPr>
              <a:t>заборон</a:t>
            </a:r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r>
              <a:rPr lang="uk-UA" sz="2000" b="1" dirty="0"/>
              <a:t>Діяльність </a:t>
            </a:r>
            <a:r>
              <a:rPr lang="uk-UA" sz="2000" b="1" dirty="0">
                <a:solidFill>
                  <a:srgbClr val="FF0000"/>
                </a:solidFill>
              </a:rPr>
              <a:t>спеціальних суб’єктів </a:t>
            </a:r>
          </a:p>
          <a:p>
            <a:pPr algn="r">
              <a:buNone/>
            </a:pPr>
            <a:r>
              <a:rPr lang="uk-UA" sz="2000" b="1" dirty="0"/>
              <a:t>щодо вирішення справ і видання </a:t>
            </a:r>
          </a:p>
          <a:p>
            <a:pPr algn="r">
              <a:buNone/>
            </a:pPr>
            <a:r>
              <a:rPr lang="uk-UA" sz="2000" b="1" dirty="0">
                <a:solidFill>
                  <a:srgbClr val="FF0000"/>
                </a:solidFill>
              </a:rPr>
              <a:t>індивідуальних</a:t>
            </a:r>
            <a:r>
              <a:rPr lang="uk-UA" sz="2000" b="1" dirty="0"/>
              <a:t> актів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37444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Виконання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170080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52936"/>
            <a:ext cx="37444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Використання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2780928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05064"/>
            <a:ext cx="37444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Додержання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4005064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85184"/>
            <a:ext cx="36724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Застосування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11960" y="5157192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Життя та творчість Лі Бо та Ду Фу | Тест з зарубіжної літератури – «На Урок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6805"/>
            <a:ext cx="3826106" cy="39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>
                <a:solidFill>
                  <a:srgbClr val="FF0000"/>
                </a:solidFill>
              </a:rPr>
              <a:t>Адміністративний розсуд </a:t>
            </a:r>
            <a:r>
              <a:rPr lang="uk-UA" b="1" i="1" u="sng" dirty="0"/>
              <a:t>- це: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4129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Визначена  нормами адміністративного права </a:t>
            </a:r>
            <a:r>
              <a:rPr lang="uk-UA" b="1" i="1" dirty="0">
                <a:solidFill>
                  <a:srgbClr val="FF0000"/>
                </a:solidFill>
              </a:rPr>
              <a:t>ступінь свободи </a:t>
            </a:r>
            <a:r>
              <a:rPr lang="uk-UA" b="1" dirty="0"/>
              <a:t>суб’єкта публічної адміністрації у правовому вирішенні того чи іншого питання з метою прийняття </a:t>
            </a:r>
            <a:r>
              <a:rPr lang="uk-UA" b="1" i="1" dirty="0">
                <a:solidFill>
                  <a:srgbClr val="FF0000"/>
                </a:solidFill>
              </a:rPr>
              <a:t>раціонального, оптимального </a:t>
            </a:r>
            <a:r>
              <a:rPr lang="uk-UA" b="1" dirty="0"/>
              <a:t>рішення у справі.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15 человечков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096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77" y="90264"/>
            <a:ext cx="8229600" cy="1143000"/>
          </a:xfrm>
        </p:spPr>
        <p:txBody>
          <a:bodyPr>
            <a:noAutofit/>
          </a:bodyPr>
          <a:lstStyle/>
          <a:p>
            <a:r>
              <a:rPr lang="uk-UA" b="1" u="sng" dirty="0"/>
              <a:t>Адміністративно-правова норма </a:t>
            </a:r>
            <a:r>
              <a:rPr lang="uk-UA" u="sng" dirty="0"/>
              <a:t>це: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3024336" cy="3744416"/>
          </a:xfrm>
        </p:spPr>
        <p:txBody>
          <a:bodyPr>
            <a:normAutofit fontScale="55000" lnSpcReduction="20000"/>
          </a:bodyPr>
          <a:lstStyle/>
          <a:p>
            <a:pPr algn="ctr"/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Формально визначене, загальнообов’язкове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поведінки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встановлене та охоронюване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державою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якого є регулювання відносин у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 публічного адміністрування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притягнення </a:t>
            </a:r>
          </a:p>
          <a:p>
            <a:pPr marL="0" indent="0" algn="ctr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адміністративної відповідальності, адміністративного судочинства.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d человечек и луп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8" y="4150519"/>
            <a:ext cx="4532894" cy="25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Види адміністративного розсуду: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        </a:t>
            </a:r>
            <a:r>
              <a:rPr lang="uk-UA" sz="3200" dirty="0"/>
              <a:t> Імперативний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dirty="0"/>
              <a:t>(</a:t>
            </a:r>
            <a:r>
              <a:rPr lang="uk-UA" b="1" dirty="0">
                <a:solidFill>
                  <a:srgbClr val="FF0000"/>
                </a:solidFill>
              </a:rPr>
              <a:t>вибір із кількох</a:t>
            </a:r>
          </a:p>
          <a:p>
            <a:pPr algn="ctr">
              <a:buNone/>
            </a:pPr>
            <a:r>
              <a:rPr lang="uk-UA" b="1" dirty="0"/>
              <a:t>запропонованих варіантів</a:t>
            </a:r>
          </a:p>
          <a:p>
            <a:pPr>
              <a:buNone/>
            </a:pPr>
            <a:r>
              <a:rPr lang="uk-UA" b="1" dirty="0"/>
              <a:t> дій)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       Диспозитивний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9" y="2174875"/>
            <a:ext cx="4402832" cy="3951288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pPr>
              <a:buNone/>
            </a:pPr>
            <a:r>
              <a:rPr lang="uk-UA" dirty="0"/>
              <a:t>       (</a:t>
            </a:r>
            <a:r>
              <a:rPr lang="uk-UA" b="1" dirty="0"/>
              <a:t>на власний розсуд дії на  </a:t>
            </a:r>
          </a:p>
          <a:p>
            <a:pPr algn="ctr">
              <a:buNone/>
            </a:pPr>
            <a:r>
              <a:rPr lang="uk-UA" b="1" dirty="0"/>
              <a:t>       </a:t>
            </a:r>
            <a:r>
              <a:rPr lang="uk-UA" b="1" dirty="0">
                <a:solidFill>
                  <a:srgbClr val="FF0000"/>
                </a:solidFill>
              </a:rPr>
              <a:t>загальних правових  засадах</a:t>
            </a:r>
            <a:r>
              <a:rPr lang="uk-UA" b="1" dirty="0"/>
              <a:t>)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sz="3200" b="1" dirty="0"/>
              <a:t>Інтерпретаційний</a:t>
            </a:r>
          </a:p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b="1" dirty="0"/>
              <a:t>(пов’язаний із </a:t>
            </a:r>
            <a:r>
              <a:rPr lang="uk-UA" b="1" dirty="0">
                <a:solidFill>
                  <a:srgbClr val="FF0000"/>
                </a:solidFill>
              </a:rPr>
              <a:t>тлумаченням оціночних </a:t>
            </a:r>
            <a:r>
              <a:rPr lang="uk-UA" b="1" dirty="0"/>
              <a:t>понять)</a:t>
            </a:r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267744" y="1268760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56176" y="1196752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39952" y="1268760"/>
            <a:ext cx="576064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ткрылась регистрация участников Международного энергетического форума —  «Первое выставочное объединени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3088"/>
            <a:ext cx="4176464" cy="56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>
                <a:solidFill>
                  <a:srgbClr val="FF0000"/>
                </a:solidFill>
              </a:rPr>
              <a:t>Дискреційні повноваження </a:t>
            </a:r>
            <a:r>
              <a:rPr lang="uk-UA" b="1" i="1" u="sng" dirty="0"/>
              <a:t>- це:</a:t>
            </a:r>
            <a:endParaRPr lang="ru-RU" b="1" i="1" u="sng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 algn="just"/>
            <a:r>
              <a:rPr lang="uk-UA" b="1" dirty="0"/>
              <a:t>Повноваження щодо реалізації </a:t>
            </a:r>
            <a:r>
              <a:rPr lang="uk-UA" b="1" i="1" dirty="0">
                <a:solidFill>
                  <a:srgbClr val="FF0000"/>
                </a:solidFill>
              </a:rPr>
              <a:t>адміністративного розсуду</a:t>
            </a:r>
            <a:r>
              <a:rPr lang="uk-UA" b="1" dirty="0"/>
              <a:t>, коли вони </a:t>
            </a:r>
            <a:r>
              <a:rPr lang="uk-UA" b="1" u="sng" dirty="0">
                <a:solidFill>
                  <a:srgbClr val="FF0000"/>
                </a:solidFill>
              </a:rPr>
              <a:t>не передбачають</a:t>
            </a:r>
            <a:r>
              <a:rPr lang="uk-UA" b="1" dirty="0"/>
              <a:t> обов’язків органу </a:t>
            </a:r>
            <a:r>
              <a:rPr lang="uk-UA" b="1" u="sng" dirty="0">
                <a:solidFill>
                  <a:srgbClr val="FF0000"/>
                </a:solidFill>
              </a:rPr>
              <a:t>узгоджувати</a:t>
            </a:r>
            <a:r>
              <a:rPr lang="uk-UA" b="1" dirty="0"/>
              <a:t> свої рішення з будь-якими іншим суб’єктом.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&quot;РАБОЧЕГО СТОЛ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65516"/>
            <a:ext cx="2394363" cy="31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     </a:t>
            </a:r>
            <a:r>
              <a:rPr lang="uk-UA" b="1" dirty="0"/>
              <a:t>Гіпотеза           Диспозиція               Санкція</a:t>
            </a:r>
            <a:endParaRPr lang="ru-RU" b="1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32656"/>
            <a:ext cx="7128792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Структура адміністративно-правової норми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132856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59410">
            <a:off x="6749059" y="2059933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514484">
            <a:off x="1618361" y="2144025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без фона для презентаций - 81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" y="3052218"/>
            <a:ext cx="3803376" cy="371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772816"/>
            <a:ext cx="6491064" cy="4525963"/>
          </a:xfrm>
        </p:spPr>
        <p:txBody>
          <a:bodyPr/>
          <a:lstStyle/>
          <a:p>
            <a:pPr algn="ctr"/>
            <a:endParaRPr lang="uk-UA" dirty="0"/>
          </a:p>
          <a:p>
            <a:pPr algn="ctr"/>
            <a:r>
              <a:rPr lang="uk-UA" b="1" dirty="0"/>
              <a:t>Організація і регулювання</a:t>
            </a:r>
          </a:p>
          <a:p>
            <a:pPr algn="ctr"/>
            <a:r>
              <a:rPr lang="uk-UA" b="1" dirty="0"/>
              <a:t>Інформаційна</a:t>
            </a:r>
          </a:p>
          <a:p>
            <a:pPr algn="ctr"/>
            <a:r>
              <a:rPr lang="uk-UA" b="1" dirty="0"/>
              <a:t>Охоронна</a:t>
            </a:r>
          </a:p>
          <a:p>
            <a:pPr algn="ctr"/>
            <a:r>
              <a:rPr lang="uk-UA" b="1" dirty="0"/>
              <a:t>Заохочувальна</a:t>
            </a:r>
          </a:p>
          <a:p>
            <a:pPr algn="ctr"/>
            <a:r>
              <a:rPr lang="uk-UA" b="1" dirty="0"/>
              <a:t>Соціально-моральна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467544" y="260648"/>
            <a:ext cx="8496944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Мета адміністративно-правової норми:</a:t>
            </a:r>
            <a:endParaRPr lang="ru-RU" sz="40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2636912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4941168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15816" y="2636912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5816" y="3212976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15816" y="3789040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15816" y="4365104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овечки для презентации без фона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" y="3254777"/>
            <a:ext cx="3992301" cy="36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Види адміністративно-правових норм: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489" y="1509167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000" b="1" dirty="0"/>
              <a:t>що закріплюють форми і методи </a:t>
            </a:r>
          </a:p>
          <a:p>
            <a:pPr algn="r">
              <a:buNone/>
            </a:pPr>
            <a:r>
              <a:rPr lang="uk-UA" sz="2000" b="1" dirty="0"/>
              <a:t>діяльності публічної адміністрації</a:t>
            </a:r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r>
              <a:rPr lang="uk-UA" sz="2000" b="1" dirty="0"/>
              <a:t>що закріплюють порядок створення</a:t>
            </a:r>
          </a:p>
          <a:p>
            <a:pPr algn="r">
              <a:buNone/>
            </a:pPr>
            <a:r>
              <a:rPr lang="uk-UA" sz="2000" b="1" dirty="0"/>
              <a:t> і правовий режим суб’єктів правовідносин</a:t>
            </a:r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endParaRPr lang="uk-UA" sz="2000" b="1" dirty="0"/>
          </a:p>
          <a:p>
            <a:pPr algn="r">
              <a:buNone/>
            </a:pPr>
            <a:r>
              <a:rPr lang="uk-UA" sz="2000" b="1" dirty="0"/>
              <a:t>що регулюють діяльність публічної адміністрації</a:t>
            </a:r>
          </a:p>
          <a:p>
            <a:pPr algn="r">
              <a:buNone/>
            </a:pPr>
            <a:r>
              <a:rPr lang="uk-UA" sz="2000" b="1" dirty="0"/>
              <a:t> в окремих сферах господарства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899592" y="1772816"/>
            <a:ext cx="2664296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1.За спрямованістю  змісту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563888" y="1916832"/>
            <a:ext cx="144016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91880" y="2924944"/>
            <a:ext cx="122413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23728" y="3501008"/>
            <a:ext cx="1224136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человечек для презентации - 83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478"/>
            <a:ext cx="2796660" cy="27966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736" y="693998"/>
            <a:ext cx="8291264" cy="51125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/>
              <a:t>                              </a:t>
            </a:r>
            <a:r>
              <a:rPr lang="uk-UA" b="1" dirty="0"/>
              <a:t>Регулятивні</a:t>
            </a:r>
          </a:p>
          <a:p>
            <a:pPr algn="ctr">
              <a:buNone/>
            </a:pPr>
            <a:r>
              <a:rPr lang="uk-UA" b="1" dirty="0"/>
              <a:t>                            Охоронні </a:t>
            </a:r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Зобов’язуючі</a:t>
            </a:r>
          </a:p>
          <a:p>
            <a:pPr algn="ctr">
              <a:buNone/>
            </a:pPr>
            <a:r>
              <a:rPr lang="uk-UA" b="1" dirty="0"/>
              <a:t>                                                      Заборонні</a:t>
            </a:r>
          </a:p>
          <a:p>
            <a:pPr algn="r">
              <a:buNone/>
            </a:pPr>
            <a:r>
              <a:rPr lang="uk-UA" b="1" dirty="0"/>
              <a:t>Дозвільні</a:t>
            </a:r>
          </a:p>
          <a:p>
            <a:pPr algn="r">
              <a:buNone/>
            </a:pPr>
            <a:r>
              <a:rPr lang="uk-UA" b="1" dirty="0"/>
              <a:t>Стимулюючі</a:t>
            </a:r>
          </a:p>
          <a:p>
            <a:pPr algn="ctr">
              <a:buNone/>
            </a:pPr>
            <a:r>
              <a:rPr lang="uk-UA" b="1" dirty="0"/>
              <a:t>                                            Рекомендаційні</a:t>
            </a:r>
          </a:p>
        </p:txBody>
      </p:sp>
      <p:sp>
        <p:nvSpPr>
          <p:cNvPr id="4" name="Овал 3"/>
          <p:cNvSpPr/>
          <p:nvPr/>
        </p:nvSpPr>
        <p:spPr>
          <a:xfrm>
            <a:off x="611560" y="620688"/>
            <a:ext cx="2880320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2.За функціональним призначенням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flipV="1">
            <a:off x="3070067" y="764704"/>
            <a:ext cx="1717957" cy="172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6"/>
          </p:cNvCxnSpPr>
          <p:nvPr/>
        </p:nvCxnSpPr>
        <p:spPr>
          <a:xfrm flipV="1">
            <a:off x="3491880" y="1484784"/>
            <a:ext cx="151216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71600" y="3789040"/>
            <a:ext cx="3024336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3.За формою припису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19872" y="3284984"/>
            <a:ext cx="151216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79912" y="3861048"/>
            <a:ext cx="23042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995936" y="4365104"/>
            <a:ext cx="28803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6"/>
          </p:cNvCxnSpPr>
          <p:nvPr/>
        </p:nvCxnSpPr>
        <p:spPr>
          <a:xfrm>
            <a:off x="3995936" y="4869160"/>
            <a:ext cx="237626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51920" y="5229200"/>
            <a:ext cx="122413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оза ветров.Север: Скрайбинг под микроскопом. Часть 2. Какой он бывает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" y="1862361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/>
              <a:t>                            </a:t>
            </a:r>
            <a:r>
              <a:rPr lang="uk-UA" b="1" dirty="0"/>
              <a:t>для органів виконавчої влади </a:t>
            </a:r>
          </a:p>
          <a:p>
            <a:pPr algn="r">
              <a:buNone/>
            </a:pPr>
            <a:endParaRPr lang="uk-UA" b="1" dirty="0"/>
          </a:p>
          <a:p>
            <a:pPr algn="r">
              <a:buNone/>
            </a:pPr>
            <a:r>
              <a:rPr lang="uk-UA" b="1" dirty="0"/>
              <a:t>  для інших державних органів </a:t>
            </a:r>
          </a:p>
          <a:p>
            <a:pPr algn="r">
              <a:buNone/>
            </a:pPr>
            <a:r>
              <a:rPr lang="uk-UA" b="1" dirty="0"/>
              <a:t>  </a:t>
            </a:r>
          </a:p>
          <a:p>
            <a:pPr algn="ctr">
              <a:buNone/>
            </a:pPr>
            <a:r>
              <a:rPr lang="uk-UA" b="1" dirty="0"/>
              <a:t>                                  для публічних службовців</a:t>
            </a:r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для приватних суб’єктів</a:t>
            </a:r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   матеріальні</a:t>
            </a:r>
          </a:p>
          <a:p>
            <a:pPr algn="r">
              <a:buNone/>
            </a:pPr>
            <a:r>
              <a:rPr lang="uk-UA" b="1" dirty="0"/>
              <a:t> </a:t>
            </a:r>
          </a:p>
          <a:p>
            <a:pPr algn="ctr">
              <a:buNone/>
            </a:pPr>
            <a:r>
              <a:rPr lang="uk-UA" b="1" dirty="0"/>
              <a:t>                                           процесуальні</a:t>
            </a:r>
          </a:p>
          <a:p>
            <a:pPr algn="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476672"/>
            <a:ext cx="2376264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4.За адресатом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267744" y="476672"/>
            <a:ext cx="1140084" cy="253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6"/>
          </p:cNvCxnSpPr>
          <p:nvPr/>
        </p:nvCxnSpPr>
        <p:spPr>
          <a:xfrm>
            <a:off x="2699792" y="1340768"/>
            <a:ext cx="136815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83768" y="1844824"/>
            <a:ext cx="151216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2204864"/>
            <a:ext cx="792088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43608" y="4293096"/>
            <a:ext cx="2376264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5.За змістом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75856" y="4581128"/>
            <a:ext cx="20162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47864" y="5589240"/>
            <a:ext cx="20162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59" y="2706240"/>
            <a:ext cx="4151759" cy="41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uk-UA" dirty="0"/>
              <a:t>                      </a:t>
            </a:r>
            <a:r>
              <a:rPr lang="uk-UA" b="1" dirty="0"/>
              <a:t>у просторі</a:t>
            </a:r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                   у часі</a:t>
            </a:r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за колом осіб</a:t>
            </a:r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       загальні</a:t>
            </a:r>
          </a:p>
          <a:p>
            <a:pPr algn="ctr">
              <a:buNone/>
            </a:pPr>
            <a:r>
              <a:rPr lang="uk-UA" b="1" dirty="0"/>
              <a:t>                                                             міжгалузеві</a:t>
            </a:r>
          </a:p>
          <a:p>
            <a:pPr algn="r">
              <a:buNone/>
            </a:pPr>
            <a:r>
              <a:rPr lang="uk-UA" b="1" dirty="0"/>
              <a:t>місцеві(локальні)</a:t>
            </a:r>
          </a:p>
          <a:p>
            <a:pPr algn="r">
              <a:buNone/>
            </a:pP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683568" y="476672"/>
            <a:ext cx="2448272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6.За межами дії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59832" y="620688"/>
            <a:ext cx="144016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6"/>
          </p:cNvCxnSpPr>
          <p:nvPr/>
        </p:nvCxnSpPr>
        <p:spPr>
          <a:xfrm>
            <a:off x="3131840" y="1268760"/>
            <a:ext cx="324036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59832" y="1556792"/>
            <a:ext cx="1368152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55576" y="4077072"/>
            <a:ext cx="2880320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7.За ступенем загальності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491880" y="4077072"/>
            <a:ext cx="223224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5896" y="5085184"/>
            <a:ext cx="180020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6"/>
          </p:cNvCxnSpPr>
          <p:nvPr/>
        </p:nvCxnSpPr>
        <p:spPr>
          <a:xfrm flipV="1">
            <a:off x="3635896" y="4725144"/>
            <a:ext cx="2520280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939974"/>
            <a:ext cx="8229600" cy="5937523"/>
          </a:xfrm>
        </p:spPr>
        <p:txBody>
          <a:bodyPr/>
          <a:lstStyle/>
          <a:p>
            <a:pPr algn="r">
              <a:buNone/>
            </a:pPr>
            <a:r>
              <a:rPr lang="uk-UA" b="1" dirty="0"/>
              <a:t>визначені         абсолютно</a:t>
            </a:r>
          </a:p>
          <a:p>
            <a:pPr algn="r">
              <a:buNone/>
            </a:pPr>
            <a:r>
              <a:rPr lang="uk-UA" b="1" dirty="0"/>
              <a:t>відносно</a:t>
            </a:r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                відсильні</a:t>
            </a:r>
          </a:p>
          <a:p>
            <a:pPr algn="ct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                                        </a:t>
            </a:r>
            <a:r>
              <a:rPr lang="uk-UA" b="1" dirty="0" err="1"/>
              <a:t>бланкетні</a:t>
            </a:r>
            <a:endParaRPr lang="uk-UA" b="1" dirty="0"/>
          </a:p>
          <a:p>
            <a:pPr algn="r">
              <a:buNone/>
            </a:pPr>
            <a:endParaRPr lang="uk-UA" b="1" dirty="0"/>
          </a:p>
          <a:p>
            <a:pPr algn="ctr">
              <a:buNone/>
            </a:pPr>
            <a:r>
              <a:rPr lang="uk-UA" b="1" dirty="0"/>
              <a:t>альтернативні  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899592" y="764704"/>
            <a:ext cx="2664296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8.За повнотою викладення змісту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19872" y="1196752"/>
            <a:ext cx="4320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10969" y="112474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60132" y="1268760"/>
            <a:ext cx="108012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7256" y="2002582"/>
            <a:ext cx="2232640" cy="949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79204" y="2434630"/>
            <a:ext cx="2232248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71800" y="2420888"/>
            <a:ext cx="576064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8" y="2602792"/>
            <a:ext cx="3096128" cy="41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529</Words>
  <Application>Microsoft Office PowerPoint</Application>
  <PresentationFormat>Екран 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Тема 2. Адміністративно-правові відносини </vt:lpstr>
      <vt:lpstr>Адміністративно-правова норма це:</vt:lpstr>
      <vt:lpstr>Презентація PowerPoint</vt:lpstr>
      <vt:lpstr>Презентація PowerPoint</vt:lpstr>
      <vt:lpstr>Види адміністративно-правових норм: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Адміністративно-правові відносини це:</vt:lpstr>
      <vt:lpstr>Види адміністративно-правових відносин:</vt:lpstr>
      <vt:lpstr>Презентація PowerPoint</vt:lpstr>
      <vt:lpstr>Презентація PowerPoint</vt:lpstr>
      <vt:lpstr>Презентація PowerPoint</vt:lpstr>
      <vt:lpstr>Реалізація адміністративно-правових норм  - це:</vt:lpstr>
      <vt:lpstr>Форми реалізації:</vt:lpstr>
      <vt:lpstr>Адміністративний розсуд - це:</vt:lpstr>
      <vt:lpstr>Види адміністративного розсуду:</vt:lpstr>
      <vt:lpstr>Дискреційні повноваження - це: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Адміністративно-правові норми та  Адміністративно-правові відносини</dc:title>
  <dc:creator>user</dc:creator>
  <cp:lastModifiedBy>PC</cp:lastModifiedBy>
  <cp:revision>56</cp:revision>
  <dcterms:created xsi:type="dcterms:W3CDTF">2018-09-13T10:39:56Z</dcterms:created>
  <dcterms:modified xsi:type="dcterms:W3CDTF">2026-03-05T06:47:01Z</dcterms:modified>
</cp:coreProperties>
</file>