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65" r:id="rId4"/>
    <p:sldId id="261" r:id="rId5"/>
    <p:sldId id="262" r:id="rId6"/>
    <p:sldId id="257" r:id="rId7"/>
    <p:sldId id="259" r:id="rId8"/>
    <p:sldId id="263" r:id="rId9"/>
    <p:sldId id="260" r:id="rId10"/>
    <p:sldId id="266" r:id="rId11"/>
    <p:sldId id="270" r:id="rId12"/>
    <p:sldId id="267" r:id="rId13"/>
    <p:sldId id="269" r:id="rId14"/>
    <p:sldId id="268" r:id="rId15"/>
    <p:sldId id="274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F9698-86B4-4FA9-A244-9C01A7C0F968}" v="4" dt="2025-10-30T08:10:51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vchenko, Roman V" userId="84b28ac4-455c-484a-8e0d-c0a5c75e78a7" providerId="ADAL" clId="{9BAB0D41-FB38-48AE-BD70-725161CA0506}"/>
    <pc:docChg chg="undo custSel modSld">
      <pc:chgData name="Kravchenko, Roman V" userId="84b28ac4-455c-484a-8e0d-c0a5c75e78a7" providerId="ADAL" clId="{9BAB0D41-FB38-48AE-BD70-725161CA0506}" dt="2024-06-24T12:22:34.609" v="998" actId="20577"/>
      <pc:docMkLst>
        <pc:docMk/>
      </pc:docMkLst>
      <pc:sldChg chg="modSp mod">
        <pc:chgData name="Kravchenko, Roman V" userId="84b28ac4-455c-484a-8e0d-c0a5c75e78a7" providerId="ADAL" clId="{9BAB0D41-FB38-48AE-BD70-725161CA0506}" dt="2024-06-12T11:31:26.354" v="60" actId="20577"/>
        <pc:sldMkLst>
          <pc:docMk/>
          <pc:sldMk cId="700336135" sldId="256"/>
        </pc:sldMkLst>
      </pc:sldChg>
      <pc:sldChg chg="addSp modSp mod">
        <pc:chgData name="Kravchenko, Roman V" userId="84b28ac4-455c-484a-8e0d-c0a5c75e78a7" providerId="ADAL" clId="{9BAB0D41-FB38-48AE-BD70-725161CA0506}" dt="2024-06-24T12:21:12.517" v="987" actId="20577"/>
        <pc:sldMkLst>
          <pc:docMk/>
          <pc:sldMk cId="2678717101" sldId="258"/>
        </pc:sldMkLst>
      </pc:sldChg>
      <pc:sldChg chg="modSp mod">
        <pc:chgData name="Kravchenko, Roman V" userId="84b28ac4-455c-484a-8e0d-c0a5c75e78a7" providerId="ADAL" clId="{9BAB0D41-FB38-48AE-BD70-725161CA0506}" dt="2024-06-21T07:14:30.001" v="844" actId="20577"/>
        <pc:sldMkLst>
          <pc:docMk/>
          <pc:sldMk cId="2544028697" sldId="259"/>
        </pc:sldMkLst>
      </pc:sldChg>
      <pc:sldChg chg="modSp mod">
        <pc:chgData name="Kravchenko, Roman V" userId="84b28ac4-455c-484a-8e0d-c0a5c75e78a7" providerId="ADAL" clId="{9BAB0D41-FB38-48AE-BD70-725161CA0506}" dt="2024-06-20T12:25:02.097" v="742" actId="20577"/>
        <pc:sldMkLst>
          <pc:docMk/>
          <pc:sldMk cId="768739470" sldId="260"/>
        </pc:sldMkLst>
      </pc:sldChg>
      <pc:sldChg chg="modSp mod">
        <pc:chgData name="Kravchenko, Roman V" userId="84b28ac4-455c-484a-8e0d-c0a5c75e78a7" providerId="ADAL" clId="{9BAB0D41-FB38-48AE-BD70-725161CA0506}" dt="2024-06-20T09:16:17.990" v="695" actId="313"/>
        <pc:sldMkLst>
          <pc:docMk/>
          <pc:sldMk cId="3182481856" sldId="261"/>
        </pc:sldMkLst>
      </pc:sldChg>
      <pc:sldChg chg="modSp mod">
        <pc:chgData name="Kravchenko, Roman V" userId="84b28ac4-455c-484a-8e0d-c0a5c75e78a7" providerId="ADAL" clId="{9BAB0D41-FB38-48AE-BD70-725161CA0506}" dt="2024-06-24T12:22:34.609" v="998" actId="20577"/>
        <pc:sldMkLst>
          <pc:docMk/>
          <pc:sldMk cId="3156079161" sldId="265"/>
        </pc:sldMkLst>
      </pc:sldChg>
      <pc:sldChg chg="modSp mod">
        <pc:chgData name="Kravchenko, Roman V" userId="84b28ac4-455c-484a-8e0d-c0a5c75e78a7" providerId="ADAL" clId="{9BAB0D41-FB38-48AE-BD70-725161CA0506}" dt="2024-06-21T06:45:42.791" v="830" actId="122"/>
        <pc:sldMkLst>
          <pc:docMk/>
          <pc:sldMk cId="4117045874" sldId="268"/>
        </pc:sldMkLst>
      </pc:sldChg>
    </pc:docChg>
  </pc:docChgLst>
  <pc:docChgLst>
    <pc:chgData name="Kravchenko, Roman V" userId="84b28ac4-455c-484a-8e0d-c0a5c75e78a7" providerId="ADAL" clId="{168F9698-86B4-4FA9-A244-9C01A7C0F968}"/>
    <pc:docChg chg="modSld">
      <pc:chgData name="Kravchenko, Roman V" userId="84b28ac4-455c-484a-8e0d-c0a5c75e78a7" providerId="ADAL" clId="{168F9698-86B4-4FA9-A244-9C01A7C0F968}" dt="2025-10-30T08:15:31.253" v="20" actId="122"/>
      <pc:docMkLst>
        <pc:docMk/>
      </pc:docMkLst>
      <pc:sldChg chg="modSp mod">
        <pc:chgData name="Kravchenko, Roman V" userId="84b28ac4-455c-484a-8e0d-c0a5c75e78a7" providerId="ADAL" clId="{168F9698-86B4-4FA9-A244-9C01A7C0F968}" dt="2025-10-30T08:13:02.354" v="11" actId="790"/>
        <pc:sldMkLst>
          <pc:docMk/>
          <pc:sldMk cId="3182481856" sldId="261"/>
        </pc:sldMkLst>
        <pc:graphicFrameChg chg="modGraphic">
          <ac:chgData name="Kravchenko, Roman V" userId="84b28ac4-455c-484a-8e0d-c0a5c75e78a7" providerId="ADAL" clId="{168F9698-86B4-4FA9-A244-9C01A7C0F968}" dt="2025-10-30T08:13:02.354" v="11" actId="790"/>
          <ac:graphicFrameMkLst>
            <pc:docMk/>
            <pc:sldMk cId="3182481856" sldId="261"/>
            <ac:graphicFrameMk id="6" creationId="{00000000-0000-0000-0000-000000000000}"/>
          </ac:graphicFrameMkLst>
        </pc:graphicFrameChg>
      </pc:sldChg>
      <pc:sldChg chg="modSp mod">
        <pc:chgData name="Kravchenko, Roman V" userId="84b28ac4-455c-484a-8e0d-c0a5c75e78a7" providerId="ADAL" clId="{168F9698-86B4-4FA9-A244-9C01A7C0F968}" dt="2025-10-30T08:14:36.964" v="18" actId="790"/>
        <pc:sldMkLst>
          <pc:docMk/>
          <pc:sldMk cId="2007633541" sldId="262"/>
        </pc:sldMkLst>
        <pc:graphicFrameChg chg="modGraphic">
          <ac:chgData name="Kravchenko, Roman V" userId="84b28ac4-455c-484a-8e0d-c0a5c75e78a7" providerId="ADAL" clId="{168F9698-86B4-4FA9-A244-9C01A7C0F968}" dt="2025-10-30T08:14:36.964" v="18" actId="790"/>
          <ac:graphicFrameMkLst>
            <pc:docMk/>
            <pc:sldMk cId="2007633541" sldId="262"/>
            <ac:graphicFrameMk id="4" creationId="{00000000-0000-0000-0000-000000000000}"/>
          </ac:graphicFrameMkLst>
        </pc:graphicFrameChg>
      </pc:sldChg>
      <pc:sldChg chg="modSp mod">
        <pc:chgData name="Kravchenko, Roman V" userId="84b28ac4-455c-484a-8e0d-c0a5c75e78a7" providerId="ADAL" clId="{168F9698-86B4-4FA9-A244-9C01A7C0F968}" dt="2025-10-29T08:50:46.731" v="1" actId="20577"/>
        <pc:sldMkLst>
          <pc:docMk/>
          <pc:sldMk cId="3156079161" sldId="265"/>
        </pc:sldMkLst>
        <pc:graphicFrameChg chg="modGraphic">
          <ac:chgData name="Kravchenko, Roman V" userId="84b28ac4-455c-484a-8e0d-c0a5c75e78a7" providerId="ADAL" clId="{168F9698-86B4-4FA9-A244-9C01A7C0F968}" dt="2025-10-29T08:50:46.731" v="1" actId="20577"/>
          <ac:graphicFrameMkLst>
            <pc:docMk/>
            <pc:sldMk cId="3156079161" sldId="265"/>
            <ac:graphicFrameMk id="11" creationId="{00000000-0000-0000-0000-000000000000}"/>
          </ac:graphicFrameMkLst>
        </pc:graphicFrameChg>
      </pc:sldChg>
      <pc:sldChg chg="modSp mod">
        <pc:chgData name="Kravchenko, Roman V" userId="84b28ac4-455c-484a-8e0d-c0a5c75e78a7" providerId="ADAL" clId="{168F9698-86B4-4FA9-A244-9C01A7C0F968}" dt="2025-10-30T08:15:31.253" v="20" actId="122"/>
        <pc:sldMkLst>
          <pc:docMk/>
          <pc:sldMk cId="4117045874" sldId="268"/>
        </pc:sldMkLst>
        <pc:graphicFrameChg chg="modGraphic">
          <ac:chgData name="Kravchenko, Roman V" userId="84b28ac4-455c-484a-8e0d-c0a5c75e78a7" providerId="ADAL" clId="{168F9698-86B4-4FA9-A244-9C01A7C0F968}" dt="2025-10-30T08:15:31.253" v="20" actId="122"/>
          <ac:graphicFrameMkLst>
            <pc:docMk/>
            <pc:sldMk cId="4117045874" sldId="268"/>
            <ac:graphicFrameMk id="4" creationId="{00000000-0000-0000-0000-000000000000}"/>
          </ac:graphicFrameMkLst>
        </pc:graphicFrameChg>
      </pc:sldChg>
    </pc:docChg>
  </pc:docChgLst>
  <pc:docChgLst>
    <pc:chgData name="Roman Kravchenko" userId="84b28ac4-455c-484a-8e0d-c0a5c75e78a7" providerId="ADAL" clId="{9BAB0D41-FB38-48AE-BD70-725161CA0506}"/>
    <pc:docChg chg="undo custSel modSld">
      <pc:chgData name="Roman Kravchenko" userId="84b28ac4-455c-484a-8e0d-c0a5c75e78a7" providerId="ADAL" clId="{9BAB0D41-FB38-48AE-BD70-725161CA0506}" dt="2024-06-21T12:43:50.040" v="61" actId="1076"/>
      <pc:docMkLst>
        <pc:docMk/>
      </pc:docMkLst>
      <pc:sldChg chg="addSp modSp mod">
        <pc:chgData name="Roman Kravchenko" userId="84b28ac4-455c-484a-8e0d-c0a5c75e78a7" providerId="ADAL" clId="{9BAB0D41-FB38-48AE-BD70-725161CA0506}" dt="2024-06-21T12:43:50.040" v="61" actId="1076"/>
        <pc:sldMkLst>
          <pc:docMk/>
          <pc:sldMk cId="3182481856" sldId="261"/>
        </pc:sldMkLst>
      </pc:sldChg>
      <pc:sldChg chg="modSp mod">
        <pc:chgData name="Roman Kravchenko" userId="84b28ac4-455c-484a-8e0d-c0a5c75e78a7" providerId="ADAL" clId="{9BAB0D41-FB38-48AE-BD70-725161CA0506}" dt="2024-06-21T12:41:49.595" v="55" actId="21"/>
        <pc:sldMkLst>
          <pc:docMk/>
          <pc:sldMk cId="2007633541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56" y="2852936"/>
            <a:ext cx="9144000" cy="1470025"/>
          </a:xfrm>
        </p:spPr>
        <p:txBody>
          <a:bodyPr/>
          <a:lstStyle/>
          <a:p>
            <a:r>
              <a:rPr lang="uk-UA" sz="4800" dirty="0"/>
              <a:t>П І Б аспіранта</a:t>
            </a:r>
            <a:br>
              <a:rPr lang="uk-UA" sz="4800" dirty="0"/>
            </a:b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3999" cy="533400"/>
          </a:xfrm>
        </p:spPr>
        <p:txBody>
          <a:bodyPr>
            <a:normAutofit/>
          </a:bodyPr>
          <a:lstStyle/>
          <a:p>
            <a:r>
              <a:rPr lang="uk-UA" b="1" dirty="0"/>
              <a:t>Портфоліо аспіранта Запорізького національного університету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1106380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2938"/>
            <a:ext cx="3210288" cy="200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0"/>
          <a:stretch/>
        </p:blipFill>
        <p:spPr bwMode="auto">
          <a:xfrm>
            <a:off x="4435145" y="5877272"/>
            <a:ext cx="1080120" cy="91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33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/>
              <a:t>Портфоліо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наукових семінарах, круглих столах,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PhD-</a:t>
            </a: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колоквіумах, захистах дисертацій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98220"/>
              </p:ext>
            </p:extLst>
          </p:nvPr>
        </p:nvGraphicFramePr>
        <p:xfrm>
          <a:off x="215516" y="2348880"/>
          <a:ext cx="8712968" cy="2473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Вид і назва</a:t>
                      </a:r>
                      <a:r>
                        <a:rPr lang="uk-UA" sz="1200" b="1" baseline="0" dirty="0">
                          <a:effectLst/>
                        </a:rPr>
                        <a:t> заходу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Місце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 дата проведення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 участі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(слухач, доповідач, співорганізатор)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4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5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Сертифікати, грамоти,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9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/>
              <a:t>Портфоліо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реалізації дослідницьких та інноваційних </a:t>
            </a:r>
            <a:r>
              <a:rPr lang="uk-UA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проєктів</a:t>
            </a: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госпдоговірних</a:t>
            </a: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НДР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22291"/>
              </p:ext>
            </p:extLst>
          </p:nvPr>
        </p:nvGraphicFramePr>
        <p:xfrm>
          <a:off x="215516" y="2348880"/>
          <a:ext cx="8712968" cy="2473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Тема</a:t>
                      </a:r>
                      <a:r>
                        <a:rPr lang="uk-UA" sz="1200" b="1" baseline="0" dirty="0">
                          <a:effectLst/>
                        </a:rPr>
                        <a:t> НДР,  дослідницького або інноваційного </a:t>
                      </a:r>
                      <a:r>
                        <a:rPr lang="uk-UA" sz="1200" b="1" baseline="0" dirty="0" err="1">
                          <a:effectLst/>
                        </a:rPr>
                        <a:t>проєкту</a:t>
                      </a:r>
                      <a:r>
                        <a:rPr lang="uk-UA" sz="1200" b="1" baseline="0" dirty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>
                          <a:effectLst/>
                        </a:rPr>
                        <a:t>терміни виконання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Замовник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Роль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uk-UA" sz="1200" b="1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проєкті</a:t>
                      </a:r>
                      <a:endParaRPr lang="uk-UA" sz="1200" b="1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(керівник/виконавець)</a:t>
                      </a:r>
                      <a:endParaRPr lang="uk-UA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9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39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Стажування (академічна мобільність)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83996"/>
              </p:ext>
            </p:extLst>
          </p:nvPr>
        </p:nvGraphicFramePr>
        <p:xfrm>
          <a:off x="215516" y="2132856"/>
          <a:ext cx="8712968" cy="25185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</a:t>
                      </a:r>
                      <a:r>
                        <a:rPr lang="uk-UA" sz="1200" b="1" baseline="0" dirty="0">
                          <a:effectLst/>
                        </a:rPr>
                        <a:t> закладу, місто, країна,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>
                          <a:effectLst/>
                        </a:rPr>
                        <a:t> терміни перебування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програми, в рамках якої відбувалось стажування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Джерело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фінансування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Сертифікати,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2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конкурсах на отримання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премій, грантів, стипендій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86616"/>
              </p:ext>
            </p:extLst>
          </p:nvPr>
        </p:nvGraphicFramePr>
        <p:xfrm>
          <a:off x="215516" y="2276872"/>
          <a:ext cx="8712968" cy="25185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</a:t>
                      </a:r>
                      <a:r>
                        <a:rPr lang="uk-UA" sz="1200" b="1" baseline="0" dirty="0">
                          <a:effectLst/>
                        </a:rPr>
                        <a:t> конкурсу, його організатор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Дата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подання заявки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(отримано/не</a:t>
                      </a:r>
                      <a:r>
                        <a:rPr lang="uk-UA" sz="1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отримано/на розгляді</a:t>
                      </a: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Дипломи, грамоти, сертифікати,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95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-63790" y="1484784"/>
            <a:ext cx="939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кваліфікації (курси, тренінги, майстер-класи)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00536"/>
              </p:ext>
            </p:extLst>
          </p:nvPr>
        </p:nvGraphicFramePr>
        <p:xfrm>
          <a:off x="215516" y="2132856"/>
          <a:ext cx="8712968" cy="17020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Вид і назва</a:t>
                      </a:r>
                      <a:r>
                        <a:rPr lang="uk-UA" sz="1200" b="1" baseline="0" dirty="0">
                          <a:effectLst/>
                        </a:rPr>
                        <a:t> заходу, </a:t>
                      </a:r>
                      <a:r>
                        <a:rPr lang="uk-UA" sz="1200" b="1" baseline="0" dirty="0" err="1">
                          <a:effectLst/>
                        </a:rPr>
                        <a:t>кіл-ть</a:t>
                      </a:r>
                      <a:r>
                        <a:rPr lang="uk-UA" sz="1200" b="1" baseline="0" dirty="0">
                          <a:effectLst/>
                        </a:rPr>
                        <a:t> годин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Місце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 дата проведення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 участі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(очна,</a:t>
                      </a:r>
                      <a:r>
                        <a:rPr lang="uk-UA" sz="1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дистанційна</a:t>
                      </a: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Вебінар</a:t>
                      </a:r>
                      <a:r>
                        <a:rPr lang="uk-U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«Бізнес-стратегії майбутнього: </a:t>
                      </a:r>
                      <a:r>
                        <a:rPr lang="uk-U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діджиталізація</a:t>
                      </a:r>
                      <a:r>
                        <a:rPr lang="uk-U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та кліматичні виклики»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14.06.2024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Очна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Вебінар</a:t>
                      </a:r>
                      <a:r>
                        <a:rPr lang="uk-U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WCM  (World Class Manufacturing) - </a:t>
                      </a:r>
                      <a:r>
                        <a:rPr lang="uk-U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Виробництво Світового Рівня як інструмент покращення виробничого середовища»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18.06.2024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Очна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Дипломи, сертифікати,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4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 студентською науковою роботою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24994"/>
              </p:ext>
            </p:extLst>
          </p:nvPr>
        </p:nvGraphicFramePr>
        <p:xfrm>
          <a:off x="215516" y="2132856"/>
          <a:ext cx="8712968" cy="26749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Вид</a:t>
                      </a:r>
                      <a:r>
                        <a:rPr lang="uk-UA" sz="1200" b="1" baseline="0" dirty="0">
                          <a:effectLst/>
                        </a:rPr>
                        <a:t> керівництва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baseline="0" dirty="0">
                          <a:effectLst/>
                        </a:rPr>
                        <a:t>(керівництво студентською науковою проблемною групою, підготовкою окремих студентів)</a:t>
                      </a:r>
                      <a:endParaRPr lang="uk-UA" sz="12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Досягнуті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результати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(дипломна робота, студентська публікація, участь/перемога  студента в олімпіаді, конкурсі студентських наукових робіт, виступ на конференції тощо)</a:t>
                      </a:r>
                      <a:endParaRPr lang="uk-UA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Прізвище,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ім’я студента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Дипломи, сертифікати,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8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Відзнаки за активну участь в освітній, науковій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громадській діяльності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Орден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Медаль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4005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Диплом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9444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Нагруд</a:t>
            </a:r>
            <a:endParaRPr lang="uk-UA" dirty="0"/>
          </a:p>
          <a:p>
            <a:pPr algn="ctr"/>
            <a:r>
              <a:rPr lang="uk-UA" dirty="0"/>
              <a:t>ний знак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93205" y="2420888"/>
            <a:ext cx="1223211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Цінний</a:t>
            </a:r>
          </a:p>
          <a:p>
            <a:pPr algn="ctr"/>
            <a:r>
              <a:rPr lang="uk-UA" dirty="0" err="1"/>
              <a:t>подару</a:t>
            </a:r>
            <a:endParaRPr lang="uk-UA" dirty="0"/>
          </a:p>
          <a:p>
            <a:pPr algn="ctr"/>
            <a:r>
              <a:rPr lang="uk-UA" dirty="0"/>
              <a:t>нок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Грамота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0519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Приз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53512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Подяка</a:t>
            </a:r>
          </a:p>
        </p:txBody>
      </p:sp>
    </p:spTree>
    <p:extLst>
      <p:ext uri="{BB962C8B-B14F-4D97-AF65-F5344CB8AC3E}">
        <p14:creationId xmlns:p14="http://schemas.microsoft.com/office/powerpoint/2010/main" val="258612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 досягнення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03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та місце захисту дисертації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635"/>
              </p:ext>
            </p:extLst>
          </p:nvPr>
        </p:nvGraphicFramePr>
        <p:xfrm>
          <a:off x="557808" y="2132856"/>
          <a:ext cx="7793906" cy="12767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Дата</a:t>
                      </a:r>
                      <a:r>
                        <a:rPr lang="uk-UA" sz="1200" b="1" baseline="0" dirty="0">
                          <a:effectLst/>
                        </a:rPr>
                        <a:t> захисту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0" dirty="0">
                          <a:effectLst/>
                        </a:rPr>
                        <a:t>(</a:t>
                      </a:r>
                      <a:r>
                        <a:rPr lang="uk-UA" sz="1000" baseline="0" dirty="0" err="1">
                          <a:effectLst/>
                        </a:rPr>
                        <a:t>дд</a:t>
                      </a:r>
                      <a:r>
                        <a:rPr lang="uk-UA" sz="1000" baseline="0" dirty="0">
                          <a:effectLst/>
                        </a:rPr>
                        <a:t>. мм. рр.)</a:t>
                      </a:r>
                      <a:endParaRPr lang="uk-UA" sz="10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>
                          <a:effectLst/>
                        </a:rPr>
                        <a:t>Назва закладу вищої освіти (наукової установи)</a:t>
                      </a:r>
                      <a:endParaRPr lang="uk-UA" sz="1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Рецензенти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(Прізвище, ініціали, науковий ступінь, учене звання)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Опоненти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(Прізвище, ініціали, науковий ступінь, учене звання)</a:t>
                      </a:r>
                      <a:endParaRPr lang="uk-UA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529" y="3870783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6632" y="391432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79988" y="3921604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67722" y="4979533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7" y="3985320"/>
            <a:ext cx="3124712" cy="174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4"/>
          <p:cNvSpPr txBox="1">
            <a:spLocks/>
          </p:cNvSpPr>
          <p:nvPr/>
        </p:nvSpPr>
        <p:spPr>
          <a:xfrm>
            <a:off x="3059832" y="5763235"/>
            <a:ext cx="91440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доктора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філософії</a:t>
            </a:r>
          </a:p>
        </p:txBody>
      </p:sp>
    </p:spTree>
    <p:extLst>
      <p:ext uri="{BB962C8B-B14F-4D97-AF65-F5344CB8AC3E}">
        <p14:creationId xmlns:p14="http://schemas.microsoft.com/office/powerpoint/2010/main" val="109450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696744" cy="1111664"/>
          </a:xfrm>
        </p:spPr>
        <p:txBody>
          <a:bodyPr/>
          <a:lstStyle/>
          <a:p>
            <a:r>
              <a:rPr lang="uk-UA" dirty="0"/>
              <a:t>Портфоліо аспіранта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843746"/>
              </p:ext>
            </p:extLst>
          </p:nvPr>
        </p:nvGraphicFramePr>
        <p:xfrm>
          <a:off x="3059832" y="1959694"/>
          <a:ext cx="5904656" cy="310764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Факультет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Кафедра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Спеціальність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Освітньо-наукова програма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Рік вступу до аспірантури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Форма навчання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(очна, заочна, вечірня)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E-mail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ORCID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988840"/>
            <a:ext cx="22322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</a:t>
            </a:r>
          </a:p>
          <a:p>
            <a:pPr algn="ctr"/>
            <a:r>
              <a:rPr lang="uk-UA" dirty="0"/>
              <a:t>аспіранта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759" y="5085184"/>
            <a:ext cx="2069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/>
              <a:t>П І Б аспіранта</a:t>
            </a: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906477" y="1498049"/>
            <a:ext cx="52375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427"/>
            <a:ext cx="1187624" cy="100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1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55674" cy="1111664"/>
          </a:xfrm>
        </p:spPr>
        <p:txBody>
          <a:bodyPr>
            <a:normAutofit/>
          </a:bodyPr>
          <a:lstStyle/>
          <a:p>
            <a:r>
              <a:rPr lang="uk-UA" dirty="0"/>
              <a:t>Портфоліо аспіранта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168456"/>
              </p:ext>
            </p:extLst>
          </p:nvPr>
        </p:nvGraphicFramePr>
        <p:xfrm>
          <a:off x="258977" y="1944878"/>
          <a:ext cx="8568952" cy="10909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Роки</a:t>
                      </a:r>
                      <a:r>
                        <a:rPr lang="uk-UA" sz="1200" b="1" baseline="0" dirty="0">
                          <a:effectLst/>
                          <a:latin typeface="+mn-lt"/>
                        </a:rPr>
                        <a:t> навчання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 Назва освітнього</a:t>
                      </a:r>
                      <a:r>
                        <a:rPr lang="uk-UA" sz="1200" b="1" baseline="0" dirty="0">
                          <a:effectLst/>
                          <a:latin typeface="+mn-lt"/>
                        </a:rPr>
                        <a:t> закладу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Кваліфікація</a:t>
                      </a: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87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04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86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13152" y="1441417"/>
            <a:ext cx="9160327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90" y="249361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13152" y="3653842"/>
            <a:ext cx="9160327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Професійний досвід</a:t>
            </a:r>
          </a:p>
        </p:txBody>
      </p:sp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352609"/>
              </p:ext>
            </p:extLst>
          </p:nvPr>
        </p:nvGraphicFramePr>
        <p:xfrm>
          <a:off x="258977" y="4079570"/>
          <a:ext cx="8568952" cy="20036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Терміни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роботи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 Назва організації,</a:t>
                      </a:r>
                      <a:r>
                        <a:rPr lang="uk-UA" sz="1200" b="1" baseline="0" dirty="0">
                          <a:effectLst/>
                          <a:latin typeface="+mn-lt"/>
                        </a:rPr>
                        <a:t> підприємства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Посада</a:t>
                      </a: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87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86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3869477686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377397915"/>
                  </a:ext>
                </a:extLst>
              </a:tr>
              <a:tr h="269813">
                <a:tc>
                  <a:txBody>
                    <a:bodyPr/>
                    <a:lstStyle/>
                    <a:p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3126271507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206444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07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55674" cy="1111664"/>
          </a:xfrm>
        </p:spPr>
        <p:txBody>
          <a:bodyPr>
            <a:normAutofit/>
          </a:bodyPr>
          <a:lstStyle/>
          <a:p>
            <a:r>
              <a:rPr lang="uk-UA" dirty="0"/>
              <a:t>Портфоліо аспіранта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428268"/>
              </p:ext>
            </p:extLst>
          </p:nvPr>
        </p:nvGraphicFramePr>
        <p:xfrm>
          <a:off x="3039129" y="1988840"/>
          <a:ext cx="5904656" cy="33008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Тема</a:t>
                      </a:r>
                      <a:r>
                        <a:rPr lang="uk-UA" sz="1200" b="1" baseline="0" dirty="0">
                          <a:effectLst/>
                        </a:rPr>
                        <a:t> дисертації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Затверджена</a:t>
                      </a:r>
                      <a:r>
                        <a:rPr lang="uk-UA" sz="1200" b="1" baseline="0" dirty="0">
                          <a:effectLst/>
                        </a:rPr>
                        <a:t> НТР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р.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Мета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Завдання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Об’єкт дослідження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Предмет дослідження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988840"/>
            <a:ext cx="22322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 наукового керівника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085184"/>
            <a:ext cx="25922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П І Б наукового керівника</a:t>
            </a:r>
          </a:p>
          <a:p>
            <a:pPr algn="ctr"/>
            <a:r>
              <a:rPr lang="uk-UA" sz="2000" b="1" dirty="0"/>
              <a:t>Наук. Ст.</a:t>
            </a:r>
          </a:p>
          <a:p>
            <a:pPr algn="ctr"/>
            <a:r>
              <a:rPr lang="uk-UA" sz="2000" b="1" dirty="0"/>
              <a:t>Вч. звання</a:t>
            </a:r>
            <a:endParaRPr lang="uk-UA" sz="1400" b="1" dirty="0"/>
          </a:p>
          <a:p>
            <a:pPr algn="ctr"/>
            <a:endParaRPr lang="uk-UA" sz="2000" b="1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923928" y="1547543"/>
            <a:ext cx="633670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досліджень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90" y="249361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8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40760" cy="1111664"/>
          </a:xfrm>
        </p:spPr>
        <p:txBody>
          <a:bodyPr/>
          <a:lstStyle/>
          <a:p>
            <a:r>
              <a:rPr lang="uk-UA" dirty="0"/>
              <a:t>Портфоліо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дисертаційного дослідження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239015"/>
              </p:ext>
            </p:extLst>
          </p:nvPr>
        </p:nvGraphicFramePr>
        <p:xfrm>
          <a:off x="179512" y="2348880"/>
          <a:ext cx="8712969" cy="39604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№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</a:t>
                      </a:r>
                      <a:r>
                        <a:rPr lang="uk-UA" sz="1200" b="1" baseline="0" dirty="0">
                          <a:effectLst/>
                        </a:rPr>
                        <a:t> розділу, параграфу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% виконання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Вступ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Розділ 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1.1.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400" noProof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1.2.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400" noProof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1.3.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Розділ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2.1.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2.2.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Розділ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uk-UA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uk-UA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Висновки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17" y="242183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3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39347" cy="1111664"/>
          </a:xfrm>
        </p:spPr>
        <p:txBody>
          <a:bodyPr/>
          <a:lstStyle/>
          <a:p>
            <a:r>
              <a:rPr lang="uk-UA" dirty="0"/>
              <a:t>Портфоліо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Освітня складова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5457"/>
              </p:ext>
            </p:extLst>
          </p:nvPr>
        </p:nvGraphicFramePr>
        <p:xfrm>
          <a:off x="720725" y="2204866"/>
          <a:ext cx="7702550" cy="430625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 дисципліни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Дата складання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Оцінка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1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4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5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6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7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8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9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10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10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/>
              <a:t>Портфоліо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Опубліковані праці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66485"/>
              </p:ext>
            </p:extLst>
          </p:nvPr>
        </p:nvGraphicFramePr>
        <p:xfrm>
          <a:off x="179512" y="2132856"/>
          <a:ext cx="8712968" cy="14733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Автори, назва роботи та її вид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</a:t>
                      </a:r>
                      <a:r>
                        <a:rPr lang="uk-UA" sz="1000" dirty="0">
                          <a:effectLst/>
                        </a:rPr>
                        <a:t>у дужках:</a:t>
                      </a:r>
                      <a:r>
                        <a:rPr lang="uk-UA" sz="1000" baseline="0" dirty="0">
                          <a:effectLst/>
                        </a:rPr>
                        <a:t> монографія, розділ монографії,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0" dirty="0">
                          <a:effectLst/>
                        </a:rPr>
                        <a:t>стаття, тези, посібник, словник, інше</a:t>
                      </a:r>
                      <a:r>
                        <a:rPr lang="uk-UA" sz="1200" baseline="0" dirty="0">
                          <a:effectLst/>
                        </a:rPr>
                        <a:t>)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Вихідні дані публікації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(відповідно до ДСТУ-2015)</a:t>
                      </a:r>
                      <a:endParaRPr lang="uk-UA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Наукометрична</a:t>
                      </a: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база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Scopus, </a:t>
                      </a:r>
                      <a:r>
                        <a:rPr lang="en-US" sz="1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WoS</a:t>
                      </a:r>
                      <a:r>
                        <a:rPr lang="en-US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Index</a:t>
                      </a:r>
                      <a:r>
                        <a:rPr lang="en-US" sz="1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Copernicus, Google Scholar, </a:t>
                      </a:r>
                      <a:r>
                        <a:rPr lang="uk-UA" sz="1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інше)</a:t>
                      </a:r>
                      <a:endParaRPr lang="uk-UA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02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 права інтелектуальної власності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Патент на винахід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Патент на корисну модель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4005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 моделі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9444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Патент на корисну модель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93205" y="2420888"/>
            <a:ext cx="1456275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Свідоцтво авторського права на твір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 моделі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0519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 винаходу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53512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Фото твору</a:t>
            </a:r>
          </a:p>
        </p:txBody>
      </p:sp>
    </p:spTree>
    <p:extLst>
      <p:ext uri="{BB962C8B-B14F-4D97-AF65-F5344CB8AC3E}">
        <p14:creationId xmlns:p14="http://schemas.microsoft.com/office/powerpoint/2010/main" val="71032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/>
              <a:t>Портфоліо</a:t>
            </a:r>
            <a:r>
              <a:rPr lang="uk-UA" dirty="0"/>
              <a:t> аспіранта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науково-практичних конференціях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0961"/>
              </p:ext>
            </p:extLst>
          </p:nvPr>
        </p:nvGraphicFramePr>
        <p:xfrm>
          <a:off x="179512" y="2132856"/>
          <a:ext cx="8712968" cy="25795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</a:t>
                      </a:r>
                      <a:r>
                        <a:rPr lang="uk-UA" sz="1200" b="1" baseline="0" dirty="0">
                          <a:effectLst/>
                        </a:rPr>
                        <a:t> конференції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Тема</a:t>
                      </a:r>
                      <a:r>
                        <a:rPr lang="uk-UA" sz="1200" b="1" baseline="0" dirty="0">
                          <a:effectLst/>
                        </a:rPr>
                        <a:t> доповіді</a:t>
                      </a:r>
                      <a:endParaRPr lang="uk-UA" sz="12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Місто</a:t>
                      </a:r>
                      <a:r>
                        <a:rPr lang="uk-UA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 дата проведення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VIII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Міжнародна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науково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-практична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конференція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студентів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аспірантів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молодих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учених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«СОЦІАЛЬНІ ТЕХНОЛОГІЇ МИРУ, РОЗБУДОВИ  ТА ДЕРЖАВОТВОРЕННЯ У ПОВОЄННІЙ УКРАЇНІ»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Перспективи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повоєнної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відбудови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України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від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відновлення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до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нових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горизонтів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розвитку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Times New Roman"/>
                        </a:rPr>
                        <a:t>24 листопада 2023 року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Times New Roman"/>
                        </a:rPr>
                        <a:t>м.Запоріжжя, ЗНУ 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Сертифікати, грамоти, фото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39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cd273a-1cec-4aae-a297-41480ea54f8d}" enabled="0" method="" siteId="{37cd273a-1cec-4aae-a297-41480ea54f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827</TotalTime>
  <Words>730</Words>
  <Application>Microsoft Office PowerPoint</Application>
  <PresentationFormat>Екран (4:3)</PresentationFormat>
  <Paragraphs>279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6" baseType="lpstr">
      <vt:lpstr>Arial</vt:lpstr>
      <vt:lpstr>Bodoni MT Condensed</vt:lpstr>
      <vt:lpstr>Calibri</vt:lpstr>
      <vt:lpstr>Courier New</vt:lpstr>
      <vt:lpstr>Franklin Gothic Book</vt:lpstr>
      <vt:lpstr>Times New Roman</vt:lpstr>
      <vt:lpstr>Wingdings</vt:lpstr>
      <vt:lpstr>Decatur</vt:lpstr>
      <vt:lpstr>П І Б аспіранта 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Іванова Аліна Олександрівна</dc:title>
  <dc:creator>ОрганизациЯ</dc:creator>
  <cp:lastModifiedBy>user</cp:lastModifiedBy>
  <cp:revision>60</cp:revision>
  <dcterms:created xsi:type="dcterms:W3CDTF">2020-03-01T16:12:16Z</dcterms:created>
  <dcterms:modified xsi:type="dcterms:W3CDTF">2025-10-31T14:09:05Z</dcterms:modified>
</cp:coreProperties>
</file>