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1"/>
  </p:sldMasterIdLst>
  <p:notesMasterIdLst>
    <p:notesMasterId r:id="rId58"/>
  </p:notesMasterIdLst>
  <p:handoutMasterIdLst>
    <p:handoutMasterId r:id="rId59"/>
  </p:handoutMasterIdLst>
  <p:sldIdLst>
    <p:sldId id="386" r:id="rId2"/>
    <p:sldId id="326" r:id="rId3"/>
    <p:sldId id="346" r:id="rId4"/>
    <p:sldId id="334" r:id="rId5"/>
    <p:sldId id="335" r:id="rId6"/>
    <p:sldId id="336" r:id="rId7"/>
    <p:sldId id="337" r:id="rId8"/>
    <p:sldId id="338" r:id="rId9"/>
    <p:sldId id="340" r:id="rId10"/>
    <p:sldId id="381" r:id="rId11"/>
    <p:sldId id="382" r:id="rId12"/>
    <p:sldId id="383" r:id="rId13"/>
    <p:sldId id="384" r:id="rId14"/>
    <p:sldId id="348" r:id="rId15"/>
    <p:sldId id="347" r:id="rId16"/>
    <p:sldId id="351" r:id="rId17"/>
    <p:sldId id="389" r:id="rId18"/>
    <p:sldId id="353" r:id="rId19"/>
    <p:sldId id="360" r:id="rId20"/>
    <p:sldId id="352" r:id="rId21"/>
    <p:sldId id="323" r:id="rId22"/>
    <p:sldId id="361" r:id="rId23"/>
    <p:sldId id="362" r:id="rId24"/>
    <p:sldId id="363" r:id="rId25"/>
    <p:sldId id="332" r:id="rId26"/>
    <p:sldId id="365" r:id="rId27"/>
    <p:sldId id="366" r:id="rId28"/>
    <p:sldId id="367" r:id="rId29"/>
    <p:sldId id="368" r:id="rId30"/>
    <p:sldId id="370" r:id="rId31"/>
    <p:sldId id="372" r:id="rId32"/>
    <p:sldId id="375" r:id="rId33"/>
    <p:sldId id="377" r:id="rId34"/>
    <p:sldId id="343" r:id="rId35"/>
    <p:sldId id="387" r:id="rId36"/>
    <p:sldId id="344" r:id="rId37"/>
    <p:sldId id="379" r:id="rId38"/>
    <p:sldId id="378" r:id="rId39"/>
    <p:sldId id="380" r:id="rId40"/>
    <p:sldId id="385" r:id="rId41"/>
    <p:sldId id="394" r:id="rId42"/>
    <p:sldId id="402" r:id="rId43"/>
    <p:sldId id="403" r:id="rId44"/>
    <p:sldId id="393" r:id="rId45"/>
    <p:sldId id="405" r:id="rId46"/>
    <p:sldId id="406" r:id="rId47"/>
    <p:sldId id="407" r:id="rId48"/>
    <p:sldId id="408" r:id="rId49"/>
    <p:sldId id="409" r:id="rId50"/>
    <p:sldId id="410" r:id="rId51"/>
    <p:sldId id="411" r:id="rId52"/>
    <p:sldId id="401" r:id="rId53"/>
    <p:sldId id="397" r:id="rId54"/>
    <p:sldId id="398" r:id="rId55"/>
    <p:sldId id="400" r:id="rId56"/>
    <p:sldId id="412" r:id="rId57"/>
  </p:sldIdLst>
  <p:sldSz cx="12192000" cy="6858000"/>
  <p:notesSz cx="7104063" cy="102346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va-Maria Geiger" initials="EG" lastIdx="5" clrIdx="0"/>
  <p:cmAuthor id="1" name="Nutzer1 BMUB" initials="NB" lastIdx="27" clrIdx="1"/>
  <p:cmAuthor id="2" name="Sarah Duhr" initials="" lastIdx="7" clrIdx="2"/>
  <p:cmAuthor id="3" name="Robert Kuenne" initials="RMK" lastIdx="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0F0F"/>
    <a:srgbClr val="FA6F6F"/>
    <a:srgbClr val="CCFF66"/>
    <a:srgbClr val="CCFFCC"/>
    <a:srgbClr val="6E6452"/>
    <a:srgbClr val="B3ADB3"/>
    <a:srgbClr val="C00000"/>
    <a:srgbClr val="B3AD9F"/>
    <a:srgbClr val="960B0B"/>
    <a:srgbClr val="CCC8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3062" autoAdjust="0"/>
    <p:restoredTop sz="68327" autoAdjust="0"/>
  </p:normalViewPr>
  <p:slideViewPr>
    <p:cSldViewPr>
      <p:cViewPr varScale="1">
        <p:scale>
          <a:sx n="46" d="100"/>
          <a:sy n="46" d="100"/>
        </p:scale>
        <p:origin x="1516" y="192"/>
      </p:cViewPr>
      <p:guideLst>
        <p:guide orient="horz" pos="2160"/>
        <p:guide pos="3840"/>
      </p:guideLst>
    </p:cSldViewPr>
  </p:slideViewPr>
  <p:outlineViewPr>
    <p:cViewPr>
      <p:scale>
        <a:sx n="33" d="100"/>
        <a:sy n="33" d="100"/>
      </p:scale>
      <p:origin x="0" y="-24084"/>
    </p:cViewPr>
  </p:outlineViewPr>
  <p:notesTextViewPr>
    <p:cViewPr>
      <p:scale>
        <a:sx n="150" d="100"/>
        <a:sy n="150" d="100"/>
      </p:scale>
      <p:origin x="0" y="0"/>
    </p:cViewPr>
  </p:notesTextViewPr>
  <p:sorterViewPr>
    <p:cViewPr>
      <p:scale>
        <a:sx n="100" d="100"/>
        <a:sy n="100" d="100"/>
      </p:scale>
      <p:origin x="0" y="-10368"/>
    </p:cViewPr>
  </p:sorterViewPr>
  <p:notesViewPr>
    <p:cSldViewPr>
      <p:cViewPr>
        <p:scale>
          <a:sx n="66" d="100"/>
          <a:sy n="66" d="100"/>
        </p:scale>
        <p:origin x="2312" y="-83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80D22D-7001-4C3F-B383-15E5DC29BEF7}" type="doc">
      <dgm:prSet loTypeId="urn:microsoft.com/office/officeart/2005/8/layout/cycle6" loCatId="cycle" qsTypeId="urn:microsoft.com/office/officeart/2005/8/quickstyle/simple1" qsCatId="simple" csTypeId="urn:microsoft.com/office/officeart/2005/8/colors/colorful2" csCatId="colorful" phldr="1"/>
      <dgm:spPr/>
      <dgm:t>
        <a:bodyPr/>
        <a:lstStyle/>
        <a:p>
          <a:endParaRPr lang="lv-LV"/>
        </a:p>
      </dgm:t>
    </dgm:pt>
    <dgm:pt modelId="{15007FDA-ED53-4540-AC77-63FF22E5AC7C}">
      <dgm:prSet phldrT="[Teksts]" custT="1"/>
      <dgm:spPr/>
      <dgm:t>
        <a:bodyPr/>
        <a:lstStyle/>
        <a:p>
          <a:r>
            <a:rPr lang="uk-UA" sz="1300" dirty="0"/>
            <a:t>Д</a:t>
          </a:r>
          <a:r>
            <a:rPr lang="en-GB" sz="1300" dirty="0" err="1"/>
            <a:t>іяльність</a:t>
          </a:r>
          <a:r>
            <a:rPr lang="uk-UA" sz="1300" dirty="0"/>
            <a:t> л</a:t>
          </a:r>
          <a:r>
            <a:rPr lang="en-GB" sz="1300" dirty="0" err="1"/>
            <a:t>юд</a:t>
          </a:r>
          <a:r>
            <a:rPr lang="uk-UA" sz="1300" dirty="0" err="1"/>
            <a:t>ини</a:t>
          </a:r>
          <a:r>
            <a:rPr lang="en-GB" sz="1300" dirty="0"/>
            <a:t> /Метаболічні процеси </a:t>
          </a:r>
          <a:endParaRPr lang="uk-UA" sz="1300" b="1" dirty="0">
            <a:solidFill>
              <a:schemeClr val="tx1"/>
            </a:solidFill>
          </a:endParaRPr>
        </a:p>
      </dgm:t>
    </dgm:pt>
    <dgm:pt modelId="{4DB2FB69-7E57-4661-9805-DA99FAAB17F6}" type="parTrans" cxnId="{D87288DF-3776-47A5-A155-EE35E1EC2851}">
      <dgm:prSet/>
      <dgm:spPr/>
      <dgm:t>
        <a:bodyPr/>
        <a:lstStyle/>
        <a:p>
          <a:endParaRPr lang="lv-LV" sz="4800" b="1">
            <a:solidFill>
              <a:schemeClr val="tx1"/>
            </a:solidFill>
          </a:endParaRPr>
        </a:p>
      </dgm:t>
    </dgm:pt>
    <dgm:pt modelId="{7F191560-D793-41B1-965D-4654BD744DC2}" type="sibTrans" cxnId="{D87288DF-3776-47A5-A155-EE35E1EC2851}">
      <dgm:prSet/>
      <dgm:spPr/>
      <dgm:t>
        <a:bodyPr/>
        <a:lstStyle/>
        <a:p>
          <a:endParaRPr lang="lv-LV" sz="4800" b="1">
            <a:solidFill>
              <a:schemeClr val="tx1"/>
            </a:solidFill>
          </a:endParaRPr>
        </a:p>
      </dgm:t>
    </dgm:pt>
    <dgm:pt modelId="{5C610E6E-E848-4C30-9BB6-D9067C0A23BC}">
      <dgm:prSet phldrT="[Teksts]" custT="1"/>
      <dgm:spPr/>
      <dgm:t>
        <a:bodyPr/>
        <a:lstStyle/>
        <a:p>
          <a:r>
            <a:rPr lang="en-GB" sz="1400" dirty="0"/>
            <a:t>Кліматичні та сезонні зміни</a:t>
          </a:r>
          <a:endParaRPr lang="uk-UA" sz="1400" b="1" dirty="0">
            <a:solidFill>
              <a:schemeClr val="tx1"/>
            </a:solidFill>
          </a:endParaRPr>
        </a:p>
      </dgm:t>
    </dgm:pt>
    <dgm:pt modelId="{70B025FE-9546-4344-823A-DFAA643EBBF0}" type="parTrans" cxnId="{14235AD6-4D48-4758-90BF-A19047C2AE5E}">
      <dgm:prSet/>
      <dgm:spPr/>
      <dgm:t>
        <a:bodyPr/>
        <a:lstStyle/>
        <a:p>
          <a:endParaRPr lang="lv-LV" sz="4800" b="1">
            <a:solidFill>
              <a:schemeClr val="tx1"/>
            </a:solidFill>
          </a:endParaRPr>
        </a:p>
      </dgm:t>
    </dgm:pt>
    <dgm:pt modelId="{7D448FED-68AE-43EF-B03D-2803ECA1D876}" type="sibTrans" cxnId="{14235AD6-4D48-4758-90BF-A19047C2AE5E}">
      <dgm:prSet/>
      <dgm:spPr/>
      <dgm:t>
        <a:bodyPr/>
        <a:lstStyle/>
        <a:p>
          <a:endParaRPr lang="lv-LV" sz="4800" b="1">
            <a:solidFill>
              <a:schemeClr val="tx1"/>
            </a:solidFill>
          </a:endParaRPr>
        </a:p>
      </dgm:t>
    </dgm:pt>
    <dgm:pt modelId="{C773CD35-4262-445D-B327-66F6DEF44BD7}">
      <dgm:prSet phldrT="[Teksts]" custT="1"/>
      <dgm:spPr/>
      <dgm:t>
        <a:bodyPr/>
        <a:lstStyle/>
        <a:p>
          <a:r>
            <a:rPr lang="en-GB" sz="1400" dirty="0"/>
            <a:t>Стать та вік</a:t>
          </a:r>
          <a:endParaRPr lang="uk-UA" sz="1400" b="1" dirty="0">
            <a:solidFill>
              <a:schemeClr val="tx1"/>
            </a:solidFill>
          </a:endParaRPr>
        </a:p>
      </dgm:t>
    </dgm:pt>
    <dgm:pt modelId="{7CFC765C-ED54-449F-A896-00EE12D21D87}" type="parTrans" cxnId="{FD98BB9B-26E6-479D-8F68-3B283F044608}">
      <dgm:prSet/>
      <dgm:spPr/>
      <dgm:t>
        <a:bodyPr/>
        <a:lstStyle/>
        <a:p>
          <a:endParaRPr lang="lv-LV" sz="4800" b="1">
            <a:solidFill>
              <a:schemeClr val="tx1"/>
            </a:solidFill>
          </a:endParaRPr>
        </a:p>
      </dgm:t>
    </dgm:pt>
    <dgm:pt modelId="{92C9A690-320F-4F06-8980-A27E5399DF03}" type="sibTrans" cxnId="{FD98BB9B-26E6-479D-8F68-3B283F044608}">
      <dgm:prSet/>
      <dgm:spPr/>
      <dgm:t>
        <a:bodyPr/>
        <a:lstStyle/>
        <a:p>
          <a:endParaRPr lang="lv-LV" sz="4800" b="1">
            <a:solidFill>
              <a:schemeClr val="tx1"/>
            </a:solidFill>
          </a:endParaRPr>
        </a:p>
      </dgm:t>
    </dgm:pt>
    <dgm:pt modelId="{74FE2B0B-E4E1-43E5-A417-E97FB3275559}">
      <dgm:prSet phldrT="[Teksts]" custT="1"/>
      <dgm:spPr/>
      <dgm:t>
        <a:bodyPr/>
        <a:lstStyle/>
        <a:p>
          <a:r>
            <a:rPr lang="en-GB" sz="1400" dirty="0"/>
            <a:t>Тривалість </a:t>
          </a:r>
          <a:r>
            <a:rPr lang="en-GB" sz="1400" dirty="0" err="1"/>
            <a:t>перебування</a:t>
          </a:r>
          <a:r>
            <a:rPr lang="en-GB" sz="1400" dirty="0"/>
            <a:t> </a:t>
          </a:r>
          <a:r>
            <a:rPr lang="uk-UA" sz="1400" dirty="0"/>
            <a:t>в</a:t>
          </a:r>
          <a:r>
            <a:rPr lang="en-GB" sz="1400" dirty="0"/>
            <a:t> приміщенні</a:t>
          </a:r>
          <a:endParaRPr lang="uk-UA" sz="1400" b="1" dirty="0">
            <a:solidFill>
              <a:schemeClr val="tx1"/>
            </a:solidFill>
          </a:endParaRPr>
        </a:p>
      </dgm:t>
    </dgm:pt>
    <dgm:pt modelId="{65C5236C-CD4E-4CCB-936D-6DD1243CE73D}" type="parTrans" cxnId="{9E92BF53-A9B0-4B43-A6BD-EEEEBB1571F7}">
      <dgm:prSet/>
      <dgm:spPr/>
      <dgm:t>
        <a:bodyPr/>
        <a:lstStyle/>
        <a:p>
          <a:endParaRPr lang="lv-LV" sz="4800" b="1">
            <a:solidFill>
              <a:schemeClr val="tx1"/>
            </a:solidFill>
          </a:endParaRPr>
        </a:p>
      </dgm:t>
    </dgm:pt>
    <dgm:pt modelId="{BFFF532B-F949-432B-9639-32DA1C088238}" type="sibTrans" cxnId="{9E92BF53-A9B0-4B43-A6BD-EEEEBB1571F7}">
      <dgm:prSet/>
      <dgm:spPr/>
      <dgm:t>
        <a:bodyPr/>
        <a:lstStyle/>
        <a:p>
          <a:endParaRPr lang="lv-LV" sz="4800" b="1">
            <a:solidFill>
              <a:schemeClr val="tx1"/>
            </a:solidFill>
          </a:endParaRPr>
        </a:p>
      </dgm:t>
    </dgm:pt>
    <dgm:pt modelId="{6D24C517-913F-4C13-87A6-AAA0E6BD36E1}">
      <dgm:prSet phldrT="[Teksts]" custT="1"/>
      <dgm:spPr/>
      <dgm:t>
        <a:bodyPr/>
        <a:lstStyle/>
        <a:p>
          <a:r>
            <a:rPr lang="en-GB" sz="1400" dirty="0"/>
            <a:t>Одяг </a:t>
          </a:r>
          <a:endParaRPr lang="uk-UA" sz="1400" b="1" dirty="0">
            <a:solidFill>
              <a:schemeClr val="tx1"/>
            </a:solidFill>
          </a:endParaRPr>
        </a:p>
      </dgm:t>
    </dgm:pt>
    <dgm:pt modelId="{F9EF54F2-F053-4656-9A33-479CE8F5CEF8}" type="parTrans" cxnId="{9C9E8BCD-2F3D-4201-A750-B98EAD4804A7}">
      <dgm:prSet/>
      <dgm:spPr/>
      <dgm:t>
        <a:bodyPr/>
        <a:lstStyle/>
        <a:p>
          <a:endParaRPr lang="lv-LV" sz="4800" b="1">
            <a:solidFill>
              <a:schemeClr val="tx1"/>
            </a:solidFill>
          </a:endParaRPr>
        </a:p>
      </dgm:t>
    </dgm:pt>
    <dgm:pt modelId="{26ACC2A9-E67A-4216-A133-05091250324A}" type="sibTrans" cxnId="{9C9E8BCD-2F3D-4201-A750-B98EAD4804A7}">
      <dgm:prSet/>
      <dgm:spPr/>
      <dgm:t>
        <a:bodyPr/>
        <a:lstStyle/>
        <a:p>
          <a:endParaRPr lang="lv-LV" sz="4800" b="1">
            <a:solidFill>
              <a:schemeClr val="tx1"/>
            </a:solidFill>
          </a:endParaRPr>
        </a:p>
      </dgm:t>
    </dgm:pt>
    <dgm:pt modelId="{5B860F65-54A7-4C0C-A47E-2CC35766BF8D}">
      <dgm:prSet phldrT="[Teksts]" custT="1"/>
      <dgm:spPr/>
      <dgm:t>
        <a:bodyPr/>
        <a:lstStyle/>
        <a:p>
          <a:r>
            <a:rPr lang="en-US" sz="1300" noProof="0" dirty="0"/>
            <a:t>Робоча температура</a:t>
          </a:r>
          <a:endParaRPr lang="uk-UA" sz="1300" b="1" noProof="0" dirty="0">
            <a:solidFill>
              <a:schemeClr val="tx1"/>
            </a:solidFill>
          </a:endParaRPr>
        </a:p>
      </dgm:t>
    </dgm:pt>
    <dgm:pt modelId="{D6DC4609-BAAE-4650-A93C-CDE6CCAED8C5}" type="parTrans" cxnId="{D26D7760-21F3-45A2-B636-A796A33E99EC}">
      <dgm:prSet/>
      <dgm:spPr/>
      <dgm:t>
        <a:bodyPr/>
        <a:lstStyle/>
        <a:p>
          <a:endParaRPr lang="lv-LV" sz="4800" b="1">
            <a:solidFill>
              <a:schemeClr val="tx1"/>
            </a:solidFill>
          </a:endParaRPr>
        </a:p>
      </dgm:t>
    </dgm:pt>
    <dgm:pt modelId="{2D48FA90-845C-406D-B4D8-E5B0D5DA4E63}" type="sibTrans" cxnId="{D26D7760-21F3-45A2-B636-A796A33E99EC}">
      <dgm:prSet/>
      <dgm:spPr/>
      <dgm:t>
        <a:bodyPr/>
        <a:lstStyle/>
        <a:p>
          <a:endParaRPr lang="lv-LV" sz="4800" b="1">
            <a:solidFill>
              <a:schemeClr val="tx1"/>
            </a:solidFill>
          </a:endParaRPr>
        </a:p>
      </dgm:t>
    </dgm:pt>
    <dgm:pt modelId="{0B67C3C3-03CD-41F8-AEAB-DE9BFB16A1C2}">
      <dgm:prSet phldrT="[Teksts]" custT="1"/>
      <dgm:spPr/>
      <dgm:t>
        <a:bodyPr/>
        <a:lstStyle/>
        <a:p>
          <a:r>
            <a:rPr lang="en-US" sz="1400" noProof="0" dirty="0"/>
            <a:t>Швидкість</a:t>
          </a:r>
          <a:r>
            <a:t> </a:t>
          </a:r>
          <a:r>
            <a:rPr lang="en-US" sz="1400" noProof="0" dirty="0"/>
            <a:t>руху повітря</a:t>
          </a:r>
        </a:p>
      </dgm:t>
    </dgm:pt>
    <dgm:pt modelId="{0452D35C-D1FA-4420-B84B-521DA58154B9}" type="parTrans" cxnId="{7847973A-D12A-402D-B101-A80B4046EBC5}">
      <dgm:prSet/>
      <dgm:spPr/>
      <dgm:t>
        <a:bodyPr/>
        <a:lstStyle/>
        <a:p>
          <a:endParaRPr lang="lv-LV" sz="4800" b="1">
            <a:solidFill>
              <a:schemeClr val="tx1"/>
            </a:solidFill>
          </a:endParaRPr>
        </a:p>
      </dgm:t>
    </dgm:pt>
    <dgm:pt modelId="{25C932B9-6E8C-46C7-9E14-FF6C76AF4569}" type="sibTrans" cxnId="{7847973A-D12A-402D-B101-A80B4046EBC5}">
      <dgm:prSet/>
      <dgm:spPr/>
      <dgm:t>
        <a:bodyPr/>
        <a:lstStyle/>
        <a:p>
          <a:endParaRPr lang="lv-LV" sz="4800" b="1">
            <a:solidFill>
              <a:schemeClr val="tx1"/>
            </a:solidFill>
          </a:endParaRPr>
        </a:p>
      </dgm:t>
    </dgm:pt>
    <dgm:pt modelId="{01FF9DB4-08CC-400E-8AE0-744BC9807329}">
      <dgm:prSet phldrT="[Teksts]" custT="1"/>
      <dgm:spPr/>
      <dgm:t>
        <a:bodyPr/>
        <a:lstStyle/>
        <a:p>
          <a:r>
            <a:rPr lang="en-GB" sz="1400" dirty="0"/>
            <a:t>Вологість повітря</a:t>
          </a:r>
          <a:endParaRPr lang="uk-UA" sz="1400" b="1" dirty="0">
            <a:solidFill>
              <a:schemeClr val="tx1"/>
            </a:solidFill>
          </a:endParaRPr>
        </a:p>
      </dgm:t>
    </dgm:pt>
    <dgm:pt modelId="{1AC3DA5A-944C-46CA-95F4-6C242093FFFE}" type="parTrans" cxnId="{0D1038E4-C866-4AE9-ADD6-1897625A8FA7}">
      <dgm:prSet/>
      <dgm:spPr/>
      <dgm:t>
        <a:bodyPr/>
        <a:lstStyle/>
        <a:p>
          <a:endParaRPr lang="lv-LV" sz="4800" b="1">
            <a:solidFill>
              <a:schemeClr val="tx1"/>
            </a:solidFill>
          </a:endParaRPr>
        </a:p>
      </dgm:t>
    </dgm:pt>
    <dgm:pt modelId="{22419080-5E78-4A1A-A36C-0DD514E96C61}" type="sibTrans" cxnId="{0D1038E4-C866-4AE9-ADD6-1897625A8FA7}">
      <dgm:prSet/>
      <dgm:spPr/>
      <dgm:t>
        <a:bodyPr/>
        <a:lstStyle/>
        <a:p>
          <a:endParaRPr lang="lv-LV" sz="4800" b="1">
            <a:solidFill>
              <a:schemeClr val="tx1"/>
            </a:solidFill>
          </a:endParaRPr>
        </a:p>
      </dgm:t>
    </dgm:pt>
    <dgm:pt modelId="{8909D0D0-8777-4A2B-839A-88A4FF0A1323}" type="pres">
      <dgm:prSet presAssocID="{4E80D22D-7001-4C3F-B383-15E5DC29BEF7}" presName="cycle" presStyleCnt="0">
        <dgm:presLayoutVars>
          <dgm:dir/>
          <dgm:resizeHandles val="exact"/>
        </dgm:presLayoutVars>
      </dgm:prSet>
      <dgm:spPr/>
    </dgm:pt>
    <dgm:pt modelId="{67B1F311-32B2-4BC5-81C5-A2BBDAEB4A3C}" type="pres">
      <dgm:prSet presAssocID="{6D24C517-913F-4C13-87A6-AAA0E6BD36E1}" presName="node" presStyleLbl="node1" presStyleIdx="0" presStyleCnt="8" custScaleX="162086" custScaleY="177874">
        <dgm:presLayoutVars>
          <dgm:bulletEnabled val="1"/>
        </dgm:presLayoutVars>
      </dgm:prSet>
      <dgm:spPr/>
    </dgm:pt>
    <dgm:pt modelId="{D7B4DB02-63A5-4500-8D3C-06D141673CF6}" type="pres">
      <dgm:prSet presAssocID="{6D24C517-913F-4C13-87A6-AAA0E6BD36E1}" presName="spNode" presStyleCnt="0"/>
      <dgm:spPr/>
    </dgm:pt>
    <dgm:pt modelId="{8EED214B-CD33-4215-AEFC-150822BD2806}" type="pres">
      <dgm:prSet presAssocID="{26ACC2A9-E67A-4216-A133-05091250324A}" presName="sibTrans" presStyleLbl="sibTrans1D1" presStyleIdx="0" presStyleCnt="8"/>
      <dgm:spPr/>
    </dgm:pt>
    <dgm:pt modelId="{1BAF8A73-DD1C-47F8-A797-C666231B1B36}" type="pres">
      <dgm:prSet presAssocID="{15007FDA-ED53-4540-AC77-63FF22E5AC7C}" presName="node" presStyleLbl="node1" presStyleIdx="1" presStyleCnt="8" custScaleX="179247" custScaleY="177874">
        <dgm:presLayoutVars>
          <dgm:bulletEnabled val="1"/>
        </dgm:presLayoutVars>
      </dgm:prSet>
      <dgm:spPr/>
    </dgm:pt>
    <dgm:pt modelId="{4354AC5F-A908-4D6C-9E77-F63F49D4FE11}" type="pres">
      <dgm:prSet presAssocID="{15007FDA-ED53-4540-AC77-63FF22E5AC7C}" presName="spNode" presStyleCnt="0"/>
      <dgm:spPr/>
    </dgm:pt>
    <dgm:pt modelId="{379BD56A-5605-4233-9740-96BA189F6642}" type="pres">
      <dgm:prSet presAssocID="{7F191560-D793-41B1-965D-4654BD744DC2}" presName="sibTrans" presStyleLbl="sibTrans1D1" presStyleIdx="1" presStyleCnt="8"/>
      <dgm:spPr/>
    </dgm:pt>
    <dgm:pt modelId="{6935B27B-AF66-4AE2-BE03-0A70054B191A}" type="pres">
      <dgm:prSet presAssocID="{5C610E6E-E848-4C30-9BB6-D9067C0A23BC}" presName="node" presStyleLbl="node1" presStyleIdx="2" presStyleCnt="8" custScaleX="263348" custScaleY="177874">
        <dgm:presLayoutVars>
          <dgm:bulletEnabled val="1"/>
        </dgm:presLayoutVars>
      </dgm:prSet>
      <dgm:spPr/>
    </dgm:pt>
    <dgm:pt modelId="{6F8545F7-B7D8-41E6-9B19-82ED87506076}" type="pres">
      <dgm:prSet presAssocID="{5C610E6E-E848-4C30-9BB6-D9067C0A23BC}" presName="spNode" presStyleCnt="0"/>
      <dgm:spPr/>
    </dgm:pt>
    <dgm:pt modelId="{B1B6784F-75AF-4C72-9EE6-6FD0BDF4DDE0}" type="pres">
      <dgm:prSet presAssocID="{7D448FED-68AE-43EF-B03D-2803ECA1D876}" presName="sibTrans" presStyleLbl="sibTrans1D1" presStyleIdx="2" presStyleCnt="8"/>
      <dgm:spPr/>
    </dgm:pt>
    <dgm:pt modelId="{442B9E7E-1560-44D8-BA80-48747E7FFB20}" type="pres">
      <dgm:prSet presAssocID="{C773CD35-4262-445D-B327-66F6DEF44BD7}" presName="node" presStyleLbl="node1" presStyleIdx="3" presStyleCnt="8" custScaleX="146989" custScaleY="153194">
        <dgm:presLayoutVars>
          <dgm:bulletEnabled val="1"/>
        </dgm:presLayoutVars>
      </dgm:prSet>
      <dgm:spPr/>
    </dgm:pt>
    <dgm:pt modelId="{0E640C46-46A4-4BBC-A391-A22F2CB886CC}" type="pres">
      <dgm:prSet presAssocID="{C773CD35-4262-445D-B327-66F6DEF44BD7}" presName="spNode" presStyleCnt="0"/>
      <dgm:spPr/>
    </dgm:pt>
    <dgm:pt modelId="{649E4738-7C91-4BB5-B34D-5EB32ED861A8}" type="pres">
      <dgm:prSet presAssocID="{92C9A690-320F-4F06-8980-A27E5399DF03}" presName="sibTrans" presStyleLbl="sibTrans1D1" presStyleIdx="3" presStyleCnt="8"/>
      <dgm:spPr/>
    </dgm:pt>
    <dgm:pt modelId="{B2ED9854-270F-40BE-9DE5-51929A66B390}" type="pres">
      <dgm:prSet presAssocID="{74FE2B0B-E4E1-43E5-A417-E97FB3275559}" presName="node" presStyleLbl="node1" presStyleIdx="4" presStyleCnt="8" custScaleX="258096" custScaleY="177874" custRadScaleRad="100354" custRadScaleInc="32179">
        <dgm:presLayoutVars>
          <dgm:bulletEnabled val="1"/>
        </dgm:presLayoutVars>
      </dgm:prSet>
      <dgm:spPr/>
    </dgm:pt>
    <dgm:pt modelId="{7C7F5CD7-4F9F-41F0-8057-A78224D094B5}" type="pres">
      <dgm:prSet presAssocID="{74FE2B0B-E4E1-43E5-A417-E97FB3275559}" presName="spNode" presStyleCnt="0"/>
      <dgm:spPr/>
    </dgm:pt>
    <dgm:pt modelId="{180D8B44-686D-48A4-B8F8-5AB826E0AC3D}" type="pres">
      <dgm:prSet presAssocID="{BFFF532B-F949-432B-9639-32DA1C088238}" presName="sibTrans" presStyleLbl="sibTrans1D1" presStyleIdx="4" presStyleCnt="8"/>
      <dgm:spPr/>
    </dgm:pt>
    <dgm:pt modelId="{65955E18-7F78-40C1-8A55-BB97DF1F6875}" type="pres">
      <dgm:prSet presAssocID="{5B860F65-54A7-4C0C-A47E-2CC35766BF8D}" presName="node" presStyleLbl="node1" presStyleIdx="5" presStyleCnt="8" custScaleX="183964" custScaleY="177874" custRadScaleRad="105179" custRadScaleInc="63498">
        <dgm:presLayoutVars>
          <dgm:bulletEnabled val="1"/>
        </dgm:presLayoutVars>
      </dgm:prSet>
      <dgm:spPr/>
    </dgm:pt>
    <dgm:pt modelId="{2BE97776-E359-43F1-A404-11E675EBF9E0}" type="pres">
      <dgm:prSet presAssocID="{5B860F65-54A7-4C0C-A47E-2CC35766BF8D}" presName="spNode" presStyleCnt="0"/>
      <dgm:spPr/>
    </dgm:pt>
    <dgm:pt modelId="{1585C4BA-836B-4235-AEB2-3B2B708FB36E}" type="pres">
      <dgm:prSet presAssocID="{2D48FA90-845C-406D-B4D8-E5B0D5DA4E63}" presName="sibTrans" presStyleLbl="sibTrans1D1" presStyleIdx="5" presStyleCnt="8"/>
      <dgm:spPr/>
    </dgm:pt>
    <dgm:pt modelId="{9A188285-65D9-4051-8A97-5C83AE46E73F}" type="pres">
      <dgm:prSet presAssocID="{0B67C3C3-03CD-41F8-AEAB-DE9BFB16A1C2}" presName="node" presStyleLbl="node1" presStyleIdx="6" presStyleCnt="8" custScaleX="262165" custScaleY="177874">
        <dgm:presLayoutVars>
          <dgm:bulletEnabled val="1"/>
        </dgm:presLayoutVars>
      </dgm:prSet>
      <dgm:spPr/>
    </dgm:pt>
    <dgm:pt modelId="{B46310AA-C1D1-42E3-963F-8F0F6A3DBDCB}" type="pres">
      <dgm:prSet presAssocID="{0B67C3C3-03CD-41F8-AEAB-DE9BFB16A1C2}" presName="spNode" presStyleCnt="0"/>
      <dgm:spPr/>
    </dgm:pt>
    <dgm:pt modelId="{BAE7DB15-F0E7-4CFB-A58E-D6CB66008FB7}" type="pres">
      <dgm:prSet presAssocID="{25C932B9-6E8C-46C7-9E14-FF6C76AF4569}" presName="sibTrans" presStyleLbl="sibTrans1D1" presStyleIdx="6" presStyleCnt="8"/>
      <dgm:spPr/>
    </dgm:pt>
    <dgm:pt modelId="{F472CE6C-17E3-428A-AC57-B513EAFABFEB}" type="pres">
      <dgm:prSet presAssocID="{01FF9DB4-08CC-400E-8AE0-744BC9807329}" presName="node" presStyleLbl="node1" presStyleIdx="7" presStyleCnt="8" custScaleX="162086" custScaleY="177874">
        <dgm:presLayoutVars>
          <dgm:bulletEnabled val="1"/>
        </dgm:presLayoutVars>
      </dgm:prSet>
      <dgm:spPr/>
    </dgm:pt>
    <dgm:pt modelId="{C7229B6D-57C7-4C62-938E-9476B5FA4028}" type="pres">
      <dgm:prSet presAssocID="{01FF9DB4-08CC-400E-8AE0-744BC9807329}" presName="spNode" presStyleCnt="0"/>
      <dgm:spPr/>
    </dgm:pt>
    <dgm:pt modelId="{CEFBC3CF-5C07-40A0-8C13-3476007668F6}" type="pres">
      <dgm:prSet presAssocID="{22419080-5E78-4A1A-A36C-0DD514E96C61}" presName="sibTrans" presStyleLbl="sibTrans1D1" presStyleIdx="7" presStyleCnt="8"/>
      <dgm:spPr/>
    </dgm:pt>
  </dgm:ptLst>
  <dgm:cxnLst>
    <dgm:cxn modelId="{92FA1E0F-2217-4C19-BEE5-D7EDA0E8992E}" type="presOf" srcId="{01FF9DB4-08CC-400E-8AE0-744BC9807329}" destId="{F472CE6C-17E3-428A-AC57-B513EAFABFEB}" srcOrd="0" destOrd="0" presId="urn:microsoft.com/office/officeart/2005/8/layout/cycle6"/>
    <dgm:cxn modelId="{12A30315-D591-4EF6-AF76-288C7872FDA9}" type="presOf" srcId="{4E80D22D-7001-4C3F-B383-15E5DC29BEF7}" destId="{8909D0D0-8777-4A2B-839A-88A4FF0A1323}" srcOrd="0" destOrd="0" presId="urn:microsoft.com/office/officeart/2005/8/layout/cycle6"/>
    <dgm:cxn modelId="{CCECDE19-927B-4189-836B-99A342FBE684}" type="presOf" srcId="{25C932B9-6E8C-46C7-9E14-FF6C76AF4569}" destId="{BAE7DB15-F0E7-4CFB-A58E-D6CB66008FB7}" srcOrd="0" destOrd="0" presId="urn:microsoft.com/office/officeart/2005/8/layout/cycle6"/>
    <dgm:cxn modelId="{7F5CE01B-3991-40F7-8C39-810F42E8A5D2}" type="presOf" srcId="{7F191560-D793-41B1-965D-4654BD744DC2}" destId="{379BD56A-5605-4233-9740-96BA189F6642}" srcOrd="0" destOrd="0" presId="urn:microsoft.com/office/officeart/2005/8/layout/cycle6"/>
    <dgm:cxn modelId="{0CD6891D-A3E6-4D07-A2FF-4574D1AC8776}" type="presOf" srcId="{C773CD35-4262-445D-B327-66F6DEF44BD7}" destId="{442B9E7E-1560-44D8-BA80-48747E7FFB20}" srcOrd="0" destOrd="0" presId="urn:microsoft.com/office/officeart/2005/8/layout/cycle6"/>
    <dgm:cxn modelId="{DF5B5D33-8EC2-41F6-AC4A-88971BA811BF}" type="presOf" srcId="{6D24C517-913F-4C13-87A6-AAA0E6BD36E1}" destId="{67B1F311-32B2-4BC5-81C5-A2BBDAEB4A3C}" srcOrd="0" destOrd="0" presId="urn:microsoft.com/office/officeart/2005/8/layout/cycle6"/>
    <dgm:cxn modelId="{7847973A-D12A-402D-B101-A80B4046EBC5}" srcId="{4E80D22D-7001-4C3F-B383-15E5DC29BEF7}" destId="{0B67C3C3-03CD-41F8-AEAB-DE9BFB16A1C2}" srcOrd="6" destOrd="0" parTransId="{0452D35C-D1FA-4420-B84B-521DA58154B9}" sibTransId="{25C932B9-6E8C-46C7-9E14-FF6C76AF4569}"/>
    <dgm:cxn modelId="{D26D7760-21F3-45A2-B636-A796A33E99EC}" srcId="{4E80D22D-7001-4C3F-B383-15E5DC29BEF7}" destId="{5B860F65-54A7-4C0C-A47E-2CC35766BF8D}" srcOrd="5" destOrd="0" parTransId="{D6DC4609-BAAE-4650-A93C-CDE6CCAED8C5}" sibTransId="{2D48FA90-845C-406D-B4D8-E5B0D5DA4E63}"/>
    <dgm:cxn modelId="{0F467045-02E1-4218-8E57-CFA4811344AF}" type="presOf" srcId="{5B860F65-54A7-4C0C-A47E-2CC35766BF8D}" destId="{65955E18-7F78-40C1-8A55-BB97DF1F6875}" srcOrd="0" destOrd="0" presId="urn:microsoft.com/office/officeart/2005/8/layout/cycle6"/>
    <dgm:cxn modelId="{D5F26C6B-BA72-496A-AAFA-EEF1A9A61B1B}" type="presOf" srcId="{26ACC2A9-E67A-4216-A133-05091250324A}" destId="{8EED214B-CD33-4215-AEFC-150822BD2806}" srcOrd="0" destOrd="0" presId="urn:microsoft.com/office/officeart/2005/8/layout/cycle6"/>
    <dgm:cxn modelId="{9E92BF53-A9B0-4B43-A6BD-EEEEBB1571F7}" srcId="{4E80D22D-7001-4C3F-B383-15E5DC29BEF7}" destId="{74FE2B0B-E4E1-43E5-A417-E97FB3275559}" srcOrd="4" destOrd="0" parTransId="{65C5236C-CD4E-4CCB-936D-6DD1243CE73D}" sibTransId="{BFFF532B-F949-432B-9639-32DA1C088238}"/>
    <dgm:cxn modelId="{1D015D76-52DC-44F1-98A1-FCEDD6615066}" type="presOf" srcId="{5C610E6E-E848-4C30-9BB6-D9067C0A23BC}" destId="{6935B27B-AF66-4AE2-BE03-0A70054B191A}" srcOrd="0" destOrd="0" presId="urn:microsoft.com/office/officeart/2005/8/layout/cycle6"/>
    <dgm:cxn modelId="{06E04D86-4D26-40EF-A120-68888D0F2CE0}" type="presOf" srcId="{74FE2B0B-E4E1-43E5-A417-E97FB3275559}" destId="{B2ED9854-270F-40BE-9DE5-51929A66B390}" srcOrd="0" destOrd="0" presId="urn:microsoft.com/office/officeart/2005/8/layout/cycle6"/>
    <dgm:cxn modelId="{6933D788-CF10-4B4A-82C2-DFE8D836D31D}" type="presOf" srcId="{0B67C3C3-03CD-41F8-AEAB-DE9BFB16A1C2}" destId="{9A188285-65D9-4051-8A97-5C83AE46E73F}" srcOrd="0" destOrd="0" presId="urn:microsoft.com/office/officeart/2005/8/layout/cycle6"/>
    <dgm:cxn modelId="{FD98BB9B-26E6-479D-8F68-3B283F044608}" srcId="{4E80D22D-7001-4C3F-B383-15E5DC29BEF7}" destId="{C773CD35-4262-445D-B327-66F6DEF44BD7}" srcOrd="3" destOrd="0" parTransId="{7CFC765C-ED54-449F-A896-00EE12D21D87}" sibTransId="{92C9A690-320F-4F06-8980-A27E5399DF03}"/>
    <dgm:cxn modelId="{94D2DCAA-6E67-4C8D-A632-AACB417D6BCC}" type="presOf" srcId="{2D48FA90-845C-406D-B4D8-E5B0D5DA4E63}" destId="{1585C4BA-836B-4235-AEB2-3B2B708FB36E}" srcOrd="0" destOrd="0" presId="urn:microsoft.com/office/officeart/2005/8/layout/cycle6"/>
    <dgm:cxn modelId="{0CC26DB4-8B5F-4679-B69C-AA5CB76CF02C}" type="presOf" srcId="{92C9A690-320F-4F06-8980-A27E5399DF03}" destId="{649E4738-7C91-4BB5-B34D-5EB32ED861A8}" srcOrd="0" destOrd="0" presId="urn:microsoft.com/office/officeart/2005/8/layout/cycle6"/>
    <dgm:cxn modelId="{31E74EC4-8454-4FD9-8019-6EE96DBCAB45}" type="presOf" srcId="{BFFF532B-F949-432B-9639-32DA1C088238}" destId="{180D8B44-686D-48A4-B8F8-5AB826E0AC3D}" srcOrd="0" destOrd="0" presId="urn:microsoft.com/office/officeart/2005/8/layout/cycle6"/>
    <dgm:cxn modelId="{9C9E8BCD-2F3D-4201-A750-B98EAD4804A7}" srcId="{4E80D22D-7001-4C3F-B383-15E5DC29BEF7}" destId="{6D24C517-913F-4C13-87A6-AAA0E6BD36E1}" srcOrd="0" destOrd="0" parTransId="{F9EF54F2-F053-4656-9A33-479CE8F5CEF8}" sibTransId="{26ACC2A9-E67A-4216-A133-05091250324A}"/>
    <dgm:cxn modelId="{D61E87CF-5337-4337-A66E-EFE6FEDEF108}" type="presOf" srcId="{15007FDA-ED53-4540-AC77-63FF22E5AC7C}" destId="{1BAF8A73-DD1C-47F8-A797-C666231B1B36}" srcOrd="0" destOrd="0" presId="urn:microsoft.com/office/officeart/2005/8/layout/cycle6"/>
    <dgm:cxn modelId="{14235AD6-4D48-4758-90BF-A19047C2AE5E}" srcId="{4E80D22D-7001-4C3F-B383-15E5DC29BEF7}" destId="{5C610E6E-E848-4C30-9BB6-D9067C0A23BC}" srcOrd="2" destOrd="0" parTransId="{70B025FE-9546-4344-823A-DFAA643EBBF0}" sibTransId="{7D448FED-68AE-43EF-B03D-2803ECA1D876}"/>
    <dgm:cxn modelId="{0D19C6D9-3D47-4C46-A044-EC5BDADCDA43}" type="presOf" srcId="{22419080-5E78-4A1A-A36C-0DD514E96C61}" destId="{CEFBC3CF-5C07-40A0-8C13-3476007668F6}" srcOrd="0" destOrd="0" presId="urn:microsoft.com/office/officeart/2005/8/layout/cycle6"/>
    <dgm:cxn modelId="{D87288DF-3776-47A5-A155-EE35E1EC2851}" srcId="{4E80D22D-7001-4C3F-B383-15E5DC29BEF7}" destId="{15007FDA-ED53-4540-AC77-63FF22E5AC7C}" srcOrd="1" destOrd="0" parTransId="{4DB2FB69-7E57-4661-9805-DA99FAAB17F6}" sibTransId="{7F191560-D793-41B1-965D-4654BD744DC2}"/>
    <dgm:cxn modelId="{0D1038E4-C866-4AE9-ADD6-1897625A8FA7}" srcId="{4E80D22D-7001-4C3F-B383-15E5DC29BEF7}" destId="{01FF9DB4-08CC-400E-8AE0-744BC9807329}" srcOrd="7" destOrd="0" parTransId="{1AC3DA5A-944C-46CA-95F4-6C242093FFFE}" sibTransId="{22419080-5E78-4A1A-A36C-0DD514E96C61}"/>
    <dgm:cxn modelId="{531E70F3-A4E3-444A-9646-4F42A7D6CE5F}" type="presOf" srcId="{7D448FED-68AE-43EF-B03D-2803ECA1D876}" destId="{B1B6784F-75AF-4C72-9EE6-6FD0BDF4DDE0}" srcOrd="0" destOrd="0" presId="urn:microsoft.com/office/officeart/2005/8/layout/cycle6"/>
    <dgm:cxn modelId="{AB526F13-92D0-4803-B1D7-D007E76B7ABA}" type="presParOf" srcId="{8909D0D0-8777-4A2B-839A-88A4FF0A1323}" destId="{67B1F311-32B2-4BC5-81C5-A2BBDAEB4A3C}" srcOrd="0" destOrd="0" presId="urn:microsoft.com/office/officeart/2005/8/layout/cycle6"/>
    <dgm:cxn modelId="{BA75466A-9362-4106-90F6-FA4E7CE16951}" type="presParOf" srcId="{8909D0D0-8777-4A2B-839A-88A4FF0A1323}" destId="{D7B4DB02-63A5-4500-8D3C-06D141673CF6}" srcOrd="1" destOrd="0" presId="urn:microsoft.com/office/officeart/2005/8/layout/cycle6"/>
    <dgm:cxn modelId="{E55021F0-9979-49D4-8539-B5BA63801ECD}" type="presParOf" srcId="{8909D0D0-8777-4A2B-839A-88A4FF0A1323}" destId="{8EED214B-CD33-4215-AEFC-150822BD2806}" srcOrd="2" destOrd="0" presId="urn:microsoft.com/office/officeart/2005/8/layout/cycle6"/>
    <dgm:cxn modelId="{260277D9-83A3-4F38-8608-53140FBBA121}" type="presParOf" srcId="{8909D0D0-8777-4A2B-839A-88A4FF0A1323}" destId="{1BAF8A73-DD1C-47F8-A797-C666231B1B36}" srcOrd="3" destOrd="0" presId="urn:microsoft.com/office/officeart/2005/8/layout/cycle6"/>
    <dgm:cxn modelId="{456050CE-B25E-4FF1-8C13-AC3E32976DC3}" type="presParOf" srcId="{8909D0D0-8777-4A2B-839A-88A4FF0A1323}" destId="{4354AC5F-A908-4D6C-9E77-F63F49D4FE11}" srcOrd="4" destOrd="0" presId="urn:microsoft.com/office/officeart/2005/8/layout/cycle6"/>
    <dgm:cxn modelId="{F4C4C36A-5247-4B9F-BDC3-BE8F2123591B}" type="presParOf" srcId="{8909D0D0-8777-4A2B-839A-88A4FF0A1323}" destId="{379BD56A-5605-4233-9740-96BA189F6642}" srcOrd="5" destOrd="0" presId="urn:microsoft.com/office/officeart/2005/8/layout/cycle6"/>
    <dgm:cxn modelId="{006B5894-CFD6-41FE-96DD-4FD49B29F68F}" type="presParOf" srcId="{8909D0D0-8777-4A2B-839A-88A4FF0A1323}" destId="{6935B27B-AF66-4AE2-BE03-0A70054B191A}" srcOrd="6" destOrd="0" presId="urn:microsoft.com/office/officeart/2005/8/layout/cycle6"/>
    <dgm:cxn modelId="{8FC4788D-280B-4CF4-8946-CA6337C33FA5}" type="presParOf" srcId="{8909D0D0-8777-4A2B-839A-88A4FF0A1323}" destId="{6F8545F7-B7D8-41E6-9B19-82ED87506076}" srcOrd="7" destOrd="0" presId="urn:microsoft.com/office/officeart/2005/8/layout/cycle6"/>
    <dgm:cxn modelId="{3E9D2CD0-3963-4C82-BBD3-8C27069A1F17}" type="presParOf" srcId="{8909D0D0-8777-4A2B-839A-88A4FF0A1323}" destId="{B1B6784F-75AF-4C72-9EE6-6FD0BDF4DDE0}" srcOrd="8" destOrd="0" presId="urn:microsoft.com/office/officeart/2005/8/layout/cycle6"/>
    <dgm:cxn modelId="{6DB21DF2-1951-4C67-9FA6-0DCCBC07A3BC}" type="presParOf" srcId="{8909D0D0-8777-4A2B-839A-88A4FF0A1323}" destId="{442B9E7E-1560-44D8-BA80-48747E7FFB20}" srcOrd="9" destOrd="0" presId="urn:microsoft.com/office/officeart/2005/8/layout/cycle6"/>
    <dgm:cxn modelId="{40D44D8B-DBB8-465E-B81B-36A925277D6A}" type="presParOf" srcId="{8909D0D0-8777-4A2B-839A-88A4FF0A1323}" destId="{0E640C46-46A4-4BBC-A391-A22F2CB886CC}" srcOrd="10" destOrd="0" presId="urn:microsoft.com/office/officeart/2005/8/layout/cycle6"/>
    <dgm:cxn modelId="{C123E8F3-9515-4AB7-9A85-5D8C3BD66E82}" type="presParOf" srcId="{8909D0D0-8777-4A2B-839A-88A4FF0A1323}" destId="{649E4738-7C91-4BB5-B34D-5EB32ED861A8}" srcOrd="11" destOrd="0" presId="urn:microsoft.com/office/officeart/2005/8/layout/cycle6"/>
    <dgm:cxn modelId="{A4ED6145-F729-4C6B-B7F3-12B38AE240BE}" type="presParOf" srcId="{8909D0D0-8777-4A2B-839A-88A4FF0A1323}" destId="{B2ED9854-270F-40BE-9DE5-51929A66B390}" srcOrd="12" destOrd="0" presId="urn:microsoft.com/office/officeart/2005/8/layout/cycle6"/>
    <dgm:cxn modelId="{2CB0BF10-E178-46A9-8575-A1A2E3FF3314}" type="presParOf" srcId="{8909D0D0-8777-4A2B-839A-88A4FF0A1323}" destId="{7C7F5CD7-4F9F-41F0-8057-A78224D094B5}" srcOrd="13" destOrd="0" presId="urn:microsoft.com/office/officeart/2005/8/layout/cycle6"/>
    <dgm:cxn modelId="{C8A92093-3047-4754-8F92-AF950EB01F08}" type="presParOf" srcId="{8909D0D0-8777-4A2B-839A-88A4FF0A1323}" destId="{180D8B44-686D-48A4-B8F8-5AB826E0AC3D}" srcOrd="14" destOrd="0" presId="urn:microsoft.com/office/officeart/2005/8/layout/cycle6"/>
    <dgm:cxn modelId="{0867A3D9-55CB-4C84-A919-FCDDE131AF39}" type="presParOf" srcId="{8909D0D0-8777-4A2B-839A-88A4FF0A1323}" destId="{65955E18-7F78-40C1-8A55-BB97DF1F6875}" srcOrd="15" destOrd="0" presId="urn:microsoft.com/office/officeart/2005/8/layout/cycle6"/>
    <dgm:cxn modelId="{5B4EDAC0-93C3-4BE9-88E9-E63718D4D434}" type="presParOf" srcId="{8909D0D0-8777-4A2B-839A-88A4FF0A1323}" destId="{2BE97776-E359-43F1-A404-11E675EBF9E0}" srcOrd="16" destOrd="0" presId="urn:microsoft.com/office/officeart/2005/8/layout/cycle6"/>
    <dgm:cxn modelId="{AF4319E8-BD19-417A-9386-2755B38CB59A}" type="presParOf" srcId="{8909D0D0-8777-4A2B-839A-88A4FF0A1323}" destId="{1585C4BA-836B-4235-AEB2-3B2B708FB36E}" srcOrd="17" destOrd="0" presId="urn:microsoft.com/office/officeart/2005/8/layout/cycle6"/>
    <dgm:cxn modelId="{4C38EA2C-3A96-48CD-ABE7-FFF546B229FC}" type="presParOf" srcId="{8909D0D0-8777-4A2B-839A-88A4FF0A1323}" destId="{9A188285-65D9-4051-8A97-5C83AE46E73F}" srcOrd="18" destOrd="0" presId="urn:microsoft.com/office/officeart/2005/8/layout/cycle6"/>
    <dgm:cxn modelId="{74C00233-B4B2-4895-9EC4-2BDD6FC092C5}" type="presParOf" srcId="{8909D0D0-8777-4A2B-839A-88A4FF0A1323}" destId="{B46310AA-C1D1-42E3-963F-8F0F6A3DBDCB}" srcOrd="19" destOrd="0" presId="urn:microsoft.com/office/officeart/2005/8/layout/cycle6"/>
    <dgm:cxn modelId="{F00758C3-05BB-4C49-9C2C-588C7ABAA62D}" type="presParOf" srcId="{8909D0D0-8777-4A2B-839A-88A4FF0A1323}" destId="{BAE7DB15-F0E7-4CFB-A58E-D6CB66008FB7}" srcOrd="20" destOrd="0" presId="urn:microsoft.com/office/officeart/2005/8/layout/cycle6"/>
    <dgm:cxn modelId="{1D1A4499-3ACF-4742-9DA7-9183768B4F69}" type="presParOf" srcId="{8909D0D0-8777-4A2B-839A-88A4FF0A1323}" destId="{F472CE6C-17E3-428A-AC57-B513EAFABFEB}" srcOrd="21" destOrd="0" presId="urn:microsoft.com/office/officeart/2005/8/layout/cycle6"/>
    <dgm:cxn modelId="{40F2052D-36CE-4231-85F9-77616078179A}" type="presParOf" srcId="{8909D0D0-8777-4A2B-839A-88A4FF0A1323}" destId="{C7229B6D-57C7-4C62-938E-9476B5FA4028}" srcOrd="22" destOrd="0" presId="urn:microsoft.com/office/officeart/2005/8/layout/cycle6"/>
    <dgm:cxn modelId="{7E769C7C-C652-4DE1-803A-0D14500520E7}" type="presParOf" srcId="{8909D0D0-8777-4A2B-839A-88A4FF0A1323}" destId="{CEFBC3CF-5C07-40A0-8C13-3476007668F6}" srcOrd="23"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B1F311-32B2-4BC5-81C5-A2BBDAEB4A3C}">
      <dsp:nvSpPr>
        <dsp:cNvPr id="0" name=""/>
        <dsp:cNvSpPr/>
      </dsp:nvSpPr>
      <dsp:spPr>
        <a:xfrm>
          <a:off x="3640523" y="-166007"/>
          <a:ext cx="1073286" cy="76558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Одяг </a:t>
          </a:r>
          <a:endParaRPr lang="uk-UA" sz="1400" b="1" kern="1200" dirty="0">
            <a:solidFill>
              <a:schemeClr val="tx1"/>
            </a:solidFill>
          </a:endParaRPr>
        </a:p>
      </dsp:txBody>
      <dsp:txXfrm>
        <a:off x="3677896" y="-128634"/>
        <a:ext cx="998540" cy="690843"/>
      </dsp:txXfrm>
    </dsp:sp>
    <dsp:sp modelId="{8EED214B-CD33-4215-AEFC-150822BD2806}">
      <dsp:nvSpPr>
        <dsp:cNvPr id="0" name=""/>
        <dsp:cNvSpPr/>
      </dsp:nvSpPr>
      <dsp:spPr>
        <a:xfrm>
          <a:off x="3683064" y="-2596037"/>
          <a:ext cx="2985964" cy="2985964"/>
        </a:xfrm>
        <a:custGeom>
          <a:avLst/>
          <a:gdLst/>
          <a:ahLst/>
          <a:cxnLst/>
          <a:rect l="0" t="0" r="0" b="0"/>
          <a:pathLst>
            <a:path>
              <a:moveTo>
                <a:pt x="1029994" y="2912361"/>
              </a:moveTo>
              <a:arcTo wR="1492982" hR="1492982" stAng="6483949" swAng="178195"/>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BAF8A73-DD1C-47F8-A797-C666231B1B36}">
      <dsp:nvSpPr>
        <dsp:cNvPr id="0" name=""/>
        <dsp:cNvSpPr/>
      </dsp:nvSpPr>
      <dsp:spPr>
        <a:xfrm>
          <a:off x="4639403" y="271277"/>
          <a:ext cx="1186921" cy="765589"/>
        </a:xfrm>
        <a:prstGeom prst="roundRect">
          <a:avLst/>
        </a:prstGeom>
        <a:solidFill>
          <a:schemeClr val="accent2">
            <a:hueOff val="-1220499"/>
            <a:satOff val="3566"/>
            <a:lumOff val="-67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uk-UA" sz="1300" kern="1200" dirty="0"/>
            <a:t>Д</a:t>
          </a:r>
          <a:r>
            <a:rPr lang="en-GB" sz="1300" kern="1200" dirty="0" err="1"/>
            <a:t>іяльність</a:t>
          </a:r>
          <a:r>
            <a:rPr lang="uk-UA" sz="1300" kern="1200" dirty="0"/>
            <a:t> л</a:t>
          </a:r>
          <a:r>
            <a:rPr lang="en-GB" sz="1300" kern="1200" dirty="0" err="1"/>
            <a:t>юд</a:t>
          </a:r>
          <a:r>
            <a:rPr lang="uk-UA" sz="1300" kern="1200" dirty="0" err="1"/>
            <a:t>ини</a:t>
          </a:r>
          <a:r>
            <a:rPr lang="en-GB" sz="1300" kern="1200" dirty="0"/>
            <a:t> /Метаболічні процеси </a:t>
          </a:r>
          <a:endParaRPr lang="uk-UA" sz="1300" b="1" kern="1200" dirty="0">
            <a:solidFill>
              <a:schemeClr val="tx1"/>
            </a:solidFill>
          </a:endParaRPr>
        </a:p>
      </dsp:txBody>
      <dsp:txXfrm>
        <a:off x="4676776" y="308650"/>
        <a:ext cx="1112175" cy="690843"/>
      </dsp:txXfrm>
    </dsp:sp>
    <dsp:sp modelId="{379BD56A-5605-4233-9740-96BA189F6642}">
      <dsp:nvSpPr>
        <dsp:cNvPr id="0" name=""/>
        <dsp:cNvSpPr/>
      </dsp:nvSpPr>
      <dsp:spPr>
        <a:xfrm>
          <a:off x="2684184" y="216787"/>
          <a:ext cx="2985964" cy="2985964"/>
        </a:xfrm>
        <a:custGeom>
          <a:avLst/>
          <a:gdLst/>
          <a:ahLst/>
          <a:cxnLst/>
          <a:rect l="0" t="0" r="0" b="0"/>
          <a:pathLst>
            <a:path>
              <a:moveTo>
                <a:pt x="2827118" y="822851"/>
              </a:moveTo>
              <a:arcTo wR="1492982" hR="1492982" stAng="19999789" swAng="701685"/>
            </a:path>
          </a:pathLst>
        </a:custGeom>
        <a:noFill/>
        <a:ln w="9525" cap="flat" cmpd="sng" algn="ctr">
          <a:solidFill>
            <a:schemeClr val="accent2">
              <a:hueOff val="-1220499"/>
              <a:satOff val="3566"/>
              <a:lumOff val="-672"/>
              <a:alphaOff val="0"/>
            </a:schemeClr>
          </a:solidFill>
          <a:prstDash val="solid"/>
        </a:ln>
        <a:effectLst/>
      </dsp:spPr>
      <dsp:style>
        <a:lnRef idx="1">
          <a:scrgbClr r="0" g="0" b="0"/>
        </a:lnRef>
        <a:fillRef idx="0">
          <a:scrgbClr r="0" g="0" b="0"/>
        </a:fillRef>
        <a:effectRef idx="0">
          <a:scrgbClr r="0" g="0" b="0"/>
        </a:effectRef>
        <a:fontRef idx="minor"/>
      </dsp:style>
    </dsp:sp>
    <dsp:sp modelId="{6935B27B-AF66-4AE2-BE03-0A70054B191A}">
      <dsp:nvSpPr>
        <dsp:cNvPr id="0" name=""/>
        <dsp:cNvSpPr/>
      </dsp:nvSpPr>
      <dsp:spPr>
        <a:xfrm>
          <a:off x="4798241" y="1326975"/>
          <a:ext cx="1743813" cy="765589"/>
        </a:xfrm>
        <a:prstGeom prst="roundRect">
          <a:avLst/>
        </a:prstGeom>
        <a:solidFill>
          <a:schemeClr val="accent2">
            <a:hueOff val="-2440997"/>
            <a:satOff val="7132"/>
            <a:lumOff val="-13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Кліматичні та сезонні зміни</a:t>
          </a:r>
          <a:endParaRPr lang="uk-UA" sz="1400" b="1" kern="1200" dirty="0">
            <a:solidFill>
              <a:schemeClr val="tx1"/>
            </a:solidFill>
          </a:endParaRPr>
        </a:p>
      </dsp:txBody>
      <dsp:txXfrm>
        <a:off x="4835614" y="1364348"/>
        <a:ext cx="1669067" cy="690843"/>
      </dsp:txXfrm>
    </dsp:sp>
    <dsp:sp modelId="{B1B6784F-75AF-4C72-9EE6-6FD0BDF4DDE0}">
      <dsp:nvSpPr>
        <dsp:cNvPr id="0" name=""/>
        <dsp:cNvSpPr/>
      </dsp:nvSpPr>
      <dsp:spPr>
        <a:xfrm>
          <a:off x="2684184" y="216787"/>
          <a:ext cx="2985964" cy="2985964"/>
        </a:xfrm>
        <a:custGeom>
          <a:avLst/>
          <a:gdLst/>
          <a:ahLst/>
          <a:cxnLst/>
          <a:rect l="0" t="0" r="0" b="0"/>
          <a:pathLst>
            <a:path>
              <a:moveTo>
                <a:pt x="2935103" y="1879353"/>
              </a:moveTo>
              <a:arcTo wR="1492982" hR="1492982" stAng="899902" swAng="837381"/>
            </a:path>
          </a:pathLst>
        </a:custGeom>
        <a:noFill/>
        <a:ln w="9525" cap="flat" cmpd="sng" algn="ctr">
          <a:solidFill>
            <a:schemeClr val="accent2">
              <a:hueOff val="-2440997"/>
              <a:satOff val="7132"/>
              <a:lumOff val="-1345"/>
              <a:alphaOff val="0"/>
            </a:schemeClr>
          </a:solidFill>
          <a:prstDash val="solid"/>
        </a:ln>
        <a:effectLst/>
      </dsp:spPr>
      <dsp:style>
        <a:lnRef idx="1">
          <a:scrgbClr r="0" g="0" b="0"/>
        </a:lnRef>
        <a:fillRef idx="0">
          <a:scrgbClr r="0" g="0" b="0"/>
        </a:fillRef>
        <a:effectRef idx="0">
          <a:scrgbClr r="0" g="0" b="0"/>
        </a:effectRef>
        <a:fontRef idx="minor"/>
      </dsp:style>
    </dsp:sp>
    <dsp:sp modelId="{442B9E7E-1560-44D8-BA80-48747E7FFB20}">
      <dsp:nvSpPr>
        <dsp:cNvPr id="0" name=""/>
        <dsp:cNvSpPr/>
      </dsp:nvSpPr>
      <dsp:spPr>
        <a:xfrm>
          <a:off x="4746205" y="2435785"/>
          <a:ext cx="973318" cy="659363"/>
        </a:xfrm>
        <a:prstGeom prst="roundRect">
          <a:avLst/>
        </a:prstGeom>
        <a:solidFill>
          <a:schemeClr val="accent2">
            <a:hueOff val="-3661496"/>
            <a:satOff val="10698"/>
            <a:lumOff val="-20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Стать та вік</a:t>
          </a:r>
          <a:endParaRPr lang="uk-UA" sz="1400" b="1" kern="1200" dirty="0">
            <a:solidFill>
              <a:schemeClr val="tx1"/>
            </a:solidFill>
          </a:endParaRPr>
        </a:p>
      </dsp:txBody>
      <dsp:txXfrm>
        <a:off x="4778392" y="2467972"/>
        <a:ext cx="908944" cy="594989"/>
      </dsp:txXfrm>
    </dsp:sp>
    <dsp:sp modelId="{649E4738-7C91-4BB5-B34D-5EB32ED861A8}">
      <dsp:nvSpPr>
        <dsp:cNvPr id="0" name=""/>
        <dsp:cNvSpPr/>
      </dsp:nvSpPr>
      <dsp:spPr>
        <a:xfrm>
          <a:off x="3939497" y="2922979"/>
          <a:ext cx="2985964" cy="2985964"/>
        </a:xfrm>
        <a:custGeom>
          <a:avLst/>
          <a:gdLst/>
          <a:ahLst/>
          <a:cxnLst/>
          <a:rect l="0" t="0" r="0" b="0"/>
          <a:pathLst>
            <a:path>
              <a:moveTo>
                <a:pt x="808258" y="166276"/>
              </a:moveTo>
              <a:arcTo wR="1492982" hR="1492982" stAng="14562082" swAng="394030"/>
            </a:path>
          </a:pathLst>
        </a:custGeom>
        <a:noFill/>
        <a:ln w="9525" cap="flat" cmpd="sng" algn="ctr">
          <a:solidFill>
            <a:schemeClr val="accent2">
              <a:hueOff val="-3661496"/>
              <a:satOff val="10698"/>
              <a:lumOff val="-2017"/>
              <a:alphaOff val="0"/>
            </a:schemeClr>
          </a:solidFill>
          <a:prstDash val="solid"/>
        </a:ln>
        <a:effectLst/>
      </dsp:spPr>
      <dsp:style>
        <a:lnRef idx="1">
          <a:scrgbClr r="0" g="0" b="0"/>
        </a:lnRef>
        <a:fillRef idx="0">
          <a:scrgbClr r="0" g="0" b="0"/>
        </a:fillRef>
        <a:effectRef idx="0">
          <a:scrgbClr r="0" g="0" b="0"/>
        </a:effectRef>
        <a:fontRef idx="minor"/>
      </dsp:style>
    </dsp:sp>
    <dsp:sp modelId="{B2ED9854-270F-40BE-9DE5-51929A66B390}">
      <dsp:nvSpPr>
        <dsp:cNvPr id="0" name=""/>
        <dsp:cNvSpPr/>
      </dsp:nvSpPr>
      <dsp:spPr>
        <a:xfrm>
          <a:off x="3196576" y="2819929"/>
          <a:ext cx="1709036" cy="765589"/>
        </a:xfrm>
        <a:prstGeom prst="roundRect">
          <a:avLst/>
        </a:prstGeom>
        <a:solidFill>
          <a:schemeClr val="accent2">
            <a:hueOff val="-4881995"/>
            <a:satOff val="14264"/>
            <a:lumOff val="-268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Тривалість </a:t>
          </a:r>
          <a:r>
            <a:rPr lang="en-GB" sz="1400" kern="1200" dirty="0" err="1"/>
            <a:t>перебування</a:t>
          </a:r>
          <a:r>
            <a:rPr lang="en-GB" sz="1400" kern="1200" dirty="0"/>
            <a:t> </a:t>
          </a:r>
          <a:r>
            <a:rPr lang="uk-UA" sz="1400" kern="1200" dirty="0"/>
            <a:t>в</a:t>
          </a:r>
          <a:r>
            <a:rPr lang="en-GB" sz="1400" kern="1200" dirty="0"/>
            <a:t> приміщенні</a:t>
          </a:r>
          <a:endParaRPr lang="uk-UA" sz="1400" b="1" kern="1200" dirty="0">
            <a:solidFill>
              <a:schemeClr val="tx1"/>
            </a:solidFill>
          </a:endParaRPr>
        </a:p>
      </dsp:txBody>
      <dsp:txXfrm>
        <a:off x="3233949" y="2857302"/>
        <a:ext cx="1634290" cy="690843"/>
      </dsp:txXfrm>
    </dsp:sp>
    <dsp:sp modelId="{180D8B44-686D-48A4-B8F8-5AB826E0AC3D}">
      <dsp:nvSpPr>
        <dsp:cNvPr id="0" name=""/>
        <dsp:cNvSpPr/>
      </dsp:nvSpPr>
      <dsp:spPr>
        <a:xfrm>
          <a:off x="451848" y="2163305"/>
          <a:ext cx="2985964" cy="2985964"/>
        </a:xfrm>
        <a:custGeom>
          <a:avLst/>
          <a:gdLst/>
          <a:ahLst/>
          <a:cxnLst/>
          <a:rect l="0" t="0" r="0" b="0"/>
          <a:pathLst>
            <a:path>
              <a:moveTo>
                <a:pt x="2745737" y="680824"/>
              </a:moveTo>
              <a:arcTo wR="1492982" hR="1492982" stAng="19622686" swAng="418390"/>
            </a:path>
          </a:pathLst>
        </a:custGeom>
        <a:noFill/>
        <a:ln w="9525" cap="flat" cmpd="sng" algn="ctr">
          <a:solidFill>
            <a:schemeClr val="accent2">
              <a:hueOff val="-4881995"/>
              <a:satOff val="14264"/>
              <a:lumOff val="-2689"/>
              <a:alphaOff val="0"/>
            </a:schemeClr>
          </a:solidFill>
          <a:prstDash val="solid"/>
        </a:ln>
        <a:effectLst/>
      </dsp:spPr>
      <dsp:style>
        <a:lnRef idx="1">
          <a:scrgbClr r="0" g="0" b="0"/>
        </a:lnRef>
        <a:fillRef idx="0">
          <a:scrgbClr r="0" g="0" b="0"/>
        </a:fillRef>
        <a:effectRef idx="0">
          <a:scrgbClr r="0" g="0" b="0"/>
        </a:effectRef>
        <a:fontRef idx="minor"/>
      </dsp:style>
    </dsp:sp>
    <dsp:sp modelId="{65955E18-7F78-40C1-8A55-BB97DF1F6875}">
      <dsp:nvSpPr>
        <dsp:cNvPr id="0" name=""/>
        <dsp:cNvSpPr/>
      </dsp:nvSpPr>
      <dsp:spPr>
        <a:xfrm>
          <a:off x="2289286" y="2238304"/>
          <a:ext cx="1218156" cy="765589"/>
        </a:xfrm>
        <a:prstGeom prst="roundRect">
          <a:avLst/>
        </a:prstGeom>
        <a:solidFill>
          <a:schemeClr val="accent2">
            <a:hueOff val="-6102493"/>
            <a:satOff val="17830"/>
            <a:lumOff val="-336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noProof="0" dirty="0"/>
            <a:t>Робоча температура</a:t>
          </a:r>
          <a:endParaRPr lang="uk-UA" sz="1300" b="1" kern="1200" noProof="0" dirty="0">
            <a:solidFill>
              <a:schemeClr val="tx1"/>
            </a:solidFill>
          </a:endParaRPr>
        </a:p>
      </dsp:txBody>
      <dsp:txXfrm>
        <a:off x="2326659" y="2275677"/>
        <a:ext cx="1143410" cy="690843"/>
      </dsp:txXfrm>
    </dsp:sp>
    <dsp:sp modelId="{1585C4BA-836B-4235-AEB2-3B2B708FB36E}">
      <dsp:nvSpPr>
        <dsp:cNvPr id="0" name=""/>
        <dsp:cNvSpPr/>
      </dsp:nvSpPr>
      <dsp:spPr>
        <a:xfrm>
          <a:off x="2671791" y="1026367"/>
          <a:ext cx="2985964" cy="2985964"/>
        </a:xfrm>
        <a:custGeom>
          <a:avLst/>
          <a:gdLst/>
          <a:ahLst/>
          <a:cxnLst/>
          <a:rect l="0" t="0" r="0" b="0"/>
          <a:pathLst>
            <a:path>
              <a:moveTo>
                <a:pt x="26974" y="1210463"/>
              </a:moveTo>
              <a:arcTo wR="1492982" hR="1492982" stAng="11454476" swAng="338688"/>
            </a:path>
          </a:pathLst>
        </a:custGeom>
        <a:noFill/>
        <a:ln w="9525" cap="flat" cmpd="sng" algn="ctr">
          <a:solidFill>
            <a:schemeClr val="accent2">
              <a:hueOff val="-6102493"/>
              <a:satOff val="17830"/>
              <a:lumOff val="-3361"/>
              <a:alphaOff val="0"/>
            </a:schemeClr>
          </a:solidFill>
          <a:prstDash val="solid"/>
        </a:ln>
        <a:effectLst/>
      </dsp:spPr>
      <dsp:style>
        <a:lnRef idx="1">
          <a:scrgbClr r="0" g="0" b="0"/>
        </a:lnRef>
        <a:fillRef idx="0">
          <a:scrgbClr r="0" g="0" b="0"/>
        </a:fillRef>
        <a:effectRef idx="0">
          <a:scrgbClr r="0" g="0" b="0"/>
        </a:effectRef>
        <a:fontRef idx="minor"/>
      </dsp:style>
    </dsp:sp>
    <dsp:sp modelId="{9A188285-65D9-4051-8A97-5C83AE46E73F}">
      <dsp:nvSpPr>
        <dsp:cNvPr id="0" name=""/>
        <dsp:cNvSpPr/>
      </dsp:nvSpPr>
      <dsp:spPr>
        <a:xfrm>
          <a:off x="1816194" y="1326975"/>
          <a:ext cx="1735980" cy="765589"/>
        </a:xfrm>
        <a:prstGeom prst="roundRect">
          <a:avLst/>
        </a:prstGeom>
        <a:solidFill>
          <a:schemeClr val="accent2">
            <a:hueOff val="-7322992"/>
            <a:satOff val="21396"/>
            <a:lumOff val="-403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noProof="0" dirty="0"/>
            <a:t>Швидкість</a:t>
          </a:r>
          <a:r>
            <a:rPr kern="1200"/>
            <a:t> </a:t>
          </a:r>
          <a:r>
            <a:rPr lang="en-US" sz="1400" kern="1200" noProof="0" dirty="0"/>
            <a:t>руху повітря</a:t>
          </a:r>
        </a:p>
      </dsp:txBody>
      <dsp:txXfrm>
        <a:off x="1853567" y="1364348"/>
        <a:ext cx="1661234" cy="690843"/>
      </dsp:txXfrm>
    </dsp:sp>
    <dsp:sp modelId="{BAE7DB15-F0E7-4CFB-A58E-D6CB66008FB7}">
      <dsp:nvSpPr>
        <dsp:cNvPr id="0" name=""/>
        <dsp:cNvSpPr/>
      </dsp:nvSpPr>
      <dsp:spPr>
        <a:xfrm>
          <a:off x="2684184" y="216787"/>
          <a:ext cx="2985964" cy="2985964"/>
        </a:xfrm>
        <a:custGeom>
          <a:avLst/>
          <a:gdLst/>
          <a:ahLst/>
          <a:cxnLst/>
          <a:rect l="0" t="0" r="0" b="0"/>
          <a:pathLst>
            <a:path>
              <a:moveTo>
                <a:pt x="50706" y="1107188"/>
              </a:moveTo>
              <a:arcTo wR="1492982" hR="1492982" stAng="11698526" swAng="701685"/>
            </a:path>
          </a:pathLst>
        </a:custGeom>
        <a:noFill/>
        <a:ln w="9525" cap="flat" cmpd="sng" algn="ctr">
          <a:solidFill>
            <a:schemeClr val="accent2">
              <a:hueOff val="-7322992"/>
              <a:satOff val="21396"/>
              <a:lumOff val="-4034"/>
              <a:alphaOff val="0"/>
            </a:schemeClr>
          </a:solidFill>
          <a:prstDash val="solid"/>
        </a:ln>
        <a:effectLst/>
      </dsp:spPr>
      <dsp:style>
        <a:lnRef idx="1">
          <a:scrgbClr r="0" g="0" b="0"/>
        </a:lnRef>
        <a:fillRef idx="0">
          <a:scrgbClr r="0" g="0" b="0"/>
        </a:fillRef>
        <a:effectRef idx="0">
          <a:scrgbClr r="0" g="0" b="0"/>
        </a:effectRef>
        <a:fontRef idx="minor"/>
      </dsp:style>
    </dsp:sp>
    <dsp:sp modelId="{F472CE6C-17E3-428A-AC57-B513EAFABFEB}">
      <dsp:nvSpPr>
        <dsp:cNvPr id="0" name=""/>
        <dsp:cNvSpPr/>
      </dsp:nvSpPr>
      <dsp:spPr>
        <a:xfrm>
          <a:off x="2584825" y="271277"/>
          <a:ext cx="1073286" cy="765589"/>
        </a:xfrm>
        <a:prstGeom prst="roundRect">
          <a:avLst/>
        </a:prstGeom>
        <a:solidFill>
          <a:schemeClr val="accent2">
            <a:hueOff val="-8543491"/>
            <a:satOff val="24962"/>
            <a:lumOff val="-470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Вологість повітря</a:t>
          </a:r>
          <a:endParaRPr lang="uk-UA" sz="1400" b="1" kern="1200" dirty="0">
            <a:solidFill>
              <a:schemeClr val="tx1"/>
            </a:solidFill>
          </a:endParaRPr>
        </a:p>
      </dsp:txBody>
      <dsp:txXfrm>
        <a:off x="2622198" y="308650"/>
        <a:ext cx="998540" cy="690843"/>
      </dsp:txXfrm>
    </dsp:sp>
    <dsp:sp modelId="{CEFBC3CF-5C07-40A0-8C13-3476007668F6}">
      <dsp:nvSpPr>
        <dsp:cNvPr id="0" name=""/>
        <dsp:cNvSpPr/>
      </dsp:nvSpPr>
      <dsp:spPr>
        <a:xfrm>
          <a:off x="1628486" y="-2576263"/>
          <a:ext cx="2985964" cy="2985964"/>
        </a:xfrm>
        <a:custGeom>
          <a:avLst/>
          <a:gdLst/>
          <a:ahLst/>
          <a:cxnLst/>
          <a:rect l="0" t="0" r="0" b="0"/>
          <a:pathLst>
            <a:path>
              <a:moveTo>
                <a:pt x="2029450" y="2886251"/>
              </a:moveTo>
              <a:arcTo wR="1492982" hR="1492982" stAng="4136471" swAng="42430"/>
            </a:path>
          </a:pathLst>
        </a:custGeom>
        <a:noFill/>
        <a:ln w="9525" cap="flat" cmpd="sng" algn="ctr">
          <a:solidFill>
            <a:schemeClr val="accent2">
              <a:hueOff val="-8543491"/>
              <a:satOff val="24962"/>
              <a:lumOff val="-4706"/>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1"/>
            <a:ext cx="5136206" cy="511730"/>
          </a:xfrm>
          <a:prstGeom prst="rect">
            <a:avLst/>
          </a:prstGeom>
        </p:spPr>
        <p:txBody>
          <a:bodyPr vert="horz" lIns="94787" tIns="47393" rIns="94787" bIns="47393" rtlCol="0"/>
          <a:lstStyle>
            <a:lvl1pPr algn="l">
              <a:defRPr sz="1200"/>
            </a:lvl1pPr>
          </a:lstStyle>
          <a:p>
            <a:r>
              <a:rPr lang="en-US"/>
              <a:t>2.2.1.Module - Vent Air Cooling</a:t>
            </a:r>
            <a:endParaRPr lang="uk-UA"/>
          </a:p>
        </p:txBody>
      </p:sp>
      <p:sp>
        <p:nvSpPr>
          <p:cNvPr id="4" name="Fußzeilenplatzhalter 3"/>
          <p:cNvSpPr>
            <a:spLocks noGrp="1"/>
          </p:cNvSpPr>
          <p:nvPr>
            <p:ph type="ftr" sz="quarter" idx="2"/>
          </p:nvPr>
        </p:nvSpPr>
        <p:spPr>
          <a:xfrm>
            <a:off x="1" y="9721107"/>
            <a:ext cx="3078427" cy="511730"/>
          </a:xfrm>
          <a:prstGeom prst="rect">
            <a:avLst/>
          </a:prstGeom>
        </p:spPr>
        <p:txBody>
          <a:bodyPr vert="horz" lIns="94787" tIns="47393" rIns="94787" bIns="47393" rtlCol="0" anchor="b"/>
          <a:lstStyle>
            <a:lvl1pPr algn="l">
              <a:defRPr sz="1200"/>
            </a:lvl1pPr>
          </a:lstStyle>
          <a:p>
            <a:endParaRPr lang="de-DE"/>
          </a:p>
        </p:txBody>
      </p:sp>
      <p:sp>
        <p:nvSpPr>
          <p:cNvPr id="5" name="Foliennummernplatzhalter 4"/>
          <p:cNvSpPr>
            <a:spLocks noGrp="1"/>
          </p:cNvSpPr>
          <p:nvPr>
            <p:ph type="sldNum" sz="quarter" idx="3"/>
          </p:nvPr>
        </p:nvSpPr>
        <p:spPr>
          <a:xfrm>
            <a:off x="4023993" y="9721107"/>
            <a:ext cx="3078427" cy="511730"/>
          </a:xfrm>
          <a:prstGeom prst="rect">
            <a:avLst/>
          </a:prstGeom>
        </p:spPr>
        <p:txBody>
          <a:bodyPr vert="horz" lIns="94787" tIns="47393" rIns="94787" bIns="47393" rtlCol="0" anchor="b"/>
          <a:lstStyle>
            <a:lvl1pPr algn="r">
              <a:defRPr sz="1200"/>
            </a:lvl1pPr>
          </a:lstStyle>
          <a:p>
            <a:fld id="{A72F4D95-E143-4DA1-8987-806DB0942C13}" type="slidenum">
              <a:rPr lang="de-DE" smtClean="0"/>
              <a:pPr/>
              <a:t>‹#›</a:t>
            </a:fld>
            <a:endParaRPr lang="uk-UA"/>
          </a:p>
        </p:txBody>
      </p:sp>
    </p:spTree>
    <p:extLst>
      <p:ext uri="{BB962C8B-B14F-4D97-AF65-F5344CB8AC3E}">
        <p14:creationId xmlns:p14="http://schemas.microsoft.com/office/powerpoint/2010/main" val="4176158771"/>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0"/>
            <a:ext cx="5424238" cy="513508"/>
          </a:xfrm>
          <a:prstGeom prst="rect">
            <a:avLst/>
          </a:prstGeom>
        </p:spPr>
        <p:txBody>
          <a:bodyPr vert="horz" lIns="94787" tIns="47393" rIns="94787" bIns="47393" rtlCol="0"/>
          <a:lstStyle>
            <a:lvl1pPr algn="l">
              <a:defRPr sz="1200"/>
            </a:lvl1pPr>
          </a:lstStyle>
          <a:p>
            <a:r>
              <a:rPr lang="en-US"/>
              <a:t>2.2.1.Module - Vent Air Cooling</a:t>
            </a:r>
            <a:endParaRPr lang="uk-UA"/>
          </a:p>
        </p:txBody>
      </p:sp>
      <p:sp>
        <p:nvSpPr>
          <p:cNvPr id="4" name="Folienbildplatzhalter 3"/>
          <p:cNvSpPr>
            <a:spLocks noGrp="1" noRot="1" noChangeAspect="1"/>
          </p:cNvSpPr>
          <p:nvPr>
            <p:ph type="sldImg" idx="2"/>
          </p:nvPr>
        </p:nvSpPr>
        <p:spPr>
          <a:xfrm>
            <a:off x="482600" y="1279525"/>
            <a:ext cx="6138863" cy="3452813"/>
          </a:xfrm>
          <a:prstGeom prst="rect">
            <a:avLst/>
          </a:prstGeom>
          <a:noFill/>
          <a:ln w="12700">
            <a:solidFill>
              <a:prstClr val="black"/>
            </a:solidFill>
          </a:ln>
        </p:spPr>
        <p:txBody>
          <a:bodyPr vert="horz" lIns="94787" tIns="47393" rIns="94787" bIns="47393" rtlCol="0" anchor="ctr"/>
          <a:lstStyle/>
          <a:p>
            <a:endParaRPr lang="de-DE"/>
          </a:p>
        </p:txBody>
      </p:sp>
      <p:sp>
        <p:nvSpPr>
          <p:cNvPr id="5" name="Notizenplatzhalter 4"/>
          <p:cNvSpPr>
            <a:spLocks noGrp="1"/>
          </p:cNvSpPr>
          <p:nvPr>
            <p:ph type="body" sz="quarter" idx="3"/>
          </p:nvPr>
        </p:nvSpPr>
        <p:spPr>
          <a:xfrm>
            <a:off x="710407" y="4925408"/>
            <a:ext cx="5683250" cy="4029879"/>
          </a:xfrm>
          <a:prstGeom prst="rect">
            <a:avLst/>
          </a:prstGeom>
        </p:spPr>
        <p:txBody>
          <a:bodyPr vert="horz" lIns="94787" tIns="47393" rIns="94787" bIns="47393"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1" y="9721106"/>
            <a:ext cx="3078427" cy="513507"/>
          </a:xfrm>
          <a:prstGeom prst="rect">
            <a:avLst/>
          </a:prstGeom>
        </p:spPr>
        <p:txBody>
          <a:bodyPr vert="horz" lIns="94787" tIns="47393" rIns="94787" bIns="47393" rtlCol="0" anchor="b"/>
          <a:lstStyle>
            <a:lvl1pPr algn="l">
              <a:defRPr sz="1200"/>
            </a:lvl1pPr>
          </a:lstStyle>
          <a:p>
            <a:endParaRPr lang="de-DE"/>
          </a:p>
        </p:txBody>
      </p:sp>
      <p:sp>
        <p:nvSpPr>
          <p:cNvPr id="7" name="Foliennummernplatzhalter 6"/>
          <p:cNvSpPr>
            <a:spLocks noGrp="1"/>
          </p:cNvSpPr>
          <p:nvPr>
            <p:ph type="sldNum" sz="quarter" idx="5"/>
          </p:nvPr>
        </p:nvSpPr>
        <p:spPr>
          <a:xfrm>
            <a:off x="4023993" y="9721106"/>
            <a:ext cx="3078427" cy="513507"/>
          </a:xfrm>
          <a:prstGeom prst="rect">
            <a:avLst/>
          </a:prstGeom>
        </p:spPr>
        <p:txBody>
          <a:bodyPr vert="horz" lIns="94787" tIns="47393" rIns="94787" bIns="47393" rtlCol="0" anchor="b"/>
          <a:lstStyle>
            <a:lvl1pPr algn="r">
              <a:defRPr sz="1200"/>
            </a:lvl1pPr>
          </a:lstStyle>
          <a:p>
            <a:fld id="{791A2207-F139-461D-84D4-A2D4311065BA}" type="slidenum">
              <a:rPr lang="de-DE" smtClean="0"/>
              <a:pPr/>
              <a:t>‹#›</a:t>
            </a:fld>
            <a:endParaRPr lang="uk-UA"/>
          </a:p>
        </p:txBody>
      </p:sp>
    </p:spTree>
    <p:extLst>
      <p:ext uri="{BB962C8B-B14F-4D97-AF65-F5344CB8AC3E}">
        <p14:creationId xmlns:p14="http://schemas.microsoft.com/office/powerpoint/2010/main" val="507546258"/>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93675" y="941388"/>
            <a:ext cx="6770688" cy="3808412"/>
          </a:xfrm>
        </p:spPr>
      </p:sp>
      <p:sp>
        <p:nvSpPr>
          <p:cNvPr id="3" name="Notizenplatzhalter 2"/>
          <p:cNvSpPr>
            <a:spLocks noGrp="1"/>
          </p:cNvSpPr>
          <p:nvPr>
            <p:ph type="body" idx="1"/>
          </p:nvPr>
        </p:nvSpPr>
        <p:spPr/>
        <p:txBody>
          <a:bodyPr/>
          <a:lstStyle/>
          <a:p>
            <a:pPr algn="just" defTabSz="857563">
              <a:defRPr/>
            </a:pPr>
            <a:r>
              <a:rPr lang="uk-UA" dirty="0"/>
              <a:t>_____________________________________________________</a:t>
            </a:r>
            <a:r>
              <a:rPr lang="en-US" dirty="0"/>
              <a:t>_______</a:t>
            </a:r>
            <a:r>
              <a:rPr lang="uk-UA" dirty="0"/>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endParaRPr lang="uk-UA" dirty="0"/>
          </a:p>
        </p:txBody>
      </p:sp>
      <p:sp>
        <p:nvSpPr>
          <p:cNvPr id="4" name="Foliennummernplatzhalter 3"/>
          <p:cNvSpPr>
            <a:spLocks noGrp="1"/>
          </p:cNvSpPr>
          <p:nvPr>
            <p:ph type="sldNum" sz="quarter" idx="10"/>
          </p:nvPr>
        </p:nvSpPr>
        <p:spPr/>
        <p:txBody>
          <a:bodyPr/>
          <a:lstStyle/>
          <a:p>
            <a:pPr defTabSz="1025737" eaLnBrk="0" hangingPunct="0">
              <a:defRPr/>
            </a:pPr>
            <a:fld id="{276F4F92-661F-4424-ADED-7D3829A4203F}" type="slidenum">
              <a:rPr lang="de-DE">
                <a:solidFill>
                  <a:srgbClr val="000000"/>
                </a:solidFill>
                <a:latin typeface="Arial Narrow" pitchFamily="34" charset="0"/>
              </a:rPr>
              <a:pPr defTabSz="1025737" eaLnBrk="0" hangingPunct="0">
                <a:defRPr/>
              </a:pPr>
              <a:t>1</a:t>
            </a:fld>
            <a:endParaRPr lang="uk-UA">
              <a:solidFill>
                <a:srgbClr val="000000"/>
              </a:solidFill>
              <a:latin typeface="Arial Narrow" pitchFamily="34" charset="0"/>
            </a:endParaRPr>
          </a:p>
        </p:txBody>
      </p:sp>
      <p:sp>
        <p:nvSpPr>
          <p:cNvPr id="5" name="Header Placeholder 4"/>
          <p:cNvSpPr>
            <a:spLocks noGrp="1"/>
          </p:cNvSpPr>
          <p:nvPr>
            <p:ph type="hdr" sz="quarter" idx="11"/>
          </p:nvPr>
        </p:nvSpPr>
        <p:spPr/>
        <p:txBody>
          <a:bodyPr/>
          <a:lstStyle/>
          <a:p>
            <a:pPr>
              <a:defRPr/>
            </a:pPr>
            <a:r>
              <a:rPr lang="en-US"/>
              <a:t>2.2.1.Module - Vent Air Cooling</a:t>
            </a:r>
            <a:endParaRPr lang="uk-UA" dirty="0"/>
          </a:p>
        </p:txBody>
      </p:sp>
    </p:spTree>
    <p:extLst>
      <p:ext uri="{BB962C8B-B14F-4D97-AF65-F5344CB8AC3E}">
        <p14:creationId xmlns:p14="http://schemas.microsoft.com/office/powerpoint/2010/main" val="5694553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Folienbildplatzhalter 1"/>
          <p:cNvSpPr>
            <a:spLocks noGrp="1" noRot="1" noChangeAspect="1" noTextEdit="1"/>
          </p:cNvSpPr>
          <p:nvPr>
            <p:ph type="sldImg"/>
          </p:nvPr>
        </p:nvSpPr>
        <p:spPr>
          <a:xfrm>
            <a:off x="482600" y="1279525"/>
            <a:ext cx="6138863" cy="3452813"/>
          </a:xfrm>
          <a:ln/>
        </p:spPr>
      </p:sp>
      <p:sp>
        <p:nvSpPr>
          <p:cNvPr id="117763"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endParaRPr lang="uk-UA" altLang="en-US" dirty="0"/>
          </a:p>
        </p:txBody>
      </p:sp>
      <p:sp>
        <p:nvSpPr>
          <p:cNvPr id="117764"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6096">
              <a:defRPr sz="2900">
                <a:solidFill>
                  <a:schemeClr val="tx1"/>
                </a:solidFill>
                <a:latin typeface="Arial" panose="020B0604020202020204" pitchFamily="34" charset="0"/>
                <a:cs typeface="Arial" panose="020B0604020202020204" pitchFamily="34" charset="0"/>
              </a:defRPr>
            </a:lvl1pPr>
            <a:lvl2pPr marL="770142" indent="-296208" defTabSz="956096">
              <a:defRPr sz="2900">
                <a:solidFill>
                  <a:schemeClr val="tx1"/>
                </a:solidFill>
                <a:latin typeface="Arial" panose="020B0604020202020204" pitchFamily="34" charset="0"/>
                <a:cs typeface="Arial" panose="020B0604020202020204" pitchFamily="34" charset="0"/>
              </a:defRPr>
            </a:lvl2pPr>
            <a:lvl3pPr marL="1184834" indent="-236967" defTabSz="956096">
              <a:defRPr sz="2900">
                <a:solidFill>
                  <a:schemeClr val="tx1"/>
                </a:solidFill>
                <a:latin typeface="Arial" panose="020B0604020202020204" pitchFamily="34" charset="0"/>
                <a:cs typeface="Arial" panose="020B0604020202020204" pitchFamily="34" charset="0"/>
              </a:defRPr>
            </a:lvl3pPr>
            <a:lvl4pPr marL="1658767" indent="-236967" defTabSz="956096">
              <a:defRPr sz="2900">
                <a:solidFill>
                  <a:schemeClr val="tx1"/>
                </a:solidFill>
                <a:latin typeface="Arial" panose="020B0604020202020204" pitchFamily="34" charset="0"/>
                <a:cs typeface="Arial" panose="020B0604020202020204" pitchFamily="34" charset="0"/>
              </a:defRPr>
            </a:lvl4pPr>
            <a:lvl5pPr marL="2132701" indent="-236967" defTabSz="956096">
              <a:defRPr sz="2900">
                <a:solidFill>
                  <a:schemeClr val="tx1"/>
                </a:solidFill>
                <a:latin typeface="Arial" panose="020B0604020202020204" pitchFamily="34" charset="0"/>
                <a:cs typeface="Arial" panose="020B0604020202020204" pitchFamily="34" charset="0"/>
              </a:defRPr>
            </a:lvl5pPr>
            <a:lvl6pPr marL="2606634" indent="-236967" defTabSz="956096"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6pPr>
            <a:lvl7pPr marL="3080568" indent="-236967" defTabSz="956096"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7pPr>
            <a:lvl8pPr marL="3554501" indent="-236967" defTabSz="956096"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8pPr>
            <a:lvl9pPr marL="4028435" indent="-236967" defTabSz="956096"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9pPr>
          </a:lstStyle>
          <a:p>
            <a:fld id="{35D47F75-779A-4440-A525-51CCA59DA6F6}" type="slidenum">
              <a:rPr lang="de-DE" altLang="en-US" sz="1100"/>
              <a:pPr/>
              <a:t>10</a:t>
            </a:fld>
            <a:endParaRPr lang="uk-UA" altLang="en-US" sz="1100"/>
          </a:p>
        </p:txBody>
      </p:sp>
      <p:sp>
        <p:nvSpPr>
          <p:cNvPr id="2" name="Header Placeholder 1"/>
          <p:cNvSpPr>
            <a:spLocks noGrp="1"/>
          </p:cNvSpPr>
          <p:nvPr>
            <p:ph type="hdr" sz="quarter" idx="10"/>
          </p:nvPr>
        </p:nvSpPr>
        <p:spPr/>
        <p:txBody>
          <a:bodyPr/>
          <a:lstStyle/>
          <a:p>
            <a:r>
              <a:rPr lang="en-US"/>
              <a:t>2.2.1.Module - Vent Air Cooling</a:t>
            </a:r>
            <a:endParaRPr lang="uk-UA"/>
          </a:p>
        </p:txBody>
      </p:sp>
    </p:spTree>
    <p:extLst>
      <p:ext uri="{BB962C8B-B14F-4D97-AF65-F5344CB8AC3E}">
        <p14:creationId xmlns:p14="http://schemas.microsoft.com/office/powerpoint/2010/main" val="8349968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
          <p:cNvSpPr>
            <a:spLocks noGrp="1" noRot="1" noChangeAspect="1" noChangeArrowheads="1" noTextEdit="1"/>
          </p:cNvSpPr>
          <p:nvPr>
            <p:ph type="sldImg"/>
          </p:nvPr>
        </p:nvSpPr>
        <p:spPr>
          <a:xfrm>
            <a:off x="120650" y="803275"/>
            <a:ext cx="6670675" cy="3752850"/>
          </a:xfrm>
          <a:ln/>
        </p:spPr>
      </p:sp>
      <p:sp>
        <p:nvSpPr>
          <p:cNvPr id="32771" name="Rectangle 5"/>
          <p:cNvSpPr>
            <a:spLocks noGrp="1" noChangeArrowheads="1"/>
          </p:cNvSpPr>
          <p:nvPr>
            <p:ph type="body" idx="1"/>
          </p:nvPr>
        </p:nvSpPr>
        <p:spPr>
          <a:xfrm>
            <a:off x="693484" y="4922564"/>
            <a:ext cx="5874706" cy="461654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96" tIns="47897" rIns="95796" bIns="47897"/>
          <a:lstStyle/>
          <a:p>
            <a:pPr algn="just">
              <a:tabLst>
                <a:tab pos="88863" algn="l"/>
              </a:tabLst>
            </a:pPr>
            <a:r>
              <a:rPr lang="uk-UA" altLang="en-US" dirty="0">
                <a:solidFill>
                  <a:schemeClr val="tx1"/>
                </a:solidFill>
                <a:latin typeface="Arial" panose="020B0604020202020204" pitchFamily="34" charset="0"/>
                <a:cs typeface="Arial" panose="020B0604020202020204" pitchFamily="34" charset="0"/>
              </a:rPr>
              <a:t>На цих фото зображено нові вікна, встановлені під час відновлення.</a:t>
            </a:r>
          </a:p>
          <a:p>
            <a:pPr algn="just">
              <a:tabLst>
                <a:tab pos="88863" algn="l"/>
              </a:tabLst>
            </a:pPr>
            <a:r>
              <a:rPr lang="uk-UA" altLang="en-US" dirty="0">
                <a:solidFill>
                  <a:schemeClr val="tx1"/>
                </a:solidFill>
                <a:latin typeface="Arial" panose="020B0604020202020204" pitchFamily="34" charset="0"/>
                <a:cs typeface="Arial" panose="020B0604020202020204" pitchFamily="34" charset="0"/>
              </a:rPr>
              <a:t>Що не так з цими фото?</a:t>
            </a:r>
          </a:p>
          <a:p>
            <a:pPr algn="just">
              <a:tabLst>
                <a:tab pos="88863" algn="l"/>
              </a:tabLst>
            </a:pPr>
            <a:r>
              <a:rPr lang="uk-UA" altLang="en-US" dirty="0">
                <a:solidFill>
                  <a:schemeClr val="tx1"/>
                </a:solidFill>
                <a:latin typeface="Arial" panose="020B0604020202020204" pitchFamily="34" charset="0"/>
                <a:cs typeface="Arial" panose="020B0604020202020204" pitchFamily="34" charset="0"/>
              </a:rPr>
              <a:t>Однією з найпоширеніших помилок під час відновлення будівлі є: відновлення без консультації з експертами.</a:t>
            </a:r>
          </a:p>
          <a:p>
            <a:pPr marL="171450" indent="-171450" algn="just">
              <a:buFontTx/>
              <a:buChar char="-"/>
              <a:tabLst>
                <a:tab pos="88863" algn="l"/>
              </a:tabLst>
            </a:pPr>
            <a:r>
              <a:rPr lang="uk-UA" dirty="0">
                <a:latin typeface="Arial" panose="020B0604020202020204" pitchFamily="34" charset="0"/>
                <a:cs typeface="Arial" panose="020B0604020202020204" pitchFamily="34" charset="0"/>
              </a:rPr>
              <a:t>Герметичні вікна встановлено без належної ізоляції стін; </a:t>
            </a:r>
            <a:endParaRPr lang="uk-UA" altLang="en-US" dirty="0">
              <a:solidFill>
                <a:schemeClr val="tx1"/>
              </a:solidFill>
              <a:latin typeface="Arial" panose="020B0604020202020204" pitchFamily="34" charset="0"/>
              <a:cs typeface="Arial" panose="020B0604020202020204" pitchFamily="34" charset="0"/>
            </a:endParaRPr>
          </a:p>
          <a:p>
            <a:pPr marL="171450" indent="-171450" algn="just">
              <a:buFontTx/>
              <a:buChar char="-"/>
              <a:tabLst>
                <a:tab pos="88863" algn="l"/>
              </a:tabLst>
            </a:pPr>
            <a:r>
              <a:rPr lang="uk-UA" altLang="en-US" dirty="0">
                <a:solidFill>
                  <a:schemeClr val="tx1"/>
                </a:solidFill>
                <a:latin typeface="Arial" panose="020B0604020202020204" pitchFamily="34" charset="0"/>
                <a:cs typeface="Arial" panose="020B0604020202020204" pitchFamily="34" charset="0"/>
              </a:rPr>
              <a:t>Відсутня вентиляційна система </a:t>
            </a:r>
            <a:r>
              <a:rPr lang="uk-UA" dirty="0">
                <a:solidFill>
                  <a:schemeClr val="tx1"/>
                </a:solidFill>
                <a:latin typeface="Arial" panose="020B0604020202020204" pitchFamily="34" charset="0"/>
                <a:cs typeface="Arial" panose="020B0604020202020204" pitchFamily="34" charset="0"/>
              </a:rPr>
              <a:t>– </a:t>
            </a:r>
            <a:r>
              <a:rPr lang="uk-UA" altLang="en-US" dirty="0">
                <a:solidFill>
                  <a:schemeClr val="tx1"/>
                </a:solidFill>
                <a:latin typeface="Arial" panose="020B0604020202020204" pitchFamily="34" charset="0"/>
                <a:cs typeface="Arial" panose="020B0604020202020204" pitchFamily="34" charset="0"/>
              </a:rPr>
              <a:t>відносну внутрішню вологість повітря не можна контролювати належно.  </a:t>
            </a:r>
          </a:p>
          <a:p>
            <a:pPr marL="177725" indent="-177725" algn="just">
              <a:buFontTx/>
              <a:buChar char="-"/>
              <a:tabLst>
                <a:tab pos="88863" algn="l"/>
              </a:tabLst>
            </a:pPr>
            <a:endParaRPr lang="uk-UA" altLang="en-US" dirty="0">
              <a:solidFill>
                <a:schemeClr val="tx1"/>
              </a:solidFill>
              <a:latin typeface="Arial" panose="020B0604020202020204" pitchFamily="34" charset="0"/>
              <a:cs typeface="Arial" panose="020B0604020202020204" pitchFamily="34" charset="0"/>
            </a:endParaRPr>
          </a:p>
          <a:p>
            <a:pPr algn="just">
              <a:tabLst>
                <a:tab pos="88863" algn="l"/>
              </a:tabLst>
            </a:pPr>
            <a:r>
              <a:rPr lang="uk-UA" altLang="en-US" dirty="0">
                <a:solidFill>
                  <a:schemeClr val="tx1"/>
                </a:solidFill>
                <a:latin typeface="Arial" panose="020B0604020202020204" pitchFamily="34" charset="0"/>
                <a:cs typeface="Arial" panose="020B0604020202020204" pitchFamily="34" charset="0"/>
              </a:rPr>
              <a:t>Ці недоліки є причиною неналежної ефективності заходів енергозберігання.</a:t>
            </a:r>
          </a:p>
          <a:p>
            <a:pPr algn="just">
              <a:tabLst>
                <a:tab pos="88863" algn="l"/>
              </a:tabLst>
            </a:pPr>
            <a:r>
              <a:rPr lang="uk-UA" dirty="0">
                <a:latin typeface="Arial" panose="020B0604020202020204" pitchFamily="34" charset="0"/>
                <a:cs typeface="Arial" panose="020B0604020202020204" pitchFamily="34" charset="0"/>
              </a:rPr>
              <a:t>За належного виконання відновлення енергоефективності будівлі зменшує ризик пошкодження будівлі чи негативного впливу внутрішнього клімату. </a:t>
            </a:r>
            <a:r>
              <a:rPr lang="uk-UA" altLang="en-US" dirty="0">
                <a:solidFill>
                  <a:schemeClr val="tx1"/>
                </a:solidFill>
                <a:latin typeface="Arial" panose="020B0604020202020204" pitchFamily="34" charset="0"/>
                <a:cs typeface="Arial" panose="020B0604020202020204" pitchFamily="34" charset="0"/>
              </a:rPr>
              <a:t> </a:t>
            </a:r>
          </a:p>
          <a:p>
            <a:pPr algn="just">
              <a:tabLst>
                <a:tab pos="88863" algn="l"/>
              </a:tabLst>
            </a:pPr>
            <a:endParaRPr lang="uk-UA" altLang="en-US" dirty="0">
              <a:solidFill>
                <a:schemeClr val="tx1"/>
              </a:solidFill>
              <a:latin typeface="Arial" panose="020B0604020202020204" pitchFamily="34" charset="0"/>
              <a:cs typeface="Arial" panose="020B0604020202020204" pitchFamily="34" charset="0"/>
            </a:endParaRPr>
          </a:p>
          <a:p>
            <a:pPr algn="just">
              <a:tabLst>
                <a:tab pos="88863" algn="l"/>
              </a:tabLst>
            </a:pPr>
            <a:r>
              <a:rPr lang="uk-UA" dirty="0">
                <a:latin typeface="Arial" panose="020B0604020202020204" pitchFamily="34" charset="0"/>
                <a:cs typeface="Arial" panose="020B0604020202020204" pitchFamily="34" charset="0"/>
              </a:rPr>
              <a:t>Ось чому власник будівлі, не орендатор, несе відповідальність за утримання будівлі.</a:t>
            </a:r>
          </a:p>
          <a:p>
            <a:pPr algn="just">
              <a:tabLst>
                <a:tab pos="88863" algn="l"/>
              </a:tabLst>
            </a:pPr>
            <a:r>
              <a:rPr lang="uk-UA" dirty="0">
                <a:latin typeface="Arial" panose="020B0604020202020204" pitchFamily="34" charset="0"/>
                <a:cs typeface="Arial" panose="020B0604020202020204" pitchFamily="34" charset="0"/>
              </a:rPr>
              <a:t>Власник будівлі може знизити ризик пошкодження будівлі, розумно поєднавши різні заходи енергозбереження.</a:t>
            </a:r>
            <a:r>
              <a:rPr lang="uk-UA" altLang="en-US" dirty="0">
                <a:solidFill>
                  <a:schemeClr val="tx1"/>
                </a:solidFill>
                <a:latin typeface="Arial" panose="020B0604020202020204" pitchFamily="34" charset="0"/>
                <a:cs typeface="Arial" panose="020B0604020202020204" pitchFamily="34" charset="0"/>
              </a:rPr>
              <a:t> Такі проблеми не виникатимуть взагалі!</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a:tabLst>
                <a:tab pos="88863" algn="l"/>
              </a:tabLst>
            </a:pPr>
            <a:endParaRPr lang="uk-UA" altLang="en-US" sz="1100" dirty="0">
              <a:solidFill>
                <a:schemeClr val="tx1"/>
              </a:solidFill>
            </a:endParaRPr>
          </a:p>
        </p:txBody>
      </p:sp>
      <p:sp>
        <p:nvSpPr>
          <p:cNvPr id="32772"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6096">
              <a:defRPr sz="2900">
                <a:solidFill>
                  <a:schemeClr val="tx1"/>
                </a:solidFill>
                <a:latin typeface="Arial" panose="020B0604020202020204" pitchFamily="34" charset="0"/>
                <a:cs typeface="Arial" panose="020B0604020202020204" pitchFamily="34" charset="0"/>
              </a:defRPr>
            </a:lvl1pPr>
            <a:lvl2pPr marL="770142" indent="-296208" defTabSz="956096">
              <a:defRPr sz="2900">
                <a:solidFill>
                  <a:schemeClr val="tx1"/>
                </a:solidFill>
                <a:latin typeface="Arial" panose="020B0604020202020204" pitchFamily="34" charset="0"/>
                <a:cs typeface="Arial" panose="020B0604020202020204" pitchFamily="34" charset="0"/>
              </a:defRPr>
            </a:lvl2pPr>
            <a:lvl3pPr marL="1184834" indent="-236967" defTabSz="956096">
              <a:defRPr sz="2900">
                <a:solidFill>
                  <a:schemeClr val="tx1"/>
                </a:solidFill>
                <a:latin typeface="Arial" panose="020B0604020202020204" pitchFamily="34" charset="0"/>
                <a:cs typeface="Arial" panose="020B0604020202020204" pitchFamily="34" charset="0"/>
              </a:defRPr>
            </a:lvl3pPr>
            <a:lvl4pPr marL="1658767" indent="-236967" defTabSz="956096">
              <a:defRPr sz="2900">
                <a:solidFill>
                  <a:schemeClr val="tx1"/>
                </a:solidFill>
                <a:latin typeface="Arial" panose="020B0604020202020204" pitchFamily="34" charset="0"/>
                <a:cs typeface="Arial" panose="020B0604020202020204" pitchFamily="34" charset="0"/>
              </a:defRPr>
            </a:lvl4pPr>
            <a:lvl5pPr marL="2132701" indent="-236967" defTabSz="956096">
              <a:defRPr sz="2900">
                <a:solidFill>
                  <a:schemeClr val="tx1"/>
                </a:solidFill>
                <a:latin typeface="Arial" panose="020B0604020202020204" pitchFamily="34" charset="0"/>
                <a:cs typeface="Arial" panose="020B0604020202020204" pitchFamily="34" charset="0"/>
              </a:defRPr>
            </a:lvl5pPr>
            <a:lvl6pPr marL="2606634" indent="-236967" defTabSz="956096"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6pPr>
            <a:lvl7pPr marL="3080568" indent="-236967" defTabSz="956096"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7pPr>
            <a:lvl8pPr marL="3554501" indent="-236967" defTabSz="956096"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8pPr>
            <a:lvl9pPr marL="4028435" indent="-236967" defTabSz="956096"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9pPr>
          </a:lstStyle>
          <a:p>
            <a:fld id="{316A3C9B-4DAF-45A4-B4ED-666154D966D9}" type="slidenum">
              <a:rPr lang="de-DE" altLang="en-US" sz="1100"/>
              <a:pPr/>
              <a:t>11</a:t>
            </a:fld>
            <a:endParaRPr lang="uk-UA" altLang="en-US" sz="1100"/>
          </a:p>
        </p:txBody>
      </p:sp>
      <p:sp>
        <p:nvSpPr>
          <p:cNvPr id="2" name="Header Placeholder 1"/>
          <p:cNvSpPr>
            <a:spLocks noGrp="1"/>
          </p:cNvSpPr>
          <p:nvPr>
            <p:ph type="hdr" sz="quarter" idx="10"/>
          </p:nvPr>
        </p:nvSpPr>
        <p:spPr/>
        <p:txBody>
          <a:bodyPr/>
          <a:lstStyle/>
          <a:p>
            <a:r>
              <a:rPr lang="en-US"/>
              <a:t>2.2.1.Module - Vent Air Cooling</a:t>
            </a:r>
            <a:endParaRPr lang="uk-UA"/>
          </a:p>
        </p:txBody>
      </p:sp>
    </p:spTree>
    <p:extLst>
      <p:ext uri="{BB962C8B-B14F-4D97-AF65-F5344CB8AC3E}">
        <p14:creationId xmlns:p14="http://schemas.microsoft.com/office/powerpoint/2010/main" val="19618354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407" y="4925408"/>
            <a:ext cx="5683250" cy="4152338"/>
          </a:xfrm>
        </p:spPr>
        <p:txBody>
          <a:bodyPr/>
          <a:lstStyle/>
          <a:p>
            <a:pPr algn="just"/>
            <a:r>
              <a:rPr lang="uk-UA" altLang="en-US" sz="1200" noProof="0" dirty="0">
                <a:latin typeface="Arial" panose="020B0604020202020204" pitchFamily="34" charset="0"/>
                <a:cs typeface="Arial" panose="020B0604020202020204" pitchFamily="34" charset="0"/>
              </a:rPr>
              <a:t>Утворення плісняви залежить від відносної вологості та температури поверхні. </a:t>
            </a:r>
          </a:p>
          <a:p>
            <a:pPr algn="just"/>
            <a:endParaRPr lang="uk-UA" altLang="en-US" sz="1200" dirty="0">
              <a:latin typeface="Arial" panose="020B0604020202020204" pitchFamily="34" charset="0"/>
              <a:cs typeface="Arial" panose="020B0604020202020204" pitchFamily="34" charset="0"/>
            </a:endParaRPr>
          </a:p>
          <a:p>
            <a:pPr algn="just"/>
            <a:r>
              <a:rPr lang="uk-UA" altLang="en-US" sz="1200" dirty="0">
                <a:latin typeface="Arial" panose="020B0604020202020204" pitchFamily="34" charset="0"/>
                <a:cs typeface="Arial" panose="020B0604020202020204" pitchFamily="34" charset="0"/>
              </a:rPr>
              <a:t>Розрахунок рівнів утворення плісняви на фасадах на підставі відносної вологості</a:t>
            </a:r>
          </a:p>
          <a:p>
            <a:pPr algn="just"/>
            <a:r>
              <a:rPr lang="uk-UA" altLang="en-US" sz="1200" dirty="0">
                <a:latin typeface="Arial" panose="020B0604020202020204" pitchFamily="34" charset="0"/>
                <a:cs typeface="Arial" panose="020B0604020202020204" pitchFamily="34" charset="0"/>
              </a:rPr>
              <a:t>поверхні та вимірювання температури поверхні, Sanne Johansson, Lars Wadso, Kenneth Sandin, Building and environment 45 (2010), 1153-1160.</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endParaRPr lang="uk-UA" altLang="en-US" sz="1200" dirty="0"/>
          </a:p>
          <a:p>
            <a:endParaRPr lang="uk-UA" dirty="0"/>
          </a:p>
        </p:txBody>
      </p:sp>
      <p:sp>
        <p:nvSpPr>
          <p:cNvPr id="4" name="Header Placeholder 3"/>
          <p:cNvSpPr>
            <a:spLocks noGrp="1"/>
          </p:cNvSpPr>
          <p:nvPr>
            <p:ph type="hdr" sz="quarter" idx="10"/>
          </p:nvPr>
        </p:nvSpPr>
        <p:spPr/>
        <p:txBody>
          <a:bodyPr/>
          <a:lstStyle/>
          <a:p>
            <a:r>
              <a:rPr lang="en-US"/>
              <a:t>2.2.1.Module - Vent Air Cooling</a:t>
            </a:r>
            <a:endParaRPr lang="uk-UA"/>
          </a:p>
        </p:txBody>
      </p:sp>
      <p:sp>
        <p:nvSpPr>
          <p:cNvPr id="5" name="Slide Number Placeholder 4"/>
          <p:cNvSpPr>
            <a:spLocks noGrp="1"/>
          </p:cNvSpPr>
          <p:nvPr>
            <p:ph type="sldNum" sz="quarter" idx="11"/>
          </p:nvPr>
        </p:nvSpPr>
        <p:spPr/>
        <p:txBody>
          <a:bodyPr/>
          <a:lstStyle/>
          <a:p>
            <a:fld id="{791A2207-F139-461D-84D4-A2D4311065BA}" type="slidenum">
              <a:rPr lang="de-DE" smtClean="0"/>
              <a:pPr/>
              <a:t>12</a:t>
            </a:fld>
            <a:endParaRPr lang="uk-UA"/>
          </a:p>
        </p:txBody>
      </p:sp>
    </p:spTree>
    <p:extLst>
      <p:ext uri="{BB962C8B-B14F-4D97-AF65-F5344CB8AC3E}">
        <p14:creationId xmlns:p14="http://schemas.microsoft.com/office/powerpoint/2010/main" val="31516091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6"/>
          <p:cNvSpPr>
            <a:spLocks noGrp="1" noRot="1" noChangeAspect="1" noChangeArrowheads="1" noTextEdit="1"/>
          </p:cNvSpPr>
          <p:nvPr>
            <p:ph type="sldImg"/>
          </p:nvPr>
        </p:nvSpPr>
        <p:spPr>
          <a:xfrm>
            <a:off x="228600" y="512763"/>
            <a:ext cx="6646863" cy="3738562"/>
          </a:xfrm>
          <a:ln/>
        </p:spPr>
      </p:sp>
      <p:sp>
        <p:nvSpPr>
          <p:cNvPr id="33795" name="Rectangle 7"/>
          <p:cNvSpPr>
            <a:spLocks noGrp="1" noChangeArrowheads="1"/>
          </p:cNvSpPr>
          <p:nvPr>
            <p:ph type="body" idx="1"/>
          </p:nvPr>
        </p:nvSpPr>
        <p:spPr>
          <a:xfrm>
            <a:off x="693484" y="4922564"/>
            <a:ext cx="5955999" cy="496184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805" rIns="95805"/>
          <a:lstStyle/>
          <a:p>
            <a:pPr eaLnBrk="1" hangingPunct="1"/>
            <a:r>
              <a:rPr lang="uk-UA" altLang="en-US" dirty="0">
                <a:latin typeface="Arial" panose="020B0604020202020204" pitchFamily="34" charset="0"/>
                <a:cs typeface="Arial" panose="020B0604020202020204" pitchFamily="34" charset="0"/>
              </a:rPr>
              <a:t>Герметичність </a:t>
            </a:r>
            <a:r>
              <a:rPr lang="uk-UA" dirty="0">
                <a:solidFill>
                  <a:schemeClr val="tx1"/>
                </a:solidFill>
                <a:latin typeface="Arial" panose="020B0604020202020204" pitchFamily="34" charset="0"/>
                <a:cs typeface="Arial" panose="020B0604020202020204" pitchFamily="34" charset="0"/>
              </a:rPr>
              <a:t>–</a:t>
            </a:r>
            <a:r>
              <a:rPr lang="uk-UA" altLang="en-US" dirty="0">
                <a:latin typeface="Arial" panose="020B0604020202020204" pitchFamily="34" charset="0"/>
                <a:cs typeface="Arial" panose="020B0604020202020204" pitchFamily="34" charset="0"/>
              </a:rPr>
              <a:t> чому?</a:t>
            </a:r>
          </a:p>
          <a:p>
            <a:pPr eaLnBrk="1" hangingPunct="1"/>
            <a:r>
              <a:rPr lang="uk-UA" altLang="en-US" dirty="0">
                <a:latin typeface="Arial" panose="020B0604020202020204" pitchFamily="34" charset="0"/>
                <a:cs typeface="Arial" panose="020B0604020202020204" pitchFamily="34" charset="0"/>
              </a:rPr>
              <a:t>Здебільшого оболонка наявних невідновлених будівель не є достатньо герметичною. Герметичність оболонки є важливою з багатьох причин. Такі оболонки не лише скорочують інфільтрацію холодного повітря, що спричиняє протяги та збільшує попит на теплоенергію, а й також зупиняє просочування теплого вологого внутрішнього повітря, що може спричинити накопичення вологості в оболонці будівлі або пошкодити оболонку.</a:t>
            </a:r>
            <a:r>
              <a:rPr lang="uk-UA" dirty="0">
                <a:latin typeface="Arial" panose="020B0604020202020204" pitchFamily="34" charset="0"/>
                <a:cs typeface="Arial" panose="020B0604020202020204" pitchFamily="34" charset="0"/>
              </a:rPr>
              <a:t> Належний дизайн проекту та впровадження, а також тестування оболонки будівлі є суттєвим. </a:t>
            </a:r>
            <a:r>
              <a:rPr lang="uk-UA" altLang="en-US" dirty="0">
                <a:latin typeface="Arial" panose="020B0604020202020204" pitchFamily="34" charset="0"/>
                <a:cs typeface="Arial" panose="020B0604020202020204" pitchFamily="34" charset="0"/>
              </a:rPr>
              <a:t>Потоки теплого вологого повітря через елементи оболонки будівлі. Вода конденсується всередині деяких шарів стін незалежно від дифузної мембрани інших паропроникних компонентів зовнішньої сторони через низькі температури зовнішніх поверхонь. </a:t>
            </a:r>
          </a:p>
          <a:p>
            <a:pPr eaLnBrk="1" hangingPunct="1"/>
            <a:endParaRPr lang="uk-UA" altLang="en-US" dirty="0">
              <a:latin typeface="Arial" panose="020B0604020202020204" pitchFamily="34" charset="0"/>
              <a:cs typeface="Arial" panose="020B0604020202020204" pitchFamily="34" charset="0"/>
            </a:endParaRPr>
          </a:p>
          <a:p>
            <a:pPr eaLnBrk="1" hangingPunct="1"/>
            <a:r>
              <a:rPr lang="uk-UA" altLang="en-US" dirty="0">
                <a:latin typeface="Arial" panose="020B0604020202020204" pitchFamily="34" charset="0"/>
                <a:cs typeface="Arial" panose="020B0604020202020204" pitchFamily="34" charset="0"/>
              </a:rPr>
              <a:t>Кількість води, яка потрапляє через щілину в оболонці шириною 1 мм та довжиною 1 м, становить близько половини пляшки води.</a:t>
            </a:r>
          </a:p>
          <a:p>
            <a:pPr eaLnBrk="1" hangingPunct="1"/>
            <a:endParaRPr lang="uk-UA" altLang="en-US" dirty="0">
              <a:latin typeface="Arial" panose="020B0604020202020204" pitchFamily="34" charset="0"/>
              <a:cs typeface="Arial" panose="020B0604020202020204" pitchFamily="34" charset="0"/>
            </a:endParaRPr>
          </a:p>
          <a:p>
            <a:pPr eaLnBrk="1" hangingPunct="1"/>
            <a:r>
              <a:rPr lang="uk-UA" altLang="en-US" dirty="0">
                <a:latin typeface="Arial" panose="020B0604020202020204" pitchFamily="34" charset="0"/>
                <a:cs typeface="Arial" panose="020B0604020202020204" pitchFamily="34" charset="0"/>
              </a:rPr>
              <a:t>Джерело:</a:t>
            </a:r>
          </a:p>
          <a:p>
            <a:pPr eaLnBrk="1" hangingPunct="1"/>
            <a:r>
              <a:rPr lang="uk-UA" altLang="en-US" dirty="0">
                <a:latin typeface="Arial" panose="020B0604020202020204" pitchFamily="34" charset="0"/>
                <a:cs typeface="Arial" panose="020B0604020202020204" pitchFamily="34" charset="0"/>
              </a:rPr>
              <a:t>S. Peper, W. Feist: Luftdichte</a:t>
            </a:r>
            <a:r>
              <a:rPr lang="uk-UA" dirty="0">
                <a:latin typeface="Arial" panose="020B0604020202020204" pitchFamily="34" charset="0"/>
                <a:cs typeface="Arial" panose="020B0604020202020204" pitchFamily="34" charset="0"/>
              </a:rPr>
              <a:t> </a:t>
            </a:r>
            <a:r>
              <a:rPr lang="uk-UA" altLang="en-US" dirty="0">
                <a:latin typeface="Arial" panose="020B0604020202020204" pitchFamily="34" charset="0"/>
                <a:cs typeface="Arial" panose="020B0604020202020204" pitchFamily="34" charset="0"/>
              </a:rPr>
              <a:t>Projektierung von Passivhäusern – eine</a:t>
            </a:r>
            <a:r>
              <a:rPr lang="uk-UA" dirty="0">
                <a:latin typeface="Arial" panose="020B0604020202020204" pitchFamily="34" charset="0"/>
                <a:cs typeface="Arial" panose="020B0604020202020204" pitchFamily="34" charset="0"/>
              </a:rPr>
              <a:t> </a:t>
            </a:r>
            <a:r>
              <a:rPr lang="uk-UA" altLang="en-US" dirty="0">
                <a:latin typeface="Arial" panose="020B0604020202020204" pitchFamily="34" charset="0"/>
                <a:cs typeface="Arial" panose="020B0604020202020204" pitchFamily="34" charset="0"/>
              </a:rPr>
              <a:t>Planungshilfe (Планування герметичності пасивного будівництва – допомога в планування). Технічна інформація PHI 1999/6, Інститут пасинвого будівництва, </a:t>
            </a:r>
            <a:r>
              <a:rPr lang="uk-UA" altLang="en-US" dirty="0" err="1">
                <a:latin typeface="Arial" panose="020B0604020202020204" pitchFamily="34" charset="0"/>
                <a:cs typeface="Arial" panose="020B0604020202020204" pitchFamily="34" charset="0"/>
              </a:rPr>
              <a:t>Дармштадт</a:t>
            </a:r>
            <a:r>
              <a:rPr lang="uk-UA" altLang="en-US" dirty="0">
                <a:latin typeface="Arial" panose="020B0604020202020204" pitchFamily="34" charset="0"/>
                <a:cs typeface="Arial" panose="020B0604020202020204" pitchFamily="34" charset="0"/>
              </a:rPr>
              <a:t> 1999.</a:t>
            </a:r>
          </a:p>
          <a:p>
            <a:pPr eaLnBrk="1" hangingPunct="1"/>
            <a:r>
              <a:rPr lang="uk-UA" altLang="en-US" dirty="0">
                <a:latin typeface="Arial" panose="020B0604020202020204" pitchFamily="34" charset="0"/>
                <a:cs typeface="Arial" panose="020B0604020202020204" pitchFamily="34" charset="0"/>
              </a:rPr>
              <a:t>Schnieders, Feist, Pfluger</a:t>
            </a:r>
            <a:r>
              <a:rPr lang="uk-UA" dirty="0">
                <a:latin typeface="Arial" panose="020B0604020202020204" pitchFamily="34" charset="0"/>
                <a:cs typeface="Arial" panose="020B0604020202020204" pitchFamily="34" charset="0"/>
              </a:rPr>
              <a:t> </a:t>
            </a:r>
            <a:r>
              <a:rPr lang="uk-UA" altLang="en-US" dirty="0">
                <a:latin typeface="Arial" panose="020B0604020202020204" pitchFamily="34" charset="0"/>
                <a:cs typeface="Arial" panose="020B0604020202020204" pitchFamily="34" charset="0"/>
              </a:rPr>
              <a:t>Kah: Cepheus Endbericht</a:t>
            </a:r>
            <a:r>
              <a:rPr lang="uk-UA" dirty="0">
                <a:latin typeface="Arial" panose="020B0604020202020204" pitchFamily="34" charset="0"/>
                <a:cs typeface="Arial" panose="020B0604020202020204" pitchFamily="34" charset="0"/>
              </a:rPr>
              <a:t> </a:t>
            </a:r>
            <a:r>
              <a:rPr lang="uk-UA" altLang="en-US" dirty="0">
                <a:latin typeface="Arial" panose="020B0604020202020204" pitchFamily="34" charset="0"/>
                <a:cs typeface="Arial" panose="020B0604020202020204" pitchFamily="34" charset="0"/>
              </a:rPr>
              <a:t>Wissenschaftliche</a:t>
            </a:r>
            <a:r>
              <a:rPr lang="uk-UA" dirty="0">
                <a:latin typeface="Arial" panose="020B0604020202020204" pitchFamily="34" charset="0"/>
                <a:cs typeface="Arial" panose="020B0604020202020204" pitchFamily="34" charset="0"/>
              </a:rPr>
              <a:t> </a:t>
            </a:r>
            <a:r>
              <a:rPr lang="uk-UA" altLang="en-US" dirty="0">
                <a:latin typeface="Arial" panose="020B0604020202020204" pitchFamily="34" charset="0"/>
                <a:cs typeface="Arial" panose="020B0604020202020204" pitchFamily="34" charset="0"/>
              </a:rPr>
              <a:t>Begleitung und Auswertung (Підсумкова доповідь CEPHEUS, науковий моніторинг та оцінка). Доповідь </a:t>
            </a:r>
            <a:r>
              <a:rPr lang="uk-UA" altLang="en-US" dirty="0" err="1">
                <a:latin typeface="Arial" panose="020B0604020202020204" pitchFamily="34" charset="0"/>
                <a:cs typeface="Arial" panose="020B0604020202020204" pitchFamily="34" charset="0"/>
              </a:rPr>
              <a:t>Cepheus</a:t>
            </a:r>
            <a:r>
              <a:rPr lang="uk-UA" altLang="en-US" dirty="0">
                <a:latin typeface="Arial" panose="020B0604020202020204" pitchFamily="34" charset="0"/>
                <a:cs typeface="Arial" panose="020B0604020202020204" pitchFamily="34" charset="0"/>
              </a:rPr>
              <a:t> №22, Інститут пасивного будівництва, </a:t>
            </a:r>
            <a:r>
              <a:rPr lang="uk-UA" altLang="en-US" dirty="0" err="1">
                <a:latin typeface="Arial" panose="020B0604020202020204" pitchFamily="34" charset="0"/>
                <a:cs typeface="Arial" panose="020B0604020202020204" pitchFamily="34" charset="0"/>
              </a:rPr>
              <a:t>Дармштадт</a:t>
            </a:r>
            <a:r>
              <a:rPr lang="uk-UA" altLang="en-US" dirty="0">
                <a:latin typeface="Arial" panose="020B0604020202020204" pitchFamily="34" charset="0"/>
                <a:cs typeface="Arial" panose="020B0604020202020204" pitchFamily="34" charset="0"/>
              </a:rPr>
              <a:t> 2001.</a:t>
            </a:r>
          </a:p>
          <a:p>
            <a:pPr eaLnBrk="1" hangingPunct="1"/>
            <a:endParaRPr lang="uk-UA" altLang="en-US" sz="1100" dirty="0"/>
          </a:p>
        </p:txBody>
      </p:sp>
      <p:sp>
        <p:nvSpPr>
          <p:cNvPr id="33796"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6096">
              <a:defRPr sz="2900">
                <a:solidFill>
                  <a:schemeClr val="tx1"/>
                </a:solidFill>
                <a:latin typeface="Arial" panose="020B0604020202020204" pitchFamily="34" charset="0"/>
                <a:cs typeface="Arial" panose="020B0604020202020204" pitchFamily="34" charset="0"/>
              </a:defRPr>
            </a:lvl1pPr>
            <a:lvl2pPr marL="770142" indent="-296208" defTabSz="956096">
              <a:defRPr sz="2900">
                <a:solidFill>
                  <a:schemeClr val="tx1"/>
                </a:solidFill>
                <a:latin typeface="Arial" panose="020B0604020202020204" pitchFamily="34" charset="0"/>
                <a:cs typeface="Arial" panose="020B0604020202020204" pitchFamily="34" charset="0"/>
              </a:defRPr>
            </a:lvl2pPr>
            <a:lvl3pPr marL="1184834" indent="-236967" defTabSz="956096">
              <a:defRPr sz="2900">
                <a:solidFill>
                  <a:schemeClr val="tx1"/>
                </a:solidFill>
                <a:latin typeface="Arial" panose="020B0604020202020204" pitchFamily="34" charset="0"/>
                <a:cs typeface="Arial" panose="020B0604020202020204" pitchFamily="34" charset="0"/>
              </a:defRPr>
            </a:lvl3pPr>
            <a:lvl4pPr marL="1658767" indent="-236967" defTabSz="956096">
              <a:defRPr sz="2900">
                <a:solidFill>
                  <a:schemeClr val="tx1"/>
                </a:solidFill>
                <a:latin typeface="Arial" panose="020B0604020202020204" pitchFamily="34" charset="0"/>
                <a:cs typeface="Arial" panose="020B0604020202020204" pitchFamily="34" charset="0"/>
              </a:defRPr>
            </a:lvl4pPr>
            <a:lvl5pPr marL="2132701" indent="-236967" defTabSz="956096">
              <a:defRPr sz="2900">
                <a:solidFill>
                  <a:schemeClr val="tx1"/>
                </a:solidFill>
                <a:latin typeface="Arial" panose="020B0604020202020204" pitchFamily="34" charset="0"/>
                <a:cs typeface="Arial" panose="020B0604020202020204" pitchFamily="34" charset="0"/>
              </a:defRPr>
            </a:lvl5pPr>
            <a:lvl6pPr marL="2606634" indent="-236967" defTabSz="956096"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6pPr>
            <a:lvl7pPr marL="3080568" indent="-236967" defTabSz="956096"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7pPr>
            <a:lvl8pPr marL="3554501" indent="-236967" defTabSz="956096"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8pPr>
            <a:lvl9pPr marL="4028435" indent="-236967" defTabSz="956096"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9pPr>
          </a:lstStyle>
          <a:p>
            <a:fld id="{15F69B85-3A4F-4E04-AD84-E49E4D18C456}" type="slidenum">
              <a:rPr lang="de-DE" altLang="en-US" sz="1100"/>
              <a:pPr/>
              <a:t>13</a:t>
            </a:fld>
            <a:endParaRPr lang="uk-UA" altLang="en-US" sz="1100"/>
          </a:p>
        </p:txBody>
      </p:sp>
      <p:sp>
        <p:nvSpPr>
          <p:cNvPr id="2" name="Header Placeholder 1"/>
          <p:cNvSpPr>
            <a:spLocks noGrp="1"/>
          </p:cNvSpPr>
          <p:nvPr>
            <p:ph type="hdr" sz="quarter" idx="10"/>
          </p:nvPr>
        </p:nvSpPr>
        <p:spPr/>
        <p:txBody>
          <a:bodyPr/>
          <a:lstStyle/>
          <a:p>
            <a:r>
              <a:rPr lang="en-US"/>
              <a:t>2.2.1.Module - Vent Air Cooling</a:t>
            </a:r>
            <a:endParaRPr lang="uk-UA"/>
          </a:p>
        </p:txBody>
      </p:sp>
    </p:spTree>
    <p:extLst>
      <p:ext uri="{BB962C8B-B14F-4D97-AF65-F5344CB8AC3E}">
        <p14:creationId xmlns:p14="http://schemas.microsoft.com/office/powerpoint/2010/main" val="6831049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endParaRPr lang="uk-UA" dirty="0"/>
          </a:p>
        </p:txBody>
      </p:sp>
      <p:sp>
        <p:nvSpPr>
          <p:cNvPr id="4" name="Header Placeholder 3"/>
          <p:cNvSpPr>
            <a:spLocks noGrp="1"/>
          </p:cNvSpPr>
          <p:nvPr>
            <p:ph type="hdr" sz="quarter" idx="10"/>
          </p:nvPr>
        </p:nvSpPr>
        <p:spPr/>
        <p:txBody>
          <a:bodyPr/>
          <a:lstStyle/>
          <a:p>
            <a:r>
              <a:rPr lang="en-US"/>
              <a:t>2.2.1.Module - Vent Air Cooling</a:t>
            </a:r>
            <a:endParaRPr lang="uk-UA"/>
          </a:p>
        </p:txBody>
      </p:sp>
      <p:sp>
        <p:nvSpPr>
          <p:cNvPr id="5" name="Slide Number Placeholder 4"/>
          <p:cNvSpPr>
            <a:spLocks noGrp="1"/>
          </p:cNvSpPr>
          <p:nvPr>
            <p:ph type="sldNum" sz="quarter" idx="11"/>
          </p:nvPr>
        </p:nvSpPr>
        <p:spPr/>
        <p:txBody>
          <a:bodyPr/>
          <a:lstStyle/>
          <a:p>
            <a:fld id="{791A2207-F139-461D-84D4-A2D4311065BA}" type="slidenum">
              <a:rPr lang="de-DE" smtClean="0"/>
              <a:pPr/>
              <a:t>14</a:t>
            </a:fld>
            <a:endParaRPr lang="uk-UA"/>
          </a:p>
        </p:txBody>
      </p:sp>
    </p:spTree>
    <p:extLst>
      <p:ext uri="{BB962C8B-B14F-4D97-AF65-F5344CB8AC3E}">
        <p14:creationId xmlns:p14="http://schemas.microsoft.com/office/powerpoint/2010/main" val="17502226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407" y="4925408"/>
            <a:ext cx="5683250" cy="4029879"/>
          </a:xfrm>
        </p:spPr>
        <p:txBody>
          <a:bodyPr/>
          <a:lstStyle/>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a:tabLst>
                <a:tab pos="88863" algn="l"/>
              </a:tabLst>
            </a:pPr>
            <a:endParaRPr lang="uk-UA" altLang="en-US" sz="1200" dirty="0">
              <a:solidFill>
                <a:schemeClr val="tx1"/>
              </a:solidFill>
            </a:endParaRPr>
          </a:p>
          <a:p>
            <a:endParaRPr lang="uk-UA" dirty="0"/>
          </a:p>
        </p:txBody>
      </p:sp>
      <p:sp>
        <p:nvSpPr>
          <p:cNvPr id="4" name="Header Placeholder 3"/>
          <p:cNvSpPr>
            <a:spLocks noGrp="1"/>
          </p:cNvSpPr>
          <p:nvPr>
            <p:ph type="hdr" sz="quarter" idx="10"/>
          </p:nvPr>
        </p:nvSpPr>
        <p:spPr/>
        <p:txBody>
          <a:bodyPr/>
          <a:lstStyle/>
          <a:p>
            <a:r>
              <a:rPr lang="en-US"/>
              <a:t>2.2.1.Module - Vent Air Cooling</a:t>
            </a:r>
            <a:endParaRPr lang="uk-UA"/>
          </a:p>
        </p:txBody>
      </p:sp>
      <p:sp>
        <p:nvSpPr>
          <p:cNvPr id="5" name="Slide Number Placeholder 4"/>
          <p:cNvSpPr>
            <a:spLocks noGrp="1"/>
          </p:cNvSpPr>
          <p:nvPr>
            <p:ph type="sldNum" sz="quarter" idx="11"/>
          </p:nvPr>
        </p:nvSpPr>
        <p:spPr/>
        <p:txBody>
          <a:bodyPr/>
          <a:lstStyle/>
          <a:p>
            <a:fld id="{791A2207-F139-461D-84D4-A2D4311065BA}" type="slidenum">
              <a:rPr lang="de-DE" smtClean="0"/>
              <a:pPr/>
              <a:t>15</a:t>
            </a:fld>
            <a:endParaRPr lang="uk-UA"/>
          </a:p>
        </p:txBody>
      </p:sp>
    </p:spTree>
    <p:extLst>
      <p:ext uri="{BB962C8B-B14F-4D97-AF65-F5344CB8AC3E}">
        <p14:creationId xmlns:p14="http://schemas.microsoft.com/office/powerpoint/2010/main" val="21060136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82600" y="1279525"/>
            <a:ext cx="6138863" cy="3452813"/>
          </a:xfrm>
        </p:spPr>
      </p:sp>
      <p:sp>
        <p:nvSpPr>
          <p:cNvPr id="3" name="Tijdelijke aanduiding voor notities 2"/>
          <p:cNvSpPr>
            <a:spLocks noGrp="1"/>
          </p:cNvSpPr>
          <p:nvPr>
            <p:ph type="body" idx="1"/>
          </p:nvPr>
        </p:nvSpPr>
        <p:spPr>
          <a:xfrm>
            <a:off x="710407" y="4925408"/>
            <a:ext cx="5683250" cy="4029879"/>
          </a:xfrm>
        </p:spPr>
        <p:txBody>
          <a:bodyPr/>
          <a:lstStyle/>
          <a:p>
            <a:r>
              <a:rPr lang="uk-UA" dirty="0">
                <a:latin typeface="Arial" panose="020B0604020202020204" pitchFamily="34" charset="0"/>
                <a:cs typeface="Arial" panose="020B0604020202020204" pitchFamily="34" charset="0"/>
              </a:rPr>
              <a:t>Опис вентиляційних систем у наявних будівлях.</a:t>
            </a:r>
          </a:p>
          <a:p>
            <a:pPr lvl="0" algn="just" defTabSz="857563">
              <a:defRPr/>
            </a:pPr>
            <a:r>
              <a:rPr lang="uk-UA" dirty="0">
                <a:solidFill>
                  <a:prstClr val="black"/>
                </a:solidFill>
                <a:latin typeface="Arial" panose="020B0604020202020204" pitchFamily="34" charset="0"/>
                <a:cs typeface="Arial" panose="020B0604020202020204" pitchFamily="34" charset="0"/>
              </a:rPr>
              <a:t>_____________________________________________________</a:t>
            </a:r>
            <a:r>
              <a:rPr lang="en-US" dirty="0">
                <a:solidFill>
                  <a:prstClr val="black"/>
                </a:solidFill>
              </a:rPr>
              <a:t>_______</a:t>
            </a:r>
            <a:r>
              <a:rPr lang="uk-UA" dirty="0">
                <a:solidFill>
                  <a:prstClr val="black"/>
                </a:solidFill>
              </a:rPr>
              <a:t>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endParaRPr lang="uk-UA" dirty="0"/>
          </a:p>
        </p:txBody>
      </p:sp>
      <p:sp>
        <p:nvSpPr>
          <p:cNvPr id="4" name="Tijdelijke aanduiding voor dianummer 3"/>
          <p:cNvSpPr>
            <a:spLocks noGrp="1"/>
          </p:cNvSpPr>
          <p:nvPr>
            <p:ph type="sldNum" sz="quarter" idx="10"/>
          </p:nvPr>
        </p:nvSpPr>
        <p:spPr/>
        <p:txBody>
          <a:bodyPr/>
          <a:lstStyle/>
          <a:p>
            <a:fld id="{AAE7C3CB-8A5B-4EA0-B1E2-5426BA095899}" type="slidenum">
              <a:rPr lang="en-US" smtClean="0"/>
              <a:pPr/>
              <a:t>16</a:t>
            </a:fld>
            <a:endParaRPr lang="uk-UA"/>
          </a:p>
        </p:txBody>
      </p:sp>
      <p:sp>
        <p:nvSpPr>
          <p:cNvPr id="5" name="Header Placeholder 4"/>
          <p:cNvSpPr>
            <a:spLocks noGrp="1"/>
          </p:cNvSpPr>
          <p:nvPr>
            <p:ph type="hdr" sz="quarter" idx="11"/>
          </p:nvPr>
        </p:nvSpPr>
        <p:spPr/>
        <p:txBody>
          <a:bodyPr/>
          <a:lstStyle/>
          <a:p>
            <a:r>
              <a:rPr lang="en-US"/>
              <a:t>2.2.1.Module - Vent Air Cooling</a:t>
            </a:r>
            <a:endParaRPr lang="uk-UA"/>
          </a:p>
        </p:txBody>
      </p:sp>
    </p:spTree>
    <p:extLst>
      <p:ext uri="{BB962C8B-B14F-4D97-AF65-F5344CB8AC3E}">
        <p14:creationId xmlns:p14="http://schemas.microsoft.com/office/powerpoint/2010/main" val="17626449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82600" y="1279525"/>
            <a:ext cx="6138863" cy="3452813"/>
          </a:xfrm>
        </p:spPr>
      </p:sp>
      <p:sp>
        <p:nvSpPr>
          <p:cNvPr id="3" name="Tijdelijke aanduiding voor notities 2"/>
          <p:cNvSpPr>
            <a:spLocks noGrp="1"/>
          </p:cNvSpPr>
          <p:nvPr>
            <p:ph type="body" idx="1"/>
          </p:nvPr>
        </p:nvSpPr>
        <p:spPr/>
        <p:txBody>
          <a:bodyPr/>
          <a:lstStyle/>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a:tabLst>
                <a:tab pos="88863" algn="l"/>
              </a:tabLst>
            </a:pPr>
            <a:endParaRPr lang="uk-UA" altLang="en-US" sz="1200" dirty="0">
              <a:solidFill>
                <a:schemeClr val="tx1"/>
              </a:solidFill>
            </a:endParaRPr>
          </a:p>
          <a:p>
            <a:endParaRPr lang="uk-UA" dirty="0"/>
          </a:p>
        </p:txBody>
      </p:sp>
      <p:sp>
        <p:nvSpPr>
          <p:cNvPr id="4" name="Tijdelijke aanduiding voor dianummer 3"/>
          <p:cNvSpPr>
            <a:spLocks noGrp="1"/>
          </p:cNvSpPr>
          <p:nvPr>
            <p:ph type="sldNum" sz="quarter" idx="10"/>
          </p:nvPr>
        </p:nvSpPr>
        <p:spPr/>
        <p:txBody>
          <a:bodyPr/>
          <a:lstStyle/>
          <a:p>
            <a:fld id="{AAE7C3CB-8A5B-4EA0-B1E2-5426BA095899}" type="slidenum">
              <a:rPr lang="en-US" smtClean="0"/>
              <a:pPr/>
              <a:t>17</a:t>
            </a:fld>
            <a:endParaRPr lang="uk-UA"/>
          </a:p>
        </p:txBody>
      </p:sp>
      <p:sp>
        <p:nvSpPr>
          <p:cNvPr id="5" name="Header Placeholder 4"/>
          <p:cNvSpPr>
            <a:spLocks noGrp="1"/>
          </p:cNvSpPr>
          <p:nvPr>
            <p:ph type="hdr" sz="quarter" idx="11"/>
          </p:nvPr>
        </p:nvSpPr>
        <p:spPr/>
        <p:txBody>
          <a:bodyPr/>
          <a:lstStyle/>
          <a:p>
            <a:r>
              <a:rPr lang="en-US"/>
              <a:t>2.2.1.Module - Vent Air Cooling</a:t>
            </a:r>
            <a:endParaRPr lang="uk-UA"/>
          </a:p>
        </p:txBody>
      </p:sp>
    </p:spTree>
    <p:extLst>
      <p:ext uri="{BB962C8B-B14F-4D97-AF65-F5344CB8AC3E}">
        <p14:creationId xmlns:p14="http://schemas.microsoft.com/office/powerpoint/2010/main" val="32396898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406" y="4925209"/>
            <a:ext cx="5683250" cy="4029879"/>
          </a:xfrm>
        </p:spPr>
        <p:txBody>
          <a:bodyPr/>
          <a:lstStyle/>
          <a:p>
            <a:r>
              <a:rPr lang="uk-UA" baseline="0" noProof="0" dirty="0">
                <a:latin typeface="Arial" panose="020B0604020202020204" pitchFamily="34" charset="0"/>
                <a:cs typeface="Arial" panose="020B0604020202020204" pitchFamily="34" charset="0"/>
              </a:rPr>
              <a:t>Різні типи систем природної вентиляції. </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a:tabLst>
                <a:tab pos="88863" algn="l"/>
              </a:tabLst>
            </a:pPr>
            <a:endParaRPr lang="uk-UA" altLang="en-US" sz="1200" dirty="0">
              <a:solidFill>
                <a:schemeClr val="tx1"/>
              </a:solidFill>
            </a:endParaRPr>
          </a:p>
          <a:p>
            <a:endParaRPr lang="uk-UA" noProof="0" dirty="0"/>
          </a:p>
        </p:txBody>
      </p:sp>
      <p:sp>
        <p:nvSpPr>
          <p:cNvPr id="4" name="Header Placeholder 3"/>
          <p:cNvSpPr>
            <a:spLocks noGrp="1"/>
          </p:cNvSpPr>
          <p:nvPr>
            <p:ph type="hdr" sz="quarter" idx="10"/>
          </p:nvPr>
        </p:nvSpPr>
        <p:spPr/>
        <p:txBody>
          <a:bodyPr/>
          <a:lstStyle/>
          <a:p>
            <a:r>
              <a:rPr lang="en-US"/>
              <a:t>2.2.1.Module - Vent Air Cooling</a:t>
            </a:r>
            <a:endParaRPr lang="uk-UA"/>
          </a:p>
        </p:txBody>
      </p:sp>
      <p:sp>
        <p:nvSpPr>
          <p:cNvPr id="5" name="Slide Number Placeholder 4"/>
          <p:cNvSpPr>
            <a:spLocks noGrp="1"/>
          </p:cNvSpPr>
          <p:nvPr>
            <p:ph type="sldNum" sz="quarter" idx="11"/>
          </p:nvPr>
        </p:nvSpPr>
        <p:spPr/>
        <p:txBody>
          <a:bodyPr/>
          <a:lstStyle/>
          <a:p>
            <a:fld id="{791A2207-F139-461D-84D4-A2D4311065BA}" type="slidenum">
              <a:rPr lang="de-DE" smtClean="0"/>
              <a:pPr/>
              <a:t>18</a:t>
            </a:fld>
            <a:endParaRPr lang="uk-UA"/>
          </a:p>
        </p:txBody>
      </p:sp>
    </p:spTree>
    <p:extLst>
      <p:ext uri="{BB962C8B-B14F-4D97-AF65-F5344CB8AC3E}">
        <p14:creationId xmlns:p14="http://schemas.microsoft.com/office/powerpoint/2010/main" val="31001168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aida attēla vietturis 1"/>
          <p:cNvSpPr>
            <a:spLocks noGrp="1" noRot="1" noChangeAspect="1" noTextEdit="1"/>
          </p:cNvSpPr>
          <p:nvPr>
            <p:ph type="sldImg"/>
          </p:nvPr>
        </p:nvSpPr>
        <p:spPr bwMode="auto">
          <a:xfrm>
            <a:off x="482600" y="1279525"/>
            <a:ext cx="6138863" cy="34528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7875" name="Piezīmju vietturi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uk-UA" noProof="0" dirty="0">
                <a:latin typeface="Arial" panose="020B0604020202020204" pitchFamily="34" charset="0"/>
                <a:cs typeface="Arial" panose="020B0604020202020204" pitchFamily="34" charset="0"/>
              </a:rPr>
              <a:t>Питання для аудиторії для невеликої дискусії тривалістю 5</a:t>
            </a:r>
            <a:r>
              <a:rPr lang="uk-UA" sz="1200" dirty="0">
                <a:solidFill>
                  <a:schemeClr val="tx1"/>
                </a:solidFill>
                <a:latin typeface="Arial" panose="020B0604020202020204" pitchFamily="34" charset="0"/>
                <a:cs typeface="Arial" panose="020B0604020202020204" pitchFamily="34" charset="0"/>
              </a:rPr>
              <a:t>–</a:t>
            </a:r>
            <a:r>
              <a:rPr lang="uk-UA" noProof="0" dirty="0">
                <a:latin typeface="Arial" panose="020B0604020202020204" pitchFamily="34" charset="0"/>
                <a:cs typeface="Arial" panose="020B0604020202020204" pitchFamily="34" charset="0"/>
              </a:rPr>
              <a:t>10 хвилин.</a:t>
            </a:r>
            <a:endParaRPr lang="uk-UA" baseline="0" noProof="0" dirty="0">
              <a:latin typeface="Arial" panose="020B0604020202020204" pitchFamily="34" charset="0"/>
              <a:cs typeface="Arial" panose="020B0604020202020204" pitchFamily="34" charset="0"/>
            </a:endParaRPr>
          </a:p>
          <a:p>
            <a:pPr lvl="0" algn="just" defTabSz="857563">
              <a:defRPr/>
            </a:pPr>
            <a:r>
              <a:rPr lang="uk-UA" dirty="0">
                <a:solidFill>
                  <a:prstClr val="black"/>
                </a:solidFill>
                <a:latin typeface="Arial" panose="020B0604020202020204" pitchFamily="34" charset="0"/>
                <a:cs typeface="Arial" panose="020B0604020202020204" pitchFamily="34" charset="0"/>
              </a:rPr>
              <a:t>_____________________________________________________</a:t>
            </a:r>
            <a:r>
              <a:rPr lang="en-US" dirty="0">
                <a:solidFill>
                  <a:prstClr val="black"/>
                </a:solidFill>
                <a:latin typeface="Arial" panose="020B0604020202020204" pitchFamily="34" charset="0"/>
                <a:cs typeface="Arial" panose="020B0604020202020204" pitchFamily="34" charset="0"/>
              </a:rPr>
              <a:t>_______</a:t>
            </a:r>
            <a:r>
              <a:rPr lang="uk-UA" dirty="0">
                <a:solidFill>
                  <a:prstClr val="black"/>
                </a:solidFill>
                <a:latin typeface="Arial" panose="020B0604020202020204" pitchFamily="34" charset="0"/>
                <a:cs typeface="Arial" panose="020B0604020202020204" pitchFamily="34" charset="0"/>
              </a:rPr>
              <a:t>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a:tabLst>
                <a:tab pos="88863" algn="l"/>
              </a:tabLst>
            </a:pPr>
            <a:endParaRPr lang="uk-UA" altLang="en-US" sz="1200" dirty="0">
              <a:solidFill>
                <a:schemeClr val="tx1"/>
              </a:solidFill>
            </a:endParaRPr>
          </a:p>
          <a:p>
            <a:endParaRPr lang="uk-UA" altLang="en-US" noProof="0" dirty="0"/>
          </a:p>
        </p:txBody>
      </p:sp>
      <p:sp>
        <p:nvSpPr>
          <p:cNvPr id="207876" name="Slaida numura vietturis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anose="02020603050405020304" pitchFamily="18" charset="0"/>
              </a:defRPr>
            </a:lvl1pPr>
            <a:lvl2pPr marL="770142" indent="-296208" eaLnBrk="0" hangingPunct="0">
              <a:defRPr sz="2500">
                <a:solidFill>
                  <a:schemeClr val="tx1"/>
                </a:solidFill>
                <a:latin typeface="Times New Roman" panose="02020603050405020304" pitchFamily="18" charset="0"/>
              </a:defRPr>
            </a:lvl2pPr>
            <a:lvl3pPr marL="1184834" indent="-236967" eaLnBrk="0" hangingPunct="0">
              <a:defRPr sz="2500">
                <a:solidFill>
                  <a:schemeClr val="tx1"/>
                </a:solidFill>
                <a:latin typeface="Times New Roman" panose="02020603050405020304" pitchFamily="18" charset="0"/>
              </a:defRPr>
            </a:lvl3pPr>
            <a:lvl4pPr marL="1658767" indent="-236967" eaLnBrk="0" hangingPunct="0">
              <a:defRPr sz="2500">
                <a:solidFill>
                  <a:schemeClr val="tx1"/>
                </a:solidFill>
                <a:latin typeface="Times New Roman" panose="02020603050405020304" pitchFamily="18" charset="0"/>
              </a:defRPr>
            </a:lvl4pPr>
            <a:lvl5pPr marL="2132701" indent="-236967" eaLnBrk="0" hangingPunct="0">
              <a:defRPr sz="2500">
                <a:solidFill>
                  <a:schemeClr val="tx1"/>
                </a:solidFill>
                <a:latin typeface="Times New Roman" panose="02020603050405020304" pitchFamily="18" charset="0"/>
              </a:defRPr>
            </a:lvl5pPr>
            <a:lvl6pPr marL="2606634" indent="-236967" eaLnBrk="0" fontAlgn="base" hangingPunct="0">
              <a:spcBef>
                <a:spcPct val="0"/>
              </a:spcBef>
              <a:spcAft>
                <a:spcPct val="0"/>
              </a:spcAft>
              <a:defRPr sz="2500">
                <a:solidFill>
                  <a:schemeClr val="tx1"/>
                </a:solidFill>
                <a:latin typeface="Times New Roman" panose="02020603050405020304" pitchFamily="18" charset="0"/>
              </a:defRPr>
            </a:lvl6pPr>
            <a:lvl7pPr marL="3080568" indent="-236967" eaLnBrk="0" fontAlgn="base" hangingPunct="0">
              <a:spcBef>
                <a:spcPct val="0"/>
              </a:spcBef>
              <a:spcAft>
                <a:spcPct val="0"/>
              </a:spcAft>
              <a:defRPr sz="2500">
                <a:solidFill>
                  <a:schemeClr val="tx1"/>
                </a:solidFill>
                <a:latin typeface="Times New Roman" panose="02020603050405020304" pitchFamily="18" charset="0"/>
              </a:defRPr>
            </a:lvl7pPr>
            <a:lvl8pPr marL="3554501" indent="-236967" eaLnBrk="0" fontAlgn="base" hangingPunct="0">
              <a:spcBef>
                <a:spcPct val="0"/>
              </a:spcBef>
              <a:spcAft>
                <a:spcPct val="0"/>
              </a:spcAft>
              <a:defRPr sz="2500">
                <a:solidFill>
                  <a:schemeClr val="tx1"/>
                </a:solidFill>
                <a:latin typeface="Times New Roman" panose="02020603050405020304" pitchFamily="18" charset="0"/>
              </a:defRPr>
            </a:lvl8pPr>
            <a:lvl9pPr marL="4028435" indent="-236967" eaLnBrk="0" fontAlgn="base" hangingPunct="0">
              <a:spcBef>
                <a:spcPct val="0"/>
              </a:spcBef>
              <a:spcAft>
                <a:spcPct val="0"/>
              </a:spcAft>
              <a:defRPr sz="2500">
                <a:solidFill>
                  <a:schemeClr val="tx1"/>
                </a:solidFill>
                <a:latin typeface="Times New Roman" panose="02020603050405020304" pitchFamily="18" charset="0"/>
              </a:defRPr>
            </a:lvl9pPr>
          </a:lstStyle>
          <a:p>
            <a:pPr eaLnBrk="1" hangingPunct="1"/>
            <a:fld id="{EBF19321-5F32-44CA-8812-F2DD1571BAF3}" type="slidenum">
              <a:rPr lang="lv-LV" altLang="en-US" sz="1200"/>
              <a:pPr eaLnBrk="1" hangingPunct="1"/>
              <a:t>19</a:t>
            </a:fld>
            <a:endParaRPr lang="uk-UA" altLang="en-US" sz="1200"/>
          </a:p>
        </p:txBody>
      </p:sp>
      <p:sp>
        <p:nvSpPr>
          <p:cNvPr id="2" name="Header Placeholder 1"/>
          <p:cNvSpPr>
            <a:spLocks noGrp="1"/>
          </p:cNvSpPr>
          <p:nvPr>
            <p:ph type="hdr" sz="quarter" idx="10"/>
          </p:nvPr>
        </p:nvSpPr>
        <p:spPr/>
        <p:txBody>
          <a:bodyPr/>
          <a:lstStyle/>
          <a:p>
            <a:r>
              <a:rPr lang="en-US"/>
              <a:t>2.2.1.Module - Vent Air Cooling</a:t>
            </a:r>
            <a:endParaRPr lang="uk-UA"/>
          </a:p>
        </p:txBody>
      </p:sp>
    </p:spTree>
    <p:extLst>
      <p:ext uri="{BB962C8B-B14F-4D97-AF65-F5344CB8AC3E}">
        <p14:creationId xmlns:p14="http://schemas.microsoft.com/office/powerpoint/2010/main" val="3436312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endParaRPr lang="uk-UA" dirty="0"/>
          </a:p>
        </p:txBody>
      </p:sp>
      <p:sp>
        <p:nvSpPr>
          <p:cNvPr id="4" name="Slide Number Placeholder 3"/>
          <p:cNvSpPr>
            <a:spLocks noGrp="1"/>
          </p:cNvSpPr>
          <p:nvPr>
            <p:ph type="sldNum" sz="quarter" idx="10"/>
          </p:nvPr>
        </p:nvSpPr>
        <p:spPr/>
        <p:txBody>
          <a:bodyPr/>
          <a:lstStyle/>
          <a:p>
            <a:fld id="{791A2207-F139-461D-84D4-A2D4311065BA}" type="slidenum">
              <a:rPr lang="de-DE" smtClean="0"/>
              <a:pPr/>
              <a:t>2</a:t>
            </a:fld>
            <a:endParaRPr lang="uk-UA"/>
          </a:p>
        </p:txBody>
      </p:sp>
      <p:sp>
        <p:nvSpPr>
          <p:cNvPr id="5" name="Header Placeholder 4"/>
          <p:cNvSpPr>
            <a:spLocks noGrp="1"/>
          </p:cNvSpPr>
          <p:nvPr>
            <p:ph type="hdr" sz="quarter" idx="11"/>
          </p:nvPr>
        </p:nvSpPr>
        <p:spPr/>
        <p:txBody>
          <a:bodyPr/>
          <a:lstStyle/>
          <a:p>
            <a:r>
              <a:rPr lang="en-US"/>
              <a:t>2.2.1.Module - Vent Air Cooling</a:t>
            </a:r>
            <a:endParaRPr lang="uk-UA"/>
          </a:p>
        </p:txBody>
      </p:sp>
    </p:spTree>
    <p:extLst>
      <p:ext uri="{BB962C8B-B14F-4D97-AF65-F5344CB8AC3E}">
        <p14:creationId xmlns:p14="http://schemas.microsoft.com/office/powerpoint/2010/main" val="20916338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82600" y="1279525"/>
            <a:ext cx="6138863" cy="3452813"/>
          </a:xfrm>
        </p:spPr>
      </p:sp>
      <p:sp>
        <p:nvSpPr>
          <p:cNvPr id="3" name="Tijdelijke aanduiding voor notities 2"/>
          <p:cNvSpPr>
            <a:spLocks noGrp="1"/>
          </p:cNvSpPr>
          <p:nvPr>
            <p:ph type="body" idx="1"/>
          </p:nvPr>
        </p:nvSpPr>
        <p:spPr/>
        <p:txBody>
          <a:bodyPr/>
          <a:lstStyle/>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a:tabLst>
                <a:tab pos="88863" algn="l"/>
              </a:tabLst>
            </a:pPr>
            <a:endParaRPr lang="uk-UA" altLang="en-US" sz="1200" dirty="0">
              <a:solidFill>
                <a:schemeClr val="tx1"/>
              </a:solidFill>
            </a:endParaRPr>
          </a:p>
        </p:txBody>
      </p:sp>
      <p:sp>
        <p:nvSpPr>
          <p:cNvPr id="4" name="Tijdelijke aanduiding voor dianummer 3"/>
          <p:cNvSpPr>
            <a:spLocks noGrp="1"/>
          </p:cNvSpPr>
          <p:nvPr>
            <p:ph type="sldNum" sz="quarter" idx="10"/>
          </p:nvPr>
        </p:nvSpPr>
        <p:spPr/>
        <p:txBody>
          <a:bodyPr/>
          <a:lstStyle/>
          <a:p>
            <a:fld id="{AAE7C3CB-8A5B-4EA0-B1E2-5426BA095899}" type="slidenum">
              <a:rPr lang="en-US" smtClean="0"/>
              <a:pPr/>
              <a:t>20</a:t>
            </a:fld>
            <a:endParaRPr lang="uk-UA"/>
          </a:p>
        </p:txBody>
      </p:sp>
      <p:sp>
        <p:nvSpPr>
          <p:cNvPr id="5" name="Header Placeholder 4"/>
          <p:cNvSpPr>
            <a:spLocks noGrp="1"/>
          </p:cNvSpPr>
          <p:nvPr>
            <p:ph type="hdr" sz="quarter" idx="11"/>
          </p:nvPr>
        </p:nvSpPr>
        <p:spPr/>
        <p:txBody>
          <a:bodyPr/>
          <a:lstStyle/>
          <a:p>
            <a:r>
              <a:rPr lang="en-US"/>
              <a:t>2.2.1.Module - Vent Air Cooling</a:t>
            </a:r>
            <a:endParaRPr lang="uk-UA"/>
          </a:p>
        </p:txBody>
      </p:sp>
    </p:spTree>
    <p:extLst>
      <p:ext uri="{BB962C8B-B14F-4D97-AF65-F5344CB8AC3E}">
        <p14:creationId xmlns:p14="http://schemas.microsoft.com/office/powerpoint/2010/main" val="10117783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82600" y="1279525"/>
            <a:ext cx="6138863" cy="3452813"/>
          </a:xfrm>
        </p:spPr>
      </p:sp>
      <p:sp>
        <p:nvSpPr>
          <p:cNvPr id="3" name="Tijdelijke aanduiding voor notities 2"/>
          <p:cNvSpPr>
            <a:spLocks noGrp="1"/>
          </p:cNvSpPr>
          <p:nvPr>
            <p:ph type="body" idx="1"/>
          </p:nvPr>
        </p:nvSpPr>
        <p:spPr>
          <a:xfrm>
            <a:off x="710407" y="4925408"/>
            <a:ext cx="5683250" cy="5088442"/>
          </a:xfrm>
        </p:spPr>
        <p:txBody>
          <a:bodyPr/>
          <a:lstStyle/>
          <a:p>
            <a:pPr algn="just"/>
            <a:r>
              <a:rPr lang="uk-UA" noProof="0" dirty="0">
                <a:latin typeface="Arial" panose="020B0604020202020204" pitchFamily="34" charset="0"/>
                <a:cs typeface="Arial" panose="020B0604020202020204" pitchFamily="34" charset="0"/>
              </a:rPr>
              <a:t>Загалом кімнати, які підходять для природної вентиляції </a:t>
            </a:r>
            <a:r>
              <a:rPr lang="uk-UA" sz="1200" dirty="0">
                <a:solidFill>
                  <a:schemeClr val="tx1"/>
                </a:solidFill>
                <a:latin typeface="Arial" panose="020B0604020202020204" pitchFamily="34" charset="0"/>
                <a:cs typeface="Arial" panose="020B0604020202020204" pitchFamily="34" charset="0"/>
              </a:rPr>
              <a:t>–</a:t>
            </a:r>
            <a:r>
              <a:rPr lang="uk-UA" noProof="0" dirty="0">
                <a:latin typeface="Arial" panose="020B0604020202020204" pitchFamily="34" charset="0"/>
                <a:cs typeface="Arial" panose="020B0604020202020204" pitchFamily="34" charset="0"/>
              </a:rPr>
              <a:t> це ті, де максимальна глибина не перевищує корисної висоти у 2,5 рази (для вентиляції ззовні), чи у 5 разів корисної висоти в кімнатах, де вікна розміщено по різні боки для забезпечення перехресної вентиляції (вентиляція з двох боків).</a:t>
            </a:r>
          </a:p>
          <a:p>
            <a:pPr algn="just"/>
            <a:endParaRPr lang="uk-UA" baseline="0" noProof="0" dirty="0">
              <a:latin typeface="Arial" panose="020B0604020202020204" pitchFamily="34" charset="0"/>
              <a:cs typeface="Arial" panose="020B0604020202020204" pitchFamily="34" charset="0"/>
            </a:endParaRPr>
          </a:p>
          <a:p>
            <a:pPr algn="just"/>
            <a:r>
              <a:rPr lang="uk-UA" baseline="0" noProof="0" dirty="0">
                <a:latin typeface="Arial" panose="020B0604020202020204" pitchFamily="34" charset="0"/>
                <a:cs typeface="Arial" panose="020B0604020202020204" pitchFamily="34" charset="0"/>
              </a:rPr>
              <a:t>Проникнення вітру та повітряні течії в кімнатах змінюються у відповідь на різницю між середньою температурою (зовнішня температура проти кімнатної температури) та швидкості потоку зовнішнього повітря.</a:t>
            </a:r>
          </a:p>
          <a:p>
            <a:pPr algn="just"/>
            <a:endParaRPr lang="uk-UA" baseline="0" noProof="0" dirty="0">
              <a:latin typeface="Arial" panose="020B0604020202020204" pitchFamily="34" charset="0"/>
              <a:cs typeface="Arial" panose="020B0604020202020204" pitchFamily="34" charset="0"/>
            </a:endParaRPr>
          </a:p>
          <a:p>
            <a:pPr algn="just"/>
            <a:r>
              <a:rPr lang="uk-UA" baseline="0" noProof="0" dirty="0">
                <a:latin typeface="Arial" panose="020B0604020202020204" pitchFamily="34" charset="0"/>
                <a:cs typeface="Arial" panose="020B0604020202020204" pitchFamily="34" charset="0"/>
              </a:rPr>
              <a:t>Для забезпечення належної швидкості циркуляції повітря в кімнатах (квартирах), може використовуватися гібридна вентиляційна система:</a:t>
            </a:r>
          </a:p>
          <a:p>
            <a:pPr marL="177725" indent="-177725" algn="just">
              <a:buFont typeface="Arial" panose="020B0604020202020204" pitchFamily="34" charset="0"/>
              <a:buChar char="•"/>
            </a:pPr>
            <a:r>
              <a:rPr lang="uk-UA" dirty="0">
                <a:latin typeface="Arial" panose="020B0604020202020204" pitchFamily="34" charset="0"/>
                <a:cs typeface="Arial" panose="020B0604020202020204" pitchFamily="34" charset="0"/>
              </a:rPr>
              <a:t>Витяжний вентилятор</a:t>
            </a:r>
          </a:p>
          <a:p>
            <a:pPr marL="177725" indent="-177725" algn="just">
              <a:buFont typeface="Arial" panose="020B0604020202020204" pitchFamily="34" charset="0"/>
              <a:buChar char="•"/>
            </a:pPr>
            <a:r>
              <a:rPr lang="uk-UA" dirty="0">
                <a:latin typeface="Arial" panose="020B0604020202020204" pitchFamily="34" charset="0"/>
                <a:cs typeface="Arial" panose="020B0604020202020204" pitchFamily="34" charset="0"/>
              </a:rPr>
              <a:t>Регулюється тиском</a:t>
            </a:r>
          </a:p>
          <a:p>
            <a:pPr marL="177725" indent="-177725" algn="just">
              <a:buFont typeface="Arial" panose="020B0604020202020204" pitchFamily="34" charset="0"/>
              <a:buChar char="•"/>
            </a:pPr>
            <a:r>
              <a:rPr lang="uk-UA" dirty="0">
                <a:latin typeface="Arial" panose="020B0604020202020204" pitchFamily="34" charset="0"/>
                <a:cs typeface="Arial" panose="020B0604020202020204" pitchFamily="34" charset="0"/>
              </a:rPr>
              <a:t>Клапани </a:t>
            </a:r>
            <a:r>
              <a:rPr lang="uk-UA" dirty="0" err="1">
                <a:latin typeface="Arial" panose="020B0604020202020204" pitchFamily="34" charset="0"/>
                <a:cs typeface="Arial" panose="020B0604020202020204" pitchFamily="34" charset="0"/>
              </a:rPr>
              <a:t>гідрорегулювання</a:t>
            </a:r>
            <a:endParaRPr lang="uk-UA" dirty="0">
              <a:latin typeface="Arial" panose="020B0604020202020204" pitchFamily="34" charset="0"/>
              <a:cs typeface="Arial" panose="020B0604020202020204" pitchFamily="34" charset="0"/>
            </a:endParaRPr>
          </a:p>
          <a:p>
            <a:pPr marL="177725" indent="-177725" algn="just">
              <a:buFont typeface="Arial" panose="020B0604020202020204" pitchFamily="34" charset="0"/>
              <a:buChar char="•"/>
            </a:pPr>
            <a:r>
              <a:rPr lang="uk-UA" dirty="0">
                <a:latin typeface="Arial" panose="020B0604020202020204" pitchFamily="34" charset="0"/>
                <a:cs typeface="Arial" panose="020B0604020202020204" pitchFamily="34" charset="0"/>
              </a:rPr>
              <a:t>Внутрішній потік через вікно</a:t>
            </a:r>
          </a:p>
          <a:p>
            <a:pPr marL="177725" indent="-177725" algn="just">
              <a:buFont typeface="Arial" panose="020B0604020202020204" pitchFamily="34" charset="0"/>
              <a:buChar char="•"/>
            </a:pPr>
            <a:r>
              <a:rPr lang="uk-UA" dirty="0">
                <a:latin typeface="Arial" panose="020B0604020202020204" pitchFamily="34" charset="0"/>
                <a:cs typeface="Arial" panose="020B0604020202020204" pitchFamily="34" charset="0"/>
              </a:rPr>
              <a:t>Вентиляційні труби</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a:tabLst>
                <a:tab pos="88863" algn="l"/>
              </a:tabLst>
            </a:pPr>
            <a:endParaRPr lang="uk-UA" altLang="en-US" sz="1200" dirty="0">
              <a:solidFill>
                <a:schemeClr val="tx1"/>
              </a:solidFill>
            </a:endParaRPr>
          </a:p>
          <a:p>
            <a:pPr marL="0" indent="0">
              <a:buFont typeface="Arial" panose="020B0604020202020204" pitchFamily="34" charset="0"/>
              <a:buNone/>
            </a:pPr>
            <a:endParaRPr lang="uk-UA" noProof="0" dirty="0"/>
          </a:p>
        </p:txBody>
      </p:sp>
      <p:sp>
        <p:nvSpPr>
          <p:cNvPr id="4" name="Tijdelijke aanduiding voor dianummer 3"/>
          <p:cNvSpPr>
            <a:spLocks noGrp="1"/>
          </p:cNvSpPr>
          <p:nvPr>
            <p:ph type="sldNum" sz="quarter" idx="10"/>
          </p:nvPr>
        </p:nvSpPr>
        <p:spPr/>
        <p:txBody>
          <a:bodyPr/>
          <a:lstStyle/>
          <a:p>
            <a:fld id="{AAE7C3CB-8A5B-4EA0-B1E2-5426BA095899}" type="slidenum">
              <a:rPr lang="en-US" smtClean="0"/>
              <a:pPr/>
              <a:t>21</a:t>
            </a:fld>
            <a:endParaRPr lang="uk-UA"/>
          </a:p>
        </p:txBody>
      </p:sp>
      <p:sp>
        <p:nvSpPr>
          <p:cNvPr id="5" name="Header Placeholder 4"/>
          <p:cNvSpPr>
            <a:spLocks noGrp="1"/>
          </p:cNvSpPr>
          <p:nvPr>
            <p:ph type="hdr" sz="quarter" idx="11"/>
          </p:nvPr>
        </p:nvSpPr>
        <p:spPr/>
        <p:txBody>
          <a:bodyPr/>
          <a:lstStyle/>
          <a:p>
            <a:r>
              <a:rPr lang="en-US"/>
              <a:t>2.2.1.Module - Vent Air Cooling</a:t>
            </a:r>
            <a:endParaRPr lang="uk-UA"/>
          </a:p>
        </p:txBody>
      </p:sp>
    </p:spTree>
    <p:extLst>
      <p:ext uri="{BB962C8B-B14F-4D97-AF65-F5344CB8AC3E}">
        <p14:creationId xmlns:p14="http://schemas.microsoft.com/office/powerpoint/2010/main" val="23635371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endParaRPr lang="uk-UA" dirty="0"/>
          </a:p>
        </p:txBody>
      </p:sp>
      <p:sp>
        <p:nvSpPr>
          <p:cNvPr id="4" name="Header Placeholder 3"/>
          <p:cNvSpPr>
            <a:spLocks noGrp="1"/>
          </p:cNvSpPr>
          <p:nvPr>
            <p:ph type="hdr" sz="quarter" idx="10"/>
          </p:nvPr>
        </p:nvSpPr>
        <p:spPr/>
        <p:txBody>
          <a:bodyPr/>
          <a:lstStyle/>
          <a:p>
            <a:r>
              <a:rPr lang="en-US"/>
              <a:t>2.2.1.Module - Vent Air Cooling</a:t>
            </a:r>
            <a:endParaRPr lang="uk-UA"/>
          </a:p>
        </p:txBody>
      </p:sp>
      <p:sp>
        <p:nvSpPr>
          <p:cNvPr id="5" name="Slide Number Placeholder 4"/>
          <p:cNvSpPr>
            <a:spLocks noGrp="1"/>
          </p:cNvSpPr>
          <p:nvPr>
            <p:ph type="sldNum" sz="quarter" idx="11"/>
          </p:nvPr>
        </p:nvSpPr>
        <p:spPr/>
        <p:txBody>
          <a:bodyPr/>
          <a:lstStyle/>
          <a:p>
            <a:fld id="{791A2207-F139-461D-84D4-A2D4311065BA}" type="slidenum">
              <a:rPr lang="de-DE" smtClean="0"/>
              <a:pPr/>
              <a:t>22</a:t>
            </a:fld>
            <a:endParaRPr lang="uk-UA"/>
          </a:p>
        </p:txBody>
      </p:sp>
    </p:spTree>
    <p:extLst>
      <p:ext uri="{BB962C8B-B14F-4D97-AF65-F5344CB8AC3E}">
        <p14:creationId xmlns:p14="http://schemas.microsoft.com/office/powerpoint/2010/main" val="31177699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407" y="4925408"/>
            <a:ext cx="5683250" cy="4029879"/>
          </a:xfrm>
        </p:spPr>
        <p:txBody>
          <a:bodyPr/>
          <a:lstStyle/>
          <a:p>
            <a:pPr algn="just"/>
            <a:r>
              <a:rPr lang="uk-UA" b="0" noProof="0" dirty="0">
                <a:latin typeface="Arial" panose="020B0604020202020204" pitchFamily="34" charset="0"/>
                <a:cs typeface="Arial" panose="020B0604020202020204" pitchFamily="34" charset="0"/>
              </a:rPr>
              <a:t>Елементи головної механічної вентиляційної системи (</a:t>
            </a:r>
            <a:r>
              <a:rPr lang="uk-UA" sz="1200" b="0" noProof="0" dirty="0">
                <a:solidFill>
                  <a:schemeClr val="tx1"/>
                </a:solidFill>
                <a:latin typeface="Arial" panose="020B0604020202020204" pitchFamily="34" charset="0"/>
                <a:cs typeface="Arial" panose="020B0604020202020204" pitchFamily="34" charset="0"/>
              </a:rPr>
              <a:t>система постачання та витяжки).</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endParaRPr lang="uk-UA" sz="1200" b="0" noProof="0" dirty="0">
              <a:solidFill>
                <a:schemeClr val="tx1"/>
              </a:solidFill>
            </a:endParaRPr>
          </a:p>
          <a:p>
            <a:r>
              <a:rPr lang="uk-UA" dirty="0"/>
              <a:t> </a:t>
            </a:r>
            <a:endParaRPr lang="uk-UA" b="0" noProof="0" dirty="0"/>
          </a:p>
        </p:txBody>
      </p:sp>
      <p:sp>
        <p:nvSpPr>
          <p:cNvPr id="4" name="Header Placeholder 3"/>
          <p:cNvSpPr>
            <a:spLocks noGrp="1"/>
          </p:cNvSpPr>
          <p:nvPr>
            <p:ph type="hdr" sz="quarter" idx="10"/>
          </p:nvPr>
        </p:nvSpPr>
        <p:spPr/>
        <p:txBody>
          <a:bodyPr/>
          <a:lstStyle/>
          <a:p>
            <a:r>
              <a:rPr lang="en-US"/>
              <a:t>2.2.1.Module - Vent Air Cooling</a:t>
            </a:r>
            <a:endParaRPr lang="uk-UA"/>
          </a:p>
        </p:txBody>
      </p:sp>
      <p:sp>
        <p:nvSpPr>
          <p:cNvPr id="5" name="Slide Number Placeholder 4"/>
          <p:cNvSpPr>
            <a:spLocks noGrp="1"/>
          </p:cNvSpPr>
          <p:nvPr>
            <p:ph type="sldNum" sz="quarter" idx="11"/>
          </p:nvPr>
        </p:nvSpPr>
        <p:spPr/>
        <p:txBody>
          <a:bodyPr/>
          <a:lstStyle/>
          <a:p>
            <a:fld id="{791A2207-F139-461D-84D4-A2D4311065BA}" type="slidenum">
              <a:rPr lang="de-DE" smtClean="0"/>
              <a:pPr/>
              <a:t>23</a:t>
            </a:fld>
            <a:endParaRPr lang="uk-UA"/>
          </a:p>
        </p:txBody>
      </p:sp>
    </p:spTree>
    <p:extLst>
      <p:ext uri="{BB962C8B-B14F-4D97-AF65-F5344CB8AC3E}">
        <p14:creationId xmlns:p14="http://schemas.microsoft.com/office/powerpoint/2010/main" val="29690925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uk-UA" b="0" noProof="0" dirty="0">
                <a:latin typeface="Arial" panose="020B0604020202020204" pitchFamily="34" charset="0"/>
                <a:cs typeface="Arial" panose="020B0604020202020204" pitchFamily="34" charset="0"/>
              </a:rPr>
              <a:t>Регенерація тепла у вентиляційній системі:</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uk-UA" b="0" dirty="0">
                <a:latin typeface="Arial" panose="020B0604020202020204" pitchFamily="34" charset="0"/>
                <a:cs typeface="Arial" panose="020B0604020202020204" pitchFamily="34" charset="0"/>
              </a:rPr>
              <a:t>Ротаційний;</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uk-UA" b="0" dirty="0">
                <a:latin typeface="Arial" panose="020B0604020202020204" pitchFamily="34" charset="0"/>
                <a:cs typeface="Arial" panose="020B0604020202020204" pitchFamily="34" charset="0"/>
              </a:rPr>
              <a:t>Пластинчастий;</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uk-UA" sz="1200" kern="1200" dirty="0">
                <a:solidFill>
                  <a:schemeClr val="tx1"/>
                </a:solidFill>
                <a:effectLst/>
                <a:latin typeface="Arial" panose="020B0604020202020204" pitchFamily="34" charset="0"/>
                <a:cs typeface="Arial" panose="020B0604020202020204" pitchFamily="34" charset="0"/>
              </a:rPr>
              <a:t>З проміжним теплоносієм.</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uk-UA" sz="1200" b="0" kern="1200" dirty="0">
              <a:solidFill>
                <a:schemeClr val="tx1"/>
              </a:solidFill>
              <a:effectLst/>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uk-UA" sz="1200" b="0" kern="1200" dirty="0">
                <a:solidFill>
                  <a:schemeClr val="tx1"/>
                </a:solidFill>
                <a:effectLst/>
                <a:latin typeface="Arial" panose="020B0604020202020204" pitchFamily="34" charset="0"/>
                <a:cs typeface="Arial" panose="020B0604020202020204" pitchFamily="34" charset="0"/>
              </a:rPr>
              <a:t>Для підрахунку важливо визначити сесійну ефективність регенерації тепла. У багатоквартирних будівлях, де можуть встановлюватися чисельні вентиляційні системи, для кожної системи ефективність регенерації тепла потрібно розраховувати окремо.</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uk-UA" b="0" noProof="0" dirty="0"/>
          </a:p>
        </p:txBody>
      </p:sp>
      <p:sp>
        <p:nvSpPr>
          <p:cNvPr id="4" name="Header Placeholder 3"/>
          <p:cNvSpPr>
            <a:spLocks noGrp="1"/>
          </p:cNvSpPr>
          <p:nvPr>
            <p:ph type="hdr" sz="quarter" idx="10"/>
          </p:nvPr>
        </p:nvSpPr>
        <p:spPr/>
        <p:txBody>
          <a:bodyPr/>
          <a:lstStyle/>
          <a:p>
            <a:r>
              <a:rPr lang="en-US"/>
              <a:t>2.2.1.Module - Vent Air Cooling</a:t>
            </a:r>
            <a:endParaRPr lang="uk-UA"/>
          </a:p>
        </p:txBody>
      </p:sp>
      <p:sp>
        <p:nvSpPr>
          <p:cNvPr id="5" name="Slide Number Placeholder 4"/>
          <p:cNvSpPr>
            <a:spLocks noGrp="1"/>
          </p:cNvSpPr>
          <p:nvPr>
            <p:ph type="sldNum" sz="quarter" idx="11"/>
          </p:nvPr>
        </p:nvSpPr>
        <p:spPr/>
        <p:txBody>
          <a:bodyPr/>
          <a:lstStyle/>
          <a:p>
            <a:fld id="{791A2207-F139-461D-84D4-A2D4311065BA}" type="slidenum">
              <a:rPr lang="de-DE" smtClean="0"/>
              <a:pPr/>
              <a:t>24</a:t>
            </a:fld>
            <a:endParaRPr lang="uk-UA"/>
          </a:p>
        </p:txBody>
      </p:sp>
    </p:spTree>
    <p:extLst>
      <p:ext uri="{BB962C8B-B14F-4D97-AF65-F5344CB8AC3E}">
        <p14:creationId xmlns:p14="http://schemas.microsoft.com/office/powerpoint/2010/main" val="26319297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82600" y="1279525"/>
            <a:ext cx="6138863" cy="3452813"/>
          </a:xfrm>
        </p:spPr>
      </p:sp>
      <p:sp>
        <p:nvSpPr>
          <p:cNvPr id="3" name="Tijdelijke aanduiding voor notities 2"/>
          <p:cNvSpPr>
            <a:spLocks noGrp="1"/>
          </p:cNvSpPr>
          <p:nvPr>
            <p:ph type="body" idx="1"/>
          </p:nvPr>
        </p:nvSpPr>
        <p:spPr/>
        <p:txBody>
          <a:bodyPr/>
          <a:lstStyle/>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a:tabLst>
                <a:tab pos="88863" algn="l"/>
              </a:tabLst>
            </a:pPr>
            <a:endParaRPr lang="uk-UA" altLang="en-US" sz="1200" dirty="0">
              <a:solidFill>
                <a:schemeClr val="tx1"/>
              </a:solidFill>
            </a:endParaRPr>
          </a:p>
        </p:txBody>
      </p:sp>
      <p:sp>
        <p:nvSpPr>
          <p:cNvPr id="4" name="Tijdelijke aanduiding voor dianummer 3"/>
          <p:cNvSpPr>
            <a:spLocks noGrp="1"/>
          </p:cNvSpPr>
          <p:nvPr>
            <p:ph type="sldNum" sz="quarter" idx="10"/>
          </p:nvPr>
        </p:nvSpPr>
        <p:spPr/>
        <p:txBody>
          <a:bodyPr/>
          <a:lstStyle/>
          <a:p>
            <a:fld id="{AAE7C3CB-8A5B-4EA0-B1E2-5426BA095899}" type="slidenum">
              <a:rPr lang="en-US" smtClean="0"/>
              <a:pPr/>
              <a:t>25</a:t>
            </a:fld>
            <a:endParaRPr lang="uk-UA"/>
          </a:p>
        </p:txBody>
      </p:sp>
      <p:sp>
        <p:nvSpPr>
          <p:cNvPr id="5" name="Header Placeholder 4"/>
          <p:cNvSpPr>
            <a:spLocks noGrp="1"/>
          </p:cNvSpPr>
          <p:nvPr>
            <p:ph type="hdr" sz="quarter" idx="11"/>
          </p:nvPr>
        </p:nvSpPr>
        <p:spPr/>
        <p:txBody>
          <a:bodyPr/>
          <a:lstStyle/>
          <a:p>
            <a:r>
              <a:rPr lang="en-US"/>
              <a:t>2.2.1.Module - Vent Air Cooling</a:t>
            </a:r>
            <a:endParaRPr lang="uk-UA"/>
          </a:p>
        </p:txBody>
      </p:sp>
    </p:spTree>
    <p:extLst>
      <p:ext uri="{BB962C8B-B14F-4D97-AF65-F5344CB8AC3E}">
        <p14:creationId xmlns:p14="http://schemas.microsoft.com/office/powerpoint/2010/main" val="10534279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a:tabLst>
                <a:tab pos="88863" algn="l"/>
              </a:tabLst>
            </a:pPr>
            <a:endParaRPr lang="uk-UA" altLang="en-US" sz="1200" dirty="0">
              <a:solidFill>
                <a:schemeClr val="tx1"/>
              </a:solidFill>
            </a:endParaRPr>
          </a:p>
          <a:p>
            <a:endParaRPr lang="uk-UA" dirty="0"/>
          </a:p>
        </p:txBody>
      </p:sp>
      <p:sp>
        <p:nvSpPr>
          <p:cNvPr id="4" name="Header Placeholder 3"/>
          <p:cNvSpPr>
            <a:spLocks noGrp="1"/>
          </p:cNvSpPr>
          <p:nvPr>
            <p:ph type="hdr" sz="quarter" idx="10"/>
          </p:nvPr>
        </p:nvSpPr>
        <p:spPr/>
        <p:txBody>
          <a:bodyPr/>
          <a:lstStyle/>
          <a:p>
            <a:r>
              <a:rPr lang="en-US"/>
              <a:t>2.2.1.Module - Vent Air Cooling</a:t>
            </a:r>
            <a:endParaRPr lang="uk-UA"/>
          </a:p>
        </p:txBody>
      </p:sp>
      <p:sp>
        <p:nvSpPr>
          <p:cNvPr id="5" name="Slide Number Placeholder 4"/>
          <p:cNvSpPr>
            <a:spLocks noGrp="1"/>
          </p:cNvSpPr>
          <p:nvPr>
            <p:ph type="sldNum" sz="quarter" idx="11"/>
          </p:nvPr>
        </p:nvSpPr>
        <p:spPr/>
        <p:txBody>
          <a:bodyPr/>
          <a:lstStyle/>
          <a:p>
            <a:fld id="{791A2207-F139-461D-84D4-A2D4311065BA}" type="slidenum">
              <a:rPr lang="de-DE" smtClean="0"/>
              <a:pPr/>
              <a:t>26</a:t>
            </a:fld>
            <a:endParaRPr lang="uk-UA"/>
          </a:p>
        </p:txBody>
      </p:sp>
    </p:spTree>
    <p:extLst>
      <p:ext uri="{BB962C8B-B14F-4D97-AF65-F5344CB8AC3E}">
        <p14:creationId xmlns:p14="http://schemas.microsoft.com/office/powerpoint/2010/main" val="38488937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uk-UA" noProof="0" dirty="0">
                <a:latin typeface="Arial" panose="020B0604020202020204" pitchFamily="34" charset="0"/>
                <a:cs typeface="Arial" panose="020B0604020202020204" pitchFamily="34" charset="0"/>
              </a:rPr>
              <a:t>Повітроводи подачі повітря розміщено на фасаді, </a:t>
            </a:r>
            <a:r>
              <a:rPr lang="uk-UA" dirty="0">
                <a:latin typeface="Arial" panose="020B0604020202020204" pitchFamily="34" charset="0"/>
                <a:cs typeface="Arial" panose="020B0604020202020204" pitchFamily="34" charset="0"/>
              </a:rPr>
              <a:t>а наявні канали використовують для витяжки. </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a:tabLst>
                <a:tab pos="88863" algn="l"/>
              </a:tabLst>
            </a:pPr>
            <a:endParaRPr lang="uk-UA" altLang="en-US" sz="1200" dirty="0">
              <a:solidFill>
                <a:schemeClr val="tx1"/>
              </a:solidFill>
            </a:endParaRPr>
          </a:p>
          <a:p>
            <a:endParaRPr lang="uk-UA" noProof="0" dirty="0"/>
          </a:p>
        </p:txBody>
      </p:sp>
      <p:sp>
        <p:nvSpPr>
          <p:cNvPr id="4" name="Header Placeholder 3"/>
          <p:cNvSpPr>
            <a:spLocks noGrp="1"/>
          </p:cNvSpPr>
          <p:nvPr>
            <p:ph type="hdr" sz="quarter" idx="10"/>
          </p:nvPr>
        </p:nvSpPr>
        <p:spPr/>
        <p:txBody>
          <a:bodyPr/>
          <a:lstStyle/>
          <a:p>
            <a:r>
              <a:rPr lang="en-US"/>
              <a:t>2.2.1.Module - Vent Air Cooling</a:t>
            </a:r>
            <a:endParaRPr lang="uk-UA"/>
          </a:p>
        </p:txBody>
      </p:sp>
      <p:sp>
        <p:nvSpPr>
          <p:cNvPr id="5" name="Slide Number Placeholder 4"/>
          <p:cNvSpPr>
            <a:spLocks noGrp="1"/>
          </p:cNvSpPr>
          <p:nvPr>
            <p:ph type="sldNum" sz="quarter" idx="11"/>
          </p:nvPr>
        </p:nvSpPr>
        <p:spPr/>
        <p:txBody>
          <a:bodyPr/>
          <a:lstStyle/>
          <a:p>
            <a:fld id="{791A2207-F139-461D-84D4-A2D4311065BA}" type="slidenum">
              <a:rPr lang="de-DE" smtClean="0"/>
              <a:pPr/>
              <a:t>27</a:t>
            </a:fld>
            <a:endParaRPr lang="uk-UA"/>
          </a:p>
        </p:txBody>
      </p:sp>
    </p:spTree>
    <p:extLst>
      <p:ext uri="{BB962C8B-B14F-4D97-AF65-F5344CB8AC3E}">
        <p14:creationId xmlns:p14="http://schemas.microsoft.com/office/powerpoint/2010/main" val="4622382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noProof="0" dirty="0">
                <a:latin typeface="Arial" panose="020B0604020202020204" pitchFamily="34" charset="0"/>
                <a:cs typeface="Arial" panose="020B0604020202020204" pitchFamily="34" charset="0"/>
              </a:rPr>
              <a:t>Головні повітроводи встановлено в ізоляційному шарі.  </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a:tabLst>
                <a:tab pos="88863" algn="l"/>
              </a:tabLst>
            </a:pPr>
            <a:endParaRPr lang="uk-UA" altLang="en-US" sz="1200" dirty="0">
              <a:solidFill>
                <a:schemeClr val="tx1"/>
              </a:solidFill>
            </a:endParaRPr>
          </a:p>
          <a:p>
            <a:endParaRPr lang="uk-UA" noProof="0" dirty="0"/>
          </a:p>
        </p:txBody>
      </p:sp>
      <p:sp>
        <p:nvSpPr>
          <p:cNvPr id="4" name="Header Placeholder 3"/>
          <p:cNvSpPr>
            <a:spLocks noGrp="1"/>
          </p:cNvSpPr>
          <p:nvPr>
            <p:ph type="hdr" sz="quarter" idx="10"/>
          </p:nvPr>
        </p:nvSpPr>
        <p:spPr/>
        <p:txBody>
          <a:bodyPr/>
          <a:lstStyle/>
          <a:p>
            <a:r>
              <a:rPr lang="en-US"/>
              <a:t>2.2.1.Module - Vent Air Cooling</a:t>
            </a:r>
            <a:endParaRPr lang="uk-UA"/>
          </a:p>
        </p:txBody>
      </p:sp>
      <p:sp>
        <p:nvSpPr>
          <p:cNvPr id="5" name="Slide Number Placeholder 4"/>
          <p:cNvSpPr>
            <a:spLocks noGrp="1"/>
          </p:cNvSpPr>
          <p:nvPr>
            <p:ph type="sldNum" sz="quarter" idx="11"/>
          </p:nvPr>
        </p:nvSpPr>
        <p:spPr/>
        <p:txBody>
          <a:bodyPr/>
          <a:lstStyle/>
          <a:p>
            <a:fld id="{791A2207-F139-461D-84D4-A2D4311065BA}" type="slidenum">
              <a:rPr lang="de-DE" smtClean="0"/>
              <a:pPr/>
              <a:t>28</a:t>
            </a:fld>
            <a:endParaRPr lang="uk-UA"/>
          </a:p>
        </p:txBody>
      </p:sp>
    </p:spTree>
    <p:extLst>
      <p:ext uri="{BB962C8B-B14F-4D97-AF65-F5344CB8AC3E}">
        <p14:creationId xmlns:p14="http://schemas.microsoft.com/office/powerpoint/2010/main" val="39243507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endParaRPr lang="en-GB" dirty="0"/>
          </a:p>
        </p:txBody>
      </p:sp>
      <p:sp>
        <p:nvSpPr>
          <p:cNvPr id="4" name="Header Placeholder 3"/>
          <p:cNvSpPr>
            <a:spLocks noGrp="1"/>
          </p:cNvSpPr>
          <p:nvPr>
            <p:ph type="hdr" sz="quarter" idx="10"/>
          </p:nvPr>
        </p:nvSpPr>
        <p:spPr/>
        <p:txBody>
          <a:bodyPr/>
          <a:lstStyle/>
          <a:p>
            <a:r>
              <a:rPr lang="en-US"/>
              <a:t>2.2.1.Module - Vent Air Cooling</a:t>
            </a:r>
            <a:endParaRPr lang="uk-UA"/>
          </a:p>
        </p:txBody>
      </p:sp>
      <p:sp>
        <p:nvSpPr>
          <p:cNvPr id="5" name="Slide Number Placeholder 4"/>
          <p:cNvSpPr>
            <a:spLocks noGrp="1"/>
          </p:cNvSpPr>
          <p:nvPr>
            <p:ph type="sldNum" sz="quarter" idx="11"/>
          </p:nvPr>
        </p:nvSpPr>
        <p:spPr/>
        <p:txBody>
          <a:bodyPr/>
          <a:lstStyle/>
          <a:p>
            <a:fld id="{791A2207-F139-461D-84D4-A2D4311065BA}" type="slidenum">
              <a:rPr lang="de-DE" smtClean="0"/>
              <a:pPr/>
              <a:t>29</a:t>
            </a:fld>
            <a:endParaRPr lang="uk-UA"/>
          </a:p>
        </p:txBody>
      </p:sp>
    </p:spTree>
    <p:extLst>
      <p:ext uri="{BB962C8B-B14F-4D97-AF65-F5344CB8AC3E}">
        <p14:creationId xmlns:p14="http://schemas.microsoft.com/office/powerpoint/2010/main" val="1108825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1279525"/>
            <a:ext cx="6138863" cy="3452813"/>
          </a:xfrm>
        </p:spPr>
      </p:sp>
      <p:sp>
        <p:nvSpPr>
          <p:cNvPr id="3" name="Notes Placeholder 2"/>
          <p:cNvSpPr>
            <a:spLocks noGrp="1"/>
          </p:cNvSpPr>
          <p:nvPr>
            <p:ph type="body" idx="1"/>
          </p:nvPr>
        </p:nvSpPr>
        <p:spPr>
          <a:xfrm>
            <a:off x="710407" y="4925408"/>
            <a:ext cx="5683250" cy="4440370"/>
          </a:xfrm>
        </p:spPr>
        <p:txBody>
          <a:bodyPr/>
          <a:lstStyle/>
          <a:p>
            <a:pPr eaLnBrk="1" hangingPunct="1"/>
            <a:r>
              <a:rPr lang="uk-UA" altLang="en-US" noProof="0" dirty="0">
                <a:latin typeface="Arial" panose="020B0604020202020204" pitchFamily="34" charset="0"/>
              </a:rPr>
              <a:t>Внутрішню температуру </a:t>
            </a:r>
            <a:r>
              <a:rPr lang="uk-UA" dirty="0"/>
              <a:t>визначають </a:t>
            </a:r>
            <a:r>
              <a:rPr lang="uk-UA" altLang="en-US" noProof="0" dirty="0">
                <a:latin typeface="Arial" panose="020B0604020202020204" pitchFamily="34" charset="0"/>
              </a:rPr>
              <a:t>різні чинники, найважливішими з яких є:</a:t>
            </a:r>
          </a:p>
          <a:p>
            <a:pPr marL="171450" indent="-171450" eaLnBrk="1" hangingPunct="1">
              <a:buFont typeface="Arial" panose="020B0604020202020204" pitchFamily="34" charset="0"/>
              <a:buChar char="•"/>
            </a:pPr>
            <a:r>
              <a:rPr lang="uk-UA" altLang="en-US" baseline="0" noProof="0" dirty="0">
                <a:latin typeface="Arial" panose="020B0604020202020204" pitchFamily="34" charset="0"/>
              </a:rPr>
              <a:t>Швидкість руху повітря в кімнаті;</a:t>
            </a:r>
          </a:p>
          <a:p>
            <a:pPr marL="171450" indent="-171450" eaLnBrk="1" hangingPunct="1">
              <a:buFont typeface="Arial" panose="020B0604020202020204" pitchFamily="34" charset="0"/>
              <a:buChar char="•"/>
            </a:pPr>
            <a:r>
              <a:rPr lang="uk-UA" altLang="en-US" baseline="0" noProof="0" dirty="0">
                <a:latin typeface="Arial" panose="020B0604020202020204" pitchFamily="34" charset="0"/>
              </a:rPr>
              <a:t>Метаболізм людей (сидіння, активна робота тощо). </a:t>
            </a:r>
            <a:r>
              <a:rPr lang="uk-UA" dirty="0"/>
              <a:t> </a:t>
            </a:r>
            <a:endParaRPr lang="uk-UA" altLang="en-US" noProof="0" dirty="0">
              <a:latin typeface="Arial" panose="020B0604020202020204" pitchFamily="34" charset="0"/>
            </a:endParaRPr>
          </a:p>
          <a:p>
            <a:pPr eaLnBrk="1" hangingPunct="1"/>
            <a:endParaRPr lang="uk-UA" altLang="en-US" noProof="0" dirty="0">
              <a:latin typeface="Arial" panose="020B0604020202020204" pitchFamily="34" charset="0"/>
            </a:endParaRPr>
          </a:p>
          <a:p>
            <a:pPr eaLnBrk="1" hangingPunct="1"/>
            <a:r>
              <a:rPr lang="uk-UA" altLang="en-US" noProof="0" dirty="0">
                <a:latin typeface="Arial" panose="020B0604020202020204" pitchFamily="34" charset="0"/>
              </a:rPr>
              <a:t>Стаття 4 Директиви енергоефективності будівель  (</a:t>
            </a:r>
            <a:r>
              <a:rPr lang="uk-UA" altLang="en-US" dirty="0">
                <a:latin typeface="Arial" panose="020B0604020202020204" pitchFamily="34" charset="0"/>
              </a:rPr>
              <a:t>EPBD) </a:t>
            </a:r>
            <a:r>
              <a:rPr lang="uk-UA" altLang="en-US" noProof="0" dirty="0">
                <a:latin typeface="Arial" panose="020B0604020202020204" pitchFamily="34" charset="0"/>
              </a:rPr>
              <a:t>потребує встановлення вимог енергоефективності від країн-учасниць. Ці вимоги: </a:t>
            </a:r>
            <a:r>
              <a:rPr lang="uk-UA" altLang="en-US" i="1" noProof="0" dirty="0">
                <a:latin typeface="Arial" panose="020B0604020202020204" pitchFamily="34" charset="0"/>
              </a:rPr>
              <a:t>«Повинні враховувати загальні внутрішні кліматичні умови для </a:t>
            </a:r>
            <a:r>
              <a:rPr lang="uk-UA" altLang="en-US" dirty="0">
                <a:latin typeface="Arial" panose="020B0604020202020204" pitchFamily="34" charset="0"/>
              </a:rPr>
              <a:t>уникнення можливого негативного впливу, наприклад, неналежна вентиляція, а також місцеві умови та функціональне призначення та вік будівлі.</a:t>
            </a:r>
            <a:r>
              <a:rPr lang="uk-UA" altLang="en-US" i="1" dirty="0">
                <a:latin typeface="Arial" panose="020B0604020202020204" pitchFamily="34" charset="0"/>
              </a:rPr>
              <a:t> Ці вимоги слід переглядати регулярно, які не повинні бути меншими, ніж п'ять років та, за потреби, оновлені для відображення технічного прогресу в будівельному секторі. </a:t>
            </a:r>
          </a:p>
          <a:p>
            <a:pPr eaLnBrk="1" hangingPunct="1"/>
            <a:r>
              <a:rPr lang="uk-UA" altLang="en-US" dirty="0">
                <a:latin typeface="Arial" panose="020B0604020202020204" pitchFamily="34" charset="0"/>
              </a:rPr>
              <a:t>Враховуючи великий вплив вентиляції на енергоспоживання будівель, європейський комітет зі стандартизації вирішив розробити методологію щодо перевірки вентиляційних систем, як це було зроблено для кондиціонування повітря (як описано у стандарті EN 15240) та систем опалення (як описано у стандарті EN 15378), після вимог статей 3, 8 та 9 Директиви Енергоефективності Будівель. </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p:txBody>
      </p:sp>
      <p:sp>
        <p:nvSpPr>
          <p:cNvPr id="4" name="Slide Number Placeholder 3"/>
          <p:cNvSpPr>
            <a:spLocks noGrp="1"/>
          </p:cNvSpPr>
          <p:nvPr>
            <p:ph type="sldNum" sz="quarter" idx="10"/>
          </p:nvPr>
        </p:nvSpPr>
        <p:spPr/>
        <p:txBody>
          <a:bodyPr/>
          <a:lstStyle/>
          <a:p>
            <a:fld id="{791A2207-F139-461D-84D4-A2D4311065BA}" type="slidenum">
              <a:rPr lang="de-DE" smtClean="0"/>
              <a:pPr/>
              <a:t>3</a:t>
            </a:fld>
            <a:endParaRPr lang="uk-UA"/>
          </a:p>
        </p:txBody>
      </p:sp>
      <p:sp>
        <p:nvSpPr>
          <p:cNvPr id="5" name="Header Placeholder 4"/>
          <p:cNvSpPr>
            <a:spLocks noGrp="1"/>
          </p:cNvSpPr>
          <p:nvPr>
            <p:ph type="hdr" sz="quarter" idx="11"/>
          </p:nvPr>
        </p:nvSpPr>
        <p:spPr/>
        <p:txBody>
          <a:bodyPr/>
          <a:lstStyle/>
          <a:p>
            <a:r>
              <a:rPr lang="en-US"/>
              <a:t>2.2.1.Module - Vent Air Cooling</a:t>
            </a:r>
            <a:endParaRPr lang="uk-UA"/>
          </a:p>
        </p:txBody>
      </p:sp>
    </p:spTree>
    <p:extLst>
      <p:ext uri="{BB962C8B-B14F-4D97-AF65-F5344CB8AC3E}">
        <p14:creationId xmlns:p14="http://schemas.microsoft.com/office/powerpoint/2010/main" val="8743400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endParaRPr lang="en-GB" dirty="0"/>
          </a:p>
        </p:txBody>
      </p:sp>
      <p:sp>
        <p:nvSpPr>
          <p:cNvPr id="4" name="Header Placeholder 3"/>
          <p:cNvSpPr>
            <a:spLocks noGrp="1"/>
          </p:cNvSpPr>
          <p:nvPr>
            <p:ph type="hdr" sz="quarter" idx="10"/>
          </p:nvPr>
        </p:nvSpPr>
        <p:spPr/>
        <p:txBody>
          <a:bodyPr/>
          <a:lstStyle/>
          <a:p>
            <a:r>
              <a:rPr lang="en-US"/>
              <a:t>2.2.1.Module - Vent Air Cooling</a:t>
            </a:r>
            <a:endParaRPr lang="uk-UA"/>
          </a:p>
        </p:txBody>
      </p:sp>
      <p:sp>
        <p:nvSpPr>
          <p:cNvPr id="5" name="Slide Number Placeholder 4"/>
          <p:cNvSpPr>
            <a:spLocks noGrp="1"/>
          </p:cNvSpPr>
          <p:nvPr>
            <p:ph type="sldNum" sz="quarter" idx="11"/>
          </p:nvPr>
        </p:nvSpPr>
        <p:spPr/>
        <p:txBody>
          <a:bodyPr/>
          <a:lstStyle/>
          <a:p>
            <a:fld id="{791A2207-F139-461D-84D4-A2D4311065BA}" type="slidenum">
              <a:rPr lang="de-DE" smtClean="0"/>
              <a:pPr/>
              <a:t>30</a:t>
            </a:fld>
            <a:endParaRPr lang="uk-UA"/>
          </a:p>
        </p:txBody>
      </p:sp>
    </p:spTree>
    <p:extLst>
      <p:ext uri="{BB962C8B-B14F-4D97-AF65-F5344CB8AC3E}">
        <p14:creationId xmlns:p14="http://schemas.microsoft.com/office/powerpoint/2010/main" val="33540976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endParaRPr lang="en-GB" dirty="0"/>
          </a:p>
        </p:txBody>
      </p:sp>
      <p:sp>
        <p:nvSpPr>
          <p:cNvPr id="4" name="Header Placeholder 3"/>
          <p:cNvSpPr>
            <a:spLocks noGrp="1"/>
          </p:cNvSpPr>
          <p:nvPr>
            <p:ph type="hdr" sz="quarter" idx="10"/>
          </p:nvPr>
        </p:nvSpPr>
        <p:spPr/>
        <p:txBody>
          <a:bodyPr/>
          <a:lstStyle/>
          <a:p>
            <a:r>
              <a:rPr lang="en-US"/>
              <a:t>2.2.1.Module - Vent Air Cooling</a:t>
            </a:r>
            <a:endParaRPr lang="uk-UA"/>
          </a:p>
        </p:txBody>
      </p:sp>
      <p:sp>
        <p:nvSpPr>
          <p:cNvPr id="5" name="Slide Number Placeholder 4"/>
          <p:cNvSpPr>
            <a:spLocks noGrp="1"/>
          </p:cNvSpPr>
          <p:nvPr>
            <p:ph type="sldNum" sz="quarter" idx="11"/>
          </p:nvPr>
        </p:nvSpPr>
        <p:spPr/>
        <p:txBody>
          <a:bodyPr/>
          <a:lstStyle/>
          <a:p>
            <a:fld id="{791A2207-F139-461D-84D4-A2D4311065BA}" type="slidenum">
              <a:rPr lang="de-DE" smtClean="0"/>
              <a:pPr/>
              <a:t>31</a:t>
            </a:fld>
            <a:endParaRPr lang="uk-UA"/>
          </a:p>
        </p:txBody>
      </p:sp>
    </p:spTree>
    <p:extLst>
      <p:ext uri="{BB962C8B-B14F-4D97-AF65-F5344CB8AC3E}">
        <p14:creationId xmlns:p14="http://schemas.microsoft.com/office/powerpoint/2010/main" val="41622002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endParaRPr lang="en-GB" dirty="0"/>
          </a:p>
        </p:txBody>
      </p:sp>
      <p:sp>
        <p:nvSpPr>
          <p:cNvPr id="4" name="Header Placeholder 3"/>
          <p:cNvSpPr>
            <a:spLocks noGrp="1"/>
          </p:cNvSpPr>
          <p:nvPr>
            <p:ph type="hdr" sz="quarter" idx="10"/>
          </p:nvPr>
        </p:nvSpPr>
        <p:spPr/>
        <p:txBody>
          <a:bodyPr/>
          <a:lstStyle/>
          <a:p>
            <a:r>
              <a:rPr lang="en-US"/>
              <a:t>2.2.1.Module - Vent Air Cooling</a:t>
            </a:r>
            <a:endParaRPr lang="uk-UA"/>
          </a:p>
        </p:txBody>
      </p:sp>
      <p:sp>
        <p:nvSpPr>
          <p:cNvPr id="5" name="Slide Number Placeholder 4"/>
          <p:cNvSpPr>
            <a:spLocks noGrp="1"/>
          </p:cNvSpPr>
          <p:nvPr>
            <p:ph type="sldNum" sz="quarter" idx="11"/>
          </p:nvPr>
        </p:nvSpPr>
        <p:spPr/>
        <p:txBody>
          <a:bodyPr/>
          <a:lstStyle/>
          <a:p>
            <a:fld id="{791A2207-F139-461D-84D4-A2D4311065BA}" type="slidenum">
              <a:rPr lang="de-DE" smtClean="0"/>
              <a:pPr/>
              <a:t>32</a:t>
            </a:fld>
            <a:endParaRPr lang="uk-UA"/>
          </a:p>
        </p:txBody>
      </p:sp>
    </p:spTree>
    <p:extLst>
      <p:ext uri="{BB962C8B-B14F-4D97-AF65-F5344CB8AC3E}">
        <p14:creationId xmlns:p14="http://schemas.microsoft.com/office/powerpoint/2010/main" val="8146734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407" y="4925408"/>
            <a:ext cx="5683250" cy="4029879"/>
          </a:xfrm>
        </p:spPr>
        <p:txBody>
          <a:bodyPr/>
          <a:lstStyle/>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endParaRPr lang="en-GB" dirty="0"/>
          </a:p>
        </p:txBody>
      </p:sp>
      <p:sp>
        <p:nvSpPr>
          <p:cNvPr id="4" name="Header Placeholder 3"/>
          <p:cNvSpPr>
            <a:spLocks noGrp="1"/>
          </p:cNvSpPr>
          <p:nvPr>
            <p:ph type="hdr" sz="quarter" idx="10"/>
          </p:nvPr>
        </p:nvSpPr>
        <p:spPr/>
        <p:txBody>
          <a:bodyPr/>
          <a:lstStyle/>
          <a:p>
            <a:r>
              <a:rPr lang="en-US"/>
              <a:t>2.2.1.Module - Vent Air Cooling</a:t>
            </a:r>
            <a:endParaRPr lang="uk-UA"/>
          </a:p>
        </p:txBody>
      </p:sp>
      <p:sp>
        <p:nvSpPr>
          <p:cNvPr id="5" name="Slide Number Placeholder 4"/>
          <p:cNvSpPr>
            <a:spLocks noGrp="1"/>
          </p:cNvSpPr>
          <p:nvPr>
            <p:ph type="sldNum" sz="quarter" idx="11"/>
          </p:nvPr>
        </p:nvSpPr>
        <p:spPr/>
        <p:txBody>
          <a:bodyPr/>
          <a:lstStyle/>
          <a:p>
            <a:fld id="{791A2207-F139-461D-84D4-A2D4311065BA}" type="slidenum">
              <a:rPr lang="de-DE" smtClean="0"/>
              <a:pPr/>
              <a:t>33</a:t>
            </a:fld>
            <a:endParaRPr lang="uk-UA"/>
          </a:p>
        </p:txBody>
      </p:sp>
    </p:spTree>
    <p:extLst>
      <p:ext uri="{BB962C8B-B14F-4D97-AF65-F5344CB8AC3E}">
        <p14:creationId xmlns:p14="http://schemas.microsoft.com/office/powerpoint/2010/main" val="39674833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2" name="Rectangle 4"/>
          <p:cNvSpPr>
            <a:spLocks noGrp="1" noRot="1" noChangeAspect="1" noChangeArrowheads="1" noTextEdit="1"/>
          </p:cNvSpPr>
          <p:nvPr>
            <p:ph type="sldImg"/>
          </p:nvPr>
        </p:nvSpPr>
        <p:spPr>
          <a:xfrm>
            <a:off x="482600" y="1279525"/>
            <a:ext cx="6138863" cy="3452813"/>
          </a:xfrm>
          <a:ln/>
        </p:spPr>
      </p:sp>
      <p:sp>
        <p:nvSpPr>
          <p:cNvPr id="65543" name="Rectangle 5"/>
          <p:cNvSpPr>
            <a:spLocks noGrp="1" noChangeArrowheads="1"/>
          </p:cNvSpPr>
          <p:nvPr>
            <p:ph type="body" idx="1"/>
          </p:nvPr>
        </p:nvSpPr>
        <p:spPr>
          <a:xfrm>
            <a:off x="710407" y="4925408"/>
            <a:ext cx="5683250" cy="422434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uk-UA" dirty="0">
                <a:latin typeface="Arial" panose="020B0604020202020204" pitchFamily="34" charset="0"/>
                <a:cs typeface="Arial" panose="020B0604020202020204" pitchFamily="34" charset="0"/>
              </a:rPr>
              <a:t>Найкращий повітропровід </a:t>
            </a:r>
            <a:r>
              <a:rPr lang="uk-UA" sz="1200" dirty="0">
                <a:solidFill>
                  <a:schemeClr val="tx1"/>
                </a:solidFill>
                <a:latin typeface="Arial" panose="020B0604020202020204" pitchFamily="34" charset="0"/>
                <a:cs typeface="Arial" panose="020B0604020202020204" pitchFamily="34" charset="0"/>
              </a:rPr>
              <a:t>–</a:t>
            </a:r>
            <a:r>
              <a:rPr lang="uk-UA" dirty="0">
                <a:latin typeface="Arial" panose="020B0604020202020204" pitchFamily="34" charset="0"/>
                <a:cs typeface="Arial" panose="020B0604020202020204" pitchFamily="34" charset="0"/>
              </a:rPr>
              <a:t> це повітропровід, який є непотрібним. </a:t>
            </a:r>
          </a:p>
          <a:p>
            <a:pPr algn="just"/>
            <a:r>
              <a:rPr lang="uk-UA" dirty="0">
                <a:latin typeface="Arial" panose="020B0604020202020204" pitchFamily="34" charset="0"/>
                <a:cs typeface="Arial" panose="020B0604020202020204" pitchFamily="34" charset="0"/>
              </a:rPr>
              <a:t>Всередині будівлі не повинно бути жодних повітропроводів холодного повітря. Якщо уникнути таких конструкцій неможливо, повітропроводи холодного повітря повинні бути якомога коротшими та якомога краще ізольованими.</a:t>
            </a:r>
          </a:p>
          <a:p>
            <a:pPr algn="just" defTabSz="947867">
              <a:defRPr/>
            </a:pPr>
            <a:r>
              <a:rPr lang="uk-UA" dirty="0">
                <a:latin typeface="Arial" panose="020B0604020202020204" pitchFamily="34" charset="0"/>
                <a:cs typeface="Arial" panose="020B0604020202020204" pitchFamily="34" charset="0"/>
              </a:rPr>
              <a:t>Так само всередині будівлі не повинно бути жодних повітропроводів гарячого повітря. Якщо уникнути таких конструкцій неможливо, повітропроводи гарячого повітря повинні бути якомога коротшими та якомога краще ізольованими.</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a:tabLst>
                <a:tab pos="88863" algn="l"/>
              </a:tabLst>
            </a:pPr>
            <a:endParaRPr lang="uk-UA" altLang="en-US" sz="1200" dirty="0">
              <a:solidFill>
                <a:schemeClr val="tx1"/>
              </a:solidFill>
            </a:endParaRPr>
          </a:p>
          <a:p>
            <a:pPr defTabSz="947867">
              <a:defRPr/>
            </a:pPr>
            <a:endParaRPr lang="uk-UA" baseline="0" dirty="0"/>
          </a:p>
          <a:p>
            <a:endParaRPr lang="uk-UA" baseline="0" dirty="0"/>
          </a:p>
          <a:p>
            <a:endParaRPr lang="uk-UA" dirty="0"/>
          </a:p>
        </p:txBody>
      </p:sp>
      <p:sp>
        <p:nvSpPr>
          <p:cNvPr id="2" name="Slide Number Placeholder 1"/>
          <p:cNvSpPr>
            <a:spLocks noGrp="1"/>
          </p:cNvSpPr>
          <p:nvPr>
            <p:ph type="sldNum" sz="quarter" idx="11"/>
          </p:nvPr>
        </p:nvSpPr>
        <p:spPr/>
        <p:txBody>
          <a:bodyPr/>
          <a:lstStyle/>
          <a:p>
            <a:fld id="{C83C20D0-08D0-4EC2-A778-050A28D3715E}" type="slidenum">
              <a:rPr lang="en-US" smtClean="0"/>
              <a:pPr/>
              <a:t>34</a:t>
            </a:fld>
            <a:endParaRPr lang="uk-UA"/>
          </a:p>
        </p:txBody>
      </p:sp>
      <p:sp>
        <p:nvSpPr>
          <p:cNvPr id="4" name="Header Placeholder 3"/>
          <p:cNvSpPr>
            <a:spLocks noGrp="1"/>
          </p:cNvSpPr>
          <p:nvPr>
            <p:ph type="hdr" sz="quarter" idx="12"/>
          </p:nvPr>
        </p:nvSpPr>
        <p:spPr/>
        <p:txBody>
          <a:bodyPr/>
          <a:lstStyle/>
          <a:p>
            <a:r>
              <a:rPr lang="en-US"/>
              <a:t>2.2.1.Module - Vent Air Cooling</a:t>
            </a:r>
            <a:endParaRPr lang="uk-UA" dirty="0"/>
          </a:p>
        </p:txBody>
      </p:sp>
    </p:spTree>
    <p:extLst>
      <p:ext uri="{BB962C8B-B14F-4D97-AF65-F5344CB8AC3E}">
        <p14:creationId xmlns:p14="http://schemas.microsoft.com/office/powerpoint/2010/main" val="6211229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a:tabLst>
                <a:tab pos="88863" algn="l"/>
              </a:tabLst>
            </a:pPr>
            <a:endParaRPr lang="uk-UA" altLang="en-US" sz="1200" dirty="0">
              <a:solidFill>
                <a:schemeClr val="tx1"/>
              </a:solidFill>
            </a:endParaRPr>
          </a:p>
        </p:txBody>
      </p:sp>
      <p:sp>
        <p:nvSpPr>
          <p:cNvPr id="4" name="Header Placeholder 3"/>
          <p:cNvSpPr>
            <a:spLocks noGrp="1"/>
          </p:cNvSpPr>
          <p:nvPr>
            <p:ph type="hdr" sz="quarter" idx="10"/>
          </p:nvPr>
        </p:nvSpPr>
        <p:spPr/>
        <p:txBody>
          <a:bodyPr/>
          <a:lstStyle/>
          <a:p>
            <a:r>
              <a:rPr lang="en-US"/>
              <a:t>2.2.1.Module - Vent Air Cooling</a:t>
            </a:r>
            <a:endParaRPr lang="uk-UA"/>
          </a:p>
        </p:txBody>
      </p:sp>
      <p:sp>
        <p:nvSpPr>
          <p:cNvPr id="5" name="Slide Number Placeholder 4"/>
          <p:cNvSpPr>
            <a:spLocks noGrp="1"/>
          </p:cNvSpPr>
          <p:nvPr>
            <p:ph type="sldNum" sz="quarter" idx="11"/>
          </p:nvPr>
        </p:nvSpPr>
        <p:spPr/>
        <p:txBody>
          <a:bodyPr/>
          <a:lstStyle/>
          <a:p>
            <a:fld id="{791A2207-F139-461D-84D4-A2D4311065BA}" type="slidenum">
              <a:rPr lang="de-DE" smtClean="0"/>
              <a:pPr/>
              <a:t>35</a:t>
            </a:fld>
            <a:endParaRPr lang="uk-UA"/>
          </a:p>
        </p:txBody>
      </p:sp>
    </p:spTree>
    <p:extLst>
      <p:ext uri="{BB962C8B-B14F-4D97-AF65-F5344CB8AC3E}">
        <p14:creationId xmlns:p14="http://schemas.microsoft.com/office/powerpoint/2010/main" val="652561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6" name="Rectangle 4"/>
          <p:cNvSpPr>
            <a:spLocks noGrp="1" noRot="1" noChangeAspect="1" noChangeArrowheads="1" noTextEdit="1"/>
          </p:cNvSpPr>
          <p:nvPr>
            <p:ph type="sldImg"/>
          </p:nvPr>
        </p:nvSpPr>
        <p:spPr>
          <a:xfrm>
            <a:off x="482600" y="1279525"/>
            <a:ext cx="6138863" cy="3452813"/>
          </a:xfrm>
          <a:ln/>
        </p:spPr>
      </p:sp>
      <p:sp>
        <p:nvSpPr>
          <p:cNvPr id="66567" name="Rectangle 5"/>
          <p:cNvSpPr>
            <a:spLocks noGrp="1" noChangeArrowheads="1"/>
          </p:cNvSpPr>
          <p:nvPr>
            <p:ph type="body" idx="1"/>
          </p:nvPr>
        </p:nvSpPr>
        <p:spPr>
          <a:xfrm>
            <a:off x="710407" y="4925408"/>
            <a:ext cx="5683250" cy="508844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uk-UA" dirty="0">
                <a:latin typeface="Arial" panose="020B0604020202020204" pitchFamily="34" charset="0"/>
                <a:cs typeface="Arial" panose="020B0604020202020204" pitchFamily="34" charset="0"/>
              </a:rPr>
              <a:t>PE = Поліетилен</a:t>
            </a:r>
          </a:p>
          <a:p>
            <a:pPr eaLnBrk="1" hangingPunct="1"/>
            <a:r>
              <a:rPr lang="uk-UA" dirty="0">
                <a:latin typeface="Arial" panose="020B0604020202020204" pitchFamily="34" charset="0"/>
                <a:cs typeface="Arial" panose="020B0604020202020204" pitchFamily="34" charset="0"/>
              </a:rPr>
              <a:t>У конструкції повітропроводів (напр. зігнуті труби з різьбою) часто використовують оцинковані сталеві листи. Більші квадратні повітропроводи виготовляють на індивідуальне замовлення.</a:t>
            </a:r>
          </a:p>
          <a:p>
            <a:pPr eaLnBrk="1" hangingPunct="1"/>
            <a:r>
              <a:rPr lang="uk-UA" dirty="0">
                <a:latin typeface="Arial" panose="020B0604020202020204" pitchFamily="34" charset="0"/>
                <a:cs typeface="Arial" panose="020B0604020202020204" pitchFamily="34" charset="0"/>
              </a:rPr>
              <a:t>Для зменшення затрат тиску, зниження рівня шуму, а також для полегшення сервісного обслуговування, слід використовувати зносостійкі матеріали з гладкими поверхнями для побудови повітропроводів. Також варто пам'ятати, як потрібно вентиляційну систему очищувати та обслуговувати, хоча, теоретично, вона повинна залишатися чистою, оскільки повітря проходить через фільтри.</a:t>
            </a:r>
          </a:p>
          <a:p>
            <a:pPr eaLnBrk="1" hangingPunct="1"/>
            <a:r>
              <a:rPr lang="uk-UA" dirty="0">
                <a:latin typeface="Arial" panose="020B0604020202020204" pitchFamily="34" charset="0"/>
                <a:cs typeface="Arial" panose="020B0604020202020204" pitchFamily="34" charset="0"/>
              </a:rPr>
              <a:t>Під час використання пластикових труб, важливо мати антистатичне покриття для уникнення осідання пилу на їх поверхнях. </a:t>
            </a:r>
          </a:p>
          <a:p>
            <a:pPr eaLnBrk="1" hangingPunct="1"/>
            <a:r>
              <a:rPr lang="uk-UA" dirty="0">
                <a:latin typeface="Arial" panose="020B0604020202020204" pitchFamily="34" charset="0"/>
                <a:cs typeface="Arial" panose="020B0604020202020204" pitchFamily="34" charset="0"/>
              </a:rPr>
              <a:t>Не варто використовувати гнучкі труби, оскільки їх нерівна поверхня спричинює втрати тиску та проводить шум. Вони важкі в очищенні та обслуговуванні.</a:t>
            </a:r>
          </a:p>
          <a:p>
            <a:pPr eaLnBrk="1" hangingPunct="1"/>
            <a:r>
              <a:rPr lang="uk-UA" dirty="0">
                <a:latin typeface="Arial" panose="020B0604020202020204" pitchFamily="34" charset="0"/>
                <a:cs typeface="Arial" panose="020B0604020202020204" pitchFamily="34" charset="0"/>
              </a:rPr>
              <a:t>Порівняно із зігнутими трубами з різьбою, труби з пласкими поверхнями не надто жорсткі, тому було розроблено овальні труби з різьбою, які жорсткіші, ніж труби з пласкою поверхнею.</a:t>
            </a:r>
          </a:p>
          <a:p>
            <a:pPr eaLnBrk="1" hangingPunct="1"/>
            <a:r>
              <a:rPr lang="uk-UA" dirty="0">
                <a:latin typeface="Arial" panose="020B0604020202020204" pitchFamily="34" charset="0"/>
                <a:cs typeface="Arial" panose="020B0604020202020204" pitchFamily="34" charset="0"/>
              </a:rPr>
              <a:t>Крім оцинкованих сталевих труб також використовують пластмасові труби.</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eaLnBrk="1" hangingPunct="1"/>
            <a:endParaRPr lang="uk-UA" dirty="0"/>
          </a:p>
        </p:txBody>
      </p:sp>
      <p:sp>
        <p:nvSpPr>
          <p:cNvPr id="2" name="Slide Number Placeholder 1"/>
          <p:cNvSpPr>
            <a:spLocks noGrp="1"/>
          </p:cNvSpPr>
          <p:nvPr>
            <p:ph type="sldNum" sz="quarter" idx="11"/>
          </p:nvPr>
        </p:nvSpPr>
        <p:spPr/>
        <p:txBody>
          <a:bodyPr/>
          <a:lstStyle/>
          <a:p>
            <a:fld id="{C83C20D0-08D0-4EC2-A778-050A28D3715E}" type="slidenum">
              <a:rPr lang="en-US" smtClean="0"/>
              <a:pPr/>
              <a:t>36</a:t>
            </a:fld>
            <a:endParaRPr lang="uk-UA"/>
          </a:p>
        </p:txBody>
      </p:sp>
      <p:sp>
        <p:nvSpPr>
          <p:cNvPr id="4" name="Header Placeholder 3"/>
          <p:cNvSpPr>
            <a:spLocks noGrp="1"/>
          </p:cNvSpPr>
          <p:nvPr>
            <p:ph type="hdr" sz="quarter" idx="12"/>
          </p:nvPr>
        </p:nvSpPr>
        <p:spPr/>
        <p:txBody>
          <a:bodyPr/>
          <a:lstStyle/>
          <a:p>
            <a:r>
              <a:rPr lang="en-US"/>
              <a:t>2.2.1.Module - Vent Air Cooling</a:t>
            </a:r>
            <a:endParaRPr lang="uk-UA" dirty="0"/>
          </a:p>
        </p:txBody>
      </p:sp>
    </p:spTree>
    <p:extLst>
      <p:ext uri="{BB962C8B-B14F-4D97-AF65-F5344CB8AC3E}">
        <p14:creationId xmlns:p14="http://schemas.microsoft.com/office/powerpoint/2010/main" val="29852074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1279525"/>
            <a:ext cx="6138863" cy="3452813"/>
          </a:xfrm>
        </p:spPr>
      </p:sp>
      <p:sp>
        <p:nvSpPr>
          <p:cNvPr id="3" name="Notes Placeholder 2"/>
          <p:cNvSpPr>
            <a:spLocks noGrp="1"/>
          </p:cNvSpPr>
          <p:nvPr>
            <p:ph type="body" idx="1"/>
          </p:nvPr>
        </p:nvSpPr>
        <p:spPr/>
        <p:txBody>
          <a:bodyPr/>
          <a:lstStyle/>
          <a:p>
            <a:pPr marL="177725" indent="-177725">
              <a:buFont typeface="Arial" panose="020B0604020202020204" pitchFamily="34" charset="0"/>
              <a:buChar char="•"/>
            </a:pPr>
            <a:r>
              <a:rPr lang="uk-UA" dirty="0">
                <a:latin typeface="Arial" panose="020B0604020202020204" pitchFamily="34" charset="0"/>
                <a:cs typeface="Arial" panose="020B0604020202020204" pitchFamily="34" charset="0"/>
              </a:rPr>
              <a:t>Розрахунок впливу вентиляційної системи на енергоефективність будівель здебільшого стосуються таких стандартів. </a:t>
            </a:r>
          </a:p>
          <a:p>
            <a:pPr marL="177725" indent="-177725">
              <a:buFont typeface="Arial" panose="020B0604020202020204" pitchFamily="34" charset="0"/>
              <a:buChar char="•"/>
            </a:pPr>
            <a:r>
              <a:rPr lang="uk-UA" dirty="0">
                <a:latin typeface="Arial" panose="020B0604020202020204" pitchFamily="34" charset="0"/>
                <a:cs typeface="Arial" panose="020B0604020202020204" pitchFamily="34" charset="0"/>
              </a:rPr>
              <a:t>По-перше, </a:t>
            </a:r>
            <a:r>
              <a:rPr lang="uk-UA" dirty="0" err="1">
                <a:latin typeface="Arial" panose="020B0604020202020204" pitchFamily="34" charset="0"/>
                <a:cs typeface="Arial" panose="020B0604020202020204" pitchFamily="34" charset="0"/>
              </a:rPr>
              <a:t>енергопопит</a:t>
            </a:r>
            <a:r>
              <a:rPr lang="uk-UA" dirty="0">
                <a:latin typeface="Arial" panose="020B0604020202020204" pitchFamily="34" charset="0"/>
                <a:cs typeface="Arial" panose="020B0604020202020204" pitchFamily="34" charset="0"/>
              </a:rPr>
              <a:t> вентиляції розраховують за допомогою EN13790 як характеристика будівлі, враховуючи необхідний внутрішній клімат (інтенсивність вентиляції відповідно до EN 15215 чи інтенсивність інфільтрації відповідно до EN 15242). </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endParaRPr lang="uk-UA" dirty="0"/>
          </a:p>
        </p:txBody>
      </p:sp>
      <p:sp>
        <p:nvSpPr>
          <p:cNvPr id="4" name="Slide Number Placeholder 3"/>
          <p:cNvSpPr>
            <a:spLocks noGrp="1"/>
          </p:cNvSpPr>
          <p:nvPr>
            <p:ph type="sldNum" sz="quarter" idx="10"/>
          </p:nvPr>
        </p:nvSpPr>
        <p:spPr/>
        <p:txBody>
          <a:bodyPr/>
          <a:lstStyle/>
          <a:p>
            <a:fld id="{791A2207-F139-461D-84D4-A2D4311065BA}" type="slidenum">
              <a:rPr lang="de-DE" smtClean="0"/>
              <a:pPr/>
              <a:t>37</a:t>
            </a:fld>
            <a:endParaRPr lang="uk-UA"/>
          </a:p>
        </p:txBody>
      </p:sp>
      <p:sp>
        <p:nvSpPr>
          <p:cNvPr id="5" name="Header Placeholder 4"/>
          <p:cNvSpPr>
            <a:spLocks noGrp="1"/>
          </p:cNvSpPr>
          <p:nvPr>
            <p:ph type="hdr" sz="quarter" idx="11"/>
          </p:nvPr>
        </p:nvSpPr>
        <p:spPr/>
        <p:txBody>
          <a:bodyPr/>
          <a:lstStyle/>
          <a:p>
            <a:r>
              <a:rPr lang="en-US"/>
              <a:t>2.2.1.Module - Vent Air Cooling</a:t>
            </a:r>
            <a:endParaRPr lang="uk-UA"/>
          </a:p>
        </p:txBody>
      </p:sp>
    </p:spTree>
    <p:extLst>
      <p:ext uri="{BB962C8B-B14F-4D97-AF65-F5344CB8AC3E}">
        <p14:creationId xmlns:p14="http://schemas.microsoft.com/office/powerpoint/2010/main" val="12263239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142" indent="-296208">
              <a:defRPr>
                <a:solidFill>
                  <a:schemeClr val="tx1"/>
                </a:solidFill>
                <a:latin typeface="Arial" panose="020B0604020202020204" pitchFamily="34" charset="0"/>
              </a:defRPr>
            </a:lvl2pPr>
            <a:lvl3pPr marL="1184834" indent="-236967">
              <a:defRPr>
                <a:solidFill>
                  <a:schemeClr val="tx1"/>
                </a:solidFill>
                <a:latin typeface="Arial" panose="020B0604020202020204" pitchFamily="34" charset="0"/>
              </a:defRPr>
            </a:lvl3pPr>
            <a:lvl4pPr marL="1658767" indent="-236967">
              <a:defRPr>
                <a:solidFill>
                  <a:schemeClr val="tx1"/>
                </a:solidFill>
                <a:latin typeface="Arial" panose="020B0604020202020204" pitchFamily="34" charset="0"/>
              </a:defRPr>
            </a:lvl4pPr>
            <a:lvl5pPr marL="2132701" indent="-236967">
              <a:defRPr>
                <a:solidFill>
                  <a:schemeClr val="tx1"/>
                </a:solidFill>
                <a:latin typeface="Arial" panose="020B0604020202020204" pitchFamily="34" charset="0"/>
              </a:defRPr>
            </a:lvl5pPr>
            <a:lvl6pPr marL="2606634" indent="-236967" eaLnBrk="0" fontAlgn="base" hangingPunct="0">
              <a:spcBef>
                <a:spcPct val="0"/>
              </a:spcBef>
              <a:spcAft>
                <a:spcPct val="0"/>
              </a:spcAft>
              <a:defRPr>
                <a:solidFill>
                  <a:schemeClr val="tx1"/>
                </a:solidFill>
                <a:latin typeface="Arial" panose="020B0604020202020204" pitchFamily="34" charset="0"/>
              </a:defRPr>
            </a:lvl6pPr>
            <a:lvl7pPr marL="3080568" indent="-236967" eaLnBrk="0" fontAlgn="base" hangingPunct="0">
              <a:spcBef>
                <a:spcPct val="0"/>
              </a:spcBef>
              <a:spcAft>
                <a:spcPct val="0"/>
              </a:spcAft>
              <a:defRPr>
                <a:solidFill>
                  <a:schemeClr val="tx1"/>
                </a:solidFill>
                <a:latin typeface="Arial" panose="020B0604020202020204" pitchFamily="34" charset="0"/>
              </a:defRPr>
            </a:lvl7pPr>
            <a:lvl8pPr marL="3554501" indent="-236967" eaLnBrk="0" fontAlgn="base" hangingPunct="0">
              <a:spcBef>
                <a:spcPct val="0"/>
              </a:spcBef>
              <a:spcAft>
                <a:spcPct val="0"/>
              </a:spcAft>
              <a:defRPr>
                <a:solidFill>
                  <a:schemeClr val="tx1"/>
                </a:solidFill>
                <a:latin typeface="Arial" panose="020B0604020202020204" pitchFamily="34" charset="0"/>
              </a:defRPr>
            </a:lvl8pPr>
            <a:lvl9pPr marL="4028435" indent="-236967" eaLnBrk="0" fontAlgn="base" hangingPunct="0">
              <a:spcBef>
                <a:spcPct val="0"/>
              </a:spcBef>
              <a:spcAft>
                <a:spcPct val="0"/>
              </a:spcAft>
              <a:defRPr>
                <a:solidFill>
                  <a:schemeClr val="tx1"/>
                </a:solidFill>
                <a:latin typeface="Arial" panose="020B0604020202020204" pitchFamily="34" charset="0"/>
              </a:defRPr>
            </a:lvl9pPr>
          </a:lstStyle>
          <a:p>
            <a:fld id="{447327CB-FC43-4787-BBC5-3FF67617861F}" type="slidenum">
              <a:rPr lang="en-US" altLang="en-US"/>
              <a:pPr/>
              <a:t>38</a:t>
            </a:fld>
            <a:endParaRPr lang="uk-UA" altLang="en-US"/>
          </a:p>
        </p:txBody>
      </p:sp>
      <p:sp>
        <p:nvSpPr>
          <p:cNvPr id="21507" name="Rectangle 2"/>
          <p:cNvSpPr>
            <a:spLocks noGrp="1" noRot="1" noChangeAspect="1" noChangeArrowheads="1" noTextEdit="1"/>
          </p:cNvSpPr>
          <p:nvPr>
            <p:ph type="sldImg"/>
          </p:nvPr>
        </p:nvSpPr>
        <p:spPr>
          <a:xfrm>
            <a:off x="482600" y="1279525"/>
            <a:ext cx="6138863" cy="3452813"/>
          </a:xfrm>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uk-UA" altLang="en-US" dirty="0">
                <a:latin typeface="Arial" panose="020B0604020202020204" pitchFamily="34" charset="0"/>
              </a:rPr>
              <a:t>Стандарт EN 15239 описує спосіб підготовки до перевірки, надає методологію перевірки, вимоги щодо змісту звітності та рекомендації щодо поліпшення. </a:t>
            </a:r>
          </a:p>
          <a:p>
            <a:pPr algn="just" eaLnBrk="1" hangingPunct="1"/>
            <a:r>
              <a:rPr lang="uk-UA" altLang="en-US" dirty="0">
                <a:latin typeface="Arial" panose="020B0604020202020204" pitchFamily="34" charset="0"/>
              </a:rPr>
              <a:t>Методологія стосується перевірки механічної, природної та гібридної вентиляційної системи щодо енергоспоживання як для житлових, так і для нежитлових будівель. </a:t>
            </a:r>
          </a:p>
          <a:p>
            <a:pPr algn="just" eaLnBrk="1" hangingPunct="1"/>
            <a:r>
              <a:rPr lang="uk-UA" altLang="en-US" dirty="0">
                <a:latin typeface="Arial" panose="020B0604020202020204" pitchFamily="34" charset="0"/>
              </a:rPr>
              <a:t>Перевірка може містити такі пункти: </a:t>
            </a:r>
          </a:p>
          <a:p>
            <a:pPr algn="just" eaLnBrk="1" hangingPunct="1"/>
            <a:r>
              <a:rPr lang="uk-UA" altLang="en-US" dirty="0">
                <a:latin typeface="Arial" panose="020B0604020202020204" pitchFamily="34" charset="0"/>
              </a:rPr>
              <a:t>Ефективність системи та відповідність системи оригінальному дизайну, робота системи та герметичність будівлі.  </a:t>
            </a:r>
          </a:p>
          <a:p>
            <a:pPr algn="just" eaLnBrk="1" hangingPunct="1"/>
            <a:r>
              <a:rPr lang="uk-UA" altLang="en-US" dirty="0">
                <a:latin typeface="Arial" panose="020B0604020202020204" pitchFamily="34" charset="0"/>
              </a:rPr>
              <a:t>Проте герметичність будівель не враховують у самому стандарті, який зосереджено на описі та роботі самої вентиляційної системи. Так само провітрювання через вікна згадано в додатках. </a:t>
            </a:r>
          </a:p>
          <a:p>
            <a:pPr algn="just" eaLnBrk="1" hangingPunct="1"/>
            <a:endParaRPr lang="uk-UA" altLang="en-US" dirty="0">
              <a:latin typeface="Arial" panose="020B0604020202020204" pitchFamily="34" charset="0"/>
            </a:endParaRPr>
          </a:p>
          <a:p>
            <a:pPr algn="just" eaLnBrk="1" hangingPunct="1"/>
            <a:r>
              <a:rPr lang="uk-UA" altLang="en-US" dirty="0">
                <a:latin typeface="Arial" panose="020B0604020202020204" pitchFamily="34" charset="0"/>
              </a:rPr>
              <a:t>Стандарт не має на меті надавати повного аудиту вентиляційної системи, а тому зосереджується на оцінці її функціонування та впливі на енергоспоживання.  Містить рекомендації щодо можливого поліпшення системи. Якщо стандарт потрібно застосовувати в галузі енергоефективності, необхідно пам'ятати, що «всі заходи перевірки повинні відповідати санітарним вимогам та вимогам безпеки для залучених осіб».</a:t>
            </a:r>
            <a:r>
              <a:rPr lang="uk-UA" altLang="en-US" i="1" dirty="0">
                <a:latin typeface="Arial" panose="020B0604020202020204" pitchFamily="34" charset="0"/>
              </a:rPr>
              <a:t> Ці вимоги загалом встановлюють на національному рівні та не є частиною стандарту. </a:t>
            </a:r>
          </a:p>
          <a:p>
            <a:pPr eaLnBrk="1" hangingPunct="1"/>
            <a:endParaRPr lang="uk-UA" altLang="en-US" dirty="0">
              <a:latin typeface="Arial" panose="020B0604020202020204" pitchFamily="34" charset="0"/>
            </a:endParaRPr>
          </a:p>
        </p:txBody>
      </p:sp>
      <p:sp>
        <p:nvSpPr>
          <p:cNvPr id="2" name="Header Placeholder 1"/>
          <p:cNvSpPr>
            <a:spLocks noGrp="1"/>
          </p:cNvSpPr>
          <p:nvPr>
            <p:ph type="hdr" sz="quarter" idx="10"/>
          </p:nvPr>
        </p:nvSpPr>
        <p:spPr/>
        <p:txBody>
          <a:bodyPr/>
          <a:lstStyle/>
          <a:p>
            <a:r>
              <a:rPr lang="en-US"/>
              <a:t>2.2.1.Module - Vent Air Cooling</a:t>
            </a:r>
            <a:endParaRPr lang="uk-UA"/>
          </a:p>
        </p:txBody>
      </p:sp>
    </p:spTree>
    <p:extLst>
      <p:ext uri="{BB962C8B-B14F-4D97-AF65-F5344CB8AC3E}">
        <p14:creationId xmlns:p14="http://schemas.microsoft.com/office/powerpoint/2010/main" val="3689359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1279525"/>
            <a:ext cx="6138863" cy="3452813"/>
          </a:xfrm>
        </p:spPr>
      </p:sp>
      <p:sp>
        <p:nvSpPr>
          <p:cNvPr id="3" name="Notes Placeholder 2"/>
          <p:cNvSpPr>
            <a:spLocks noGrp="1"/>
          </p:cNvSpPr>
          <p:nvPr>
            <p:ph type="body" idx="1"/>
          </p:nvPr>
        </p:nvSpPr>
        <p:spPr/>
        <p:txBody>
          <a:bodyPr/>
          <a:lstStyle/>
          <a:p>
            <a:pPr defTabSz="947867">
              <a:defRPr/>
            </a:pPr>
            <a:r>
              <a:rPr lang="uk-UA" dirty="0">
                <a:latin typeface="Arial" panose="020B0604020202020204" pitchFamily="34" charset="0"/>
                <a:cs typeface="Arial" panose="020B0604020202020204" pitchFamily="34" charset="0"/>
              </a:rPr>
              <a:t>Теплоспоживання через вентиляцію залежить від спеціальних </a:t>
            </a:r>
            <a:r>
              <a:rPr lang="uk-UA" dirty="0" err="1">
                <a:latin typeface="Arial" panose="020B0604020202020204" pitchFamily="34" charset="0"/>
                <a:cs typeface="Arial" panose="020B0604020202020204" pitchFamily="34" charset="0"/>
              </a:rPr>
              <a:t>теплозатрат</a:t>
            </a:r>
            <a:r>
              <a:rPr lang="uk-UA" dirty="0">
                <a:latin typeface="Arial" panose="020B0604020202020204" pitchFamily="34" charset="0"/>
                <a:cs typeface="Arial" panose="020B0604020202020204" pitchFamily="34" charset="0"/>
              </a:rPr>
              <a:t>, які відбуваються в результаті теплообміну та кількості </a:t>
            </a:r>
            <a:r>
              <a:rPr lang="uk-UA" dirty="0" err="1">
                <a:latin typeface="Arial" panose="020B0604020202020204" pitchFamily="34" charset="0"/>
                <a:cs typeface="Arial" panose="020B0604020202020204" pitchFamily="34" charset="0"/>
              </a:rPr>
              <a:t>градусо</a:t>
            </a:r>
            <a:r>
              <a:rPr lang="uk-UA" dirty="0">
                <a:latin typeface="Arial" panose="020B0604020202020204" pitchFamily="34" charset="0"/>
                <a:cs typeface="Arial" panose="020B0604020202020204" pitchFamily="34" charset="0"/>
              </a:rPr>
              <a:t>-днів протягом опалювального сезону. Спеціальні </a:t>
            </a:r>
            <a:r>
              <a:rPr lang="uk-UA" dirty="0" err="1">
                <a:latin typeface="Arial" panose="020B0604020202020204" pitchFamily="34" charset="0"/>
                <a:cs typeface="Arial" panose="020B0604020202020204" pitchFamily="34" charset="0"/>
              </a:rPr>
              <a:t>теплозатрати</a:t>
            </a:r>
            <a:r>
              <a:rPr lang="uk-UA" dirty="0">
                <a:latin typeface="Arial" panose="020B0604020202020204" pitchFamily="34" charset="0"/>
                <a:cs typeface="Arial" panose="020B0604020202020204" pitchFamily="34" charset="0"/>
              </a:rPr>
              <a:t> через повітрообмін залежать від загального повітрообміну будівлі та від площі кімнат.</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tabLst>
                <a:tab pos="88863" algn="l"/>
              </a:tabLst>
            </a:pPr>
            <a:endParaRPr lang="uk-UA" altLang="en-US" sz="1200" dirty="0">
              <a:solidFill>
                <a:schemeClr val="tx1"/>
              </a:solidFill>
            </a:endParaRPr>
          </a:p>
          <a:p>
            <a:endParaRPr lang="uk-UA" dirty="0"/>
          </a:p>
        </p:txBody>
      </p:sp>
      <p:sp>
        <p:nvSpPr>
          <p:cNvPr id="4" name="Slide Number Placeholder 3"/>
          <p:cNvSpPr>
            <a:spLocks noGrp="1"/>
          </p:cNvSpPr>
          <p:nvPr>
            <p:ph type="sldNum" sz="quarter" idx="10"/>
          </p:nvPr>
        </p:nvSpPr>
        <p:spPr/>
        <p:txBody>
          <a:bodyPr/>
          <a:lstStyle/>
          <a:p>
            <a:fld id="{791A2207-F139-461D-84D4-A2D4311065BA}" type="slidenum">
              <a:rPr lang="de-DE" smtClean="0"/>
              <a:pPr/>
              <a:t>39</a:t>
            </a:fld>
            <a:endParaRPr lang="uk-UA"/>
          </a:p>
        </p:txBody>
      </p:sp>
      <p:sp>
        <p:nvSpPr>
          <p:cNvPr id="5" name="Header Placeholder 4"/>
          <p:cNvSpPr>
            <a:spLocks noGrp="1"/>
          </p:cNvSpPr>
          <p:nvPr>
            <p:ph type="hdr" sz="quarter" idx="11"/>
          </p:nvPr>
        </p:nvSpPr>
        <p:spPr/>
        <p:txBody>
          <a:bodyPr/>
          <a:lstStyle/>
          <a:p>
            <a:r>
              <a:rPr lang="en-US"/>
              <a:t>2.2.1.Module - Vent Air Cooling</a:t>
            </a:r>
            <a:endParaRPr lang="uk-UA"/>
          </a:p>
        </p:txBody>
      </p:sp>
    </p:spTree>
    <p:extLst>
      <p:ext uri="{BB962C8B-B14F-4D97-AF65-F5344CB8AC3E}">
        <p14:creationId xmlns:p14="http://schemas.microsoft.com/office/powerpoint/2010/main" val="1481398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1" name="Rectangle 1029"/>
          <p:cNvSpPr>
            <a:spLocks noGrp="1" noChangeArrowheads="1"/>
          </p:cNvSpPr>
          <p:nvPr>
            <p:ph type="body" idx="1"/>
          </p:nvPr>
        </p:nvSpPr>
        <p:spPr>
          <a:xfrm>
            <a:off x="710407" y="4925408"/>
            <a:ext cx="5683250" cy="4656394"/>
          </a:xfrm>
        </p:spPr>
        <p:txBody>
          <a:bodyPr/>
          <a:lstStyle/>
          <a:p>
            <a:r>
              <a:rPr lang="uk-UA" dirty="0" err="1">
                <a:latin typeface="Arial" panose="020B0604020202020204" pitchFamily="34" charset="0"/>
                <a:cs typeface="Arial" panose="020B0604020202020204" pitchFamily="34" charset="0"/>
              </a:rPr>
              <a:t>Відн</a:t>
            </a:r>
            <a:r>
              <a:rPr lang="uk-UA" dirty="0">
                <a:latin typeface="Arial" panose="020B0604020202020204" pitchFamily="34" charset="0"/>
                <a:cs typeface="Arial" panose="020B0604020202020204" pitchFamily="34" charset="0"/>
              </a:rPr>
              <a:t>.</a:t>
            </a:r>
            <a:r>
              <a:rPr lang="uk-UA" noProof="0" dirty="0">
                <a:latin typeface="Arial" panose="020B0604020202020204" pitchFamily="34" charset="0"/>
                <a:cs typeface="Arial" panose="020B0604020202020204" pitchFamily="34" charset="0"/>
              </a:rPr>
              <a:t> вол. = Відносна вологість</a:t>
            </a:r>
          </a:p>
          <a:p>
            <a:r>
              <a:rPr lang="uk-UA" noProof="0" dirty="0">
                <a:latin typeface="Arial" panose="020B0604020202020204" pitchFamily="34" charset="0"/>
                <a:cs typeface="Arial" panose="020B0604020202020204" pitchFamily="34" charset="0"/>
              </a:rPr>
              <a:t>Слід відрізняти шкідливі гази, небезпечні для здоров'я людей від тих, які просто дратують. Поганий запах </a:t>
            </a:r>
            <a:r>
              <a:rPr lang="uk-UA" dirty="0">
                <a:solidFill>
                  <a:schemeClr val="bg1"/>
                </a:solidFill>
                <a:latin typeface="Arial" panose="020B0604020202020204" pitchFamily="34" charset="0"/>
                <a:cs typeface="Arial" panose="020B0604020202020204" pitchFamily="34" charset="0"/>
              </a:rPr>
              <a:t>–</a:t>
            </a:r>
            <a:r>
              <a:rPr lang="uk-UA" noProof="0" dirty="0">
                <a:latin typeface="Arial" panose="020B0604020202020204" pitchFamily="34" charset="0"/>
                <a:cs typeface="Arial" panose="020B0604020202020204" pitchFamily="34" charset="0"/>
              </a:rPr>
              <a:t> це неприємно, але, найчастіше </a:t>
            </a:r>
            <a:r>
              <a:rPr lang="uk-UA" dirty="0">
                <a:solidFill>
                  <a:schemeClr val="bg1"/>
                </a:solidFill>
                <a:latin typeface="Arial" panose="020B0604020202020204" pitchFamily="34" charset="0"/>
                <a:cs typeface="Arial" panose="020B0604020202020204" pitchFamily="34" charset="0"/>
              </a:rPr>
              <a:t>–</a:t>
            </a:r>
            <a:r>
              <a:rPr lang="uk-UA" noProof="0" dirty="0">
                <a:latin typeface="Arial" panose="020B0604020202020204" pitchFamily="34" charset="0"/>
                <a:cs typeface="Arial" panose="020B0604020202020204" pitchFamily="34" charset="0"/>
              </a:rPr>
              <a:t> нешкідливо.  Проте висока концентрація окису азоту, моноксиду азоту та озон небезпечні</a:t>
            </a:r>
            <a:r>
              <a:rPr lang="uk-UA" baseline="0" noProof="0" dirty="0">
                <a:latin typeface="Arial" panose="020B0604020202020204" pitchFamily="34" charset="0"/>
                <a:cs typeface="Arial" panose="020B0604020202020204" pitchFamily="34" charset="0"/>
              </a:rPr>
              <a:t> </a:t>
            </a:r>
            <a:r>
              <a:rPr lang="uk-UA" noProof="0" dirty="0">
                <a:latin typeface="Arial" panose="020B0604020202020204" pitchFamily="34" charset="0"/>
                <a:cs typeface="Arial" panose="020B0604020202020204" pitchFamily="34" charset="0"/>
              </a:rPr>
              <a:t>для здоров'я людини, а їх наявність у приміщенні зовсім небажана.</a:t>
            </a:r>
          </a:p>
          <a:p>
            <a:r>
              <a:rPr lang="uk-UA" noProof="0" dirty="0">
                <a:latin typeface="Arial" panose="020B0604020202020204" pitchFamily="34" charset="0"/>
                <a:cs typeface="Arial" panose="020B0604020202020204" pitchFamily="34" charset="0"/>
              </a:rPr>
              <a:t>У деяких випадках ґрунт також може бути потенційно небезпечним через природний розпад радону в ньому. Підвищена концентрація радону трапляється в житлових кварталах, якщо підвал не має горизонтального блокувального шару. Цю проблему можна вирішити, забезпечивши герметизовану оболонку будівлі контрольованою системою вентиляції. </a:t>
            </a:r>
          </a:p>
          <a:p>
            <a:r>
              <a:rPr lang="uk-UA" baseline="0" noProof="0" dirty="0">
                <a:latin typeface="Arial" panose="020B0604020202020204" pitchFamily="34" charset="0"/>
                <a:cs typeface="Arial" panose="020B0604020202020204" pitchFamily="34" charset="0"/>
              </a:rPr>
              <a:t>Концентрація CO2 може також бути індикатором якості повітря в приміщенні. Її можна легко виміряти, і змінюється вона залежно від кількості людей у приміщенні та тривалості їх перебування в ньому. Про концентрацію CO2 далі говоритимемо детальніше. Нині важливо пам'ятати, що вплив CO2 на здоров'я людини незначний з-поміж усіх шкідливих газів, оскільки шкідлива концентрація рідко зустрічається в житлових будівлях.  Проте високі рівні CO2 можуть спричинити втому й знижувати увагу, тому дуже важливо забезпечити належну вентиляцію приміщень, зокрема в кімнатах із великою кількістю осіб. </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endParaRPr lang="uk-UA" dirty="0">
              <a:solidFill>
                <a:prstClr val="black"/>
              </a:solidFill>
            </a:endParaRPr>
          </a:p>
        </p:txBody>
      </p:sp>
      <p:sp>
        <p:nvSpPr>
          <p:cNvPr id="3" name="Folienbildplatzhalter 2"/>
          <p:cNvSpPr>
            <a:spLocks noGrp="1" noRot="1" noChangeAspect="1"/>
          </p:cNvSpPr>
          <p:nvPr>
            <p:ph type="sldImg"/>
          </p:nvPr>
        </p:nvSpPr>
        <p:spPr>
          <a:xfrm>
            <a:off x="482600" y="1279525"/>
            <a:ext cx="6138863" cy="3452813"/>
          </a:xfrm>
        </p:spPr>
      </p:sp>
      <p:sp>
        <p:nvSpPr>
          <p:cNvPr id="2" name="Slide Number Placeholder 1"/>
          <p:cNvSpPr>
            <a:spLocks noGrp="1"/>
          </p:cNvSpPr>
          <p:nvPr>
            <p:ph type="sldNum" sz="quarter" idx="11"/>
          </p:nvPr>
        </p:nvSpPr>
        <p:spPr/>
        <p:txBody>
          <a:bodyPr/>
          <a:lstStyle/>
          <a:p>
            <a:fld id="{C83C20D0-08D0-4EC2-A778-050A28D3715E}" type="slidenum">
              <a:rPr lang="en-US" smtClean="0"/>
              <a:pPr/>
              <a:t>4</a:t>
            </a:fld>
            <a:endParaRPr lang="uk-UA"/>
          </a:p>
        </p:txBody>
      </p:sp>
      <p:sp>
        <p:nvSpPr>
          <p:cNvPr id="5" name="Header Placeholder 4"/>
          <p:cNvSpPr>
            <a:spLocks noGrp="1"/>
          </p:cNvSpPr>
          <p:nvPr>
            <p:ph type="hdr" sz="quarter" idx="12"/>
          </p:nvPr>
        </p:nvSpPr>
        <p:spPr/>
        <p:txBody>
          <a:bodyPr/>
          <a:lstStyle/>
          <a:p>
            <a:r>
              <a:rPr lang="en-US"/>
              <a:t>2.2.1.Module - Vent Air Cooling</a:t>
            </a:r>
            <a:endParaRPr lang="uk-UA" dirty="0"/>
          </a:p>
        </p:txBody>
      </p:sp>
    </p:spTree>
    <p:extLst>
      <p:ext uri="{BB962C8B-B14F-4D97-AF65-F5344CB8AC3E}">
        <p14:creationId xmlns:p14="http://schemas.microsoft.com/office/powerpoint/2010/main" val="13575244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tabLst>
                <a:tab pos="88863" algn="l"/>
              </a:tabLst>
            </a:pPr>
            <a:endParaRPr lang="uk-UA" altLang="en-US" sz="1200" dirty="0">
              <a:solidFill>
                <a:schemeClr val="tx1"/>
              </a:solidFill>
            </a:endParaRPr>
          </a:p>
          <a:p>
            <a:endParaRPr lang="uk-UA" dirty="0"/>
          </a:p>
        </p:txBody>
      </p:sp>
      <p:sp>
        <p:nvSpPr>
          <p:cNvPr id="4" name="Header Placeholder 3"/>
          <p:cNvSpPr>
            <a:spLocks noGrp="1"/>
          </p:cNvSpPr>
          <p:nvPr>
            <p:ph type="hdr" sz="quarter" idx="10"/>
          </p:nvPr>
        </p:nvSpPr>
        <p:spPr/>
        <p:txBody>
          <a:bodyPr/>
          <a:lstStyle/>
          <a:p>
            <a:r>
              <a:rPr lang="en-US"/>
              <a:t>2.2.1.Module - Vent Air Cooling</a:t>
            </a:r>
            <a:endParaRPr lang="uk-UA"/>
          </a:p>
        </p:txBody>
      </p:sp>
      <p:sp>
        <p:nvSpPr>
          <p:cNvPr id="5" name="Slide Number Placeholder 4"/>
          <p:cNvSpPr>
            <a:spLocks noGrp="1"/>
          </p:cNvSpPr>
          <p:nvPr>
            <p:ph type="sldNum" sz="quarter" idx="11"/>
          </p:nvPr>
        </p:nvSpPr>
        <p:spPr/>
        <p:txBody>
          <a:bodyPr/>
          <a:lstStyle/>
          <a:p>
            <a:fld id="{791A2207-F139-461D-84D4-A2D4311065BA}" type="slidenum">
              <a:rPr lang="de-DE" smtClean="0"/>
              <a:pPr/>
              <a:t>40</a:t>
            </a:fld>
            <a:endParaRPr lang="uk-UA"/>
          </a:p>
        </p:txBody>
      </p:sp>
    </p:spTree>
    <p:extLst>
      <p:ext uri="{BB962C8B-B14F-4D97-AF65-F5344CB8AC3E}">
        <p14:creationId xmlns:p14="http://schemas.microsoft.com/office/powerpoint/2010/main" val="12727191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407" y="4925408"/>
            <a:ext cx="5683250" cy="4584386"/>
          </a:xfrm>
        </p:spPr>
        <p:txBody>
          <a:bodyPr/>
          <a:lstStyle/>
          <a:p>
            <a:r>
              <a:rPr lang="uk-UA" sz="1200" kern="1200" noProof="0" dirty="0">
                <a:solidFill>
                  <a:schemeClr val="tx1"/>
                </a:solidFill>
                <a:effectLst/>
                <a:latin typeface="Arial" panose="020B0604020202020204" pitchFamily="34" charset="0"/>
                <a:cs typeface="Arial" panose="020B0604020202020204" pitchFamily="34" charset="0"/>
              </a:rPr>
              <a:t>Для підтримки комфортного внутрішнього клімату використовують технології охолодження. Найчастіше в будівлях загального використання потрібне активне охолодження через інтенсивний сонячний теплопотік. Менше охолодження використовують для житлових будівель, проте, якщо великі фасади будівель розташовані на південь, потрібне охолодження. </a:t>
            </a:r>
            <a:r>
              <a:rPr lang="uk-UA" sz="1200" b="0" i="0" u="none" strike="noStrike" kern="1200" baseline="0" noProof="0" dirty="0">
                <a:solidFill>
                  <a:schemeClr val="tx1"/>
                </a:solidFill>
                <a:latin typeface="Arial" panose="020B0604020202020204" pitchFamily="34" charset="0"/>
                <a:cs typeface="Arial" panose="020B0604020202020204" pitchFamily="34" charset="0"/>
              </a:rPr>
              <a:t>Прийнятний рівень температур та допустимі межі перевищення встановлюють на національному рівні. Загальні вимоги подано в стандарті EN 15251.</a:t>
            </a:r>
            <a:endParaRPr lang="uk-UA" sz="1200" kern="1200" noProof="0" dirty="0">
              <a:solidFill>
                <a:schemeClr val="tx1"/>
              </a:solidFill>
              <a:effectLst/>
              <a:latin typeface="Arial" panose="020B0604020202020204" pitchFamily="34" charset="0"/>
              <a:cs typeface="Arial" panose="020B0604020202020204" pitchFamily="34" charset="0"/>
            </a:endParaRPr>
          </a:p>
          <a:p>
            <a:endParaRPr lang="uk-UA" sz="1200" kern="1200" noProof="0" dirty="0">
              <a:solidFill>
                <a:schemeClr val="tx1"/>
              </a:solidFill>
              <a:effectLst/>
              <a:latin typeface="Arial" panose="020B0604020202020204" pitchFamily="34" charset="0"/>
              <a:cs typeface="Arial" panose="020B0604020202020204" pitchFamily="34" charset="0"/>
            </a:endParaRPr>
          </a:p>
          <a:p>
            <a:r>
              <a:rPr lang="uk-UA" sz="1200" b="0" i="0" u="none" strike="noStrike" kern="1200" baseline="0" dirty="0">
                <a:solidFill>
                  <a:schemeClr val="tx1"/>
                </a:solidFill>
                <a:latin typeface="Arial" panose="020B0604020202020204" pitchFamily="34" charset="0"/>
                <a:cs typeface="Arial" panose="020B0604020202020204" pitchFamily="34" charset="0"/>
              </a:rPr>
              <a:t>Відповідно до EN ISO 13790 методи енергопопиту будівель поділяють на</a:t>
            </a:r>
            <a:r>
              <a:rPr lang="uk-UA" dirty="0">
                <a:latin typeface="Arial" panose="020B0604020202020204" pitchFamily="34" charset="0"/>
                <a:cs typeface="Arial" panose="020B0604020202020204" pitchFamily="34" charset="0"/>
              </a:rPr>
              <a:t> </a:t>
            </a:r>
            <a:r>
              <a:rPr lang="uk-UA" sz="1200" b="0" i="0" u="none" strike="noStrike" kern="1200" baseline="0" dirty="0">
                <a:solidFill>
                  <a:schemeClr val="tx1"/>
                </a:solidFill>
                <a:latin typeface="Arial" panose="020B0604020202020204" pitchFamily="34" charset="0"/>
                <a:cs typeface="Arial" panose="020B0604020202020204" pitchFamily="34" charset="0"/>
              </a:rPr>
              <a:t>комплексні та спрощені категорії.</a:t>
            </a:r>
            <a:r>
              <a:rPr lang="uk-UA" dirty="0">
                <a:latin typeface="Arial" panose="020B0604020202020204" pitchFamily="34" charset="0"/>
                <a:cs typeface="Arial" panose="020B0604020202020204" pitchFamily="34" charset="0"/>
              </a:rPr>
              <a:t> </a:t>
            </a:r>
            <a:r>
              <a:rPr lang="uk-UA" sz="1200" b="0" i="0" u="none" strike="noStrike" kern="1200" baseline="0" dirty="0">
                <a:solidFill>
                  <a:schemeClr val="tx1"/>
                </a:solidFill>
                <a:latin typeface="Arial" panose="020B0604020202020204" pitchFamily="34" charset="0"/>
                <a:cs typeface="Arial" panose="020B0604020202020204" pitchFamily="34" charset="0"/>
              </a:rPr>
              <a:t>Методи розрахунку поведінки системи поділяють на щогодинні, щомісячні, сезонні та річні </a:t>
            </a:r>
            <a:r>
              <a:rPr lang="uk-UA" dirty="0">
                <a:latin typeface="Arial" panose="020B0604020202020204" pitchFamily="34" charset="0"/>
                <a:cs typeface="Arial" panose="020B0604020202020204" pitchFamily="34" charset="0"/>
              </a:rPr>
              <a:t> </a:t>
            </a:r>
            <a:r>
              <a:rPr lang="uk-UA" sz="1200" b="0" i="0" u="none" strike="noStrike" kern="1200" baseline="0" dirty="0">
                <a:solidFill>
                  <a:schemeClr val="tx1"/>
                </a:solidFill>
                <a:latin typeface="Arial" panose="020B0604020202020204" pitchFamily="34" charset="0"/>
                <a:cs typeface="Arial" panose="020B0604020202020204" pitchFamily="34" charset="0"/>
              </a:rPr>
              <a:t>категорії. </a:t>
            </a:r>
            <a:r>
              <a:rPr lang="uk-UA" sz="1200" kern="1200" noProof="0" dirty="0">
                <a:solidFill>
                  <a:schemeClr val="tx1"/>
                </a:solidFill>
                <a:effectLst/>
                <a:latin typeface="Arial" panose="020B0604020202020204" pitchFamily="34" charset="0"/>
                <a:cs typeface="Arial" panose="020B0604020202020204" pitchFamily="34" charset="0"/>
              </a:rPr>
              <a:t>Розрахунок </a:t>
            </a:r>
            <a:r>
              <a:rPr lang="uk-UA" sz="1200" kern="1200" noProof="0" dirty="0" err="1">
                <a:solidFill>
                  <a:schemeClr val="tx1"/>
                </a:solidFill>
                <a:effectLst/>
                <a:latin typeface="Arial" panose="020B0604020202020204" pitchFamily="34" charset="0"/>
                <a:cs typeface="Arial" panose="020B0604020202020204" pitchFamily="34" charset="0"/>
              </a:rPr>
              <a:t>енергонавантаження</a:t>
            </a:r>
            <a:r>
              <a:rPr lang="uk-UA" sz="1200" kern="1200" noProof="0" dirty="0">
                <a:solidFill>
                  <a:schemeClr val="tx1"/>
                </a:solidFill>
                <a:effectLst/>
                <a:latin typeface="Arial" panose="020B0604020202020204" pitchFamily="34" charset="0"/>
                <a:cs typeface="Arial" panose="020B0604020202020204" pitchFamily="34" charset="0"/>
              </a:rPr>
              <a:t> під час охолодження є аналогічним до розрахунків у процесі нагріванні. Проте щодо охолодження та розрахунків енергетичних коливань, внутрішній теплопотік, теплопостачання та маса будівлі є дуже важливими, і для їх визначення використовують динамічні методи розрахунку.  Енергоспоживання для охолодження загалом визначають за допомогою комп'ютерних моделей. </a:t>
            </a:r>
          </a:p>
          <a:p>
            <a:endParaRPr lang="uk-UA" sz="1200" kern="1200" noProof="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uk-UA" sz="1200" kern="1200" noProof="0" dirty="0">
                <a:solidFill>
                  <a:schemeClr val="tx1"/>
                </a:solidFill>
                <a:effectLst/>
                <a:latin typeface="Arial" panose="020B0604020202020204" pitchFamily="34" charset="0"/>
                <a:cs typeface="Arial" panose="020B0604020202020204" pitchFamily="34" charset="0"/>
              </a:rPr>
              <a:t>По-перше, слід спробувати досягти комфортної внутрішньої температури за допомогою стратегій пасивного охолодження (затінення, термальна маса, нічна вентиляція тощо). Якщо це неможливо, потрібно використовувати активні системи охолодження</a:t>
            </a:r>
            <a:r>
              <a:rPr lang="uk-UA" sz="1200" kern="1200" dirty="0">
                <a:solidFill>
                  <a:schemeClr val="tx1"/>
                </a:solidFill>
                <a:effectLst/>
                <a:latin typeface="Arial" panose="020B0604020202020204" pitchFamily="34" charset="0"/>
                <a:cs typeface="Arial" panose="020B0604020202020204" pitchFamily="34" charset="0"/>
              </a:rPr>
              <a:t>.   </a:t>
            </a:r>
          </a:p>
          <a:p>
            <a:endParaRPr lang="uk-UA" dirty="0"/>
          </a:p>
        </p:txBody>
      </p:sp>
      <p:sp>
        <p:nvSpPr>
          <p:cNvPr id="4" name="Header Placeholder 3"/>
          <p:cNvSpPr>
            <a:spLocks noGrp="1"/>
          </p:cNvSpPr>
          <p:nvPr>
            <p:ph type="hdr" sz="quarter" idx="10"/>
          </p:nvPr>
        </p:nvSpPr>
        <p:spPr/>
        <p:txBody>
          <a:bodyPr/>
          <a:lstStyle/>
          <a:p>
            <a:r>
              <a:rPr lang="en-US"/>
              <a:t>2.2.1.Module - Vent Air Cooling</a:t>
            </a:r>
            <a:endParaRPr lang="uk-UA"/>
          </a:p>
        </p:txBody>
      </p:sp>
      <p:sp>
        <p:nvSpPr>
          <p:cNvPr id="5" name="Slide Number Placeholder 4"/>
          <p:cNvSpPr>
            <a:spLocks noGrp="1"/>
          </p:cNvSpPr>
          <p:nvPr>
            <p:ph type="sldNum" sz="quarter" idx="11"/>
          </p:nvPr>
        </p:nvSpPr>
        <p:spPr/>
        <p:txBody>
          <a:bodyPr/>
          <a:lstStyle/>
          <a:p>
            <a:fld id="{791A2207-F139-461D-84D4-A2D4311065BA}" type="slidenum">
              <a:rPr lang="de-DE" smtClean="0"/>
              <a:pPr/>
              <a:t>41</a:t>
            </a:fld>
            <a:endParaRPr lang="uk-UA"/>
          </a:p>
        </p:txBody>
      </p:sp>
    </p:spTree>
    <p:extLst>
      <p:ext uri="{BB962C8B-B14F-4D97-AF65-F5344CB8AC3E}">
        <p14:creationId xmlns:p14="http://schemas.microsoft.com/office/powerpoint/2010/main" val="28700823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b="0" noProof="0" dirty="0">
                <a:latin typeface="Arial" panose="020B0604020202020204" pitchFamily="34" charset="0"/>
                <a:cs typeface="Arial" panose="020B0604020202020204" pitchFamily="34" charset="0"/>
              </a:rPr>
              <a:t>Роздільні системи</a:t>
            </a:r>
            <a:r>
              <a:rPr lang="uk-UA" dirty="0">
                <a:latin typeface="Arial" panose="020B0604020202020204" pitchFamily="34" charset="0"/>
                <a:cs typeface="Arial" panose="020B0604020202020204" pitchFamily="34" charset="0"/>
              </a:rPr>
              <a:t> </a:t>
            </a:r>
            <a:r>
              <a:rPr lang="uk-UA" b="0" noProof="0" dirty="0">
                <a:latin typeface="Arial" panose="020B0604020202020204" pitchFamily="34" charset="0"/>
                <a:cs typeface="Arial" panose="020B0604020202020204" pitchFamily="34" charset="0"/>
              </a:rPr>
              <a:t>поділяють на дві частини:</a:t>
            </a:r>
          </a:p>
          <a:p>
            <a:pPr marL="171450" indent="-171450">
              <a:buFontTx/>
              <a:buChar char="-"/>
            </a:pPr>
            <a:r>
              <a:rPr lang="uk-UA" b="0" noProof="0" dirty="0">
                <a:latin typeface="Arial" panose="020B0604020202020204" pitchFamily="34" charset="0"/>
                <a:cs typeface="Arial" panose="020B0604020202020204" pitchFamily="34" charset="0"/>
              </a:rPr>
              <a:t>Радіатори:  </a:t>
            </a:r>
            <a:r>
              <a:rPr lang="uk-UA" dirty="0">
                <a:latin typeface="Arial" panose="020B0604020202020204" pitchFamily="34" charset="0"/>
                <a:cs typeface="Arial" panose="020B0604020202020204" pitchFamily="34" charset="0"/>
              </a:rPr>
              <a:t>використовують, якщо охолоджувальна рідина поглинає тепло та випаровується для переходу в газоподібний стан.</a:t>
            </a:r>
            <a:endParaRPr lang="uk-UA" b="0" noProof="0" dirty="0">
              <a:latin typeface="Arial" panose="020B0604020202020204" pitchFamily="34" charset="0"/>
              <a:cs typeface="Arial" panose="020B0604020202020204" pitchFamily="34" charset="0"/>
            </a:endParaRPr>
          </a:p>
          <a:p>
            <a:pPr marL="171450" indent="-171450">
              <a:buFontTx/>
              <a:buChar char="-"/>
            </a:pPr>
            <a:r>
              <a:rPr lang="uk-UA" b="0" noProof="0" dirty="0">
                <a:latin typeface="Arial" panose="020B0604020202020204" pitchFamily="34" charset="0"/>
                <a:cs typeface="Arial" panose="020B0604020202020204" pitchFamily="34" charset="0"/>
              </a:rPr>
              <a:t>Конденсатор:  </a:t>
            </a:r>
            <a:r>
              <a:rPr lang="uk-UA" dirty="0">
                <a:latin typeface="Arial" panose="020B0604020202020204" pitchFamily="34" charset="0"/>
                <a:cs typeface="Arial" panose="020B0604020202020204" pitchFamily="34" charset="0"/>
              </a:rPr>
              <a:t>отримує пароподібний охолоджувальний агент із компресора та перетворює його назад у рідину. </a:t>
            </a:r>
            <a:endParaRPr lang="uk-UA" b="0" noProof="0" dirty="0">
              <a:latin typeface="Arial" panose="020B0604020202020204" pitchFamily="34" charset="0"/>
              <a:cs typeface="Arial" panose="020B0604020202020204" pitchFamily="34" charset="0"/>
            </a:endParaRPr>
          </a:p>
          <a:p>
            <a:pPr marL="171450" indent="-171450">
              <a:buFontTx/>
              <a:buChar char="-"/>
            </a:pPr>
            <a:endParaRPr lang="uk-UA" noProof="0" dirty="0">
              <a:latin typeface="Arial" panose="020B0604020202020204" pitchFamily="34" charset="0"/>
              <a:cs typeface="Arial" panose="020B0604020202020204" pitchFamily="34" charset="0"/>
            </a:endParaRPr>
          </a:p>
          <a:p>
            <a:pPr marL="0" indent="0">
              <a:buFontTx/>
              <a:buNone/>
            </a:pPr>
            <a:r>
              <a:rPr lang="uk-UA" noProof="0" dirty="0">
                <a:latin typeface="Arial" panose="020B0604020202020204" pitchFamily="34" charset="0"/>
                <a:cs typeface="Arial" panose="020B0604020202020204" pitchFamily="34" charset="0"/>
              </a:rPr>
              <a:t>Зазвичай роздільні системи працюють за принципом вкл/викл. Блок працює до досягнення певної порогової температури, потім система зупиняється. Роздільні системи запускаються знову після досягнення кімнатної температури. </a:t>
            </a:r>
            <a:endParaRPr lang="uk-UA" baseline="0" noProof="0" dirty="0">
              <a:latin typeface="Arial" panose="020B0604020202020204" pitchFamily="34" charset="0"/>
              <a:cs typeface="Arial" panose="020B0604020202020204" pitchFamily="34" charset="0"/>
            </a:endParaRP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tabLst>
                <a:tab pos="88863" algn="l"/>
              </a:tabLst>
            </a:pPr>
            <a:endParaRPr lang="uk-UA" altLang="en-US" sz="1200" dirty="0">
              <a:solidFill>
                <a:schemeClr val="tx1"/>
              </a:solidFill>
            </a:endParaRPr>
          </a:p>
          <a:p>
            <a:pPr marL="0" indent="0">
              <a:buFontTx/>
              <a:buNone/>
            </a:pPr>
            <a:endParaRPr lang="uk-UA" noProof="0" dirty="0"/>
          </a:p>
        </p:txBody>
      </p:sp>
      <p:sp>
        <p:nvSpPr>
          <p:cNvPr id="4" name="Header Placeholder 3"/>
          <p:cNvSpPr>
            <a:spLocks noGrp="1"/>
          </p:cNvSpPr>
          <p:nvPr>
            <p:ph type="hdr" sz="quarter" idx="10"/>
          </p:nvPr>
        </p:nvSpPr>
        <p:spPr/>
        <p:txBody>
          <a:bodyPr/>
          <a:lstStyle/>
          <a:p>
            <a:r>
              <a:rPr lang="en-US"/>
              <a:t>2.2.1.Module - Vent Air Cooling</a:t>
            </a:r>
            <a:endParaRPr lang="uk-UA"/>
          </a:p>
        </p:txBody>
      </p:sp>
      <p:sp>
        <p:nvSpPr>
          <p:cNvPr id="5" name="Slide Number Placeholder 4"/>
          <p:cNvSpPr>
            <a:spLocks noGrp="1"/>
          </p:cNvSpPr>
          <p:nvPr>
            <p:ph type="sldNum" sz="quarter" idx="11"/>
          </p:nvPr>
        </p:nvSpPr>
        <p:spPr/>
        <p:txBody>
          <a:bodyPr/>
          <a:lstStyle/>
          <a:p>
            <a:fld id="{791A2207-F139-461D-84D4-A2D4311065BA}" type="slidenum">
              <a:rPr lang="de-DE" smtClean="0"/>
              <a:pPr/>
              <a:t>42</a:t>
            </a:fld>
            <a:endParaRPr lang="uk-UA"/>
          </a:p>
        </p:txBody>
      </p:sp>
    </p:spTree>
    <p:extLst>
      <p:ext uri="{BB962C8B-B14F-4D97-AF65-F5344CB8AC3E}">
        <p14:creationId xmlns:p14="http://schemas.microsoft.com/office/powerpoint/2010/main" val="17045787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noProof="0" dirty="0">
                <a:latin typeface="Arial" panose="020B0604020202020204" pitchFamily="34" charset="0"/>
                <a:cs typeface="Arial" panose="020B0604020202020204" pitchFamily="34" charset="0"/>
              </a:rPr>
              <a:t>Роздільна система складається із компонентів циклу парової компресійної охолоджувальної машини (радіатор, конденсатор, компресор та</a:t>
            </a:r>
            <a:r>
              <a:rPr lang="en-US" noProof="0">
                <a:latin typeface="Arial" panose="020B0604020202020204" pitchFamily="34" charset="0"/>
                <a:cs typeface="Arial" panose="020B0604020202020204" pitchFamily="34" charset="0"/>
              </a:rPr>
              <a:t> </a:t>
            </a:r>
            <a:r>
              <a:rPr lang="uk-UA" noProof="0">
                <a:latin typeface="Arial" panose="020B0604020202020204" pitchFamily="34" charset="0"/>
                <a:cs typeface="Arial" panose="020B0604020202020204" pitchFamily="34" charset="0"/>
              </a:rPr>
              <a:t>компенсатор</a:t>
            </a:r>
            <a:r>
              <a:rPr lang="uk-UA" noProof="0" dirty="0">
                <a:latin typeface="Arial" panose="020B0604020202020204" pitchFamily="34" charset="0"/>
                <a:cs typeface="Arial" panose="020B0604020202020204" pitchFamily="34" charset="0"/>
              </a:rPr>
              <a:t>), лопатей та механізмів контролю. Типова роздільна система містить зовнішній блок, у якому розміщено конденсатор та компресор, а також блок підготовки повітря з радіатором, компенсатором та лопатями).</a:t>
            </a:r>
          </a:p>
          <a:p>
            <a:endParaRPr lang="uk-UA" noProof="0" dirty="0">
              <a:latin typeface="Arial" panose="020B0604020202020204" pitchFamily="34" charset="0"/>
              <a:cs typeface="Arial" panose="020B0604020202020204" pitchFamily="34" charset="0"/>
            </a:endParaRPr>
          </a:p>
          <a:p>
            <a:r>
              <a:rPr lang="uk-UA" noProof="0" dirty="0">
                <a:latin typeface="Arial" panose="020B0604020202020204" pitchFamily="34" charset="0"/>
                <a:cs typeface="Arial" panose="020B0604020202020204" pitchFamily="34" charset="0"/>
              </a:rPr>
              <a:t>Повітря, що надходить у приміщення, охолоджується через проходження крізь охолоджувач, який містить змієвик охолодження. Охолоджувач циркулює між блоками через ізольований трубопровід.  Роздільні системи можуть обслуговувати дві чи три зони за допомогою системи труб.</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tabLst>
                <a:tab pos="88863" algn="l"/>
              </a:tabLst>
            </a:pPr>
            <a:endParaRPr lang="uk-UA" altLang="en-US" sz="1200" dirty="0">
              <a:solidFill>
                <a:schemeClr val="tx1"/>
              </a:solidFill>
            </a:endParaRPr>
          </a:p>
          <a:p>
            <a:endParaRPr lang="uk-UA" noProof="0" dirty="0"/>
          </a:p>
        </p:txBody>
      </p:sp>
      <p:sp>
        <p:nvSpPr>
          <p:cNvPr id="4" name="Header Placeholder 3"/>
          <p:cNvSpPr>
            <a:spLocks noGrp="1"/>
          </p:cNvSpPr>
          <p:nvPr>
            <p:ph type="hdr" sz="quarter" idx="10"/>
          </p:nvPr>
        </p:nvSpPr>
        <p:spPr/>
        <p:txBody>
          <a:bodyPr/>
          <a:lstStyle/>
          <a:p>
            <a:r>
              <a:rPr lang="en-US"/>
              <a:t>2.2.1.Module - Vent Air Cooling</a:t>
            </a:r>
            <a:endParaRPr lang="uk-UA"/>
          </a:p>
        </p:txBody>
      </p:sp>
      <p:sp>
        <p:nvSpPr>
          <p:cNvPr id="5" name="Slide Number Placeholder 4"/>
          <p:cNvSpPr>
            <a:spLocks noGrp="1"/>
          </p:cNvSpPr>
          <p:nvPr>
            <p:ph type="sldNum" sz="quarter" idx="11"/>
          </p:nvPr>
        </p:nvSpPr>
        <p:spPr/>
        <p:txBody>
          <a:bodyPr/>
          <a:lstStyle/>
          <a:p>
            <a:fld id="{791A2207-F139-461D-84D4-A2D4311065BA}" type="slidenum">
              <a:rPr lang="de-DE" smtClean="0"/>
              <a:pPr/>
              <a:t>43</a:t>
            </a:fld>
            <a:endParaRPr lang="uk-UA"/>
          </a:p>
        </p:txBody>
      </p:sp>
    </p:spTree>
    <p:extLst>
      <p:ext uri="{BB962C8B-B14F-4D97-AF65-F5344CB8AC3E}">
        <p14:creationId xmlns:p14="http://schemas.microsoft.com/office/powerpoint/2010/main" val="1846846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b="0" noProof="0" dirty="0">
                <a:latin typeface="Arial" panose="020B0604020202020204" pitchFamily="34" charset="0"/>
                <a:cs typeface="Arial" panose="020B0604020202020204" pitchFamily="34" charset="0"/>
              </a:rPr>
              <a:t>Головними стандартами розрахунку</a:t>
            </a:r>
            <a:r>
              <a:rPr lang="uk-UA" dirty="0">
                <a:latin typeface="Arial" panose="020B0604020202020204" pitchFamily="34" charset="0"/>
                <a:cs typeface="Arial" panose="020B0604020202020204" pitchFamily="34" charset="0"/>
              </a:rPr>
              <a:t> </a:t>
            </a:r>
            <a:r>
              <a:rPr lang="uk-UA" b="0" noProof="0" dirty="0">
                <a:latin typeface="Arial" panose="020B0604020202020204" pitchFamily="34" charset="0"/>
                <a:cs typeface="Arial" panose="020B0604020202020204" pitchFamily="34" charset="0"/>
              </a:rPr>
              <a:t>є </a:t>
            </a:r>
            <a:r>
              <a:rPr lang="uk-UA" b="0" dirty="0">
                <a:latin typeface="Arial" panose="020B0604020202020204" pitchFamily="34" charset="0"/>
                <a:cs typeface="Arial" panose="020B0604020202020204" pitchFamily="34" charset="0"/>
              </a:rPr>
              <a:t>EN ISO 13790 «Енергоефективність будівель </a:t>
            </a:r>
            <a:r>
              <a:rPr lang="uk-UA" sz="1200" dirty="0">
                <a:solidFill>
                  <a:schemeClr val="tx1"/>
                </a:solidFill>
                <a:latin typeface="Arial" panose="020B0604020202020204" pitchFamily="34" charset="0"/>
                <a:cs typeface="Arial" panose="020B0604020202020204" pitchFamily="34" charset="0"/>
              </a:rPr>
              <a:t>–</a:t>
            </a:r>
            <a:r>
              <a:rPr lang="uk-UA" b="0" dirty="0">
                <a:latin typeface="Arial" panose="020B0604020202020204" pitchFamily="34" charset="0"/>
                <a:cs typeface="Arial" panose="020B0604020202020204" pitchFamily="34" charset="0"/>
              </a:rPr>
              <a:t> підрахунок використання енергії для нагрівання та охолодження приміщення»</a:t>
            </a:r>
            <a:r>
              <a:rPr lang="uk-UA" dirty="0">
                <a:latin typeface="Arial" panose="020B0604020202020204" pitchFamily="34" charset="0"/>
                <a:cs typeface="Arial" panose="020B0604020202020204" pitchFamily="34" charset="0"/>
              </a:rPr>
              <a:t> та </a:t>
            </a:r>
            <a:r>
              <a:rPr lang="uk-UA" sz="1200" b="0" dirty="0">
                <a:solidFill>
                  <a:srgbClr val="999999"/>
                </a:solidFill>
                <a:latin typeface="Arial" panose="020B0604020202020204" pitchFamily="34" charset="0"/>
                <a:cs typeface="Arial" panose="020B0604020202020204" pitchFamily="34" charset="0"/>
              </a:rPr>
              <a:t>EN 15243</a:t>
            </a:r>
            <a:r>
              <a:rPr lang="uk-UA" dirty="0">
                <a:latin typeface="Arial" panose="020B0604020202020204" pitchFamily="34" charset="0"/>
                <a:cs typeface="Arial" panose="020B0604020202020204" pitchFamily="34" charset="0"/>
              </a:rPr>
              <a:t> </a:t>
            </a:r>
            <a:r>
              <a:rPr kumimoji="0" lang="uk-UA" sz="1200" b="0" i="0" u="none" strike="noStrike" cap="none" normalizeH="0" baseline="0" dirty="0">
                <a:ln>
                  <a:noFill/>
                </a:ln>
                <a:solidFill>
                  <a:srgbClr val="999999"/>
                </a:solidFill>
                <a:effectLst/>
                <a:latin typeface="Arial" panose="020B0604020202020204" pitchFamily="34" charset="0"/>
                <a:cs typeface="Arial" panose="020B0604020202020204" pitchFamily="34" charset="0"/>
              </a:rPr>
              <a:t>«</a:t>
            </a:r>
            <a:r>
              <a:rPr lang="uk-UA" b="0" noProof="0" dirty="0">
                <a:latin typeface="Arial" panose="020B0604020202020204" pitchFamily="34" charset="0"/>
                <a:cs typeface="Arial" panose="020B0604020202020204" pitchFamily="34" charset="0"/>
              </a:rPr>
              <a:t>Вентиляція будівель. Розрахунок кімнатної температури та навантаження, а також енергоспоживання будівель з кімнатними системами кондиціонування».</a:t>
            </a:r>
            <a:r>
              <a:rPr lang="uk-UA" dirty="0">
                <a:latin typeface="Arial" panose="020B0604020202020204" pitchFamily="34" charset="0"/>
                <a:cs typeface="Arial" panose="020B0604020202020204" pitchFamily="34" charset="0"/>
              </a:rPr>
              <a:t> </a:t>
            </a:r>
            <a:endParaRPr lang="uk-UA" b="0" noProof="0" dirty="0">
              <a:latin typeface="Arial" panose="020B0604020202020204" pitchFamily="34" charset="0"/>
              <a:cs typeface="Arial" panose="020B0604020202020204" pitchFamily="34" charset="0"/>
            </a:endParaRPr>
          </a:p>
          <a:p>
            <a:endParaRPr lang="uk-UA"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uk-UA" dirty="0">
                <a:latin typeface="Arial" panose="020B0604020202020204" pitchFamily="34" charset="0"/>
                <a:cs typeface="Arial" panose="020B0604020202020204" pitchFamily="34" charset="0"/>
              </a:rPr>
              <a:t>Стандарт </a:t>
            </a:r>
            <a:r>
              <a:rPr lang="uk-UA" b="0" dirty="0">
                <a:latin typeface="Arial" panose="020B0604020202020204" pitchFamily="34" charset="0"/>
                <a:cs typeface="Arial" panose="020B0604020202020204" pitchFamily="34" charset="0"/>
              </a:rPr>
              <a:t>EN ISO 13790</a:t>
            </a:r>
            <a:r>
              <a:rPr lang="uk-UA" dirty="0">
                <a:latin typeface="Arial" panose="020B0604020202020204" pitchFamily="34" charset="0"/>
                <a:cs typeface="Arial" panose="020B0604020202020204" pitchFamily="34" charset="0"/>
              </a:rPr>
              <a:t> описує методи розрахунків енергопотреб щодо нагрівання та охолодження кожного приміщення будівлі, тоді як стандарт EN 15603 стосується загального енергоспоживання та енергоефективності будівель, об'єднуючи результати інших стандартів, включаючи EN ISO 13790.</a:t>
            </a:r>
            <a:r>
              <a:rPr lang="uk-UA" b="0" dirty="0">
                <a:latin typeface="Arial" panose="020B0604020202020204" pitchFamily="34" charset="0"/>
                <a:cs typeface="Arial" panose="020B0604020202020204" pitchFamily="34" charset="0"/>
              </a:rPr>
              <a:t> </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tabLst>
                <a:tab pos="88863" algn="l"/>
              </a:tabLst>
            </a:pPr>
            <a:endParaRPr lang="uk-UA" altLang="en-US"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uk-UA" b="0" dirty="0">
              <a:latin typeface="+mn-lt"/>
            </a:endParaRPr>
          </a:p>
        </p:txBody>
      </p:sp>
      <p:sp>
        <p:nvSpPr>
          <p:cNvPr id="4" name="Header Placeholder 3"/>
          <p:cNvSpPr>
            <a:spLocks noGrp="1"/>
          </p:cNvSpPr>
          <p:nvPr>
            <p:ph type="hdr" sz="quarter" idx="10"/>
          </p:nvPr>
        </p:nvSpPr>
        <p:spPr/>
        <p:txBody>
          <a:bodyPr/>
          <a:lstStyle/>
          <a:p>
            <a:r>
              <a:rPr lang="en-US"/>
              <a:t>2.2.1.Module - Vent Air Cooling</a:t>
            </a:r>
            <a:endParaRPr lang="uk-UA"/>
          </a:p>
        </p:txBody>
      </p:sp>
      <p:sp>
        <p:nvSpPr>
          <p:cNvPr id="5" name="Slide Number Placeholder 4"/>
          <p:cNvSpPr>
            <a:spLocks noGrp="1"/>
          </p:cNvSpPr>
          <p:nvPr>
            <p:ph type="sldNum" sz="quarter" idx="11"/>
          </p:nvPr>
        </p:nvSpPr>
        <p:spPr/>
        <p:txBody>
          <a:bodyPr/>
          <a:lstStyle/>
          <a:p>
            <a:fld id="{791A2207-F139-461D-84D4-A2D4311065BA}" type="slidenum">
              <a:rPr lang="de-DE" smtClean="0"/>
              <a:pPr/>
              <a:t>44</a:t>
            </a:fld>
            <a:endParaRPr lang="uk-UA"/>
          </a:p>
        </p:txBody>
      </p:sp>
    </p:spTree>
    <p:extLst>
      <p:ext uri="{BB962C8B-B14F-4D97-AF65-F5344CB8AC3E}">
        <p14:creationId xmlns:p14="http://schemas.microsoft.com/office/powerpoint/2010/main" val="33462759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noProof="0" dirty="0">
                <a:latin typeface="Arial" panose="020B0604020202020204" pitchFamily="34" charset="0"/>
                <a:cs typeface="Arial" panose="020B0604020202020204" pitchFamily="34" charset="0"/>
              </a:rPr>
              <a:t>Розрахунок відповідно до стандарту EN 13790. </a:t>
            </a:r>
            <a:r>
              <a:rPr lang="uk-UA" sz="1200" b="0" i="0" u="none" strike="noStrike" kern="1200" baseline="0" dirty="0">
                <a:solidFill>
                  <a:schemeClr val="tx1"/>
                </a:solidFill>
                <a:latin typeface="Arial" panose="020B0604020202020204" pitchFamily="34" charset="0"/>
                <a:cs typeface="Arial" panose="020B0604020202020204" pitchFamily="34" charset="0"/>
              </a:rPr>
              <a:t>Фіксована тривалість сезону охолодження для розрахунку балансу тепла </a:t>
            </a:r>
            <a:r>
              <a:rPr lang="uk-UA" sz="1200" dirty="0">
                <a:solidFill>
                  <a:schemeClr val="tx1"/>
                </a:solidFill>
                <a:latin typeface="Arial" panose="020B0604020202020204" pitchFamily="34" charset="0"/>
                <a:cs typeface="Arial" panose="020B0604020202020204" pitchFamily="34" charset="0"/>
              </a:rPr>
              <a:t>–</a:t>
            </a:r>
            <a:r>
              <a:rPr lang="uk-UA" sz="1200" b="0" i="0" u="none" strike="noStrike" kern="1200" baseline="0" dirty="0">
                <a:solidFill>
                  <a:schemeClr val="tx1"/>
                </a:solidFill>
                <a:latin typeface="Arial" panose="020B0604020202020204" pitchFamily="34" charset="0"/>
                <a:cs typeface="Arial" panose="020B0604020202020204" pitchFamily="34" charset="0"/>
              </a:rPr>
              <a:t> це перший та останній день сезону охолодження, оскільки його тривалість та середні метеорологічні умови можуть фіксувати на національному рівні для географічної зони та типових будівель. Сезон використання системи охолодження охоплює всі дні, для яких (позитивна) передача тепла, розрахована за допомогою чинника звичайного використання, не збалансовує </a:t>
            </a:r>
            <a:r>
              <a:rPr lang="uk-UA" sz="1200" b="0" i="0" u="none" strike="noStrike" kern="1200" baseline="0" dirty="0" err="1">
                <a:solidFill>
                  <a:schemeClr val="tx1"/>
                </a:solidFill>
                <a:latin typeface="Arial" panose="020B0604020202020204" pitchFamily="34" charset="0"/>
                <a:cs typeface="Arial" panose="020B0604020202020204" pitchFamily="34" charset="0"/>
              </a:rPr>
              <a:t>теплопотоку</a:t>
            </a:r>
            <a:r>
              <a:rPr lang="uk-UA" sz="1200" b="0" i="0" u="none" strike="noStrike" kern="1200" baseline="0" dirty="0">
                <a:solidFill>
                  <a:schemeClr val="tx1"/>
                </a:solidFill>
                <a:latin typeface="Arial" panose="020B0604020202020204" pitchFamily="34" charset="0"/>
                <a:cs typeface="Arial" panose="020B0604020202020204" pitchFamily="34" charset="0"/>
              </a:rPr>
              <a:t>.</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tabLst>
                <a:tab pos="88863" algn="l"/>
              </a:tabLst>
            </a:pPr>
            <a:endParaRPr lang="uk-UA" altLang="en-US" sz="1200" dirty="0">
              <a:solidFill>
                <a:schemeClr val="tx1"/>
              </a:solidFill>
              <a:latin typeface="Arial" panose="020B0604020202020204" pitchFamily="34" charset="0"/>
              <a:cs typeface="Arial" panose="020B0604020202020204" pitchFamily="34" charset="0"/>
            </a:endParaRPr>
          </a:p>
          <a:p>
            <a:endParaRPr lang="uk-UA" dirty="0"/>
          </a:p>
        </p:txBody>
      </p:sp>
      <p:sp>
        <p:nvSpPr>
          <p:cNvPr id="4" name="Header Placeholder 3"/>
          <p:cNvSpPr>
            <a:spLocks noGrp="1"/>
          </p:cNvSpPr>
          <p:nvPr>
            <p:ph type="hdr" sz="quarter" idx="10"/>
          </p:nvPr>
        </p:nvSpPr>
        <p:spPr/>
        <p:txBody>
          <a:bodyPr/>
          <a:lstStyle/>
          <a:p>
            <a:r>
              <a:rPr lang="en-US"/>
              <a:t>2.2.1.Module - Vent Air Cooling</a:t>
            </a:r>
            <a:endParaRPr lang="uk-UA"/>
          </a:p>
        </p:txBody>
      </p:sp>
      <p:sp>
        <p:nvSpPr>
          <p:cNvPr id="5" name="Slide Number Placeholder 4"/>
          <p:cNvSpPr>
            <a:spLocks noGrp="1"/>
          </p:cNvSpPr>
          <p:nvPr>
            <p:ph type="sldNum" sz="quarter" idx="11"/>
          </p:nvPr>
        </p:nvSpPr>
        <p:spPr/>
        <p:txBody>
          <a:bodyPr/>
          <a:lstStyle/>
          <a:p>
            <a:fld id="{791A2207-F139-461D-84D4-A2D4311065BA}" type="slidenum">
              <a:rPr lang="de-DE" smtClean="0"/>
              <a:pPr/>
              <a:t>45</a:t>
            </a:fld>
            <a:endParaRPr lang="uk-UA"/>
          </a:p>
        </p:txBody>
      </p:sp>
    </p:spTree>
    <p:extLst>
      <p:ext uri="{BB962C8B-B14F-4D97-AF65-F5344CB8AC3E}">
        <p14:creationId xmlns:p14="http://schemas.microsoft.com/office/powerpoint/2010/main" val="30903556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noProof="0" dirty="0">
                <a:latin typeface="Arial" panose="020B0604020202020204" pitchFamily="34" charset="0"/>
                <a:cs typeface="Arial" panose="020B0604020202020204" pitchFamily="34" charset="0"/>
              </a:rPr>
              <a:t>Розрахунок відповідно до стандарту EN 13790. </a:t>
            </a:r>
            <a:endParaRPr lang="uk-UA" baseline="0" noProof="0" dirty="0">
              <a:latin typeface="Arial" panose="020B0604020202020204" pitchFamily="34" charset="0"/>
              <a:cs typeface="Arial" panose="020B0604020202020204" pitchFamily="34" charset="0"/>
            </a:endParaRP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tabLst>
                <a:tab pos="88863" algn="l"/>
              </a:tabLst>
            </a:pPr>
            <a:endParaRPr lang="uk-UA" altLang="en-US" sz="1200" dirty="0">
              <a:solidFill>
                <a:schemeClr val="tx1"/>
              </a:solidFill>
            </a:endParaRPr>
          </a:p>
          <a:p>
            <a:endParaRPr lang="uk-UA" dirty="0"/>
          </a:p>
        </p:txBody>
      </p:sp>
      <p:sp>
        <p:nvSpPr>
          <p:cNvPr id="4" name="Header Placeholder 3"/>
          <p:cNvSpPr>
            <a:spLocks noGrp="1"/>
          </p:cNvSpPr>
          <p:nvPr>
            <p:ph type="hdr" sz="quarter" idx="10"/>
          </p:nvPr>
        </p:nvSpPr>
        <p:spPr/>
        <p:txBody>
          <a:bodyPr/>
          <a:lstStyle/>
          <a:p>
            <a:r>
              <a:rPr lang="en-US"/>
              <a:t>2.2.1.Module - Vent Air Cooling</a:t>
            </a:r>
            <a:endParaRPr lang="uk-UA"/>
          </a:p>
        </p:txBody>
      </p:sp>
      <p:sp>
        <p:nvSpPr>
          <p:cNvPr id="5" name="Slide Number Placeholder 4"/>
          <p:cNvSpPr>
            <a:spLocks noGrp="1"/>
          </p:cNvSpPr>
          <p:nvPr>
            <p:ph type="sldNum" sz="quarter" idx="11"/>
          </p:nvPr>
        </p:nvSpPr>
        <p:spPr/>
        <p:txBody>
          <a:bodyPr/>
          <a:lstStyle/>
          <a:p>
            <a:fld id="{791A2207-F139-461D-84D4-A2D4311065BA}" type="slidenum">
              <a:rPr lang="de-DE" smtClean="0"/>
              <a:pPr/>
              <a:t>46</a:t>
            </a:fld>
            <a:endParaRPr lang="uk-UA"/>
          </a:p>
        </p:txBody>
      </p:sp>
    </p:spTree>
    <p:extLst>
      <p:ext uri="{BB962C8B-B14F-4D97-AF65-F5344CB8AC3E}">
        <p14:creationId xmlns:p14="http://schemas.microsoft.com/office/powerpoint/2010/main" val="15094918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noProof="0" dirty="0">
                <a:latin typeface="Arial" panose="020B0604020202020204" pitchFamily="34" charset="0"/>
                <a:cs typeface="Arial" panose="020B0604020202020204" pitchFamily="34" charset="0"/>
              </a:rPr>
              <a:t>Розрахунок відповідно до стандарту EN 13790. </a:t>
            </a:r>
            <a:endParaRPr lang="uk-UA" baseline="0" noProof="0" dirty="0">
              <a:latin typeface="Arial" panose="020B0604020202020204" pitchFamily="34" charset="0"/>
              <a:cs typeface="Arial" panose="020B0604020202020204" pitchFamily="34" charset="0"/>
            </a:endParaRP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tabLst>
                <a:tab pos="88863" algn="l"/>
              </a:tabLst>
            </a:pPr>
            <a:endParaRPr lang="uk-UA" altLang="en-US" sz="1200" dirty="0">
              <a:solidFill>
                <a:schemeClr val="tx1"/>
              </a:solidFill>
            </a:endParaRPr>
          </a:p>
          <a:p>
            <a:endParaRPr lang="uk-UA" dirty="0"/>
          </a:p>
        </p:txBody>
      </p:sp>
      <p:sp>
        <p:nvSpPr>
          <p:cNvPr id="4" name="Header Placeholder 3"/>
          <p:cNvSpPr>
            <a:spLocks noGrp="1"/>
          </p:cNvSpPr>
          <p:nvPr>
            <p:ph type="hdr" sz="quarter" idx="10"/>
          </p:nvPr>
        </p:nvSpPr>
        <p:spPr/>
        <p:txBody>
          <a:bodyPr/>
          <a:lstStyle/>
          <a:p>
            <a:r>
              <a:rPr lang="en-US"/>
              <a:t>2.2.1.Module - Vent Air Cooling</a:t>
            </a:r>
            <a:endParaRPr lang="uk-UA"/>
          </a:p>
        </p:txBody>
      </p:sp>
      <p:sp>
        <p:nvSpPr>
          <p:cNvPr id="5" name="Slide Number Placeholder 4"/>
          <p:cNvSpPr>
            <a:spLocks noGrp="1"/>
          </p:cNvSpPr>
          <p:nvPr>
            <p:ph type="sldNum" sz="quarter" idx="11"/>
          </p:nvPr>
        </p:nvSpPr>
        <p:spPr/>
        <p:txBody>
          <a:bodyPr/>
          <a:lstStyle/>
          <a:p>
            <a:fld id="{791A2207-F139-461D-84D4-A2D4311065BA}" type="slidenum">
              <a:rPr lang="de-DE" smtClean="0"/>
              <a:pPr/>
              <a:t>47</a:t>
            </a:fld>
            <a:endParaRPr lang="uk-UA"/>
          </a:p>
        </p:txBody>
      </p:sp>
    </p:spTree>
    <p:extLst>
      <p:ext uri="{BB962C8B-B14F-4D97-AF65-F5344CB8AC3E}">
        <p14:creationId xmlns:p14="http://schemas.microsoft.com/office/powerpoint/2010/main" val="24274250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noProof="0" dirty="0">
                <a:latin typeface="Arial" panose="020B0604020202020204" pitchFamily="34" charset="0"/>
                <a:cs typeface="Arial" panose="020B0604020202020204" pitchFamily="34" charset="0"/>
              </a:rPr>
              <a:t>Розрахунок відповідно до стандарту EN 13790. α</a:t>
            </a:r>
            <a:r>
              <a:rPr lang="uk-UA" baseline="-25000" noProof="0" dirty="0">
                <a:latin typeface="Arial" panose="020B0604020202020204" pitchFamily="34" charset="0"/>
                <a:cs typeface="Arial" panose="020B0604020202020204" pitchFamily="34" charset="0"/>
              </a:rPr>
              <a:t>C  </a:t>
            </a:r>
            <a:r>
              <a:rPr lang="uk-UA" sz="1200" dirty="0">
                <a:solidFill>
                  <a:schemeClr val="tx1"/>
                </a:solidFill>
                <a:latin typeface="Arial" panose="020B0604020202020204" pitchFamily="34" charset="0"/>
                <a:cs typeface="Arial" panose="020B0604020202020204" pitchFamily="34" charset="0"/>
              </a:rPr>
              <a:t>– </a:t>
            </a:r>
            <a:r>
              <a:rPr lang="uk-UA" sz="1200" b="0" i="0" u="none" strike="noStrike" kern="1200" baseline="0" noProof="0" dirty="0">
                <a:solidFill>
                  <a:schemeClr val="tx1"/>
                </a:solidFill>
                <a:latin typeface="Arial" panose="020B0604020202020204" pitchFamily="34" charset="0"/>
                <a:cs typeface="Arial" panose="020B0604020202020204" pitchFamily="34" charset="0"/>
              </a:rPr>
              <a:t>це безрозмірний цифровий параметр, що залежить від часової константи. </a:t>
            </a:r>
            <a:r>
              <a:rPr lang="uk-UA" sz="1200" b="0" i="0" u="none" strike="noStrike" kern="1200" baseline="0" dirty="0">
                <a:solidFill>
                  <a:schemeClr val="tx1"/>
                </a:solidFill>
                <a:latin typeface="Arial" panose="020B0604020202020204" pitchFamily="34" charset="0"/>
                <a:cs typeface="Arial" panose="020B0604020202020204" pitchFamily="34" charset="0"/>
              </a:rPr>
              <a:t>Значення параметра </a:t>
            </a:r>
            <a:r>
              <a:rPr lang="uk-UA" sz="1200" dirty="0">
                <a:solidFill>
                  <a:schemeClr val="tx1"/>
                </a:solidFill>
                <a:latin typeface="Arial" panose="020B0604020202020204" pitchFamily="34" charset="0"/>
                <a:cs typeface="Arial" panose="020B0604020202020204" pitchFamily="34" charset="0"/>
              </a:rPr>
              <a:t>–</a:t>
            </a:r>
            <a:r>
              <a:rPr lang="uk-UA" sz="1200" b="0" i="0" u="none" strike="noStrike" kern="1200" baseline="0" dirty="0">
                <a:solidFill>
                  <a:schemeClr val="tx1"/>
                </a:solidFill>
                <a:latin typeface="Arial" panose="020B0604020202020204" pitchFamily="34" charset="0"/>
                <a:cs typeface="Arial" panose="020B0604020202020204" pitchFamily="34" charset="0"/>
              </a:rPr>
              <a:t> це емпіричні значення, які також можуть визначати на національному рівні, залежно від мети розрахунку; за відсутності національних значень, можуть використовувати наданий звід законів 10 </a:t>
            </a:r>
            <a:r>
              <a:rPr lang="uk-UA" baseline="0" noProof="0" dirty="0">
                <a:latin typeface="Arial" panose="020B0604020202020204" pitchFamily="34" charset="0"/>
                <a:cs typeface="Arial" panose="020B0604020202020204" pitchFamily="34" charset="0"/>
              </a:rPr>
              <a:t>Стандарт </a:t>
            </a:r>
            <a:r>
              <a:rPr lang="uk-UA" sz="1200" b="0" i="0" u="none" strike="noStrike" kern="1200" baseline="0" dirty="0">
                <a:solidFill>
                  <a:schemeClr val="tx1"/>
                </a:solidFill>
                <a:latin typeface="Arial" panose="020B0604020202020204" pitchFamily="34" charset="0"/>
                <a:cs typeface="Arial" panose="020B0604020202020204" pitchFamily="34" charset="0"/>
              </a:rPr>
              <a:t> EN 13790.</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tabLst>
                <a:tab pos="88863" algn="l"/>
              </a:tabLst>
            </a:pPr>
            <a:endParaRPr lang="uk-UA" altLang="en-US" sz="1200" dirty="0">
              <a:solidFill>
                <a:schemeClr val="tx1"/>
              </a:solidFill>
            </a:endParaRPr>
          </a:p>
          <a:p>
            <a:endParaRPr lang="uk-UA" noProof="0" dirty="0"/>
          </a:p>
        </p:txBody>
      </p:sp>
      <p:sp>
        <p:nvSpPr>
          <p:cNvPr id="4" name="Header Placeholder 3"/>
          <p:cNvSpPr>
            <a:spLocks noGrp="1"/>
          </p:cNvSpPr>
          <p:nvPr>
            <p:ph type="hdr" sz="quarter" idx="10"/>
          </p:nvPr>
        </p:nvSpPr>
        <p:spPr/>
        <p:txBody>
          <a:bodyPr/>
          <a:lstStyle/>
          <a:p>
            <a:r>
              <a:rPr lang="en-US"/>
              <a:t>2.2.1.Module - Vent Air Cooling</a:t>
            </a:r>
            <a:endParaRPr lang="uk-UA"/>
          </a:p>
        </p:txBody>
      </p:sp>
      <p:sp>
        <p:nvSpPr>
          <p:cNvPr id="5" name="Slide Number Placeholder 4"/>
          <p:cNvSpPr>
            <a:spLocks noGrp="1"/>
          </p:cNvSpPr>
          <p:nvPr>
            <p:ph type="sldNum" sz="quarter" idx="11"/>
          </p:nvPr>
        </p:nvSpPr>
        <p:spPr/>
        <p:txBody>
          <a:bodyPr/>
          <a:lstStyle/>
          <a:p>
            <a:fld id="{791A2207-F139-461D-84D4-A2D4311065BA}" type="slidenum">
              <a:rPr lang="de-DE" smtClean="0"/>
              <a:pPr/>
              <a:t>48</a:t>
            </a:fld>
            <a:endParaRPr lang="uk-UA"/>
          </a:p>
        </p:txBody>
      </p:sp>
    </p:spTree>
    <p:extLst>
      <p:ext uri="{BB962C8B-B14F-4D97-AF65-F5344CB8AC3E}">
        <p14:creationId xmlns:p14="http://schemas.microsoft.com/office/powerpoint/2010/main" val="16084326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noProof="0" dirty="0">
                <a:latin typeface="Arial" panose="020B0604020202020204" pitchFamily="34" charset="0"/>
                <a:cs typeface="Arial" panose="020B0604020202020204" pitchFamily="34" charset="0"/>
              </a:rPr>
              <a:t>Розрахунок відповідно до стандарту EN 13790. </a:t>
            </a:r>
            <a:endParaRPr lang="uk-UA" baseline="0" noProof="0" dirty="0">
              <a:latin typeface="Arial" panose="020B0604020202020204" pitchFamily="34" charset="0"/>
              <a:cs typeface="Arial" panose="020B0604020202020204" pitchFamily="34" charset="0"/>
            </a:endParaRP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tabLst>
                <a:tab pos="88863" algn="l"/>
              </a:tabLst>
            </a:pPr>
            <a:endParaRPr lang="uk-UA" altLang="en-US" sz="120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uk-UA" dirty="0">
              <a:latin typeface="Arial" panose="020B0604020202020204" pitchFamily="34" charset="0"/>
              <a:cs typeface="Arial" panose="020B0604020202020204" pitchFamily="34" charset="0"/>
            </a:endParaRPr>
          </a:p>
          <a:p>
            <a:endParaRPr lang="uk-UA" dirty="0"/>
          </a:p>
        </p:txBody>
      </p:sp>
      <p:sp>
        <p:nvSpPr>
          <p:cNvPr id="4" name="Header Placeholder 3"/>
          <p:cNvSpPr>
            <a:spLocks noGrp="1"/>
          </p:cNvSpPr>
          <p:nvPr>
            <p:ph type="hdr" sz="quarter" idx="10"/>
          </p:nvPr>
        </p:nvSpPr>
        <p:spPr/>
        <p:txBody>
          <a:bodyPr/>
          <a:lstStyle/>
          <a:p>
            <a:r>
              <a:rPr lang="en-US"/>
              <a:t>2.2.1.Module - Vent Air Cooling</a:t>
            </a:r>
            <a:endParaRPr lang="uk-UA"/>
          </a:p>
        </p:txBody>
      </p:sp>
      <p:sp>
        <p:nvSpPr>
          <p:cNvPr id="5" name="Slide Number Placeholder 4"/>
          <p:cNvSpPr>
            <a:spLocks noGrp="1"/>
          </p:cNvSpPr>
          <p:nvPr>
            <p:ph type="sldNum" sz="quarter" idx="11"/>
          </p:nvPr>
        </p:nvSpPr>
        <p:spPr/>
        <p:txBody>
          <a:bodyPr/>
          <a:lstStyle/>
          <a:p>
            <a:fld id="{791A2207-F139-461D-84D4-A2D4311065BA}" type="slidenum">
              <a:rPr lang="de-DE" smtClean="0"/>
              <a:pPr/>
              <a:t>49</a:t>
            </a:fld>
            <a:endParaRPr lang="uk-UA"/>
          </a:p>
        </p:txBody>
      </p:sp>
    </p:spTree>
    <p:extLst>
      <p:ext uri="{BB962C8B-B14F-4D97-AF65-F5344CB8AC3E}">
        <p14:creationId xmlns:p14="http://schemas.microsoft.com/office/powerpoint/2010/main" val="2310770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5" name="Rectangle 1029"/>
          <p:cNvSpPr>
            <a:spLocks noGrp="1" noChangeArrowheads="1"/>
          </p:cNvSpPr>
          <p:nvPr>
            <p:ph type="body" idx="1"/>
          </p:nvPr>
        </p:nvSpPr>
        <p:spPr/>
        <p:txBody>
          <a:bodyPr/>
          <a:lstStyle/>
          <a:p>
            <a:r>
              <a:rPr lang="uk-UA" noProof="0" dirty="0">
                <a:latin typeface="Arial" panose="020B0604020202020204" pitchFamily="34" charset="0"/>
                <a:cs typeface="Arial" panose="020B0604020202020204" pitchFamily="34" charset="0"/>
              </a:rPr>
              <a:t>Оптимальний рівень відносної вологості в приміщеннях визначають різні аспекти. Найважливіші </a:t>
            </a:r>
            <a:r>
              <a:rPr lang="uk-UA" dirty="0">
                <a:latin typeface="Arial" panose="020B0604020202020204" pitchFamily="34" charset="0"/>
                <a:cs typeface="Arial" panose="020B0604020202020204" pitchFamily="34" charset="0"/>
              </a:rPr>
              <a:t>серед них: </a:t>
            </a:r>
            <a:r>
              <a:rPr lang="uk-UA" noProof="0" dirty="0">
                <a:latin typeface="Arial" panose="020B0604020202020204" pitchFamily="34" charset="0"/>
                <a:cs typeface="Arial" panose="020B0604020202020204" pitchFamily="34" charset="0"/>
              </a:rPr>
              <a:t>порушення зору, подразнення дихальних шляхів (слизових оболонок) та шкіри. Слід забезпечити обмеження максимального рівня відносної вологості, враховуючи параметри оболонки будівлі, а також фізичні й санітарні норми для запобігання утворення грибка, плісняви й збільшення кількості пилових кліщів.</a:t>
            </a:r>
          </a:p>
          <a:p>
            <a:r>
              <a:rPr lang="uk-UA" baseline="0" noProof="0" dirty="0">
                <a:latin typeface="Arial" panose="020B0604020202020204" pitchFamily="34" charset="0"/>
                <a:cs typeface="Arial" panose="020B0604020202020204" pitchFamily="34" charset="0"/>
              </a:rPr>
              <a:t>Певні рівні </a:t>
            </a:r>
            <a:r>
              <a:rPr lang="uk-UA" noProof="0" dirty="0">
                <a:latin typeface="Arial" panose="020B0604020202020204" pitchFamily="34" charset="0"/>
                <a:cs typeface="Arial" panose="020B0604020202020204" pitchFamily="34" charset="0"/>
              </a:rPr>
              <a:t>відносної вологості в житлових кварталах можуть пригнічувати чи навпаки </a:t>
            </a:r>
            <a:r>
              <a:rPr lang="uk-UA" sz="1200" dirty="0">
                <a:solidFill>
                  <a:schemeClr val="tx1"/>
                </a:solidFill>
                <a:latin typeface="Arial" panose="020B0604020202020204" pitchFamily="34" charset="0"/>
                <a:cs typeface="Arial" panose="020B0604020202020204" pitchFamily="34" charset="0"/>
              </a:rPr>
              <a:t>–</a:t>
            </a:r>
            <a:r>
              <a:rPr lang="uk-UA" noProof="0" dirty="0">
                <a:latin typeface="Arial" panose="020B0604020202020204" pitchFamily="34" charset="0"/>
                <a:cs typeface="Arial" panose="020B0604020202020204" pitchFamily="34" charset="0"/>
              </a:rPr>
              <a:t> сприяти поширенню різних збудників хвороб.</a:t>
            </a:r>
          </a:p>
          <a:p>
            <a:r>
              <a:rPr lang="uk-UA" baseline="0" noProof="0" dirty="0">
                <a:latin typeface="Arial" panose="020B0604020202020204" pitchFamily="34" charset="0"/>
                <a:cs typeface="Arial" panose="020B0604020202020204" pitchFamily="34" charset="0"/>
              </a:rPr>
              <a:t>Для уникнення ускладнень, відносна вологість повітря повинна зберігатися на рівні 35–55%. Це оптимальний комфортний рівень.</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endParaRPr lang="uk-UA" noProof="0" dirty="0"/>
          </a:p>
        </p:txBody>
      </p:sp>
      <p:sp>
        <p:nvSpPr>
          <p:cNvPr id="3" name="Folienbildplatzhalter 2"/>
          <p:cNvSpPr>
            <a:spLocks noGrp="1" noRot="1" noChangeAspect="1"/>
          </p:cNvSpPr>
          <p:nvPr>
            <p:ph type="sldImg"/>
          </p:nvPr>
        </p:nvSpPr>
        <p:spPr>
          <a:xfrm>
            <a:off x="482600" y="1279525"/>
            <a:ext cx="6138863" cy="3452813"/>
          </a:xfrm>
        </p:spPr>
      </p:sp>
      <p:sp>
        <p:nvSpPr>
          <p:cNvPr id="2" name="Slide Number Placeholder 1"/>
          <p:cNvSpPr>
            <a:spLocks noGrp="1"/>
          </p:cNvSpPr>
          <p:nvPr>
            <p:ph type="sldNum" sz="quarter" idx="11"/>
          </p:nvPr>
        </p:nvSpPr>
        <p:spPr/>
        <p:txBody>
          <a:bodyPr/>
          <a:lstStyle/>
          <a:p>
            <a:fld id="{C83C20D0-08D0-4EC2-A778-050A28D3715E}" type="slidenum">
              <a:rPr lang="en-US" smtClean="0"/>
              <a:pPr/>
              <a:t>5</a:t>
            </a:fld>
            <a:endParaRPr lang="uk-UA"/>
          </a:p>
        </p:txBody>
      </p:sp>
      <p:sp>
        <p:nvSpPr>
          <p:cNvPr id="5" name="Header Placeholder 4"/>
          <p:cNvSpPr>
            <a:spLocks noGrp="1"/>
          </p:cNvSpPr>
          <p:nvPr>
            <p:ph type="hdr" sz="quarter" idx="12"/>
          </p:nvPr>
        </p:nvSpPr>
        <p:spPr/>
        <p:txBody>
          <a:bodyPr/>
          <a:lstStyle/>
          <a:p>
            <a:r>
              <a:rPr lang="en-US"/>
              <a:t>2.2.1.Module - Vent Air Cooling</a:t>
            </a:r>
            <a:endParaRPr lang="uk-UA" dirty="0"/>
          </a:p>
        </p:txBody>
      </p:sp>
    </p:spTree>
    <p:extLst>
      <p:ext uri="{BB962C8B-B14F-4D97-AF65-F5344CB8AC3E}">
        <p14:creationId xmlns:p14="http://schemas.microsoft.com/office/powerpoint/2010/main" val="42815442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200" b="0" i="0" u="none" strike="noStrike" kern="1200" baseline="0" noProof="0" dirty="0">
                <a:solidFill>
                  <a:schemeClr val="tx1"/>
                </a:solidFill>
                <a:latin typeface="Arial" panose="020B0604020202020204" pitchFamily="34" charset="0"/>
                <a:cs typeface="Arial" panose="020B0604020202020204" pitchFamily="34" charset="0"/>
              </a:rPr>
              <a:t>Малюнок ілюструє коефіцієнт затрат для 8 год, 1д, 2 д, 7 та безрозмірних часових констант, дійсних для методу щомісячного розрахунку.</a:t>
            </a:r>
          </a:p>
          <a:p>
            <a:endParaRPr lang="uk-UA" sz="1200" b="0" i="0" u="none" strike="noStrike" kern="1200" baseline="0" noProof="0" dirty="0">
              <a:solidFill>
                <a:schemeClr val="tx1"/>
              </a:solidFill>
              <a:latin typeface="Arial" panose="020B0604020202020204" pitchFamily="34" charset="0"/>
              <a:cs typeface="Arial" panose="020B0604020202020204" pitchFamily="34" charset="0"/>
            </a:endParaRPr>
          </a:p>
          <a:p>
            <a:r>
              <a:rPr lang="uk-UA" sz="1200" kern="1200" dirty="0">
                <a:solidFill>
                  <a:schemeClr val="tx1"/>
                </a:solidFill>
                <a:effectLst/>
                <a:latin typeface="Arial" panose="020B0604020202020204" pitchFamily="34" charset="0"/>
                <a:cs typeface="Arial" panose="020B0604020202020204" pitchFamily="34" charset="0"/>
              </a:rPr>
              <a:t>Зміна та коливання зовнішніх температур викликає процес теплопередачі періодичними тепловими хвилями (теплове збудження чи теплові вібрації чи теплове навантаження) ззовні всередину стін, причому відбувається постійний потік від теплішої до холоднішої поверхні поперечного зрізу стіни.  Термальна хвиля, яка передається від зовнішньої (вхідної) до внутрішньої (вихідної) поверхні стіни, зменшується та показує часову затримку (фазову різницю), яка виникає через теплову інерційність конструкцій. </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tabLst>
                <a:tab pos="88863" algn="l"/>
              </a:tabLst>
            </a:pPr>
            <a:endParaRPr lang="uk-UA" altLang="en-US" sz="1200" dirty="0">
              <a:solidFill>
                <a:schemeClr val="tx1"/>
              </a:solidFill>
            </a:endParaRPr>
          </a:p>
          <a:p>
            <a:endParaRPr lang="uk-UA" sz="1200" kern="1200" dirty="0">
              <a:solidFill>
                <a:schemeClr val="tx1"/>
              </a:solidFill>
              <a:effectLst/>
              <a:latin typeface="+mn-lt"/>
              <a:ea typeface="+mn-ea"/>
              <a:cs typeface="+mn-cs"/>
            </a:endParaRPr>
          </a:p>
          <a:p>
            <a:endParaRPr lang="uk-UA" b="0" noProof="0" dirty="0"/>
          </a:p>
        </p:txBody>
      </p:sp>
      <p:sp>
        <p:nvSpPr>
          <p:cNvPr id="4" name="Header Placeholder 3"/>
          <p:cNvSpPr>
            <a:spLocks noGrp="1"/>
          </p:cNvSpPr>
          <p:nvPr>
            <p:ph type="hdr" sz="quarter" idx="10"/>
          </p:nvPr>
        </p:nvSpPr>
        <p:spPr/>
        <p:txBody>
          <a:bodyPr/>
          <a:lstStyle/>
          <a:p>
            <a:r>
              <a:rPr lang="en-US"/>
              <a:t>2.2.1.Module - Vent Air Cooling</a:t>
            </a:r>
            <a:endParaRPr lang="uk-UA"/>
          </a:p>
        </p:txBody>
      </p:sp>
      <p:sp>
        <p:nvSpPr>
          <p:cNvPr id="5" name="Slide Number Placeholder 4"/>
          <p:cNvSpPr>
            <a:spLocks noGrp="1"/>
          </p:cNvSpPr>
          <p:nvPr>
            <p:ph type="sldNum" sz="quarter" idx="11"/>
          </p:nvPr>
        </p:nvSpPr>
        <p:spPr/>
        <p:txBody>
          <a:bodyPr/>
          <a:lstStyle/>
          <a:p>
            <a:fld id="{791A2207-F139-461D-84D4-A2D4311065BA}" type="slidenum">
              <a:rPr lang="de-DE" smtClean="0"/>
              <a:pPr/>
              <a:t>50</a:t>
            </a:fld>
            <a:endParaRPr lang="uk-UA"/>
          </a:p>
        </p:txBody>
      </p:sp>
    </p:spTree>
    <p:extLst>
      <p:ext uri="{BB962C8B-B14F-4D97-AF65-F5344CB8AC3E}">
        <p14:creationId xmlns:p14="http://schemas.microsoft.com/office/powerpoint/2010/main" val="19018250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baseline="0" noProof="0" dirty="0">
                <a:latin typeface="Arial" panose="020B0604020202020204" pitchFamily="34" charset="0"/>
                <a:cs typeface="Arial" panose="020B0604020202020204" pitchFamily="34" charset="0"/>
              </a:rPr>
              <a:t>Відповідно до стандарту EN 13790 </a:t>
            </a:r>
            <a:r>
              <a:rPr lang="uk-UA" sz="1200" b="0" i="0" u="none" strike="noStrike" kern="1200" baseline="0" dirty="0">
                <a:solidFill>
                  <a:schemeClr val="tx1"/>
                </a:solidFill>
                <a:latin typeface="Arial" panose="020B0604020202020204" pitchFamily="34" charset="0"/>
                <a:cs typeface="Arial" panose="020B0604020202020204" pitchFamily="34" charset="0"/>
              </a:rPr>
              <a:t>репрезентативні значення</a:t>
            </a:r>
            <a:r>
              <a:rPr lang="uk-UA" sz="1200" b="0" i="1" u="none" strike="noStrike" kern="1200" baseline="0" dirty="0">
                <a:solidFill>
                  <a:schemeClr val="tx1"/>
                </a:solidFill>
                <a:latin typeface="Arial" panose="020B0604020202020204" pitchFamily="34" charset="0"/>
                <a:cs typeface="Arial" panose="020B0604020202020204" pitchFamily="34" charset="0"/>
              </a:rPr>
              <a:t>H</a:t>
            </a:r>
            <a:r>
              <a:rPr lang="uk-UA" sz="1200" b="0" i="0" u="none" strike="noStrike" kern="1200" baseline="-25000" dirty="0">
                <a:solidFill>
                  <a:schemeClr val="tx1"/>
                </a:solidFill>
                <a:latin typeface="Arial" panose="020B0604020202020204" pitchFamily="34" charset="0"/>
                <a:cs typeface="Arial" panose="020B0604020202020204" pitchFamily="34" charset="0"/>
              </a:rPr>
              <a:t>tr,adj</a:t>
            </a:r>
            <a:r>
              <a:rPr lang="uk-UA" sz="1200" b="0" i="0" u="none" strike="noStrike" kern="1200" baseline="0" dirty="0">
                <a:solidFill>
                  <a:schemeClr val="tx1"/>
                </a:solidFill>
                <a:latin typeface="Arial" panose="020B0604020202020204" pitchFamily="34" charset="0"/>
                <a:cs typeface="Arial" panose="020B0604020202020204" pitchFamily="34" charset="0"/>
              </a:rPr>
              <a:t> </a:t>
            </a:r>
            <a:r>
              <a:rPr lang="uk-UA" sz="1200" b="0" i="0" u="none" strike="noStrike" kern="1200" baseline="0" dirty="0" err="1">
                <a:solidFill>
                  <a:schemeClr val="tx1"/>
                </a:solidFill>
                <a:latin typeface="Arial" panose="020B0604020202020204" pitchFamily="34" charset="0"/>
                <a:cs typeface="Arial" panose="020B0604020202020204" pitchFamily="34" charset="0"/>
              </a:rPr>
              <a:t>та</a:t>
            </a:r>
            <a:r>
              <a:rPr lang="uk-UA" sz="1200" b="0" i="1" u="none" strike="noStrike" kern="1200" baseline="0" dirty="0" err="1">
                <a:solidFill>
                  <a:schemeClr val="tx1"/>
                </a:solidFill>
                <a:latin typeface="Arial" panose="020B0604020202020204" pitchFamily="34" charset="0"/>
                <a:cs typeface="Arial" panose="020B0604020202020204" pitchFamily="34" charset="0"/>
              </a:rPr>
              <a:t>H</a:t>
            </a:r>
            <a:r>
              <a:rPr lang="uk-UA" sz="1200" b="0" i="0" u="none" strike="noStrike" kern="1200" baseline="-25000" dirty="0" err="1">
                <a:solidFill>
                  <a:schemeClr val="tx1"/>
                </a:solidFill>
                <a:latin typeface="Arial" panose="020B0604020202020204" pitchFamily="34" charset="0"/>
                <a:cs typeface="Arial" panose="020B0604020202020204" pitchFamily="34" charset="0"/>
              </a:rPr>
              <a:t>ve</a:t>
            </a:r>
            <a:r>
              <a:rPr lang="uk-UA" sz="1200" b="0" i="0" u="none" strike="noStrike" kern="1200" baseline="-25000" dirty="0">
                <a:solidFill>
                  <a:schemeClr val="tx1"/>
                </a:solidFill>
                <a:latin typeface="Arial" panose="020B0604020202020204" pitchFamily="34" charset="0"/>
                <a:cs typeface="Arial" panose="020B0604020202020204" pitchFamily="34" charset="0"/>
              </a:rPr>
              <a:t>,</a:t>
            </a:r>
            <a:r>
              <a:rPr lang="uk-UA" sz="1200" b="0" i="0" u="none" strike="noStrike" kern="1200" baseline="-25000" dirty="0" err="1">
                <a:solidFill>
                  <a:schemeClr val="tx1"/>
                </a:solidFill>
                <a:latin typeface="Arial" panose="020B0604020202020204" pitchFamily="34" charset="0"/>
                <a:cs typeface="Arial" panose="020B0604020202020204" pitchFamily="34" charset="0"/>
              </a:rPr>
              <a:t>adj</a:t>
            </a:r>
            <a:r>
              <a:rPr lang="uk-UA" sz="1200" b="0" i="0" u="none" strike="noStrike" kern="1200" baseline="0" dirty="0">
                <a:solidFill>
                  <a:schemeClr val="tx1"/>
                </a:solidFill>
                <a:latin typeface="Arial" panose="020B0604020202020204" pitchFamily="34" charset="0"/>
                <a:cs typeface="Arial" panose="020B0604020202020204" pitchFamily="34" charset="0"/>
              </a:rPr>
              <a:t> </a:t>
            </a:r>
            <a:r>
              <a:rPr lang="uk-UA" sz="1200" dirty="0">
                <a:solidFill>
                  <a:schemeClr val="tx1"/>
                </a:solidFill>
                <a:latin typeface="Arial" panose="020B0604020202020204" pitchFamily="34" charset="0"/>
                <a:cs typeface="Arial" panose="020B0604020202020204" pitchFamily="34" charset="0"/>
              </a:rPr>
              <a:t>– </a:t>
            </a:r>
            <a:r>
              <a:rPr lang="uk-UA" sz="1200" b="0" i="0" u="none" strike="noStrike" kern="1200" baseline="0" dirty="0">
                <a:solidFill>
                  <a:schemeClr val="tx1"/>
                </a:solidFill>
                <a:latin typeface="Arial" panose="020B0604020202020204" pitchFamily="34" charset="0"/>
                <a:cs typeface="Arial" panose="020B0604020202020204" pitchFamily="34" charset="0"/>
              </a:rPr>
              <a:t>це значення, які є репрезентативними для домінантного сезону  (нагрівання чи охолодження), що слід визначати згідно з процедурою, яку можуть встановлювати на національному рівні.</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tabLst>
                <a:tab pos="88863" algn="l"/>
              </a:tabLst>
            </a:pPr>
            <a:endParaRPr lang="uk-UA" altLang="en-US" sz="120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uk-UA" dirty="0"/>
          </a:p>
        </p:txBody>
      </p:sp>
      <p:sp>
        <p:nvSpPr>
          <p:cNvPr id="4" name="Header Placeholder 3"/>
          <p:cNvSpPr>
            <a:spLocks noGrp="1"/>
          </p:cNvSpPr>
          <p:nvPr>
            <p:ph type="hdr" sz="quarter" idx="10"/>
          </p:nvPr>
        </p:nvSpPr>
        <p:spPr/>
        <p:txBody>
          <a:bodyPr/>
          <a:lstStyle/>
          <a:p>
            <a:r>
              <a:rPr lang="en-US"/>
              <a:t>2.2.1.Module - Vent Air Cooling</a:t>
            </a:r>
            <a:endParaRPr lang="uk-UA"/>
          </a:p>
        </p:txBody>
      </p:sp>
      <p:sp>
        <p:nvSpPr>
          <p:cNvPr id="5" name="Slide Number Placeholder 4"/>
          <p:cNvSpPr>
            <a:spLocks noGrp="1"/>
          </p:cNvSpPr>
          <p:nvPr>
            <p:ph type="sldNum" sz="quarter" idx="11"/>
          </p:nvPr>
        </p:nvSpPr>
        <p:spPr/>
        <p:txBody>
          <a:bodyPr/>
          <a:lstStyle/>
          <a:p>
            <a:fld id="{791A2207-F139-461D-84D4-A2D4311065BA}" type="slidenum">
              <a:rPr lang="de-DE" smtClean="0"/>
              <a:pPr/>
              <a:t>51</a:t>
            </a:fld>
            <a:endParaRPr lang="uk-UA"/>
          </a:p>
        </p:txBody>
      </p:sp>
    </p:spTree>
    <p:extLst>
      <p:ext uri="{BB962C8B-B14F-4D97-AF65-F5344CB8AC3E}">
        <p14:creationId xmlns:p14="http://schemas.microsoft.com/office/powerpoint/2010/main" val="4918067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p>
            <a:fld id="{77AA96F4-B293-478D-9FE3-5269FD2D3FFD}" type="slidenum">
              <a:rPr lang="lv-LV" smtClean="0">
                <a:latin typeface="Arial" pitchFamily="34" charset="0"/>
              </a:rPr>
              <a:pPr/>
              <a:t>52</a:t>
            </a:fld>
            <a:endParaRPr lang="uk-UA" dirty="0">
              <a:latin typeface="Arial" pitchFamily="34" charset="0"/>
            </a:endParaRPr>
          </a:p>
        </p:txBody>
      </p:sp>
      <p:sp>
        <p:nvSpPr>
          <p:cNvPr id="162820" name="Rectangle 2"/>
          <p:cNvSpPr>
            <a:spLocks noGrp="1" noRot="1" noChangeAspect="1" noChangeArrowheads="1" noTextEdit="1"/>
          </p:cNvSpPr>
          <p:nvPr>
            <p:ph type="sldImg"/>
          </p:nvPr>
        </p:nvSpPr>
        <p:spPr>
          <a:ln/>
        </p:spPr>
      </p:sp>
      <p:sp>
        <p:nvSpPr>
          <p:cNvPr id="162821" name="Rectangle 3"/>
          <p:cNvSpPr>
            <a:spLocks noGrp="1" noChangeArrowheads="1"/>
          </p:cNvSpPr>
          <p:nvPr>
            <p:ph type="body" idx="1"/>
          </p:nvPr>
        </p:nvSpPr>
        <p:spPr>
          <a:xfrm>
            <a:off x="495360" y="5021822"/>
            <a:ext cx="5851525" cy="4321175"/>
          </a:xfrm>
          <a:noFill/>
          <a:ln/>
        </p:spPr>
        <p:txBody>
          <a:bodyPr lIns="96652" tIns="48326" rIns="96652" bIns="48326"/>
          <a:lstStyle/>
          <a:p>
            <a:pPr eaLnBrk="1" hangingPunct="1"/>
            <a:r>
              <a:rPr lang="uk-UA" noProof="0" dirty="0">
                <a:latin typeface="Arial" panose="020B0604020202020204" pitchFamily="34" charset="0"/>
                <a:cs typeface="Arial" panose="020B0604020202020204" pitchFamily="34" charset="0"/>
              </a:rPr>
              <a:t>Зменшення внутрішнього та сонячного </a:t>
            </a:r>
            <a:r>
              <a:rPr lang="uk-UA" noProof="0" dirty="0" err="1">
                <a:latin typeface="Arial" panose="020B0604020202020204" pitchFamily="34" charset="0"/>
                <a:cs typeface="Arial" panose="020B0604020202020204" pitchFamily="34" charset="0"/>
              </a:rPr>
              <a:t>теплопотоку</a:t>
            </a:r>
            <a:r>
              <a:rPr lang="uk-UA" noProof="0" dirty="0">
                <a:latin typeface="Arial" panose="020B0604020202020204" pitchFamily="34" charset="0"/>
                <a:cs typeface="Arial" panose="020B0604020202020204" pitchFamily="34" charset="0"/>
              </a:rPr>
              <a:t> критичне для скорочення потреб охолодження. Найефективнішими методами є використання зовнішнього затінення. </a:t>
            </a:r>
          </a:p>
          <a:p>
            <a:pPr eaLnBrk="1" hangingPunct="1"/>
            <a:r>
              <a:rPr lang="uk-UA" noProof="0" dirty="0">
                <a:latin typeface="Arial" panose="020B0604020202020204" pitchFamily="34" charset="0"/>
                <a:cs typeface="Arial" panose="020B0604020202020204" pitchFamily="34" charset="0"/>
              </a:rPr>
              <a:t>Прилади зовнішнього затінення можуть використовувати для зменшення ризику перегрівання та скорочення потреб охолодження </a:t>
            </a:r>
            <a:r>
              <a:rPr lang="uk-UA" sz="1200" dirty="0">
                <a:solidFill>
                  <a:schemeClr val="tx1"/>
                </a:solidFill>
                <a:latin typeface="Arial" panose="020B0604020202020204" pitchFamily="34" charset="0"/>
                <a:cs typeface="Arial" panose="020B0604020202020204" pitchFamily="34" charset="0"/>
              </a:rPr>
              <a:t>–</a:t>
            </a:r>
            <a:r>
              <a:rPr lang="uk-UA" noProof="0" dirty="0">
                <a:latin typeface="Arial" panose="020B0604020202020204" pitchFamily="34" charset="0"/>
                <a:cs typeface="Arial" panose="020B0604020202020204" pitchFamily="34" charset="0"/>
              </a:rPr>
              <a:t> скорочення сонячного теплопотоку, за відсутності потреби. </a:t>
            </a:r>
          </a:p>
          <a:p>
            <a:pPr marL="176213" indent="-176213">
              <a:buNone/>
            </a:pPr>
            <a:endParaRPr lang="uk-UA" sz="1200" dirty="0">
              <a:latin typeface="Arial" panose="020B0604020202020204" pitchFamily="34" charset="0"/>
              <a:cs typeface="Arial" panose="020B0604020202020204" pitchFamily="34" charset="0"/>
            </a:endParaRPr>
          </a:p>
          <a:p>
            <a:pPr marL="176213" indent="-176213">
              <a:buNone/>
            </a:pPr>
            <a:r>
              <a:rPr lang="uk-UA" sz="1200" dirty="0">
                <a:latin typeface="Arial" panose="020B0604020202020204" pitchFamily="34" charset="0"/>
                <a:cs typeface="Arial" panose="020B0604020202020204" pitchFamily="34" charset="0"/>
              </a:rPr>
              <a:t>Жалюзі, навіси, тощо</a:t>
            </a:r>
            <a:r>
              <a:rPr lang="uk-UA" sz="1200" baseline="0" dirty="0">
                <a:latin typeface="Arial" panose="020B0604020202020204" pitchFamily="34" charset="0"/>
                <a:cs typeface="Arial" panose="020B0604020202020204" pitchFamily="34" charset="0"/>
              </a:rPr>
              <a:t> </a:t>
            </a:r>
            <a:r>
              <a:rPr lang="uk-UA" sz="1200" dirty="0">
                <a:latin typeface="Arial" panose="020B0604020202020204" pitchFamily="34" charset="0"/>
                <a:cs typeface="Arial" panose="020B0604020202020204" pitchFamily="34" charset="0"/>
              </a:rPr>
              <a:t>можуть використовувати для уникнення перегрівання влітку.</a:t>
            </a:r>
          </a:p>
          <a:p>
            <a:r>
              <a:rPr lang="uk-UA" sz="1200" dirty="0">
                <a:latin typeface="Arial" panose="020B0604020202020204" pitchFamily="34" charset="0"/>
                <a:cs typeface="Arial" panose="020B0604020202020204" pitchFamily="34" charset="0"/>
              </a:rPr>
              <a:t>Статичний навіс зменшує пряме сонячне світло (дах, балкон тощо)</a:t>
            </a:r>
          </a:p>
          <a:p>
            <a:r>
              <a:rPr lang="uk-UA" sz="1200" dirty="0">
                <a:latin typeface="Arial" panose="020B0604020202020204" pitchFamily="34" charset="0"/>
                <a:cs typeface="Arial" panose="020B0604020202020204" pitchFamily="34" charset="0"/>
              </a:rPr>
              <a:t>Системи активного затінення (зовнішні жалюзі, віконниці) захищають приміщення від прямих та непрямих променів.</a:t>
            </a:r>
          </a:p>
          <a:p>
            <a:r>
              <a:rPr lang="uk-UA" sz="1200" dirty="0">
                <a:latin typeface="Arial" panose="020B0604020202020204" pitchFamily="34" charset="0"/>
                <a:cs typeface="Arial" panose="020B0604020202020204" pitchFamily="34" charset="0"/>
              </a:rPr>
              <a:t>Рослини захищають приміщення від сонця влітку, а взимку вони дають змогу вам отримати сонячне світло.</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tabLst>
                <a:tab pos="88863" algn="l"/>
              </a:tabLst>
            </a:pPr>
            <a:endParaRPr lang="uk-UA" altLang="en-US" sz="1200" dirty="0">
              <a:solidFill>
                <a:schemeClr val="tx1"/>
              </a:solidFill>
            </a:endParaRPr>
          </a:p>
          <a:p>
            <a:endParaRPr lang="uk-UA" sz="1200" dirty="0"/>
          </a:p>
          <a:p>
            <a:pPr eaLnBrk="1" hangingPunct="1"/>
            <a:endParaRPr lang="uk-UA" noProof="0" dirty="0">
              <a:latin typeface="Arial" pitchFamily="34" charset="0"/>
            </a:endParaRPr>
          </a:p>
        </p:txBody>
      </p:sp>
      <p:sp>
        <p:nvSpPr>
          <p:cNvPr id="5" name="Header Placeholder 4">
            <a:extLst>
              <a:ext uri="{FF2B5EF4-FFF2-40B4-BE49-F238E27FC236}">
                <a16:creationId xmlns:a16="http://schemas.microsoft.com/office/drawing/2014/main" id="{507B1C04-BE37-44AB-A771-98CD68C57D21}"/>
              </a:ext>
            </a:extLst>
          </p:cNvPr>
          <p:cNvSpPr txBox="1">
            <a:spLocks/>
          </p:cNvSpPr>
          <p:nvPr/>
        </p:nvSpPr>
        <p:spPr>
          <a:xfrm>
            <a:off x="0" y="0"/>
            <a:ext cx="5424238" cy="513508"/>
          </a:xfrm>
          <a:prstGeom prst="rect">
            <a:avLst/>
          </a:prstGeom>
        </p:spPr>
        <p:txBody>
          <a:bodyPr vert="horz" lIns="94787" tIns="47393" rIns="94787" bIns="47393" rtlCol="0"/>
          <a:lstStyle>
            <a:defPPr>
              <a:defRPr lang="de-DE"/>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t>2.2.1.Module</a:t>
            </a:r>
            <a:r>
              <a:rPr lang="uk-UA" dirty="0"/>
              <a:t> </a:t>
            </a:r>
            <a:r>
              <a:rPr lang="en-US" dirty="0"/>
              <a:t>–</a:t>
            </a:r>
            <a:r>
              <a:rPr lang="uk-UA" dirty="0"/>
              <a:t> </a:t>
            </a:r>
            <a:r>
              <a:rPr lang="en-US" dirty="0"/>
              <a:t>Vent</a:t>
            </a:r>
            <a:r>
              <a:rPr lang="uk-UA" dirty="0"/>
              <a:t> </a:t>
            </a:r>
            <a:r>
              <a:rPr lang="en-US" dirty="0"/>
              <a:t>Air</a:t>
            </a:r>
            <a:r>
              <a:rPr lang="uk-UA" dirty="0"/>
              <a:t> </a:t>
            </a:r>
            <a:r>
              <a:rPr lang="en-US" dirty="0"/>
              <a:t>Cooling</a:t>
            </a:r>
            <a:endParaRPr lang="uk-UA" dirty="0"/>
          </a:p>
        </p:txBody>
      </p:sp>
    </p:spTree>
    <p:extLst>
      <p:ext uri="{BB962C8B-B14F-4D97-AF65-F5344CB8AC3E}">
        <p14:creationId xmlns:p14="http://schemas.microsoft.com/office/powerpoint/2010/main" val="26599386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tabLst>
                <a:tab pos="88863" algn="l"/>
              </a:tabLst>
            </a:pPr>
            <a:endParaRPr lang="uk-UA" altLang="en-US" sz="1200" dirty="0">
              <a:solidFill>
                <a:schemeClr val="tx1"/>
              </a:solidFill>
            </a:endParaRPr>
          </a:p>
          <a:p>
            <a:endParaRPr lang="uk-UA" dirty="0"/>
          </a:p>
        </p:txBody>
      </p:sp>
      <p:sp>
        <p:nvSpPr>
          <p:cNvPr id="4" name="Header Placeholder 3"/>
          <p:cNvSpPr>
            <a:spLocks noGrp="1"/>
          </p:cNvSpPr>
          <p:nvPr>
            <p:ph type="hdr" sz="quarter"/>
          </p:nvPr>
        </p:nvSpPr>
        <p:spPr/>
        <p:txBody>
          <a:bodyPr/>
          <a:lstStyle/>
          <a:p>
            <a:r>
              <a:rPr lang="en-US"/>
              <a:t>2.2.1.Module - Vent Air Cooling</a:t>
            </a:r>
            <a:endParaRPr lang="uk-UA"/>
          </a:p>
        </p:txBody>
      </p:sp>
      <p:sp>
        <p:nvSpPr>
          <p:cNvPr id="5" name="Slide Number Placeholder 4"/>
          <p:cNvSpPr>
            <a:spLocks noGrp="1"/>
          </p:cNvSpPr>
          <p:nvPr>
            <p:ph type="sldNum" sz="quarter" idx="5"/>
          </p:nvPr>
        </p:nvSpPr>
        <p:spPr/>
        <p:txBody>
          <a:bodyPr/>
          <a:lstStyle/>
          <a:p>
            <a:fld id="{791A2207-F139-461D-84D4-A2D4311065BA}" type="slidenum">
              <a:rPr lang="de-DE" smtClean="0"/>
              <a:pPr/>
              <a:t>53</a:t>
            </a:fld>
            <a:endParaRPr lang="uk-UA"/>
          </a:p>
        </p:txBody>
      </p:sp>
    </p:spTree>
    <p:extLst>
      <p:ext uri="{BB962C8B-B14F-4D97-AF65-F5344CB8AC3E}">
        <p14:creationId xmlns:p14="http://schemas.microsoft.com/office/powerpoint/2010/main" val="21257605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fld id="{7C95E291-D91D-4442-B55E-F44A671AABAF}" type="slidenum">
              <a:rPr lang="lv-LV" smtClean="0">
                <a:latin typeface="Arial" pitchFamily="34" charset="0"/>
              </a:rPr>
              <a:pPr/>
              <a:t>54</a:t>
            </a:fld>
            <a:endParaRPr lang="uk-UA">
              <a:latin typeface="Arial" pitchFamily="34" charset="0"/>
            </a:endParaRPr>
          </a:p>
        </p:txBody>
      </p:sp>
      <p:sp>
        <p:nvSpPr>
          <p:cNvPr id="161795" name="Zástupný symbol obrazu snímky 1"/>
          <p:cNvSpPr>
            <a:spLocks noGrp="1" noRot="1" noChangeAspect="1" noTextEdit="1"/>
          </p:cNvSpPr>
          <p:nvPr>
            <p:ph type="sldImg"/>
          </p:nvPr>
        </p:nvSpPr>
        <p:spPr>
          <a:ln/>
        </p:spPr>
      </p:sp>
      <p:sp>
        <p:nvSpPr>
          <p:cNvPr id="161796" name="Zástupný symbol poznámok 2"/>
          <p:cNvSpPr>
            <a:spLocks noGrp="1"/>
          </p:cNvSpPr>
          <p:nvPr>
            <p:ph type="body" idx="1"/>
          </p:nvPr>
        </p:nvSpPr>
        <p:spPr>
          <a:noFill/>
          <a:ln/>
        </p:spPr>
        <p:txBody>
          <a:bodyPr lIns="96652" tIns="48326" rIns="96652" bIns="48326"/>
          <a:lstStyle/>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tabLst>
                <a:tab pos="88863" algn="l"/>
              </a:tabLst>
            </a:pPr>
            <a:endParaRPr lang="uk-UA" altLang="en-US" sz="1200" dirty="0">
              <a:solidFill>
                <a:schemeClr val="tx1"/>
              </a:solidFill>
            </a:endParaRPr>
          </a:p>
          <a:p>
            <a:pPr eaLnBrk="1" hangingPunct="1"/>
            <a:endParaRPr lang="uk-UA" dirty="0">
              <a:latin typeface="Arial" pitchFamily="34" charset="0"/>
            </a:endParaRPr>
          </a:p>
        </p:txBody>
      </p:sp>
      <p:sp>
        <p:nvSpPr>
          <p:cNvPr id="161797" name="Zástupný symbol čísla snímky 3"/>
          <p:cNvSpPr txBox="1">
            <a:spLocks noGrp="1"/>
          </p:cNvSpPr>
          <p:nvPr/>
        </p:nvSpPr>
        <p:spPr bwMode="auto">
          <a:xfrm>
            <a:off x="4143375" y="9120188"/>
            <a:ext cx="3170238" cy="479425"/>
          </a:xfrm>
          <a:prstGeom prst="rect">
            <a:avLst/>
          </a:prstGeom>
          <a:noFill/>
          <a:ln w="9525">
            <a:noFill/>
            <a:miter lim="800000"/>
            <a:headEnd/>
            <a:tailEnd/>
          </a:ln>
        </p:spPr>
        <p:txBody>
          <a:bodyPr lIns="96652" tIns="48326" rIns="96652" bIns="48326" anchor="b"/>
          <a:lstStyle/>
          <a:p>
            <a:pPr algn="r" defTabSz="966788"/>
            <a:fld id="{1C8EAA67-DD3C-434D-9A29-6D4B2FAA25F2}" type="slidenum">
              <a:rPr lang="sv-SE" sz="1300" b="0">
                <a:cs typeface="Arial" pitchFamily="34" charset="0"/>
              </a:rPr>
              <a:pPr algn="r" defTabSz="966788"/>
              <a:t>54</a:t>
            </a:fld>
            <a:endParaRPr lang="uk-UA" sz="1300" b="0">
              <a:cs typeface="Arial" pitchFamily="34" charset="0"/>
            </a:endParaRPr>
          </a:p>
        </p:txBody>
      </p:sp>
      <p:sp>
        <p:nvSpPr>
          <p:cNvPr id="6" name="Header Placeholder 4">
            <a:extLst>
              <a:ext uri="{FF2B5EF4-FFF2-40B4-BE49-F238E27FC236}">
                <a16:creationId xmlns:a16="http://schemas.microsoft.com/office/drawing/2014/main" id="{C5652AEB-FF3C-4E9B-87EE-AFBB5E617DF3}"/>
              </a:ext>
            </a:extLst>
          </p:cNvPr>
          <p:cNvSpPr txBox="1">
            <a:spLocks/>
          </p:cNvSpPr>
          <p:nvPr/>
        </p:nvSpPr>
        <p:spPr>
          <a:xfrm>
            <a:off x="0" y="0"/>
            <a:ext cx="5424238" cy="513508"/>
          </a:xfrm>
          <a:prstGeom prst="rect">
            <a:avLst/>
          </a:prstGeom>
        </p:spPr>
        <p:txBody>
          <a:bodyPr vert="horz" lIns="94787" tIns="47393" rIns="94787" bIns="47393" rtlCol="0"/>
          <a:lstStyle>
            <a:defPPr>
              <a:defRPr lang="de-DE"/>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t>2.2.1.Module-VentAirCooling</a:t>
            </a:r>
            <a:endParaRPr lang="uk-UA" dirty="0"/>
          </a:p>
        </p:txBody>
      </p:sp>
    </p:spTree>
    <p:extLst>
      <p:ext uri="{BB962C8B-B14F-4D97-AF65-F5344CB8AC3E}">
        <p14:creationId xmlns:p14="http://schemas.microsoft.com/office/powerpoint/2010/main" val="13361758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p>
            <a:fld id="{6179CA6B-52F1-462F-9F08-5E9931B61F45}" type="slidenum">
              <a:rPr lang="lv-LV" smtClean="0">
                <a:latin typeface="Arial" pitchFamily="34" charset="0"/>
              </a:rPr>
              <a:pPr/>
              <a:t>55</a:t>
            </a:fld>
            <a:endParaRPr lang="uk-UA">
              <a:latin typeface="Arial" pitchFamily="34" charset="0"/>
            </a:endParaRPr>
          </a:p>
        </p:txBody>
      </p:sp>
      <p:sp>
        <p:nvSpPr>
          <p:cNvPr id="165892" name="Rectangle 2"/>
          <p:cNvSpPr>
            <a:spLocks noGrp="1" noRot="1" noChangeAspect="1" noChangeArrowheads="1" noTextEdit="1"/>
          </p:cNvSpPr>
          <p:nvPr>
            <p:ph type="sldImg"/>
          </p:nvPr>
        </p:nvSpPr>
        <p:spPr>
          <a:xfrm>
            <a:off x="458788" y="720725"/>
            <a:ext cx="6400800" cy="3600450"/>
          </a:xfrm>
          <a:ln/>
        </p:spPr>
      </p:sp>
      <p:sp>
        <p:nvSpPr>
          <p:cNvPr id="165893" name="Rectangle 3"/>
          <p:cNvSpPr>
            <a:spLocks noGrp="1" noChangeArrowheads="1"/>
          </p:cNvSpPr>
          <p:nvPr>
            <p:ph type="body" idx="1"/>
          </p:nvPr>
        </p:nvSpPr>
        <p:spPr>
          <a:xfrm>
            <a:off x="731838" y="4559300"/>
            <a:ext cx="5851525" cy="4321175"/>
          </a:xfrm>
          <a:noFill/>
          <a:ln/>
        </p:spPr>
        <p:txBody>
          <a:bodyPr lIns="96652" tIns="48326" rIns="96652" bIns="48326"/>
          <a:lstStyle/>
          <a:p>
            <a:pPr eaLnBrk="1" hangingPunct="1"/>
            <a:r>
              <a:rPr lang="uk-UA" dirty="0">
                <a:latin typeface="Arial" panose="020B0604020202020204" pitchFamily="34" charset="0"/>
                <a:cs typeface="Arial" panose="020B0604020202020204" pitchFamily="34" charset="0"/>
              </a:rPr>
              <a:t>Цей параграф показує ряд вимірювань на приладах затінення, які перебувають під впливом звичайних зовнішніх умов (Лунд, Швеція). Кожна точка </a:t>
            </a:r>
            <a:r>
              <a:rPr lang="uk-UA" sz="1200" dirty="0">
                <a:solidFill>
                  <a:schemeClr val="tx1"/>
                </a:solidFill>
                <a:latin typeface="Arial" panose="020B0604020202020204" pitchFamily="34" charset="0"/>
                <a:cs typeface="Arial" panose="020B0604020202020204" pitchFamily="34" charset="0"/>
              </a:rPr>
              <a:t>–</a:t>
            </a:r>
            <a:r>
              <a:rPr lang="uk-UA" dirty="0">
                <a:latin typeface="Arial" panose="020B0604020202020204" pitchFamily="34" charset="0"/>
                <a:cs typeface="Arial" panose="020B0604020202020204" pitchFamily="34" charset="0"/>
              </a:rPr>
              <a:t> це одне вимірювання та один тип затінення. Загальна тенденція в тому, що сонцезахисний пристрій є ефективніший тоді, коли</a:t>
            </a:r>
            <a:r>
              <a:rPr lang="uk-UA" baseline="0" dirty="0">
                <a:latin typeface="Arial" panose="020B0604020202020204" pitchFamily="34" charset="0"/>
                <a:cs typeface="Arial" panose="020B0604020202020204" pitchFamily="34" charset="0"/>
              </a:rPr>
              <a:t> </a:t>
            </a:r>
            <a:r>
              <a:rPr lang="uk-UA" dirty="0">
                <a:latin typeface="Arial" panose="020B0604020202020204" pitchFamily="34" charset="0"/>
                <a:cs typeface="Arial" panose="020B0604020202020204" pitchFamily="34" charset="0"/>
              </a:rPr>
              <a:t>знаходиться далі у віконній конструкції. Зовнішнє затінення є часто найбільш ефективним. Проте іноді вони чутливі до вітру та потребують більше обслуговування, ніж ті, які знаходяться між панелями чи в приміщенні. </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tabLst>
                <a:tab pos="88863" algn="l"/>
              </a:tabLst>
            </a:pPr>
            <a:endParaRPr lang="uk-UA" altLang="en-US" sz="1200" dirty="0">
              <a:solidFill>
                <a:schemeClr val="tx1"/>
              </a:solidFill>
              <a:latin typeface="Arial" panose="020B0604020202020204" pitchFamily="34" charset="0"/>
              <a:cs typeface="Arial" panose="020B0604020202020204" pitchFamily="34" charset="0"/>
            </a:endParaRPr>
          </a:p>
          <a:p>
            <a:pPr eaLnBrk="1" hangingPunct="1"/>
            <a:endParaRPr lang="uk-UA" dirty="0">
              <a:latin typeface="Arial" pitchFamily="34" charset="0"/>
            </a:endParaRPr>
          </a:p>
        </p:txBody>
      </p:sp>
      <p:sp>
        <p:nvSpPr>
          <p:cNvPr id="5" name="Header Placeholder 4">
            <a:extLst>
              <a:ext uri="{FF2B5EF4-FFF2-40B4-BE49-F238E27FC236}">
                <a16:creationId xmlns:a16="http://schemas.microsoft.com/office/drawing/2014/main" id="{DE5338EC-4D8E-4740-A04F-EBD0B9116284}"/>
              </a:ext>
            </a:extLst>
          </p:cNvPr>
          <p:cNvSpPr txBox="1">
            <a:spLocks/>
          </p:cNvSpPr>
          <p:nvPr/>
        </p:nvSpPr>
        <p:spPr>
          <a:xfrm>
            <a:off x="23639" y="0"/>
            <a:ext cx="5424238" cy="513508"/>
          </a:xfrm>
          <a:prstGeom prst="rect">
            <a:avLst/>
          </a:prstGeom>
        </p:spPr>
        <p:txBody>
          <a:bodyPr vert="horz" lIns="94787" tIns="47393" rIns="94787" bIns="47393" rtlCol="0"/>
          <a:lstStyle>
            <a:defPPr>
              <a:defRPr lang="de-DE"/>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t>2.2.1.Module-VentAirCooling</a:t>
            </a:r>
            <a:endParaRPr lang="uk-UA" dirty="0"/>
          </a:p>
        </p:txBody>
      </p:sp>
    </p:spTree>
    <p:extLst>
      <p:ext uri="{BB962C8B-B14F-4D97-AF65-F5344CB8AC3E}">
        <p14:creationId xmlns:p14="http://schemas.microsoft.com/office/powerpoint/2010/main" val="240087911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857563">
              <a:defRPr/>
            </a:pPr>
            <a:r>
              <a:rPr lang="uk-UA" dirty="0">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dirty="0">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dirty="0">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dirty="0">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dirty="0">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dirty="0">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dirty="0">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dirty="0">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dirty="0">
                <a:latin typeface="Arial" panose="020B0604020202020204" pitchFamily="34" charset="0"/>
                <a:cs typeface="Arial" panose="020B0604020202020204" pitchFamily="34" charset="0"/>
              </a:rPr>
              <a:t>_________________________________________________________________</a:t>
            </a:r>
          </a:p>
          <a:p>
            <a:endParaRPr lang="en-GB" dirty="0"/>
          </a:p>
        </p:txBody>
      </p:sp>
      <p:sp>
        <p:nvSpPr>
          <p:cNvPr id="4" name="Slide Number Placeholder 3"/>
          <p:cNvSpPr>
            <a:spLocks noGrp="1"/>
          </p:cNvSpPr>
          <p:nvPr>
            <p:ph type="sldNum" sz="quarter" idx="10"/>
          </p:nvPr>
        </p:nvSpPr>
        <p:spPr/>
        <p:txBody>
          <a:bodyPr/>
          <a:lstStyle/>
          <a:p>
            <a:pPr>
              <a:defRPr/>
            </a:pPr>
            <a:fld id="{D2B85848-249A-4A1F-BD97-096076EA879A}" type="slidenum">
              <a:rPr lang="lv-LV" smtClean="0"/>
              <a:pPr>
                <a:defRPr/>
              </a:pPr>
              <a:t>56</a:t>
            </a:fld>
            <a:endParaRPr lang="uk-UA"/>
          </a:p>
        </p:txBody>
      </p:sp>
      <p:sp>
        <p:nvSpPr>
          <p:cNvPr id="5" name="Header Placeholder 4"/>
          <p:cNvSpPr>
            <a:spLocks noGrp="1"/>
          </p:cNvSpPr>
          <p:nvPr>
            <p:ph type="hdr" sz="quarter" idx="11"/>
          </p:nvPr>
        </p:nvSpPr>
        <p:spPr>
          <a:xfrm>
            <a:off x="0" y="0"/>
            <a:ext cx="5424238" cy="513508"/>
          </a:xfrm>
        </p:spPr>
        <p:txBody>
          <a:bodyPr/>
          <a:lstStyle/>
          <a:p>
            <a:pPr>
              <a:defRPr/>
            </a:pPr>
            <a:r>
              <a:rPr lang="en-US"/>
              <a:t>2.2.1.Module - Vent Air Cooling</a:t>
            </a:r>
            <a:endParaRPr lang="uk-UA" dirty="0"/>
          </a:p>
        </p:txBody>
      </p:sp>
    </p:spTree>
    <p:extLst>
      <p:ext uri="{BB962C8B-B14F-4D97-AF65-F5344CB8AC3E}">
        <p14:creationId xmlns:p14="http://schemas.microsoft.com/office/powerpoint/2010/main" val="22821004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Rectangle 4"/>
          <p:cNvSpPr>
            <a:spLocks noGrp="1" noRot="1" noChangeAspect="1" noChangeArrowheads="1" noTextEdit="1"/>
          </p:cNvSpPr>
          <p:nvPr>
            <p:ph type="sldImg"/>
          </p:nvPr>
        </p:nvSpPr>
        <p:spPr>
          <a:xfrm>
            <a:off x="482600" y="1279525"/>
            <a:ext cx="6138863" cy="3452813"/>
          </a:xfrm>
          <a:ln/>
        </p:spPr>
      </p:sp>
      <p:sp>
        <p:nvSpPr>
          <p:cNvPr id="47109" name="Rectangle 5"/>
          <p:cNvSpPr>
            <a:spLocks noGrp="1" noChangeArrowheads="1"/>
          </p:cNvSpPr>
          <p:nvPr>
            <p:ph type="body" idx="1"/>
          </p:nvPr>
        </p:nvSpPr>
        <p:spPr/>
        <p:txBody>
          <a:bodyPr/>
          <a:lstStyle/>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eaLnBrk="1" hangingPunct="1"/>
            <a:endParaRPr lang="uk-UA" dirty="0"/>
          </a:p>
        </p:txBody>
      </p:sp>
      <p:sp>
        <p:nvSpPr>
          <p:cNvPr id="2" name="Slide Number Placeholder 1"/>
          <p:cNvSpPr>
            <a:spLocks noGrp="1"/>
          </p:cNvSpPr>
          <p:nvPr>
            <p:ph type="sldNum" sz="quarter" idx="11"/>
          </p:nvPr>
        </p:nvSpPr>
        <p:spPr/>
        <p:txBody>
          <a:bodyPr/>
          <a:lstStyle/>
          <a:p>
            <a:fld id="{C83C20D0-08D0-4EC2-A778-050A28D3715E}" type="slidenum">
              <a:rPr lang="en-US" smtClean="0"/>
              <a:pPr/>
              <a:t>6</a:t>
            </a:fld>
            <a:endParaRPr lang="uk-UA"/>
          </a:p>
        </p:txBody>
      </p:sp>
      <p:sp>
        <p:nvSpPr>
          <p:cNvPr id="4" name="Header Placeholder 3"/>
          <p:cNvSpPr>
            <a:spLocks noGrp="1"/>
          </p:cNvSpPr>
          <p:nvPr>
            <p:ph type="hdr" sz="quarter" idx="12"/>
          </p:nvPr>
        </p:nvSpPr>
        <p:spPr/>
        <p:txBody>
          <a:bodyPr/>
          <a:lstStyle/>
          <a:p>
            <a:r>
              <a:rPr lang="en-US"/>
              <a:t>2.2.1.Module - Vent Air Cooling</a:t>
            </a:r>
            <a:endParaRPr lang="uk-UA" dirty="0"/>
          </a:p>
        </p:txBody>
      </p:sp>
    </p:spTree>
    <p:extLst>
      <p:ext uri="{BB962C8B-B14F-4D97-AF65-F5344CB8AC3E}">
        <p14:creationId xmlns:p14="http://schemas.microsoft.com/office/powerpoint/2010/main" val="41133524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Rectangle 4"/>
          <p:cNvSpPr>
            <a:spLocks noGrp="1" noRot="1" noChangeAspect="1" noChangeArrowheads="1" noTextEdit="1"/>
          </p:cNvSpPr>
          <p:nvPr>
            <p:ph type="sldImg"/>
          </p:nvPr>
        </p:nvSpPr>
        <p:spPr>
          <a:xfrm>
            <a:off x="482600" y="1279525"/>
            <a:ext cx="6138863" cy="3452813"/>
          </a:xfrm>
          <a:ln/>
        </p:spPr>
      </p:sp>
      <p:sp>
        <p:nvSpPr>
          <p:cNvPr id="48133" name="Rectangle 5"/>
          <p:cNvSpPr>
            <a:spLocks noGrp="1" noChangeArrowheads="1"/>
          </p:cNvSpPr>
          <p:nvPr>
            <p:ph type="body" idx="1"/>
          </p:nvPr>
        </p:nvSpPr>
        <p:spPr/>
        <p:txBody>
          <a:bodyPr/>
          <a:lstStyle/>
          <a:p>
            <a:pPr algn="just" eaLnBrk="1" hangingPunct="1"/>
            <a:r>
              <a:rPr lang="uk-UA" dirty="0">
                <a:latin typeface="Arial" panose="020B0604020202020204" pitchFamily="34" charset="0"/>
                <a:cs typeface="Arial" panose="020B0604020202020204" pitchFamily="34" charset="0"/>
              </a:rPr>
              <a:t>Ще в 1858 році Макс </a:t>
            </a:r>
            <a:r>
              <a:rPr lang="uk-UA" dirty="0" err="1">
                <a:latin typeface="Arial" panose="020B0604020202020204" pitchFamily="34" charset="0"/>
                <a:cs typeface="Arial" panose="020B0604020202020204" pitchFamily="34" charset="0"/>
              </a:rPr>
              <a:t>Петтенкофер</a:t>
            </a:r>
            <a:r>
              <a:rPr lang="uk-UA" dirty="0">
                <a:latin typeface="Arial" panose="020B0604020202020204" pitchFamily="34" charset="0"/>
                <a:cs typeface="Arial" panose="020B0604020202020204" pitchFamily="34" charset="0"/>
              </a:rPr>
              <a:t>, фахівець у галузі гігієни, запровадив так</a:t>
            </a:r>
            <a:r>
              <a:rPr lang="uk-UA" baseline="0" dirty="0">
                <a:latin typeface="Arial" panose="020B0604020202020204" pitchFamily="34" charset="0"/>
                <a:cs typeface="Arial" panose="020B0604020202020204" pitchFamily="34" charset="0"/>
              </a:rPr>
              <a:t> </a:t>
            </a:r>
            <a:r>
              <a:rPr lang="uk-UA" dirty="0">
                <a:latin typeface="Arial" panose="020B0604020202020204" pitchFamily="34" charset="0"/>
                <a:cs typeface="Arial" panose="020B0604020202020204" pitchFamily="34" charset="0"/>
              </a:rPr>
              <a:t>звані межі концентрації CO2 за </a:t>
            </a:r>
            <a:r>
              <a:rPr lang="uk-UA" dirty="0" err="1">
                <a:latin typeface="Arial" panose="020B0604020202020204" pitchFamily="34" charset="0"/>
                <a:cs typeface="Arial" panose="020B0604020202020204" pitchFamily="34" charset="0"/>
              </a:rPr>
              <a:t>Петтенкофером</a:t>
            </a:r>
            <a:r>
              <a:rPr lang="uk-UA" dirty="0">
                <a:latin typeface="Arial" panose="020B0604020202020204" pitchFamily="34" charset="0"/>
                <a:cs typeface="Arial" panose="020B0604020202020204" pitchFamily="34" charset="0"/>
              </a:rPr>
              <a:t> (1000 </a:t>
            </a:r>
            <a:r>
              <a:rPr lang="uk-UA" dirty="0" err="1">
                <a:latin typeface="Arial" panose="020B0604020202020204" pitchFamily="34" charset="0"/>
                <a:cs typeface="Arial" panose="020B0604020202020204" pitchFamily="34" charset="0"/>
              </a:rPr>
              <a:t>мкг</a:t>
            </a:r>
            <a:r>
              <a:rPr lang="uk-UA" dirty="0">
                <a:latin typeface="Arial" panose="020B0604020202020204" pitchFamily="34" charset="0"/>
                <a:cs typeface="Arial" panose="020B0604020202020204" pitchFamily="34" charset="0"/>
              </a:rPr>
              <a:t>/дм3 для позначення оптимального внутрішнього клімату) для житлових будівель.</a:t>
            </a:r>
          </a:p>
          <a:p>
            <a:pPr algn="just" eaLnBrk="1" hangingPunct="1"/>
            <a:r>
              <a:rPr lang="uk-UA" dirty="0">
                <a:latin typeface="Arial" panose="020B0604020202020204" pitchFamily="34" charset="0"/>
                <a:cs typeface="Arial" panose="020B0604020202020204" pitchFamily="34" charset="0"/>
              </a:rPr>
              <a:t>Стандарт EN 13779  поширюється на нежитлові будівлі: він не встановлює абсолютних обмежень концентрації CO2, але радше визначає прийнятний надлишок чи різницю порівняно з зовнішньою концентрацією CO2. Внутрішня якість повітря коливається від низької до високої.</a:t>
            </a:r>
          </a:p>
          <a:p>
            <a:pPr algn="just" eaLnBrk="1" hangingPunct="1"/>
            <a:endParaRPr lang="uk-UA" dirty="0">
              <a:latin typeface="Arial" panose="020B0604020202020204" pitchFamily="34" charset="0"/>
              <a:cs typeface="Arial" panose="020B0604020202020204" pitchFamily="34" charset="0"/>
            </a:endParaRPr>
          </a:p>
          <a:p>
            <a:pPr algn="just" eaLnBrk="1" hangingPunct="1"/>
            <a:r>
              <a:rPr lang="uk-UA" dirty="0">
                <a:latin typeface="Arial" panose="020B0604020202020204" pitchFamily="34" charset="0"/>
                <a:cs typeface="Arial" panose="020B0604020202020204" pitchFamily="34" charset="0"/>
              </a:rPr>
              <a:t>Стандарт EN 15251 також дає рекомендації для концентрації CO2 в приміщеннях порівняно із зовнішнім повітрям. Як свідчить практика, середня різниця між внутрішньою та зовнішньою концентрацією повітря становить 700 </a:t>
            </a:r>
            <a:r>
              <a:rPr lang="uk-UA" dirty="0" err="1">
                <a:latin typeface="Arial" panose="020B0604020202020204" pitchFamily="34" charset="0"/>
                <a:cs typeface="Arial" panose="020B0604020202020204" pitchFamily="34" charset="0"/>
              </a:rPr>
              <a:t>мкг</a:t>
            </a:r>
            <a:r>
              <a:rPr lang="uk-UA" dirty="0">
                <a:latin typeface="Arial" panose="020B0604020202020204" pitchFamily="34" charset="0"/>
                <a:cs typeface="Arial" panose="020B0604020202020204" pitchFamily="34" charset="0"/>
              </a:rPr>
              <a:t>/дм3 </a:t>
            </a:r>
            <a:r>
              <a:rPr lang="uk-UA" sz="1200" dirty="0">
                <a:solidFill>
                  <a:schemeClr val="tx1"/>
                </a:solidFill>
                <a:latin typeface="Arial" panose="020B0604020202020204" pitchFamily="34" charset="0"/>
                <a:cs typeface="Arial" panose="020B0604020202020204" pitchFamily="34" charset="0"/>
              </a:rPr>
              <a:t>–</a:t>
            </a:r>
            <a:r>
              <a:rPr lang="uk-UA" dirty="0">
                <a:latin typeface="Arial" panose="020B0604020202020204" pitchFamily="34" charset="0"/>
                <a:cs typeface="Arial" panose="020B0604020202020204" pitchFamily="34" charset="0"/>
              </a:rPr>
              <a:t> цікаво, що ця величина відповідає початковим величинам, які отримав Макс </a:t>
            </a:r>
            <a:r>
              <a:rPr lang="uk-UA" dirty="0" err="1">
                <a:latin typeface="Arial" panose="020B0604020202020204" pitchFamily="34" charset="0"/>
                <a:cs typeface="Arial" panose="020B0604020202020204" pitchFamily="34" charset="0"/>
              </a:rPr>
              <a:t>Петенкоффер</a:t>
            </a:r>
            <a:r>
              <a:rPr lang="uk-UA" dirty="0">
                <a:latin typeface="Arial" panose="020B0604020202020204" pitchFamily="34" charset="0"/>
                <a:cs typeface="Arial" panose="020B0604020202020204" pitchFamily="34" charset="0"/>
              </a:rPr>
              <a:t> під час своїх експериментів.</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endParaRPr lang="uk-UA" dirty="0">
              <a:solidFill>
                <a:prstClr val="black"/>
              </a:solidFill>
            </a:endParaRPr>
          </a:p>
        </p:txBody>
      </p:sp>
      <p:sp>
        <p:nvSpPr>
          <p:cNvPr id="2" name="Slide Number Placeholder 1"/>
          <p:cNvSpPr>
            <a:spLocks noGrp="1"/>
          </p:cNvSpPr>
          <p:nvPr>
            <p:ph type="sldNum" sz="quarter" idx="11"/>
          </p:nvPr>
        </p:nvSpPr>
        <p:spPr/>
        <p:txBody>
          <a:bodyPr/>
          <a:lstStyle/>
          <a:p>
            <a:fld id="{C83C20D0-08D0-4EC2-A778-050A28D3715E}" type="slidenum">
              <a:rPr lang="en-US" smtClean="0"/>
              <a:pPr/>
              <a:t>7</a:t>
            </a:fld>
            <a:endParaRPr lang="uk-UA"/>
          </a:p>
        </p:txBody>
      </p:sp>
      <p:sp>
        <p:nvSpPr>
          <p:cNvPr id="4" name="Header Placeholder 3"/>
          <p:cNvSpPr>
            <a:spLocks noGrp="1"/>
          </p:cNvSpPr>
          <p:nvPr>
            <p:ph type="hdr" sz="quarter" idx="12"/>
          </p:nvPr>
        </p:nvSpPr>
        <p:spPr/>
        <p:txBody>
          <a:bodyPr/>
          <a:lstStyle/>
          <a:p>
            <a:r>
              <a:rPr lang="en-US"/>
              <a:t>2.2.1.Module - Vent Air Cooling</a:t>
            </a:r>
            <a:endParaRPr lang="uk-UA" dirty="0"/>
          </a:p>
        </p:txBody>
      </p:sp>
    </p:spTree>
    <p:extLst>
      <p:ext uri="{BB962C8B-B14F-4D97-AF65-F5344CB8AC3E}">
        <p14:creationId xmlns:p14="http://schemas.microsoft.com/office/powerpoint/2010/main" val="26991966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4" name="Rectangle 2"/>
          <p:cNvSpPr>
            <a:spLocks noGrp="1" noRot="1" noChangeAspect="1" noChangeArrowheads="1" noTextEdit="1"/>
          </p:cNvSpPr>
          <p:nvPr>
            <p:ph type="sldImg"/>
          </p:nvPr>
        </p:nvSpPr>
        <p:spPr>
          <a:xfrm>
            <a:off x="482600" y="1279525"/>
            <a:ext cx="6138863" cy="3452813"/>
          </a:xfrm>
          <a:ln/>
        </p:spPr>
      </p:sp>
      <p:sp>
        <p:nvSpPr>
          <p:cNvPr id="51205" name="Rectangle 3"/>
          <p:cNvSpPr>
            <a:spLocks noGrp="1" noChangeArrowheads="1"/>
          </p:cNvSpPr>
          <p:nvPr>
            <p:ph type="body" idx="1"/>
          </p:nvPr>
        </p:nvSpPr>
        <p:spPr>
          <a:xfrm>
            <a:off x="710407" y="4925408"/>
            <a:ext cx="5683250" cy="479569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uk-UA" noProof="0" dirty="0"/>
          </a:p>
          <a:p>
            <a:pPr marL="0" marR="0" lvl="0" indent="0" algn="just" defTabSz="914400" rtl="0" eaLnBrk="1" fontAlgn="auto" latinLnBrk="0" hangingPunct="1">
              <a:lnSpc>
                <a:spcPct val="100000"/>
              </a:lnSpc>
              <a:spcBef>
                <a:spcPts val="0"/>
              </a:spcBef>
              <a:spcAft>
                <a:spcPts val="0"/>
              </a:spcAft>
              <a:buClrTx/>
              <a:buSzTx/>
              <a:buFontTx/>
              <a:buNone/>
              <a:tabLst/>
              <a:defRPr/>
            </a:pPr>
            <a:r>
              <a:rPr lang="uk-UA" noProof="0" dirty="0">
                <a:latin typeface="Arial" panose="020B0604020202020204" pitchFamily="34" charset="0"/>
                <a:cs typeface="Arial" panose="020B0604020202020204" pitchFamily="34" charset="0"/>
              </a:rPr>
              <a:t>Необхідну кількість повітря, яку слід забезпечити, визначено в національних стандартах. Рекомендовані значення подано в стандарті EN </a:t>
            </a:r>
            <a:r>
              <a:rPr lang="uk-UA" sz="1200" kern="1200" dirty="0">
                <a:solidFill>
                  <a:schemeClr val="tx1"/>
                </a:solidFill>
                <a:effectLst/>
                <a:latin typeface="Arial" panose="020B0604020202020204" pitchFamily="34" charset="0"/>
                <a:cs typeface="Arial" panose="020B0604020202020204" pitchFamily="34" charset="0"/>
              </a:rPr>
              <a:t>15251. Швидкість вентиляції може бути</a:t>
            </a:r>
            <a:r>
              <a:rPr lang="uk-UA" dirty="0">
                <a:latin typeface="Arial" panose="020B0604020202020204" pitchFamily="34" charset="0"/>
                <a:cs typeface="Arial" panose="020B0604020202020204" pitchFamily="34" charset="0"/>
              </a:rPr>
              <a:t> </a:t>
            </a:r>
            <a:r>
              <a:rPr lang="uk-UA" sz="1200" kern="1200" dirty="0">
                <a:solidFill>
                  <a:schemeClr val="tx1"/>
                </a:solidFill>
                <a:effectLst/>
                <a:latin typeface="Arial" panose="020B0604020202020204" pitchFamily="34" charset="0"/>
                <a:cs typeface="Arial" panose="020B0604020202020204" pitchFamily="34" charset="0"/>
              </a:rPr>
              <a:t>максимальною та мінімальною, проте зазначений мінімальний рівень вентиляції</a:t>
            </a:r>
            <a:r>
              <a:rPr lang="uk-UA" dirty="0">
                <a:latin typeface="Arial" panose="020B0604020202020204" pitchFamily="34" charset="0"/>
                <a:cs typeface="Arial" panose="020B0604020202020204" pitchFamily="34" charset="0"/>
              </a:rPr>
              <a:t> </a:t>
            </a:r>
            <a:r>
              <a:rPr lang="uk-UA" sz="1200" kern="1200" dirty="0">
                <a:solidFill>
                  <a:schemeClr val="tx1"/>
                </a:solidFill>
                <a:effectLst/>
                <a:latin typeface="Arial" panose="020B0604020202020204" pitchFamily="34" charset="0"/>
                <a:cs typeface="Arial" panose="020B0604020202020204" pitchFamily="34" charset="0"/>
              </a:rPr>
              <a:t>слід забезпечувати під час присутності людей. </a:t>
            </a:r>
            <a:r>
              <a:rPr lang="uk-UA" dirty="0">
                <a:latin typeface="Arial" panose="020B0604020202020204" pitchFamily="34" charset="0"/>
                <a:cs typeface="Arial" panose="020B0604020202020204" pitchFamily="34" charset="0"/>
              </a:rPr>
              <a:t>Потік вентиляційного повітря спальні та вітальні для загальної вентиляції в помешканні виражено у формі циркуляції повітря за годину для кожної кімнати та/або подача зовнішнього повітря для виконання необхідних вимог у головних кімнатах.  </a:t>
            </a:r>
            <a:endParaRPr lang="uk-UA" sz="1200" b="0" i="0" u="none" strike="noStrike" kern="1200" baseline="0" dirty="0">
              <a:solidFill>
                <a:schemeClr val="tx1"/>
              </a:solidFill>
              <a:latin typeface="Arial" panose="020B0604020202020204" pitchFamily="34" charset="0"/>
              <a:cs typeface="Arial" panose="020B0604020202020204" pitchFamily="34" charset="0"/>
            </a:endParaRPr>
          </a:p>
          <a:p>
            <a:pPr algn="just"/>
            <a:r>
              <a:rPr lang="uk-UA" sz="1200" b="0" i="0" u="none" strike="noStrike" kern="1200" baseline="0" dirty="0">
                <a:solidFill>
                  <a:schemeClr val="tx1"/>
                </a:solidFill>
                <a:latin typeface="Arial" panose="020B0604020202020204" pitchFamily="34" charset="0"/>
                <a:cs typeface="Arial" panose="020B0604020202020204" pitchFamily="34" charset="0"/>
              </a:rPr>
              <a:t>Швидкість циркуляції повітря виражено в</a:t>
            </a:r>
            <a:r>
              <a:rPr lang="uk-UA" dirty="0">
                <a:latin typeface="Arial" panose="020B0604020202020204" pitchFamily="34" charset="0"/>
                <a:cs typeface="Arial" panose="020B0604020202020204" pitchFamily="34" charset="0"/>
              </a:rPr>
              <a:t> </a:t>
            </a:r>
            <a:r>
              <a:rPr lang="uk-UA" sz="1200" b="0" i="0" u="none" strike="noStrike" kern="1200" baseline="0" dirty="0">
                <a:solidFill>
                  <a:schemeClr val="tx1"/>
                </a:solidFill>
                <a:latin typeface="Arial" panose="020B0604020202020204" pitchFamily="34" charset="0"/>
                <a:cs typeface="Arial" panose="020B0604020202020204" pitchFamily="34" charset="0"/>
              </a:rPr>
              <a:t>л/см</a:t>
            </a:r>
            <a:r>
              <a:rPr lang="uk-UA" sz="1200" b="0" i="0" u="none" strike="noStrike" kern="1200" baseline="30000" dirty="0">
                <a:solidFill>
                  <a:schemeClr val="tx1"/>
                </a:solidFill>
                <a:latin typeface="Arial" panose="020B0604020202020204" pitchFamily="34" charset="0"/>
                <a:cs typeface="Arial" panose="020B0604020202020204" pitchFamily="34" charset="0"/>
              </a:rPr>
              <a:t>2</a:t>
            </a:r>
            <a:r>
              <a:rPr lang="uk-UA" dirty="0">
                <a:latin typeface="Arial" panose="020B0604020202020204" pitchFamily="34" charset="0"/>
                <a:cs typeface="Arial" panose="020B0604020202020204" pitchFamily="34" charset="0"/>
              </a:rPr>
              <a:t> </a:t>
            </a:r>
            <a:r>
              <a:rPr lang="uk-UA" sz="1200" b="0" i="0" u="none" strike="noStrike" kern="1200" baseline="0" dirty="0">
                <a:solidFill>
                  <a:schemeClr val="tx1"/>
                </a:solidFill>
                <a:latin typeface="Arial" panose="020B0604020202020204" pitchFamily="34" charset="0"/>
                <a:cs typeface="Arial" panose="020B0604020202020204" pitchFamily="34" charset="0"/>
              </a:rPr>
              <a:t>, а одиниці ach відповідають одна одній, якщо висота стелі становить</a:t>
            </a:r>
            <a:r>
              <a:rPr lang="uk-UA" dirty="0">
                <a:latin typeface="Arial" panose="020B0604020202020204" pitchFamily="34" charset="0"/>
                <a:cs typeface="Arial" panose="020B0604020202020204" pitchFamily="34" charset="0"/>
              </a:rPr>
              <a:t> </a:t>
            </a:r>
            <a:r>
              <a:rPr lang="uk-UA" sz="1200" b="0" i="0" u="none" strike="noStrike" kern="1200" baseline="0" dirty="0">
                <a:solidFill>
                  <a:schemeClr val="tx1"/>
                </a:solidFill>
                <a:latin typeface="Arial" panose="020B0604020202020204" pitchFamily="34" charset="0"/>
                <a:cs typeface="Arial" panose="020B0604020202020204" pitchFamily="34" charset="0"/>
              </a:rPr>
              <a:t>2,5 м.</a:t>
            </a:r>
            <a:r>
              <a:rPr lang="uk-UA" dirty="0">
                <a:latin typeface="Arial" panose="020B0604020202020204" pitchFamily="34" charset="0"/>
                <a:cs typeface="Arial" panose="020B0604020202020204" pitchFamily="34" charset="0"/>
              </a:rPr>
              <a:t> </a:t>
            </a:r>
            <a:r>
              <a:rPr lang="uk-UA" sz="1200" b="0" i="0" u="none" strike="noStrike" kern="1200" baseline="0" dirty="0">
                <a:solidFill>
                  <a:schemeClr val="tx1"/>
                </a:solidFill>
                <a:latin typeface="Arial" panose="020B0604020202020204" pitchFamily="34" charset="0"/>
                <a:cs typeface="Arial" panose="020B0604020202020204" pitchFamily="34" charset="0"/>
              </a:rPr>
              <a:t>Якщо значення будь-якої окремої категорії в таблиці відображає різні значення вентиляції залежно від кількості осіб, які перебувають у приміщенні, площі приміщення та об'єму випарів із кухонь, ванних кімнат та туалетів</a:t>
            </a:r>
            <a:r>
              <a:rPr lang="uk-UA" dirty="0">
                <a:latin typeface="Arial" panose="020B0604020202020204" pitchFamily="34" charset="0"/>
                <a:cs typeface="Arial" panose="020B0604020202020204" pitchFamily="34" charset="0"/>
              </a:rPr>
              <a:t> </a:t>
            </a:r>
            <a:r>
              <a:rPr lang="uk-UA" sz="1200" b="0" i="0" u="none" strike="noStrike" kern="1200" baseline="0" dirty="0">
                <a:solidFill>
                  <a:schemeClr val="tx1"/>
                </a:solidFill>
                <a:latin typeface="Arial" panose="020B0604020202020204" pitchFamily="34" charset="0"/>
                <a:cs typeface="Arial" panose="020B0604020202020204" pitchFamily="34" charset="0"/>
              </a:rPr>
              <a:t>потрібно дотримуватися такого принципу:</a:t>
            </a:r>
          </a:p>
          <a:p>
            <a:pPr algn="just"/>
            <a:endParaRPr lang="uk-UA" sz="1200" b="0" i="0" u="none" strike="noStrike" kern="1200" baseline="0" dirty="0">
              <a:solidFill>
                <a:schemeClr val="tx1"/>
              </a:solidFill>
              <a:latin typeface="Arial" panose="020B0604020202020204" pitchFamily="34" charset="0"/>
              <a:cs typeface="Arial" panose="020B0604020202020204" pitchFamily="34" charset="0"/>
            </a:endParaRPr>
          </a:p>
          <a:p>
            <a:pPr algn="just"/>
            <a:r>
              <a:rPr lang="uk-UA" sz="1200" b="0" i="0" u="none" strike="noStrike" kern="1200" baseline="0" dirty="0">
                <a:solidFill>
                  <a:schemeClr val="tx1"/>
                </a:solidFill>
                <a:latin typeface="Arial" panose="020B0604020202020204" pitchFamily="34" charset="0"/>
                <a:cs typeface="Arial" panose="020B0604020202020204" pitchFamily="34" charset="0"/>
              </a:rPr>
              <a:t>Розрахунок загального рівня вентиляції для житла на підставі площі кухні, колонка (1), </a:t>
            </a:r>
            <a:r>
              <a:rPr lang="uk-UA" sz="1200" b="0" i="0" u="none" strike="noStrike" kern="1200" baseline="0" dirty="0">
                <a:solidFill>
                  <a:schemeClr val="tx1"/>
                </a:solidFill>
                <a:effectLst/>
                <a:latin typeface="Arial" panose="020B0604020202020204" pitchFamily="34" charset="0"/>
                <a:cs typeface="Arial" panose="020B0604020202020204" pitchFamily="34" charset="0"/>
              </a:rPr>
              <a:t>к</a:t>
            </a:r>
            <a:r>
              <a:rPr lang="uk-UA" sz="1200" kern="1200" dirty="0">
                <a:solidFill>
                  <a:schemeClr val="tx1"/>
                </a:solidFill>
                <a:effectLst/>
                <a:latin typeface="Arial" panose="020B0604020202020204" pitchFamily="34" charset="0"/>
                <a:cs typeface="Arial" panose="020B0604020202020204" pitchFamily="34" charset="0"/>
              </a:rPr>
              <a:t>ількості осіб, які перебувають у приміщенні, чи кількості кімнат, колонка (2) та (3). </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p:txBody>
      </p:sp>
      <p:sp>
        <p:nvSpPr>
          <p:cNvPr id="2" name="Slide Number Placeholder 1"/>
          <p:cNvSpPr>
            <a:spLocks noGrp="1"/>
          </p:cNvSpPr>
          <p:nvPr>
            <p:ph type="sldNum" sz="quarter" idx="11"/>
          </p:nvPr>
        </p:nvSpPr>
        <p:spPr/>
        <p:txBody>
          <a:bodyPr/>
          <a:lstStyle/>
          <a:p>
            <a:fld id="{C83C20D0-08D0-4EC2-A778-050A28D3715E}" type="slidenum">
              <a:rPr lang="en-US" smtClean="0"/>
              <a:pPr/>
              <a:t>8</a:t>
            </a:fld>
            <a:endParaRPr lang="uk-UA"/>
          </a:p>
        </p:txBody>
      </p:sp>
      <p:sp>
        <p:nvSpPr>
          <p:cNvPr id="4" name="Header Placeholder 3"/>
          <p:cNvSpPr>
            <a:spLocks noGrp="1"/>
          </p:cNvSpPr>
          <p:nvPr>
            <p:ph type="hdr" sz="quarter" idx="12"/>
          </p:nvPr>
        </p:nvSpPr>
        <p:spPr/>
        <p:txBody>
          <a:bodyPr/>
          <a:lstStyle/>
          <a:p>
            <a:r>
              <a:rPr lang="en-US"/>
              <a:t>2.2.1.Module - Vent Air Cooling</a:t>
            </a:r>
            <a:endParaRPr lang="uk-UA" dirty="0"/>
          </a:p>
        </p:txBody>
      </p:sp>
    </p:spTree>
    <p:extLst>
      <p:ext uri="{BB962C8B-B14F-4D97-AF65-F5344CB8AC3E}">
        <p14:creationId xmlns:p14="http://schemas.microsoft.com/office/powerpoint/2010/main" val="1500253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4"/>
          <p:cNvSpPr>
            <a:spLocks noGrp="1" noRot="1" noChangeAspect="1" noChangeArrowheads="1" noTextEdit="1"/>
          </p:cNvSpPr>
          <p:nvPr>
            <p:ph type="sldImg"/>
          </p:nvPr>
        </p:nvSpPr>
        <p:spPr>
          <a:xfrm>
            <a:off x="482600" y="1279525"/>
            <a:ext cx="6138863" cy="3452813"/>
          </a:xfrm>
          <a:ln/>
        </p:spPr>
      </p:sp>
      <p:sp>
        <p:nvSpPr>
          <p:cNvPr id="22533" name="Rectangle 5"/>
          <p:cNvSpPr>
            <a:spLocks noGrp="1" noChangeArrowheads="1"/>
          </p:cNvSpPr>
          <p:nvPr>
            <p:ph type="body" idx="1"/>
          </p:nvPr>
        </p:nvSpPr>
        <p:spPr>
          <a:xfrm>
            <a:off x="710407" y="4925408"/>
            <a:ext cx="5683250" cy="479569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uk-UA" noProof="0" dirty="0">
                <a:latin typeface="Arial" panose="020B0604020202020204" pitchFamily="34" charset="0"/>
                <a:cs typeface="Arial" panose="020B0604020202020204" pitchFamily="34" charset="0"/>
              </a:rPr>
              <a:t>Середню подачу свіжого повітря визначають кількістю осіб, що перебувають у приміщенні. Як свідчить практика, повністю достатньо від 20 до 30 м2/год свіжого повітря на особу. Протягом холодних та сухих зимових днів важливо запобігти інтенсивній циркуляції повітря для підтримання мінімальної вологості повітря в приміщенні та уникнення надмірної втрати вологи. Жителі повинні мати змогу зменшити подачу повітря, контролюючи систему вентиляції. </a:t>
            </a:r>
          </a:p>
          <a:p>
            <a:pPr algn="just"/>
            <a:r>
              <a:rPr lang="uk-UA" noProof="0" dirty="0">
                <a:latin typeface="Arial" panose="020B0604020202020204" pitchFamily="34" charset="0"/>
                <a:cs typeface="Arial" panose="020B0604020202020204" pitchFamily="34" charset="0"/>
              </a:rPr>
              <a:t>Іншим важливим чинником, який слід врахувати під час планування вентиляційної системи, є інтенсивність витяжки повітря в кухні, кімнаті, ванні, туалеті та інших кімнатах із витяжкою повітря. Інтенсивність витяжки повітря не повинна перевищувати необхідний об'єм повітря, що поступає на особу.  Важливо забезпечити цю умову за допомогою нетривалої вентиляції в режимі високої інтенсивності для повернення у звичайний режим вентиляції приблизно через 30 хвилин.</a:t>
            </a:r>
          </a:p>
          <a:p>
            <a:pPr algn="just"/>
            <a:r>
              <a:rPr lang="uk-UA" noProof="0" dirty="0">
                <a:latin typeface="Arial" panose="020B0604020202020204" pitchFamily="34" charset="0"/>
                <a:cs typeface="Arial" panose="020B0604020202020204" pitchFamily="34" charset="0"/>
              </a:rPr>
              <a:t>Метод визначення подачі повітря відповідно до кількості присутніх підтвердив свою надійність та не повинен змінюватися (за винятком мінімальної швидкості циркуляції повітря 0,3 за невеликої кількості присутніх). Підвищення швидкості циркуляції повітря може спричинити надмірну втрату вологи взимку (мінімальна внутрішня відносна вологість не повинна бути нижча 30%). Надходження повітря повинно відповідати інтенсивності витяжки повітря. Для цього слід використовувати лопаті самобалансування постійного потоку. </a:t>
            </a:r>
            <a:endParaRPr lang="uk-UA" baseline="0" noProof="0" dirty="0">
              <a:latin typeface="Arial" panose="020B0604020202020204" pitchFamily="34" charset="0"/>
              <a:cs typeface="Arial" panose="020B0604020202020204" pitchFamily="34" charset="0"/>
            </a:endParaRP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p:txBody>
      </p:sp>
      <p:sp>
        <p:nvSpPr>
          <p:cNvPr id="2" name="Slide Number Placeholder 1"/>
          <p:cNvSpPr>
            <a:spLocks noGrp="1"/>
          </p:cNvSpPr>
          <p:nvPr>
            <p:ph type="sldNum" sz="quarter" idx="11"/>
          </p:nvPr>
        </p:nvSpPr>
        <p:spPr/>
        <p:txBody>
          <a:bodyPr/>
          <a:lstStyle/>
          <a:p>
            <a:fld id="{C83C20D0-08D0-4EC2-A778-050A28D3715E}" type="slidenum">
              <a:rPr lang="en-US" smtClean="0"/>
              <a:pPr/>
              <a:t>9</a:t>
            </a:fld>
            <a:endParaRPr lang="uk-UA" dirty="0"/>
          </a:p>
        </p:txBody>
      </p:sp>
      <p:sp>
        <p:nvSpPr>
          <p:cNvPr id="4" name="Header Placeholder 3"/>
          <p:cNvSpPr>
            <a:spLocks noGrp="1"/>
          </p:cNvSpPr>
          <p:nvPr>
            <p:ph type="hdr" sz="quarter" idx="12"/>
          </p:nvPr>
        </p:nvSpPr>
        <p:spPr/>
        <p:txBody>
          <a:bodyPr/>
          <a:lstStyle/>
          <a:p>
            <a:r>
              <a:rPr lang="en-US"/>
              <a:t>2.2.1.Module - Vent Air Cooling</a:t>
            </a:r>
            <a:endParaRPr lang="uk-UA" dirty="0"/>
          </a:p>
        </p:txBody>
      </p:sp>
    </p:spTree>
    <p:extLst>
      <p:ext uri="{BB962C8B-B14F-4D97-AF65-F5344CB8AC3E}">
        <p14:creationId xmlns:p14="http://schemas.microsoft.com/office/powerpoint/2010/main" val="38920114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eadline, Subhead, Bulletpoint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noProof="0"/>
              <a:t>Titelmasterformat durch Klicken bearbeiten</a:t>
            </a:r>
          </a:p>
        </p:txBody>
      </p:sp>
      <p:sp>
        <p:nvSpPr>
          <p:cNvPr id="3" name="Fußzeilenplatzhalter 2"/>
          <p:cNvSpPr>
            <a:spLocks noGrp="1"/>
          </p:cNvSpPr>
          <p:nvPr>
            <p:ph type="ftr" sz="quarter" idx="10"/>
          </p:nvPr>
        </p:nvSpPr>
        <p:spPr/>
        <p:txBody>
          <a:bodyPr/>
          <a:lstStyle/>
          <a:p>
            <a:r>
              <a:rPr lang="de-DE"/>
              <a:t>Der FMB in der GIZ</a:t>
            </a:r>
            <a:endParaRPr lang="de-DE" dirty="0"/>
          </a:p>
        </p:txBody>
      </p:sp>
      <p:sp>
        <p:nvSpPr>
          <p:cNvPr id="7" name="Inhaltsplatzhalter 2"/>
          <p:cNvSpPr>
            <a:spLocks noGrp="1"/>
          </p:cNvSpPr>
          <p:nvPr>
            <p:ph idx="1" hasCustomPrompt="1"/>
          </p:nvPr>
        </p:nvSpPr>
        <p:spPr>
          <a:xfrm>
            <a:off x="912000" y="2448000"/>
            <a:ext cx="10368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de-DE" noProof="0"/>
              <a:t>Text durch klicken hinzufügen</a:t>
            </a:r>
          </a:p>
          <a:p>
            <a:pPr lvl="1"/>
            <a:r>
              <a:rPr lang="de-DE" noProof="0"/>
              <a:t>Zweite Ebene</a:t>
            </a:r>
          </a:p>
          <a:p>
            <a:pPr lvl="2"/>
            <a:r>
              <a:rPr lang="de-DE" noProof="0"/>
              <a:t>Dritte Ebene</a:t>
            </a:r>
          </a:p>
          <a:p>
            <a:pPr lvl="3"/>
            <a:r>
              <a:rPr lang="de-DE" noProof="0"/>
              <a:t>Vierte Ebene</a:t>
            </a:r>
          </a:p>
        </p:txBody>
      </p:sp>
    </p:spTree>
    <p:extLst>
      <p:ext uri="{BB962C8B-B14F-4D97-AF65-F5344CB8AC3E}">
        <p14:creationId xmlns:p14="http://schemas.microsoft.com/office/powerpoint/2010/main" val="347647320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5136" name="Rectangle 16"/>
          <p:cNvSpPr>
            <a:spLocks noGrp="1" noChangeArrowheads="1"/>
          </p:cNvSpPr>
          <p:nvPr>
            <p:ph type="ctrTitle"/>
          </p:nvPr>
        </p:nvSpPr>
        <p:spPr>
          <a:xfrm>
            <a:off x="3962400" y="1828800"/>
            <a:ext cx="7797800" cy="2209800"/>
          </a:xfrm>
        </p:spPr>
        <p:txBody>
          <a:bodyPr/>
          <a:lstStyle>
            <a:lvl1pPr>
              <a:defRPr sz="3600">
                <a:solidFill>
                  <a:srgbClr val="FFFFFF"/>
                </a:solidFill>
              </a:defRPr>
            </a:lvl1pPr>
          </a:lstStyle>
          <a:p>
            <a:r>
              <a:rPr lang="en-US"/>
              <a:t>Click to edit Master title style</a:t>
            </a:r>
            <a:endParaRPr lang="lv-LV"/>
          </a:p>
        </p:txBody>
      </p:sp>
      <p:sp>
        <p:nvSpPr>
          <p:cNvPr id="5137" name="Rectangle 17"/>
          <p:cNvSpPr>
            <a:spLocks noGrp="1" noChangeArrowheads="1"/>
          </p:cNvSpPr>
          <p:nvPr>
            <p:ph type="subTitle" idx="1"/>
          </p:nvPr>
        </p:nvSpPr>
        <p:spPr>
          <a:xfrm>
            <a:off x="3962402" y="4581528"/>
            <a:ext cx="7702551" cy="1655763"/>
          </a:xfrm>
        </p:spPr>
        <p:txBody>
          <a:bodyPr/>
          <a:lstStyle>
            <a:lvl1pPr marL="0" indent="0" algn="r">
              <a:buFont typeface="Wingdings" pitchFamily="2" charset="2"/>
              <a:buNone/>
              <a:defRPr sz="2400"/>
            </a:lvl1pPr>
          </a:lstStyle>
          <a:p>
            <a:r>
              <a:rPr lang="en-US"/>
              <a:t>Click to edit Master subtitle style</a:t>
            </a:r>
            <a:endParaRPr lang="lv-LV"/>
          </a:p>
        </p:txBody>
      </p:sp>
      <p:sp>
        <p:nvSpPr>
          <p:cNvPr id="19" name="Rectangle 13"/>
          <p:cNvSpPr>
            <a:spLocks noGrp="1" noChangeArrowheads="1"/>
          </p:cNvSpPr>
          <p:nvPr>
            <p:ph type="dt" sz="half" idx="10"/>
          </p:nvPr>
        </p:nvSpPr>
        <p:spPr bwMode="auto">
          <a:xfrm>
            <a:off x="609600" y="6248400"/>
            <a:ext cx="28448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smtClean="0"/>
            </a:lvl1pPr>
          </a:lstStyle>
          <a:p>
            <a:pPr>
              <a:defRPr/>
            </a:pPr>
            <a:endParaRPr lang="lv-LV"/>
          </a:p>
        </p:txBody>
      </p:sp>
      <p:sp>
        <p:nvSpPr>
          <p:cNvPr id="20" name="Rectangle 14"/>
          <p:cNvSpPr>
            <a:spLocks noGrp="1" noChangeArrowheads="1"/>
          </p:cNvSpPr>
          <p:nvPr>
            <p:ph type="ftr" sz="quarter" idx="11"/>
          </p:nvPr>
        </p:nvSpPr>
        <p:spPr>
          <a:xfrm>
            <a:off x="4165600" y="6248400"/>
            <a:ext cx="3860800" cy="457200"/>
          </a:xfrm>
          <a:prstGeom prst="rect">
            <a:avLst/>
          </a:prstGeom>
        </p:spPr>
        <p:txBody>
          <a:bodyPr/>
          <a:lstStyle>
            <a:lvl1pPr>
              <a:defRPr sz="1200" smtClean="0">
                <a:solidFill>
                  <a:schemeClr val="tx1"/>
                </a:solidFill>
              </a:defRPr>
            </a:lvl1pPr>
          </a:lstStyle>
          <a:p>
            <a:pPr>
              <a:defRPr/>
            </a:pPr>
            <a:endParaRPr lang="lv-LV"/>
          </a:p>
        </p:txBody>
      </p:sp>
      <p:sp>
        <p:nvSpPr>
          <p:cNvPr id="21" name="Rectangle 15"/>
          <p:cNvSpPr>
            <a:spLocks noGrp="1" noChangeArrowheads="1"/>
          </p:cNvSpPr>
          <p:nvPr>
            <p:ph type="sldNum" sz="quarter" idx="12"/>
          </p:nvPr>
        </p:nvSpPr>
        <p:spPr>
          <a:xfrm>
            <a:off x="8737600" y="6248400"/>
            <a:ext cx="2844800" cy="457200"/>
          </a:xfrm>
          <a:prstGeom prst="rect">
            <a:avLst/>
          </a:prstGeom>
        </p:spPr>
        <p:txBody>
          <a:bodyPr/>
          <a:lstStyle>
            <a:lvl1pPr>
              <a:defRPr sz="1200" smtClean="0"/>
            </a:lvl1pPr>
          </a:lstStyle>
          <a:p>
            <a:pPr>
              <a:defRPr/>
            </a:pPr>
            <a:fld id="{C50236D9-109E-4C82-A40A-BD74E331FB7C}" type="slidenum">
              <a:rPr lang="lv-LV"/>
              <a:pPr>
                <a:defRPr/>
              </a:pPr>
              <a:t>‹#›</a:t>
            </a:fld>
            <a:endParaRPr lang="lv-LV"/>
          </a:p>
        </p:txBody>
      </p:sp>
    </p:spTree>
    <p:extLst>
      <p:ext uri="{BB962C8B-B14F-4D97-AF65-F5344CB8AC3E}">
        <p14:creationId xmlns:p14="http://schemas.microsoft.com/office/powerpoint/2010/main" val="334998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757309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elfolie">
    <p:spTree>
      <p:nvGrpSpPr>
        <p:cNvPr id="1" name=""/>
        <p:cNvGrpSpPr/>
        <p:nvPr/>
      </p:nvGrpSpPr>
      <p:grpSpPr>
        <a:xfrm>
          <a:off x="0" y="0"/>
          <a:ext cx="0" cy="0"/>
          <a:chOff x="0" y="0"/>
          <a:chExt cx="0" cy="0"/>
        </a:xfrm>
      </p:grpSpPr>
      <p:pic>
        <p:nvPicPr>
          <p:cNvPr id="6" name="Grafik 10"/>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12192000" cy="1119188"/>
          </a:xfrm>
          <a:prstGeom prst="rect">
            <a:avLst/>
          </a:prstGeom>
          <a:noFill/>
          <a:ln w="9525">
            <a:noFill/>
            <a:miter lim="800000"/>
            <a:headEnd/>
            <a:tailEnd/>
          </a:ln>
        </p:spPr>
      </p:pic>
      <p:pic>
        <p:nvPicPr>
          <p:cNvPr id="7" name="Grafik 7"/>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739703" y="350040"/>
            <a:ext cx="2808816" cy="877888"/>
          </a:xfrm>
          <a:prstGeom prst="rect">
            <a:avLst/>
          </a:prstGeom>
          <a:noFill/>
          <a:ln w="9525">
            <a:noFill/>
            <a:miter lim="800000"/>
            <a:headEnd/>
            <a:tailEnd/>
          </a:ln>
        </p:spPr>
      </p:pic>
      <p:sp>
        <p:nvSpPr>
          <p:cNvPr id="8" name="Rectangle 16"/>
          <p:cNvSpPr>
            <a:spLocks noGrp="1" noChangeArrowheads="1"/>
          </p:cNvSpPr>
          <p:nvPr>
            <p:ph type="subTitle" sz="quarter" idx="1" hasCustomPrompt="1"/>
          </p:nvPr>
        </p:nvSpPr>
        <p:spPr>
          <a:xfrm>
            <a:off x="1387200" y="3239022"/>
            <a:ext cx="9379200" cy="1752600"/>
          </a:xfrm>
        </p:spPr>
        <p:txBody>
          <a:bodyPr/>
          <a:lstStyle>
            <a:lvl1pPr marL="0" indent="0" algn="ctr">
              <a:buFont typeface="Wingdings" pitchFamily="2" charset="2"/>
              <a:buNone/>
              <a:defRPr sz="2800" baseline="0"/>
            </a:lvl1pPr>
          </a:lstStyle>
          <a:p>
            <a:r>
              <a:rPr lang="de-DE" dirty="0"/>
              <a:t>Untertitel durch Klicken hinzufügen</a:t>
            </a:r>
          </a:p>
        </p:txBody>
      </p:sp>
      <p:sp>
        <p:nvSpPr>
          <p:cNvPr id="9" name="Rectangle 15"/>
          <p:cNvSpPr>
            <a:spLocks noGrp="1" noChangeArrowheads="1"/>
          </p:cNvSpPr>
          <p:nvPr>
            <p:ph type="ctrTitle" sz="quarter" hasCustomPrompt="1"/>
          </p:nvPr>
        </p:nvSpPr>
        <p:spPr>
          <a:xfrm>
            <a:off x="1387200" y="1993726"/>
            <a:ext cx="9379200" cy="1143000"/>
          </a:xfrm>
        </p:spPr>
        <p:txBody>
          <a:bodyPr anchor="ctr"/>
          <a:lstStyle>
            <a:lvl1pPr algn="ctr">
              <a:defRPr sz="3600"/>
            </a:lvl1pPr>
          </a:lstStyle>
          <a:p>
            <a:r>
              <a:rPr lang="de-DE" dirty="0"/>
              <a:t>Titel durch Klicken hinzufügen</a:t>
            </a:r>
          </a:p>
        </p:txBody>
      </p:sp>
      <p:sp>
        <p:nvSpPr>
          <p:cNvPr id="10" name="Rechteck 9"/>
          <p:cNvSpPr/>
          <p:nvPr userDrawn="1"/>
        </p:nvSpPr>
        <p:spPr bwMode="auto">
          <a:xfrm>
            <a:off x="10295467" y="6604000"/>
            <a:ext cx="1896533" cy="254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de-DE" sz="1800"/>
          </a:p>
        </p:txBody>
      </p:sp>
    </p:spTree>
    <p:extLst>
      <p:ext uri="{BB962C8B-B14F-4D97-AF65-F5344CB8AC3E}">
        <p14:creationId xmlns:p14="http://schemas.microsoft.com/office/powerpoint/2010/main" val="256734625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Headline, Bulletpoint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a:t>Click to edit Master title style</a:t>
            </a:r>
            <a:endParaRPr lang="de-DE" noProof="0"/>
          </a:p>
        </p:txBody>
      </p:sp>
      <p:sp>
        <p:nvSpPr>
          <p:cNvPr id="3" name="Fußzeilenplatzhalter 2"/>
          <p:cNvSpPr>
            <a:spLocks noGrp="1"/>
          </p:cNvSpPr>
          <p:nvPr>
            <p:ph type="ftr" sz="quarter" idx="10"/>
          </p:nvPr>
        </p:nvSpPr>
        <p:spPr/>
        <p:txBody>
          <a:bodyPr/>
          <a:lstStyle/>
          <a:p>
            <a:r>
              <a:rPr lang="de-DE"/>
              <a:t>Der FMB in der GIZ</a:t>
            </a:r>
            <a:endParaRPr lang="de-DE" dirty="0"/>
          </a:p>
        </p:txBody>
      </p:sp>
      <p:sp>
        <p:nvSpPr>
          <p:cNvPr id="5" name="Inhaltsplatzhalter 2"/>
          <p:cNvSpPr>
            <a:spLocks noGrp="1"/>
          </p:cNvSpPr>
          <p:nvPr>
            <p:ph idx="1" hasCustomPrompt="1"/>
          </p:nvPr>
        </p:nvSpPr>
        <p:spPr>
          <a:xfrm>
            <a:off x="912000" y="2448000"/>
            <a:ext cx="10368000" cy="3816000"/>
          </a:xfrm>
        </p:spPr>
        <p:txBody>
          <a:bodyPr/>
          <a:lstStyle>
            <a:lvl1pPr>
              <a:defRPr sz="1800"/>
            </a:lvl1pPr>
            <a:lvl2pPr>
              <a:defRPr sz="1800"/>
            </a:lvl2pPr>
            <a:lvl3pPr>
              <a:defRPr sz="1800"/>
            </a:lvl3pPr>
            <a:lvl4pPr>
              <a:defRPr sz="1800"/>
            </a:lvl4pPr>
            <a:lvl5pPr>
              <a:defRPr sz="1800"/>
            </a:lvl5pPr>
          </a:lstStyle>
          <a:p>
            <a:pPr lvl="0"/>
            <a:r>
              <a:rPr lang="de-DE" noProof="0"/>
              <a:t>Erste Ebene</a:t>
            </a:r>
          </a:p>
          <a:p>
            <a:pPr lvl="1"/>
            <a:r>
              <a:rPr lang="de-DE" noProof="0"/>
              <a:t>Zweite Ebene</a:t>
            </a:r>
          </a:p>
          <a:p>
            <a:pPr lvl="2"/>
            <a:r>
              <a:rPr lang="de-DE" noProof="0"/>
              <a:t>Dritte Ebene</a:t>
            </a:r>
          </a:p>
          <a:p>
            <a:pPr lvl="3"/>
            <a:r>
              <a:rPr lang="de-DE" noProof="0"/>
              <a:t>Vierte Ebene</a:t>
            </a:r>
          </a:p>
        </p:txBody>
      </p:sp>
    </p:spTree>
    <p:extLst>
      <p:ext uri="{BB962C8B-B14F-4D97-AF65-F5344CB8AC3E}">
        <p14:creationId xmlns:p14="http://schemas.microsoft.com/office/powerpoint/2010/main" val="344177658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15" name="Content Placeholder 15"/>
          <p:cNvSpPr>
            <a:spLocks noGrp="1"/>
          </p:cNvSpPr>
          <p:nvPr>
            <p:ph sz="quarter" idx="33"/>
          </p:nvPr>
        </p:nvSpPr>
        <p:spPr>
          <a:xfrm>
            <a:off x="527381" y="1124744"/>
            <a:ext cx="10657184" cy="4752528"/>
          </a:xfrm>
          <a:prstGeom prst="rect">
            <a:avLst/>
          </a:prstGeom>
        </p:spPr>
        <p:txBody>
          <a:bodyPr>
            <a:normAutofit/>
          </a:bodyPr>
          <a:lstStyle>
            <a:lvl1pPr marL="92075" indent="-92075">
              <a:buFont typeface="Arial" pitchFamily="34" charset="0"/>
              <a:buChar char="•"/>
              <a:defRPr sz="1800">
                <a:solidFill>
                  <a:schemeClr val="tx1"/>
                </a:solidFill>
              </a:defRPr>
            </a:lvl1pPr>
            <a:lvl2pPr>
              <a:buFont typeface="Wingdings" pitchFamily="2" charset="2"/>
              <a:buChar char="ü"/>
              <a:defRPr sz="1800">
                <a:solidFill>
                  <a:schemeClr val="tx1"/>
                </a:solidFill>
              </a:defRPr>
            </a:lvl2pPr>
            <a:lvl3pPr>
              <a:buFont typeface="Wingdings" pitchFamily="2" charset="2"/>
              <a:buChar char="Ø"/>
              <a:defRPr sz="1800">
                <a:solidFill>
                  <a:schemeClr val="tx1"/>
                </a:solidFill>
              </a:defRPr>
            </a:lvl3pPr>
            <a:lvl4pPr>
              <a:buFont typeface="Wingdings" pitchFamily="2" charset="2"/>
              <a:buChar char="v"/>
              <a:defRPr sz="1800">
                <a:solidFill>
                  <a:schemeClr val="tx1"/>
                </a:solidFill>
              </a:defRPr>
            </a:lvl4pPr>
            <a:lvl5pPr>
              <a:buFont typeface="Courier New" pitchFamily="49" charset="0"/>
              <a:buChar char="o"/>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dirty="0"/>
          </a:p>
        </p:txBody>
      </p:sp>
    </p:spTree>
    <p:extLst>
      <p:ext uri="{BB962C8B-B14F-4D97-AF65-F5344CB8AC3E}">
        <p14:creationId xmlns:p14="http://schemas.microsoft.com/office/powerpoint/2010/main" val="237221542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Tree>
    <p:extLst>
      <p:ext uri="{BB962C8B-B14F-4D97-AF65-F5344CB8AC3E}">
        <p14:creationId xmlns:p14="http://schemas.microsoft.com/office/powerpoint/2010/main" val="774508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1666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9351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Titel und Inhal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0267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g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5791" name="Rectangle 15"/>
          <p:cNvSpPr>
            <a:spLocks noGrp="1" noChangeArrowheads="1"/>
          </p:cNvSpPr>
          <p:nvPr>
            <p:ph type="title"/>
          </p:nvPr>
        </p:nvSpPr>
        <p:spPr bwMode="auto">
          <a:xfrm>
            <a:off x="912000" y="1483200"/>
            <a:ext cx="10368000" cy="61792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noProof="0"/>
              <a:t>Titel durch Klicken hinzufügen</a:t>
            </a:r>
          </a:p>
        </p:txBody>
      </p:sp>
      <p:pic>
        <p:nvPicPr>
          <p:cNvPr id="19" name="Grafik 7"/>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8735484" y="352425"/>
            <a:ext cx="2808816" cy="877888"/>
          </a:xfrm>
          <a:prstGeom prst="rect">
            <a:avLst/>
          </a:prstGeom>
          <a:noFill/>
          <a:ln w="9525">
            <a:noFill/>
            <a:miter lim="800000"/>
            <a:headEnd/>
            <a:tailEnd/>
          </a:ln>
        </p:spPr>
      </p:pic>
      <p:pic>
        <p:nvPicPr>
          <p:cNvPr id="20" name="Grafik 8"/>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0" y="5851525"/>
            <a:ext cx="12192000" cy="738188"/>
          </a:xfrm>
          <a:prstGeom prst="rect">
            <a:avLst/>
          </a:prstGeom>
          <a:noFill/>
          <a:ln w="9525">
            <a:noFill/>
            <a:miter lim="800000"/>
            <a:headEnd/>
            <a:tailEnd/>
          </a:ln>
        </p:spPr>
      </p:pic>
      <p:sp>
        <p:nvSpPr>
          <p:cNvPr id="75792" name="Rectangle 16"/>
          <p:cNvSpPr>
            <a:spLocks noGrp="1" noChangeArrowheads="1"/>
          </p:cNvSpPr>
          <p:nvPr>
            <p:ph type="body" idx="1"/>
          </p:nvPr>
        </p:nvSpPr>
        <p:spPr bwMode="auto">
          <a:xfrm>
            <a:off x="912000" y="2447999"/>
            <a:ext cx="10368000" cy="3816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noProof="0"/>
              <a:t>Erste Ebene</a:t>
            </a:r>
          </a:p>
          <a:p>
            <a:pPr lvl="1"/>
            <a:r>
              <a:rPr lang="de-DE" noProof="0"/>
              <a:t>Zweite Ebene</a:t>
            </a:r>
          </a:p>
          <a:p>
            <a:pPr lvl="2"/>
            <a:r>
              <a:rPr lang="de-DE" noProof="0"/>
              <a:t>Dritte Ebene</a:t>
            </a:r>
          </a:p>
          <a:p>
            <a:pPr lvl="3"/>
            <a:r>
              <a:rPr lang="de-DE" noProof="0"/>
              <a:t>Vierte Ebene</a:t>
            </a:r>
          </a:p>
        </p:txBody>
      </p:sp>
      <p:sp>
        <p:nvSpPr>
          <p:cNvPr id="14" name="Text Box 19"/>
          <p:cNvSpPr txBox="1">
            <a:spLocks noChangeArrowheads="1"/>
          </p:cNvSpPr>
          <p:nvPr/>
        </p:nvSpPr>
        <p:spPr bwMode="auto">
          <a:xfrm>
            <a:off x="10271583" y="6581002"/>
            <a:ext cx="1236133" cy="246221"/>
          </a:xfrm>
          <a:prstGeom prst="rect">
            <a:avLst/>
          </a:prstGeom>
          <a:noFill/>
          <a:ln w="9525">
            <a:noFill/>
            <a:miter lim="800000"/>
            <a:headEnd/>
            <a:tailEnd/>
          </a:ln>
          <a:effectLst/>
        </p:spPr>
        <p:txBody>
          <a:bodyPr>
            <a:spAutoFit/>
          </a:bodyPr>
          <a:lstStyle>
            <a:defPPr>
              <a:defRPr lang="de-DE"/>
            </a:defPPr>
            <a:lvl1pPr algn="l" rtl="0" eaLnBrk="0" fontAlgn="base" hangingPunct="0">
              <a:spcBef>
                <a:spcPct val="0"/>
              </a:spcBef>
              <a:spcAft>
                <a:spcPct val="0"/>
              </a:spcAft>
              <a:defRPr sz="2200" b="1" kern="1200">
                <a:solidFill>
                  <a:srgbClr val="999999"/>
                </a:solidFill>
                <a:latin typeface="Arial" charset="0"/>
                <a:ea typeface="+mn-ea"/>
                <a:cs typeface="+mn-cs"/>
              </a:defRPr>
            </a:lvl1pPr>
            <a:lvl2pPr marL="457200" algn="l" rtl="0" eaLnBrk="0" fontAlgn="base" hangingPunct="0">
              <a:spcBef>
                <a:spcPct val="0"/>
              </a:spcBef>
              <a:spcAft>
                <a:spcPct val="0"/>
              </a:spcAft>
              <a:defRPr sz="2200" b="1" kern="1200">
                <a:solidFill>
                  <a:srgbClr val="999999"/>
                </a:solidFill>
                <a:latin typeface="Arial" charset="0"/>
                <a:ea typeface="+mn-ea"/>
                <a:cs typeface="+mn-cs"/>
              </a:defRPr>
            </a:lvl2pPr>
            <a:lvl3pPr marL="914400" algn="l" rtl="0" eaLnBrk="0" fontAlgn="base" hangingPunct="0">
              <a:spcBef>
                <a:spcPct val="0"/>
              </a:spcBef>
              <a:spcAft>
                <a:spcPct val="0"/>
              </a:spcAft>
              <a:defRPr sz="2200" b="1" kern="1200">
                <a:solidFill>
                  <a:srgbClr val="999999"/>
                </a:solidFill>
                <a:latin typeface="Arial" charset="0"/>
                <a:ea typeface="+mn-ea"/>
                <a:cs typeface="+mn-cs"/>
              </a:defRPr>
            </a:lvl3pPr>
            <a:lvl4pPr marL="1371600" algn="l" rtl="0" eaLnBrk="0" fontAlgn="base" hangingPunct="0">
              <a:spcBef>
                <a:spcPct val="0"/>
              </a:spcBef>
              <a:spcAft>
                <a:spcPct val="0"/>
              </a:spcAft>
              <a:defRPr sz="2200" b="1" kern="1200">
                <a:solidFill>
                  <a:srgbClr val="999999"/>
                </a:solidFill>
                <a:latin typeface="Arial" charset="0"/>
                <a:ea typeface="+mn-ea"/>
                <a:cs typeface="+mn-cs"/>
              </a:defRPr>
            </a:lvl4pPr>
            <a:lvl5pPr marL="1828800" algn="l" rtl="0" eaLnBrk="0" fontAlgn="base" hangingPunct="0">
              <a:spcBef>
                <a:spcPct val="0"/>
              </a:spcBef>
              <a:spcAft>
                <a:spcPct val="0"/>
              </a:spcAft>
              <a:defRPr sz="2200" b="1" kern="1200">
                <a:solidFill>
                  <a:srgbClr val="999999"/>
                </a:solidFill>
                <a:latin typeface="Arial" charset="0"/>
                <a:ea typeface="+mn-ea"/>
                <a:cs typeface="+mn-cs"/>
              </a:defRPr>
            </a:lvl5pPr>
            <a:lvl6pPr marL="2286000" algn="l" defTabSz="914400" rtl="0" eaLnBrk="1" latinLnBrk="0" hangingPunct="1">
              <a:defRPr sz="2200" b="1" kern="1200">
                <a:solidFill>
                  <a:srgbClr val="999999"/>
                </a:solidFill>
                <a:latin typeface="Arial" charset="0"/>
                <a:ea typeface="+mn-ea"/>
                <a:cs typeface="+mn-cs"/>
              </a:defRPr>
            </a:lvl6pPr>
            <a:lvl7pPr marL="2743200" algn="l" defTabSz="914400" rtl="0" eaLnBrk="1" latinLnBrk="0" hangingPunct="1">
              <a:defRPr sz="2200" b="1" kern="1200">
                <a:solidFill>
                  <a:srgbClr val="999999"/>
                </a:solidFill>
                <a:latin typeface="Arial" charset="0"/>
                <a:ea typeface="+mn-ea"/>
                <a:cs typeface="+mn-cs"/>
              </a:defRPr>
            </a:lvl7pPr>
            <a:lvl8pPr marL="3200400" algn="l" defTabSz="914400" rtl="0" eaLnBrk="1" latinLnBrk="0" hangingPunct="1">
              <a:defRPr sz="2200" b="1" kern="1200">
                <a:solidFill>
                  <a:srgbClr val="999999"/>
                </a:solidFill>
                <a:latin typeface="Arial" charset="0"/>
                <a:ea typeface="+mn-ea"/>
                <a:cs typeface="+mn-cs"/>
              </a:defRPr>
            </a:lvl8pPr>
            <a:lvl9pPr marL="3657600" algn="l" defTabSz="914400" rtl="0" eaLnBrk="1" latinLnBrk="0" hangingPunct="1">
              <a:defRPr sz="2200" b="1" kern="1200">
                <a:solidFill>
                  <a:srgbClr val="999999"/>
                </a:solidFill>
                <a:latin typeface="Arial" charset="0"/>
                <a:ea typeface="+mn-ea"/>
                <a:cs typeface="+mn-cs"/>
              </a:defRPr>
            </a:lvl9pPr>
          </a:lstStyle>
          <a:p>
            <a:r>
              <a:rPr lang="uk-UA" sz="1000" b="0" noProof="0" dirty="0">
                <a:solidFill>
                  <a:srgbClr val="6E6452"/>
                </a:solidFill>
                <a:latin typeface="Arial Narrow" pitchFamily="34" charset="0"/>
              </a:rPr>
              <a:t>Сторінка </a:t>
            </a:r>
            <a:fld id="{327115CA-E6A4-425F-BB4F-A64D48743A27}" type="slidenum">
              <a:rPr lang="de-DE" sz="1000" b="0" noProof="0">
                <a:solidFill>
                  <a:srgbClr val="6E6452"/>
                </a:solidFill>
                <a:latin typeface="Arial Narrow" pitchFamily="34" charset="0"/>
              </a:rPr>
              <a:pPr/>
              <a:t>‹#›</a:t>
            </a:fld>
            <a:endParaRPr lang="uk-UA" sz="1000" b="0" noProof="0" dirty="0">
              <a:solidFill>
                <a:srgbClr val="6E6452"/>
              </a:solidFill>
              <a:latin typeface="Arial Narrow" pitchFamily="34" charset="0"/>
            </a:endParaRPr>
          </a:p>
        </p:txBody>
      </p:sp>
      <p:sp>
        <p:nvSpPr>
          <p:cNvPr id="15" name="Rectangle 25"/>
          <p:cNvSpPr>
            <a:spLocks noGrp="1" noChangeArrowheads="1"/>
          </p:cNvSpPr>
          <p:nvPr>
            <p:ph type="ftr" sz="quarter" idx="3"/>
          </p:nvPr>
        </p:nvSpPr>
        <p:spPr bwMode="auto">
          <a:xfrm>
            <a:off x="3817035" y="6581002"/>
            <a:ext cx="4557932"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lgn="ctr">
              <a:defRPr sz="1000" b="1" spc="70" baseline="0">
                <a:solidFill>
                  <a:srgbClr val="6E6452"/>
                </a:solidFill>
                <a:latin typeface="Arial Narrow" pitchFamily="34" charset="0"/>
              </a:defRPr>
            </a:lvl1pPr>
          </a:lstStyle>
          <a:p>
            <a:r>
              <a:rPr lang="de-DE"/>
              <a:t>Der FMB in der GIZ</a:t>
            </a:r>
            <a:endParaRPr lang="de-DE" dirty="0"/>
          </a:p>
        </p:txBody>
      </p:sp>
    </p:spTree>
    <p:extLst>
      <p:ext uri="{BB962C8B-B14F-4D97-AF65-F5344CB8AC3E}">
        <p14:creationId xmlns:p14="http://schemas.microsoft.com/office/powerpoint/2010/main" val="3471778929"/>
      </p:ext>
    </p:extLst>
  </p:cSld>
  <p:clrMap bg1="lt1" tx1="dk1" bg2="lt2" tx2="dk2" accent1="accent1" accent2="accent2" accent3="accent3" accent4="accent4" accent5="accent5" accent6="accent6" hlink="hlink" folHlink="folHlink"/>
  <p:sldLayoutIdLst>
    <p:sldLayoutId id="2147483670" r:id="rId1"/>
    <p:sldLayoutId id="2147483672" r:id="rId2"/>
    <p:sldLayoutId id="2147483675" r:id="rId3"/>
    <p:sldLayoutId id="2147483676" r:id="rId4"/>
    <p:sldLayoutId id="2147483678" r:id="rId5"/>
    <p:sldLayoutId id="2147483679" r:id="rId6"/>
    <p:sldLayoutId id="2147483683" r:id="rId7"/>
    <p:sldLayoutId id="2147483684" r:id="rId8"/>
    <p:sldLayoutId id="2147483685" r:id="rId9"/>
    <p:sldLayoutId id="2147483686" r:id="rId10"/>
  </p:sldLayoutIdLst>
  <p:transition/>
  <p:hf sldNum="0" hdr="0" ftr="0"/>
  <p:txStyles>
    <p:titleStyle>
      <a:lvl1pPr algn="l" rtl="0" eaLnBrk="1" fontAlgn="base" hangingPunct="1">
        <a:spcBef>
          <a:spcPct val="0"/>
        </a:spcBef>
        <a:spcAft>
          <a:spcPct val="0"/>
        </a:spcAft>
        <a:defRPr sz="2400">
          <a:solidFill>
            <a:srgbClr val="6E6452"/>
          </a:solidFill>
          <a:latin typeface="+mj-lt"/>
          <a:ea typeface="+mj-ea"/>
          <a:cs typeface="+mj-cs"/>
        </a:defRPr>
      </a:lvl1pPr>
      <a:lvl2pPr algn="l" rtl="0" eaLnBrk="1" fontAlgn="base" hangingPunct="1">
        <a:spcBef>
          <a:spcPct val="0"/>
        </a:spcBef>
        <a:spcAft>
          <a:spcPct val="0"/>
        </a:spcAft>
        <a:defRPr sz="3600">
          <a:solidFill>
            <a:schemeClr val="tx1"/>
          </a:solidFill>
          <a:latin typeface="Arial" charset="0"/>
        </a:defRPr>
      </a:lvl2pPr>
      <a:lvl3pPr algn="l" rtl="0" eaLnBrk="1" fontAlgn="base" hangingPunct="1">
        <a:spcBef>
          <a:spcPct val="0"/>
        </a:spcBef>
        <a:spcAft>
          <a:spcPct val="0"/>
        </a:spcAft>
        <a:defRPr sz="3600">
          <a:solidFill>
            <a:schemeClr val="tx1"/>
          </a:solidFill>
          <a:latin typeface="Arial" charset="0"/>
        </a:defRPr>
      </a:lvl3pPr>
      <a:lvl4pPr algn="l" rtl="0" eaLnBrk="1" fontAlgn="base" hangingPunct="1">
        <a:spcBef>
          <a:spcPct val="0"/>
        </a:spcBef>
        <a:spcAft>
          <a:spcPct val="0"/>
        </a:spcAft>
        <a:defRPr sz="3600">
          <a:solidFill>
            <a:schemeClr val="tx1"/>
          </a:solidFill>
          <a:latin typeface="Arial" charset="0"/>
        </a:defRPr>
      </a:lvl4pPr>
      <a:lvl5pPr algn="l" rtl="0" eaLnBrk="1" fontAlgn="base" hangingPunct="1">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p:titleStyle>
    <p:bodyStyle>
      <a:lvl1pPr marL="360000" indent="-360000" algn="l" rtl="0" eaLnBrk="1" fontAlgn="base" hangingPunct="1">
        <a:spcBef>
          <a:spcPts val="400"/>
        </a:spcBef>
        <a:spcAft>
          <a:spcPts val="800"/>
        </a:spcAft>
        <a:buClr>
          <a:srgbClr val="C80F0F"/>
        </a:buClr>
        <a:buFont typeface="Arial" pitchFamily="34" charset="0"/>
        <a:buChar char="•"/>
        <a:tabLst>
          <a:tab pos="2190750" algn="l"/>
        </a:tabLst>
        <a:defRPr sz="1800">
          <a:solidFill>
            <a:srgbClr val="6E6452"/>
          </a:solidFill>
          <a:latin typeface="+mn-lt"/>
          <a:ea typeface="+mn-ea"/>
          <a:cs typeface="+mn-cs"/>
        </a:defRPr>
      </a:lvl1pPr>
      <a:lvl2pPr marL="720000" indent="-360000" algn="l" rtl="0" eaLnBrk="1" fontAlgn="base" hangingPunct="1">
        <a:spcBef>
          <a:spcPts val="400"/>
        </a:spcBef>
        <a:spcAft>
          <a:spcPts val="800"/>
        </a:spcAft>
        <a:buClr>
          <a:srgbClr val="6E6452"/>
        </a:buClr>
        <a:buFont typeface="Arial" pitchFamily="34" charset="0"/>
        <a:buChar char="•"/>
        <a:tabLst>
          <a:tab pos="2190750" algn="l"/>
        </a:tabLst>
        <a:defRPr sz="1800">
          <a:solidFill>
            <a:srgbClr val="6E6452"/>
          </a:solidFill>
          <a:latin typeface="+mn-lt"/>
        </a:defRPr>
      </a:lvl2pPr>
      <a:lvl3pPr marL="1080000" indent="-360000" algn="l" rtl="0" eaLnBrk="1" fontAlgn="base" hangingPunct="1">
        <a:spcBef>
          <a:spcPts val="400"/>
        </a:spcBef>
        <a:spcAft>
          <a:spcPts val="800"/>
        </a:spcAft>
        <a:buClr>
          <a:srgbClr val="6E6452"/>
        </a:buClr>
        <a:buFont typeface="Arial" pitchFamily="34" charset="0"/>
        <a:buChar char="•"/>
        <a:tabLst>
          <a:tab pos="2190750" algn="l"/>
        </a:tabLst>
        <a:defRPr sz="1800">
          <a:solidFill>
            <a:srgbClr val="6E6452"/>
          </a:solidFill>
          <a:latin typeface="+mn-lt"/>
        </a:defRPr>
      </a:lvl3pPr>
      <a:lvl4pPr marL="144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4pPr>
      <a:lvl5pPr marL="180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5pPr>
      <a:lvl6pPr marL="216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6pPr>
      <a:lvl7pPr marL="252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7pPr>
      <a:lvl8pPr marL="288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8pPr>
      <a:lvl9pPr marL="324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2.emf"/><Relationship Id="rId4" Type="http://schemas.openxmlformats.org/officeDocument/2006/relationships/image" Target="../media/image21.emf"/></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37.jpeg"/></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image" Target="../media/image45.jpeg"/><Relationship Id="rId4" Type="http://schemas.openxmlformats.org/officeDocument/2006/relationships/image" Target="../media/image44.jpeg"/></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47.jpeg"/></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57.jpeg"/></Relationships>
</file>

<file path=ppt/slides/_rels/slide4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image" Target="../media/image60.jpeg"/></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5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jpeg"/><Relationship Id="rId4" Type="http://schemas.openxmlformats.org/officeDocument/2006/relationships/image" Target="../media/image65.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notesSlide" Target="../notesSlides/notesSlide56.xml"/><Relationship Id="rId1" Type="http://schemas.openxmlformats.org/officeDocument/2006/relationships/slideLayout" Target="../slideLayouts/slideLayout10.xml"/><Relationship Id="rId4" Type="http://schemas.openxmlformats.org/officeDocument/2006/relationships/image" Target="../media/image1.gi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7" descr="Weltkarte-Layer-NEU.jpg"/>
          <p:cNvPicPr>
            <a:picLocks noChangeAspect="1"/>
          </p:cNvPicPr>
          <p:nvPr/>
        </p:nvPicPr>
        <p:blipFill>
          <a:blip r:embed="rId3" cstate="print"/>
          <a:srcRect/>
          <a:stretch>
            <a:fillRect/>
          </a:stretch>
        </p:blipFill>
        <p:spPr bwMode="auto">
          <a:xfrm>
            <a:off x="1530807" y="1024877"/>
            <a:ext cx="9123345" cy="5417489"/>
          </a:xfrm>
          <a:prstGeom prst="rect">
            <a:avLst/>
          </a:prstGeom>
          <a:noFill/>
          <a:ln w="9525">
            <a:noFill/>
            <a:miter lim="800000"/>
            <a:headEnd/>
            <a:tailEnd/>
          </a:ln>
        </p:spPr>
      </p:pic>
      <p:sp>
        <p:nvSpPr>
          <p:cNvPr id="5" name="Titel 1"/>
          <p:cNvSpPr txBox="1">
            <a:spLocks/>
          </p:cNvSpPr>
          <p:nvPr/>
        </p:nvSpPr>
        <p:spPr>
          <a:xfrm>
            <a:off x="1506295" y="2348880"/>
            <a:ext cx="10685705" cy="2647156"/>
          </a:xfrm>
          <a:prstGeom prst="rect">
            <a:avLst/>
          </a:prstGeom>
          <a:solidFill>
            <a:srgbClr val="C00000">
              <a:alpha val="70000"/>
            </a:srgbClr>
          </a:solidFill>
        </p:spPr>
        <p:txBody>
          <a:bodyPr/>
          <a:lstStyle>
            <a:lvl1pPr algn="l" rtl="0" eaLnBrk="1" fontAlgn="base" hangingPunct="1">
              <a:spcBef>
                <a:spcPct val="0"/>
              </a:spcBef>
              <a:spcAft>
                <a:spcPct val="0"/>
              </a:spcAft>
              <a:defRPr sz="2400">
                <a:solidFill>
                  <a:srgbClr val="6E6452"/>
                </a:solidFill>
                <a:latin typeface="+mj-lt"/>
                <a:ea typeface="+mj-ea"/>
                <a:cs typeface="+mj-cs"/>
              </a:defRPr>
            </a:lvl1pPr>
            <a:lvl2pPr algn="l" rtl="0" eaLnBrk="1" fontAlgn="base" hangingPunct="1">
              <a:spcBef>
                <a:spcPct val="0"/>
              </a:spcBef>
              <a:spcAft>
                <a:spcPct val="0"/>
              </a:spcAft>
              <a:defRPr sz="3600">
                <a:solidFill>
                  <a:schemeClr val="tx1"/>
                </a:solidFill>
                <a:latin typeface="Arial" charset="0"/>
              </a:defRPr>
            </a:lvl2pPr>
            <a:lvl3pPr algn="l" rtl="0" eaLnBrk="1" fontAlgn="base" hangingPunct="1">
              <a:spcBef>
                <a:spcPct val="0"/>
              </a:spcBef>
              <a:spcAft>
                <a:spcPct val="0"/>
              </a:spcAft>
              <a:defRPr sz="3600">
                <a:solidFill>
                  <a:schemeClr val="tx1"/>
                </a:solidFill>
                <a:latin typeface="Arial" charset="0"/>
              </a:defRPr>
            </a:lvl3pPr>
            <a:lvl4pPr algn="l" rtl="0" eaLnBrk="1" fontAlgn="base" hangingPunct="1">
              <a:spcBef>
                <a:spcPct val="0"/>
              </a:spcBef>
              <a:spcAft>
                <a:spcPct val="0"/>
              </a:spcAft>
              <a:defRPr sz="3600">
                <a:solidFill>
                  <a:schemeClr val="tx1"/>
                </a:solidFill>
                <a:latin typeface="Arial" charset="0"/>
              </a:defRPr>
            </a:lvl4pPr>
            <a:lvl5pPr algn="l" rtl="0" eaLnBrk="1" fontAlgn="base" hangingPunct="1">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pPr>
              <a:defRPr/>
            </a:pPr>
            <a:r>
              <a:rPr lang="en-US" dirty="0"/>
              <a:t>	</a:t>
            </a:r>
          </a:p>
          <a:p>
            <a:pPr>
              <a:defRPr/>
            </a:pPr>
            <a:r>
              <a:rPr lang="en-US" dirty="0"/>
              <a:t>	</a:t>
            </a:r>
            <a:r>
              <a:rPr lang="uk-UA" sz="2800" b="1" dirty="0">
                <a:solidFill>
                  <a:srgbClr val="FFFFFF"/>
                </a:solidFill>
                <a:latin typeface="Arial"/>
              </a:rPr>
              <a:t>Тренінг для енергоаудиторів</a:t>
            </a:r>
          </a:p>
          <a:p>
            <a:pPr>
              <a:defRPr/>
            </a:pPr>
            <a:endParaRPr lang="uk-UA" sz="1000" b="1" dirty="0">
              <a:solidFill>
                <a:srgbClr val="FFFFFF"/>
              </a:solidFill>
              <a:latin typeface="Arial"/>
            </a:endParaRPr>
          </a:p>
          <a:p>
            <a:pPr marL="896938">
              <a:lnSpc>
                <a:spcPct val="150000"/>
              </a:lnSpc>
              <a:tabLst>
                <a:tab pos="900113" algn="l"/>
              </a:tabLst>
              <a:defRPr/>
            </a:pPr>
            <a:r>
              <a:rPr lang="uk-UA" sz="1800" b="1" dirty="0">
                <a:solidFill>
                  <a:srgbClr val="FFFFFF"/>
                </a:solidFill>
              </a:rPr>
              <a:t>Модуль 2. Технічні аспекти</a:t>
            </a:r>
          </a:p>
          <a:p>
            <a:pPr marL="896938">
              <a:lnSpc>
                <a:spcPct val="150000"/>
              </a:lnSpc>
              <a:tabLst>
                <a:tab pos="900113" algn="l"/>
              </a:tabLst>
              <a:defRPr/>
            </a:pPr>
            <a:r>
              <a:rPr lang="uk-UA" sz="1600" b="1" dirty="0">
                <a:solidFill>
                  <a:srgbClr val="FFFFFF"/>
                </a:solidFill>
              </a:rPr>
              <a:t>Модуль 2.2. Кондиціонування повітря та використання електрики/ресурсів</a:t>
            </a:r>
          </a:p>
          <a:p>
            <a:pPr marL="896938">
              <a:lnSpc>
                <a:spcPct val="150000"/>
              </a:lnSpc>
              <a:tabLst>
                <a:tab pos="900113" algn="l"/>
              </a:tabLst>
              <a:defRPr/>
            </a:pPr>
            <a:r>
              <a:rPr lang="uk-UA" sz="1600" dirty="0">
                <a:solidFill>
                  <a:srgbClr val="FFFFFF"/>
                </a:solidFill>
              </a:rPr>
              <a:t>Модуль 2.1.1. Вентиляція та кондиціонування повітря в будівлях</a:t>
            </a:r>
          </a:p>
        </p:txBody>
      </p:sp>
      <p:sp>
        <p:nvSpPr>
          <p:cNvPr id="2" name="Rectangle 1"/>
          <p:cNvSpPr/>
          <p:nvPr/>
        </p:nvSpPr>
        <p:spPr>
          <a:xfrm>
            <a:off x="7392144" y="4626704"/>
            <a:ext cx="4565994" cy="369332"/>
          </a:xfrm>
          <a:prstGeom prst="rect">
            <a:avLst/>
          </a:prstGeom>
        </p:spPr>
        <p:txBody>
          <a:bodyPr wrap="none">
            <a:spAutoFit/>
          </a:bodyPr>
          <a:lstStyle/>
          <a:p>
            <a:pPr marL="896938"/>
            <a:r>
              <a:rPr lang="uk-UA" dirty="0"/>
              <a:t>Фонд енергоефективності України</a:t>
            </a:r>
            <a:endParaRPr lang="uk-UA" b="1" dirty="0">
              <a:solidFill>
                <a:srgbClr val="9AB5C5"/>
              </a:solidFill>
              <a:latin typeface="Arial"/>
            </a:endParaRPr>
          </a:p>
        </p:txBody>
      </p:sp>
      <p:sp>
        <p:nvSpPr>
          <p:cNvPr id="6" name="TextBox 5"/>
          <p:cNvSpPr txBox="1"/>
          <p:nvPr/>
        </p:nvSpPr>
        <p:spPr>
          <a:xfrm rot="19612001">
            <a:off x="131666" y="1261707"/>
            <a:ext cx="6935880" cy="707886"/>
          </a:xfrm>
          <a:prstGeom prst="rect">
            <a:avLst/>
          </a:prstGeom>
          <a:noFill/>
        </p:spPr>
        <p:txBody>
          <a:bodyPr wrap="square" rtlCol="0">
            <a:spAutoFit/>
          </a:bodyPr>
          <a:lstStyle/>
          <a:p>
            <a:r>
              <a:rPr lang="uk-UA" sz="2000" b="1" dirty="0"/>
              <a:t>ПРОЕКТ лише для внутрішнього</a:t>
            </a:r>
          </a:p>
          <a:p>
            <a:r>
              <a:rPr lang="uk-UA" sz="2000" b="1" dirty="0"/>
              <a:t>використання</a:t>
            </a:r>
          </a:p>
        </p:txBody>
      </p:sp>
    </p:spTree>
    <p:extLst>
      <p:ext uri="{BB962C8B-B14F-4D97-AF65-F5344CB8AC3E}">
        <p14:creationId xmlns:p14="http://schemas.microsoft.com/office/powerpoint/2010/main" val="269569699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Titel 1"/>
          <p:cNvSpPr>
            <a:spLocks noGrp="1"/>
          </p:cNvSpPr>
          <p:nvPr>
            <p:ph type="title"/>
          </p:nvPr>
        </p:nvSpPr>
        <p:spPr>
          <a:xfrm>
            <a:off x="407368" y="275345"/>
            <a:ext cx="8591550" cy="605954"/>
          </a:xfrm>
        </p:spPr>
        <p:txBody>
          <a:bodyPr anchor="t"/>
          <a:lstStyle/>
          <a:p>
            <a:r>
              <a:rPr lang="uk-UA" altLang="en-US" sz="2800" b="1" kern="1200" dirty="0">
                <a:solidFill>
                  <a:schemeClr val="tx1"/>
                </a:solidFill>
              </a:rPr>
              <a:t>Вологість повітря</a:t>
            </a:r>
          </a:p>
        </p:txBody>
      </p:sp>
      <p:sp>
        <p:nvSpPr>
          <p:cNvPr id="4" name="Untertitel 11"/>
          <p:cNvSpPr txBox="1">
            <a:spLocks/>
          </p:cNvSpPr>
          <p:nvPr/>
        </p:nvSpPr>
        <p:spPr bwMode="auto">
          <a:xfrm>
            <a:off x="438855" y="1701354"/>
            <a:ext cx="9892060" cy="8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0975" indent="-180975">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spcBef>
                <a:spcPct val="20000"/>
              </a:spcBef>
              <a:buFontTx/>
              <a:buChar char="-"/>
            </a:pPr>
            <a:r>
              <a:rPr lang="uk-UA" altLang="en-US" sz="1800" dirty="0">
                <a:latin typeface="+mn-lt"/>
              </a:rPr>
              <a:t>За допомогою фіксованої та тривалої швидкості циркуляції повітря</a:t>
            </a:r>
          </a:p>
          <a:p>
            <a:pPr>
              <a:spcBef>
                <a:spcPct val="20000"/>
              </a:spcBef>
              <a:buFontTx/>
              <a:buChar char="-"/>
            </a:pPr>
            <a:r>
              <a:rPr lang="uk-UA" altLang="en-US" sz="1800" dirty="0">
                <a:latin typeface="+mn-lt"/>
              </a:rPr>
              <a:t>За допомогою кращої ізоляції оболонки будівлі</a:t>
            </a:r>
          </a:p>
        </p:txBody>
      </p:sp>
      <p:sp>
        <p:nvSpPr>
          <p:cNvPr id="5" name="Untertitel 11"/>
          <p:cNvSpPr txBox="1">
            <a:spLocks/>
          </p:cNvSpPr>
          <p:nvPr/>
        </p:nvSpPr>
        <p:spPr bwMode="auto">
          <a:xfrm>
            <a:off x="427022" y="3290119"/>
            <a:ext cx="10841722" cy="14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0975" indent="-180975">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spcBef>
                <a:spcPct val="20000"/>
              </a:spcBef>
              <a:buFontTx/>
              <a:buChar char="-"/>
            </a:pPr>
            <a:r>
              <a:rPr lang="uk-UA" altLang="en-US" sz="1800" dirty="0">
                <a:latin typeface="+mn-lt"/>
              </a:rPr>
              <a:t>Швидкість циркуляції повітря та інфільтрація скорочують (герметичні вікна</a:t>
            </a:r>
            <a:r>
              <a:rPr lang="en-US" altLang="en-US" sz="1800" dirty="0">
                <a:latin typeface="+mn-lt"/>
                <a:sym typeface="Wingdings" panose="05000000000000000000" pitchFamily="2" charset="2"/>
              </a:rPr>
              <a:t></a:t>
            </a:r>
            <a:r>
              <a:rPr lang="uk-UA" altLang="en-US" sz="1800" dirty="0">
                <a:latin typeface="+mn-lt"/>
                <a:sym typeface="Wingdings" panose="05000000000000000000" pitchFamily="2" charset="2"/>
              </a:rPr>
              <a:t> підвищена внутрішня вологість)</a:t>
            </a:r>
            <a:endParaRPr lang="uk-UA" altLang="en-US" sz="1800" dirty="0">
              <a:latin typeface="+mn-lt"/>
              <a:cs typeface="+mn-cs"/>
            </a:endParaRPr>
          </a:p>
          <a:p>
            <a:pPr>
              <a:spcBef>
                <a:spcPct val="20000"/>
              </a:spcBef>
              <a:buFontTx/>
              <a:buChar char="-"/>
            </a:pPr>
            <a:r>
              <a:rPr lang="uk-UA" altLang="en-US" sz="1800" dirty="0">
                <a:latin typeface="+mn-lt"/>
              </a:rPr>
              <a:t>Термоізоляція не встановлена рівномірно та належно</a:t>
            </a:r>
          </a:p>
          <a:p>
            <a:pPr>
              <a:spcBef>
                <a:spcPct val="20000"/>
              </a:spcBef>
              <a:buFontTx/>
              <a:buChar char="-"/>
            </a:pPr>
            <a:r>
              <a:rPr lang="uk-UA" altLang="en-US" sz="1800" dirty="0">
                <a:latin typeface="+mn-lt"/>
              </a:rPr>
              <a:t>Конденсат чи пліснява утворюються в ділянках низьких температур поверхонь</a:t>
            </a:r>
          </a:p>
        </p:txBody>
      </p:sp>
      <p:sp>
        <p:nvSpPr>
          <p:cNvPr id="20485" name="Untertitel 11"/>
          <p:cNvSpPr txBox="1">
            <a:spLocks/>
          </p:cNvSpPr>
          <p:nvPr/>
        </p:nvSpPr>
        <p:spPr bwMode="auto">
          <a:xfrm>
            <a:off x="438854" y="1202753"/>
            <a:ext cx="10841722" cy="498601"/>
          </a:xfrm>
          <a:prstGeom prst="rect">
            <a:avLst/>
          </a:prstGeom>
          <a:ln/>
        </p:spPr>
        <p:style>
          <a:lnRef idx="2">
            <a:schemeClr val="accent4"/>
          </a:lnRef>
          <a:fillRef idx="1">
            <a:schemeClr val="lt1"/>
          </a:fillRef>
          <a:effectRef idx="0">
            <a:schemeClr val="accent4"/>
          </a:effectRef>
          <a:fontRef idx="minor">
            <a:schemeClr val="dk1"/>
          </a:fontRef>
        </p:style>
        <p:txBody>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spcBef>
                <a:spcPct val="20000"/>
              </a:spcBef>
            </a:pPr>
            <a:r>
              <a:rPr lang="uk-UA" altLang="en-US" sz="2400" dirty="0">
                <a:latin typeface="+mn-lt"/>
              </a:rPr>
              <a:t>Ризик утворення грибка можна зменшити:</a:t>
            </a:r>
          </a:p>
        </p:txBody>
      </p:sp>
      <p:sp>
        <p:nvSpPr>
          <p:cNvPr id="20486" name="Untertitel 11"/>
          <p:cNvSpPr txBox="1">
            <a:spLocks/>
          </p:cNvSpPr>
          <p:nvPr/>
        </p:nvSpPr>
        <p:spPr bwMode="auto">
          <a:xfrm>
            <a:off x="438854" y="2713815"/>
            <a:ext cx="10841722" cy="482600"/>
          </a:xfrm>
          <a:prstGeom prst="rect">
            <a:avLst/>
          </a:prstGeom>
          <a:ln/>
        </p:spPr>
        <p:style>
          <a:lnRef idx="2">
            <a:schemeClr val="accent6"/>
          </a:lnRef>
          <a:fillRef idx="1">
            <a:schemeClr val="lt1"/>
          </a:fillRef>
          <a:effectRef idx="0">
            <a:schemeClr val="accent6"/>
          </a:effectRef>
          <a:fontRef idx="minor">
            <a:schemeClr val="dk1"/>
          </a:fontRef>
        </p:style>
        <p:txBody>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spcBef>
                <a:spcPct val="20000"/>
              </a:spcBef>
            </a:pPr>
            <a:r>
              <a:rPr lang="uk-UA" altLang="en-US" sz="2400" dirty="0">
                <a:latin typeface="+mn-lt"/>
              </a:rPr>
              <a:t>Найпоширеніші помилки під час відновлення:</a:t>
            </a:r>
          </a:p>
        </p:txBody>
      </p:sp>
      <p:sp>
        <p:nvSpPr>
          <p:cNvPr id="20487" name="Untertitel 11"/>
          <p:cNvSpPr txBox="1">
            <a:spLocks/>
          </p:cNvSpPr>
          <p:nvPr/>
        </p:nvSpPr>
        <p:spPr bwMode="auto">
          <a:xfrm>
            <a:off x="427022" y="4722707"/>
            <a:ext cx="10841722" cy="506493"/>
          </a:xfrm>
          <a:prstGeom prst="rect">
            <a:avLst/>
          </a:prstGeom>
          <a:ln/>
        </p:spPr>
        <p:style>
          <a:lnRef idx="2">
            <a:schemeClr val="accent3"/>
          </a:lnRef>
          <a:fillRef idx="1">
            <a:schemeClr val="lt1"/>
          </a:fillRef>
          <a:effectRef idx="0">
            <a:schemeClr val="accent3"/>
          </a:effectRef>
          <a:fontRef idx="minor">
            <a:schemeClr val="dk1"/>
          </a:fontRef>
        </p:style>
        <p:txBody>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spcBef>
                <a:spcPct val="20000"/>
              </a:spcBef>
            </a:pPr>
            <a:r>
              <a:rPr lang="uk-UA" altLang="en-US" sz="2400" dirty="0">
                <a:latin typeface="+mn-lt"/>
              </a:rPr>
              <a:t>Комфортна внутрішня вологість повітря</a:t>
            </a:r>
          </a:p>
        </p:txBody>
      </p:sp>
      <p:sp>
        <p:nvSpPr>
          <p:cNvPr id="9" name="Untertitel 11"/>
          <p:cNvSpPr txBox="1">
            <a:spLocks/>
          </p:cNvSpPr>
          <p:nvPr/>
        </p:nvSpPr>
        <p:spPr bwMode="auto">
          <a:xfrm>
            <a:off x="407368" y="5229200"/>
            <a:ext cx="10027973" cy="858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0975" indent="-180975">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spcBef>
                <a:spcPct val="20000"/>
              </a:spcBef>
              <a:buFontTx/>
              <a:buChar char="-"/>
            </a:pPr>
            <a:r>
              <a:rPr lang="uk-UA" altLang="en-US" sz="1800" dirty="0">
                <a:latin typeface="+mn-lt"/>
              </a:rPr>
              <a:t>Швидкість циркуляції повітря відповідає внутрішнім джерелам вологості</a:t>
            </a:r>
          </a:p>
          <a:p>
            <a:pPr>
              <a:spcBef>
                <a:spcPct val="20000"/>
              </a:spcBef>
              <a:buFontTx/>
              <a:buChar char="-"/>
            </a:pPr>
            <a:r>
              <a:rPr lang="uk-UA" altLang="en-US" sz="1800" dirty="0">
                <a:latin typeface="+mn-lt"/>
              </a:rPr>
              <a:t>Варто бути обережними під час надмірної сухості повітря, що може бути проблематичним за високої швидкості циркуляції повітря</a:t>
            </a:r>
          </a:p>
        </p:txBody>
      </p:sp>
    </p:spTree>
    <p:extLst>
      <p:ext uri="{BB962C8B-B14F-4D97-AF65-F5344CB8AC3E}">
        <p14:creationId xmlns:p14="http://schemas.microsoft.com/office/powerpoint/2010/main" val="180594732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35"/>
          <p:cNvGrpSpPr>
            <a:grpSpLocks/>
          </p:cNvGrpSpPr>
          <p:nvPr/>
        </p:nvGrpSpPr>
        <p:grpSpPr bwMode="auto">
          <a:xfrm>
            <a:off x="839416" y="1196752"/>
            <a:ext cx="7954962" cy="5286375"/>
            <a:chOff x="653" y="599"/>
            <a:chExt cx="5011" cy="3330"/>
          </a:xfrm>
        </p:grpSpPr>
        <p:sp>
          <p:nvSpPr>
            <p:cNvPr id="9224" name="Rectangle 2"/>
            <p:cNvSpPr>
              <a:spLocks noChangeArrowheads="1"/>
            </p:cNvSpPr>
            <p:nvPr/>
          </p:nvSpPr>
          <p:spPr bwMode="auto">
            <a:xfrm>
              <a:off x="653" y="599"/>
              <a:ext cx="4857" cy="1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r>
                <a:rPr lang="uk-UA" altLang="en-US" sz="1800" dirty="0">
                  <a:latin typeface="+mn-lt"/>
                  <a:sym typeface="Wingdings" panose="05000000000000000000" pitchFamily="2" charset="2"/>
                </a:rPr>
                <a:t>Дві найпоширеніші помилки, які було виявлено у відновлених будівлях:</a:t>
              </a:r>
              <a:br>
                <a:rPr sz="1800" dirty="0"/>
              </a:br>
              <a:br>
                <a:rPr sz="1800" dirty="0"/>
              </a:br>
              <a:r>
                <a:rPr lang="uk-UA" altLang="en-US" sz="1800" dirty="0">
                  <a:latin typeface="+mn-lt"/>
                  <a:sym typeface="Wingdings" panose="05000000000000000000" pitchFamily="2" charset="2"/>
                </a:rPr>
                <a:t>- герметичність без належної вентиляції</a:t>
              </a:r>
            </a:p>
            <a:p>
              <a:pPr eaLnBrk="1" hangingPunct="1"/>
              <a:r>
                <a:rPr lang="uk-UA" altLang="en-US" sz="1800" dirty="0">
                  <a:latin typeface="+mn-lt"/>
                  <a:sym typeface="Wingdings" panose="05000000000000000000" pitchFamily="2" charset="2"/>
                </a:rPr>
                <a:t>- відсутність поліпшень термоізоляції</a:t>
              </a:r>
              <a:br>
                <a:rPr dirty="0"/>
              </a:br>
              <a:endParaRPr lang="uk-UA" altLang="en-US" sz="2400" dirty="0">
                <a:sym typeface="Wingdings" panose="05000000000000000000" pitchFamily="2" charset="2"/>
              </a:endParaRPr>
            </a:p>
          </p:txBody>
        </p:sp>
        <p:sp>
          <p:nvSpPr>
            <p:cNvPr id="9225" name="Rectangle 6"/>
            <p:cNvSpPr>
              <a:spLocks noChangeArrowheads="1"/>
            </p:cNvSpPr>
            <p:nvPr/>
          </p:nvSpPr>
          <p:spPr bwMode="auto">
            <a:xfrm>
              <a:off x="789" y="3339"/>
              <a:ext cx="4875" cy="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endParaRPr lang="en-GB" altLang="en-US" sz="2300" i="1">
                <a:solidFill>
                  <a:srgbClr val="003399"/>
                </a:solidFill>
                <a:latin typeface="Arial Black" panose="020B0A04020102020204" pitchFamily="34" charset="0"/>
              </a:endParaRPr>
            </a:p>
          </p:txBody>
        </p:sp>
      </p:grpSp>
      <p:sp>
        <p:nvSpPr>
          <p:cNvPr id="9219" name="Titel 5"/>
          <p:cNvSpPr txBox="1">
            <a:spLocks/>
          </p:cNvSpPr>
          <p:nvPr/>
        </p:nvSpPr>
        <p:spPr bwMode="auto">
          <a:xfrm>
            <a:off x="551384" y="404663"/>
            <a:ext cx="10136735" cy="965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de-DE"/>
            </a:defPPr>
            <a:lvl1pPr>
              <a:defRPr sz="3800">
                <a:solidFill>
                  <a:srgbClr val="730000"/>
                </a:solidFill>
                <a:latin typeface="Arial" panose="020B0604020202020204" pitchFamily="34" charset="0"/>
                <a:cs typeface="Arial" panose="020B0604020202020204" pitchFamily="34" charset="0"/>
              </a:defRPr>
            </a:lvl1pPr>
            <a:lvl2pPr marL="742950" indent="-285750">
              <a:defRPr sz="2800">
                <a:latin typeface="Arial" panose="020B0604020202020204" pitchFamily="34" charset="0"/>
                <a:cs typeface="Arial" panose="020B0604020202020204" pitchFamily="34" charset="0"/>
              </a:defRPr>
            </a:lvl2pPr>
            <a:lvl3pPr marL="1143000" indent="-228600">
              <a:defRPr sz="2800">
                <a:latin typeface="Arial" panose="020B0604020202020204" pitchFamily="34" charset="0"/>
                <a:cs typeface="Arial" panose="020B0604020202020204" pitchFamily="34" charset="0"/>
              </a:defRPr>
            </a:lvl3pPr>
            <a:lvl4pPr marL="1600200" indent="-228600">
              <a:defRPr sz="2800">
                <a:latin typeface="Arial" panose="020B0604020202020204" pitchFamily="34" charset="0"/>
                <a:cs typeface="Arial" panose="020B0604020202020204" pitchFamily="34" charset="0"/>
              </a:defRPr>
            </a:lvl4pPr>
            <a:lvl5pPr marL="2057400" indent="-228600">
              <a:defRPr sz="2800">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latin typeface="Arial" panose="020B0604020202020204" pitchFamily="34" charset="0"/>
                <a:cs typeface="Arial" panose="020B0604020202020204" pitchFamily="34" charset="0"/>
              </a:defRPr>
            </a:lvl9pPr>
          </a:lstStyle>
          <a:p>
            <a:r>
              <a:rPr lang="uk-UA" altLang="en-US" sz="2800" b="1" dirty="0">
                <a:solidFill>
                  <a:schemeClr val="tx1"/>
                </a:solidFill>
                <a:latin typeface="+mj-lt"/>
              </a:rPr>
              <a:t>Герметичність </a:t>
            </a:r>
          </a:p>
        </p:txBody>
      </p:sp>
      <p:pic>
        <p:nvPicPr>
          <p:cNvPr id="10" name="Picture 6" descr="DSCF411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24273" y="2764652"/>
            <a:ext cx="4495663" cy="3369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PICT286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08168" y="1365024"/>
            <a:ext cx="3767942" cy="5021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544651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67100" y="1341439"/>
            <a:ext cx="2628900"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999656" y="669925"/>
            <a:ext cx="5381625" cy="487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TextBox 3"/>
          <p:cNvSpPr txBox="1">
            <a:spLocks noChangeArrowheads="1"/>
          </p:cNvSpPr>
          <p:nvPr/>
        </p:nvSpPr>
        <p:spPr bwMode="auto">
          <a:xfrm>
            <a:off x="1577752" y="5653646"/>
            <a:ext cx="9036496"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uk-UA" altLang="en-US" sz="1400" dirty="0"/>
              <a:t>Розрахунок рівнів утворення плісняви на фасадах на підставі відносної вологості</a:t>
            </a:r>
          </a:p>
          <a:p>
            <a:r>
              <a:rPr lang="uk-UA" altLang="en-US" sz="1400" dirty="0"/>
              <a:t>поверхні та вимірювання температури поверхні, Sanne</a:t>
            </a:r>
            <a:r>
              <a:rPr lang="uk-UA" dirty="0"/>
              <a:t> </a:t>
            </a:r>
            <a:r>
              <a:rPr lang="uk-UA" altLang="en-US" sz="1400" dirty="0"/>
              <a:t>Johansson, Lars Wadso, Kenneth</a:t>
            </a:r>
            <a:r>
              <a:rPr lang="uk-UA" dirty="0"/>
              <a:t> </a:t>
            </a:r>
            <a:r>
              <a:rPr lang="uk-UA" altLang="en-US" sz="1400" dirty="0"/>
              <a:t>Sandin, Building and</a:t>
            </a:r>
            <a:r>
              <a:rPr lang="uk-UA" dirty="0"/>
              <a:t> </a:t>
            </a:r>
            <a:r>
              <a:rPr lang="uk-UA" altLang="en-US" sz="1400" dirty="0"/>
              <a:t>environment 45 (2010), 1153-1160</a:t>
            </a:r>
          </a:p>
        </p:txBody>
      </p:sp>
    </p:spTree>
    <p:extLst>
      <p:ext uri="{BB962C8B-B14F-4D97-AF65-F5344CB8AC3E}">
        <p14:creationId xmlns:p14="http://schemas.microsoft.com/office/powerpoint/2010/main" val="16989524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50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91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450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87489" y="1131523"/>
            <a:ext cx="9474018" cy="5328592"/>
          </a:xfrm>
          <a:prstGeom prst="rect">
            <a:avLst/>
          </a:prstGeom>
        </p:spPr>
      </p:pic>
      <p:sp>
        <p:nvSpPr>
          <p:cNvPr id="10243" name="Rectangle 10"/>
          <p:cNvSpPr>
            <a:spLocks noChangeArrowheads="1"/>
          </p:cNvSpPr>
          <p:nvPr/>
        </p:nvSpPr>
        <p:spPr bwMode="auto">
          <a:xfrm>
            <a:off x="191344" y="5988123"/>
            <a:ext cx="486321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r>
              <a:rPr lang="uk-UA" altLang="en-US" sz="1600" dirty="0"/>
              <a:t>Малюнок взято в © Інституті пасивного будівництва </a:t>
            </a:r>
          </a:p>
        </p:txBody>
      </p:sp>
      <p:sp>
        <p:nvSpPr>
          <p:cNvPr id="10244" name="Titel 5"/>
          <p:cNvSpPr txBox="1">
            <a:spLocks/>
          </p:cNvSpPr>
          <p:nvPr/>
        </p:nvSpPr>
        <p:spPr bwMode="auto">
          <a:xfrm>
            <a:off x="335360" y="324137"/>
            <a:ext cx="8229600" cy="635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r>
              <a:rPr lang="uk-UA" altLang="en-US" b="1" dirty="0">
                <a:latin typeface="+mj-lt"/>
              </a:rPr>
              <a:t>Герметичність </a:t>
            </a:r>
            <a:r>
              <a:rPr lang="uk-UA" dirty="0"/>
              <a:t>–</a:t>
            </a:r>
            <a:r>
              <a:rPr lang="uk-UA" altLang="en-US" b="1" dirty="0">
                <a:latin typeface="+mj-lt"/>
              </a:rPr>
              <a:t> чому?  </a:t>
            </a:r>
            <a:endParaRPr lang="uk-UA" altLang="en-US" sz="4000" b="1" dirty="0"/>
          </a:p>
        </p:txBody>
      </p:sp>
      <p:sp>
        <p:nvSpPr>
          <p:cNvPr id="10245" name="Text Box 6"/>
          <p:cNvSpPr txBox="1">
            <a:spLocks noChangeArrowheads="1"/>
          </p:cNvSpPr>
          <p:nvPr/>
        </p:nvSpPr>
        <p:spPr bwMode="auto">
          <a:xfrm>
            <a:off x="407368" y="1128498"/>
            <a:ext cx="5616624" cy="83099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r>
              <a:rPr lang="uk-UA" altLang="en-US" sz="2400" b="1" dirty="0"/>
              <a:t>Проблема: потік повітря через щілини зсередини </a:t>
            </a:r>
          </a:p>
        </p:txBody>
      </p:sp>
      <p:sp>
        <p:nvSpPr>
          <p:cNvPr id="10246" name="Text Box 7"/>
          <p:cNvSpPr txBox="1">
            <a:spLocks noChangeArrowheads="1"/>
          </p:cNvSpPr>
          <p:nvPr/>
        </p:nvSpPr>
        <p:spPr bwMode="auto">
          <a:xfrm>
            <a:off x="7608168" y="1575363"/>
            <a:ext cx="3384550" cy="457200"/>
          </a:xfrm>
          <a:prstGeom prst="rect">
            <a:avLst/>
          </a:prstGeom>
          <a:noFill/>
          <a:ln>
            <a:noFill/>
          </a:ln>
        </p:spPr>
        <p:txBody>
          <a:bodyPr>
            <a:spAutoFit/>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r>
              <a:rPr lang="uk-UA" altLang="en-US" sz="2400" b="1" dirty="0">
                <a:solidFill>
                  <a:srgbClr val="2E6D8C"/>
                </a:solidFill>
              </a:rPr>
              <a:t>360 г </a:t>
            </a:r>
            <a:r>
              <a:rPr lang="uk-UA" altLang="en-US" sz="2400" b="1" dirty="0">
                <a:solidFill>
                  <a:srgbClr val="006699"/>
                </a:solidFill>
              </a:rPr>
              <a:t>води/день/м</a:t>
            </a:r>
            <a:r>
              <a:rPr lang="uk-UA" altLang="en-US" sz="2400" b="1" dirty="0">
                <a:solidFill>
                  <a:srgbClr val="006699"/>
                </a:solidFill>
                <a:latin typeface="Times New Roman" panose="02020603050405020304" pitchFamily="18" charset="0"/>
              </a:rPr>
              <a:t>²</a:t>
            </a:r>
            <a:r>
              <a:rPr lang="uk-UA"/>
              <a:t> </a:t>
            </a:r>
            <a:endParaRPr lang="uk-UA" altLang="en-US" sz="2400" b="1" dirty="0">
              <a:solidFill>
                <a:srgbClr val="2E6D8C"/>
              </a:solidFill>
            </a:endParaRPr>
          </a:p>
        </p:txBody>
      </p:sp>
      <p:sp>
        <p:nvSpPr>
          <p:cNvPr id="10247" name="Text Box 8"/>
          <p:cNvSpPr txBox="1">
            <a:spLocks noChangeArrowheads="1"/>
          </p:cNvSpPr>
          <p:nvPr/>
        </p:nvSpPr>
        <p:spPr bwMode="auto">
          <a:xfrm>
            <a:off x="1632684" y="5073129"/>
            <a:ext cx="3888680" cy="76944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r>
              <a:rPr lang="uk-UA" altLang="en-US" sz="1600" b="1" dirty="0">
                <a:solidFill>
                  <a:srgbClr val="006699"/>
                </a:solidFill>
              </a:rPr>
              <a:t>Для порівняння: лише 1 г води/день/м</a:t>
            </a:r>
            <a:r>
              <a:rPr lang="uk-UA" altLang="en-US" sz="1600" b="1" dirty="0">
                <a:solidFill>
                  <a:srgbClr val="006699"/>
                </a:solidFill>
                <a:latin typeface="Times New Roman" panose="02020603050405020304" pitchFamily="18" charset="0"/>
              </a:rPr>
              <a:t>²</a:t>
            </a:r>
            <a:r>
              <a:rPr lang="uk-UA" dirty="0"/>
              <a:t> </a:t>
            </a:r>
            <a:r>
              <a:rPr lang="uk-UA" altLang="en-US" sz="1600" b="1" dirty="0">
                <a:solidFill>
                  <a:srgbClr val="006699"/>
                </a:solidFill>
              </a:rPr>
              <a:t>через дифузію пари</a:t>
            </a:r>
            <a:endParaRPr lang="uk-UA" altLang="en-US" sz="1600" b="1" dirty="0">
              <a:solidFill>
                <a:srgbClr val="2E6D8C"/>
              </a:solidFill>
            </a:endParaRPr>
          </a:p>
        </p:txBody>
      </p:sp>
      <p:sp>
        <p:nvSpPr>
          <p:cNvPr id="10248" name="Text Box 9"/>
          <p:cNvSpPr txBox="1">
            <a:spLocks noChangeArrowheads="1"/>
          </p:cNvSpPr>
          <p:nvPr/>
        </p:nvSpPr>
        <p:spPr bwMode="auto">
          <a:xfrm>
            <a:off x="8343784" y="5288572"/>
            <a:ext cx="2661494" cy="73866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r>
              <a:rPr lang="uk-UA" altLang="en-US" sz="2400" b="1" dirty="0">
                <a:solidFill>
                  <a:schemeClr val="accent1"/>
                </a:solidFill>
              </a:rPr>
              <a:t>щілина в оболонці будівлі розміром 1 мм</a:t>
            </a:r>
          </a:p>
        </p:txBody>
      </p:sp>
      <p:sp>
        <p:nvSpPr>
          <p:cNvPr id="3" name="TextBox 2"/>
          <p:cNvSpPr txBox="1"/>
          <p:nvPr/>
        </p:nvSpPr>
        <p:spPr>
          <a:xfrm>
            <a:off x="4199762" y="1956470"/>
            <a:ext cx="1534523" cy="369332"/>
          </a:xfrm>
          <a:prstGeom prst="rect">
            <a:avLst/>
          </a:prstGeom>
          <a:noFill/>
        </p:spPr>
        <p:txBody>
          <a:bodyPr wrap="none" rtlCol="0">
            <a:spAutoFit/>
          </a:bodyPr>
          <a:lstStyle/>
          <a:p>
            <a:r>
              <a:rPr lang="uk-UA"/>
              <a:t>0</a:t>
            </a:r>
            <a:r>
              <a:rPr lang="uk-UA" dirty="0">
                <a:latin typeface="Arial" panose="020B0604020202020204" pitchFamily="34" charset="0"/>
              </a:rPr>
              <a:t>°C, 80% r.F.</a:t>
            </a:r>
            <a:endParaRPr lang="uk-UA" dirty="0"/>
          </a:p>
        </p:txBody>
      </p:sp>
      <p:sp>
        <p:nvSpPr>
          <p:cNvPr id="11" name="TextBox 10"/>
          <p:cNvSpPr txBox="1"/>
          <p:nvPr/>
        </p:nvSpPr>
        <p:spPr>
          <a:xfrm>
            <a:off x="4135641" y="4678265"/>
            <a:ext cx="1662763" cy="369332"/>
          </a:xfrm>
          <a:prstGeom prst="rect">
            <a:avLst/>
          </a:prstGeom>
          <a:noFill/>
        </p:spPr>
        <p:txBody>
          <a:bodyPr wrap="none" rtlCol="0">
            <a:spAutoFit/>
          </a:bodyPr>
          <a:lstStyle/>
          <a:p>
            <a:r>
              <a:rPr lang="uk-UA" b="1" dirty="0"/>
              <a:t>20</a:t>
            </a:r>
            <a:r>
              <a:rPr lang="uk-UA" b="1" dirty="0">
                <a:latin typeface="Arial" panose="020B0604020202020204" pitchFamily="34" charset="0"/>
              </a:rPr>
              <a:t>°C, 50% r.F.</a:t>
            </a:r>
            <a:endParaRPr lang="uk-UA" b="1" dirty="0"/>
          </a:p>
        </p:txBody>
      </p:sp>
    </p:spTree>
    <p:extLst>
      <p:ext uri="{BB962C8B-B14F-4D97-AF65-F5344CB8AC3E}">
        <p14:creationId xmlns:p14="http://schemas.microsoft.com/office/powerpoint/2010/main" val="4321182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889" y="328052"/>
            <a:ext cx="7776000" cy="617928"/>
          </a:xfrm>
        </p:spPr>
        <p:txBody>
          <a:bodyPr/>
          <a:lstStyle/>
          <a:p>
            <a:r>
              <a:rPr lang="uk-UA" sz="2800" b="1" kern="1200" dirty="0">
                <a:solidFill>
                  <a:schemeClr val="tx1"/>
                </a:solidFill>
              </a:rPr>
              <a:t>Типи вентиляційних систем</a:t>
            </a:r>
          </a:p>
        </p:txBody>
      </p:sp>
      <p:sp>
        <p:nvSpPr>
          <p:cNvPr id="3" name="Content Placeholder 2"/>
          <p:cNvSpPr>
            <a:spLocks noGrp="1"/>
          </p:cNvSpPr>
          <p:nvPr>
            <p:ph idx="1"/>
          </p:nvPr>
        </p:nvSpPr>
        <p:spPr>
          <a:xfrm>
            <a:off x="623193" y="1072825"/>
            <a:ext cx="4608512" cy="5259344"/>
          </a:xfrm>
        </p:spPr>
        <p:style>
          <a:lnRef idx="2">
            <a:schemeClr val="accent4"/>
          </a:lnRef>
          <a:fillRef idx="1">
            <a:schemeClr val="lt1"/>
          </a:fillRef>
          <a:effectRef idx="0">
            <a:schemeClr val="accent4"/>
          </a:effectRef>
          <a:fontRef idx="minor">
            <a:schemeClr val="dk1"/>
          </a:fontRef>
        </p:style>
        <p:txBody>
          <a:bodyPr/>
          <a:lstStyle/>
          <a:p>
            <a:r>
              <a:rPr lang="uk-UA" b="1" kern="1200" dirty="0">
                <a:solidFill>
                  <a:schemeClr val="tx1"/>
                </a:solidFill>
              </a:rPr>
              <a:t>За методом передачі повітря:</a:t>
            </a:r>
          </a:p>
          <a:p>
            <a:pPr lvl="1"/>
            <a:r>
              <a:rPr lang="uk-UA" kern="1200" dirty="0">
                <a:solidFill>
                  <a:schemeClr val="tx1"/>
                </a:solidFill>
              </a:rPr>
              <a:t>Природні </a:t>
            </a:r>
          </a:p>
          <a:p>
            <a:pPr lvl="1"/>
            <a:r>
              <a:rPr lang="uk-UA" kern="1200" dirty="0">
                <a:solidFill>
                  <a:schemeClr val="tx1"/>
                </a:solidFill>
              </a:rPr>
              <a:t>Механічні </a:t>
            </a:r>
          </a:p>
          <a:p>
            <a:pPr lvl="1"/>
            <a:r>
              <a:rPr lang="uk-UA" kern="1200" dirty="0">
                <a:solidFill>
                  <a:schemeClr val="tx1"/>
                </a:solidFill>
              </a:rPr>
              <a:t>Гібридні </a:t>
            </a:r>
          </a:p>
          <a:p>
            <a:r>
              <a:rPr lang="uk-UA" b="1" kern="1200" dirty="0">
                <a:solidFill>
                  <a:schemeClr val="tx1"/>
                </a:solidFill>
              </a:rPr>
              <a:t>За типом системи:</a:t>
            </a:r>
          </a:p>
          <a:p>
            <a:pPr lvl="1"/>
            <a:r>
              <a:rPr lang="uk-UA" kern="1200" dirty="0">
                <a:solidFill>
                  <a:schemeClr val="tx1"/>
                </a:solidFill>
              </a:rPr>
              <a:t>Система подачі</a:t>
            </a:r>
            <a:endParaRPr lang="uk-UA" kern="1200" dirty="0">
              <a:solidFill>
                <a:schemeClr val="tx1"/>
              </a:solidFill>
              <a:ea typeface="+mn-ea"/>
              <a:cs typeface="Arial" panose="020B0604020202020204" pitchFamily="34" charset="0"/>
            </a:endParaRPr>
          </a:p>
          <a:p>
            <a:pPr lvl="1"/>
            <a:r>
              <a:rPr lang="uk-UA" kern="1200" dirty="0">
                <a:solidFill>
                  <a:schemeClr val="tx1"/>
                </a:solidFill>
              </a:rPr>
              <a:t>Система витяжки</a:t>
            </a:r>
            <a:endParaRPr lang="uk-UA" kern="1200" dirty="0">
              <a:solidFill>
                <a:schemeClr val="tx1"/>
              </a:solidFill>
              <a:ea typeface="+mn-ea"/>
              <a:cs typeface="Arial" panose="020B0604020202020204" pitchFamily="34" charset="0"/>
            </a:endParaRPr>
          </a:p>
          <a:p>
            <a:r>
              <a:rPr lang="uk-UA" b="1" kern="1200" dirty="0">
                <a:solidFill>
                  <a:schemeClr val="tx1"/>
                </a:solidFill>
              </a:rPr>
              <a:t>За використанням:</a:t>
            </a:r>
          </a:p>
          <a:p>
            <a:pPr lvl="1"/>
            <a:r>
              <a:rPr lang="uk-UA" kern="1200" dirty="0">
                <a:solidFill>
                  <a:schemeClr val="tx1"/>
                </a:solidFill>
              </a:rPr>
              <a:t>Загальна вентиляція</a:t>
            </a:r>
          </a:p>
          <a:p>
            <a:pPr lvl="1"/>
            <a:r>
              <a:rPr lang="uk-UA" kern="1200" dirty="0">
                <a:solidFill>
                  <a:schemeClr val="tx1"/>
                </a:solidFill>
              </a:rPr>
              <a:t>Місцева вентиляція</a:t>
            </a:r>
          </a:p>
          <a:p>
            <a:pPr lvl="1"/>
            <a:r>
              <a:rPr lang="uk-UA" kern="1200" dirty="0">
                <a:solidFill>
                  <a:schemeClr val="tx1"/>
                </a:solidFill>
              </a:rPr>
              <a:t>Аварійна вентиляція</a:t>
            </a:r>
          </a:p>
          <a:p>
            <a:pPr lvl="1"/>
            <a:r>
              <a:rPr lang="uk-UA" kern="1200" dirty="0">
                <a:solidFill>
                  <a:schemeClr val="tx1"/>
                </a:solidFill>
              </a:rPr>
              <a:t>Димова вентиляція</a:t>
            </a:r>
          </a:p>
          <a:p>
            <a:pPr marL="360000" lvl="1" indent="0">
              <a:buNone/>
            </a:pPr>
            <a:endParaRPr lang="uk-UA" noProof="0" dirty="0">
              <a:solidFill>
                <a:schemeClr val="tx1"/>
              </a:solidFill>
            </a:endParaRPr>
          </a:p>
        </p:txBody>
      </p:sp>
      <p:cxnSp>
        <p:nvCxnSpPr>
          <p:cNvPr id="5" name="Straight Arrow Connector 4"/>
          <p:cNvCxnSpPr/>
          <p:nvPr/>
        </p:nvCxnSpPr>
        <p:spPr bwMode="auto">
          <a:xfrm flipV="1">
            <a:off x="6528048" y="1282317"/>
            <a:ext cx="0" cy="4680520"/>
          </a:xfrm>
          <a:prstGeom prst="straightConnector1">
            <a:avLst/>
          </a:prstGeom>
          <a:solidFill>
            <a:schemeClr val="accent1"/>
          </a:solidFill>
          <a:ln w="57150" cap="flat" cmpd="sng" algn="ctr">
            <a:solidFill>
              <a:schemeClr val="tx1"/>
            </a:solidFill>
            <a:prstDash val="solid"/>
            <a:round/>
            <a:headEnd type="none" w="med" len="med"/>
            <a:tailEnd type="triangle"/>
          </a:ln>
          <a:effectLst/>
        </p:spPr>
      </p:cxnSp>
      <p:cxnSp>
        <p:nvCxnSpPr>
          <p:cNvPr id="9" name="Straight Arrow Connector 8"/>
          <p:cNvCxnSpPr/>
          <p:nvPr/>
        </p:nvCxnSpPr>
        <p:spPr bwMode="auto">
          <a:xfrm>
            <a:off x="6528608" y="5962837"/>
            <a:ext cx="5040000" cy="0"/>
          </a:xfrm>
          <a:prstGeom prst="straightConnector1">
            <a:avLst/>
          </a:prstGeom>
          <a:solidFill>
            <a:schemeClr val="accent1"/>
          </a:solidFill>
          <a:ln w="57150" cap="flat" cmpd="sng" algn="ctr">
            <a:solidFill>
              <a:schemeClr val="tx1"/>
            </a:solidFill>
            <a:prstDash val="solid"/>
            <a:round/>
            <a:headEnd type="none" w="med" len="med"/>
            <a:tailEnd type="triangle"/>
          </a:ln>
          <a:effectLst/>
        </p:spPr>
      </p:cxnSp>
      <p:sp>
        <p:nvSpPr>
          <p:cNvPr id="10" name="Oval 9"/>
          <p:cNvSpPr/>
          <p:nvPr/>
        </p:nvSpPr>
        <p:spPr bwMode="auto">
          <a:xfrm>
            <a:off x="6672064" y="4018621"/>
            <a:ext cx="1800000" cy="1800000"/>
          </a:xfrm>
          <a:prstGeom prst="ellipse">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uk-UA" sz="1600" dirty="0"/>
              <a:t>Вентиляція через вікна</a:t>
            </a:r>
            <a:endParaRPr lang="uk-UA" sz="1600" b="1" dirty="0">
              <a:latin typeface="Arial" charset="0"/>
            </a:endParaRPr>
          </a:p>
        </p:txBody>
      </p:sp>
      <p:sp>
        <p:nvSpPr>
          <p:cNvPr id="11" name="Oval 10"/>
          <p:cNvSpPr/>
          <p:nvPr/>
        </p:nvSpPr>
        <p:spPr bwMode="auto">
          <a:xfrm>
            <a:off x="7824391" y="2866493"/>
            <a:ext cx="1944017" cy="1800000"/>
          </a:xfrm>
          <a:prstGeom prst="ellipse">
            <a:avLst/>
          </a:prstGeom>
          <a:solidFill>
            <a:schemeClr val="accent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uk-UA" sz="1600" b="1" dirty="0">
                <a:latin typeface="Arial" charset="0"/>
              </a:rPr>
              <a:t>Природна вентиляція</a:t>
            </a:r>
          </a:p>
        </p:txBody>
      </p:sp>
      <p:sp>
        <p:nvSpPr>
          <p:cNvPr id="12" name="Oval 11"/>
          <p:cNvSpPr/>
          <p:nvPr/>
        </p:nvSpPr>
        <p:spPr bwMode="auto">
          <a:xfrm>
            <a:off x="8868512" y="1786373"/>
            <a:ext cx="1836000" cy="1800000"/>
          </a:xfrm>
          <a:prstGeom prst="ellipse">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uk-UA" sz="1600" dirty="0"/>
              <a:t>Механічна вентиляція</a:t>
            </a:r>
            <a:endParaRPr lang="uk-UA" sz="1600" b="1" dirty="0">
              <a:latin typeface="Arial" charset="0"/>
            </a:endParaRPr>
          </a:p>
        </p:txBody>
      </p:sp>
      <p:sp>
        <p:nvSpPr>
          <p:cNvPr id="13" name="TextBox 12"/>
          <p:cNvSpPr txBox="1"/>
          <p:nvPr/>
        </p:nvSpPr>
        <p:spPr>
          <a:xfrm>
            <a:off x="7691049" y="5962837"/>
            <a:ext cx="3877559" cy="369332"/>
          </a:xfrm>
          <a:prstGeom prst="rect">
            <a:avLst/>
          </a:prstGeom>
          <a:noFill/>
        </p:spPr>
        <p:txBody>
          <a:bodyPr wrap="square" rtlCol="0">
            <a:spAutoFit/>
          </a:bodyPr>
          <a:lstStyle/>
          <a:p>
            <a:r>
              <a:rPr lang="uk-UA"/>
              <a:t>Комфорт та технічні умови </a:t>
            </a:r>
            <a:endParaRPr lang="uk-UA" b="1" dirty="0"/>
          </a:p>
        </p:txBody>
      </p:sp>
      <p:sp>
        <p:nvSpPr>
          <p:cNvPr id="14" name="TextBox 13"/>
          <p:cNvSpPr txBox="1"/>
          <p:nvPr/>
        </p:nvSpPr>
        <p:spPr>
          <a:xfrm rot="16200000">
            <a:off x="4198756" y="2860584"/>
            <a:ext cx="3829979" cy="646331"/>
          </a:xfrm>
          <a:prstGeom prst="rect">
            <a:avLst/>
          </a:prstGeom>
          <a:noFill/>
        </p:spPr>
        <p:txBody>
          <a:bodyPr wrap="square" rtlCol="0">
            <a:spAutoFit/>
          </a:bodyPr>
          <a:lstStyle/>
          <a:p>
            <a:r>
              <a:rPr lang="uk-UA" b="1" dirty="0"/>
              <a:t>Установка та експлуатаційні витрати</a:t>
            </a:r>
          </a:p>
        </p:txBody>
      </p:sp>
    </p:spTree>
    <p:extLst>
      <p:ext uri="{BB962C8B-B14F-4D97-AF65-F5344CB8AC3E}">
        <p14:creationId xmlns:p14="http://schemas.microsoft.com/office/powerpoint/2010/main" val="30472916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376" y="362800"/>
            <a:ext cx="7776000" cy="617928"/>
          </a:xfrm>
        </p:spPr>
        <p:txBody>
          <a:bodyPr/>
          <a:lstStyle/>
          <a:p>
            <a:r>
              <a:rPr lang="uk-UA" sz="2800" b="1" kern="1200" dirty="0">
                <a:solidFill>
                  <a:schemeClr val="tx1"/>
                </a:solidFill>
              </a:rPr>
              <a:t>Вентиляція в наявних будівлях</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79976" y="1124744"/>
            <a:ext cx="5904656" cy="5256584"/>
          </a:xfrm>
          <a:prstGeom prst="rect">
            <a:avLst/>
          </a:prstGeom>
        </p:spPr>
      </p:pic>
      <p:sp>
        <p:nvSpPr>
          <p:cNvPr id="7" name="Content Placeholder 2"/>
          <p:cNvSpPr txBox="1">
            <a:spLocks/>
          </p:cNvSpPr>
          <p:nvPr/>
        </p:nvSpPr>
        <p:spPr bwMode="auto">
          <a:xfrm>
            <a:off x="479376" y="1279406"/>
            <a:ext cx="5184576" cy="4957906"/>
          </a:xfrm>
          <a:prstGeom prst="rect">
            <a:avLst/>
          </a:prstGeom>
          <a:ln>
            <a:headEnd/>
            <a:tailEn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lvl1pPr marL="360000" indent="-360000" algn="l" rtl="0" eaLnBrk="1" fontAlgn="base" hangingPunct="1">
              <a:spcBef>
                <a:spcPts val="400"/>
              </a:spcBef>
              <a:spcAft>
                <a:spcPts val="800"/>
              </a:spcAft>
              <a:buClr>
                <a:srgbClr val="C80F0F"/>
              </a:buClr>
              <a:buFont typeface="Arial" pitchFamily="34" charset="0"/>
              <a:buChar char="•"/>
              <a:tabLst>
                <a:tab pos="2190750" algn="l"/>
              </a:tabLst>
              <a:defRPr sz="1800">
                <a:solidFill>
                  <a:srgbClr val="6E6452"/>
                </a:solidFill>
                <a:latin typeface="+mn-lt"/>
                <a:ea typeface="+mn-ea"/>
                <a:cs typeface="+mn-cs"/>
              </a:defRPr>
            </a:lvl1pPr>
            <a:lvl2pPr marL="720000" indent="-360000" algn="l" rtl="0" eaLnBrk="1" fontAlgn="base" hangingPunct="1">
              <a:spcBef>
                <a:spcPts val="400"/>
              </a:spcBef>
              <a:spcAft>
                <a:spcPts val="800"/>
              </a:spcAft>
              <a:buClr>
                <a:srgbClr val="6E6452"/>
              </a:buClr>
              <a:buFont typeface="Arial" pitchFamily="34" charset="0"/>
              <a:buChar char="•"/>
              <a:tabLst>
                <a:tab pos="2190750" algn="l"/>
              </a:tabLst>
              <a:defRPr sz="1800">
                <a:solidFill>
                  <a:srgbClr val="6E6452"/>
                </a:solidFill>
                <a:latin typeface="+mn-lt"/>
              </a:defRPr>
            </a:lvl2pPr>
            <a:lvl3pPr marL="1080000" indent="-360000" algn="l" rtl="0" eaLnBrk="1" fontAlgn="base" hangingPunct="1">
              <a:spcBef>
                <a:spcPts val="400"/>
              </a:spcBef>
              <a:spcAft>
                <a:spcPts val="800"/>
              </a:spcAft>
              <a:buClr>
                <a:srgbClr val="6E6452"/>
              </a:buClr>
              <a:buFont typeface="Arial" pitchFamily="34" charset="0"/>
              <a:buChar char="•"/>
              <a:tabLst>
                <a:tab pos="2190750" algn="l"/>
              </a:tabLst>
              <a:defRPr sz="1800">
                <a:solidFill>
                  <a:srgbClr val="6E6452"/>
                </a:solidFill>
                <a:latin typeface="+mn-lt"/>
              </a:defRPr>
            </a:lvl3pPr>
            <a:lvl4pPr marL="144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4pPr>
            <a:lvl5pPr marL="180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5pPr>
            <a:lvl6pPr marL="216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6pPr>
            <a:lvl7pPr marL="252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7pPr>
            <a:lvl8pPr marL="288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8pPr>
            <a:lvl9pPr marL="324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9pPr>
          </a:lstStyle>
          <a:p>
            <a:r>
              <a:rPr lang="uk-UA" sz="1600" dirty="0">
                <a:solidFill>
                  <a:schemeClr val="tx1"/>
                </a:solidFill>
              </a:rPr>
              <a:t>Природна вентиляція та вентиляція через вікна</a:t>
            </a:r>
          </a:p>
          <a:p>
            <a:r>
              <a:rPr lang="uk-UA" sz="1600" dirty="0">
                <a:solidFill>
                  <a:schemeClr val="tx1"/>
                </a:solidFill>
              </a:rPr>
              <a:t>Чинники, що впливають на роботу вентиляційних систем:</a:t>
            </a:r>
          </a:p>
          <a:p>
            <a:pPr lvl="1"/>
            <a:r>
              <a:rPr lang="uk-UA" sz="1600" dirty="0">
                <a:solidFill>
                  <a:schemeClr val="tx1"/>
                </a:solidFill>
              </a:rPr>
              <a:t>Зовнішня температура</a:t>
            </a:r>
          </a:p>
          <a:p>
            <a:pPr lvl="1"/>
            <a:r>
              <a:rPr lang="uk-UA" sz="1600" dirty="0">
                <a:solidFill>
                  <a:schemeClr val="tx1"/>
                </a:solidFill>
              </a:rPr>
              <a:t>Напрямок вітру</a:t>
            </a:r>
          </a:p>
          <a:p>
            <a:pPr lvl="1"/>
            <a:r>
              <a:rPr lang="uk-UA" sz="1600" dirty="0">
                <a:solidFill>
                  <a:schemeClr val="tx1"/>
                </a:solidFill>
              </a:rPr>
              <a:t>Швидкість вітру</a:t>
            </a:r>
          </a:p>
          <a:p>
            <a:pPr lvl="1"/>
            <a:r>
              <a:rPr lang="uk-UA" sz="1600" dirty="0">
                <a:solidFill>
                  <a:schemeClr val="tx1"/>
                </a:solidFill>
              </a:rPr>
              <a:t>Висота будівлі</a:t>
            </a:r>
          </a:p>
          <a:p>
            <a:pPr lvl="1"/>
            <a:r>
              <a:rPr lang="uk-UA" sz="1600" dirty="0">
                <a:solidFill>
                  <a:schemeClr val="tx1"/>
                </a:solidFill>
              </a:rPr>
              <a:t>Щільність оболонки будівлі</a:t>
            </a:r>
          </a:p>
          <a:p>
            <a:pPr lvl="1"/>
            <a:r>
              <a:rPr lang="uk-UA" sz="1600" dirty="0">
                <a:solidFill>
                  <a:schemeClr val="tx1"/>
                </a:solidFill>
              </a:rPr>
              <a:t>Щільність та висота сходової шахти, ліфтів та ліфтових шахт</a:t>
            </a:r>
          </a:p>
          <a:p>
            <a:pPr lvl="1"/>
            <a:r>
              <a:rPr lang="uk-UA" sz="1600" dirty="0">
                <a:solidFill>
                  <a:schemeClr val="tx1"/>
                </a:solidFill>
              </a:rPr>
              <a:t>Утворення потоку повітря та робота механічних систем (напр. витяжка в кухні)</a:t>
            </a:r>
          </a:p>
        </p:txBody>
      </p:sp>
    </p:spTree>
    <p:extLst>
      <p:ext uri="{BB962C8B-B14F-4D97-AF65-F5344CB8AC3E}">
        <p14:creationId xmlns:p14="http://schemas.microsoft.com/office/powerpoint/2010/main" val="27884530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4871864" y="1196752"/>
            <a:ext cx="6048672" cy="5040560"/>
            <a:chOff x="3563888" y="1387334"/>
            <a:chExt cx="5368697" cy="4610100"/>
          </a:xfrm>
        </p:grpSpPr>
        <p:pic>
          <p:nvPicPr>
            <p:cNvPr id="5" name="Picture 4"/>
            <p:cNvPicPr>
              <a:picLocks noChangeAspect="1"/>
            </p:cNvPicPr>
            <p:nvPr/>
          </p:nvPicPr>
          <p:blipFill>
            <a:blip r:embed="rId3"/>
            <a:stretch>
              <a:fillRect/>
            </a:stretch>
          </p:blipFill>
          <p:spPr>
            <a:xfrm>
              <a:off x="4431797" y="1387334"/>
              <a:ext cx="3695700" cy="4610100"/>
            </a:xfrm>
            <a:prstGeom prst="rect">
              <a:avLst/>
            </a:prstGeom>
          </p:spPr>
        </p:pic>
        <p:sp>
          <p:nvSpPr>
            <p:cNvPr id="8" name="Pijl-rechts 7"/>
            <p:cNvSpPr/>
            <p:nvPr/>
          </p:nvSpPr>
          <p:spPr>
            <a:xfrm>
              <a:off x="3583941" y="3965952"/>
              <a:ext cx="936104"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Pijl-rechts 8"/>
            <p:cNvSpPr/>
            <p:nvPr/>
          </p:nvSpPr>
          <p:spPr>
            <a:xfrm rot="10800000">
              <a:off x="7976429" y="3952715"/>
              <a:ext cx="936104"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Pijl-rechts 9"/>
            <p:cNvSpPr/>
            <p:nvPr/>
          </p:nvSpPr>
          <p:spPr>
            <a:xfrm>
              <a:off x="3583941" y="4312017"/>
              <a:ext cx="936104"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Pijl-rechts 10"/>
            <p:cNvSpPr/>
            <p:nvPr/>
          </p:nvSpPr>
          <p:spPr>
            <a:xfrm rot="10800000">
              <a:off x="7976429" y="4298780"/>
              <a:ext cx="936104"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 name="Pijl-rechts 11"/>
            <p:cNvSpPr/>
            <p:nvPr/>
          </p:nvSpPr>
          <p:spPr>
            <a:xfrm>
              <a:off x="3603992" y="4666590"/>
              <a:ext cx="936104"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Pijl-rechts 12"/>
            <p:cNvSpPr/>
            <p:nvPr/>
          </p:nvSpPr>
          <p:spPr>
            <a:xfrm rot="10800000">
              <a:off x="7996480" y="4653353"/>
              <a:ext cx="936104"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Pijl-rechts 13"/>
            <p:cNvSpPr/>
            <p:nvPr/>
          </p:nvSpPr>
          <p:spPr>
            <a:xfrm>
              <a:off x="3603993" y="5012655"/>
              <a:ext cx="936104"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Pijl-rechts 14"/>
            <p:cNvSpPr/>
            <p:nvPr/>
          </p:nvSpPr>
          <p:spPr>
            <a:xfrm rot="10800000">
              <a:off x="7996481" y="4999418"/>
              <a:ext cx="936104"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Pijl-rechts 15"/>
            <p:cNvSpPr/>
            <p:nvPr/>
          </p:nvSpPr>
          <p:spPr>
            <a:xfrm>
              <a:off x="3563888" y="2537669"/>
              <a:ext cx="936104"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Pijl-rechts 16"/>
            <p:cNvSpPr/>
            <p:nvPr/>
          </p:nvSpPr>
          <p:spPr>
            <a:xfrm rot="10800000">
              <a:off x="7956376" y="2524432"/>
              <a:ext cx="936104"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Pijl-rechts 17"/>
            <p:cNvSpPr/>
            <p:nvPr/>
          </p:nvSpPr>
          <p:spPr>
            <a:xfrm>
              <a:off x="3563888" y="2883734"/>
              <a:ext cx="936104"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Pijl-rechts 18"/>
            <p:cNvSpPr/>
            <p:nvPr/>
          </p:nvSpPr>
          <p:spPr>
            <a:xfrm rot="10800000">
              <a:off x="7956376" y="2870497"/>
              <a:ext cx="936104"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0" name="Pijl-rechts 19"/>
            <p:cNvSpPr/>
            <p:nvPr/>
          </p:nvSpPr>
          <p:spPr>
            <a:xfrm>
              <a:off x="3583939" y="3238307"/>
              <a:ext cx="936104"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Pijl-rechts 20"/>
            <p:cNvSpPr/>
            <p:nvPr/>
          </p:nvSpPr>
          <p:spPr>
            <a:xfrm rot="10800000">
              <a:off x="7976427" y="3225070"/>
              <a:ext cx="936104"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Pijl-rechts 21"/>
            <p:cNvSpPr/>
            <p:nvPr/>
          </p:nvSpPr>
          <p:spPr>
            <a:xfrm>
              <a:off x="3583940" y="3584372"/>
              <a:ext cx="936104"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Pijl-rechts 22"/>
            <p:cNvSpPr/>
            <p:nvPr/>
          </p:nvSpPr>
          <p:spPr>
            <a:xfrm rot="10800000">
              <a:off x="7976428" y="3571135"/>
              <a:ext cx="936104"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 name="Titel 2"/>
          <p:cNvSpPr>
            <a:spLocks noGrp="1"/>
          </p:cNvSpPr>
          <p:nvPr>
            <p:ph type="title"/>
          </p:nvPr>
        </p:nvSpPr>
        <p:spPr>
          <a:xfrm>
            <a:off x="479376" y="346427"/>
            <a:ext cx="7776000" cy="617928"/>
          </a:xfrm>
        </p:spPr>
        <p:txBody>
          <a:bodyPr/>
          <a:lstStyle/>
          <a:p>
            <a:r>
              <a:rPr lang="uk-UA" sz="2800" b="1" kern="1200" dirty="0">
                <a:solidFill>
                  <a:schemeClr val="tx1"/>
                </a:solidFill>
              </a:rPr>
              <a:t>Наявна природна вентиляція</a:t>
            </a:r>
          </a:p>
        </p:txBody>
      </p:sp>
      <p:sp>
        <p:nvSpPr>
          <p:cNvPr id="24" name="Tijdelijke aanduiding voor inhoud 1"/>
          <p:cNvSpPr>
            <a:spLocks noGrp="1"/>
          </p:cNvSpPr>
          <p:nvPr>
            <p:ph sz="quarter" idx="4294967295"/>
          </p:nvPr>
        </p:nvSpPr>
        <p:spPr>
          <a:xfrm>
            <a:off x="569354" y="1080263"/>
            <a:ext cx="3463227" cy="4752975"/>
          </a:xfrm>
        </p:spPr>
        <p:txBody>
          <a:bodyPr/>
          <a:lstStyle/>
          <a:p>
            <a:r>
              <a:rPr lang="uk-UA" kern="1200" dirty="0">
                <a:solidFill>
                  <a:schemeClr val="tx1"/>
                </a:solidFill>
              </a:rPr>
              <a:t>Уся оболонка будівлі НЕ герметична</a:t>
            </a:r>
          </a:p>
          <a:p>
            <a:r>
              <a:rPr lang="uk-UA" kern="1200" dirty="0">
                <a:solidFill>
                  <a:schemeClr val="tx1"/>
                </a:solidFill>
              </a:rPr>
              <a:t>Надмірна вентиляція</a:t>
            </a:r>
          </a:p>
          <a:p>
            <a:r>
              <a:rPr lang="uk-UA" kern="1200" dirty="0">
                <a:solidFill>
                  <a:schemeClr val="tx1"/>
                </a:solidFill>
              </a:rPr>
              <a:t>Високі енергетичні витрати</a:t>
            </a:r>
          </a:p>
          <a:p>
            <a:r>
              <a:rPr lang="uk-UA" kern="1200" dirty="0">
                <a:solidFill>
                  <a:schemeClr val="tx1"/>
                </a:solidFill>
              </a:rPr>
              <a:t>Дискомфорт </a:t>
            </a:r>
          </a:p>
          <a:p>
            <a:r>
              <a:rPr lang="uk-UA" kern="1200" dirty="0">
                <a:solidFill>
                  <a:schemeClr val="tx1"/>
                </a:solidFill>
              </a:rPr>
              <a:t>Витяжка через комин</a:t>
            </a:r>
          </a:p>
          <a:p>
            <a:r>
              <a:rPr lang="uk-UA" kern="1200" dirty="0">
                <a:solidFill>
                  <a:schemeClr val="tx1"/>
                </a:solidFill>
              </a:rPr>
              <a:t>Не може контролювати</a:t>
            </a:r>
          </a:p>
        </p:txBody>
      </p:sp>
    </p:spTree>
    <p:extLst>
      <p:ext uri="{BB962C8B-B14F-4D97-AF65-F5344CB8AC3E}">
        <p14:creationId xmlns:p14="http://schemas.microsoft.com/office/powerpoint/2010/main" val="319204079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479376" y="346427"/>
            <a:ext cx="7776000" cy="617928"/>
          </a:xfrm>
        </p:spPr>
        <p:txBody>
          <a:bodyPr/>
          <a:lstStyle/>
          <a:p>
            <a:r>
              <a:rPr lang="uk-UA" sz="2800" b="1" kern="1200" dirty="0">
                <a:solidFill>
                  <a:schemeClr val="tx1"/>
                </a:solidFill>
              </a:rPr>
              <a:t>Наявна природна вентиляція</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3352" y="1412776"/>
            <a:ext cx="3672408" cy="3600400"/>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223792" y="1412776"/>
            <a:ext cx="3816259" cy="3600400"/>
          </a:xfrm>
          <a:prstGeom prst="rect">
            <a:avLst/>
          </a:prstGeom>
        </p:spPr>
      </p:pic>
      <p:pic>
        <p:nvPicPr>
          <p:cNvPr id="7" name="Picture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328083" y="1412518"/>
            <a:ext cx="3550186" cy="3600658"/>
          </a:xfrm>
          <a:prstGeom prst="rect">
            <a:avLst/>
          </a:prstGeom>
        </p:spPr>
      </p:pic>
      <p:sp>
        <p:nvSpPr>
          <p:cNvPr id="25" name="TextBox 24"/>
          <p:cNvSpPr txBox="1"/>
          <p:nvPr/>
        </p:nvSpPr>
        <p:spPr>
          <a:xfrm>
            <a:off x="263352" y="5235842"/>
            <a:ext cx="11614917" cy="707886"/>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uk-UA" sz="2000" dirty="0"/>
              <a:t>У багатьох випадках системи природної вентиляції було змінено. Дуже часто додають системи електричної витяжки з кухонь.  </a:t>
            </a:r>
          </a:p>
        </p:txBody>
      </p:sp>
    </p:spTree>
    <p:extLst>
      <p:ext uri="{BB962C8B-B14F-4D97-AF65-F5344CB8AC3E}">
        <p14:creationId xmlns:p14="http://schemas.microsoft.com/office/powerpoint/2010/main" val="374238123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07368" y="476672"/>
            <a:ext cx="10368000" cy="617928"/>
          </a:xfrm>
        </p:spPr>
        <p:txBody>
          <a:bodyPr/>
          <a:lstStyle/>
          <a:p>
            <a:r>
              <a:rPr lang="uk-UA" sz="2800" b="1" kern="1200" dirty="0">
                <a:solidFill>
                  <a:schemeClr val="tx1"/>
                </a:solidFill>
              </a:rPr>
              <a:t>Типи природної вентиляції</a:t>
            </a:r>
          </a:p>
        </p:txBody>
      </p:sp>
      <p:pic>
        <p:nvPicPr>
          <p:cNvPr id="4" name="Picture 3"/>
          <p:cNvPicPr>
            <a:picLocks noChangeAspect="1"/>
          </p:cNvPicPr>
          <p:nvPr/>
        </p:nvPicPr>
        <p:blipFill>
          <a:blip r:embed="rId3"/>
          <a:stretch>
            <a:fillRect/>
          </a:stretch>
        </p:blipFill>
        <p:spPr>
          <a:xfrm>
            <a:off x="189913" y="1628800"/>
            <a:ext cx="11828183" cy="4392488"/>
          </a:xfrm>
          <a:prstGeom prst="rect">
            <a:avLst/>
          </a:prstGeom>
        </p:spPr>
      </p:pic>
    </p:spTree>
    <p:extLst>
      <p:ext uri="{BB962C8B-B14F-4D97-AF65-F5344CB8AC3E}">
        <p14:creationId xmlns:p14="http://schemas.microsoft.com/office/powerpoint/2010/main" val="357060038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atura vietturis 2"/>
          <p:cNvSpPr>
            <a:spLocks noGrp="1"/>
          </p:cNvSpPr>
          <p:nvPr>
            <p:ph idx="1"/>
          </p:nvPr>
        </p:nvSpPr>
        <p:spPr>
          <a:xfrm>
            <a:off x="623392" y="1340768"/>
            <a:ext cx="5040560" cy="4824536"/>
          </a:xfrm>
        </p:spPr>
        <p:style>
          <a:lnRef idx="2">
            <a:schemeClr val="accent3">
              <a:shade val="50000"/>
            </a:schemeClr>
          </a:lnRef>
          <a:fillRef idx="1">
            <a:schemeClr val="accent3"/>
          </a:fillRef>
          <a:effectRef idx="0">
            <a:schemeClr val="accent3"/>
          </a:effectRef>
          <a:fontRef idx="minor">
            <a:schemeClr val="lt1"/>
          </a:fontRef>
        </p:style>
        <p:txBody>
          <a:bodyPr/>
          <a:lstStyle/>
          <a:p>
            <a:pPr>
              <a:defRPr/>
            </a:pPr>
            <a:r>
              <a:rPr lang="uk-UA" sz="2400" kern="1200" dirty="0">
                <a:solidFill>
                  <a:schemeClr val="tx1"/>
                </a:solidFill>
              </a:rPr>
              <a:t>9-поверхова будівля</a:t>
            </a:r>
          </a:p>
          <a:p>
            <a:pPr>
              <a:defRPr/>
            </a:pPr>
            <a:r>
              <a:rPr lang="uk-UA" sz="2400" kern="1200" dirty="0">
                <a:solidFill>
                  <a:schemeClr val="tx1"/>
                </a:solidFill>
              </a:rPr>
              <a:t>Висота поверху 2,85 м</a:t>
            </a:r>
          </a:p>
          <a:p>
            <a:pPr>
              <a:defRPr/>
            </a:pPr>
            <a:r>
              <a:rPr lang="uk-UA" sz="2400" kern="1200" dirty="0">
                <a:solidFill>
                  <a:schemeClr val="tx1"/>
                </a:solidFill>
              </a:rPr>
              <a:t>На якому поверсі краще працюватиме природна вентиляція?</a:t>
            </a:r>
            <a:endParaRPr lang="uk-UA" sz="2400" kern="1200" dirty="0">
              <a:solidFill>
                <a:schemeClr val="tx1"/>
              </a:solidFill>
              <a:cs typeface="Arial" panose="020B0604020202020204" pitchFamily="34" charset="0"/>
            </a:endParaRPr>
          </a:p>
          <a:p>
            <a:pPr lvl="1">
              <a:buFont typeface="Wingdings" panose="05000000000000000000" pitchFamily="2" charset="2"/>
              <a:buChar char="Ø"/>
              <a:defRPr/>
            </a:pPr>
            <a:r>
              <a:rPr lang="uk-UA" dirty="0"/>
              <a:t> </a:t>
            </a:r>
            <a:r>
              <a:rPr lang="uk-UA" sz="2400" kern="1200" dirty="0">
                <a:solidFill>
                  <a:schemeClr val="tx1"/>
                </a:solidFill>
              </a:rPr>
              <a:t>Чому? </a:t>
            </a:r>
          </a:p>
          <a:p>
            <a:pPr>
              <a:defRPr/>
            </a:pPr>
            <a:r>
              <a:rPr lang="uk-UA" sz="2400" kern="1200" dirty="0">
                <a:solidFill>
                  <a:schemeClr val="tx1"/>
                </a:solidFill>
              </a:rPr>
              <a:t>Коли природна вентиляція працюватиме краще?</a:t>
            </a:r>
          </a:p>
          <a:p>
            <a:pPr lvl="1">
              <a:buFont typeface="Wingdings" panose="05000000000000000000" pitchFamily="2" charset="2"/>
              <a:buChar char="Ø"/>
              <a:defRPr/>
            </a:pPr>
            <a:r>
              <a:rPr lang="uk-UA" sz="2400" kern="1200" dirty="0">
                <a:solidFill>
                  <a:schemeClr val="tx1"/>
                </a:solidFill>
              </a:rPr>
              <a:t>Взимку чи влітку</a:t>
            </a:r>
            <a:endParaRPr lang="uk-UA" sz="2400" kern="1200" dirty="0">
              <a:solidFill>
                <a:schemeClr val="tx1"/>
              </a:solidFill>
              <a:cs typeface="Arial" panose="020B0604020202020204" pitchFamily="34" charset="0"/>
            </a:endParaRPr>
          </a:p>
          <a:p>
            <a:pPr lvl="1">
              <a:buFont typeface="Wingdings" panose="05000000000000000000" pitchFamily="2" charset="2"/>
              <a:buChar char="Ø"/>
              <a:defRPr/>
            </a:pPr>
            <a:r>
              <a:rPr lang="uk-UA" dirty="0"/>
              <a:t> </a:t>
            </a:r>
            <a:r>
              <a:rPr lang="uk-UA" sz="2400" kern="1200" dirty="0">
                <a:solidFill>
                  <a:schemeClr val="tx1"/>
                </a:solidFill>
              </a:rPr>
              <a:t>Чому?</a:t>
            </a:r>
          </a:p>
        </p:txBody>
      </p:sp>
      <p:sp>
        <p:nvSpPr>
          <p:cNvPr id="4" name="Title 1"/>
          <p:cNvSpPr>
            <a:spLocks noGrp="1"/>
          </p:cNvSpPr>
          <p:nvPr>
            <p:ph type="title"/>
          </p:nvPr>
        </p:nvSpPr>
        <p:spPr>
          <a:xfrm>
            <a:off x="479376" y="476672"/>
            <a:ext cx="7776000" cy="617928"/>
          </a:xfrm>
        </p:spPr>
        <p:txBody>
          <a:bodyPr/>
          <a:lstStyle/>
          <a:p>
            <a:r>
              <a:rPr lang="uk-UA" sz="2800" b="1" kern="1200" dirty="0">
                <a:solidFill>
                  <a:schemeClr val="tx1"/>
                </a:solidFill>
              </a:rPr>
              <a:t>Загальні питання</a:t>
            </a:r>
          </a:p>
        </p:txBody>
      </p:sp>
      <p:pic>
        <p:nvPicPr>
          <p:cNvPr id="5" name="Picture 4"/>
          <p:cNvPicPr/>
          <p:nvPr/>
        </p:nvPicPr>
        <p:blipFill rotWithShape="1">
          <a:blip r:embed="rId3" cstate="print">
            <a:extLst>
              <a:ext uri="{28A0092B-C50C-407E-A947-70E740481C1C}">
                <a14:useLocalDpi xmlns:a14="http://schemas.microsoft.com/office/drawing/2010/main"/>
              </a:ext>
            </a:extLst>
          </a:blip>
          <a:srcRect/>
          <a:stretch/>
        </p:blipFill>
        <p:spPr bwMode="auto">
          <a:xfrm>
            <a:off x="6563188" y="1340768"/>
            <a:ext cx="4141324" cy="4824536"/>
          </a:xfrm>
          <a:prstGeom prst="rect">
            <a:avLst/>
          </a:prstGeom>
          <a:noFill/>
          <a:ln>
            <a:noFill/>
          </a:ln>
        </p:spPr>
      </p:pic>
    </p:spTree>
    <p:extLst>
      <p:ext uri="{BB962C8B-B14F-4D97-AF65-F5344CB8AC3E}">
        <p14:creationId xmlns:p14="http://schemas.microsoft.com/office/powerpoint/2010/main" val="38435167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Up Arrow 6"/>
          <p:cNvSpPr/>
          <p:nvPr/>
        </p:nvSpPr>
        <p:spPr>
          <a:xfrm rot="5400000">
            <a:off x="1350312" y="605616"/>
            <a:ext cx="4882864" cy="6048672"/>
          </a:xfrm>
          <a:prstGeom prst="upArrow">
            <a:avLst>
              <a:gd name="adj1" fmla="val 75742"/>
              <a:gd name="adj2" fmla="val 50000"/>
            </a:avLst>
          </a:prstGeom>
          <a:solidFill>
            <a:srgbClr val="F2F2F2">
              <a:alpha val="5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ontent Placeholder 4"/>
          <p:cNvSpPr>
            <a:spLocks noGrp="1"/>
          </p:cNvSpPr>
          <p:nvPr>
            <p:ph idx="1"/>
          </p:nvPr>
        </p:nvSpPr>
        <p:spPr>
          <a:xfrm>
            <a:off x="513001" y="2159030"/>
            <a:ext cx="4680520" cy="3960440"/>
          </a:xfrm>
        </p:spPr>
        <p:txBody>
          <a:bodyPr/>
          <a:lstStyle/>
          <a:p>
            <a:pPr marL="457200" indent="-457200">
              <a:buFont typeface="Arial" panose="020B0604020202020204" pitchFamily="34" charset="0"/>
              <a:buChar char="•"/>
            </a:pPr>
            <a:r>
              <a:rPr lang="uk-UA" sz="2800" kern="1200" dirty="0">
                <a:solidFill>
                  <a:schemeClr val="tx1"/>
                </a:solidFill>
              </a:rPr>
              <a:t>Вступ</a:t>
            </a:r>
          </a:p>
          <a:p>
            <a:pPr marL="457200" indent="-457200">
              <a:buFont typeface="Arial" panose="020B0604020202020204" pitchFamily="34" charset="0"/>
              <a:buChar char="•"/>
            </a:pPr>
            <a:r>
              <a:rPr lang="uk-UA" sz="2800" kern="1200" dirty="0">
                <a:solidFill>
                  <a:schemeClr val="tx1"/>
                </a:solidFill>
              </a:rPr>
              <a:t>Вентиляційні системи</a:t>
            </a:r>
          </a:p>
          <a:p>
            <a:pPr marL="457200" indent="-457200">
              <a:buFont typeface="Arial" panose="020B0604020202020204" pitchFamily="34" charset="0"/>
              <a:buChar char="•"/>
            </a:pPr>
            <a:r>
              <a:rPr lang="uk-UA" sz="2800" kern="1200" dirty="0">
                <a:solidFill>
                  <a:schemeClr val="tx1"/>
                </a:solidFill>
              </a:rPr>
              <a:t>Вентиляція та енергія</a:t>
            </a:r>
          </a:p>
          <a:p>
            <a:pPr marL="457200" indent="-457200">
              <a:buFont typeface="Arial" panose="020B0604020202020204" pitchFamily="34" charset="0"/>
              <a:buChar char="•"/>
            </a:pPr>
            <a:r>
              <a:rPr lang="uk-UA" sz="2800" kern="1200" dirty="0">
                <a:solidFill>
                  <a:schemeClr val="tx1"/>
                </a:solidFill>
              </a:rPr>
              <a:t>Методи модернізації</a:t>
            </a:r>
          </a:p>
          <a:p>
            <a:pPr marL="457200" indent="-457200">
              <a:buFont typeface="Arial" panose="020B0604020202020204" pitchFamily="34" charset="0"/>
              <a:buChar char="•"/>
            </a:pPr>
            <a:r>
              <a:rPr lang="uk-UA" sz="2800" kern="1200" dirty="0">
                <a:solidFill>
                  <a:schemeClr val="tx1"/>
                </a:solidFill>
              </a:rPr>
              <a:t>Охолодження </a:t>
            </a:r>
          </a:p>
        </p:txBody>
      </p:sp>
      <p:sp>
        <p:nvSpPr>
          <p:cNvPr id="3" name="Title 2"/>
          <p:cNvSpPr>
            <a:spLocks noGrp="1"/>
          </p:cNvSpPr>
          <p:nvPr>
            <p:ph type="title"/>
          </p:nvPr>
        </p:nvSpPr>
        <p:spPr>
          <a:xfrm>
            <a:off x="623392" y="476672"/>
            <a:ext cx="10368000" cy="617928"/>
          </a:xfrm>
        </p:spPr>
        <p:txBody>
          <a:bodyPr/>
          <a:lstStyle/>
          <a:p>
            <a:r>
              <a:rPr lang="uk-UA" sz="2800" b="1" kern="1200" dirty="0">
                <a:solidFill>
                  <a:schemeClr val="tx1"/>
                </a:solidFill>
              </a:rPr>
              <a:t>Зміст</a:t>
            </a:r>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43872" y="1188520"/>
            <a:ext cx="6574599" cy="4640787"/>
          </a:xfrm>
          <a:prstGeom prst="rect">
            <a:avLst/>
          </a:prstGeom>
        </p:spPr>
      </p:pic>
    </p:spTree>
    <p:extLst>
      <p:ext uri="{BB962C8B-B14F-4D97-AF65-F5344CB8AC3E}">
        <p14:creationId xmlns:p14="http://schemas.microsoft.com/office/powerpoint/2010/main" val="1911584492"/>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jdelijke aanduiding voor inhoud 1"/>
          <p:cNvSpPr>
            <a:spLocks noGrp="1"/>
          </p:cNvSpPr>
          <p:nvPr>
            <p:ph sz="quarter" idx="33"/>
          </p:nvPr>
        </p:nvSpPr>
        <p:spPr>
          <a:xfrm>
            <a:off x="838502" y="1307664"/>
            <a:ext cx="4937271" cy="2115933"/>
          </a:xfrm>
        </p:spPr>
        <p:txBody>
          <a:bodyPr>
            <a:normAutofit/>
          </a:bodyPr>
          <a:lstStyle/>
          <a:p>
            <a:r>
              <a:rPr lang="uk-UA" dirty="0"/>
              <a:t> </a:t>
            </a:r>
            <a:r>
              <a:rPr lang="uk-UA" sz="2000" kern="1200" dirty="0"/>
              <a:t>ГЕРМЕТИЧНА оболонка будівлі</a:t>
            </a:r>
          </a:p>
          <a:p>
            <a:r>
              <a:rPr lang="uk-UA" sz="2000" kern="1200" dirty="0"/>
              <a:t> Контролюють вручну</a:t>
            </a:r>
          </a:p>
          <a:p>
            <a:r>
              <a:rPr lang="uk-UA" sz="2000" kern="1200" dirty="0"/>
              <a:t> Витяжка через комин</a:t>
            </a:r>
          </a:p>
          <a:p>
            <a:pPr marL="0" indent="0">
              <a:buNone/>
            </a:pPr>
            <a:endParaRPr lang="uk-UA" sz="2000" noProof="0" dirty="0"/>
          </a:p>
          <a:p>
            <a:endParaRPr lang="uk-UA" sz="2000" noProof="0" dirty="0"/>
          </a:p>
        </p:txBody>
      </p:sp>
      <p:pic>
        <p:nvPicPr>
          <p:cNvPr id="2" name="Afbeelding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0621" y="2848822"/>
            <a:ext cx="4403478" cy="3185183"/>
          </a:xfrm>
          <a:prstGeom prst="rect">
            <a:avLst/>
          </a:prstGeom>
        </p:spPr>
      </p:pic>
      <p:sp>
        <p:nvSpPr>
          <p:cNvPr id="3" name="Titel 2"/>
          <p:cNvSpPr>
            <a:spLocks noGrp="1"/>
          </p:cNvSpPr>
          <p:nvPr>
            <p:ph type="title" idx="4294967295"/>
          </p:nvPr>
        </p:nvSpPr>
        <p:spPr>
          <a:xfrm>
            <a:off x="550596" y="407195"/>
            <a:ext cx="6193475" cy="576064"/>
          </a:xfrm>
        </p:spPr>
        <p:txBody>
          <a:bodyPr/>
          <a:lstStyle/>
          <a:p>
            <a:r>
              <a:rPr lang="uk-UA" sz="2800" b="1" kern="1200" dirty="0">
                <a:solidFill>
                  <a:schemeClr val="tx1"/>
                </a:solidFill>
              </a:rPr>
              <a:t>Природна вентиляція після відновлення</a:t>
            </a:r>
          </a:p>
        </p:txBody>
      </p:sp>
      <p:grpSp>
        <p:nvGrpSpPr>
          <p:cNvPr id="18" name="Group 17"/>
          <p:cNvGrpSpPr/>
          <p:nvPr/>
        </p:nvGrpSpPr>
        <p:grpSpPr>
          <a:xfrm>
            <a:off x="5663952" y="1116690"/>
            <a:ext cx="5832648" cy="5120622"/>
            <a:chOff x="3563888" y="1387334"/>
            <a:chExt cx="5368697" cy="4610100"/>
          </a:xfrm>
        </p:grpSpPr>
        <p:pic>
          <p:nvPicPr>
            <p:cNvPr id="19" name="Picture 18"/>
            <p:cNvPicPr>
              <a:picLocks noChangeAspect="1"/>
            </p:cNvPicPr>
            <p:nvPr/>
          </p:nvPicPr>
          <p:blipFill>
            <a:blip r:embed="rId4"/>
            <a:stretch>
              <a:fillRect/>
            </a:stretch>
          </p:blipFill>
          <p:spPr>
            <a:xfrm>
              <a:off x="4431797" y="1387334"/>
              <a:ext cx="3695700" cy="4610100"/>
            </a:xfrm>
            <a:prstGeom prst="rect">
              <a:avLst/>
            </a:prstGeom>
          </p:spPr>
        </p:pic>
        <p:sp>
          <p:nvSpPr>
            <p:cNvPr id="22" name="Pijl-rechts 7"/>
            <p:cNvSpPr/>
            <p:nvPr/>
          </p:nvSpPr>
          <p:spPr>
            <a:xfrm>
              <a:off x="3583941" y="3965952"/>
              <a:ext cx="936104"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ijl-rechts 8"/>
            <p:cNvSpPr/>
            <p:nvPr/>
          </p:nvSpPr>
          <p:spPr>
            <a:xfrm rot="10800000">
              <a:off x="7976429" y="3952715"/>
              <a:ext cx="936104"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ijl-rechts 9"/>
            <p:cNvSpPr/>
            <p:nvPr/>
          </p:nvSpPr>
          <p:spPr>
            <a:xfrm>
              <a:off x="3583941" y="4312017"/>
              <a:ext cx="936104"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ijl-rechts 10"/>
            <p:cNvSpPr/>
            <p:nvPr/>
          </p:nvSpPr>
          <p:spPr>
            <a:xfrm rot="10800000">
              <a:off x="7976429" y="4298780"/>
              <a:ext cx="936104"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Pijl-rechts 11"/>
            <p:cNvSpPr/>
            <p:nvPr/>
          </p:nvSpPr>
          <p:spPr>
            <a:xfrm>
              <a:off x="3603992" y="4666590"/>
              <a:ext cx="936104"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ijl-rechts 12"/>
            <p:cNvSpPr/>
            <p:nvPr/>
          </p:nvSpPr>
          <p:spPr>
            <a:xfrm rot="10800000">
              <a:off x="7996480" y="4653353"/>
              <a:ext cx="936104"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ijl-rechts 13"/>
            <p:cNvSpPr/>
            <p:nvPr/>
          </p:nvSpPr>
          <p:spPr>
            <a:xfrm>
              <a:off x="3603993" y="5012655"/>
              <a:ext cx="936104"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ijl-rechts 14"/>
            <p:cNvSpPr/>
            <p:nvPr/>
          </p:nvSpPr>
          <p:spPr>
            <a:xfrm rot="10800000">
              <a:off x="7996481" y="4999418"/>
              <a:ext cx="936104"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ijl-rechts 15"/>
            <p:cNvSpPr/>
            <p:nvPr/>
          </p:nvSpPr>
          <p:spPr>
            <a:xfrm>
              <a:off x="3563888" y="2537669"/>
              <a:ext cx="936104"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ijl-rechts 16"/>
            <p:cNvSpPr/>
            <p:nvPr/>
          </p:nvSpPr>
          <p:spPr>
            <a:xfrm rot="10800000">
              <a:off x="7956376" y="2524432"/>
              <a:ext cx="936104"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ijl-rechts 17"/>
            <p:cNvSpPr/>
            <p:nvPr/>
          </p:nvSpPr>
          <p:spPr>
            <a:xfrm>
              <a:off x="3563888" y="2883734"/>
              <a:ext cx="936104"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Pijl-rechts 18"/>
            <p:cNvSpPr/>
            <p:nvPr/>
          </p:nvSpPr>
          <p:spPr>
            <a:xfrm rot="10800000">
              <a:off x="7956376" y="2870497"/>
              <a:ext cx="936104"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Pijl-rechts 19"/>
            <p:cNvSpPr/>
            <p:nvPr/>
          </p:nvSpPr>
          <p:spPr>
            <a:xfrm>
              <a:off x="3583939" y="3238307"/>
              <a:ext cx="936104"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ijl-rechts 20"/>
            <p:cNvSpPr/>
            <p:nvPr/>
          </p:nvSpPr>
          <p:spPr>
            <a:xfrm rot="10800000">
              <a:off x="7976427" y="3225070"/>
              <a:ext cx="936104"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ijl-rechts 21"/>
            <p:cNvSpPr/>
            <p:nvPr/>
          </p:nvSpPr>
          <p:spPr>
            <a:xfrm>
              <a:off x="3583940" y="3584372"/>
              <a:ext cx="936104"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Pijl-rechts 22"/>
            <p:cNvSpPr/>
            <p:nvPr/>
          </p:nvSpPr>
          <p:spPr>
            <a:xfrm rot="10800000">
              <a:off x="7976428" y="3571135"/>
              <a:ext cx="936104"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9859627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553040" y="348882"/>
            <a:ext cx="7776000" cy="617928"/>
          </a:xfrm>
        </p:spPr>
        <p:txBody>
          <a:bodyPr/>
          <a:lstStyle/>
          <a:p>
            <a:r>
              <a:rPr lang="uk-UA" sz="2800" b="1" kern="1200" dirty="0">
                <a:solidFill>
                  <a:schemeClr val="tx1"/>
                </a:solidFill>
              </a:rPr>
              <a:t>Гібридна вентиляційна система</a:t>
            </a:r>
          </a:p>
        </p:txBody>
      </p:sp>
      <p:sp>
        <p:nvSpPr>
          <p:cNvPr id="24" name="Tijdelijke aanduiding voor inhoud 1"/>
          <p:cNvSpPr>
            <a:spLocks noGrp="1"/>
          </p:cNvSpPr>
          <p:nvPr>
            <p:ph sz="quarter" idx="4294967295"/>
          </p:nvPr>
        </p:nvSpPr>
        <p:spPr>
          <a:xfrm>
            <a:off x="911424" y="1263975"/>
            <a:ext cx="4160496" cy="2662937"/>
          </a:xfrm>
        </p:spPr>
        <p:txBody>
          <a:bodyPr/>
          <a:lstStyle/>
          <a:p>
            <a:r>
              <a:rPr lang="uk-UA" sz="2000" dirty="0">
                <a:solidFill>
                  <a:schemeClr val="tx1"/>
                </a:solidFill>
              </a:rPr>
              <a:t>Витяжний вентилятор</a:t>
            </a:r>
          </a:p>
          <a:p>
            <a:r>
              <a:rPr lang="uk-UA" sz="2000" dirty="0">
                <a:solidFill>
                  <a:schemeClr val="tx1"/>
                </a:solidFill>
              </a:rPr>
              <a:t>Регулюється тиском</a:t>
            </a:r>
          </a:p>
          <a:p>
            <a:r>
              <a:rPr lang="uk-UA" sz="2000" dirty="0">
                <a:solidFill>
                  <a:schemeClr val="tx1"/>
                </a:solidFill>
              </a:rPr>
              <a:t>Клапани гідрорегулювання</a:t>
            </a:r>
          </a:p>
          <a:p>
            <a:r>
              <a:rPr lang="uk-UA" sz="2000" dirty="0">
                <a:solidFill>
                  <a:schemeClr val="tx1"/>
                </a:solidFill>
              </a:rPr>
              <a:t>Подача повітря через віконні вентиляційні туби</a:t>
            </a:r>
          </a:p>
          <a:p>
            <a:pPr marL="0" indent="0">
              <a:buNone/>
            </a:pPr>
            <a:endParaRPr lang="uk-UA" sz="2000" noProof="0" dirty="0">
              <a:solidFill>
                <a:schemeClr val="tx1"/>
              </a:solidFill>
            </a:endParaRPr>
          </a:p>
          <a:p>
            <a:endParaRPr lang="uk-UA" sz="2000" noProof="0" dirty="0">
              <a:solidFill>
                <a:schemeClr val="tx1"/>
              </a:solidFill>
            </a:endParaRPr>
          </a:p>
        </p:txBody>
      </p:sp>
      <p:grpSp>
        <p:nvGrpSpPr>
          <p:cNvPr id="6" name="Group 5"/>
          <p:cNvGrpSpPr/>
          <p:nvPr/>
        </p:nvGrpSpPr>
        <p:grpSpPr>
          <a:xfrm>
            <a:off x="4727848" y="1235139"/>
            <a:ext cx="5793915" cy="5298484"/>
            <a:chOff x="3113965" y="1171878"/>
            <a:chExt cx="5793915" cy="5298484"/>
          </a:xfrm>
        </p:grpSpPr>
        <p:grpSp>
          <p:nvGrpSpPr>
            <p:cNvPr id="22" name="Group 21"/>
            <p:cNvGrpSpPr/>
            <p:nvPr/>
          </p:nvGrpSpPr>
          <p:grpSpPr>
            <a:xfrm>
              <a:off x="3113965" y="1580652"/>
              <a:ext cx="5368697" cy="4610100"/>
              <a:chOff x="3563888" y="1387334"/>
              <a:chExt cx="5368697" cy="4610100"/>
            </a:xfrm>
          </p:grpSpPr>
          <p:pic>
            <p:nvPicPr>
              <p:cNvPr id="23" name="Picture 22"/>
              <p:cNvPicPr>
                <a:picLocks noChangeAspect="1"/>
              </p:cNvPicPr>
              <p:nvPr/>
            </p:nvPicPr>
            <p:blipFill>
              <a:blip r:embed="rId3"/>
              <a:stretch>
                <a:fillRect/>
              </a:stretch>
            </p:blipFill>
            <p:spPr>
              <a:xfrm>
                <a:off x="4431797" y="1387334"/>
                <a:ext cx="3695700" cy="4610100"/>
              </a:xfrm>
              <a:prstGeom prst="rect">
                <a:avLst/>
              </a:prstGeom>
            </p:spPr>
          </p:pic>
          <p:sp>
            <p:nvSpPr>
              <p:cNvPr id="25" name="Pijl-rechts 7"/>
              <p:cNvSpPr/>
              <p:nvPr/>
            </p:nvSpPr>
            <p:spPr>
              <a:xfrm>
                <a:off x="3583941" y="3965952"/>
                <a:ext cx="936104"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ijl-rechts 8"/>
              <p:cNvSpPr/>
              <p:nvPr/>
            </p:nvSpPr>
            <p:spPr>
              <a:xfrm rot="10800000">
                <a:off x="7976429" y="3952715"/>
                <a:ext cx="936104"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ijl-rechts 9"/>
              <p:cNvSpPr/>
              <p:nvPr/>
            </p:nvSpPr>
            <p:spPr>
              <a:xfrm>
                <a:off x="3583941" y="4312017"/>
                <a:ext cx="936104"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ijl-rechts 10"/>
              <p:cNvSpPr/>
              <p:nvPr/>
            </p:nvSpPr>
            <p:spPr>
              <a:xfrm rot="10800000">
                <a:off x="7976429" y="4298780"/>
                <a:ext cx="936104"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Pijl-rechts 11"/>
              <p:cNvSpPr/>
              <p:nvPr/>
            </p:nvSpPr>
            <p:spPr>
              <a:xfrm>
                <a:off x="3603992" y="4666590"/>
                <a:ext cx="936104"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ijl-rechts 12"/>
              <p:cNvSpPr/>
              <p:nvPr/>
            </p:nvSpPr>
            <p:spPr>
              <a:xfrm rot="10800000">
                <a:off x="7996480" y="4653353"/>
                <a:ext cx="936104"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ijl-rechts 13"/>
              <p:cNvSpPr/>
              <p:nvPr/>
            </p:nvSpPr>
            <p:spPr>
              <a:xfrm>
                <a:off x="3603993" y="5012655"/>
                <a:ext cx="936104"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ijl-rechts 14"/>
              <p:cNvSpPr/>
              <p:nvPr/>
            </p:nvSpPr>
            <p:spPr>
              <a:xfrm rot="10800000">
                <a:off x="7996481" y="4999418"/>
                <a:ext cx="936104"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ijl-rechts 15"/>
              <p:cNvSpPr/>
              <p:nvPr/>
            </p:nvSpPr>
            <p:spPr>
              <a:xfrm>
                <a:off x="3563888" y="2537669"/>
                <a:ext cx="936104"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Pijl-rechts 16"/>
              <p:cNvSpPr/>
              <p:nvPr/>
            </p:nvSpPr>
            <p:spPr>
              <a:xfrm rot="10800000">
                <a:off x="7956376" y="2524432"/>
                <a:ext cx="936104"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Pijl-rechts 17"/>
              <p:cNvSpPr/>
              <p:nvPr/>
            </p:nvSpPr>
            <p:spPr>
              <a:xfrm>
                <a:off x="3563888" y="2883734"/>
                <a:ext cx="936104"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ijl-rechts 18"/>
              <p:cNvSpPr/>
              <p:nvPr/>
            </p:nvSpPr>
            <p:spPr>
              <a:xfrm rot="10800000">
                <a:off x="7956376" y="2870497"/>
                <a:ext cx="936104"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Pijl-rechts 19"/>
              <p:cNvSpPr/>
              <p:nvPr/>
            </p:nvSpPr>
            <p:spPr>
              <a:xfrm>
                <a:off x="3583939" y="3238307"/>
                <a:ext cx="936104"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Pijl-rechts 20"/>
              <p:cNvSpPr/>
              <p:nvPr/>
            </p:nvSpPr>
            <p:spPr>
              <a:xfrm rot="10800000">
                <a:off x="7976427" y="3225070"/>
                <a:ext cx="936104"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Pijl-rechts 21"/>
              <p:cNvSpPr/>
              <p:nvPr/>
            </p:nvSpPr>
            <p:spPr>
              <a:xfrm>
                <a:off x="3583940" y="3584372"/>
                <a:ext cx="936104"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Pijl-rechts 22"/>
              <p:cNvSpPr/>
              <p:nvPr/>
            </p:nvSpPr>
            <p:spPr>
              <a:xfrm rot="10800000">
                <a:off x="7976428" y="3571135"/>
                <a:ext cx="936104"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Afbeelding 4"/>
            <p:cNvPicPr>
              <a:picLocks noChangeAspect="1"/>
            </p:cNvPicPr>
            <p:nvPr/>
          </p:nvPicPr>
          <p:blipFill rotWithShape="1">
            <a:blip r:embed="rId4" cstate="screen">
              <a:extLst>
                <a:ext uri="{28A0092B-C50C-407E-A947-70E740481C1C}">
                  <a14:useLocalDpi xmlns:a14="http://schemas.microsoft.com/office/drawing/2010/main"/>
                </a:ext>
              </a:extLst>
            </a:blip>
            <a:srcRect l="1247" t="5742" r="48880" b="27272"/>
            <a:stretch/>
          </p:blipFill>
          <p:spPr>
            <a:xfrm>
              <a:off x="6511616" y="4373631"/>
              <a:ext cx="2396264" cy="2096731"/>
            </a:xfrm>
            <a:prstGeom prst="rect">
              <a:avLst/>
            </a:prstGeom>
          </p:spPr>
        </p:pic>
        <p:pic>
          <p:nvPicPr>
            <p:cNvPr id="18" name="Afbeelding 17"/>
            <p:cNvPicPr>
              <a:picLocks noChangeAspect="1"/>
            </p:cNvPicPr>
            <p:nvPr/>
          </p:nvPicPr>
          <p:blipFill rotWithShape="1">
            <a:blip r:embed="rId4" cstate="screen">
              <a:extLst>
                <a:ext uri="{28A0092B-C50C-407E-A947-70E740481C1C}">
                  <a14:useLocalDpi xmlns:a14="http://schemas.microsoft.com/office/drawing/2010/main"/>
                </a:ext>
              </a:extLst>
            </a:blip>
            <a:srcRect l="5249" t="12503" r="53443" b="37318"/>
            <a:stretch/>
          </p:blipFill>
          <p:spPr>
            <a:xfrm>
              <a:off x="4070120" y="1171878"/>
              <a:ext cx="792088" cy="626822"/>
            </a:xfrm>
            <a:prstGeom prst="rect">
              <a:avLst/>
            </a:prstGeom>
          </p:spPr>
        </p:pic>
        <p:pic>
          <p:nvPicPr>
            <p:cNvPr id="19" name="Afbeelding 18"/>
            <p:cNvPicPr>
              <a:picLocks noChangeAspect="1"/>
            </p:cNvPicPr>
            <p:nvPr/>
          </p:nvPicPr>
          <p:blipFill rotWithShape="1">
            <a:blip r:embed="rId4" cstate="screen">
              <a:extLst>
                <a:ext uri="{28A0092B-C50C-407E-A947-70E740481C1C}">
                  <a14:useLocalDpi xmlns:a14="http://schemas.microsoft.com/office/drawing/2010/main"/>
                </a:ext>
              </a:extLst>
            </a:blip>
            <a:srcRect l="5249" t="12503" r="53443" b="37318"/>
            <a:stretch/>
          </p:blipFill>
          <p:spPr>
            <a:xfrm>
              <a:off x="5109923" y="1171878"/>
              <a:ext cx="792088" cy="626822"/>
            </a:xfrm>
            <a:prstGeom prst="rect">
              <a:avLst/>
            </a:prstGeom>
          </p:spPr>
        </p:pic>
      </p:grpSp>
      <p:pic>
        <p:nvPicPr>
          <p:cNvPr id="7" name="Afbeelding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35538" y="3884381"/>
            <a:ext cx="2304036" cy="2282564"/>
          </a:xfrm>
          <a:prstGeom prst="rect">
            <a:avLst/>
          </a:prstGeom>
        </p:spPr>
      </p:pic>
    </p:spTree>
    <p:extLst>
      <p:ext uri="{BB962C8B-B14F-4D97-AF65-F5344CB8AC3E}">
        <p14:creationId xmlns:p14="http://schemas.microsoft.com/office/powerpoint/2010/main" val="363295144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Virsraksts 1"/>
          <p:cNvSpPr>
            <a:spLocks noGrp="1"/>
          </p:cNvSpPr>
          <p:nvPr>
            <p:ph type="title"/>
          </p:nvPr>
        </p:nvSpPr>
        <p:spPr>
          <a:xfrm>
            <a:off x="623392" y="404664"/>
            <a:ext cx="7776000" cy="617928"/>
          </a:xfrm>
        </p:spPr>
        <p:txBody>
          <a:bodyPr/>
          <a:lstStyle/>
          <a:p>
            <a:pPr eaLnBrk="1" hangingPunct="1"/>
            <a:r>
              <a:rPr lang="uk-UA" altLang="en-US" sz="2800" b="1" kern="1200" dirty="0">
                <a:solidFill>
                  <a:schemeClr val="tx1"/>
                </a:solidFill>
              </a:rPr>
              <a:t>Механічна вентиляційна система</a:t>
            </a:r>
          </a:p>
        </p:txBody>
      </p:sp>
      <p:pic>
        <p:nvPicPr>
          <p:cNvPr id="62467" name="Satura vietturis 3" descr="Module_Air_Handling_Unit.jpg"/>
          <p:cNvPicPr>
            <a:picLocks noGrp="1" noChangeAspect="1"/>
          </p:cNvPicPr>
          <p:nvPr>
            <p:ph idx="1"/>
          </p:nvPr>
        </p:nvPicPr>
        <p:blipFill>
          <a:blip r:embed="rId3">
            <a:extLst>
              <a:ext uri="{28A0092B-C50C-407E-A947-70E740481C1C}">
                <a14:useLocalDpi xmlns:a14="http://schemas.microsoft.com/office/drawing/2010/main"/>
              </a:ext>
            </a:extLst>
          </a:blip>
          <a:srcRect/>
          <a:stretch>
            <a:fillRect/>
          </a:stretch>
        </p:blipFill>
        <p:spPr>
          <a:xfrm>
            <a:off x="1559496" y="836712"/>
            <a:ext cx="8856984" cy="5491331"/>
          </a:xfrm>
        </p:spPr>
      </p:pic>
    </p:spTree>
    <p:extLst>
      <p:ext uri="{BB962C8B-B14F-4D97-AF65-F5344CB8AC3E}">
        <p14:creationId xmlns:p14="http://schemas.microsoft.com/office/powerpoint/2010/main" val="35518516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3"/>
          <p:cNvSpPr>
            <a:spLocks noGrp="1" noChangeArrowheads="1"/>
          </p:cNvSpPr>
          <p:nvPr>
            <p:ph type="title"/>
          </p:nvPr>
        </p:nvSpPr>
        <p:spPr>
          <a:xfrm>
            <a:off x="377035" y="317501"/>
            <a:ext cx="7772400" cy="1066800"/>
          </a:xfrm>
        </p:spPr>
        <p:txBody>
          <a:bodyPr/>
          <a:lstStyle/>
          <a:p>
            <a:r>
              <a:rPr lang="uk-UA" sz="2800" b="1" kern="1200" dirty="0">
                <a:solidFill>
                  <a:schemeClr val="tx1"/>
                </a:solidFill>
              </a:rPr>
              <a:t>Система постачання та витяжки</a:t>
            </a:r>
            <a:endParaRPr lang="uk-UA" altLang="en-US" sz="2800" b="1" kern="1200" dirty="0">
              <a:solidFill>
                <a:schemeClr val="tx1"/>
              </a:solidFill>
            </a:endParaRPr>
          </a:p>
        </p:txBody>
      </p:sp>
      <p:sp>
        <p:nvSpPr>
          <p:cNvPr id="22565" name="Rectangle 37"/>
          <p:cNvSpPr>
            <a:spLocks noChangeArrowheads="1"/>
          </p:cNvSpPr>
          <p:nvPr/>
        </p:nvSpPr>
        <p:spPr bwMode="auto">
          <a:xfrm>
            <a:off x="1828800" y="1672849"/>
            <a:ext cx="1752600" cy="1219200"/>
          </a:xfrm>
          <a:prstGeom prst="rect">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uk-UA" sz="2000" dirty="0">
                <a:latin typeface="+mj-lt"/>
              </a:rPr>
              <a:t>Блок управління</a:t>
            </a:r>
            <a:endParaRPr lang="uk-UA" altLang="en-US" sz="2000" dirty="0">
              <a:solidFill>
                <a:schemeClr val="bg2"/>
              </a:solidFill>
              <a:latin typeface="+mj-lt"/>
            </a:endParaRPr>
          </a:p>
        </p:txBody>
      </p:sp>
      <p:grpSp>
        <p:nvGrpSpPr>
          <p:cNvPr id="2" name="Group 45"/>
          <p:cNvGrpSpPr>
            <a:grpSpLocks/>
          </p:cNvGrpSpPr>
          <p:nvPr/>
        </p:nvGrpSpPr>
        <p:grpSpPr bwMode="auto">
          <a:xfrm>
            <a:off x="4184590" y="3786981"/>
            <a:ext cx="1172207" cy="2244724"/>
            <a:chOff x="2913" y="746"/>
            <a:chExt cx="628" cy="1414"/>
          </a:xfrm>
        </p:grpSpPr>
        <p:grpSp>
          <p:nvGrpSpPr>
            <p:cNvPr id="63554" name="Group 13"/>
            <p:cNvGrpSpPr>
              <a:grpSpLocks/>
            </p:cNvGrpSpPr>
            <p:nvPr/>
          </p:nvGrpSpPr>
          <p:grpSpPr bwMode="auto">
            <a:xfrm>
              <a:off x="3072" y="1200"/>
              <a:ext cx="432" cy="960"/>
              <a:chOff x="768" y="2304"/>
              <a:chExt cx="432" cy="960"/>
            </a:xfrm>
          </p:grpSpPr>
          <p:sp>
            <p:nvSpPr>
              <p:cNvPr id="63556" name="Rectangle 9"/>
              <p:cNvSpPr>
                <a:spLocks noChangeArrowheads="1"/>
              </p:cNvSpPr>
              <p:nvPr/>
            </p:nvSpPr>
            <p:spPr bwMode="auto">
              <a:xfrm>
                <a:off x="768" y="2304"/>
                <a:ext cx="432" cy="960"/>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lv-LV" altLang="en-US"/>
              </a:p>
            </p:txBody>
          </p:sp>
          <p:sp>
            <p:nvSpPr>
              <p:cNvPr id="63557" name="Oval 10"/>
              <p:cNvSpPr>
                <a:spLocks noChangeArrowheads="1"/>
              </p:cNvSpPr>
              <p:nvPr/>
            </p:nvSpPr>
            <p:spPr bwMode="auto">
              <a:xfrm>
                <a:off x="862" y="2592"/>
                <a:ext cx="242" cy="288"/>
              </a:xfrm>
              <a:prstGeom prst="ellipse">
                <a:avLst/>
              </a:prstGeom>
              <a:ln>
                <a:headEnd/>
                <a:tailEnd/>
              </a:ln>
            </p:spPr>
            <p:style>
              <a:lnRef idx="3">
                <a:schemeClr val="lt1"/>
              </a:lnRef>
              <a:fillRef idx="1">
                <a:schemeClr val="accent2"/>
              </a:fillRef>
              <a:effectRef idx="1">
                <a:schemeClr val="accent2"/>
              </a:effectRef>
              <a:fontRef idx="minor">
                <a:schemeClr val="lt1"/>
              </a:fontRef>
            </p:style>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uk-UA" altLang="en-US" b="1" dirty="0">
                    <a:solidFill>
                      <a:schemeClr val="bg2"/>
                    </a:solidFill>
                  </a:rPr>
                  <a:t>+</a:t>
                </a:r>
              </a:p>
            </p:txBody>
          </p:sp>
        </p:grpSp>
        <p:sp>
          <p:nvSpPr>
            <p:cNvPr id="63555" name="Text Box 38"/>
            <p:cNvSpPr txBox="1">
              <a:spLocks noChangeArrowheads="1"/>
            </p:cNvSpPr>
            <p:nvPr/>
          </p:nvSpPr>
          <p:spPr bwMode="auto">
            <a:xfrm>
              <a:off x="2913" y="746"/>
              <a:ext cx="628" cy="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uk-UA" sz="1800" dirty="0">
                  <a:latin typeface="+mj-lt"/>
                </a:rPr>
                <a:t>Гаряча вода</a:t>
              </a:r>
              <a:br/>
              <a:r>
                <a:rPr lang="uk-UA" sz="1800" dirty="0">
                  <a:latin typeface="+mj-lt"/>
                </a:rPr>
                <a:t>нагрівач повітря</a:t>
              </a:r>
              <a:endParaRPr lang="uk-UA" altLang="en-US" sz="1800" dirty="0">
                <a:latin typeface="+mj-lt"/>
              </a:endParaRPr>
            </a:p>
          </p:txBody>
        </p:sp>
      </p:grpSp>
      <p:grpSp>
        <p:nvGrpSpPr>
          <p:cNvPr id="4" name="Group 43"/>
          <p:cNvGrpSpPr>
            <a:grpSpLocks/>
          </p:cNvGrpSpPr>
          <p:nvPr/>
        </p:nvGrpSpPr>
        <p:grpSpPr bwMode="auto">
          <a:xfrm>
            <a:off x="1595407" y="4086226"/>
            <a:ext cx="928694" cy="1933575"/>
            <a:chOff x="351" y="894"/>
            <a:chExt cx="509" cy="1218"/>
          </a:xfrm>
        </p:grpSpPr>
        <p:grpSp>
          <p:nvGrpSpPr>
            <p:cNvPr id="63549" name="Group 8"/>
            <p:cNvGrpSpPr>
              <a:grpSpLocks/>
            </p:cNvGrpSpPr>
            <p:nvPr/>
          </p:nvGrpSpPr>
          <p:grpSpPr bwMode="auto">
            <a:xfrm>
              <a:off x="432" y="1152"/>
              <a:ext cx="384" cy="960"/>
              <a:chOff x="816" y="1200"/>
              <a:chExt cx="336" cy="912"/>
            </a:xfrm>
          </p:grpSpPr>
          <p:sp>
            <p:nvSpPr>
              <p:cNvPr id="63551" name="Rectangle 5"/>
              <p:cNvSpPr>
                <a:spLocks noChangeArrowheads="1"/>
              </p:cNvSpPr>
              <p:nvPr/>
            </p:nvSpPr>
            <p:spPr bwMode="auto">
              <a:xfrm>
                <a:off x="816" y="1200"/>
                <a:ext cx="336" cy="912"/>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lv-LV" altLang="en-US"/>
              </a:p>
            </p:txBody>
          </p:sp>
          <p:sp>
            <p:nvSpPr>
              <p:cNvPr id="63552" name="Line 6"/>
              <p:cNvSpPr>
                <a:spLocks noChangeShapeType="1"/>
              </p:cNvSpPr>
              <p:nvPr/>
            </p:nvSpPr>
            <p:spPr bwMode="auto">
              <a:xfrm flipH="1">
                <a:off x="864" y="1392"/>
                <a:ext cx="240" cy="480"/>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63553" name="Oval 7"/>
              <p:cNvSpPr>
                <a:spLocks noChangeArrowheads="1"/>
              </p:cNvSpPr>
              <p:nvPr/>
            </p:nvSpPr>
            <p:spPr bwMode="auto">
              <a:xfrm>
                <a:off x="960" y="1584"/>
                <a:ext cx="48" cy="48"/>
              </a:xfrm>
              <a:prstGeom prst="ellipse">
                <a:avLst/>
              </a:prstGeom>
              <a:solidFill>
                <a:schemeClr val="bg2"/>
              </a:solidFill>
              <a:ln w="9525">
                <a:solidFill>
                  <a:schemeClr val="bg2"/>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lv-LV" altLang="en-US"/>
              </a:p>
            </p:txBody>
          </p:sp>
        </p:grpSp>
        <p:sp>
          <p:nvSpPr>
            <p:cNvPr id="63550" name="Text Box 39"/>
            <p:cNvSpPr txBox="1">
              <a:spLocks noChangeArrowheads="1"/>
            </p:cNvSpPr>
            <p:nvPr/>
          </p:nvSpPr>
          <p:spPr bwMode="auto">
            <a:xfrm>
              <a:off x="351" y="894"/>
              <a:ext cx="509"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uk-UA" sz="2000" dirty="0">
                  <a:latin typeface="+mj-lt"/>
                </a:rPr>
                <a:t>Клапан</a:t>
              </a:r>
              <a:endParaRPr lang="uk-UA" altLang="en-US" sz="2000" dirty="0">
                <a:latin typeface="+mj-lt"/>
              </a:endParaRPr>
            </a:p>
          </p:txBody>
        </p:sp>
      </p:grpSp>
      <p:grpSp>
        <p:nvGrpSpPr>
          <p:cNvPr id="6" name="Group 46"/>
          <p:cNvGrpSpPr>
            <a:grpSpLocks/>
          </p:cNvGrpSpPr>
          <p:nvPr/>
        </p:nvGrpSpPr>
        <p:grpSpPr bwMode="auto">
          <a:xfrm>
            <a:off x="4048129" y="1384301"/>
            <a:ext cx="1822452" cy="2047875"/>
            <a:chOff x="2731" y="2400"/>
            <a:chExt cx="1148" cy="1290"/>
          </a:xfrm>
        </p:grpSpPr>
        <p:grpSp>
          <p:nvGrpSpPr>
            <p:cNvPr id="63542" name="Group 22"/>
            <p:cNvGrpSpPr>
              <a:grpSpLocks/>
            </p:cNvGrpSpPr>
            <p:nvPr/>
          </p:nvGrpSpPr>
          <p:grpSpPr bwMode="auto">
            <a:xfrm>
              <a:off x="3120" y="2400"/>
              <a:ext cx="384" cy="960"/>
              <a:chOff x="1680" y="2256"/>
              <a:chExt cx="384" cy="960"/>
            </a:xfrm>
          </p:grpSpPr>
          <p:grpSp>
            <p:nvGrpSpPr>
              <p:cNvPr id="63544" name="Group 19"/>
              <p:cNvGrpSpPr>
                <a:grpSpLocks/>
              </p:cNvGrpSpPr>
              <p:nvPr/>
            </p:nvGrpSpPr>
            <p:grpSpPr bwMode="auto">
              <a:xfrm>
                <a:off x="1680" y="2256"/>
                <a:ext cx="384" cy="960"/>
                <a:chOff x="1680" y="2304"/>
                <a:chExt cx="384" cy="960"/>
              </a:xfrm>
            </p:grpSpPr>
            <p:sp>
              <p:nvSpPr>
                <p:cNvPr id="63546" name="Rectangle 14"/>
                <p:cNvSpPr>
                  <a:spLocks noChangeArrowheads="1"/>
                </p:cNvSpPr>
                <p:nvPr/>
              </p:nvSpPr>
              <p:spPr bwMode="auto">
                <a:xfrm>
                  <a:off x="1680" y="2304"/>
                  <a:ext cx="384" cy="96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lv-LV" altLang="en-US"/>
                </a:p>
              </p:txBody>
            </p:sp>
            <p:sp>
              <p:nvSpPr>
                <p:cNvPr id="63547" name="Line 15"/>
                <p:cNvSpPr>
                  <a:spLocks noChangeShapeType="1"/>
                </p:cNvSpPr>
                <p:nvPr/>
              </p:nvSpPr>
              <p:spPr bwMode="auto">
                <a:xfrm flipH="1">
                  <a:off x="1824" y="2496"/>
                  <a:ext cx="96" cy="1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63548" name="Line 18"/>
                <p:cNvSpPr>
                  <a:spLocks noChangeShapeType="1"/>
                </p:cNvSpPr>
                <p:nvPr/>
              </p:nvSpPr>
              <p:spPr bwMode="auto">
                <a:xfrm flipH="1">
                  <a:off x="1824" y="2640"/>
                  <a:ext cx="96" cy="288"/>
                </a:xfrm>
                <a:prstGeom prst="line">
                  <a:avLst/>
                </a:prstGeom>
                <a:noFill/>
                <a:ln w="19050">
                  <a:solidFill>
                    <a:schemeClr val="bg2"/>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grpSp>
          <p:sp>
            <p:nvSpPr>
              <p:cNvPr id="63545" name="Line 21"/>
              <p:cNvSpPr>
                <a:spLocks noChangeShapeType="1"/>
              </p:cNvSpPr>
              <p:nvPr/>
            </p:nvSpPr>
            <p:spPr bwMode="auto">
              <a:xfrm flipH="1">
                <a:off x="1824" y="2592"/>
                <a:ext cx="96" cy="4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lstStyle/>
              <a:p>
                <a:endParaRPr lang="en-US"/>
              </a:p>
            </p:txBody>
          </p:sp>
        </p:grpSp>
        <p:sp>
          <p:nvSpPr>
            <p:cNvPr id="63543" name="Text Box 40"/>
            <p:cNvSpPr txBox="1">
              <a:spLocks noChangeArrowheads="1"/>
            </p:cNvSpPr>
            <p:nvPr/>
          </p:nvSpPr>
          <p:spPr bwMode="auto">
            <a:xfrm>
              <a:off x="2731" y="3438"/>
              <a:ext cx="1148"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uk-UA" sz="2000" dirty="0">
                  <a:latin typeface="+mj-lt"/>
                </a:rPr>
                <a:t>Електронагрівач </a:t>
              </a:r>
              <a:endParaRPr lang="uk-UA" altLang="en-US" sz="2000" dirty="0">
                <a:latin typeface="+mj-lt"/>
              </a:endParaRPr>
            </a:p>
          </p:txBody>
        </p:sp>
      </p:grpSp>
      <p:grpSp>
        <p:nvGrpSpPr>
          <p:cNvPr id="9" name="Group 44"/>
          <p:cNvGrpSpPr>
            <a:grpSpLocks/>
          </p:cNvGrpSpPr>
          <p:nvPr/>
        </p:nvGrpSpPr>
        <p:grpSpPr bwMode="auto">
          <a:xfrm>
            <a:off x="2738419" y="4038600"/>
            <a:ext cx="1143009" cy="1981200"/>
            <a:chOff x="1728" y="912"/>
            <a:chExt cx="480" cy="1248"/>
          </a:xfrm>
        </p:grpSpPr>
        <p:grpSp>
          <p:nvGrpSpPr>
            <p:cNvPr id="63533" name="Group 36"/>
            <p:cNvGrpSpPr>
              <a:grpSpLocks/>
            </p:cNvGrpSpPr>
            <p:nvPr/>
          </p:nvGrpSpPr>
          <p:grpSpPr bwMode="auto">
            <a:xfrm>
              <a:off x="1776" y="1200"/>
              <a:ext cx="432" cy="960"/>
              <a:chOff x="192" y="1200"/>
              <a:chExt cx="432" cy="960"/>
            </a:xfrm>
          </p:grpSpPr>
          <p:sp>
            <p:nvSpPr>
              <p:cNvPr id="63535" name="Rectangle 29"/>
              <p:cNvSpPr>
                <a:spLocks noChangeArrowheads="1"/>
              </p:cNvSpPr>
              <p:nvPr/>
            </p:nvSpPr>
            <p:spPr bwMode="auto">
              <a:xfrm>
                <a:off x="192" y="1200"/>
                <a:ext cx="432" cy="960"/>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lv-LV" altLang="en-US"/>
              </a:p>
            </p:txBody>
          </p:sp>
          <p:sp>
            <p:nvSpPr>
              <p:cNvPr id="63536" name="Line 30"/>
              <p:cNvSpPr>
                <a:spLocks noChangeShapeType="1"/>
              </p:cNvSpPr>
              <p:nvPr/>
            </p:nvSpPr>
            <p:spPr bwMode="auto">
              <a:xfrm>
                <a:off x="192" y="1200"/>
                <a:ext cx="288" cy="1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63537" name="Line 31"/>
              <p:cNvSpPr>
                <a:spLocks noChangeShapeType="1"/>
              </p:cNvSpPr>
              <p:nvPr/>
            </p:nvSpPr>
            <p:spPr bwMode="auto">
              <a:xfrm>
                <a:off x="192" y="1488"/>
                <a:ext cx="288" cy="144"/>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63538" name="Line 32"/>
              <p:cNvSpPr>
                <a:spLocks noChangeShapeType="1"/>
              </p:cNvSpPr>
              <p:nvPr/>
            </p:nvSpPr>
            <p:spPr bwMode="auto">
              <a:xfrm>
                <a:off x="192" y="1776"/>
                <a:ext cx="288" cy="1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63539" name="Line 33"/>
              <p:cNvSpPr>
                <a:spLocks noChangeShapeType="1"/>
              </p:cNvSpPr>
              <p:nvPr/>
            </p:nvSpPr>
            <p:spPr bwMode="auto">
              <a:xfrm flipV="1">
                <a:off x="192" y="1968"/>
                <a:ext cx="288" cy="1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63540" name="Line 34"/>
              <p:cNvSpPr>
                <a:spLocks noChangeShapeType="1"/>
              </p:cNvSpPr>
              <p:nvPr/>
            </p:nvSpPr>
            <p:spPr bwMode="auto">
              <a:xfrm flipV="1">
                <a:off x="192" y="1632"/>
                <a:ext cx="288" cy="144"/>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63541" name="Line 35"/>
              <p:cNvSpPr>
                <a:spLocks noChangeShapeType="1"/>
              </p:cNvSpPr>
              <p:nvPr/>
            </p:nvSpPr>
            <p:spPr bwMode="auto">
              <a:xfrm flipV="1">
                <a:off x="192" y="1392"/>
                <a:ext cx="288" cy="96"/>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lstStyle/>
              <a:p>
                <a:endParaRPr lang="en-US"/>
              </a:p>
            </p:txBody>
          </p:sp>
        </p:grpSp>
        <p:sp>
          <p:nvSpPr>
            <p:cNvPr id="63534" name="Text Box 41"/>
            <p:cNvSpPr txBox="1">
              <a:spLocks noChangeArrowheads="1"/>
            </p:cNvSpPr>
            <p:nvPr/>
          </p:nvSpPr>
          <p:spPr bwMode="auto">
            <a:xfrm>
              <a:off x="1728" y="912"/>
              <a:ext cx="403"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uk-UA" altLang="en-US" sz="2000" dirty="0">
                  <a:latin typeface="Arial" panose="020B0604020202020204" pitchFamily="34" charset="0"/>
                </a:rPr>
                <a:t>Фільтр</a:t>
              </a:r>
            </a:p>
          </p:txBody>
        </p:sp>
      </p:grpSp>
      <p:grpSp>
        <p:nvGrpSpPr>
          <p:cNvPr id="11" name="Group 47"/>
          <p:cNvGrpSpPr>
            <a:grpSpLocks/>
          </p:cNvGrpSpPr>
          <p:nvPr/>
        </p:nvGrpSpPr>
        <p:grpSpPr bwMode="auto">
          <a:xfrm>
            <a:off x="5867403" y="4086226"/>
            <a:ext cx="1382713" cy="1704975"/>
            <a:chOff x="4176" y="894"/>
            <a:chExt cx="871" cy="1074"/>
          </a:xfrm>
        </p:grpSpPr>
        <p:grpSp>
          <p:nvGrpSpPr>
            <p:cNvPr id="63527" name="Group 28"/>
            <p:cNvGrpSpPr>
              <a:grpSpLocks/>
            </p:cNvGrpSpPr>
            <p:nvPr/>
          </p:nvGrpSpPr>
          <p:grpSpPr bwMode="auto">
            <a:xfrm>
              <a:off x="4282" y="1296"/>
              <a:ext cx="662" cy="672"/>
              <a:chOff x="2074" y="2640"/>
              <a:chExt cx="662" cy="672"/>
            </a:xfrm>
          </p:grpSpPr>
          <p:sp>
            <p:nvSpPr>
              <p:cNvPr id="63529" name="Oval 23"/>
              <p:cNvSpPr>
                <a:spLocks noChangeArrowheads="1"/>
              </p:cNvSpPr>
              <p:nvPr/>
            </p:nvSpPr>
            <p:spPr bwMode="auto">
              <a:xfrm>
                <a:off x="2074" y="2640"/>
                <a:ext cx="662" cy="672"/>
              </a:xfrm>
              <a:prstGeom prst="ellipse">
                <a:avLst/>
              </a:prstGeom>
              <a:ln>
                <a:headEnd/>
                <a:tailEnd/>
              </a:ln>
            </p:spPr>
            <p:style>
              <a:lnRef idx="3">
                <a:schemeClr val="lt1"/>
              </a:lnRef>
              <a:fillRef idx="1">
                <a:schemeClr val="accent2"/>
              </a:fillRef>
              <a:effectRef idx="1">
                <a:schemeClr val="accent2"/>
              </a:effectRef>
              <a:fontRef idx="minor">
                <a:schemeClr val="lt1"/>
              </a:fontRef>
            </p:style>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lv-LV" altLang="en-US"/>
              </a:p>
            </p:txBody>
          </p:sp>
          <p:sp>
            <p:nvSpPr>
              <p:cNvPr id="63530" name="Line 24"/>
              <p:cNvSpPr>
                <a:spLocks noChangeShapeType="1"/>
              </p:cNvSpPr>
              <p:nvPr/>
            </p:nvSpPr>
            <p:spPr bwMode="auto">
              <a:xfrm>
                <a:off x="2352" y="2688"/>
                <a:ext cx="0" cy="576"/>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63531" name="Line 25"/>
              <p:cNvSpPr>
                <a:spLocks noChangeShapeType="1"/>
              </p:cNvSpPr>
              <p:nvPr/>
            </p:nvSpPr>
            <p:spPr bwMode="auto">
              <a:xfrm>
                <a:off x="2352" y="2688"/>
                <a:ext cx="336" cy="2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63532" name="Line 26"/>
              <p:cNvSpPr>
                <a:spLocks noChangeShapeType="1"/>
              </p:cNvSpPr>
              <p:nvPr/>
            </p:nvSpPr>
            <p:spPr bwMode="auto">
              <a:xfrm flipV="1">
                <a:off x="2352" y="2976"/>
                <a:ext cx="336" cy="2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lstStyle/>
              <a:p>
                <a:endParaRPr lang="en-US"/>
              </a:p>
            </p:txBody>
          </p:sp>
        </p:grpSp>
        <p:sp>
          <p:nvSpPr>
            <p:cNvPr id="63528" name="Text Box 42"/>
            <p:cNvSpPr txBox="1">
              <a:spLocks noChangeArrowheads="1"/>
            </p:cNvSpPr>
            <p:nvPr/>
          </p:nvSpPr>
          <p:spPr bwMode="auto">
            <a:xfrm>
              <a:off x="4176" y="894"/>
              <a:ext cx="871"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uk-UA" sz="2000" dirty="0">
                  <a:latin typeface="+mj-lt"/>
                </a:rPr>
                <a:t>Вентилятори</a:t>
              </a:r>
              <a:endParaRPr lang="uk-UA" altLang="en-US" sz="2000" dirty="0">
                <a:latin typeface="+mj-lt"/>
              </a:endParaRPr>
            </a:p>
          </p:txBody>
        </p:sp>
      </p:grpSp>
      <p:sp>
        <p:nvSpPr>
          <p:cNvPr id="22576" name="Rectangle 48"/>
          <p:cNvSpPr>
            <a:spLocks noChangeArrowheads="1"/>
          </p:cNvSpPr>
          <p:nvPr/>
        </p:nvSpPr>
        <p:spPr bwMode="auto">
          <a:xfrm>
            <a:off x="1452530" y="3810000"/>
            <a:ext cx="5938870" cy="24384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lv-LV" altLang="en-US"/>
          </a:p>
        </p:txBody>
      </p:sp>
      <p:grpSp>
        <p:nvGrpSpPr>
          <p:cNvPr id="13" name="Group 58"/>
          <p:cNvGrpSpPr>
            <a:grpSpLocks/>
          </p:cNvGrpSpPr>
          <p:nvPr/>
        </p:nvGrpSpPr>
        <p:grpSpPr bwMode="auto">
          <a:xfrm>
            <a:off x="9131299" y="1336676"/>
            <a:ext cx="1383172" cy="1619250"/>
            <a:chOff x="4512" y="2784"/>
            <a:chExt cx="750" cy="1020"/>
          </a:xfrm>
        </p:grpSpPr>
        <p:grpSp>
          <p:nvGrpSpPr>
            <p:cNvPr id="63521" name="Group 52"/>
            <p:cNvGrpSpPr>
              <a:grpSpLocks/>
            </p:cNvGrpSpPr>
            <p:nvPr/>
          </p:nvGrpSpPr>
          <p:grpSpPr bwMode="auto">
            <a:xfrm>
              <a:off x="4608" y="2784"/>
              <a:ext cx="576" cy="672"/>
              <a:chOff x="2160" y="2640"/>
              <a:chExt cx="576" cy="672"/>
            </a:xfrm>
          </p:grpSpPr>
          <p:sp>
            <p:nvSpPr>
              <p:cNvPr id="63523" name="Oval 53"/>
              <p:cNvSpPr>
                <a:spLocks noChangeArrowheads="1"/>
              </p:cNvSpPr>
              <p:nvPr/>
            </p:nvSpPr>
            <p:spPr bwMode="auto">
              <a:xfrm>
                <a:off x="2160" y="2640"/>
                <a:ext cx="576" cy="672"/>
              </a:xfrm>
              <a:prstGeom prst="ellipse">
                <a:avLst/>
              </a:prstGeom>
              <a:ln>
                <a:headEnd/>
                <a:tailEnd/>
              </a:ln>
            </p:spPr>
            <p:style>
              <a:lnRef idx="3">
                <a:schemeClr val="lt1"/>
              </a:lnRef>
              <a:fillRef idx="1">
                <a:schemeClr val="accent2"/>
              </a:fillRef>
              <a:effectRef idx="1">
                <a:schemeClr val="accent2"/>
              </a:effectRef>
              <a:fontRef idx="minor">
                <a:schemeClr val="lt1"/>
              </a:fontRef>
            </p:style>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lv-LV" altLang="en-US"/>
              </a:p>
            </p:txBody>
          </p:sp>
          <p:sp>
            <p:nvSpPr>
              <p:cNvPr id="63524" name="Line 54"/>
              <p:cNvSpPr>
                <a:spLocks noChangeShapeType="1"/>
              </p:cNvSpPr>
              <p:nvPr/>
            </p:nvSpPr>
            <p:spPr bwMode="auto">
              <a:xfrm>
                <a:off x="2352" y="2688"/>
                <a:ext cx="0" cy="576"/>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63525" name="Line 55"/>
              <p:cNvSpPr>
                <a:spLocks noChangeShapeType="1"/>
              </p:cNvSpPr>
              <p:nvPr/>
            </p:nvSpPr>
            <p:spPr bwMode="auto">
              <a:xfrm>
                <a:off x="2352" y="2688"/>
                <a:ext cx="336" cy="2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63526" name="Line 56"/>
              <p:cNvSpPr>
                <a:spLocks noChangeShapeType="1"/>
              </p:cNvSpPr>
              <p:nvPr/>
            </p:nvSpPr>
            <p:spPr bwMode="auto">
              <a:xfrm flipV="1">
                <a:off x="2352" y="2976"/>
                <a:ext cx="336" cy="2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lstStyle/>
              <a:p>
                <a:endParaRPr lang="en-US"/>
              </a:p>
            </p:txBody>
          </p:sp>
        </p:grpSp>
        <p:sp>
          <p:nvSpPr>
            <p:cNvPr id="63522" name="Text Box 57"/>
            <p:cNvSpPr txBox="1">
              <a:spLocks noChangeArrowheads="1"/>
            </p:cNvSpPr>
            <p:nvPr/>
          </p:nvSpPr>
          <p:spPr bwMode="auto">
            <a:xfrm>
              <a:off x="4512" y="3552"/>
              <a:ext cx="750"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uk-UA" sz="2000" dirty="0">
                  <a:latin typeface="+mj-lt"/>
                </a:rPr>
                <a:t>Вентилятори </a:t>
              </a:r>
              <a:endParaRPr lang="uk-UA" altLang="en-US" sz="2000" dirty="0">
                <a:latin typeface="+mj-lt"/>
              </a:endParaRPr>
            </a:p>
          </p:txBody>
        </p:sp>
      </p:grpSp>
      <p:grpSp>
        <p:nvGrpSpPr>
          <p:cNvPr id="15" name="Group 72"/>
          <p:cNvGrpSpPr>
            <a:grpSpLocks/>
          </p:cNvGrpSpPr>
          <p:nvPr/>
        </p:nvGrpSpPr>
        <p:grpSpPr bwMode="auto">
          <a:xfrm>
            <a:off x="8610602" y="4038600"/>
            <a:ext cx="1941513" cy="1828800"/>
            <a:chOff x="4464" y="1296"/>
            <a:chExt cx="1223" cy="1152"/>
          </a:xfrm>
        </p:grpSpPr>
        <p:sp>
          <p:nvSpPr>
            <p:cNvPr id="63519" name="Rectangle 50"/>
            <p:cNvSpPr>
              <a:spLocks noChangeArrowheads="1"/>
            </p:cNvSpPr>
            <p:nvPr/>
          </p:nvSpPr>
          <p:spPr bwMode="auto">
            <a:xfrm>
              <a:off x="4464" y="1296"/>
              <a:ext cx="1104" cy="115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lv-LV" altLang="en-US"/>
            </a:p>
          </p:txBody>
        </p:sp>
        <p:sp>
          <p:nvSpPr>
            <p:cNvPr id="63520" name="Text Box 62"/>
            <p:cNvSpPr txBox="1">
              <a:spLocks noChangeArrowheads="1"/>
            </p:cNvSpPr>
            <p:nvPr/>
          </p:nvSpPr>
          <p:spPr bwMode="auto">
            <a:xfrm>
              <a:off x="4992" y="2064"/>
              <a:ext cx="695"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uk-UA" altLang="en-US" sz="2000" dirty="0">
                  <a:latin typeface="Arial" panose="020B0604020202020204" pitchFamily="34" charset="0"/>
                </a:rPr>
                <a:t>Кімната</a:t>
              </a:r>
            </a:p>
          </p:txBody>
        </p:sp>
      </p:grpSp>
      <p:grpSp>
        <p:nvGrpSpPr>
          <p:cNvPr id="16" name="Group 85"/>
          <p:cNvGrpSpPr>
            <a:grpSpLocks/>
          </p:cNvGrpSpPr>
          <p:nvPr/>
        </p:nvGrpSpPr>
        <p:grpSpPr bwMode="auto">
          <a:xfrm>
            <a:off x="7010400" y="3032126"/>
            <a:ext cx="2362200" cy="2149474"/>
            <a:chOff x="3456" y="1728"/>
            <a:chExt cx="1488" cy="1536"/>
          </a:xfrm>
        </p:grpSpPr>
        <p:sp>
          <p:nvSpPr>
            <p:cNvPr id="63514" name="Line 60"/>
            <p:cNvSpPr>
              <a:spLocks noChangeShapeType="1"/>
            </p:cNvSpPr>
            <p:nvPr/>
          </p:nvSpPr>
          <p:spPr bwMode="auto">
            <a:xfrm>
              <a:off x="3696" y="3264"/>
              <a:ext cx="1008"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63515" name="Line 61"/>
            <p:cNvSpPr>
              <a:spLocks noChangeShapeType="1"/>
            </p:cNvSpPr>
            <p:nvPr/>
          </p:nvSpPr>
          <p:spPr bwMode="auto">
            <a:xfrm flipV="1">
              <a:off x="4944" y="1776"/>
              <a:ext cx="0" cy="1008"/>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63516" name="Line 63"/>
            <p:cNvSpPr>
              <a:spLocks noChangeShapeType="1"/>
            </p:cNvSpPr>
            <p:nvPr/>
          </p:nvSpPr>
          <p:spPr bwMode="auto">
            <a:xfrm flipH="1">
              <a:off x="3888" y="2064"/>
              <a:ext cx="0" cy="1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63517" name="Line 64"/>
            <p:cNvSpPr>
              <a:spLocks noChangeShapeType="1"/>
            </p:cNvSpPr>
            <p:nvPr/>
          </p:nvSpPr>
          <p:spPr bwMode="auto">
            <a:xfrm flipH="1" flipV="1">
              <a:off x="3984" y="2064"/>
              <a:ext cx="96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63518" name="Text Box 65"/>
            <p:cNvSpPr txBox="1">
              <a:spLocks noChangeArrowheads="1"/>
            </p:cNvSpPr>
            <p:nvPr/>
          </p:nvSpPr>
          <p:spPr bwMode="auto">
            <a:xfrm>
              <a:off x="3456" y="1728"/>
              <a:ext cx="864"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uk-UA" sz="1800" dirty="0"/>
                <a:t>Вентиляційна система</a:t>
              </a:r>
              <a:endParaRPr lang="uk-UA" altLang="en-US" sz="1800" dirty="0">
                <a:latin typeface="Arial" panose="020B0604020202020204" pitchFamily="34" charset="0"/>
              </a:endParaRPr>
            </a:p>
          </p:txBody>
        </p:sp>
      </p:grpSp>
      <p:grpSp>
        <p:nvGrpSpPr>
          <p:cNvPr id="17" name="Group 84"/>
          <p:cNvGrpSpPr>
            <a:grpSpLocks/>
          </p:cNvGrpSpPr>
          <p:nvPr/>
        </p:nvGrpSpPr>
        <p:grpSpPr bwMode="auto">
          <a:xfrm>
            <a:off x="8975728" y="4391026"/>
            <a:ext cx="1658938" cy="2043113"/>
            <a:chOff x="4694" y="2766"/>
            <a:chExt cx="1045" cy="1287"/>
          </a:xfrm>
        </p:grpSpPr>
        <p:sp>
          <p:nvSpPr>
            <p:cNvPr id="63509" name="Line 66"/>
            <p:cNvSpPr>
              <a:spLocks noChangeShapeType="1"/>
            </p:cNvSpPr>
            <p:nvPr/>
          </p:nvSpPr>
          <p:spPr bwMode="auto">
            <a:xfrm flipV="1">
              <a:off x="4776" y="3216"/>
              <a:ext cx="0"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63510" name="Line 67"/>
            <p:cNvSpPr>
              <a:spLocks noChangeShapeType="1"/>
            </p:cNvSpPr>
            <p:nvPr/>
          </p:nvSpPr>
          <p:spPr bwMode="auto">
            <a:xfrm flipV="1">
              <a:off x="4817" y="2880"/>
              <a:ext cx="127" cy="96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63511" name="Text Box 69"/>
            <p:cNvSpPr txBox="1">
              <a:spLocks noChangeArrowheads="1"/>
            </p:cNvSpPr>
            <p:nvPr/>
          </p:nvSpPr>
          <p:spPr bwMode="auto">
            <a:xfrm>
              <a:off x="4694" y="3820"/>
              <a:ext cx="1045"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uk-UA" sz="1800" dirty="0">
                  <a:latin typeface="+mj-lt"/>
                </a:rPr>
                <a:t>Розподілювач повітря</a:t>
              </a:r>
              <a:endParaRPr lang="uk-UA" altLang="en-US" sz="1800" dirty="0">
                <a:latin typeface="+mj-lt"/>
                <a:cs typeface="Times New Roman" panose="02020603050405020304" pitchFamily="18" charset="0"/>
              </a:endParaRPr>
            </a:p>
          </p:txBody>
        </p:sp>
        <p:sp>
          <p:nvSpPr>
            <p:cNvPr id="63512" name="Oval 70"/>
            <p:cNvSpPr>
              <a:spLocks noChangeArrowheads="1"/>
            </p:cNvSpPr>
            <p:nvPr/>
          </p:nvSpPr>
          <p:spPr bwMode="auto">
            <a:xfrm>
              <a:off x="4722" y="3204"/>
              <a:ext cx="113" cy="113"/>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lv-LV" altLang="en-US"/>
            </a:p>
          </p:txBody>
        </p:sp>
        <p:sp>
          <p:nvSpPr>
            <p:cNvPr id="63513" name="Oval 71"/>
            <p:cNvSpPr>
              <a:spLocks noChangeArrowheads="1"/>
            </p:cNvSpPr>
            <p:nvPr/>
          </p:nvSpPr>
          <p:spPr bwMode="auto">
            <a:xfrm>
              <a:off x="4890" y="2766"/>
              <a:ext cx="113" cy="113"/>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lv-LV" altLang="en-US"/>
            </a:p>
          </p:txBody>
        </p:sp>
      </p:grpSp>
      <p:grpSp>
        <p:nvGrpSpPr>
          <p:cNvPr id="18" name="Group 82"/>
          <p:cNvGrpSpPr>
            <a:grpSpLocks/>
          </p:cNvGrpSpPr>
          <p:nvPr/>
        </p:nvGrpSpPr>
        <p:grpSpPr bwMode="auto">
          <a:xfrm>
            <a:off x="8307397" y="1321608"/>
            <a:ext cx="808038" cy="1760538"/>
            <a:chOff x="3988" y="2688"/>
            <a:chExt cx="509" cy="1109"/>
          </a:xfrm>
        </p:grpSpPr>
        <p:grpSp>
          <p:nvGrpSpPr>
            <p:cNvPr id="63504" name="Group 77"/>
            <p:cNvGrpSpPr>
              <a:grpSpLocks/>
            </p:cNvGrpSpPr>
            <p:nvPr/>
          </p:nvGrpSpPr>
          <p:grpSpPr bwMode="auto">
            <a:xfrm>
              <a:off x="4080" y="2688"/>
              <a:ext cx="336" cy="816"/>
              <a:chOff x="816" y="1200"/>
              <a:chExt cx="336" cy="912"/>
            </a:xfrm>
          </p:grpSpPr>
          <p:sp>
            <p:nvSpPr>
              <p:cNvPr id="63506" name="Rectangle 78"/>
              <p:cNvSpPr>
                <a:spLocks noChangeArrowheads="1"/>
              </p:cNvSpPr>
              <p:nvPr/>
            </p:nvSpPr>
            <p:spPr bwMode="auto">
              <a:xfrm>
                <a:off x="816" y="1200"/>
                <a:ext cx="336" cy="912"/>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lv-LV" altLang="en-US"/>
              </a:p>
            </p:txBody>
          </p:sp>
          <p:sp>
            <p:nvSpPr>
              <p:cNvPr id="63507" name="Line 79"/>
              <p:cNvSpPr>
                <a:spLocks noChangeShapeType="1"/>
              </p:cNvSpPr>
              <p:nvPr/>
            </p:nvSpPr>
            <p:spPr bwMode="auto">
              <a:xfrm flipH="1">
                <a:off x="864" y="1392"/>
                <a:ext cx="240" cy="480"/>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63508" name="Oval 80"/>
              <p:cNvSpPr>
                <a:spLocks noChangeArrowheads="1"/>
              </p:cNvSpPr>
              <p:nvPr/>
            </p:nvSpPr>
            <p:spPr bwMode="auto">
              <a:xfrm>
                <a:off x="960" y="1584"/>
                <a:ext cx="48" cy="48"/>
              </a:xfrm>
              <a:prstGeom prst="ellipse">
                <a:avLst/>
              </a:prstGeom>
              <a:solidFill>
                <a:schemeClr val="bg2"/>
              </a:solidFill>
              <a:ln w="9525">
                <a:solidFill>
                  <a:schemeClr val="bg2"/>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lv-LV" altLang="en-US"/>
              </a:p>
            </p:txBody>
          </p:sp>
        </p:grpSp>
        <p:sp>
          <p:nvSpPr>
            <p:cNvPr id="63505" name="Text Box 81"/>
            <p:cNvSpPr txBox="1">
              <a:spLocks noChangeArrowheads="1"/>
            </p:cNvSpPr>
            <p:nvPr/>
          </p:nvSpPr>
          <p:spPr bwMode="auto">
            <a:xfrm>
              <a:off x="3988" y="3545"/>
              <a:ext cx="509"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uk-UA" sz="2000" dirty="0">
                  <a:latin typeface="+mj-lt"/>
                </a:rPr>
                <a:t>Клапан</a:t>
              </a:r>
              <a:endParaRPr lang="uk-UA" altLang="en-US" sz="2000" dirty="0">
                <a:latin typeface="+mj-lt"/>
              </a:endParaRPr>
            </a:p>
          </p:txBody>
        </p:sp>
      </p:grpSp>
      <p:sp>
        <p:nvSpPr>
          <p:cNvPr id="22611" name="Rectangle 83"/>
          <p:cNvSpPr>
            <a:spLocks noChangeArrowheads="1"/>
          </p:cNvSpPr>
          <p:nvPr/>
        </p:nvSpPr>
        <p:spPr bwMode="auto">
          <a:xfrm>
            <a:off x="8153400" y="1240160"/>
            <a:ext cx="2479104" cy="18288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lv-LV" altLang="en-US"/>
          </a:p>
        </p:txBody>
      </p:sp>
    </p:spTree>
    <p:extLst>
      <p:ext uri="{BB962C8B-B14F-4D97-AF65-F5344CB8AC3E}">
        <p14:creationId xmlns:p14="http://schemas.microsoft.com/office/powerpoint/2010/main" val="40973222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0-#ppt_w/2"/>
                                          </p:val>
                                        </p:tav>
                                        <p:tav tm="100000">
                                          <p:val>
                                            <p:strVal val="#ppt_x"/>
                                          </p:val>
                                        </p:tav>
                                      </p:tavLst>
                                    </p:anim>
                                    <p:anim calcmode="lin" valueType="num">
                                      <p:cBhvr additive="base">
                                        <p:cTn id="26"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0-#ppt_w/2"/>
                                          </p:val>
                                        </p:tav>
                                        <p:tav tm="100000">
                                          <p:val>
                                            <p:strVal val="#ppt_x"/>
                                          </p:val>
                                        </p:tav>
                                      </p:tavLst>
                                    </p:anim>
                                    <p:anim calcmode="lin" valueType="num">
                                      <p:cBhvr additive="base">
                                        <p:cTn id="3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0-#ppt_w/2"/>
                                          </p:val>
                                        </p:tav>
                                        <p:tav tm="100000">
                                          <p:val>
                                            <p:strVal val="#ppt_x"/>
                                          </p:val>
                                        </p:tav>
                                      </p:tavLst>
                                    </p:anim>
                                    <p:anim calcmode="lin" valueType="num">
                                      <p:cBhvr additive="base">
                                        <p:cTn id="3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2576"/>
                                        </p:tgtEl>
                                        <p:attrNameLst>
                                          <p:attrName>style.visibility</p:attrName>
                                        </p:attrNameLst>
                                      </p:cBhvr>
                                      <p:to>
                                        <p:strVal val="visible"/>
                                      </p:to>
                                    </p:set>
                                    <p:anim calcmode="lin" valueType="num">
                                      <p:cBhvr additive="base">
                                        <p:cTn id="43" dur="500" fill="hold"/>
                                        <p:tgtEl>
                                          <p:spTgt spid="22576"/>
                                        </p:tgtEl>
                                        <p:attrNameLst>
                                          <p:attrName>ppt_x</p:attrName>
                                        </p:attrNameLst>
                                      </p:cBhvr>
                                      <p:tavLst>
                                        <p:tav tm="0">
                                          <p:val>
                                            <p:strVal val="0-#ppt_w/2"/>
                                          </p:val>
                                        </p:tav>
                                        <p:tav tm="100000">
                                          <p:val>
                                            <p:strVal val="#ppt_x"/>
                                          </p:val>
                                        </p:tav>
                                      </p:tavLst>
                                    </p:anim>
                                    <p:anim calcmode="lin" valueType="num">
                                      <p:cBhvr additive="base">
                                        <p:cTn id="44" dur="500" fill="hold"/>
                                        <p:tgtEl>
                                          <p:spTgt spid="22576"/>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0-#ppt_w/2"/>
                                          </p:val>
                                        </p:tav>
                                        <p:tav tm="100000">
                                          <p:val>
                                            <p:strVal val="#ppt_x"/>
                                          </p:val>
                                        </p:tav>
                                      </p:tavLst>
                                    </p:anim>
                                    <p:anim calcmode="lin" valueType="num">
                                      <p:cBhvr additive="base">
                                        <p:cTn id="50"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0-#ppt_w/2"/>
                                          </p:val>
                                        </p:tav>
                                        <p:tav tm="100000">
                                          <p:val>
                                            <p:strVal val="#ppt_x"/>
                                          </p:val>
                                        </p:tav>
                                      </p:tavLst>
                                    </p:anim>
                                    <p:anim calcmode="lin" valueType="num">
                                      <p:cBhvr additive="base">
                                        <p:cTn id="56"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nodeType="click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500" fill="hold"/>
                                        <p:tgtEl>
                                          <p:spTgt spid="13"/>
                                        </p:tgtEl>
                                        <p:attrNameLst>
                                          <p:attrName>ppt_x</p:attrName>
                                        </p:attrNameLst>
                                      </p:cBhvr>
                                      <p:tavLst>
                                        <p:tav tm="0">
                                          <p:val>
                                            <p:strVal val="0-#ppt_w/2"/>
                                          </p:val>
                                        </p:tav>
                                        <p:tav tm="100000">
                                          <p:val>
                                            <p:strVal val="#ppt_x"/>
                                          </p:val>
                                        </p:tav>
                                      </p:tavLst>
                                    </p:anim>
                                    <p:anim calcmode="lin" valueType="num">
                                      <p:cBhvr additive="base">
                                        <p:cTn id="62"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22611"/>
                                        </p:tgtEl>
                                        <p:attrNameLst>
                                          <p:attrName>style.visibility</p:attrName>
                                        </p:attrNameLst>
                                      </p:cBhvr>
                                      <p:to>
                                        <p:strVal val="visible"/>
                                      </p:to>
                                    </p:set>
                                    <p:anim calcmode="lin" valueType="num">
                                      <p:cBhvr additive="base">
                                        <p:cTn id="67" dur="500" fill="hold"/>
                                        <p:tgtEl>
                                          <p:spTgt spid="22611"/>
                                        </p:tgtEl>
                                        <p:attrNameLst>
                                          <p:attrName>ppt_x</p:attrName>
                                        </p:attrNameLst>
                                      </p:cBhvr>
                                      <p:tavLst>
                                        <p:tav tm="0">
                                          <p:val>
                                            <p:strVal val="0-#ppt_w/2"/>
                                          </p:val>
                                        </p:tav>
                                        <p:tav tm="100000">
                                          <p:val>
                                            <p:strVal val="#ppt_x"/>
                                          </p:val>
                                        </p:tav>
                                      </p:tavLst>
                                    </p:anim>
                                    <p:anim calcmode="lin" valueType="num">
                                      <p:cBhvr additive="base">
                                        <p:cTn id="68" dur="500" fill="hold"/>
                                        <p:tgtEl>
                                          <p:spTgt spid="22611"/>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22565"/>
                                        </p:tgtEl>
                                        <p:attrNameLst>
                                          <p:attrName>style.visibility</p:attrName>
                                        </p:attrNameLst>
                                      </p:cBhvr>
                                      <p:to>
                                        <p:strVal val="visible"/>
                                      </p:to>
                                    </p:set>
                                    <p:anim calcmode="lin" valueType="num">
                                      <p:cBhvr additive="base">
                                        <p:cTn id="73" dur="500" fill="hold"/>
                                        <p:tgtEl>
                                          <p:spTgt spid="22565"/>
                                        </p:tgtEl>
                                        <p:attrNameLst>
                                          <p:attrName>ppt_x</p:attrName>
                                        </p:attrNameLst>
                                      </p:cBhvr>
                                      <p:tavLst>
                                        <p:tav tm="0">
                                          <p:val>
                                            <p:strVal val="0-#ppt_w/2"/>
                                          </p:val>
                                        </p:tav>
                                        <p:tav tm="100000">
                                          <p:val>
                                            <p:strVal val="#ppt_x"/>
                                          </p:val>
                                        </p:tav>
                                      </p:tavLst>
                                    </p:anim>
                                    <p:anim calcmode="lin" valueType="num">
                                      <p:cBhvr additive="base">
                                        <p:cTn id="74" dur="500" fill="hold"/>
                                        <p:tgtEl>
                                          <p:spTgt spid="22565"/>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nodeType="click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additive="base">
                                        <p:cTn id="79" dur="500" fill="hold"/>
                                        <p:tgtEl>
                                          <p:spTgt spid="17"/>
                                        </p:tgtEl>
                                        <p:attrNameLst>
                                          <p:attrName>ppt_x</p:attrName>
                                        </p:attrNameLst>
                                      </p:cBhvr>
                                      <p:tavLst>
                                        <p:tav tm="0">
                                          <p:val>
                                            <p:strVal val="0-#ppt_w/2"/>
                                          </p:val>
                                        </p:tav>
                                        <p:tav tm="100000">
                                          <p:val>
                                            <p:strVal val="#ppt_x"/>
                                          </p:val>
                                        </p:tav>
                                      </p:tavLst>
                                    </p:anim>
                                    <p:anim calcmode="lin" valueType="num">
                                      <p:cBhvr additive="base">
                                        <p:cTn id="80"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65" grpId="0" animBg="1" autoUpdateAnimBg="0"/>
      <p:bldP spid="22576" grpId="0" animBg="1"/>
      <p:bldP spid="226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623392" y="404664"/>
            <a:ext cx="7772400" cy="762000"/>
          </a:xfrm>
        </p:spPr>
        <p:txBody>
          <a:bodyPr/>
          <a:lstStyle/>
          <a:p>
            <a:r>
              <a:rPr lang="uk-UA" sz="2800" b="1" kern="1200" dirty="0">
                <a:solidFill>
                  <a:schemeClr val="tx1"/>
                </a:solidFill>
              </a:rPr>
              <a:t>Регенерація тепла під час вентиляції</a:t>
            </a:r>
            <a:endParaRPr lang="uk-UA" altLang="en-US" sz="2800" b="1" kern="1200" dirty="0">
              <a:solidFill>
                <a:schemeClr val="tx1"/>
              </a:solidFill>
            </a:endParaRPr>
          </a:p>
        </p:txBody>
      </p:sp>
      <p:pic>
        <p:nvPicPr>
          <p:cNvPr id="131075" name="Picture 5" descr="C:\My Documents\SAVE_Clear_East\ESKO_kursi_30062003\heat_recover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39416" y="1655440"/>
            <a:ext cx="10852113" cy="36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559496" y="5250567"/>
            <a:ext cx="1440160" cy="923330"/>
          </a:xfrm>
          <a:prstGeom prst="rect">
            <a:avLst/>
          </a:prstGeom>
          <a:noFill/>
        </p:spPr>
        <p:txBody>
          <a:bodyPr wrap="square" rtlCol="0">
            <a:spAutoFit/>
          </a:bodyPr>
          <a:lstStyle/>
          <a:p>
            <a:r>
              <a:rPr lang="uk-UA" dirty="0"/>
              <a:t>Ротаційний утилізатор</a:t>
            </a:r>
          </a:p>
          <a:p>
            <a:endParaRPr lang="uk-UA" dirty="0"/>
          </a:p>
        </p:txBody>
      </p:sp>
      <p:sp>
        <p:nvSpPr>
          <p:cNvPr id="5" name="TextBox 4"/>
          <p:cNvSpPr txBox="1"/>
          <p:nvPr/>
        </p:nvSpPr>
        <p:spPr>
          <a:xfrm>
            <a:off x="4509592" y="5250567"/>
            <a:ext cx="1857471" cy="923330"/>
          </a:xfrm>
          <a:prstGeom prst="rect">
            <a:avLst/>
          </a:prstGeom>
          <a:noFill/>
        </p:spPr>
        <p:txBody>
          <a:bodyPr wrap="square" rtlCol="0">
            <a:spAutoFit/>
          </a:bodyPr>
          <a:lstStyle/>
          <a:p>
            <a:pPr lvl="0" algn="ctr">
              <a:defRPr/>
            </a:pPr>
            <a:r>
              <a:rPr lang="uk-UA" dirty="0"/>
              <a:t>Пластинчасті рекуператори</a:t>
            </a:r>
          </a:p>
          <a:p>
            <a:pPr algn="ctr"/>
            <a:endParaRPr lang="uk-UA" dirty="0"/>
          </a:p>
        </p:txBody>
      </p:sp>
      <p:sp>
        <p:nvSpPr>
          <p:cNvPr id="6" name="TextBox 5"/>
          <p:cNvSpPr txBox="1"/>
          <p:nvPr/>
        </p:nvSpPr>
        <p:spPr>
          <a:xfrm>
            <a:off x="8544272" y="5250567"/>
            <a:ext cx="1923856" cy="923330"/>
          </a:xfrm>
          <a:prstGeom prst="rect">
            <a:avLst/>
          </a:prstGeom>
          <a:noFill/>
        </p:spPr>
        <p:txBody>
          <a:bodyPr wrap="square" rtlCol="0">
            <a:spAutoFit/>
          </a:bodyPr>
          <a:lstStyle/>
          <a:p>
            <a:pPr lvl="0" algn="ctr">
              <a:defRPr/>
            </a:pPr>
            <a:r>
              <a:rPr lang="uk-UA" dirty="0"/>
              <a:t>Рекуператори з проміжним теплоносієм</a:t>
            </a:r>
          </a:p>
        </p:txBody>
      </p:sp>
    </p:spTree>
    <p:extLst>
      <p:ext uri="{BB962C8B-B14F-4D97-AF65-F5344CB8AC3E}">
        <p14:creationId xmlns:p14="http://schemas.microsoft.com/office/powerpoint/2010/main" val="27847903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47428" y="1436776"/>
            <a:ext cx="4000500" cy="5000625"/>
          </a:xfrm>
          <a:prstGeom prst="rect">
            <a:avLst/>
          </a:prstGeom>
        </p:spPr>
      </p:pic>
      <p:sp>
        <p:nvSpPr>
          <p:cNvPr id="3" name="Titel 2"/>
          <p:cNvSpPr>
            <a:spLocks noGrp="1"/>
          </p:cNvSpPr>
          <p:nvPr>
            <p:ph type="title" idx="4294967295"/>
          </p:nvPr>
        </p:nvSpPr>
        <p:spPr>
          <a:xfrm>
            <a:off x="623392" y="404664"/>
            <a:ext cx="7436987" cy="576064"/>
          </a:xfrm>
        </p:spPr>
        <p:txBody>
          <a:bodyPr/>
          <a:lstStyle/>
          <a:p>
            <a:r>
              <a:rPr lang="uk-UA" sz="2800" b="1" kern="1200" dirty="0">
                <a:solidFill>
                  <a:schemeClr val="tx1"/>
                </a:solidFill>
              </a:rPr>
              <a:t>Зрівноважена вентиляція житлових будівель</a:t>
            </a:r>
          </a:p>
        </p:txBody>
      </p:sp>
      <p:pic>
        <p:nvPicPr>
          <p:cNvPr id="4" name="Picture 3"/>
          <p:cNvPicPr>
            <a:picLocks noChangeAspect="1"/>
          </p:cNvPicPr>
          <p:nvPr/>
        </p:nvPicPr>
        <p:blipFill>
          <a:blip r:embed="rId4">
            <a:clrChange>
              <a:clrFrom>
                <a:srgbClr val="FFFFFF"/>
              </a:clrFrom>
              <a:clrTo>
                <a:srgbClr val="FFFFFF">
                  <a:alpha val="0"/>
                </a:srgbClr>
              </a:clrTo>
            </a:clrChange>
          </a:blip>
          <a:stretch>
            <a:fillRect/>
          </a:stretch>
        </p:blipFill>
        <p:spPr>
          <a:xfrm>
            <a:off x="6096000" y="1412776"/>
            <a:ext cx="4320480" cy="4928998"/>
          </a:xfrm>
          <a:prstGeom prst="rect">
            <a:avLst/>
          </a:prstGeom>
        </p:spPr>
      </p:pic>
    </p:spTree>
    <p:extLst>
      <p:ext uri="{BB962C8B-B14F-4D97-AF65-F5344CB8AC3E}">
        <p14:creationId xmlns:p14="http://schemas.microsoft.com/office/powerpoint/2010/main" val="1348536549"/>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30" name="Picture 8"/>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1324666" y="1412775"/>
            <a:ext cx="4411293" cy="2952329"/>
          </a:xfrm>
          <a:prstGeom prst="rect">
            <a:avLst/>
          </a:prstGeom>
          <a:noFill/>
          <a:ln w="9525">
            <a:noFill/>
            <a:miter lim="800000"/>
            <a:headEnd/>
            <a:tailEnd/>
          </a:ln>
        </p:spPr>
      </p:pic>
      <p:sp>
        <p:nvSpPr>
          <p:cNvPr id="72706" name="Rectangle 4"/>
          <p:cNvSpPr>
            <a:spLocks/>
          </p:cNvSpPr>
          <p:nvPr/>
        </p:nvSpPr>
        <p:spPr bwMode="auto">
          <a:xfrm>
            <a:off x="335360" y="398129"/>
            <a:ext cx="7992888" cy="543594"/>
          </a:xfrm>
          <a:prstGeom prst="rect">
            <a:avLst/>
          </a:prstGeom>
          <a:noFill/>
          <a:ln w="12700">
            <a:noFill/>
            <a:miter lim="0"/>
            <a:headEnd/>
            <a:tailEnd/>
          </a:ln>
        </p:spPr>
        <p:txBody>
          <a:bodyPr lIns="35717" tIns="35717" rIns="35717" bIns="35717" anchor="ctr"/>
          <a:lstStyle/>
          <a:p>
            <a:r>
              <a:rPr lang="uk-UA" sz="2800" b="1" dirty="0">
                <a:latin typeface="+mj-lt"/>
              </a:rPr>
              <a:t>Відновлення будівель із механічною вентиляційною системою</a:t>
            </a:r>
            <a:endParaRPr lang="uk-UA" altLang="lv-LV" sz="2800" b="1" dirty="0">
              <a:latin typeface="+mj-lt"/>
              <a:ea typeface="+mj-ea"/>
              <a:cs typeface="+mj-cs"/>
              <a:sym typeface="Helvetica Neue" charset="0"/>
            </a:endParaRPr>
          </a:p>
        </p:txBody>
      </p:sp>
      <p:sp>
        <p:nvSpPr>
          <p:cNvPr id="72707" name="Content Placeholder 2"/>
          <p:cNvSpPr>
            <a:spLocks noGrp="1"/>
          </p:cNvSpPr>
          <p:nvPr>
            <p:ph idx="1"/>
          </p:nvPr>
        </p:nvSpPr>
        <p:spPr>
          <a:xfrm>
            <a:off x="892619" y="4475585"/>
            <a:ext cx="5275389" cy="1927918"/>
          </a:xfrm>
        </p:spPr>
        <p:style>
          <a:lnRef idx="2">
            <a:schemeClr val="accent2"/>
          </a:lnRef>
          <a:fillRef idx="1">
            <a:schemeClr val="lt1"/>
          </a:fillRef>
          <a:effectRef idx="0">
            <a:schemeClr val="accent2"/>
          </a:effectRef>
          <a:fontRef idx="minor">
            <a:schemeClr val="dk1"/>
          </a:fontRef>
        </p:style>
        <p:txBody>
          <a:bodyPr vert="horz" wrap="square" lIns="64291" tIns="32146" rIns="64291" bIns="32146" numCol="1" anchor="t" anchorCtr="0" compatLnSpc="1">
            <a:prstTxWarp prst="textNoShape">
              <a:avLst/>
            </a:prstTxWarp>
          </a:bodyPr>
          <a:lstStyle/>
          <a:p>
            <a:r>
              <a:rPr lang="uk-UA" sz="1600" dirty="0"/>
              <a:t>Вентиляційна система з регенерацією тепла</a:t>
            </a:r>
          </a:p>
          <a:p>
            <a:r>
              <a:rPr lang="uk-UA" sz="1600" dirty="0"/>
              <a:t>Вентилятор на 5-му поверсі</a:t>
            </a:r>
          </a:p>
          <a:p>
            <a:r>
              <a:rPr lang="uk-UA" sz="1600" dirty="0"/>
              <a:t>Головні труби на рівні теплоізоляції даху, &gt; 70 см</a:t>
            </a:r>
          </a:p>
          <a:p>
            <a:r>
              <a:rPr lang="uk-UA" sz="1600" dirty="0"/>
              <a:t>Труби для ізоляції, &gt; 40 см</a:t>
            </a:r>
            <a:endParaRPr lang="uk-UA" altLang="lv-LV" sz="1600" dirty="0">
              <a:solidFill>
                <a:srgbClr val="595959"/>
              </a:solidFill>
              <a:latin typeface="Calibri" pitchFamily="34" charset="0"/>
              <a:ea typeface="ＭＳ Ｐゴシック" charset="-128"/>
            </a:endParaRPr>
          </a:p>
        </p:txBody>
      </p:sp>
      <p:graphicFrame>
        <p:nvGraphicFramePr>
          <p:cNvPr id="4" name="Table 3"/>
          <p:cNvGraphicFramePr>
            <a:graphicFrameLocks noGrp="1"/>
          </p:cNvGraphicFramePr>
          <p:nvPr>
            <p:extLst>
              <p:ext uri="{D42A27DB-BD31-4B8C-83A1-F6EECF244321}">
                <p14:modId xmlns:p14="http://schemas.microsoft.com/office/powerpoint/2010/main" val="2575637046"/>
              </p:ext>
            </p:extLst>
          </p:nvPr>
        </p:nvGraphicFramePr>
        <p:xfrm>
          <a:off x="6528050" y="4475586"/>
          <a:ext cx="4968549" cy="1927917"/>
        </p:xfrm>
        <a:graphic>
          <a:graphicData uri="http://schemas.openxmlformats.org/drawingml/2006/table">
            <a:tbl>
              <a:tblPr>
                <a:tableStyleId>{8A107856-5554-42FB-B03E-39F5DBC370BA}</a:tableStyleId>
              </a:tblPr>
              <a:tblGrid>
                <a:gridCol w="1656183">
                  <a:extLst>
                    <a:ext uri="{9D8B030D-6E8A-4147-A177-3AD203B41FA5}">
                      <a16:colId xmlns:a16="http://schemas.microsoft.com/office/drawing/2014/main" val="20000"/>
                    </a:ext>
                  </a:extLst>
                </a:gridCol>
                <a:gridCol w="1656183">
                  <a:extLst>
                    <a:ext uri="{9D8B030D-6E8A-4147-A177-3AD203B41FA5}">
                      <a16:colId xmlns:a16="http://schemas.microsoft.com/office/drawing/2014/main" val="20001"/>
                    </a:ext>
                  </a:extLst>
                </a:gridCol>
                <a:gridCol w="1656183">
                  <a:extLst>
                    <a:ext uri="{9D8B030D-6E8A-4147-A177-3AD203B41FA5}">
                      <a16:colId xmlns:a16="http://schemas.microsoft.com/office/drawing/2014/main" val="20002"/>
                    </a:ext>
                  </a:extLst>
                </a:gridCol>
              </a:tblGrid>
              <a:tr h="50961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lv-LV" altLang="lv-LV" sz="1600" b="1" u="none" strike="noStrike" cap="none" normalizeH="0" baseline="0" dirty="0">
                          <a:ln>
                            <a:noFill/>
                          </a:ln>
                          <a:effectLst/>
                          <a:sym typeface="Helvetica Light" charset="0"/>
                        </a:rPr>
                        <a:t>Елементи </a:t>
                      </a:r>
                      <a:endParaRPr kumimoji="0" lang="uk-UA" altLang="lv-LV" sz="1600" b="1" i="0" u="none" strike="noStrike" cap="none" normalizeH="0" baseline="0" dirty="0">
                        <a:ln>
                          <a:noFill/>
                        </a:ln>
                        <a:solidFill>
                          <a:srgbClr val="FFFFFF"/>
                        </a:solidFill>
                        <a:effectLst/>
                        <a:latin typeface="Helvetica Light" charset="0"/>
                        <a:ea typeface="Helvetica Light" charset="0"/>
                        <a:cs typeface="Helvetica Light" charset="0"/>
                        <a:sym typeface="Helvetica Light" charset="0"/>
                      </a:endParaRPr>
                    </a:p>
                  </a:txBody>
                  <a:tcPr marL="64283" marR="64283" marT="32136" marB="3213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lv-LV" altLang="lv-LV" sz="1600" b="1" u="none" strike="noStrike" cap="none" normalizeH="0" baseline="0" dirty="0">
                          <a:ln>
                            <a:noFill/>
                          </a:ln>
                          <a:effectLst/>
                          <a:sym typeface="Helvetica Light" charset="0"/>
                        </a:rPr>
                        <a:t>До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lv-LV" sz="1600" b="1" u="none" strike="noStrike" cap="none" normalizeH="0" baseline="0" dirty="0" err="1">
                          <a:ln>
                            <a:noFill/>
                          </a:ln>
                          <a:effectLst/>
                          <a:sym typeface="Helvetica Light" charset="0"/>
                        </a:rPr>
                        <a:t>Вт</a:t>
                      </a:r>
                      <a:r>
                        <a:rPr kumimoji="0" lang="en-GB" altLang="lv-LV" sz="1600" b="1" u="none" strike="noStrike" cap="none" normalizeH="0" baseline="0" dirty="0">
                          <a:ln>
                            <a:noFill/>
                          </a:ln>
                          <a:effectLst/>
                          <a:sym typeface="Helvetica Light" charset="0"/>
                        </a:rPr>
                        <a:t>/м</a:t>
                      </a:r>
                      <a:r>
                        <a:rPr kumimoji="0" lang="en-GB" altLang="lv-LV" sz="1600" b="1" u="none" strike="noStrike" cap="none" normalizeH="0" baseline="30000" dirty="0">
                          <a:ln>
                            <a:noFill/>
                          </a:ln>
                          <a:effectLst/>
                          <a:sym typeface="Helvetica Light" charset="0"/>
                        </a:rPr>
                        <a:t>2</a:t>
                      </a:r>
                      <a:r>
                        <a:rPr kumimoji="0" lang="en-GB" altLang="lv-LV" sz="1600" b="1" u="none" strike="noStrike" cap="none" normalizeH="0" baseline="0" dirty="0">
                          <a:ln>
                            <a:noFill/>
                          </a:ln>
                          <a:effectLst/>
                          <a:sym typeface="Helvetica Light" charset="0"/>
                        </a:rPr>
                        <a:t>К</a:t>
                      </a:r>
                      <a:endParaRPr kumimoji="0" lang="uk-UA" altLang="lv-LV" sz="1600" b="1" i="0" u="none" strike="noStrike" cap="none" normalizeH="0" baseline="0" dirty="0">
                        <a:ln>
                          <a:noFill/>
                        </a:ln>
                        <a:solidFill>
                          <a:srgbClr val="FFFFFF"/>
                        </a:solidFill>
                        <a:effectLst/>
                        <a:latin typeface="Helvetica Light" charset="0"/>
                        <a:ea typeface="Helvetica Light" charset="0"/>
                        <a:cs typeface="Helvetica Light" charset="0"/>
                        <a:sym typeface="Helvetica Light" charset="0"/>
                      </a:endParaRPr>
                    </a:p>
                  </a:txBody>
                  <a:tcPr marL="64283" marR="64283" marT="32136" marB="3213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lv-LV" altLang="lv-LV" sz="1600" b="1" u="none" strike="noStrike" cap="none" normalizeH="0" baseline="0" dirty="0">
                          <a:ln>
                            <a:noFill/>
                          </a:ln>
                          <a:effectLst/>
                          <a:sym typeface="Helvetica Light" charset="0"/>
                        </a:rPr>
                        <a:t>Після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lv-LV" sz="1600" b="1" u="none" strike="noStrike" cap="none" normalizeH="0" baseline="0" dirty="0" err="1">
                          <a:ln>
                            <a:noFill/>
                          </a:ln>
                          <a:effectLst/>
                          <a:sym typeface="Helvetica Light" charset="0"/>
                        </a:rPr>
                        <a:t>Вт</a:t>
                      </a:r>
                      <a:r>
                        <a:rPr kumimoji="0" lang="en-GB" altLang="lv-LV" sz="1600" b="1" u="none" strike="noStrike" cap="none" normalizeH="0" baseline="0" dirty="0">
                          <a:ln>
                            <a:noFill/>
                          </a:ln>
                          <a:effectLst/>
                          <a:sym typeface="Helvetica Light" charset="0"/>
                        </a:rPr>
                        <a:t>/м</a:t>
                      </a:r>
                      <a:r>
                        <a:rPr kumimoji="0" lang="en-GB" altLang="lv-LV" sz="1600" b="1" u="none" strike="noStrike" cap="none" normalizeH="0" baseline="30000" dirty="0">
                          <a:ln>
                            <a:noFill/>
                          </a:ln>
                          <a:effectLst/>
                          <a:sym typeface="Helvetica Light" charset="0"/>
                        </a:rPr>
                        <a:t>2</a:t>
                      </a:r>
                      <a:r>
                        <a:rPr kumimoji="0" lang="en-GB" altLang="lv-LV" sz="1600" b="1" u="none" strike="noStrike" cap="none" normalizeH="0" baseline="0" dirty="0">
                          <a:ln>
                            <a:noFill/>
                          </a:ln>
                          <a:effectLst/>
                          <a:sym typeface="Helvetica Light" charset="0"/>
                        </a:rPr>
                        <a:t>К</a:t>
                      </a:r>
                      <a:endParaRPr kumimoji="0" lang="uk-UA" altLang="lv-LV" sz="1600" b="1" i="0" u="none" strike="noStrike" cap="none" normalizeH="0" baseline="0" dirty="0">
                        <a:ln>
                          <a:noFill/>
                        </a:ln>
                        <a:solidFill>
                          <a:srgbClr val="FFFFFF"/>
                        </a:solidFill>
                        <a:effectLst/>
                        <a:latin typeface="Helvetica Light" charset="0"/>
                        <a:ea typeface="Helvetica Light" charset="0"/>
                        <a:cs typeface="Helvetica Light" charset="0"/>
                        <a:sym typeface="Helvetica Light" charset="0"/>
                      </a:endParaRPr>
                    </a:p>
                  </a:txBody>
                  <a:tcPr marL="64283" marR="64283" marT="32136" marB="32136" anchor="ctr" horzOverflow="overflow"/>
                </a:tc>
                <a:extLst>
                  <a:ext uri="{0D108BD9-81ED-4DB2-BD59-A6C34878D82A}">
                    <a16:rowId xmlns:a16="http://schemas.microsoft.com/office/drawing/2014/main" val="10000"/>
                  </a:ext>
                </a:extLst>
              </a:tr>
              <a:tr h="45865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lv-LV" altLang="lv-LV" sz="1600" u="none" strike="noStrike" cap="none" normalizeH="0" baseline="0" dirty="0">
                          <a:ln>
                            <a:noFill/>
                          </a:ln>
                          <a:effectLst/>
                          <a:sym typeface="Helvetica Light" charset="0"/>
                        </a:rPr>
                        <a:t>Стіни </a:t>
                      </a:r>
                      <a:endParaRPr kumimoji="0" lang="uk-UA" altLang="lv-LV" sz="1600" b="0" i="0" u="none" strike="noStrike" cap="none" normalizeH="0" baseline="0" dirty="0">
                        <a:ln>
                          <a:noFill/>
                        </a:ln>
                        <a:solidFill>
                          <a:srgbClr val="595959"/>
                        </a:solidFill>
                        <a:effectLst/>
                        <a:latin typeface="Calibri" pitchFamily="34" charset="0"/>
                        <a:ea typeface="Helvetica Light" charset="0"/>
                        <a:cs typeface="Helvetica Light" charset="0"/>
                        <a:sym typeface="Helvetica Light" charset="0"/>
                      </a:endParaRPr>
                    </a:p>
                  </a:txBody>
                  <a:tcPr marL="64283" marR="64283" marT="32136" marB="3213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lv-LV" sz="1600" u="none" strike="noStrike" cap="none" normalizeH="0" baseline="0" dirty="0">
                          <a:ln>
                            <a:noFill/>
                          </a:ln>
                          <a:effectLst/>
                          <a:sym typeface="Helvetica Light" charset="0"/>
                        </a:rPr>
                        <a:t>U=1,05</a:t>
                      </a:r>
                      <a:endParaRPr kumimoji="0" lang="uk-UA" altLang="lv-LV" sz="1600" b="0" i="0" u="none" strike="noStrike" cap="none" normalizeH="0" baseline="0" dirty="0">
                        <a:ln>
                          <a:noFill/>
                        </a:ln>
                        <a:solidFill>
                          <a:srgbClr val="595959"/>
                        </a:solidFill>
                        <a:effectLst/>
                        <a:latin typeface="Calibri" pitchFamily="34" charset="0"/>
                        <a:ea typeface="Helvetica Light" charset="0"/>
                        <a:cs typeface="Helvetica Light" charset="0"/>
                        <a:sym typeface="Helvetica Light" charset="0"/>
                      </a:endParaRPr>
                    </a:p>
                  </a:txBody>
                  <a:tcPr marL="64283" marR="64283" marT="32136" marB="3213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lv-LV" sz="1600" u="none" strike="noStrike" cap="none" normalizeH="0" baseline="0">
                          <a:ln>
                            <a:noFill/>
                          </a:ln>
                          <a:effectLst/>
                          <a:sym typeface="Helvetica Light" charset="0"/>
                        </a:rPr>
                        <a:t>U=0,09</a:t>
                      </a:r>
                      <a:endParaRPr kumimoji="0" lang="uk-UA" altLang="lv-LV" sz="1600" b="0" i="0" u="none" strike="noStrike" cap="none" normalizeH="0" baseline="0">
                        <a:ln>
                          <a:noFill/>
                        </a:ln>
                        <a:solidFill>
                          <a:srgbClr val="595959"/>
                        </a:solidFill>
                        <a:effectLst/>
                        <a:latin typeface="Calibri" pitchFamily="34" charset="0"/>
                        <a:ea typeface="Helvetica Light" charset="0"/>
                        <a:cs typeface="Helvetica Light" charset="0"/>
                        <a:sym typeface="Helvetica Light" charset="0"/>
                      </a:endParaRPr>
                    </a:p>
                  </a:txBody>
                  <a:tcPr marL="64283" marR="64283" marT="32136" marB="32136" anchor="ctr" horzOverflow="overflow"/>
                </a:tc>
                <a:extLst>
                  <a:ext uri="{0D108BD9-81ED-4DB2-BD59-A6C34878D82A}">
                    <a16:rowId xmlns:a16="http://schemas.microsoft.com/office/drawing/2014/main" val="10001"/>
                  </a:ext>
                </a:extLst>
              </a:tr>
              <a:tr h="45865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lv-LV" altLang="lv-LV" sz="1600" u="none" strike="noStrike" cap="none" normalizeH="0" baseline="0" dirty="0">
                          <a:ln>
                            <a:noFill/>
                          </a:ln>
                          <a:effectLst/>
                          <a:sym typeface="Helvetica Light" charset="0"/>
                        </a:rPr>
                        <a:t>Дах</a:t>
                      </a:r>
                      <a:endParaRPr kumimoji="0" lang="uk-UA" altLang="lv-LV" sz="1600" b="0" i="0" u="none" strike="noStrike" cap="none" normalizeH="0" baseline="0" dirty="0">
                        <a:ln>
                          <a:noFill/>
                        </a:ln>
                        <a:solidFill>
                          <a:srgbClr val="595959"/>
                        </a:solidFill>
                        <a:effectLst/>
                        <a:latin typeface="Calibri" pitchFamily="34" charset="0"/>
                        <a:ea typeface="Helvetica Light" charset="0"/>
                        <a:cs typeface="Helvetica Light" charset="0"/>
                        <a:sym typeface="Helvetica Light" charset="0"/>
                      </a:endParaRPr>
                    </a:p>
                  </a:txBody>
                  <a:tcPr marL="64283" marR="64283" marT="32136" marB="3213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lv-LV" sz="1600" u="none" strike="noStrike" cap="none" normalizeH="0" baseline="0" dirty="0">
                          <a:ln>
                            <a:noFill/>
                          </a:ln>
                          <a:effectLst/>
                          <a:sym typeface="Helvetica Light" charset="0"/>
                        </a:rPr>
                        <a:t>U=0,52</a:t>
                      </a:r>
                      <a:endParaRPr kumimoji="0" lang="uk-UA" altLang="lv-LV" sz="1600" b="0" i="0" u="none" strike="noStrike" cap="none" normalizeH="0" baseline="0" dirty="0">
                        <a:ln>
                          <a:noFill/>
                        </a:ln>
                        <a:solidFill>
                          <a:srgbClr val="595959"/>
                        </a:solidFill>
                        <a:effectLst/>
                        <a:latin typeface="Calibri" pitchFamily="34" charset="0"/>
                        <a:ea typeface="Helvetica Light" charset="0"/>
                        <a:cs typeface="Helvetica Light" charset="0"/>
                        <a:sym typeface="Helvetica Light" charset="0"/>
                      </a:endParaRPr>
                    </a:p>
                  </a:txBody>
                  <a:tcPr marL="64283" marR="64283" marT="32136" marB="3213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lv-LV" sz="1600" u="none" strike="noStrike" cap="none" normalizeH="0" baseline="0" dirty="0">
                          <a:ln>
                            <a:noFill/>
                          </a:ln>
                          <a:effectLst/>
                          <a:sym typeface="Helvetica Light" charset="0"/>
                        </a:rPr>
                        <a:t>U=0,06</a:t>
                      </a:r>
                      <a:endParaRPr kumimoji="0" lang="uk-UA" altLang="lv-LV" sz="1600" b="0" i="0" u="none" strike="noStrike" cap="none" normalizeH="0" baseline="0" dirty="0">
                        <a:ln>
                          <a:noFill/>
                        </a:ln>
                        <a:solidFill>
                          <a:srgbClr val="595959"/>
                        </a:solidFill>
                        <a:effectLst/>
                        <a:latin typeface="Calibri" pitchFamily="34" charset="0"/>
                        <a:ea typeface="Helvetica Light" charset="0"/>
                        <a:cs typeface="Helvetica Light" charset="0"/>
                        <a:sym typeface="Helvetica Light" charset="0"/>
                      </a:endParaRPr>
                    </a:p>
                  </a:txBody>
                  <a:tcPr marL="64283" marR="64283" marT="32136" marB="32136" anchor="ctr" horzOverflow="overflow"/>
                </a:tc>
                <a:extLst>
                  <a:ext uri="{0D108BD9-81ED-4DB2-BD59-A6C34878D82A}">
                    <a16:rowId xmlns:a16="http://schemas.microsoft.com/office/drawing/2014/main" val="10002"/>
                  </a:ext>
                </a:extLst>
              </a:tr>
              <a:tr h="45865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lv-LV" altLang="lv-LV" sz="1600" u="none" strike="noStrike" cap="none" normalizeH="0" baseline="0" dirty="0">
                          <a:ln>
                            <a:noFill/>
                          </a:ln>
                          <a:effectLst/>
                          <a:sym typeface="Helvetica Light" charset="0"/>
                        </a:rPr>
                        <a:t>Вікна </a:t>
                      </a:r>
                      <a:endParaRPr kumimoji="0" lang="uk-UA" altLang="lv-LV" sz="1600" b="0" i="0" u="none" strike="noStrike" cap="none" normalizeH="0" baseline="0" dirty="0">
                        <a:ln>
                          <a:noFill/>
                        </a:ln>
                        <a:solidFill>
                          <a:srgbClr val="595959"/>
                        </a:solidFill>
                        <a:effectLst/>
                        <a:latin typeface="Calibri" pitchFamily="34" charset="0"/>
                        <a:ea typeface="Helvetica Light" charset="0"/>
                        <a:cs typeface="Helvetica Light" charset="0"/>
                        <a:sym typeface="Helvetica Light" charset="0"/>
                      </a:endParaRPr>
                    </a:p>
                  </a:txBody>
                  <a:tcPr marL="64283" marR="64283" marT="32136" marB="3213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lv-LV" sz="1600" u="none" strike="noStrike" cap="none" normalizeH="0" baseline="0">
                          <a:ln>
                            <a:noFill/>
                          </a:ln>
                          <a:effectLst/>
                          <a:sym typeface="Helvetica Light" charset="0"/>
                        </a:rPr>
                        <a:t>U=2,6 </a:t>
                      </a:r>
                      <a:endParaRPr kumimoji="0" lang="uk-UA" altLang="lv-LV" sz="1600" b="0" i="0" u="none" strike="noStrike" cap="none" normalizeH="0" baseline="0">
                        <a:ln>
                          <a:noFill/>
                        </a:ln>
                        <a:solidFill>
                          <a:srgbClr val="595959"/>
                        </a:solidFill>
                        <a:effectLst/>
                        <a:latin typeface="Calibri" pitchFamily="34" charset="0"/>
                        <a:ea typeface="Helvetica Light" charset="0"/>
                        <a:cs typeface="Helvetica Light" charset="0"/>
                        <a:sym typeface="Helvetica Light" charset="0"/>
                      </a:endParaRPr>
                    </a:p>
                  </a:txBody>
                  <a:tcPr marL="64283" marR="64283" marT="32136" marB="3213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lv-LV" sz="1600" u="none" strike="noStrike" cap="none" normalizeH="0" baseline="0" dirty="0">
                          <a:ln>
                            <a:noFill/>
                          </a:ln>
                          <a:effectLst/>
                          <a:sym typeface="Helvetica Light" charset="0"/>
                        </a:rPr>
                        <a:t>U=0,80 </a:t>
                      </a:r>
                      <a:endParaRPr kumimoji="0" lang="uk-UA" altLang="lv-LV" sz="1600" b="0" i="0" u="none" strike="noStrike" cap="none" normalizeH="0" baseline="0" dirty="0">
                        <a:ln>
                          <a:noFill/>
                        </a:ln>
                        <a:solidFill>
                          <a:srgbClr val="595959"/>
                        </a:solidFill>
                        <a:effectLst/>
                        <a:latin typeface="Calibri" pitchFamily="34" charset="0"/>
                        <a:ea typeface="Helvetica Light" charset="0"/>
                        <a:cs typeface="Helvetica Light" charset="0"/>
                        <a:sym typeface="Helvetica Light" charset="0"/>
                      </a:endParaRPr>
                    </a:p>
                  </a:txBody>
                  <a:tcPr marL="64283" marR="64283" marT="32136" marB="32136" anchor="ctr" horzOverflow="overflow"/>
                </a:tc>
                <a:extLst>
                  <a:ext uri="{0D108BD9-81ED-4DB2-BD59-A6C34878D82A}">
                    <a16:rowId xmlns:a16="http://schemas.microsoft.com/office/drawing/2014/main" val="10003"/>
                  </a:ext>
                </a:extLst>
              </a:tr>
            </a:tbl>
          </a:graphicData>
        </a:graphic>
      </p:graphicFrame>
      <p:pic>
        <p:nvPicPr>
          <p:cNvPr id="6" name="Picture 4" descr="C:\Documents and Settings\Ervins\Desktop\Erglu foto final\Izlase\Ergli_Before.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28050" y="1268761"/>
            <a:ext cx="4968549" cy="3056076"/>
          </a:xfrm>
          <a:prstGeom prst="rect">
            <a:avLst/>
          </a:prstGeom>
          <a:noFill/>
          <a:ln w="9525">
            <a:noFill/>
            <a:miter lim="800000"/>
            <a:headEnd/>
            <a:tailEnd/>
          </a:ln>
        </p:spPr>
      </p:pic>
    </p:spTree>
    <p:extLst>
      <p:ext uri="{BB962C8B-B14F-4D97-AF65-F5344CB8AC3E}">
        <p14:creationId xmlns:p14="http://schemas.microsoft.com/office/powerpoint/2010/main" val="244190608"/>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4"/>
          <p:cNvSpPr>
            <a:spLocks/>
          </p:cNvSpPr>
          <p:nvPr/>
        </p:nvSpPr>
        <p:spPr bwMode="auto">
          <a:xfrm>
            <a:off x="695400" y="404664"/>
            <a:ext cx="5760640" cy="543594"/>
          </a:xfrm>
          <a:prstGeom prst="rect">
            <a:avLst/>
          </a:prstGeom>
          <a:noFill/>
          <a:ln w="12700">
            <a:noFill/>
            <a:miter lim="0"/>
            <a:headEnd/>
            <a:tailEnd/>
          </a:ln>
        </p:spPr>
        <p:txBody>
          <a:bodyPr lIns="35717" tIns="35717" rIns="35717" bIns="35717" anchor="ctr"/>
          <a:lstStyle/>
          <a:p>
            <a:r>
              <a:rPr lang="uk-UA" sz="2800" b="1" dirty="0">
                <a:latin typeface="+mj-lt"/>
              </a:rPr>
              <a:t>Концепція вентиляційних систем</a:t>
            </a:r>
            <a:endParaRPr lang="uk-UA" altLang="lv-LV" sz="2800" b="1" dirty="0">
              <a:latin typeface="+mj-lt"/>
              <a:ea typeface="+mj-ea"/>
              <a:cs typeface="+mj-cs"/>
              <a:sym typeface="Helvetica Neue" charset="0"/>
            </a:endParaRPr>
          </a:p>
        </p:txBody>
      </p:sp>
      <p:pic>
        <p:nvPicPr>
          <p:cNvPr id="73731" name="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7408" y="1268760"/>
            <a:ext cx="7819648" cy="2376264"/>
          </a:xfrm>
          <a:prstGeom prst="rect">
            <a:avLst/>
          </a:prstGeom>
          <a:noFill/>
          <a:ln w="9525">
            <a:noFill/>
            <a:miter lim="800000"/>
            <a:headEnd/>
            <a:tailEnd/>
          </a:ln>
        </p:spPr>
      </p:pic>
      <p:pic>
        <p:nvPicPr>
          <p:cNvPr id="73732" name="Picture 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47728" y="3861048"/>
            <a:ext cx="7704856" cy="2435076"/>
          </a:xfrm>
          <a:prstGeom prst="rect">
            <a:avLst/>
          </a:prstGeom>
          <a:noFill/>
          <a:ln w="9525">
            <a:noFill/>
            <a:miter lim="800000"/>
            <a:headEnd/>
            <a:tailEnd/>
          </a:ln>
        </p:spPr>
      </p:pic>
    </p:spTree>
    <p:extLst>
      <p:ext uri="{BB962C8B-B14F-4D97-AF65-F5344CB8AC3E}">
        <p14:creationId xmlns:p14="http://schemas.microsoft.com/office/powerpoint/2010/main" val="3573218712"/>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4"/>
          <p:cNvSpPr>
            <a:spLocks/>
          </p:cNvSpPr>
          <p:nvPr/>
        </p:nvSpPr>
        <p:spPr bwMode="auto">
          <a:xfrm>
            <a:off x="623392" y="404664"/>
            <a:ext cx="4050730" cy="543594"/>
          </a:xfrm>
          <a:prstGeom prst="rect">
            <a:avLst/>
          </a:prstGeom>
          <a:noFill/>
          <a:ln w="12700">
            <a:noFill/>
            <a:miter lim="0"/>
            <a:headEnd/>
            <a:tailEnd/>
          </a:ln>
        </p:spPr>
        <p:txBody>
          <a:bodyPr lIns="35717" tIns="35717" rIns="35717" bIns="35717" anchor="ctr"/>
          <a:lstStyle/>
          <a:p>
            <a:r>
              <a:rPr lang="uk-UA" sz="2800" b="1" dirty="0">
                <a:latin typeface="+mj-lt"/>
              </a:rPr>
              <a:t>Елементи даху</a:t>
            </a:r>
            <a:endParaRPr lang="uk-UA" altLang="lv-LV" sz="2800" b="1" dirty="0">
              <a:latin typeface="+mj-lt"/>
              <a:ea typeface="+mj-ea"/>
              <a:cs typeface="+mj-cs"/>
              <a:sym typeface="Helvetica Neue" charset="0"/>
            </a:endParaRPr>
          </a:p>
        </p:txBody>
      </p:sp>
      <p:pic>
        <p:nvPicPr>
          <p:cNvPr id="75779" name="Picture 2" descr="C:\Ervins\Projekti\PH Lat\Projekti\Ergli\TP_ sanemts\2012_01_20_izmainas\2012_01_EAV_Projekta_Izmainas\AR_TP_Izmainas_EAV\Viesnica\2012_Jan_AR-28_IZM_A_M4_mezgls.pdf-pages.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7408" y="1124743"/>
            <a:ext cx="8856984" cy="5400419"/>
          </a:xfrm>
          <a:prstGeom prst="rect">
            <a:avLst/>
          </a:prstGeom>
          <a:noFill/>
          <a:ln w="9525">
            <a:noFill/>
            <a:miter lim="800000"/>
            <a:headEnd/>
            <a:tailEnd/>
          </a:ln>
        </p:spPr>
      </p:pic>
    </p:spTree>
    <p:extLst>
      <p:ext uri="{BB962C8B-B14F-4D97-AF65-F5344CB8AC3E}">
        <p14:creationId xmlns:p14="http://schemas.microsoft.com/office/powerpoint/2010/main" val="2655114527"/>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3" name="Picture 1" descr="InsertedImag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1384" y="1714758"/>
            <a:ext cx="5328592" cy="4306530"/>
          </a:xfrm>
          <a:prstGeom prst="rect">
            <a:avLst/>
          </a:prstGeom>
          <a:noFill/>
          <a:ln w="12700">
            <a:noFill/>
            <a:miter lim="0"/>
            <a:headEnd/>
            <a:tailEnd/>
          </a:ln>
        </p:spPr>
      </p:pic>
      <p:pic>
        <p:nvPicPr>
          <p:cNvPr id="3" name="Picture 1" descr="InsertedImage.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68008" y="1714758"/>
            <a:ext cx="5742040" cy="4306530"/>
          </a:xfrm>
          <a:prstGeom prst="rect">
            <a:avLst/>
          </a:prstGeom>
          <a:noFill/>
          <a:ln w="12700">
            <a:noFill/>
            <a:miter lim="0"/>
            <a:headEnd/>
            <a:tailEnd/>
          </a:ln>
        </p:spPr>
      </p:pic>
      <p:sp>
        <p:nvSpPr>
          <p:cNvPr id="2" name="Title 1"/>
          <p:cNvSpPr>
            <a:spLocks noGrp="1"/>
          </p:cNvSpPr>
          <p:nvPr>
            <p:ph type="title"/>
          </p:nvPr>
        </p:nvSpPr>
        <p:spPr>
          <a:xfrm>
            <a:off x="263352" y="404664"/>
            <a:ext cx="10368000" cy="617928"/>
          </a:xfrm>
        </p:spPr>
        <p:txBody>
          <a:bodyPr/>
          <a:lstStyle/>
          <a:p>
            <a:r>
              <a:rPr lang="uk-UA" sz="2800" b="1" dirty="0">
                <a:solidFill>
                  <a:schemeClr val="tx1"/>
                </a:solidFill>
              </a:rPr>
              <a:t>Процес відновлення</a:t>
            </a:r>
          </a:p>
        </p:txBody>
      </p:sp>
    </p:spTree>
    <p:extLst>
      <p:ext uri="{BB962C8B-B14F-4D97-AF65-F5344CB8AC3E}">
        <p14:creationId xmlns:p14="http://schemas.microsoft.com/office/powerpoint/2010/main" val="628852608"/>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02962" y="410714"/>
            <a:ext cx="7776000" cy="617928"/>
          </a:xfrm>
        </p:spPr>
        <p:txBody>
          <a:bodyPr/>
          <a:lstStyle/>
          <a:p>
            <a:r>
              <a:rPr lang="uk-UA" sz="2800" b="1" kern="1200" dirty="0">
                <a:solidFill>
                  <a:schemeClr val="tx1"/>
                </a:solidFill>
              </a:rPr>
              <a:t>Якість повітря та внутрішня температура </a:t>
            </a:r>
          </a:p>
        </p:txBody>
      </p:sp>
      <p:sp>
        <p:nvSpPr>
          <p:cNvPr id="7" name="TextBox 6"/>
          <p:cNvSpPr txBox="1"/>
          <p:nvPr/>
        </p:nvSpPr>
        <p:spPr>
          <a:xfrm>
            <a:off x="407368" y="4442428"/>
            <a:ext cx="11017223" cy="2092881"/>
          </a:xfrm>
          <a:prstGeom prst="rect">
            <a:avLst/>
          </a:prstGeom>
          <a:noFill/>
        </p:spPr>
        <p:txBody>
          <a:bodyPr wrap="square" rtlCol="0">
            <a:spAutoFit/>
          </a:bodyPr>
          <a:lstStyle/>
          <a:p>
            <a:pPr>
              <a:spcBef>
                <a:spcPct val="50000"/>
              </a:spcBef>
            </a:pPr>
            <a:r>
              <a:rPr lang="uk-UA" dirty="0"/>
              <a:t>Вентиляція: </a:t>
            </a:r>
            <a:r>
              <a:rPr lang="uk-UA" altLang="en-US" sz="1600" dirty="0"/>
              <a:t> </a:t>
            </a:r>
          </a:p>
          <a:p>
            <a:pPr marL="285750" indent="-285750">
              <a:spcBef>
                <a:spcPct val="50000"/>
              </a:spcBef>
              <a:buFont typeface="Courier New" panose="02070309020205020404" pitchFamily="49" charset="0"/>
              <a:buChar char="o"/>
            </a:pPr>
            <a:r>
              <a:rPr lang="uk-UA" altLang="en-US" sz="1600" dirty="0"/>
              <a:t>Призначена для забезпечення свіжим повітрям головних кімнат та/або витяжки забрудненого повітря із службових приміщень (кухні, туалети тощо)</a:t>
            </a:r>
          </a:p>
          <a:p>
            <a:pPr marL="285750" indent="-285750">
              <a:spcBef>
                <a:spcPct val="50000"/>
              </a:spcBef>
              <a:buFont typeface="Courier New" panose="02070309020205020404" pitchFamily="49" charset="0"/>
              <a:buChar char="o"/>
            </a:pPr>
            <a:r>
              <a:rPr lang="uk-UA" altLang="en-US" sz="1600" dirty="0"/>
              <a:t>Можна забезпечувати механічним шляхом та природними силами</a:t>
            </a:r>
          </a:p>
          <a:p>
            <a:pPr marL="285750" indent="-285750">
              <a:spcBef>
                <a:spcPct val="50000"/>
              </a:spcBef>
              <a:buFont typeface="Courier New" panose="02070309020205020404" pitchFamily="49" charset="0"/>
              <a:buChar char="o"/>
            </a:pPr>
            <a:r>
              <a:rPr lang="uk-UA" altLang="en-US" sz="1600" dirty="0"/>
              <a:t>Може бути або не бути частиною системи кондиціонування повітря </a:t>
            </a:r>
          </a:p>
          <a:p>
            <a:pPr marL="285750" indent="-285750">
              <a:spcBef>
                <a:spcPct val="50000"/>
              </a:spcBef>
              <a:buFont typeface="Courier New" panose="02070309020205020404" pitchFamily="49" charset="0"/>
              <a:buChar char="o"/>
            </a:pPr>
            <a:r>
              <a:rPr lang="uk-UA" altLang="en-US" sz="1600" dirty="0"/>
              <a:t>Може бути централізованою або локальною </a:t>
            </a:r>
            <a:endParaRPr lang="uk-UA" sz="1200" dirty="0"/>
          </a:p>
        </p:txBody>
      </p:sp>
      <p:graphicFrame>
        <p:nvGraphicFramePr>
          <p:cNvPr id="9" name="Shēma 4"/>
          <p:cNvGraphicFramePr/>
          <p:nvPr>
            <p:extLst>
              <p:ext uri="{D42A27DB-BD31-4B8C-83A1-F6EECF244321}">
                <p14:modId xmlns:p14="http://schemas.microsoft.com/office/powerpoint/2010/main" val="799985172"/>
              </p:ext>
            </p:extLst>
          </p:nvPr>
        </p:nvGraphicFramePr>
        <p:xfrm>
          <a:off x="-738438" y="1197946"/>
          <a:ext cx="8358250" cy="34195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672064" y="1197946"/>
            <a:ext cx="5382329" cy="3591808"/>
          </a:xfrm>
          <a:prstGeom prst="rect">
            <a:avLst/>
          </a:prstGeom>
        </p:spPr>
      </p:pic>
      <p:sp>
        <p:nvSpPr>
          <p:cNvPr id="5" name="TextBox 4"/>
          <p:cNvSpPr txBox="1"/>
          <p:nvPr/>
        </p:nvSpPr>
        <p:spPr>
          <a:xfrm>
            <a:off x="8728891" y="1414382"/>
            <a:ext cx="3775431" cy="646331"/>
          </a:xfrm>
          <a:prstGeom prst="rect">
            <a:avLst/>
          </a:prstGeom>
          <a:noFill/>
        </p:spPr>
        <p:txBody>
          <a:bodyPr wrap="square" rtlCol="0">
            <a:spAutoFit/>
          </a:bodyPr>
          <a:lstStyle/>
          <a:p>
            <a:pPr algn="ctr"/>
            <a:r>
              <a:rPr lang="uk-UA" b="1" dirty="0">
                <a:solidFill>
                  <a:schemeClr val="tx1">
                    <a:lumMod val="95000"/>
                    <a:lumOff val="5000"/>
                  </a:schemeClr>
                </a:solidFill>
              </a:rPr>
              <a:t>Середня радіаційна </a:t>
            </a:r>
          </a:p>
          <a:p>
            <a:pPr algn="ctr"/>
            <a:r>
              <a:rPr lang="uk-UA" b="1" dirty="0">
                <a:solidFill>
                  <a:schemeClr val="tx1">
                    <a:lumMod val="95000"/>
                    <a:lumOff val="5000"/>
                  </a:schemeClr>
                </a:solidFill>
              </a:rPr>
              <a:t>температура</a:t>
            </a:r>
          </a:p>
        </p:txBody>
      </p:sp>
      <p:sp>
        <p:nvSpPr>
          <p:cNvPr id="10" name="TextBox 9"/>
          <p:cNvSpPr txBox="1"/>
          <p:nvPr/>
        </p:nvSpPr>
        <p:spPr>
          <a:xfrm>
            <a:off x="8525780" y="1961396"/>
            <a:ext cx="1872208" cy="369332"/>
          </a:xfrm>
          <a:prstGeom prst="rect">
            <a:avLst/>
          </a:prstGeom>
          <a:noFill/>
        </p:spPr>
        <p:txBody>
          <a:bodyPr wrap="square" rtlCol="0">
            <a:spAutoFit/>
          </a:bodyPr>
          <a:lstStyle/>
          <a:p>
            <a:r>
              <a:rPr lang="uk-UA" b="1" dirty="0">
                <a:solidFill>
                  <a:schemeClr val="tx1">
                    <a:lumMod val="95000"/>
                    <a:lumOff val="5000"/>
                  </a:schemeClr>
                </a:solidFill>
              </a:rPr>
              <a:t>Метаболізм </a:t>
            </a:r>
          </a:p>
        </p:txBody>
      </p:sp>
      <p:sp>
        <p:nvSpPr>
          <p:cNvPr id="11" name="TextBox 10"/>
          <p:cNvSpPr txBox="1"/>
          <p:nvPr/>
        </p:nvSpPr>
        <p:spPr>
          <a:xfrm>
            <a:off x="7495353" y="2380186"/>
            <a:ext cx="3775431" cy="369332"/>
          </a:xfrm>
          <a:prstGeom prst="rect">
            <a:avLst/>
          </a:prstGeom>
          <a:noFill/>
        </p:spPr>
        <p:txBody>
          <a:bodyPr wrap="square" rtlCol="0">
            <a:spAutoFit/>
          </a:bodyPr>
          <a:lstStyle/>
          <a:p>
            <a:r>
              <a:rPr lang="uk-UA" b="1" dirty="0">
                <a:solidFill>
                  <a:schemeClr val="tx1">
                    <a:lumMod val="95000"/>
                    <a:lumOff val="5000"/>
                  </a:schemeClr>
                </a:solidFill>
              </a:rPr>
              <a:t>Величина кло</a:t>
            </a:r>
          </a:p>
        </p:txBody>
      </p:sp>
      <p:sp>
        <p:nvSpPr>
          <p:cNvPr id="12" name="TextBox 11"/>
          <p:cNvSpPr txBox="1"/>
          <p:nvPr/>
        </p:nvSpPr>
        <p:spPr>
          <a:xfrm>
            <a:off x="10257748" y="2146062"/>
            <a:ext cx="1712685" cy="646331"/>
          </a:xfrm>
          <a:prstGeom prst="rect">
            <a:avLst/>
          </a:prstGeom>
          <a:noFill/>
        </p:spPr>
        <p:txBody>
          <a:bodyPr wrap="square" rtlCol="0">
            <a:spAutoFit/>
          </a:bodyPr>
          <a:lstStyle/>
          <a:p>
            <a:pPr algn="ctr"/>
            <a:r>
              <a:rPr lang="uk-UA" b="1" dirty="0">
                <a:solidFill>
                  <a:schemeClr val="tx1">
                    <a:lumMod val="95000"/>
                    <a:lumOff val="5000"/>
                  </a:schemeClr>
                </a:solidFill>
              </a:rPr>
              <a:t>Відносна вологість</a:t>
            </a:r>
          </a:p>
        </p:txBody>
      </p:sp>
      <p:sp>
        <p:nvSpPr>
          <p:cNvPr id="13" name="TextBox 12"/>
          <p:cNvSpPr txBox="1"/>
          <p:nvPr/>
        </p:nvSpPr>
        <p:spPr>
          <a:xfrm>
            <a:off x="10032784" y="2775973"/>
            <a:ext cx="1712685" cy="646331"/>
          </a:xfrm>
          <a:prstGeom prst="rect">
            <a:avLst/>
          </a:prstGeom>
          <a:noFill/>
        </p:spPr>
        <p:txBody>
          <a:bodyPr wrap="square" rtlCol="0">
            <a:spAutoFit/>
          </a:bodyPr>
          <a:lstStyle/>
          <a:p>
            <a:pPr algn="ctr"/>
            <a:r>
              <a:rPr lang="uk-UA" b="1" dirty="0">
                <a:solidFill>
                  <a:schemeClr val="tx1">
                    <a:lumMod val="95000"/>
                    <a:lumOff val="5000"/>
                  </a:schemeClr>
                </a:solidFill>
              </a:rPr>
              <a:t>Температура повітря</a:t>
            </a:r>
          </a:p>
        </p:txBody>
      </p:sp>
      <p:sp>
        <p:nvSpPr>
          <p:cNvPr id="14" name="TextBox 13"/>
          <p:cNvSpPr txBox="1"/>
          <p:nvPr/>
        </p:nvSpPr>
        <p:spPr>
          <a:xfrm>
            <a:off x="7121993" y="1443593"/>
            <a:ext cx="1879739" cy="646331"/>
          </a:xfrm>
          <a:prstGeom prst="rect">
            <a:avLst/>
          </a:prstGeom>
          <a:noFill/>
        </p:spPr>
        <p:txBody>
          <a:bodyPr wrap="square" rtlCol="0">
            <a:spAutoFit/>
          </a:bodyPr>
          <a:lstStyle/>
          <a:p>
            <a:r>
              <a:rPr lang="ru-RU" b="1" dirty="0">
                <a:solidFill>
                  <a:schemeClr val="tx1">
                    <a:lumMod val="95000"/>
                    <a:lumOff val="5000"/>
                  </a:schemeClr>
                </a:solidFill>
              </a:rPr>
              <a:t>Ш</a:t>
            </a:r>
            <a:r>
              <a:rPr lang="uk-UA" b="1" dirty="0" err="1">
                <a:solidFill>
                  <a:schemeClr val="tx1">
                    <a:lumMod val="95000"/>
                    <a:lumOff val="5000"/>
                  </a:schemeClr>
                </a:solidFill>
              </a:rPr>
              <a:t>видкість</a:t>
            </a:r>
            <a:r>
              <a:rPr lang="uk-UA" b="1" dirty="0">
                <a:solidFill>
                  <a:schemeClr val="tx1">
                    <a:lumMod val="95000"/>
                    <a:lumOff val="5000"/>
                  </a:schemeClr>
                </a:solidFill>
              </a:rPr>
              <a:t> руху повітря</a:t>
            </a:r>
          </a:p>
        </p:txBody>
      </p:sp>
    </p:spTree>
    <p:extLst>
      <p:ext uri="{BB962C8B-B14F-4D97-AF65-F5344CB8AC3E}">
        <p14:creationId xmlns:p14="http://schemas.microsoft.com/office/powerpoint/2010/main" val="3084014985"/>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1" descr="InsertedImag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7368" y="1347237"/>
            <a:ext cx="5388091" cy="4041068"/>
          </a:xfrm>
          <a:prstGeom prst="rect">
            <a:avLst/>
          </a:prstGeom>
          <a:noFill/>
          <a:ln w="12700">
            <a:noFill/>
            <a:miter lim="0"/>
            <a:headEnd/>
            <a:tailEnd/>
          </a:ln>
        </p:spPr>
      </p:pic>
      <p:pic>
        <p:nvPicPr>
          <p:cNvPr id="3" name="Picture 1" descr="InsertedImage.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56040" y="1360345"/>
            <a:ext cx="5353138" cy="4014853"/>
          </a:xfrm>
          <a:prstGeom prst="rect">
            <a:avLst/>
          </a:prstGeom>
          <a:noFill/>
          <a:ln w="12700">
            <a:noFill/>
            <a:miter lim="0"/>
            <a:headEnd/>
            <a:tailEnd/>
          </a:ln>
        </p:spPr>
      </p:pic>
      <p:sp>
        <p:nvSpPr>
          <p:cNvPr id="4" name="Title 1"/>
          <p:cNvSpPr txBox="1">
            <a:spLocks/>
          </p:cNvSpPr>
          <p:nvPr/>
        </p:nvSpPr>
        <p:spPr>
          <a:xfrm>
            <a:off x="263352" y="404664"/>
            <a:ext cx="10368000" cy="617928"/>
          </a:xfrm>
          <a:prstGeom prst="rect">
            <a:avLst/>
          </a:prstGeom>
        </p:spPr>
        <p:txBody>
          <a:bodyPr/>
          <a:lstStyle>
            <a:lvl1pPr algn="l" rtl="0" eaLnBrk="1" fontAlgn="base" hangingPunct="1">
              <a:spcBef>
                <a:spcPct val="0"/>
              </a:spcBef>
              <a:spcAft>
                <a:spcPct val="0"/>
              </a:spcAft>
              <a:defRPr sz="2400">
                <a:solidFill>
                  <a:srgbClr val="6E6452"/>
                </a:solidFill>
                <a:latin typeface="+mj-lt"/>
                <a:ea typeface="+mj-ea"/>
                <a:cs typeface="+mj-cs"/>
              </a:defRPr>
            </a:lvl1pPr>
            <a:lvl2pPr algn="l" rtl="0" eaLnBrk="1" fontAlgn="base" hangingPunct="1">
              <a:spcBef>
                <a:spcPct val="0"/>
              </a:spcBef>
              <a:spcAft>
                <a:spcPct val="0"/>
              </a:spcAft>
              <a:defRPr sz="3600">
                <a:solidFill>
                  <a:schemeClr val="tx1"/>
                </a:solidFill>
                <a:latin typeface="Arial" charset="0"/>
              </a:defRPr>
            </a:lvl2pPr>
            <a:lvl3pPr algn="l" rtl="0" eaLnBrk="1" fontAlgn="base" hangingPunct="1">
              <a:spcBef>
                <a:spcPct val="0"/>
              </a:spcBef>
              <a:spcAft>
                <a:spcPct val="0"/>
              </a:spcAft>
              <a:defRPr sz="3600">
                <a:solidFill>
                  <a:schemeClr val="tx1"/>
                </a:solidFill>
                <a:latin typeface="Arial" charset="0"/>
              </a:defRPr>
            </a:lvl3pPr>
            <a:lvl4pPr algn="l" rtl="0" eaLnBrk="1" fontAlgn="base" hangingPunct="1">
              <a:spcBef>
                <a:spcPct val="0"/>
              </a:spcBef>
              <a:spcAft>
                <a:spcPct val="0"/>
              </a:spcAft>
              <a:defRPr sz="3600">
                <a:solidFill>
                  <a:schemeClr val="tx1"/>
                </a:solidFill>
                <a:latin typeface="Arial" charset="0"/>
              </a:defRPr>
            </a:lvl4pPr>
            <a:lvl5pPr algn="l" rtl="0" eaLnBrk="1" fontAlgn="base" hangingPunct="1">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r>
              <a:rPr lang="uk-UA" sz="2800" b="1" kern="0" dirty="0">
                <a:solidFill>
                  <a:schemeClr val="tx1"/>
                </a:solidFill>
              </a:rPr>
              <a:t>Процес відновлення</a:t>
            </a:r>
          </a:p>
        </p:txBody>
      </p:sp>
    </p:spTree>
    <p:extLst>
      <p:ext uri="{BB962C8B-B14F-4D97-AF65-F5344CB8AC3E}">
        <p14:creationId xmlns:p14="http://schemas.microsoft.com/office/powerpoint/2010/main" val="3637884909"/>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9" name="Picture 1" descr="InsertedImag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1344" y="1418546"/>
            <a:ext cx="5468682" cy="4101511"/>
          </a:xfrm>
          <a:prstGeom prst="rect">
            <a:avLst/>
          </a:prstGeom>
          <a:noFill/>
          <a:ln w="12700">
            <a:noFill/>
            <a:miter lim="0"/>
            <a:headEnd/>
            <a:tailEnd/>
          </a:ln>
        </p:spPr>
      </p:pic>
      <p:pic>
        <p:nvPicPr>
          <p:cNvPr id="3" name="Picture 1" descr="InsertedImag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96000" y="1335328"/>
            <a:ext cx="5579638" cy="4184729"/>
          </a:xfrm>
          <a:prstGeom prst="rect">
            <a:avLst/>
          </a:prstGeom>
          <a:noFill/>
          <a:ln w="12700">
            <a:noFill/>
            <a:miter lim="0"/>
            <a:headEnd/>
            <a:tailEnd/>
          </a:ln>
        </p:spPr>
      </p:pic>
      <p:sp>
        <p:nvSpPr>
          <p:cNvPr id="4" name="Title 1"/>
          <p:cNvSpPr txBox="1">
            <a:spLocks/>
          </p:cNvSpPr>
          <p:nvPr/>
        </p:nvSpPr>
        <p:spPr>
          <a:xfrm>
            <a:off x="263352" y="404664"/>
            <a:ext cx="10368000" cy="617928"/>
          </a:xfrm>
          <a:prstGeom prst="rect">
            <a:avLst/>
          </a:prstGeom>
        </p:spPr>
        <p:txBody>
          <a:bodyPr/>
          <a:lstStyle>
            <a:lvl1pPr algn="l" rtl="0" eaLnBrk="1" fontAlgn="base" hangingPunct="1">
              <a:spcBef>
                <a:spcPct val="0"/>
              </a:spcBef>
              <a:spcAft>
                <a:spcPct val="0"/>
              </a:spcAft>
              <a:defRPr sz="2400">
                <a:solidFill>
                  <a:srgbClr val="6E6452"/>
                </a:solidFill>
                <a:latin typeface="+mj-lt"/>
                <a:ea typeface="+mj-ea"/>
                <a:cs typeface="+mj-cs"/>
              </a:defRPr>
            </a:lvl1pPr>
            <a:lvl2pPr algn="l" rtl="0" eaLnBrk="1" fontAlgn="base" hangingPunct="1">
              <a:spcBef>
                <a:spcPct val="0"/>
              </a:spcBef>
              <a:spcAft>
                <a:spcPct val="0"/>
              </a:spcAft>
              <a:defRPr sz="3600">
                <a:solidFill>
                  <a:schemeClr val="tx1"/>
                </a:solidFill>
                <a:latin typeface="Arial" charset="0"/>
              </a:defRPr>
            </a:lvl2pPr>
            <a:lvl3pPr algn="l" rtl="0" eaLnBrk="1" fontAlgn="base" hangingPunct="1">
              <a:spcBef>
                <a:spcPct val="0"/>
              </a:spcBef>
              <a:spcAft>
                <a:spcPct val="0"/>
              </a:spcAft>
              <a:defRPr sz="3600">
                <a:solidFill>
                  <a:schemeClr val="tx1"/>
                </a:solidFill>
                <a:latin typeface="Arial" charset="0"/>
              </a:defRPr>
            </a:lvl3pPr>
            <a:lvl4pPr algn="l" rtl="0" eaLnBrk="1" fontAlgn="base" hangingPunct="1">
              <a:spcBef>
                <a:spcPct val="0"/>
              </a:spcBef>
              <a:spcAft>
                <a:spcPct val="0"/>
              </a:spcAft>
              <a:defRPr sz="3600">
                <a:solidFill>
                  <a:schemeClr val="tx1"/>
                </a:solidFill>
                <a:latin typeface="Arial" charset="0"/>
              </a:defRPr>
            </a:lvl4pPr>
            <a:lvl5pPr algn="l" rtl="0" eaLnBrk="1" fontAlgn="base" hangingPunct="1">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r>
              <a:rPr lang="uk-UA" sz="2800" b="1" kern="0" dirty="0">
                <a:solidFill>
                  <a:schemeClr val="tx1"/>
                </a:solidFill>
              </a:rPr>
              <a:t>Процес відновлення</a:t>
            </a:r>
          </a:p>
        </p:txBody>
      </p:sp>
    </p:spTree>
    <p:extLst>
      <p:ext uri="{BB962C8B-B14F-4D97-AF65-F5344CB8AC3E}">
        <p14:creationId xmlns:p14="http://schemas.microsoft.com/office/powerpoint/2010/main" val="1389057438"/>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1"/>
          <p:cNvPicPr>
            <a:picLocks noChangeAspect="1"/>
          </p:cNvPicPr>
          <p:nvPr/>
        </p:nvPicPr>
        <p:blipFill>
          <a:blip r:embed="rId3" cstate="print"/>
          <a:srcRect/>
          <a:stretch>
            <a:fillRect/>
          </a:stretch>
        </p:blipFill>
        <p:spPr bwMode="auto">
          <a:xfrm>
            <a:off x="623392" y="1161656"/>
            <a:ext cx="7452320" cy="4967910"/>
          </a:xfrm>
          <a:prstGeom prst="rect">
            <a:avLst/>
          </a:prstGeom>
          <a:noFill/>
          <a:ln w="9525">
            <a:noFill/>
            <a:miter lim="800000"/>
            <a:headEnd/>
            <a:tailEnd/>
          </a:ln>
        </p:spPr>
      </p:pic>
      <p:sp>
        <p:nvSpPr>
          <p:cNvPr id="86019" name="Rectangle 4"/>
          <p:cNvSpPr>
            <a:spLocks/>
          </p:cNvSpPr>
          <p:nvPr/>
        </p:nvSpPr>
        <p:spPr bwMode="auto">
          <a:xfrm>
            <a:off x="1791892" y="6162601"/>
            <a:ext cx="8608219" cy="543594"/>
          </a:xfrm>
          <a:prstGeom prst="rect">
            <a:avLst/>
          </a:prstGeom>
          <a:noFill/>
          <a:ln w="12700">
            <a:noFill/>
            <a:miter lim="0"/>
            <a:headEnd/>
            <a:tailEnd/>
          </a:ln>
        </p:spPr>
        <p:txBody>
          <a:bodyPr lIns="35717" tIns="35717" rIns="35717" bIns="35717" anchor="ctr"/>
          <a:lstStyle/>
          <a:p>
            <a:pPr algn="r"/>
            <a:r>
              <a:rPr lang="uk-UA" altLang="lv-LV" sz="2000" dirty="0">
                <a:solidFill>
                  <a:srgbClr val="606060"/>
                </a:solidFill>
                <a:latin typeface="Calibri" pitchFamily="34" charset="0"/>
                <a:sym typeface="Helvetica Neue" charset="0"/>
              </a:rPr>
              <a:t>Фото:  Ansis Starks</a:t>
            </a:r>
            <a:endParaRPr lang="uk-UA" altLang="lv-LV" sz="2000" dirty="0">
              <a:solidFill>
                <a:srgbClr val="606060"/>
              </a:solidFill>
              <a:latin typeface="Calibri" pitchFamily="34" charset="0"/>
              <a:ea typeface="Helvetica Neue" charset="0"/>
              <a:cs typeface="Helvetica Neue" charset="0"/>
              <a:sym typeface="Helvetica Neue" charset="0"/>
            </a:endParaRPr>
          </a:p>
        </p:txBody>
      </p:sp>
    </p:spTree>
    <p:extLst>
      <p:ext uri="{BB962C8B-B14F-4D97-AF65-F5344CB8AC3E}">
        <p14:creationId xmlns:p14="http://schemas.microsoft.com/office/powerpoint/2010/main" val="2745834997"/>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360" y="288399"/>
            <a:ext cx="8784976" cy="617928"/>
          </a:xfrm>
        </p:spPr>
        <p:txBody>
          <a:bodyPr/>
          <a:lstStyle/>
          <a:p>
            <a:r>
              <a:rPr lang="uk-UA" b="1" kern="1200" dirty="0">
                <a:solidFill>
                  <a:schemeClr val="tx1"/>
                </a:solidFill>
              </a:rPr>
              <a:t>Більше прикладів </a:t>
            </a:r>
            <a:r>
              <a:rPr lang="uk-UA" dirty="0">
                <a:solidFill>
                  <a:schemeClr val="tx1"/>
                </a:solidFill>
              </a:rPr>
              <a:t>–</a:t>
            </a:r>
            <a:r>
              <a:rPr lang="uk-UA" b="1" kern="1200" dirty="0">
                <a:solidFill>
                  <a:schemeClr val="tx1"/>
                </a:solidFill>
              </a:rPr>
              <a:t> механічні системи в житлових будівлях </a:t>
            </a:r>
          </a:p>
        </p:txBody>
      </p:sp>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551075" y="1135858"/>
            <a:ext cx="3427714" cy="2570786"/>
          </a:xfr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67808" y="1183605"/>
            <a:ext cx="3364052" cy="2523039"/>
          </a:xfrm>
          <a:prstGeom prst="rect">
            <a:avLst/>
          </a:prstGeom>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1075" y="4005064"/>
            <a:ext cx="3427714" cy="2570786"/>
          </a:xfrm>
          <a:prstGeom prst="rect">
            <a:avLst/>
          </a:prstGeom>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67808" y="4005064"/>
            <a:ext cx="3364052" cy="2570786"/>
          </a:xfrm>
          <a:prstGeom prst="rect">
            <a:avLst/>
          </a:prstGeom>
        </p:spPr>
      </p:pic>
    </p:spTree>
    <p:extLst>
      <p:ext uri="{BB962C8B-B14F-4D97-AF65-F5344CB8AC3E}">
        <p14:creationId xmlns:p14="http://schemas.microsoft.com/office/powerpoint/2010/main" val="21580231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idx="1"/>
          </p:nvPr>
        </p:nvSpPr>
        <p:spPr>
          <a:xfrm>
            <a:off x="657873" y="1061769"/>
            <a:ext cx="8817178" cy="5000746"/>
          </a:xfrm>
          <a:noFill/>
        </p:spPr>
        <p:txBody>
          <a:bodyPr/>
          <a:lstStyle/>
          <a:p>
            <a:pPr lvl="0"/>
            <a:r>
              <a:rPr lang="uk-UA" sz="1600" noProof="0" dirty="0">
                <a:solidFill>
                  <a:schemeClr val="tx1"/>
                </a:solidFill>
              </a:rPr>
              <a:t>На зовнішній термальній оболонці проводу теплого повітря (постачання та витяжка) </a:t>
            </a:r>
          </a:p>
          <a:p>
            <a:pPr lvl="0"/>
            <a:r>
              <a:rPr lang="uk-UA" sz="1600" noProof="0" dirty="0">
                <a:solidFill>
                  <a:schemeClr val="tx1"/>
                </a:solidFill>
              </a:rPr>
              <a:t>На внутрішній термальній оболонці проводу холодного повітря</a:t>
            </a:r>
          </a:p>
          <a:p>
            <a:pPr lvl="0"/>
            <a:r>
              <a:rPr lang="uk-UA" sz="1600" noProof="0" dirty="0">
                <a:solidFill>
                  <a:schemeClr val="tx1"/>
                </a:solidFill>
              </a:rPr>
              <a:t>Щонайменше 50 мм,100 мм для довших проводів, навіть товща ізоляція, якщо провід розташований ззовні будівлі</a:t>
            </a:r>
          </a:p>
          <a:p>
            <a:pPr lvl="0"/>
            <a:r>
              <a:rPr lang="uk-UA" sz="1600" noProof="0" dirty="0">
                <a:solidFill>
                  <a:schemeClr val="tx1"/>
                </a:solidFill>
              </a:rPr>
              <a:t>Проводи холодного повітря всередині будівлі повинні бути паронепроникними! Часто алюмінієве покриття використовують неправильно, бажано використовувати </a:t>
            </a:r>
            <a:r>
              <a:rPr lang="uk-UA" sz="1600" noProof="0" dirty="0" err="1">
                <a:solidFill>
                  <a:schemeClr val="tx1"/>
                </a:solidFill>
              </a:rPr>
              <a:t>пінополістерол</a:t>
            </a:r>
            <a:r>
              <a:rPr lang="uk-UA" sz="1600" noProof="0" dirty="0">
                <a:solidFill>
                  <a:schemeClr val="tx1"/>
                </a:solidFill>
              </a:rPr>
              <a:t> як первинний ізоляційний матеріал, а мінеральне волокно чи целюлозу як вторинний, варто враховувати температуру точки роси</a:t>
            </a:r>
          </a:p>
          <a:p>
            <a:pPr lvl="0"/>
            <a:r>
              <a:rPr lang="uk-UA" sz="1600" noProof="0" dirty="0">
                <a:solidFill>
                  <a:schemeClr val="tx1"/>
                </a:solidFill>
              </a:rPr>
              <a:t>Повітропровід із нагрітим повітрям 20</a:t>
            </a:r>
            <a:r>
              <a:rPr lang="uk-UA" sz="1600" dirty="0">
                <a:solidFill>
                  <a:schemeClr val="tx1"/>
                </a:solidFill>
              </a:rPr>
              <a:t>–</a:t>
            </a:r>
            <a:r>
              <a:rPr lang="uk-UA" sz="1600" noProof="0" dirty="0">
                <a:solidFill>
                  <a:schemeClr val="tx1"/>
                </a:solidFill>
              </a:rPr>
              <a:t>30 мм</a:t>
            </a:r>
          </a:p>
        </p:txBody>
      </p:sp>
      <p:sp>
        <p:nvSpPr>
          <p:cNvPr id="2" name="Titel 1"/>
          <p:cNvSpPr>
            <a:spLocks noGrp="1"/>
          </p:cNvSpPr>
          <p:nvPr>
            <p:ph type="title"/>
          </p:nvPr>
        </p:nvSpPr>
        <p:spPr>
          <a:xfrm>
            <a:off x="669523" y="404664"/>
            <a:ext cx="7776000" cy="617928"/>
          </a:xfrm>
        </p:spPr>
        <p:txBody>
          <a:bodyPr/>
          <a:lstStyle/>
          <a:p>
            <a:r>
              <a:rPr lang="uk-UA" sz="2800" b="1" kern="1200" dirty="0">
                <a:solidFill>
                  <a:schemeClr val="tx1"/>
                </a:solidFill>
              </a:rPr>
              <a:t>Ізоляція повітропроводів</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6072" y="4509120"/>
            <a:ext cx="2842959" cy="2132219"/>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51784" y="4509120"/>
            <a:ext cx="2771435" cy="2078577"/>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85972" y="4487961"/>
            <a:ext cx="2767856" cy="2075892"/>
          </a:xfrm>
          <a:prstGeom prst="rect">
            <a:avLst/>
          </a:prstGeom>
        </p:spPr>
      </p:pic>
    </p:spTree>
    <p:extLst>
      <p:ext uri="{BB962C8B-B14F-4D97-AF65-F5344CB8AC3E}">
        <p14:creationId xmlns:p14="http://schemas.microsoft.com/office/powerpoint/2010/main" val="25549228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352" y="332656"/>
            <a:ext cx="8640960" cy="617928"/>
          </a:xfrm>
        </p:spPr>
        <p:txBody>
          <a:bodyPr/>
          <a:lstStyle/>
          <a:p>
            <a:r>
              <a:rPr lang="uk-UA" sz="2800" b="1" dirty="0">
                <a:solidFill>
                  <a:schemeClr val="tx1"/>
                </a:solidFill>
              </a:rPr>
              <a:t>Приклади відновлення природних вентиляційних систем</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826774" y="1742746"/>
            <a:ext cx="5088466" cy="3816350"/>
          </a:xfrm>
        </p:spPr>
      </p:pic>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03847" y="1751548"/>
            <a:ext cx="5076729" cy="3807547"/>
          </a:xfrm>
          <a:prstGeom prst="rect">
            <a:avLst/>
          </a:prstGeom>
        </p:spPr>
      </p:pic>
      <p:sp>
        <p:nvSpPr>
          <p:cNvPr id="7" name="TextBox 6"/>
          <p:cNvSpPr txBox="1"/>
          <p:nvPr/>
        </p:nvSpPr>
        <p:spPr>
          <a:xfrm>
            <a:off x="826774" y="5579948"/>
            <a:ext cx="5088466" cy="369332"/>
          </a:xfrm>
          <a:prstGeom prst="rect">
            <a:avLst/>
          </a:prstGeom>
          <a:noFill/>
        </p:spPr>
        <p:txBody>
          <a:bodyPr wrap="square" rtlCol="0">
            <a:spAutoFit/>
          </a:bodyPr>
          <a:lstStyle/>
          <a:p>
            <a:pPr algn="ctr"/>
            <a:r>
              <a:rPr lang="uk-UA"/>
              <a:t>Ізоляція повітропроводів</a:t>
            </a:r>
          </a:p>
        </p:txBody>
      </p:sp>
      <p:sp>
        <p:nvSpPr>
          <p:cNvPr id="8" name="TextBox 7"/>
          <p:cNvSpPr txBox="1"/>
          <p:nvPr/>
        </p:nvSpPr>
        <p:spPr>
          <a:xfrm>
            <a:off x="6197343" y="5559095"/>
            <a:ext cx="5076729" cy="369332"/>
          </a:xfrm>
          <a:prstGeom prst="rect">
            <a:avLst/>
          </a:prstGeom>
          <a:noFill/>
        </p:spPr>
        <p:txBody>
          <a:bodyPr wrap="square" rtlCol="0">
            <a:spAutoFit/>
          </a:bodyPr>
          <a:lstStyle/>
          <a:p>
            <a:pPr algn="ctr"/>
            <a:r>
              <a:rPr lang="uk-UA"/>
              <a:t>Природна витяжка</a:t>
            </a:r>
          </a:p>
        </p:txBody>
      </p:sp>
    </p:spTree>
    <p:extLst>
      <p:ext uri="{BB962C8B-B14F-4D97-AF65-F5344CB8AC3E}">
        <p14:creationId xmlns:p14="http://schemas.microsoft.com/office/powerpoint/2010/main" val="1312958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3" descr="IMGP602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28028" y="1248832"/>
            <a:ext cx="2339975" cy="1466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11" descr="IMGP598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28028" y="3960866"/>
            <a:ext cx="2339975" cy="1318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12" descr="IMGP597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331200" y="2697872"/>
            <a:ext cx="2336800" cy="1389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6"/>
          <p:cNvSpPr>
            <a:spLocks noGrp="1" noChangeArrowheads="1"/>
          </p:cNvSpPr>
          <p:nvPr>
            <p:ph idx="1"/>
          </p:nvPr>
        </p:nvSpPr>
        <p:spPr>
          <a:xfrm>
            <a:off x="746654" y="1029454"/>
            <a:ext cx="6656716" cy="5000746"/>
          </a:xfrm>
        </p:spPr>
        <p:txBody>
          <a:bodyPr/>
          <a:lstStyle/>
          <a:p>
            <a:pPr marL="0" indent="0">
              <a:buNone/>
            </a:pPr>
            <a:r>
              <a:rPr lang="uk-UA" sz="1400" dirty="0">
                <a:solidFill>
                  <a:schemeClr val="tx1"/>
                </a:solidFill>
              </a:rPr>
              <a:t>Матеріали повітропроводів: </a:t>
            </a:r>
          </a:p>
          <a:p>
            <a:pPr lvl="1"/>
            <a:r>
              <a:rPr lang="uk-UA" sz="1400" dirty="0">
                <a:solidFill>
                  <a:schemeClr val="tx1"/>
                </a:solidFill>
              </a:rPr>
              <a:t>Листи оцинкованого металу</a:t>
            </a:r>
          </a:p>
          <a:p>
            <a:pPr lvl="1"/>
            <a:r>
              <a:rPr lang="uk-UA" sz="1400" dirty="0">
                <a:solidFill>
                  <a:schemeClr val="tx1"/>
                </a:solidFill>
              </a:rPr>
              <a:t>Нержавіюча сталь, алюміній </a:t>
            </a:r>
          </a:p>
          <a:p>
            <a:pPr lvl="1"/>
            <a:r>
              <a:rPr lang="uk-UA" sz="1400" dirty="0">
                <a:solidFill>
                  <a:schemeClr val="tx1"/>
                </a:solidFill>
              </a:rPr>
              <a:t>Пластмасові повітропроводи (необхідно дотримуватися санітарних вимог!) </a:t>
            </a:r>
          </a:p>
          <a:p>
            <a:pPr marL="0" indent="0">
              <a:buNone/>
            </a:pPr>
            <a:r>
              <a:rPr lang="uk-UA" sz="1400" dirty="0">
                <a:solidFill>
                  <a:schemeClr val="tx1"/>
                </a:solidFill>
              </a:rPr>
              <a:t>Форми повітропроводів:</a:t>
            </a:r>
          </a:p>
          <a:p>
            <a:pPr lvl="1"/>
            <a:r>
              <a:rPr lang="uk-UA" sz="1400" dirty="0">
                <a:solidFill>
                  <a:schemeClr val="tx1"/>
                </a:solidFill>
              </a:rPr>
              <a:t>Круглі, увігнуті та з різьбою (дешеве рішення з можливими багатьма конекторами) </a:t>
            </a:r>
          </a:p>
          <a:p>
            <a:pPr lvl="1"/>
            <a:r>
              <a:rPr lang="uk-UA" sz="1400" dirty="0">
                <a:solidFill>
                  <a:schemeClr val="tx1"/>
                </a:solidFill>
              </a:rPr>
              <a:t>Овальні, зігнуті та з різьбою (займають мало місця)</a:t>
            </a:r>
          </a:p>
          <a:p>
            <a:pPr lvl="1"/>
            <a:r>
              <a:rPr lang="uk-UA" sz="1400" dirty="0">
                <a:solidFill>
                  <a:schemeClr val="tx1"/>
                </a:solidFill>
              </a:rPr>
              <a:t>Круглі, квадратні чи овальні пластмасові труби</a:t>
            </a:r>
          </a:p>
          <a:p>
            <a:pPr lvl="1"/>
            <a:r>
              <a:rPr lang="uk-UA" sz="1400" dirty="0">
                <a:solidFill>
                  <a:schemeClr val="tx1"/>
                </a:solidFill>
              </a:rPr>
              <a:t>Гнучкі повітропроводи (високі втрати тепла через високу стійкість, нелегкі в обслуговуванні, очищенні, легко пошкоджуються)</a:t>
            </a:r>
          </a:p>
          <a:p>
            <a:pPr lvl="1"/>
            <a:r>
              <a:rPr lang="uk-UA" sz="1400" dirty="0">
                <a:solidFill>
                  <a:schemeClr val="tx1"/>
                </a:solidFill>
              </a:rPr>
              <a:t>Регульовані повітропроводи (пласкі, круглі, овальні</a:t>
            </a:r>
            <a:r>
              <a:rPr lang="uk-UA" sz="1758" dirty="0">
                <a:solidFill>
                  <a:schemeClr val="tx1"/>
                </a:solidFill>
              </a:rPr>
              <a:t>)</a:t>
            </a:r>
            <a:endParaRPr lang="uk-UA" sz="1172" dirty="0">
              <a:solidFill>
                <a:schemeClr val="tx1"/>
              </a:solidFill>
            </a:endParaRPr>
          </a:p>
          <a:p>
            <a:pPr marL="691599" lvl="1" indent="-355104" defTabSz="851318">
              <a:spcBef>
                <a:spcPct val="0"/>
              </a:spcBef>
              <a:buFont typeface="Wingdings" pitchFamily="2" charset="2"/>
              <a:buChar char="u"/>
            </a:pPr>
            <a:endParaRPr lang="uk-UA" sz="1954" dirty="0">
              <a:solidFill>
                <a:schemeClr val="tx1"/>
              </a:solidFill>
            </a:endParaRPr>
          </a:p>
        </p:txBody>
      </p:sp>
      <p:sp>
        <p:nvSpPr>
          <p:cNvPr id="19463" name="Text Box 7"/>
          <p:cNvSpPr txBox="1">
            <a:spLocks noChangeArrowheads="1"/>
          </p:cNvSpPr>
          <p:nvPr/>
        </p:nvSpPr>
        <p:spPr bwMode="auto">
          <a:xfrm>
            <a:off x="8267241" y="2133276"/>
            <a:ext cx="2483768" cy="59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5189" tIns="42594" rIns="85189" bIns="42594">
            <a:spAutoFit/>
          </a:bodyPr>
          <a:lstStyle>
            <a:lvl1pPr defTabSz="871538" eaLnBrk="0" hangingPunct="0">
              <a:defRPr b="1" u="sng">
                <a:solidFill>
                  <a:schemeClr val="tx1"/>
                </a:solidFill>
                <a:latin typeface="Arial" charset="0"/>
              </a:defRPr>
            </a:lvl1pPr>
            <a:lvl2pPr marL="742950" indent="-285750" defTabSz="871538" eaLnBrk="0" hangingPunct="0">
              <a:defRPr b="1" u="sng">
                <a:solidFill>
                  <a:schemeClr val="tx1"/>
                </a:solidFill>
                <a:latin typeface="Arial" charset="0"/>
              </a:defRPr>
            </a:lvl2pPr>
            <a:lvl3pPr marL="1143000" indent="-228600" defTabSz="871538" eaLnBrk="0" hangingPunct="0">
              <a:defRPr b="1" u="sng">
                <a:solidFill>
                  <a:schemeClr val="tx1"/>
                </a:solidFill>
                <a:latin typeface="Arial" charset="0"/>
              </a:defRPr>
            </a:lvl3pPr>
            <a:lvl4pPr marL="1600200" indent="-228600" defTabSz="871538" eaLnBrk="0" hangingPunct="0">
              <a:defRPr b="1" u="sng">
                <a:solidFill>
                  <a:schemeClr val="tx1"/>
                </a:solidFill>
                <a:latin typeface="Arial" charset="0"/>
              </a:defRPr>
            </a:lvl4pPr>
            <a:lvl5pPr marL="2057400" indent="-228600" defTabSz="871538" eaLnBrk="0" hangingPunct="0">
              <a:defRPr b="1" u="sng">
                <a:solidFill>
                  <a:schemeClr val="tx1"/>
                </a:solidFill>
                <a:latin typeface="Arial" charset="0"/>
              </a:defRPr>
            </a:lvl5pPr>
            <a:lvl6pPr marL="2514600" indent="-228600" defTabSz="871538" eaLnBrk="0" fontAlgn="base" hangingPunct="0">
              <a:spcBef>
                <a:spcPct val="0"/>
              </a:spcBef>
              <a:spcAft>
                <a:spcPct val="0"/>
              </a:spcAft>
              <a:defRPr b="1" u="sng">
                <a:solidFill>
                  <a:schemeClr val="tx1"/>
                </a:solidFill>
                <a:latin typeface="Arial" charset="0"/>
              </a:defRPr>
            </a:lvl6pPr>
            <a:lvl7pPr marL="2971800" indent="-228600" defTabSz="871538" eaLnBrk="0" fontAlgn="base" hangingPunct="0">
              <a:spcBef>
                <a:spcPct val="0"/>
              </a:spcBef>
              <a:spcAft>
                <a:spcPct val="0"/>
              </a:spcAft>
              <a:defRPr b="1" u="sng">
                <a:solidFill>
                  <a:schemeClr val="tx1"/>
                </a:solidFill>
                <a:latin typeface="Arial" charset="0"/>
              </a:defRPr>
            </a:lvl7pPr>
            <a:lvl8pPr marL="3429000" indent="-228600" defTabSz="871538" eaLnBrk="0" fontAlgn="base" hangingPunct="0">
              <a:spcBef>
                <a:spcPct val="0"/>
              </a:spcBef>
              <a:spcAft>
                <a:spcPct val="0"/>
              </a:spcAft>
              <a:defRPr b="1" u="sng">
                <a:solidFill>
                  <a:schemeClr val="tx1"/>
                </a:solidFill>
                <a:latin typeface="Arial" charset="0"/>
              </a:defRPr>
            </a:lvl8pPr>
            <a:lvl9pPr marL="3886200" indent="-228600" defTabSz="871538" eaLnBrk="0" fontAlgn="base" hangingPunct="0">
              <a:spcBef>
                <a:spcPct val="0"/>
              </a:spcBef>
              <a:spcAft>
                <a:spcPct val="0"/>
              </a:spcAft>
              <a:defRPr b="1" u="sng">
                <a:solidFill>
                  <a:schemeClr val="tx1"/>
                </a:solidFill>
                <a:latin typeface="Arial" charset="0"/>
              </a:defRPr>
            </a:lvl9pPr>
          </a:lstStyle>
          <a:p>
            <a:pPr eaLnBrk="1" hangingPunct="1">
              <a:spcBef>
                <a:spcPct val="50000"/>
              </a:spcBef>
            </a:pPr>
            <a:r>
              <a:rPr lang="uk-UA" sz="1661" b="0" u="none" dirty="0">
                <a:solidFill>
                  <a:schemeClr val="bg1"/>
                </a:solidFill>
              </a:rPr>
              <a:t>Круглі,</a:t>
            </a:r>
            <a:br/>
            <a:r>
              <a:rPr lang="uk-UA"/>
              <a:t>увігнуті </a:t>
            </a:r>
            <a:r>
              <a:rPr lang="uk-UA" sz="1661" b="0" u="none" dirty="0">
                <a:solidFill>
                  <a:schemeClr val="bg1"/>
                </a:solidFill>
              </a:rPr>
              <a:t>та з різьбою</a:t>
            </a:r>
          </a:p>
        </p:txBody>
      </p:sp>
      <p:sp>
        <p:nvSpPr>
          <p:cNvPr id="19466" name="Text Box 10"/>
          <p:cNvSpPr txBox="1">
            <a:spLocks noChangeArrowheads="1"/>
          </p:cNvSpPr>
          <p:nvPr/>
        </p:nvSpPr>
        <p:spPr bwMode="auto">
          <a:xfrm>
            <a:off x="8305805" y="3529827"/>
            <a:ext cx="2359025" cy="567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5189" tIns="42594" rIns="85189" bIns="42594">
            <a:spAutoFit/>
          </a:bodyPr>
          <a:lstStyle>
            <a:lvl1pPr defTabSz="871538" eaLnBrk="0" hangingPunct="0">
              <a:defRPr b="1" u="sng">
                <a:solidFill>
                  <a:schemeClr val="tx1"/>
                </a:solidFill>
                <a:latin typeface="Arial" charset="0"/>
              </a:defRPr>
            </a:lvl1pPr>
            <a:lvl2pPr marL="742950" indent="-285750" defTabSz="871538" eaLnBrk="0" hangingPunct="0">
              <a:defRPr b="1" u="sng">
                <a:solidFill>
                  <a:schemeClr val="tx1"/>
                </a:solidFill>
                <a:latin typeface="Arial" charset="0"/>
              </a:defRPr>
            </a:lvl2pPr>
            <a:lvl3pPr marL="1143000" indent="-228600" defTabSz="871538" eaLnBrk="0" hangingPunct="0">
              <a:defRPr b="1" u="sng">
                <a:solidFill>
                  <a:schemeClr val="tx1"/>
                </a:solidFill>
                <a:latin typeface="Arial" charset="0"/>
              </a:defRPr>
            </a:lvl3pPr>
            <a:lvl4pPr marL="1600200" indent="-228600" defTabSz="871538" eaLnBrk="0" hangingPunct="0">
              <a:defRPr b="1" u="sng">
                <a:solidFill>
                  <a:schemeClr val="tx1"/>
                </a:solidFill>
                <a:latin typeface="Arial" charset="0"/>
              </a:defRPr>
            </a:lvl4pPr>
            <a:lvl5pPr marL="2057400" indent="-228600" defTabSz="871538" eaLnBrk="0" hangingPunct="0">
              <a:defRPr b="1" u="sng">
                <a:solidFill>
                  <a:schemeClr val="tx1"/>
                </a:solidFill>
                <a:latin typeface="Arial" charset="0"/>
              </a:defRPr>
            </a:lvl5pPr>
            <a:lvl6pPr marL="2514600" indent="-228600" defTabSz="871538" eaLnBrk="0" fontAlgn="base" hangingPunct="0">
              <a:spcBef>
                <a:spcPct val="0"/>
              </a:spcBef>
              <a:spcAft>
                <a:spcPct val="0"/>
              </a:spcAft>
              <a:defRPr b="1" u="sng">
                <a:solidFill>
                  <a:schemeClr val="tx1"/>
                </a:solidFill>
                <a:latin typeface="Arial" charset="0"/>
              </a:defRPr>
            </a:lvl6pPr>
            <a:lvl7pPr marL="2971800" indent="-228600" defTabSz="871538" eaLnBrk="0" fontAlgn="base" hangingPunct="0">
              <a:spcBef>
                <a:spcPct val="0"/>
              </a:spcBef>
              <a:spcAft>
                <a:spcPct val="0"/>
              </a:spcAft>
              <a:defRPr b="1" u="sng">
                <a:solidFill>
                  <a:schemeClr val="tx1"/>
                </a:solidFill>
                <a:latin typeface="Arial" charset="0"/>
              </a:defRPr>
            </a:lvl7pPr>
            <a:lvl8pPr marL="3429000" indent="-228600" defTabSz="871538" eaLnBrk="0" fontAlgn="base" hangingPunct="0">
              <a:spcBef>
                <a:spcPct val="0"/>
              </a:spcBef>
              <a:spcAft>
                <a:spcPct val="0"/>
              </a:spcAft>
              <a:defRPr b="1" u="sng">
                <a:solidFill>
                  <a:schemeClr val="tx1"/>
                </a:solidFill>
                <a:latin typeface="Arial" charset="0"/>
              </a:defRPr>
            </a:lvl8pPr>
            <a:lvl9pPr marL="3886200" indent="-228600" defTabSz="871538" eaLnBrk="0" fontAlgn="base" hangingPunct="0">
              <a:spcBef>
                <a:spcPct val="0"/>
              </a:spcBef>
              <a:spcAft>
                <a:spcPct val="0"/>
              </a:spcAft>
              <a:defRPr b="1" u="sng">
                <a:solidFill>
                  <a:schemeClr val="tx1"/>
                </a:solidFill>
                <a:latin typeface="Arial" charset="0"/>
              </a:defRPr>
            </a:lvl9pPr>
          </a:lstStyle>
          <a:p>
            <a:pPr eaLnBrk="1" hangingPunct="1">
              <a:spcBef>
                <a:spcPct val="50000"/>
              </a:spcBef>
            </a:pPr>
            <a:r>
              <a:rPr lang="uk-UA" sz="1563" b="0" u="none" dirty="0">
                <a:solidFill>
                  <a:schemeClr val="bg1"/>
                </a:solidFill>
              </a:rPr>
              <a:t>Круглі</a:t>
            </a:r>
            <a:br/>
            <a:r>
              <a:rPr lang="uk-UA" sz="1563" b="0" u="none" dirty="0">
                <a:solidFill>
                  <a:schemeClr val="bg1"/>
                </a:solidFill>
              </a:rPr>
              <a:t>пластмасові гнучкі повітропроводи</a:t>
            </a:r>
          </a:p>
        </p:txBody>
      </p:sp>
      <p:sp>
        <p:nvSpPr>
          <p:cNvPr id="19467" name="Text Box 11"/>
          <p:cNvSpPr txBox="1">
            <a:spLocks noChangeArrowheads="1"/>
          </p:cNvSpPr>
          <p:nvPr/>
        </p:nvSpPr>
        <p:spPr bwMode="auto">
          <a:xfrm>
            <a:off x="8331201" y="4761027"/>
            <a:ext cx="2359025" cy="567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5189" tIns="42594" rIns="85189" bIns="42594">
            <a:spAutoFit/>
          </a:bodyPr>
          <a:lstStyle>
            <a:lvl1pPr defTabSz="871538" eaLnBrk="0" hangingPunct="0">
              <a:defRPr b="1" u="sng">
                <a:solidFill>
                  <a:schemeClr val="tx1"/>
                </a:solidFill>
                <a:latin typeface="Arial" charset="0"/>
              </a:defRPr>
            </a:lvl1pPr>
            <a:lvl2pPr marL="742950" indent="-285750" defTabSz="871538" eaLnBrk="0" hangingPunct="0">
              <a:defRPr b="1" u="sng">
                <a:solidFill>
                  <a:schemeClr val="tx1"/>
                </a:solidFill>
                <a:latin typeface="Arial" charset="0"/>
              </a:defRPr>
            </a:lvl2pPr>
            <a:lvl3pPr marL="1143000" indent="-228600" defTabSz="871538" eaLnBrk="0" hangingPunct="0">
              <a:defRPr b="1" u="sng">
                <a:solidFill>
                  <a:schemeClr val="tx1"/>
                </a:solidFill>
                <a:latin typeface="Arial" charset="0"/>
              </a:defRPr>
            </a:lvl3pPr>
            <a:lvl4pPr marL="1600200" indent="-228600" defTabSz="871538" eaLnBrk="0" hangingPunct="0">
              <a:defRPr b="1" u="sng">
                <a:solidFill>
                  <a:schemeClr val="tx1"/>
                </a:solidFill>
                <a:latin typeface="Arial" charset="0"/>
              </a:defRPr>
            </a:lvl4pPr>
            <a:lvl5pPr marL="2057400" indent="-228600" defTabSz="871538" eaLnBrk="0" hangingPunct="0">
              <a:defRPr b="1" u="sng">
                <a:solidFill>
                  <a:schemeClr val="tx1"/>
                </a:solidFill>
                <a:latin typeface="Arial" charset="0"/>
              </a:defRPr>
            </a:lvl5pPr>
            <a:lvl6pPr marL="2514600" indent="-228600" defTabSz="871538" eaLnBrk="0" fontAlgn="base" hangingPunct="0">
              <a:spcBef>
                <a:spcPct val="0"/>
              </a:spcBef>
              <a:spcAft>
                <a:spcPct val="0"/>
              </a:spcAft>
              <a:defRPr b="1" u="sng">
                <a:solidFill>
                  <a:schemeClr val="tx1"/>
                </a:solidFill>
                <a:latin typeface="Arial" charset="0"/>
              </a:defRPr>
            </a:lvl6pPr>
            <a:lvl7pPr marL="2971800" indent="-228600" defTabSz="871538" eaLnBrk="0" fontAlgn="base" hangingPunct="0">
              <a:spcBef>
                <a:spcPct val="0"/>
              </a:spcBef>
              <a:spcAft>
                <a:spcPct val="0"/>
              </a:spcAft>
              <a:defRPr b="1" u="sng">
                <a:solidFill>
                  <a:schemeClr val="tx1"/>
                </a:solidFill>
                <a:latin typeface="Arial" charset="0"/>
              </a:defRPr>
            </a:lvl7pPr>
            <a:lvl8pPr marL="3429000" indent="-228600" defTabSz="871538" eaLnBrk="0" fontAlgn="base" hangingPunct="0">
              <a:spcBef>
                <a:spcPct val="0"/>
              </a:spcBef>
              <a:spcAft>
                <a:spcPct val="0"/>
              </a:spcAft>
              <a:defRPr b="1" u="sng">
                <a:solidFill>
                  <a:schemeClr val="tx1"/>
                </a:solidFill>
                <a:latin typeface="Arial" charset="0"/>
              </a:defRPr>
            </a:lvl8pPr>
            <a:lvl9pPr marL="3886200" indent="-228600" defTabSz="871538" eaLnBrk="0" fontAlgn="base" hangingPunct="0">
              <a:spcBef>
                <a:spcPct val="0"/>
              </a:spcBef>
              <a:spcAft>
                <a:spcPct val="0"/>
              </a:spcAft>
              <a:defRPr b="1" u="sng">
                <a:solidFill>
                  <a:schemeClr val="tx1"/>
                </a:solidFill>
                <a:latin typeface="Arial" charset="0"/>
              </a:defRPr>
            </a:lvl9pPr>
          </a:lstStyle>
          <a:p>
            <a:pPr eaLnBrk="1" hangingPunct="1">
              <a:spcBef>
                <a:spcPct val="50000"/>
              </a:spcBef>
            </a:pPr>
            <a:r>
              <a:rPr lang="uk-UA"/>
              <a:t>Овальні </a:t>
            </a:r>
            <a:br/>
            <a:r>
              <a:rPr lang="uk-UA" sz="1563" b="0" u="none" dirty="0">
                <a:solidFill>
                  <a:schemeClr val="bg1"/>
                </a:solidFill>
              </a:rPr>
              <a:t>пластмасові гнучкі повітропроводи</a:t>
            </a:r>
          </a:p>
        </p:txBody>
      </p:sp>
      <p:pic>
        <p:nvPicPr>
          <p:cNvPr id="19468" name="Picture 19" descr="Bild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331201" y="5279539"/>
            <a:ext cx="2359025" cy="970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9" name="Text Box 13"/>
          <p:cNvSpPr txBox="1">
            <a:spLocks noChangeArrowheads="1"/>
          </p:cNvSpPr>
          <p:nvPr/>
        </p:nvSpPr>
        <p:spPr bwMode="auto">
          <a:xfrm>
            <a:off x="8295478" y="5676551"/>
            <a:ext cx="2359024" cy="59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5189" tIns="42594" rIns="85189" bIns="42594">
            <a:spAutoFit/>
          </a:bodyPr>
          <a:lstStyle>
            <a:lvl1pPr defTabSz="871538" eaLnBrk="0" hangingPunct="0">
              <a:defRPr b="1" u="sng">
                <a:solidFill>
                  <a:schemeClr val="tx1"/>
                </a:solidFill>
                <a:latin typeface="Arial" charset="0"/>
              </a:defRPr>
            </a:lvl1pPr>
            <a:lvl2pPr marL="742950" indent="-285750" defTabSz="871538" eaLnBrk="0" hangingPunct="0">
              <a:defRPr b="1" u="sng">
                <a:solidFill>
                  <a:schemeClr val="tx1"/>
                </a:solidFill>
                <a:latin typeface="Arial" charset="0"/>
              </a:defRPr>
            </a:lvl2pPr>
            <a:lvl3pPr marL="1143000" indent="-228600" defTabSz="871538" eaLnBrk="0" hangingPunct="0">
              <a:defRPr b="1" u="sng">
                <a:solidFill>
                  <a:schemeClr val="tx1"/>
                </a:solidFill>
                <a:latin typeface="Arial" charset="0"/>
              </a:defRPr>
            </a:lvl3pPr>
            <a:lvl4pPr marL="1600200" indent="-228600" defTabSz="871538" eaLnBrk="0" hangingPunct="0">
              <a:defRPr b="1" u="sng">
                <a:solidFill>
                  <a:schemeClr val="tx1"/>
                </a:solidFill>
                <a:latin typeface="Arial" charset="0"/>
              </a:defRPr>
            </a:lvl4pPr>
            <a:lvl5pPr marL="2057400" indent="-228600" defTabSz="871538" eaLnBrk="0" hangingPunct="0">
              <a:defRPr b="1" u="sng">
                <a:solidFill>
                  <a:schemeClr val="tx1"/>
                </a:solidFill>
                <a:latin typeface="Arial" charset="0"/>
              </a:defRPr>
            </a:lvl5pPr>
            <a:lvl6pPr marL="2514600" indent="-228600" defTabSz="871538" eaLnBrk="0" fontAlgn="base" hangingPunct="0">
              <a:spcBef>
                <a:spcPct val="0"/>
              </a:spcBef>
              <a:spcAft>
                <a:spcPct val="0"/>
              </a:spcAft>
              <a:defRPr b="1" u="sng">
                <a:solidFill>
                  <a:schemeClr val="tx1"/>
                </a:solidFill>
                <a:latin typeface="Arial" charset="0"/>
              </a:defRPr>
            </a:lvl6pPr>
            <a:lvl7pPr marL="2971800" indent="-228600" defTabSz="871538" eaLnBrk="0" fontAlgn="base" hangingPunct="0">
              <a:spcBef>
                <a:spcPct val="0"/>
              </a:spcBef>
              <a:spcAft>
                <a:spcPct val="0"/>
              </a:spcAft>
              <a:defRPr b="1" u="sng">
                <a:solidFill>
                  <a:schemeClr val="tx1"/>
                </a:solidFill>
                <a:latin typeface="Arial" charset="0"/>
              </a:defRPr>
            </a:lvl7pPr>
            <a:lvl8pPr marL="3429000" indent="-228600" defTabSz="871538" eaLnBrk="0" fontAlgn="base" hangingPunct="0">
              <a:spcBef>
                <a:spcPct val="0"/>
              </a:spcBef>
              <a:spcAft>
                <a:spcPct val="0"/>
              </a:spcAft>
              <a:defRPr b="1" u="sng">
                <a:solidFill>
                  <a:schemeClr val="tx1"/>
                </a:solidFill>
                <a:latin typeface="Arial" charset="0"/>
              </a:defRPr>
            </a:lvl8pPr>
            <a:lvl9pPr marL="3886200" indent="-228600" defTabSz="871538" eaLnBrk="0" fontAlgn="base" hangingPunct="0">
              <a:spcBef>
                <a:spcPct val="0"/>
              </a:spcBef>
              <a:spcAft>
                <a:spcPct val="0"/>
              </a:spcAft>
              <a:defRPr b="1" u="sng">
                <a:solidFill>
                  <a:schemeClr val="tx1"/>
                </a:solidFill>
                <a:latin typeface="Arial" charset="0"/>
              </a:defRPr>
            </a:lvl9pPr>
          </a:lstStyle>
          <a:p>
            <a:pPr eaLnBrk="1" hangingPunct="1">
              <a:spcBef>
                <a:spcPct val="50000"/>
              </a:spcBef>
            </a:pPr>
            <a:r>
              <a:rPr lang="uk-UA" sz="1661" b="0" u="none" dirty="0">
                <a:solidFill>
                  <a:schemeClr val="bg1"/>
                </a:solidFill>
              </a:rPr>
              <a:t>Круглі покриті алюмінієм гнучкі повітропроводи</a:t>
            </a:r>
          </a:p>
        </p:txBody>
      </p:sp>
      <p:sp>
        <p:nvSpPr>
          <p:cNvPr id="19470" name="Line 14"/>
          <p:cNvSpPr>
            <a:spLocks noChangeShapeType="1"/>
          </p:cNvSpPr>
          <p:nvPr/>
        </p:nvSpPr>
        <p:spPr bwMode="auto">
          <a:xfrm flipV="1">
            <a:off x="8331200" y="5289795"/>
            <a:ext cx="2336800" cy="959783"/>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a:lstStyle/>
          <a:p>
            <a:endParaRPr lang="de-AT" sz="1758"/>
          </a:p>
        </p:txBody>
      </p:sp>
      <p:sp>
        <p:nvSpPr>
          <p:cNvPr id="19471" name="Line 15"/>
          <p:cNvSpPr>
            <a:spLocks noChangeShapeType="1"/>
          </p:cNvSpPr>
          <p:nvPr/>
        </p:nvSpPr>
        <p:spPr bwMode="auto">
          <a:xfrm>
            <a:off x="8328025" y="5279539"/>
            <a:ext cx="2362200" cy="912163"/>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a:lstStyle/>
          <a:p>
            <a:endParaRPr lang="de-AT" sz="1758"/>
          </a:p>
        </p:txBody>
      </p:sp>
      <p:sp>
        <p:nvSpPr>
          <p:cNvPr id="2" name="Titel 1"/>
          <p:cNvSpPr>
            <a:spLocks noGrp="1"/>
          </p:cNvSpPr>
          <p:nvPr>
            <p:ph type="title"/>
          </p:nvPr>
        </p:nvSpPr>
        <p:spPr>
          <a:xfrm>
            <a:off x="623392" y="310864"/>
            <a:ext cx="7776000" cy="617928"/>
          </a:xfrm>
        </p:spPr>
        <p:txBody>
          <a:bodyPr/>
          <a:lstStyle/>
          <a:p>
            <a:r>
              <a:rPr lang="uk-UA" sz="2800" b="1" dirty="0">
                <a:solidFill>
                  <a:schemeClr val="tx1"/>
                </a:solidFill>
              </a:rPr>
              <a:t>Повітропровід: типи та матеріали</a:t>
            </a:r>
          </a:p>
        </p:txBody>
      </p:sp>
      <p:sp>
        <p:nvSpPr>
          <p:cNvPr id="3" name="TextBox 2"/>
          <p:cNvSpPr txBox="1"/>
          <p:nvPr/>
        </p:nvSpPr>
        <p:spPr>
          <a:xfrm>
            <a:off x="6312024" y="6398758"/>
            <a:ext cx="4788964" cy="369332"/>
          </a:xfrm>
          <a:prstGeom prst="rect">
            <a:avLst/>
          </a:prstGeom>
          <a:noFill/>
        </p:spPr>
        <p:txBody>
          <a:bodyPr wrap="square" rtlCol="0">
            <a:spAutoFit/>
          </a:bodyPr>
          <a:lstStyle/>
          <a:p>
            <a:r>
              <a:rPr lang="uk-UA"/>
              <a:t>Джерело: Інститут пасивного будівництва </a:t>
            </a:r>
          </a:p>
        </p:txBody>
      </p:sp>
    </p:spTree>
    <p:extLst>
      <p:ext uri="{BB962C8B-B14F-4D97-AF65-F5344CB8AC3E}">
        <p14:creationId xmlns:p14="http://schemas.microsoft.com/office/powerpoint/2010/main" val="3620887317"/>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416" y="332656"/>
            <a:ext cx="7776000" cy="617928"/>
          </a:xfrm>
        </p:spPr>
        <p:txBody>
          <a:bodyPr/>
          <a:lstStyle/>
          <a:p>
            <a:r>
              <a:rPr lang="uk-UA" sz="2800" b="1" dirty="0">
                <a:solidFill>
                  <a:schemeClr val="tx1"/>
                </a:solidFill>
              </a:rPr>
              <a:t>Енергоаудит та вентиляція</a:t>
            </a:r>
          </a:p>
        </p:txBody>
      </p:sp>
      <p:sp>
        <p:nvSpPr>
          <p:cNvPr id="3" name="Content Placeholder 2"/>
          <p:cNvSpPr>
            <a:spLocks noGrp="1"/>
          </p:cNvSpPr>
          <p:nvPr>
            <p:ph idx="1"/>
          </p:nvPr>
        </p:nvSpPr>
        <p:spPr>
          <a:xfrm>
            <a:off x="911424" y="1412776"/>
            <a:ext cx="10009112" cy="5256584"/>
          </a:xfrm>
        </p:spPr>
        <p:txBody>
          <a:bodyPr/>
          <a:lstStyle/>
          <a:p>
            <a:pPr marL="0" indent="0">
              <a:buNone/>
            </a:pPr>
            <a:r>
              <a:rPr lang="uk-UA" sz="2000" b="1" kern="1200" dirty="0">
                <a:solidFill>
                  <a:schemeClr val="tx1"/>
                </a:solidFill>
              </a:rPr>
              <a:t>Стандарти щодо вентиляції будівель: </a:t>
            </a:r>
          </a:p>
          <a:p>
            <a:pPr marL="92075" indent="-92075"/>
            <a:r>
              <a:rPr lang="uk-UA" sz="2000" kern="1200" dirty="0">
                <a:solidFill>
                  <a:schemeClr val="tx1"/>
                </a:solidFill>
              </a:rPr>
              <a:t>EN ISO 13790: Енергоефективність будівель </a:t>
            </a:r>
            <a:r>
              <a:rPr lang="uk-UA" sz="2000" dirty="0">
                <a:solidFill>
                  <a:schemeClr val="tx1"/>
                </a:solidFill>
              </a:rPr>
              <a:t>–</a:t>
            </a:r>
            <a:r>
              <a:rPr lang="uk-UA" sz="2000" kern="1200" dirty="0">
                <a:solidFill>
                  <a:schemeClr val="tx1"/>
                </a:solidFill>
              </a:rPr>
              <a:t> підрахунок використання енергії для нагрівання та охолодження приміщення</a:t>
            </a:r>
          </a:p>
          <a:p>
            <a:pPr marL="92075" indent="-92075"/>
            <a:r>
              <a:rPr lang="uk-UA" sz="2000" kern="1200" dirty="0">
                <a:solidFill>
                  <a:schemeClr val="tx1"/>
                </a:solidFill>
              </a:rPr>
              <a:t>EN 15251: Параметри внутрішнього впливу довкілля для розробки та оцінки енергоефективності будівель </a:t>
            </a:r>
            <a:r>
              <a:rPr lang="uk-UA" sz="2000" dirty="0">
                <a:solidFill>
                  <a:schemeClr val="tx1"/>
                </a:solidFill>
              </a:rPr>
              <a:t>–</a:t>
            </a:r>
            <a:r>
              <a:rPr lang="uk-UA" sz="2000" kern="1200" dirty="0">
                <a:solidFill>
                  <a:schemeClr val="tx1"/>
                </a:solidFill>
              </a:rPr>
              <a:t> оцінка якості внутрішнього повітря, термального клімату, освітлення та акустики</a:t>
            </a:r>
          </a:p>
          <a:p>
            <a:pPr marL="92075" indent="-92075"/>
            <a:r>
              <a:rPr lang="uk-UA" sz="2000" kern="1200" dirty="0">
                <a:solidFill>
                  <a:schemeClr val="tx1"/>
                </a:solidFill>
              </a:rPr>
              <a:t>EN 15241 Вентиляція будівель </a:t>
            </a:r>
            <a:r>
              <a:rPr lang="uk-UA" sz="2000" dirty="0">
                <a:solidFill>
                  <a:schemeClr val="tx1"/>
                </a:solidFill>
              </a:rPr>
              <a:t>–</a:t>
            </a:r>
            <a:r>
              <a:rPr lang="uk-UA" sz="2000" kern="1200" dirty="0">
                <a:solidFill>
                  <a:schemeClr val="tx1"/>
                </a:solidFill>
              </a:rPr>
              <a:t> методи розрахунку енерговтрат через вентиляцію та інфільтрацію будівель</a:t>
            </a:r>
          </a:p>
          <a:p>
            <a:pPr marL="92075" indent="-92075"/>
            <a:r>
              <a:rPr lang="uk-UA" sz="2000" kern="1200" dirty="0">
                <a:solidFill>
                  <a:schemeClr val="tx1"/>
                </a:solidFill>
              </a:rPr>
              <a:t>EN 15242 Вентиляція будівель </a:t>
            </a:r>
            <a:r>
              <a:rPr lang="uk-UA" sz="2000" dirty="0">
                <a:solidFill>
                  <a:schemeClr val="tx1"/>
                </a:solidFill>
              </a:rPr>
              <a:t>– м</a:t>
            </a:r>
            <a:r>
              <a:rPr lang="uk-UA" sz="2000" kern="1200" dirty="0">
                <a:solidFill>
                  <a:schemeClr val="tx1"/>
                </a:solidFill>
              </a:rPr>
              <a:t>етоди розрахунку визначення швидкості циркуляції повітря в будівлі, враховуючи інфільтрацію</a:t>
            </a:r>
          </a:p>
          <a:p>
            <a:pPr marL="92075" indent="-92075"/>
            <a:r>
              <a:rPr lang="uk-UA" sz="2000" kern="1200" dirty="0">
                <a:solidFill>
                  <a:schemeClr val="tx1"/>
                </a:solidFill>
              </a:rPr>
              <a:t>EN 15243 Вентиляція будівель </a:t>
            </a:r>
            <a:r>
              <a:rPr lang="uk-UA" sz="2000" dirty="0">
                <a:solidFill>
                  <a:schemeClr val="tx1"/>
                </a:solidFill>
              </a:rPr>
              <a:t>–</a:t>
            </a:r>
            <a:r>
              <a:rPr lang="uk-UA" sz="2000" kern="1200" dirty="0">
                <a:solidFill>
                  <a:schemeClr val="tx1"/>
                </a:solidFill>
              </a:rPr>
              <a:t> розрахунок кімнатної температури та навантаження, а також енергоспоживання будівель із кімнатними системами кондиціонування</a:t>
            </a:r>
            <a:r>
              <a:rPr lang="uk-UA" sz="2000" noProof="0" dirty="0">
                <a:solidFill>
                  <a:schemeClr val="tx1"/>
                </a:solidFill>
              </a:rPr>
              <a:t> </a:t>
            </a:r>
            <a:endParaRPr lang="uk-UA" sz="2000" b="1" noProof="0" dirty="0">
              <a:solidFill>
                <a:schemeClr val="tx1"/>
              </a:solidFill>
            </a:endParaRPr>
          </a:p>
          <a:p>
            <a:endParaRPr lang="uk-UA" sz="2000" noProof="0" dirty="0">
              <a:solidFill>
                <a:schemeClr val="tx1"/>
              </a:solidFill>
            </a:endParaRPr>
          </a:p>
        </p:txBody>
      </p:sp>
    </p:spTree>
    <p:extLst>
      <p:ext uri="{BB962C8B-B14F-4D97-AF65-F5344CB8AC3E}">
        <p14:creationId xmlns:p14="http://schemas.microsoft.com/office/powerpoint/2010/main" val="5879909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ext Box 6"/>
          <p:cNvSpPr txBox="1">
            <a:spLocks noChangeArrowheads="1"/>
          </p:cNvSpPr>
          <p:nvPr/>
        </p:nvSpPr>
        <p:spPr bwMode="auto">
          <a:xfrm>
            <a:off x="623392" y="476672"/>
            <a:ext cx="8153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uk-UA" altLang="en-US" sz="2800" b="1" dirty="0">
                <a:latin typeface="+mj-lt"/>
              </a:rPr>
              <a:t>Рамки Стандарту EN 15239</a:t>
            </a:r>
            <a:endParaRPr lang="uk-UA" altLang="en-US" sz="2800" b="1" dirty="0">
              <a:latin typeface="+mj-lt"/>
              <a:ea typeface="+mj-ea"/>
              <a:cs typeface="+mj-cs"/>
            </a:endParaRPr>
          </a:p>
        </p:txBody>
      </p:sp>
      <p:sp>
        <p:nvSpPr>
          <p:cNvPr id="9220" name="Text Box 16"/>
          <p:cNvSpPr txBox="1">
            <a:spLocks noChangeArrowheads="1"/>
          </p:cNvSpPr>
          <p:nvPr/>
        </p:nvSpPr>
        <p:spPr bwMode="auto">
          <a:xfrm>
            <a:off x="767408" y="1556792"/>
            <a:ext cx="9649072" cy="3262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spcBef>
                <a:spcPct val="50000"/>
              </a:spcBef>
              <a:buFontTx/>
              <a:buChar char="•"/>
            </a:pPr>
            <a:r>
              <a:rPr lang="uk-UA" dirty="0"/>
              <a:t> Методологія стосується перевірки механічної, природної та гібридної вентиляційної системи щодо енергоспоживання як для житлових, так і для нежитлових будівель</a:t>
            </a:r>
          </a:p>
          <a:p>
            <a:pPr>
              <a:spcBef>
                <a:spcPct val="50000"/>
              </a:spcBef>
              <a:buFontTx/>
              <a:buChar char="•"/>
            </a:pPr>
            <a:r>
              <a:rPr lang="uk-UA" altLang="en-US" sz="2000" dirty="0">
                <a:latin typeface="+mn-lt"/>
              </a:rPr>
              <a:t> Перевірка може містити такі пункти:</a:t>
            </a:r>
          </a:p>
          <a:p>
            <a:pPr>
              <a:buFont typeface="Wingdings" panose="05000000000000000000" pitchFamily="2" charset="2"/>
              <a:buChar char="Ø"/>
            </a:pPr>
            <a:r>
              <a:rPr lang="uk-UA" altLang="en-US" sz="2000" dirty="0">
                <a:latin typeface="+mn-lt"/>
              </a:rPr>
              <a:t> Ефективність системи та її відповідність оригінальному дизайну</a:t>
            </a:r>
          </a:p>
          <a:p>
            <a:pPr>
              <a:buFont typeface="Wingdings" panose="05000000000000000000" pitchFamily="2" charset="2"/>
              <a:buChar char="Ø"/>
            </a:pPr>
            <a:r>
              <a:rPr lang="uk-UA" altLang="en-US" sz="2000" dirty="0">
                <a:latin typeface="+mn-lt"/>
              </a:rPr>
              <a:t> Робота системи, враховуючи компоненти та методи контролю</a:t>
            </a:r>
          </a:p>
          <a:p>
            <a:pPr>
              <a:buFont typeface="Wingdings" panose="05000000000000000000" pitchFamily="2" charset="2"/>
              <a:buChar char="Ø"/>
            </a:pPr>
            <a:r>
              <a:rPr lang="uk-UA" altLang="en-US" sz="2000" dirty="0">
                <a:latin typeface="+mn-lt"/>
              </a:rPr>
              <a:t> Герметичність будівлі</a:t>
            </a:r>
          </a:p>
          <a:p>
            <a:pPr algn="just">
              <a:buFont typeface="Wingdings" panose="05000000000000000000" pitchFamily="2" charset="2"/>
              <a:buNone/>
            </a:pPr>
            <a:endParaRPr lang="uk-UA" altLang="en-US" sz="2000" dirty="0">
              <a:latin typeface="+mn-lt"/>
              <a:cs typeface="Arial" panose="020B0604020202020204" pitchFamily="34" charset="0"/>
            </a:endParaRPr>
          </a:p>
          <a:p>
            <a:pPr algn="just">
              <a:buFont typeface="Wingdings" panose="05000000000000000000" pitchFamily="2" charset="2"/>
              <a:buNone/>
            </a:pPr>
            <a:r>
              <a:rPr lang="uk-UA" altLang="en-US" sz="2000" dirty="0">
                <a:latin typeface="+mn-lt"/>
              </a:rPr>
              <a:t>Незважаючи на це, герметичність будівель не враховують у самому стандарті, який зосереджено на описі та роботі самої вентиляційної системи. Те ж саме стосується і провітрювання, яке згадано лише в додатках</a:t>
            </a:r>
            <a:endParaRPr lang="uk-UA" altLang="en-US" sz="2000" dirty="0">
              <a:latin typeface="+mn-lt"/>
              <a:cs typeface="Arial" panose="020B0604020202020204" pitchFamily="34" charset="0"/>
            </a:endParaRPr>
          </a:p>
        </p:txBody>
      </p:sp>
    </p:spTree>
    <p:extLst>
      <p:ext uri="{BB962C8B-B14F-4D97-AF65-F5344CB8AC3E}">
        <p14:creationId xmlns:p14="http://schemas.microsoft.com/office/powerpoint/2010/main" val="13571011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388" y="393835"/>
            <a:ext cx="7776000" cy="617928"/>
          </a:xfrm>
        </p:spPr>
        <p:txBody>
          <a:bodyPr/>
          <a:lstStyle/>
          <a:p>
            <a:pPr>
              <a:spcBef>
                <a:spcPct val="50000"/>
              </a:spcBef>
            </a:pPr>
            <a:r>
              <a:rPr lang="uk-UA" sz="2800" b="1" kern="1200" dirty="0">
                <a:solidFill>
                  <a:schemeClr val="tx1"/>
                </a:solidFill>
              </a:rPr>
              <a:t>Витрати вентиляційної системи </a:t>
            </a:r>
          </a:p>
        </p:txBody>
      </p:sp>
      <mc:AlternateContent xmlns:mc="http://schemas.openxmlformats.org/markup-compatibility/2006" xmlns:a14="http://schemas.microsoft.com/office/drawing/2010/main">
        <mc:Choice Requires="a14">
          <p:sp>
            <p:nvSpPr>
              <p:cNvPr id="9" name="TextBox 8"/>
              <p:cNvSpPr txBox="1"/>
              <p:nvPr/>
            </p:nvSpPr>
            <p:spPr>
              <a:xfrm>
                <a:off x="3397983" y="2204864"/>
                <a:ext cx="5215787"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lv-LV" sz="2800" i="1">
                              <a:latin typeface="Cambria Math" panose="02040503050406030204" pitchFamily="18" charset="0"/>
                            </a:rPr>
                          </m:ctrlPr>
                        </m:sSubPr>
                        <m:e>
                          <m:r>
                            <a:rPr lang="lv-LV" sz="2800" i="1">
                              <a:latin typeface="Cambria Math" panose="02040503050406030204" pitchFamily="18" charset="0"/>
                            </a:rPr>
                            <m:t>𝑄</m:t>
                          </m:r>
                        </m:e>
                        <m:sub>
                          <m:r>
                            <a:rPr lang="lv-LV" sz="2800" i="1">
                              <a:latin typeface="Cambria Math" panose="02040503050406030204" pitchFamily="18" charset="0"/>
                            </a:rPr>
                            <m:t>𝑣𝑒</m:t>
                          </m:r>
                        </m:sub>
                      </m:sSub>
                      <m:r>
                        <a:rPr lang="en-US" sz="2800" i="1">
                          <a:latin typeface="Cambria Math" panose="02040503050406030204" pitchFamily="18" charset="0"/>
                        </a:rPr>
                        <m:t>=</m:t>
                      </m:r>
                      <m:r>
                        <a:rPr lang="lv-LV" sz="2800" i="1">
                          <a:latin typeface="Cambria Math" panose="02040503050406030204" pitchFamily="18" charset="0"/>
                        </a:rPr>
                        <m:t>𝑉</m:t>
                      </m:r>
                      <m:r>
                        <a:rPr lang="lv-LV" sz="2800" i="1">
                          <a:latin typeface="Cambria Math" panose="02040503050406030204" pitchFamily="18" charset="0"/>
                        </a:rPr>
                        <m:t>∗ </m:t>
                      </m:r>
                      <m:sSub>
                        <m:sSubPr>
                          <m:ctrlPr>
                            <a:rPr lang="lv-LV" sz="2800" i="1">
                              <a:latin typeface="Cambria Math" panose="02040503050406030204" pitchFamily="18" charset="0"/>
                            </a:rPr>
                          </m:ctrlPr>
                        </m:sSubPr>
                        <m:e>
                          <m:r>
                            <a:rPr lang="lv-LV" sz="2800" i="1">
                              <a:latin typeface="Cambria Math" panose="02040503050406030204" pitchFamily="18" charset="0"/>
                            </a:rPr>
                            <m:t>𝑛</m:t>
                          </m:r>
                        </m:e>
                        <m:sub>
                          <m:r>
                            <a:rPr lang="lv-LV" sz="2800" i="1">
                              <a:latin typeface="Cambria Math" panose="02040503050406030204" pitchFamily="18" charset="0"/>
                            </a:rPr>
                            <m:t>𝑣</m:t>
                          </m:r>
                        </m:sub>
                      </m:sSub>
                      <m:r>
                        <a:rPr lang="lv-LV" sz="2800" i="1">
                          <a:latin typeface="Cambria Math" panose="02040503050406030204" pitchFamily="18" charset="0"/>
                        </a:rPr>
                        <m:t>∗</m:t>
                      </m:r>
                      <m:sSub>
                        <m:sSubPr>
                          <m:ctrlPr>
                            <a:rPr lang="lv-LV" sz="2800" i="1">
                              <a:latin typeface="Cambria Math" panose="02040503050406030204" pitchFamily="18" charset="0"/>
                            </a:rPr>
                          </m:ctrlPr>
                        </m:sSubPr>
                        <m:e>
                          <m:r>
                            <a:rPr lang="lv-LV" sz="2800" i="1">
                              <a:latin typeface="Cambria Math" panose="02040503050406030204" pitchFamily="18" charset="0"/>
                            </a:rPr>
                            <m:t>𝑐</m:t>
                          </m:r>
                        </m:e>
                        <m:sub>
                          <m:r>
                            <a:rPr lang="lv-LV" sz="2800" i="1">
                              <a:latin typeface="Cambria Math" panose="02040503050406030204" pitchFamily="18" charset="0"/>
                            </a:rPr>
                            <m:t>𝑎𝑖𝑟</m:t>
                          </m:r>
                        </m:sub>
                      </m:sSub>
                      <m:r>
                        <a:rPr lang="lv-LV" sz="2800" i="1">
                          <a:latin typeface="Cambria Math" panose="02040503050406030204" pitchFamily="18" charset="0"/>
                        </a:rPr>
                        <m:t>∗</m:t>
                      </m:r>
                      <m:r>
                        <a:rPr lang="lv-LV" sz="2800" i="1">
                          <a:latin typeface="Cambria Math" panose="02040503050406030204" pitchFamily="18" charset="0"/>
                        </a:rPr>
                        <m:t>𝐻𝐷𝐷</m:t>
                      </m:r>
                    </m:oMath>
                  </m:oMathPara>
                </a14:m>
                <a:endParaRPr lang="uk-UA" sz="2800" dirty="0"/>
              </a:p>
            </p:txBody>
          </p:sp>
        </mc:Choice>
        <mc:Fallback xmlns="">
          <p:sp>
            <p:nvSpPr>
              <p:cNvPr id="9" name="TextBox 8"/>
              <p:cNvSpPr txBox="1">
                <a:spLocks noRot="1" noChangeAspect="1" noMove="1" noResize="1" noEditPoints="1" noAdjustHandles="1" noChangeArrowheads="1" noChangeShapeType="1" noTextEdit="1"/>
              </p:cNvSpPr>
              <p:nvPr/>
            </p:nvSpPr>
            <p:spPr>
              <a:xfrm>
                <a:off x="3397983" y="2204864"/>
                <a:ext cx="5215787" cy="430887"/>
              </a:xfrm>
              <a:prstGeom prst="rect">
                <a:avLst/>
              </a:prstGeom>
              <a:blipFill rotWithShape="0">
                <a:blip r:embed="rId3"/>
                <a:stretch>
                  <a:fillRect/>
                </a:stretch>
              </a:blipFill>
            </p:spPr>
            <p:txBody>
              <a:bodyPr/>
              <a:lstStyle/>
              <a:p>
                <a:r>
                  <a:rPr lang="en-GB">
                    <a:noFill/>
                  </a:rPr>
                  <a:t> </a:t>
                </a:r>
              </a:p>
            </p:txBody>
          </p:sp>
        </mc:Fallback>
      </mc:AlternateContent>
      <p:sp>
        <p:nvSpPr>
          <p:cNvPr id="10" name="TextBox 9"/>
          <p:cNvSpPr txBox="1"/>
          <p:nvPr/>
        </p:nvSpPr>
        <p:spPr>
          <a:xfrm>
            <a:off x="912288" y="1311151"/>
            <a:ext cx="4967688" cy="461665"/>
          </a:xfrm>
          <a:prstGeom prst="rect">
            <a:avLst/>
          </a:prstGeom>
          <a:noFill/>
        </p:spPr>
        <p:txBody>
          <a:bodyPr wrap="square" rtlCol="0">
            <a:spAutoFit/>
          </a:bodyPr>
          <a:lstStyle/>
          <a:p>
            <a:r>
              <a:rPr lang="uk-UA" sz="2400" dirty="0"/>
              <a:t>Коефіцієнт передачі вентиляційного тепла</a:t>
            </a:r>
          </a:p>
        </p:txBody>
      </p:sp>
      <mc:AlternateContent xmlns:mc="http://schemas.openxmlformats.org/markup-compatibility/2006" xmlns:a14="http://schemas.microsoft.com/office/drawing/2010/main">
        <mc:Choice Requires="a14">
          <p:sp>
            <p:nvSpPr>
              <p:cNvPr id="11" name="TextBox 10"/>
              <p:cNvSpPr txBox="1"/>
              <p:nvPr/>
            </p:nvSpPr>
            <p:spPr>
              <a:xfrm>
                <a:off x="1091012" y="2852936"/>
                <a:ext cx="8245348" cy="3712748"/>
              </a:xfrm>
              <a:prstGeom prst="rect">
                <a:avLst/>
              </a:prstGeom>
              <a:noFill/>
            </p:spPr>
            <p:txBody>
              <a:bodyPr wrap="square" rtlCol="0">
                <a:spAutoFit/>
              </a:bodyPr>
              <a:lstStyle/>
              <a:p>
                <a:r>
                  <a:rPr lang="uk-UA" sz="2400" dirty="0"/>
                  <a:t>д</a:t>
                </a:r>
                <a:r>
                  <a:rPr lang="uk-UA" sz="2400" dirty="0">
                    <a:solidFill>
                      <a:schemeClr val="tx1"/>
                    </a:solidFill>
                  </a:rPr>
                  <a:t>е:</a:t>
                </a:r>
              </a:p>
              <a:p>
                <a:endParaRPr lang="uk-UA" sz="2400" dirty="0">
                  <a:solidFill>
                    <a:schemeClr val="tx1"/>
                  </a:solidFill>
                  <a:cs typeface="Arial" panose="020B0604020202020204" pitchFamily="34" charset="0"/>
                </a:endParaRPr>
              </a:p>
              <a:p>
                <a14:m>
                  <m:oMath xmlns:m="http://schemas.openxmlformats.org/officeDocument/2006/math">
                    <m:sSub>
                      <m:sSubPr>
                        <m:ctrlPr>
                          <a:rPr lang="en-US" sz="3200" i="1">
                            <a:solidFill>
                              <a:schemeClr val="tx1"/>
                            </a:solidFill>
                            <a:latin typeface="Cambria Math" panose="02040503050406030204" pitchFamily="18" charset="0"/>
                            <a:cs typeface="Arial" panose="020B0604020202020204" pitchFamily="34" charset="0"/>
                          </a:rPr>
                        </m:ctrlPr>
                      </m:sSubPr>
                      <m:e>
                        <m:r>
                          <a:rPr lang="en-US" sz="3200">
                            <a:solidFill>
                              <a:schemeClr val="tx1"/>
                            </a:solidFill>
                            <a:latin typeface="Cambria Math" panose="02040503050406030204" pitchFamily="18" charset="0"/>
                            <a:cs typeface="Arial" panose="020B0604020202020204" pitchFamily="34" charset="0"/>
                          </a:rPr>
                          <m:t>𝑄</m:t>
                        </m:r>
                      </m:e>
                      <m:sub>
                        <m:r>
                          <a:rPr lang="en-US" sz="3200">
                            <a:solidFill>
                              <a:schemeClr val="tx1"/>
                            </a:solidFill>
                            <a:latin typeface="Cambria Math" panose="02040503050406030204" pitchFamily="18" charset="0"/>
                            <a:cs typeface="Arial" panose="020B0604020202020204" pitchFamily="34" charset="0"/>
                          </a:rPr>
                          <m:t>𝑣𝑒</m:t>
                        </m:r>
                      </m:sub>
                    </m:sSub>
                    <m:r>
                      <m:rPr>
                        <m:nor/>
                      </m:rPr>
                      <a:rPr lang="uk-UA" sz="3200" b="0" i="0" smtClean="0">
                        <a:solidFill>
                          <a:schemeClr val="tx1"/>
                        </a:solidFill>
                        <a:latin typeface="Cambria Math"/>
                        <a:cs typeface="Arial" panose="020B0604020202020204" pitchFamily="34" charset="0"/>
                      </a:rPr>
                      <m:t> </m:t>
                    </m:r>
                    <m:r>
                      <m:rPr>
                        <m:nor/>
                      </m:rPr>
                      <a:rPr lang="uk-UA" sz="2400" dirty="0"/>
                      <m:t>–</m:t>
                    </m:r>
                  </m:oMath>
                </a14:m>
                <a:r>
                  <a:rPr lang="uk-UA" sz="2400" dirty="0">
                    <a:solidFill>
                      <a:schemeClr val="tx1"/>
                    </a:solidFill>
                  </a:rPr>
                  <a:t> затрати енергії на вентиляцію, кВт-год/рік</a:t>
                </a:r>
              </a:p>
              <a:p>
                <a14:m>
                  <m:oMath xmlns:m="http://schemas.openxmlformats.org/officeDocument/2006/math">
                    <m:r>
                      <a:rPr lang="en-US" sz="2400">
                        <a:solidFill>
                          <a:schemeClr val="tx1"/>
                        </a:solidFill>
                        <a:latin typeface="Cambria Math" panose="02040503050406030204" pitchFamily="18" charset="0"/>
                        <a:cs typeface="Arial" panose="020B0604020202020204" pitchFamily="34" charset="0"/>
                      </a:rPr>
                      <m:t>𝑉</m:t>
                    </m:r>
                  </m:oMath>
                </a14:m>
                <a:r>
                  <a:rPr lang="uk-UA" sz="2400" dirty="0">
                    <a:solidFill>
                      <a:schemeClr val="tx1"/>
                    </a:solidFill>
                  </a:rPr>
                  <a:t> – площа вентиляційного простору, м</a:t>
                </a:r>
                <a:r>
                  <a:rPr lang="uk-UA" sz="2400" baseline="30000" dirty="0">
                    <a:solidFill>
                      <a:schemeClr val="tx1"/>
                    </a:solidFill>
                  </a:rPr>
                  <a:t>3</a:t>
                </a:r>
                <a:endParaRPr lang="uk-UA" sz="2400" dirty="0">
                  <a:solidFill>
                    <a:schemeClr val="tx1"/>
                  </a:solidFill>
                </a:endParaRPr>
              </a:p>
              <a:p>
                <a14:m>
                  <m:oMath xmlns:m="http://schemas.openxmlformats.org/officeDocument/2006/math">
                    <m:sSub>
                      <m:sSubPr>
                        <m:ctrlPr>
                          <a:rPr lang="en-US" sz="2400" i="1">
                            <a:solidFill>
                              <a:schemeClr val="tx1"/>
                            </a:solidFill>
                            <a:latin typeface="Cambria Math" panose="02040503050406030204" pitchFamily="18" charset="0"/>
                            <a:cs typeface="Arial" panose="020B0604020202020204" pitchFamily="34" charset="0"/>
                          </a:rPr>
                        </m:ctrlPr>
                      </m:sSubPr>
                      <m:e>
                        <m:r>
                          <a:rPr lang="en-US" sz="2400">
                            <a:solidFill>
                              <a:schemeClr val="tx1"/>
                            </a:solidFill>
                            <a:latin typeface="Cambria Math" panose="02040503050406030204" pitchFamily="18" charset="0"/>
                            <a:cs typeface="Arial" panose="020B0604020202020204" pitchFamily="34" charset="0"/>
                          </a:rPr>
                          <m:t>𝑛</m:t>
                        </m:r>
                      </m:e>
                      <m:sub>
                        <m:r>
                          <a:rPr lang="en-US" sz="2400">
                            <a:solidFill>
                              <a:schemeClr val="tx1"/>
                            </a:solidFill>
                            <a:latin typeface="Cambria Math" panose="02040503050406030204" pitchFamily="18" charset="0"/>
                            <a:cs typeface="Arial" panose="020B0604020202020204" pitchFamily="34" charset="0"/>
                          </a:rPr>
                          <m:t>𝑣</m:t>
                        </m:r>
                      </m:sub>
                    </m:sSub>
                  </m:oMath>
                </a14:m>
                <a:r>
                  <a:rPr lang="uk-UA" sz="2400" dirty="0"/>
                  <a:t> – </a:t>
                </a:r>
                <a:r>
                  <a:rPr lang="uk-UA" sz="2400" dirty="0">
                    <a:solidFill>
                      <a:schemeClr val="tx1"/>
                    </a:solidFill>
                  </a:rPr>
                  <a:t>швидкість циркуляції повітря 1/год</a:t>
                </a:r>
              </a:p>
              <a:p>
                <a14:m>
                  <m:oMath xmlns:m="http://schemas.openxmlformats.org/officeDocument/2006/math">
                    <m:sSub>
                      <m:sSubPr>
                        <m:ctrlPr>
                          <a:rPr lang="en-US" sz="2400" i="1">
                            <a:solidFill>
                              <a:schemeClr val="tx1"/>
                            </a:solidFill>
                            <a:latin typeface="Cambria Math" panose="02040503050406030204" pitchFamily="18" charset="0"/>
                            <a:cs typeface="Arial" panose="020B0604020202020204" pitchFamily="34" charset="0"/>
                          </a:rPr>
                        </m:ctrlPr>
                      </m:sSubPr>
                      <m:e>
                        <m:r>
                          <a:rPr lang="en-US" sz="2400">
                            <a:solidFill>
                              <a:schemeClr val="tx1"/>
                            </a:solidFill>
                            <a:latin typeface="Cambria Math" panose="02040503050406030204" pitchFamily="18" charset="0"/>
                            <a:cs typeface="Arial" panose="020B0604020202020204" pitchFamily="34" charset="0"/>
                          </a:rPr>
                          <m:t>𝑐</m:t>
                        </m:r>
                      </m:e>
                      <m:sub>
                        <m:r>
                          <a:rPr lang="en-US" sz="2400">
                            <a:solidFill>
                              <a:schemeClr val="tx1"/>
                            </a:solidFill>
                            <a:latin typeface="Cambria Math" panose="02040503050406030204" pitchFamily="18" charset="0"/>
                            <a:cs typeface="Arial" panose="020B0604020202020204" pitchFamily="34" charset="0"/>
                          </a:rPr>
                          <m:t>𝑎𝑖𝑟</m:t>
                        </m:r>
                      </m:sub>
                    </m:sSub>
                  </m:oMath>
                </a14:m>
                <a:r>
                  <a:rPr lang="uk-UA" sz="2400" dirty="0"/>
                  <a:t> – </a:t>
                </a:r>
                <a:r>
                  <a:rPr lang="uk-UA" sz="2400" dirty="0">
                    <a:solidFill>
                      <a:schemeClr val="tx1"/>
                    </a:solidFill>
                  </a:rPr>
                  <a:t>0,34 </a:t>
                </a:r>
              </a:p>
              <a:p>
                <a:r>
                  <a:rPr lang="uk-UA" sz="2400" dirty="0">
                    <a:solidFill>
                      <a:schemeClr val="tx1"/>
                    </a:solidFill>
                  </a:rPr>
                  <a:t>HDD – градусо-день опалювального сезону </a:t>
                </a:r>
              </a:p>
              <a:p>
                <a:endParaRPr lang="uk-UA" sz="2000" dirty="0">
                  <a:solidFill>
                    <a:schemeClr val="tx1"/>
                  </a:solidFill>
                </a:endParaRPr>
              </a:p>
              <a:p>
                <a:endParaRPr lang="uk-UA" sz="2000" dirty="0">
                  <a:solidFill>
                    <a:schemeClr val="tx1"/>
                  </a:solidFill>
                </a:endParaRPr>
              </a:p>
              <a:p>
                <a:endParaRPr lang="uk-UA" sz="2000" dirty="0">
                  <a:solidFill>
                    <a:schemeClr val="tx1"/>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1091012" y="2852936"/>
                <a:ext cx="8245348" cy="3712748"/>
              </a:xfrm>
              <a:prstGeom prst="rect">
                <a:avLst/>
              </a:prstGeom>
              <a:blipFill>
                <a:blip r:embed="rId4"/>
                <a:stretch>
                  <a:fillRect l="-1183" t="-1149"/>
                </a:stretch>
              </a:blipFill>
            </p:spPr>
            <p:txBody>
              <a:bodyPr/>
              <a:lstStyle/>
              <a:p>
                <a:r>
                  <a:rPr lang="uk-UA">
                    <a:noFill/>
                  </a:rPr>
                  <a:t> </a:t>
                </a:r>
              </a:p>
            </p:txBody>
          </p:sp>
        </mc:Fallback>
      </mc:AlternateContent>
    </p:spTree>
    <p:extLst>
      <p:ext uri="{BB962C8B-B14F-4D97-AF65-F5344CB8AC3E}">
        <p14:creationId xmlns:p14="http://schemas.microsoft.com/office/powerpoint/2010/main" val="28581011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051"/>
          <p:cNvSpPr>
            <a:spLocks noGrp="1" noChangeArrowheads="1"/>
          </p:cNvSpPr>
          <p:nvPr>
            <p:ph type="title"/>
          </p:nvPr>
        </p:nvSpPr>
        <p:spPr>
          <a:xfrm>
            <a:off x="551384" y="332656"/>
            <a:ext cx="7776000" cy="617928"/>
          </a:xfrm>
          <a:noFill/>
        </p:spPr>
        <p:txBody>
          <a:bodyPr/>
          <a:lstStyle/>
          <a:p>
            <a:r>
              <a:rPr lang="uk-UA" sz="2800" b="1" kern="1200" dirty="0">
                <a:solidFill>
                  <a:schemeClr val="tx1"/>
                </a:solidFill>
              </a:rPr>
              <a:t>Забруднення повітря в будівлях</a:t>
            </a:r>
          </a:p>
        </p:txBody>
      </p:sp>
      <p:graphicFrame>
        <p:nvGraphicFramePr>
          <p:cNvPr id="2" name="Table 1"/>
          <p:cNvGraphicFramePr>
            <a:graphicFrameLocks noGrp="1"/>
          </p:cNvGraphicFramePr>
          <p:nvPr>
            <p:extLst>
              <p:ext uri="{D42A27DB-BD31-4B8C-83A1-F6EECF244321}">
                <p14:modId xmlns:p14="http://schemas.microsoft.com/office/powerpoint/2010/main" val="2244520621"/>
              </p:ext>
            </p:extLst>
          </p:nvPr>
        </p:nvGraphicFramePr>
        <p:xfrm>
          <a:off x="335360" y="1059246"/>
          <a:ext cx="11691738" cy="5441517"/>
        </p:xfrm>
        <a:graphic>
          <a:graphicData uri="http://schemas.openxmlformats.org/drawingml/2006/table">
            <a:tbl>
              <a:tblPr firstRow="1" bandRow="1">
                <a:tableStyleId>{5C22544A-7EE6-4342-B048-85BDC9FD1C3A}</a:tableStyleId>
              </a:tblPr>
              <a:tblGrid>
                <a:gridCol w="1909735">
                  <a:extLst>
                    <a:ext uri="{9D8B030D-6E8A-4147-A177-3AD203B41FA5}">
                      <a16:colId xmlns:a16="http://schemas.microsoft.com/office/drawing/2014/main" val="2684924656"/>
                    </a:ext>
                  </a:extLst>
                </a:gridCol>
                <a:gridCol w="9782003">
                  <a:extLst>
                    <a:ext uri="{9D8B030D-6E8A-4147-A177-3AD203B41FA5}">
                      <a16:colId xmlns:a16="http://schemas.microsoft.com/office/drawing/2014/main" val="151692619"/>
                    </a:ext>
                  </a:extLst>
                </a:gridCol>
              </a:tblGrid>
              <a:tr h="403303">
                <a:tc>
                  <a:txBody>
                    <a:bodyPr/>
                    <a:lstStyle/>
                    <a:p>
                      <a:r>
                        <a:rPr lang="uk-UA" sz="1600" noProof="0" dirty="0"/>
                        <a:t>Забрудник</a:t>
                      </a:r>
                      <a:endParaRPr lang="uk-UA" sz="1600" noProof="0" dirty="0">
                        <a:latin typeface="+mn-lt"/>
                      </a:endParaRPr>
                    </a:p>
                  </a:txBody>
                  <a:tcPr/>
                </a:tc>
                <a:tc>
                  <a:txBody>
                    <a:bodyPr/>
                    <a:lstStyle/>
                    <a:p>
                      <a:r>
                        <a:rPr lang="uk-UA" sz="1600" noProof="0" dirty="0"/>
                        <a:t>Вплив</a:t>
                      </a:r>
                      <a:endParaRPr lang="uk-UA" sz="1600" noProof="0" dirty="0">
                        <a:latin typeface="+mn-lt"/>
                      </a:endParaRPr>
                    </a:p>
                  </a:txBody>
                  <a:tcPr/>
                </a:tc>
                <a:extLst>
                  <a:ext uri="{0D108BD9-81ED-4DB2-BD59-A6C34878D82A}">
                    <a16:rowId xmlns:a16="http://schemas.microsoft.com/office/drawing/2014/main" val="2921594859"/>
                  </a:ext>
                </a:extLst>
              </a:tr>
              <a:tr h="563519">
                <a:tc>
                  <a:txBody>
                    <a:bodyPr/>
                    <a:lstStyle/>
                    <a:p>
                      <a:r>
                        <a:rPr lang="uk-UA" sz="1400" kern="1200" noProof="0" dirty="0">
                          <a:solidFill>
                            <a:schemeClr val="tx1"/>
                          </a:solidFill>
                          <a:latin typeface="+mn-lt"/>
                        </a:rPr>
                        <a:t>Неприємні запахи</a:t>
                      </a:r>
                    </a:p>
                  </a:txBody>
                  <a:tcPr/>
                </a:tc>
                <a:tc>
                  <a:txBody>
                    <a:bodyPr/>
                    <a:lstStyle/>
                    <a:p>
                      <a:r>
                        <a:rPr lang="uk-UA" sz="1400" kern="1200" noProof="0" dirty="0">
                          <a:solidFill>
                            <a:schemeClr val="tx1"/>
                          </a:solidFill>
                          <a:latin typeface="+mn-lt"/>
                        </a:rPr>
                        <a:t>Здебільшого нешкідливі, але неприємні</a:t>
                      </a:r>
                    </a:p>
                  </a:txBody>
                  <a:tcPr/>
                </a:tc>
                <a:extLst>
                  <a:ext uri="{0D108BD9-81ED-4DB2-BD59-A6C34878D82A}">
                    <a16:rowId xmlns:a16="http://schemas.microsoft.com/office/drawing/2014/main" val="4221189050"/>
                  </a:ext>
                </a:extLst>
              </a:tr>
              <a:tr h="995298">
                <a:tc>
                  <a:txBody>
                    <a:bodyPr/>
                    <a:lstStyle/>
                    <a:p>
                      <a:r>
                        <a:rPr lang="uk-UA" sz="1400" kern="1200" noProof="0" dirty="0">
                          <a:solidFill>
                            <a:schemeClr val="tx1"/>
                          </a:solidFill>
                          <a:latin typeface="+mn-lt"/>
                        </a:rPr>
                        <a:t>H2O</a:t>
                      </a:r>
                    </a:p>
                  </a:txBody>
                  <a:tcPr/>
                </a:tc>
                <a:tc>
                  <a:txBody>
                    <a:bodyPr/>
                    <a:lstStyle/>
                    <a:p>
                      <a:r>
                        <a:rPr lang="uk-UA" sz="1400" kern="1200" noProof="0" dirty="0">
                          <a:solidFill>
                            <a:schemeClr val="tx1"/>
                          </a:solidFill>
                          <a:latin typeface="+mn-lt"/>
                        </a:rPr>
                        <a:t>Якщо концентрація занадто низька </a:t>
                      </a:r>
                      <a:r>
                        <a:rPr lang="uk-UA" sz="1400" dirty="0">
                          <a:solidFill>
                            <a:schemeClr val="tx1"/>
                          </a:solidFill>
                        </a:rPr>
                        <a:t>–</a:t>
                      </a:r>
                      <a:r>
                        <a:rPr lang="uk-UA" sz="1400" kern="1200" noProof="0" dirty="0">
                          <a:solidFill>
                            <a:schemeClr val="tx1"/>
                          </a:solidFill>
                          <a:latin typeface="+mn-lt"/>
                        </a:rPr>
                        <a:t> слизові оболонки висихають та стають подразнюваними, накопичується підвищений рівень пилу</a:t>
                      </a:r>
                    </a:p>
                    <a:p>
                      <a:r>
                        <a:rPr lang="uk-UA" sz="1400" kern="1200" noProof="0" dirty="0">
                          <a:solidFill>
                            <a:schemeClr val="tx1"/>
                          </a:solidFill>
                          <a:latin typeface="+mn-lt"/>
                        </a:rPr>
                        <a:t>Якщо концентрація занадто висока  </a:t>
                      </a:r>
                      <a:r>
                        <a:rPr lang="uk-UA" sz="1400" dirty="0">
                          <a:solidFill>
                            <a:schemeClr val="tx1"/>
                          </a:solidFill>
                        </a:rPr>
                        <a:t>–</a:t>
                      </a:r>
                      <a:r>
                        <a:rPr lang="uk-UA" sz="1400" kern="1200" noProof="0" dirty="0">
                          <a:solidFill>
                            <a:schemeClr val="tx1"/>
                          </a:solidFill>
                          <a:latin typeface="+mn-lt"/>
                        </a:rPr>
                        <a:t> підвищена конденсація, утворення плісняви й грибка (за відносної вологості більше 60%), сприятливі для домашніх пилових кліщів</a:t>
                      </a:r>
                    </a:p>
                  </a:txBody>
                  <a:tcPr/>
                </a:tc>
                <a:extLst>
                  <a:ext uri="{0D108BD9-81ED-4DB2-BD59-A6C34878D82A}">
                    <a16:rowId xmlns:a16="http://schemas.microsoft.com/office/drawing/2014/main" val="3696280029"/>
                  </a:ext>
                </a:extLst>
              </a:tr>
              <a:tr h="40330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uk-UA" sz="1400" kern="1200" noProof="0" dirty="0">
                          <a:solidFill>
                            <a:schemeClr val="tx1"/>
                          </a:solidFill>
                          <a:latin typeface="+mn-lt"/>
                        </a:rPr>
                        <a:t>N2O, NO, NO2</a:t>
                      </a:r>
                    </a:p>
                  </a:txBody>
                  <a:tcPr/>
                </a:tc>
                <a:tc>
                  <a:txBody>
                    <a:bodyPr/>
                    <a:lstStyle/>
                    <a:p>
                      <a:r>
                        <a:rPr lang="uk-UA" sz="1400" kern="1200" noProof="0" dirty="0">
                          <a:solidFill>
                            <a:schemeClr val="tx1"/>
                          </a:solidFill>
                          <a:latin typeface="+mn-lt"/>
                        </a:rPr>
                        <a:t>Висока концентрація шкідлива для легеневих тканин</a:t>
                      </a:r>
                    </a:p>
                  </a:txBody>
                  <a:tcPr/>
                </a:tc>
                <a:extLst>
                  <a:ext uri="{0D108BD9-81ED-4DB2-BD59-A6C34878D82A}">
                    <a16:rowId xmlns:a16="http://schemas.microsoft.com/office/drawing/2014/main" val="519050977"/>
                  </a:ext>
                </a:extLst>
              </a:tr>
              <a:tr h="563519">
                <a:tc>
                  <a:txBody>
                    <a:bodyPr/>
                    <a:lstStyle/>
                    <a:p>
                      <a:r>
                        <a:rPr lang="uk-UA" sz="1400" kern="1200" noProof="0" dirty="0">
                          <a:solidFill>
                            <a:schemeClr val="tx1"/>
                          </a:solidFill>
                          <a:latin typeface="+mn-lt"/>
                        </a:rPr>
                        <a:t>Випари формальдегіду</a:t>
                      </a:r>
                    </a:p>
                  </a:txBody>
                  <a:tcPr/>
                </a:tc>
                <a:tc>
                  <a:txBody>
                    <a:bodyPr/>
                    <a:lstStyle/>
                    <a:p>
                      <a:r>
                        <a:rPr lang="uk-UA" sz="1400" kern="1200" noProof="0" dirty="0">
                          <a:solidFill>
                            <a:schemeClr val="tx1"/>
                          </a:solidFill>
                          <a:latin typeface="+mn-lt"/>
                        </a:rPr>
                        <a:t>Концентрація, що перевищує 100 </a:t>
                      </a:r>
                      <a:r>
                        <a:rPr lang="uk-UA" sz="1400" kern="1200" noProof="0" dirty="0" err="1">
                          <a:solidFill>
                            <a:schemeClr val="tx1"/>
                          </a:solidFill>
                          <a:latin typeface="+mn-lt"/>
                        </a:rPr>
                        <a:t>мкг</a:t>
                      </a:r>
                      <a:r>
                        <a:rPr lang="uk-UA" sz="1400" kern="1200" noProof="0" dirty="0">
                          <a:solidFill>
                            <a:schemeClr val="tx1"/>
                          </a:solidFill>
                          <a:latin typeface="+mn-lt"/>
                        </a:rPr>
                        <a:t>/м3 шкідлива для очей та верхніх дихальних шляхів, максимально дозволена концентрація в приміщеннях: 120 мкг/м3 </a:t>
                      </a:r>
                    </a:p>
                  </a:txBody>
                  <a:tcPr/>
                </a:tc>
                <a:extLst>
                  <a:ext uri="{0D108BD9-81ED-4DB2-BD59-A6C34878D82A}">
                    <a16:rowId xmlns:a16="http://schemas.microsoft.com/office/drawing/2014/main" val="682268962"/>
                  </a:ext>
                </a:extLst>
              </a:tr>
              <a:tr h="403303">
                <a:tc>
                  <a:txBody>
                    <a:bodyPr/>
                    <a:lstStyle/>
                    <a:p>
                      <a:r>
                        <a:rPr lang="uk-UA" sz="1400" kern="1200" noProof="0" dirty="0">
                          <a:solidFill>
                            <a:schemeClr val="tx1"/>
                          </a:solidFill>
                          <a:latin typeface="+mn-lt"/>
                        </a:rPr>
                        <a:t>CO</a:t>
                      </a:r>
                    </a:p>
                  </a:txBody>
                  <a:tcPr/>
                </a:tc>
                <a:tc>
                  <a:txBody>
                    <a:bodyPr/>
                    <a:lstStyle/>
                    <a:p>
                      <a:r>
                        <a:rPr lang="uk-UA" sz="1400" kern="1200" noProof="0" dirty="0">
                          <a:solidFill>
                            <a:schemeClr val="tx1"/>
                          </a:solidFill>
                          <a:latin typeface="+mn-lt"/>
                        </a:rPr>
                        <a:t>Без запаху, дуже токсичний</a:t>
                      </a:r>
                    </a:p>
                  </a:txBody>
                  <a:tcPr/>
                </a:tc>
                <a:extLst>
                  <a:ext uri="{0D108BD9-81ED-4DB2-BD59-A6C34878D82A}">
                    <a16:rowId xmlns:a16="http://schemas.microsoft.com/office/drawing/2014/main" val="2979465379"/>
                  </a:ext>
                </a:extLst>
              </a:tr>
              <a:tr h="403303">
                <a:tc>
                  <a:txBody>
                    <a:bodyPr/>
                    <a:lstStyle/>
                    <a:p>
                      <a:r>
                        <a:rPr lang="uk-UA" sz="1400" kern="1200" noProof="0" dirty="0">
                          <a:solidFill>
                            <a:schemeClr val="tx1"/>
                          </a:solidFill>
                          <a:latin typeface="+mn-lt"/>
                        </a:rPr>
                        <a:t>CO2</a:t>
                      </a:r>
                    </a:p>
                  </a:txBody>
                  <a:tcPr/>
                </a:tc>
                <a:tc>
                  <a:txBody>
                    <a:bodyPr/>
                    <a:lstStyle/>
                    <a:p>
                      <a:r>
                        <a:rPr lang="uk-UA" sz="1400" kern="1200" noProof="0" dirty="0">
                          <a:solidFill>
                            <a:schemeClr val="tx1"/>
                          </a:solidFill>
                          <a:latin typeface="+mn-lt"/>
                        </a:rPr>
                        <a:t>Не може перевищувати концентрації 1500 мкг/дм3 у приміщеннях, максимально дозволена концентрація </a:t>
                      </a:r>
                      <a:r>
                        <a:rPr lang="uk-UA" sz="1400" dirty="0">
                          <a:solidFill>
                            <a:schemeClr val="tx1"/>
                          </a:solidFill>
                        </a:rPr>
                        <a:t>–</a:t>
                      </a:r>
                      <a:r>
                        <a:rPr lang="uk-UA" sz="1400" kern="1200" noProof="0" dirty="0">
                          <a:solidFill>
                            <a:schemeClr val="tx1"/>
                          </a:solidFill>
                          <a:latin typeface="+mn-lt"/>
                        </a:rPr>
                        <a:t> </a:t>
                      </a:r>
                    </a:p>
                    <a:p>
                      <a:r>
                        <a:rPr lang="uk-UA" sz="1400" kern="1200" noProof="0" dirty="0">
                          <a:solidFill>
                            <a:schemeClr val="tx1"/>
                          </a:solidFill>
                          <a:latin typeface="+mn-lt"/>
                        </a:rPr>
                        <a:t>5000</a:t>
                      </a:r>
                      <a:r>
                        <a:rPr lang="uk-UA" sz="1400" kern="1200" baseline="0" noProof="0" dirty="0">
                          <a:solidFill>
                            <a:schemeClr val="tx1"/>
                          </a:solidFill>
                          <a:latin typeface="+mn-lt"/>
                        </a:rPr>
                        <a:t> </a:t>
                      </a:r>
                      <a:r>
                        <a:rPr lang="uk-UA" sz="1400" kern="1200" noProof="0" dirty="0" err="1">
                          <a:solidFill>
                            <a:schemeClr val="tx1"/>
                          </a:solidFill>
                          <a:latin typeface="+mn-lt"/>
                        </a:rPr>
                        <a:t>мкг</a:t>
                      </a:r>
                      <a:r>
                        <a:rPr lang="uk-UA" sz="1400" kern="1200" noProof="0" dirty="0">
                          <a:solidFill>
                            <a:schemeClr val="tx1"/>
                          </a:solidFill>
                          <a:latin typeface="+mn-lt"/>
                        </a:rPr>
                        <a:t>/дм3</a:t>
                      </a:r>
                    </a:p>
                  </a:txBody>
                  <a:tcPr/>
                </a:tc>
                <a:extLst>
                  <a:ext uri="{0D108BD9-81ED-4DB2-BD59-A6C34878D82A}">
                    <a16:rowId xmlns:a16="http://schemas.microsoft.com/office/drawing/2014/main" val="3024186090"/>
                  </a:ext>
                </a:extLst>
              </a:tr>
              <a:tr h="563519">
                <a:tc>
                  <a:txBody>
                    <a:bodyPr/>
                    <a:lstStyle/>
                    <a:p>
                      <a:r>
                        <a:rPr lang="uk-UA" sz="1400" kern="1200" noProof="0" dirty="0">
                          <a:solidFill>
                            <a:schemeClr val="tx1"/>
                          </a:solidFill>
                          <a:latin typeface="+mn-lt"/>
                        </a:rPr>
                        <a:t>O3</a:t>
                      </a:r>
                    </a:p>
                  </a:txBody>
                  <a:tcPr/>
                </a:tc>
                <a:tc>
                  <a:txBody>
                    <a:bodyPr/>
                    <a:lstStyle/>
                    <a:p>
                      <a:r>
                        <a:rPr lang="uk-UA" sz="1400" kern="1200" noProof="0" dirty="0">
                          <a:solidFill>
                            <a:schemeClr val="tx1"/>
                          </a:solidFill>
                          <a:latin typeface="+mn-lt"/>
                        </a:rPr>
                        <a:t>Висока токсичність подразнює слизову оболонку, висока концентрація шкідлива для дихальних шляхів, максимально дозволена концентрація 0,1 см3/1 м3 чистого повітря</a:t>
                      </a:r>
                    </a:p>
                  </a:txBody>
                  <a:tcPr/>
                </a:tc>
                <a:extLst>
                  <a:ext uri="{0D108BD9-81ED-4DB2-BD59-A6C34878D82A}">
                    <a16:rowId xmlns:a16="http://schemas.microsoft.com/office/drawing/2014/main" val="2189503966"/>
                  </a:ext>
                </a:extLst>
              </a:tr>
              <a:tr h="1027593">
                <a:tc>
                  <a:txBody>
                    <a:bodyPr/>
                    <a:lstStyle/>
                    <a:p>
                      <a:r>
                        <a:rPr lang="uk-UA" sz="1400" kern="1200" noProof="0" dirty="0">
                          <a:solidFill>
                            <a:schemeClr val="tx1"/>
                          </a:solidFill>
                          <a:latin typeface="+mn-lt"/>
                        </a:rPr>
                        <a:t>Радон, торон</a:t>
                      </a:r>
                    </a:p>
                  </a:txBody>
                  <a:tcPr/>
                </a:tc>
                <a:tc>
                  <a:txBody>
                    <a:bodyPr/>
                    <a:lstStyle/>
                    <a:p>
                      <a:r>
                        <a:rPr lang="uk-UA" sz="1400" kern="1200" noProof="0" dirty="0">
                          <a:solidFill>
                            <a:schemeClr val="tx1"/>
                          </a:solidFill>
                          <a:latin typeface="+mn-lt"/>
                        </a:rPr>
                        <a:t>Часточки, які розщеплюються, накопичуються в повітрі у формі пилу та потрапляють у легені через дихальні шляхи (підвищується ризик захворювання на рак легень), середня виміряна концентрація радону в приміщенні</a:t>
                      </a:r>
                      <a:r>
                        <a:rPr lang="uk-UA" sz="1400" kern="1200" baseline="0" noProof="0" dirty="0">
                          <a:solidFill>
                            <a:schemeClr val="tx1"/>
                          </a:solidFill>
                          <a:latin typeface="+mn-lt"/>
                        </a:rPr>
                        <a:t> </a:t>
                      </a:r>
                      <a:r>
                        <a:rPr lang="uk-UA" sz="1400" dirty="0">
                          <a:solidFill>
                            <a:schemeClr val="tx1"/>
                          </a:solidFill>
                        </a:rPr>
                        <a:t>–</a:t>
                      </a:r>
                      <a:r>
                        <a:rPr lang="uk-UA" sz="1400" kern="1200" noProof="0" dirty="0">
                          <a:solidFill>
                            <a:schemeClr val="tx1"/>
                          </a:solidFill>
                          <a:latin typeface="+mn-lt"/>
                        </a:rPr>
                        <a:t> 50 </a:t>
                      </a:r>
                      <a:r>
                        <a:rPr lang="uk-UA" sz="1400" kern="1200" noProof="0" dirty="0" err="1">
                          <a:solidFill>
                            <a:schemeClr val="tx1"/>
                          </a:solidFill>
                          <a:latin typeface="+mn-lt"/>
                        </a:rPr>
                        <a:t>Бк</a:t>
                      </a:r>
                      <a:r>
                        <a:rPr lang="uk-UA" sz="1400" kern="1200" noProof="0" dirty="0">
                          <a:solidFill>
                            <a:schemeClr val="tx1"/>
                          </a:solidFill>
                          <a:latin typeface="+mn-lt"/>
                        </a:rPr>
                        <a:t>/м</a:t>
                      </a:r>
                      <a:r>
                        <a:rPr lang="uk-UA" sz="1400" kern="1200" noProof="0" dirty="0">
                          <a:solidFill>
                            <a:schemeClr val="tx1"/>
                          </a:solidFill>
                          <a:latin typeface="Arial" panose="020B0604020202020204" pitchFamily="34" charset="0"/>
                        </a:rPr>
                        <a:t>³</a:t>
                      </a:r>
                      <a:r>
                        <a:rPr lang="uk-UA" sz="1400" kern="1200" noProof="0" dirty="0">
                          <a:solidFill>
                            <a:schemeClr val="tx1"/>
                          </a:solidFill>
                          <a:latin typeface="+mn-lt"/>
                        </a:rPr>
                        <a:t>, критична концентрація – 500 Бк/м</a:t>
                      </a:r>
                      <a:r>
                        <a:rPr lang="uk-UA" sz="1400" kern="1200" noProof="0" dirty="0">
                          <a:solidFill>
                            <a:schemeClr val="tx1"/>
                          </a:solidFill>
                          <a:latin typeface="Arial" panose="020B0604020202020204" pitchFamily="34" charset="0"/>
                        </a:rPr>
                        <a:t>³</a:t>
                      </a:r>
                      <a:r>
                        <a:rPr lang="uk-UA" sz="1400" kern="1200" noProof="0" dirty="0">
                          <a:solidFill>
                            <a:schemeClr val="tx1"/>
                          </a:solidFill>
                          <a:latin typeface="+mn-lt"/>
                        </a:rPr>
                        <a:t>, концентрація може  знижуватися за допомогою належної вентиляції, зокрема в кімнатах, які знаходяться в нижніх частинах будівлі (напр. підвал)</a:t>
                      </a:r>
                    </a:p>
                  </a:txBody>
                  <a:tcPr/>
                </a:tc>
                <a:extLst>
                  <a:ext uri="{0D108BD9-81ED-4DB2-BD59-A6C34878D82A}">
                    <a16:rowId xmlns:a16="http://schemas.microsoft.com/office/drawing/2014/main" val="2486339676"/>
                  </a:ext>
                </a:extLst>
              </a:tr>
            </a:tbl>
          </a:graphicData>
        </a:graphic>
      </p:graphicFrame>
      <p:sp>
        <p:nvSpPr>
          <p:cNvPr id="3" name="TextBox 2"/>
          <p:cNvSpPr txBox="1"/>
          <p:nvPr/>
        </p:nvSpPr>
        <p:spPr>
          <a:xfrm>
            <a:off x="521813" y="6502662"/>
            <a:ext cx="4248472" cy="338554"/>
          </a:xfrm>
          <a:prstGeom prst="rect">
            <a:avLst/>
          </a:prstGeom>
          <a:noFill/>
        </p:spPr>
        <p:txBody>
          <a:bodyPr wrap="square" rtlCol="0">
            <a:spAutoFit/>
          </a:bodyPr>
          <a:lstStyle/>
          <a:p>
            <a:r>
              <a:rPr lang="uk-UA" sz="1600" dirty="0"/>
              <a:t>Джерело: Інститут пасивного будівництва</a:t>
            </a:r>
          </a:p>
        </p:txBody>
      </p:sp>
    </p:spTree>
    <p:extLst>
      <p:ext uri="{BB962C8B-B14F-4D97-AF65-F5344CB8AC3E}">
        <p14:creationId xmlns:p14="http://schemas.microsoft.com/office/powerpoint/2010/main" val="2444728564"/>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9376" y="1491263"/>
            <a:ext cx="11089232" cy="1269034"/>
          </a:xfrm>
        </p:spPr>
        <p:txBody>
          <a:bodyPr/>
          <a:lstStyle/>
          <a:p>
            <a:r>
              <a:rPr lang="uk-UA" sz="2000" kern="1200" dirty="0">
                <a:solidFill>
                  <a:schemeClr val="tx1"/>
                </a:solidFill>
              </a:rPr>
              <a:t>Загальний повітрообмін у кімнаті залежить від інфільтрації повітря через труби, природного повітрообміну будівлі, робочого часу та відновлення тепла механічної вентиляційної системи, а також продуктивності механічної системи та інфільтрованого повітря</a:t>
            </a:r>
          </a:p>
        </p:txBody>
      </p:sp>
      <mc:AlternateContent xmlns:mc="http://schemas.openxmlformats.org/markup-compatibility/2006" xmlns:a14="http://schemas.microsoft.com/office/drawing/2010/main">
        <mc:Choice Requires="a14">
          <p:sp>
            <p:nvSpPr>
              <p:cNvPr id="4" name="Rectangle 3"/>
              <p:cNvSpPr/>
              <p:nvPr/>
            </p:nvSpPr>
            <p:spPr>
              <a:xfrm>
                <a:off x="763757" y="2965450"/>
                <a:ext cx="11089232" cy="76245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spcBef>
                    <a:spcPts val="1200"/>
                  </a:spcBef>
                </a:pPr>
                <a14:m>
                  <m:oMathPara xmlns:m="http://schemas.openxmlformats.org/officeDocument/2006/math">
                    <m:oMathParaPr>
                      <m:jc m:val="centerGroup"/>
                    </m:oMathParaPr>
                    <m:oMath xmlns:m="http://schemas.openxmlformats.org/officeDocument/2006/math">
                      <m:sSub>
                        <m:sSubPr>
                          <m:ctrlPr>
                            <a:rPr lang="en-GB" sz="2300" i="1">
                              <a:solidFill>
                                <a:srgbClr val="000000"/>
                              </a:solidFill>
                              <a:latin typeface="Cambria Math" panose="02040503050406030204" pitchFamily="18" charset="0"/>
                            </a:rPr>
                          </m:ctrlPr>
                        </m:sSubPr>
                        <m:e>
                          <m:r>
                            <a:rPr lang="lv-LV" sz="23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𝑛</m:t>
                          </m:r>
                        </m:e>
                        <m:sub>
                          <m:r>
                            <a:rPr lang="lv-LV" sz="23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𝑘𝑜𝑝</m:t>
                          </m:r>
                        </m:sub>
                      </m:sSub>
                      <m:r>
                        <a:rPr lang="lv-LV" sz="23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n-GB" sz="2300" i="1">
                              <a:solidFill>
                                <a:srgbClr val="000000"/>
                              </a:solidFill>
                              <a:latin typeface="Cambria Math" panose="02040503050406030204" pitchFamily="18" charset="0"/>
                            </a:rPr>
                          </m:ctrlPr>
                        </m:sSubPr>
                        <m:e>
                          <m:r>
                            <a:rPr lang="lv-LV" sz="23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lv-LV" sz="23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𝑛</m:t>
                          </m:r>
                        </m:e>
                        <m:sub>
                          <m:r>
                            <a:rPr lang="lv-LV" sz="23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𝑑𝑎𝑏</m:t>
                          </m:r>
                        </m:sub>
                      </m:sSub>
                      <m:r>
                        <a:rPr lang="lv-LV" sz="23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n-GB" sz="2300" i="1">
                              <a:solidFill>
                                <a:srgbClr val="000000"/>
                              </a:solidFill>
                              <a:latin typeface="Cambria Math" panose="02040503050406030204" pitchFamily="18" charset="0"/>
                            </a:rPr>
                          </m:ctrlPr>
                        </m:sSubPr>
                        <m:e>
                          <m:r>
                            <a:rPr lang="lv-LV" sz="23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𝑛</m:t>
                          </m:r>
                        </m:e>
                        <m:sub>
                          <m:r>
                            <a:rPr lang="lv-LV" sz="23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𝑖𝑛𝑓</m:t>
                          </m:r>
                          <m:r>
                            <a:rPr lang="lv-LV" sz="23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lv-LV" sz="23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𝑔</m:t>
                          </m:r>
                          <m:r>
                            <a:rPr lang="lv-LV" sz="23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lv-LV" sz="23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𝑘</m:t>
                          </m:r>
                          <m:r>
                            <a:rPr lang="lv-LV" sz="23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sub>
                      </m:sSub>
                      <m:r>
                        <a:rPr lang="lv-LV" sz="23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GB" sz="2300" i="1">
                              <a:solidFill>
                                <a:srgbClr val="000000"/>
                              </a:solidFill>
                              <a:latin typeface="Cambria Math" panose="02040503050406030204" pitchFamily="18" charset="0"/>
                            </a:rPr>
                          </m:ctrlPr>
                        </m:dPr>
                        <m:e>
                          <m:r>
                            <a:rPr lang="lv-LV" sz="23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1−</m:t>
                          </m:r>
                          <m:f>
                            <m:fPr>
                              <m:ctrlPr>
                                <a:rPr lang="en-GB" sz="2300" i="1">
                                  <a:solidFill>
                                    <a:srgbClr val="000000"/>
                                  </a:solidFill>
                                  <a:latin typeface="Cambria Math" panose="02040503050406030204" pitchFamily="18" charset="0"/>
                                </a:rPr>
                              </m:ctrlPr>
                            </m:fPr>
                            <m:num>
                              <m:sSub>
                                <m:sSubPr>
                                  <m:ctrlPr>
                                    <a:rPr lang="en-GB" sz="2300" i="1">
                                      <a:solidFill>
                                        <a:srgbClr val="000000"/>
                                      </a:solidFill>
                                      <a:latin typeface="Cambria Math" panose="02040503050406030204" pitchFamily="18" charset="0"/>
                                    </a:rPr>
                                  </m:ctrlPr>
                                </m:sSubPr>
                                <m:e>
                                  <m:r>
                                    <a:rPr lang="lv-LV" sz="23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𝑇</m:t>
                                  </m:r>
                                </m:e>
                                <m:sub>
                                  <m:r>
                                    <a:rPr lang="lv-LV" sz="23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𝑚</m:t>
                                  </m:r>
                                  <m:r>
                                    <a:rPr lang="lv-LV" sz="23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lv-LV" sz="23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𝑣</m:t>
                                  </m:r>
                                  <m:r>
                                    <a:rPr lang="lv-LV" sz="23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sub>
                              </m:sSub>
                            </m:num>
                            <m:den>
                              <m:r>
                                <a:rPr lang="lv-LV" sz="23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100</m:t>
                              </m:r>
                            </m:den>
                          </m:f>
                        </m:e>
                      </m:d>
                      <m:r>
                        <a:rPr lang="lv-LV" sz="23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GB" sz="2300" i="1">
                              <a:solidFill>
                                <a:srgbClr val="000000"/>
                              </a:solidFill>
                              <a:latin typeface="Cambria Math" panose="02040503050406030204" pitchFamily="18" charset="0"/>
                            </a:rPr>
                          </m:ctrlPr>
                        </m:dPr>
                        <m:e>
                          <m:sSub>
                            <m:sSubPr>
                              <m:ctrlPr>
                                <a:rPr lang="en-GB" sz="2300" i="1">
                                  <a:solidFill>
                                    <a:srgbClr val="000000"/>
                                  </a:solidFill>
                                  <a:latin typeface="Cambria Math" panose="02040503050406030204" pitchFamily="18" charset="0"/>
                                </a:rPr>
                              </m:ctrlPr>
                            </m:sSubPr>
                            <m:e>
                              <m:r>
                                <a:rPr lang="lv-LV" sz="23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𝑛</m:t>
                              </m:r>
                            </m:e>
                            <m:sub>
                              <m:r>
                                <a:rPr lang="lv-LV" sz="23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𝑚</m:t>
                              </m:r>
                              <m:r>
                                <a:rPr lang="lv-LV" sz="23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lv-LV" sz="23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𝑣</m:t>
                              </m:r>
                              <m:r>
                                <a:rPr lang="lv-LV" sz="23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sub>
                          </m:sSub>
                          <m:r>
                            <a:rPr lang="lv-LV" sz="23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GB" sz="2300" i="1">
                                  <a:solidFill>
                                    <a:srgbClr val="000000"/>
                                  </a:solidFill>
                                  <a:latin typeface="Cambria Math" panose="02040503050406030204" pitchFamily="18" charset="0"/>
                                </a:rPr>
                              </m:ctrlPr>
                            </m:dPr>
                            <m:e>
                              <m:r>
                                <a:rPr lang="lv-LV" sz="23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1− </m:t>
                              </m:r>
                              <m:f>
                                <m:fPr>
                                  <m:ctrlPr>
                                    <a:rPr lang="en-GB" sz="2300" i="1">
                                      <a:solidFill>
                                        <a:srgbClr val="000000"/>
                                      </a:solidFill>
                                      <a:latin typeface="Cambria Math" panose="02040503050406030204" pitchFamily="18" charset="0"/>
                                    </a:rPr>
                                  </m:ctrlPr>
                                </m:fPr>
                                <m:num>
                                  <m:sSub>
                                    <m:sSubPr>
                                      <m:ctrlPr>
                                        <a:rPr lang="en-GB" sz="2300" i="1">
                                          <a:solidFill>
                                            <a:srgbClr val="000000"/>
                                          </a:solidFill>
                                          <a:latin typeface="Cambria Math" panose="02040503050406030204" pitchFamily="18" charset="0"/>
                                        </a:rPr>
                                      </m:ctrlPr>
                                    </m:sSubPr>
                                    <m:e>
                                      <m:r>
                                        <a:rPr lang="lv-LV" sz="23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𝑟</m:t>
                                      </m:r>
                                    </m:e>
                                    <m:sub>
                                      <m:r>
                                        <a:rPr lang="lv-LV" sz="23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𝑚</m:t>
                                      </m:r>
                                      <m:r>
                                        <a:rPr lang="lv-LV" sz="23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lv-LV" sz="23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𝑣</m:t>
                                      </m:r>
                                      <m:r>
                                        <a:rPr lang="lv-LV" sz="23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sub>
                                  </m:sSub>
                                </m:num>
                                <m:den>
                                  <m:r>
                                    <a:rPr lang="lv-LV" sz="23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100</m:t>
                                  </m:r>
                                </m:den>
                              </m:f>
                            </m:e>
                          </m:d>
                          <m:r>
                            <a:rPr lang="lv-LV" sz="23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n-GB" sz="2300" i="1">
                                  <a:solidFill>
                                    <a:srgbClr val="000000"/>
                                  </a:solidFill>
                                  <a:latin typeface="Cambria Math" panose="02040503050406030204" pitchFamily="18" charset="0"/>
                                </a:rPr>
                              </m:ctrlPr>
                            </m:sSubPr>
                            <m:e>
                              <m:r>
                                <a:rPr lang="lv-LV" sz="23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𝐺</m:t>
                              </m:r>
                            </m:e>
                            <m:sub>
                              <m:r>
                                <a:rPr lang="lv-LV" sz="23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𝑖𝑛𝑓</m:t>
                              </m:r>
                            </m:sub>
                          </m:sSub>
                        </m:e>
                      </m:d>
                      <m:r>
                        <a:rPr lang="lv-LV" sz="23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 </m:t>
                      </m:r>
                      <m:f>
                        <m:fPr>
                          <m:ctrlPr>
                            <a:rPr lang="en-GB" sz="2300" i="1">
                              <a:solidFill>
                                <a:srgbClr val="000000"/>
                              </a:solidFill>
                              <a:latin typeface="Cambria Math" panose="02040503050406030204" pitchFamily="18" charset="0"/>
                            </a:rPr>
                          </m:ctrlPr>
                        </m:fPr>
                        <m:num>
                          <m:sSub>
                            <m:sSubPr>
                              <m:ctrlPr>
                                <a:rPr lang="en-GB" sz="2300" i="1">
                                  <a:solidFill>
                                    <a:srgbClr val="000000"/>
                                  </a:solidFill>
                                  <a:latin typeface="Cambria Math" panose="02040503050406030204" pitchFamily="18" charset="0"/>
                                </a:rPr>
                              </m:ctrlPr>
                            </m:sSubPr>
                            <m:e>
                              <m:r>
                                <a:rPr lang="lv-LV" sz="23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𝑇</m:t>
                              </m:r>
                            </m:e>
                            <m:sub>
                              <m:r>
                                <a:rPr lang="lv-LV" sz="23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𝑚</m:t>
                              </m:r>
                              <m:r>
                                <a:rPr lang="lv-LV" sz="23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lv-LV" sz="23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𝑣</m:t>
                              </m:r>
                              <m:r>
                                <a:rPr lang="lv-LV" sz="23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sub>
                          </m:sSub>
                        </m:num>
                        <m:den>
                          <m:r>
                            <a:rPr lang="lv-LV" sz="23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100</m:t>
                          </m:r>
                        </m:den>
                      </m:f>
                      <m:r>
                        <a:rPr lang="lv-LV" sz="23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GB" sz="2300" i="1">
                              <a:solidFill>
                                <a:srgbClr val="000000"/>
                              </a:solidFill>
                              <a:latin typeface="Cambria Math" panose="02040503050406030204" pitchFamily="18" charset="0"/>
                            </a:rPr>
                          </m:ctrlPr>
                        </m:sSupPr>
                        <m:e>
                          <m:r>
                            <a:rPr lang="lv-LV" sz="23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h</m:t>
                          </m:r>
                        </m:e>
                        <m:sup>
                          <m:r>
                            <a:rPr lang="lv-LV" sz="23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−1</m:t>
                          </m:r>
                        </m:sup>
                      </m:sSup>
                    </m:oMath>
                  </m:oMathPara>
                </a14:m>
                <a:endParaRPr lang="uk-UA" sz="2300" dirty="0">
                  <a:latin typeface="+mj-lt"/>
                </a:endParaRPr>
              </a:p>
            </p:txBody>
          </p:sp>
        </mc:Choice>
        <mc:Fallback xmlns="">
          <p:sp>
            <p:nvSpPr>
              <p:cNvPr id="4" name="Rectangle 3"/>
              <p:cNvSpPr>
                <a:spLocks noRot="1" noChangeAspect="1" noMove="1" noResize="1" noEditPoints="1" noAdjustHandles="1" noChangeArrowheads="1" noChangeShapeType="1" noTextEdit="1"/>
              </p:cNvSpPr>
              <p:nvPr/>
            </p:nvSpPr>
            <p:spPr>
              <a:xfrm>
                <a:off x="763757" y="2965450"/>
                <a:ext cx="11089232" cy="762453"/>
              </a:xfrm>
              <a:prstGeom prst="rect">
                <a:avLst/>
              </a:prstGeom>
              <a:blipFill rotWithShape="0">
                <a:blip r:embed="rId3"/>
                <a:stretch>
                  <a:fillRect/>
                </a:stretch>
              </a:blipFill>
            </p:spPr>
            <p:txBody>
              <a:bodyPr/>
              <a:lstStyle/>
              <a:p>
                <a:r>
                  <a:rPr lang="en-GB">
                    <a:noFill/>
                  </a:rPr>
                  <a:t> </a:t>
                </a:r>
              </a:p>
            </p:txBody>
          </p:sp>
        </mc:Fallback>
      </mc:AlternateContent>
      <p:sp>
        <p:nvSpPr>
          <p:cNvPr id="5" name="Rectangle 4"/>
          <p:cNvSpPr/>
          <p:nvPr/>
        </p:nvSpPr>
        <p:spPr>
          <a:xfrm>
            <a:off x="767408" y="3933056"/>
            <a:ext cx="11216327" cy="2246769"/>
          </a:xfrm>
          <a:prstGeom prst="rect">
            <a:avLst/>
          </a:prstGeom>
        </p:spPr>
        <p:txBody>
          <a:bodyPr wrap="square">
            <a:spAutoFit/>
          </a:bodyPr>
          <a:lstStyle/>
          <a:p>
            <a:r>
              <a:rPr lang="uk-UA" sz="2000" dirty="0"/>
              <a:t>де: </a:t>
            </a:r>
          </a:p>
          <a:p>
            <a:r>
              <a:rPr lang="uk-UA" sz="2000" dirty="0" err="1"/>
              <a:t>n</a:t>
            </a:r>
            <a:r>
              <a:rPr lang="uk-UA" sz="2000" baseline="-25000" dirty="0" err="1"/>
              <a:t>dab</a:t>
            </a:r>
            <a:r>
              <a:rPr lang="uk-UA" sz="2000" dirty="0"/>
              <a:t> – природний повітрообмін будівлі, де механічна вентиляційна система не працює, h</a:t>
            </a:r>
            <a:r>
              <a:rPr lang="uk-UA" sz="2000" baseline="30000" dirty="0"/>
              <a:t>-1</a:t>
            </a:r>
            <a:r>
              <a:rPr lang="uk-UA" sz="2000" dirty="0"/>
              <a:t>;</a:t>
            </a:r>
            <a:br>
              <a:rPr dirty="0"/>
            </a:br>
            <a:r>
              <a:rPr lang="uk-UA" sz="2000" dirty="0"/>
              <a:t>ni</a:t>
            </a:r>
            <a:r>
              <a:rPr lang="uk-UA" sz="2000" baseline="-25000" dirty="0"/>
              <a:t>nf.k. </a:t>
            </a:r>
            <a:r>
              <a:rPr lang="uk-UA" sz="2000" dirty="0"/>
              <a:t>– інфільтрація через повітропровід, якщо механічна вентиляційна система не працює, h</a:t>
            </a:r>
            <a:r>
              <a:rPr lang="uk-UA" sz="2000" baseline="30000" dirty="0"/>
              <a:t>-1</a:t>
            </a:r>
            <a:r>
              <a:rPr lang="uk-UA" sz="2000" dirty="0"/>
              <a:t>;</a:t>
            </a:r>
            <a:br>
              <a:rPr dirty="0"/>
            </a:br>
            <a:r>
              <a:rPr lang="uk-UA" sz="2000" dirty="0"/>
              <a:t>T</a:t>
            </a:r>
            <a:r>
              <a:rPr lang="uk-UA" sz="2000" baseline="-25000" dirty="0"/>
              <a:t>m.v</a:t>
            </a:r>
            <a:r>
              <a:rPr lang="uk-UA" sz="2000" dirty="0"/>
              <a:t>. – відсоток робочого часу для механічної вентиляції,%;</a:t>
            </a:r>
            <a:br>
              <a:rPr dirty="0"/>
            </a:br>
            <a:r>
              <a:rPr lang="uk-UA" sz="2000" dirty="0"/>
              <a:t>n</a:t>
            </a:r>
            <a:r>
              <a:rPr lang="uk-UA" sz="2000" baseline="-25000" dirty="0"/>
              <a:t>m.v</a:t>
            </a:r>
            <a:r>
              <a:rPr lang="uk-UA" sz="2000" dirty="0"/>
              <a:t>. – повітрообмін із механічною вентиляційною системою, h</a:t>
            </a:r>
            <a:r>
              <a:rPr lang="uk-UA" sz="2000" baseline="30000" dirty="0"/>
              <a:t>-1</a:t>
            </a:r>
            <a:r>
              <a:rPr lang="uk-UA" sz="2000" dirty="0"/>
              <a:t>;</a:t>
            </a:r>
            <a:br>
              <a:rPr dirty="0"/>
            </a:br>
            <a:r>
              <a:rPr lang="uk-UA" sz="2000" dirty="0"/>
              <a:t>r</a:t>
            </a:r>
            <a:r>
              <a:rPr lang="uk-UA" sz="2000" baseline="-25000" dirty="0"/>
              <a:t>m.v</a:t>
            </a:r>
            <a:r>
              <a:rPr lang="uk-UA" sz="2000" dirty="0"/>
              <a:t>. – швидкість відновлюваності механічної вентиляційної системи,%.</a:t>
            </a:r>
            <a:endParaRPr lang="uk-UA" sz="2000" dirty="0">
              <a:cs typeface="Arial" panose="020B0604020202020204" pitchFamily="34" charset="0"/>
            </a:endParaRPr>
          </a:p>
        </p:txBody>
      </p:sp>
    </p:spTree>
    <p:extLst>
      <p:ext uri="{BB962C8B-B14F-4D97-AF65-F5344CB8AC3E}">
        <p14:creationId xmlns:p14="http://schemas.microsoft.com/office/powerpoint/2010/main" val="22202738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375" y="387249"/>
            <a:ext cx="10368000" cy="617928"/>
          </a:xfrm>
        </p:spPr>
        <p:txBody>
          <a:bodyPr/>
          <a:lstStyle/>
          <a:p>
            <a:r>
              <a:rPr lang="uk-UA" sz="2800" b="1" kern="1200" dirty="0">
                <a:solidFill>
                  <a:schemeClr val="tx1"/>
                </a:solidFill>
              </a:rPr>
              <a:t>Охолодження</a:t>
            </a:r>
          </a:p>
        </p:txBody>
      </p:sp>
      <p:sp>
        <p:nvSpPr>
          <p:cNvPr id="3" name="Content Placeholder 2"/>
          <p:cNvSpPr>
            <a:spLocks noGrp="1"/>
          </p:cNvSpPr>
          <p:nvPr>
            <p:ph idx="1"/>
          </p:nvPr>
        </p:nvSpPr>
        <p:spPr>
          <a:xfrm>
            <a:off x="479375" y="1112582"/>
            <a:ext cx="7455417" cy="1740354"/>
          </a:xfrm>
        </p:spPr>
        <p:txBody>
          <a:bodyPr/>
          <a:lstStyle/>
          <a:p>
            <a:r>
              <a:rPr lang="uk-UA" b="1" dirty="0">
                <a:solidFill>
                  <a:schemeClr val="tx1"/>
                </a:solidFill>
              </a:rPr>
              <a:t>Активне охолодження </a:t>
            </a:r>
            <a:r>
              <a:rPr lang="uk-UA" dirty="0">
                <a:solidFill>
                  <a:schemeClr val="tx1"/>
                </a:solidFill>
              </a:rPr>
              <a:t>(централізоване чи децентралізоване):</a:t>
            </a:r>
          </a:p>
          <a:p>
            <a:pPr lvl="1"/>
            <a:r>
              <a:rPr lang="uk-UA" dirty="0">
                <a:solidFill>
                  <a:schemeClr val="tx1"/>
                </a:solidFill>
              </a:rPr>
              <a:t>Механічна система охолодження</a:t>
            </a:r>
          </a:p>
          <a:p>
            <a:pPr lvl="1"/>
            <a:r>
              <a:rPr lang="uk-UA" dirty="0">
                <a:solidFill>
                  <a:schemeClr val="tx1"/>
                </a:solidFill>
              </a:rPr>
              <a:t>Охолодження поверхні</a:t>
            </a:r>
          </a:p>
          <a:p>
            <a:pPr lvl="1"/>
            <a:r>
              <a:rPr lang="uk-UA" dirty="0">
                <a:solidFill>
                  <a:schemeClr val="tx1"/>
                </a:solidFill>
              </a:rPr>
              <a:t>Роздільні системи (зазвичай використовують у житлових будівлях)</a:t>
            </a:r>
          </a:p>
          <a:p>
            <a:pPr lvl="1"/>
            <a:endParaRPr lang="uk-UA" dirty="0">
              <a:solidFill>
                <a:schemeClr val="tx1"/>
              </a:solidFill>
            </a:endParaRPr>
          </a:p>
          <a:p>
            <a:r>
              <a:rPr lang="uk-UA" b="1" dirty="0">
                <a:solidFill>
                  <a:schemeClr val="tx1"/>
                </a:solidFill>
              </a:rPr>
              <a:t>Пасивне охолодження</a:t>
            </a:r>
            <a:r>
              <a:rPr lang="uk-UA" dirty="0">
                <a:solidFill>
                  <a:schemeClr val="tx1"/>
                </a:solidFill>
              </a:rPr>
              <a:t>:</a:t>
            </a:r>
          </a:p>
          <a:p>
            <a:pPr lvl="1"/>
            <a:r>
              <a:rPr lang="uk-UA" dirty="0">
                <a:solidFill>
                  <a:schemeClr val="tx1"/>
                </a:solidFill>
              </a:rPr>
              <a:t>Попередження зовнішнього та внутрішнього збільшення тепла</a:t>
            </a:r>
          </a:p>
          <a:p>
            <a:pPr lvl="1"/>
            <a:r>
              <a:rPr lang="uk-UA" dirty="0">
                <a:solidFill>
                  <a:schemeClr val="tx1"/>
                </a:solidFill>
              </a:rPr>
              <a:t>Затінення</a:t>
            </a:r>
          </a:p>
          <a:p>
            <a:pPr lvl="1"/>
            <a:r>
              <a:rPr lang="uk-UA" dirty="0">
                <a:solidFill>
                  <a:schemeClr val="tx1"/>
                </a:solidFill>
              </a:rPr>
              <a:t>Термальна маса</a:t>
            </a:r>
          </a:p>
          <a:p>
            <a:pPr lvl="1"/>
            <a:r>
              <a:rPr lang="uk-UA" dirty="0">
                <a:solidFill>
                  <a:schemeClr val="tx1"/>
                </a:solidFill>
              </a:rPr>
              <a:t>Нічна вентиляція</a:t>
            </a:r>
          </a:p>
          <a:p>
            <a:pPr lvl="1"/>
            <a:r>
              <a:rPr lang="uk-UA" dirty="0">
                <a:solidFill>
                  <a:schemeClr val="tx1"/>
                </a:solidFill>
              </a:rPr>
              <a:t>«Зелена покрівля»  </a:t>
            </a:r>
          </a:p>
        </p:txBody>
      </p:sp>
      <p:pic>
        <p:nvPicPr>
          <p:cNvPr id="4" name="Picture 3"/>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p:blipFill>
        <p:spPr>
          <a:xfrm>
            <a:off x="7968208" y="1340768"/>
            <a:ext cx="3397999" cy="5120003"/>
          </a:xfrm>
          <a:prstGeom prst="rect">
            <a:avLst/>
          </a:prstGeom>
        </p:spPr>
      </p:pic>
    </p:spTree>
    <p:extLst>
      <p:ext uri="{BB962C8B-B14F-4D97-AF65-F5344CB8AC3E}">
        <p14:creationId xmlns:p14="http://schemas.microsoft.com/office/powerpoint/2010/main" val="7218537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352" y="285553"/>
            <a:ext cx="10368000" cy="617928"/>
          </a:xfrm>
        </p:spPr>
        <p:txBody>
          <a:bodyPr/>
          <a:lstStyle/>
          <a:p>
            <a:r>
              <a:rPr lang="uk-UA" sz="2800" b="1" dirty="0">
                <a:solidFill>
                  <a:schemeClr val="tx1"/>
                </a:solidFill>
              </a:rPr>
              <a:t>Роздільні системи</a:t>
            </a:r>
          </a:p>
        </p:txBody>
      </p:sp>
      <p:pic>
        <p:nvPicPr>
          <p:cNvPr id="4" name="Content Placeholder 3"/>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6528048" y="1124744"/>
            <a:ext cx="5472608" cy="5256584"/>
          </a:xfrm>
        </p:spPr>
      </p:pic>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9376" y="903480"/>
            <a:ext cx="4752528" cy="5818075"/>
          </a:xfrm>
          <a:prstGeom prst="rect">
            <a:avLst/>
          </a:prstGeom>
        </p:spPr>
      </p:pic>
    </p:spTree>
    <p:extLst>
      <p:ext uri="{BB962C8B-B14F-4D97-AF65-F5344CB8AC3E}">
        <p14:creationId xmlns:p14="http://schemas.microsoft.com/office/powerpoint/2010/main" val="23405390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352" y="332656"/>
            <a:ext cx="10368000" cy="617928"/>
          </a:xfrm>
        </p:spPr>
        <p:txBody>
          <a:bodyPr/>
          <a:lstStyle/>
          <a:p>
            <a:r>
              <a:rPr lang="uk-UA" sz="2800" b="1" dirty="0">
                <a:solidFill>
                  <a:schemeClr val="tx1"/>
                </a:solidFill>
              </a:rPr>
              <a:t>Принцип роботи роздільної системи</a:t>
            </a:r>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99456" y="1485998"/>
            <a:ext cx="8845126" cy="4750739"/>
          </a:xfrm>
          <a:prstGeom prst="rect">
            <a:avLst/>
          </a:prstGeom>
        </p:spPr>
      </p:pic>
      <p:sp>
        <p:nvSpPr>
          <p:cNvPr id="5" name="TextBox 4"/>
          <p:cNvSpPr txBox="1"/>
          <p:nvPr/>
        </p:nvSpPr>
        <p:spPr>
          <a:xfrm>
            <a:off x="8944956" y="6236737"/>
            <a:ext cx="3215679" cy="369332"/>
          </a:xfrm>
          <a:prstGeom prst="rect">
            <a:avLst/>
          </a:prstGeom>
          <a:noFill/>
        </p:spPr>
        <p:txBody>
          <a:bodyPr wrap="square" rtlCol="0">
            <a:spAutoFit/>
          </a:bodyPr>
          <a:lstStyle/>
          <a:p>
            <a:r>
              <a:rPr lang="uk-UA"/>
              <a:t>Джерело: http://www.nzeb.in</a:t>
            </a:r>
          </a:p>
        </p:txBody>
      </p:sp>
    </p:spTree>
    <p:extLst>
      <p:ext uri="{BB962C8B-B14F-4D97-AF65-F5344CB8AC3E}">
        <p14:creationId xmlns:p14="http://schemas.microsoft.com/office/powerpoint/2010/main" val="6701741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bwMode="auto">
          <a:xfrm>
            <a:off x="551384" y="453378"/>
            <a:ext cx="3168352" cy="843164"/>
          </a:xfrm>
          <a:prstGeom prst="homePlat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uk-UA" sz="2200" b="1" dirty="0">
                <a:solidFill>
                  <a:schemeClr val="tx1"/>
                </a:solidFill>
                <a:latin typeface="Arial" charset="0"/>
              </a:rPr>
              <a:t>О</a:t>
            </a:r>
            <a:r>
              <a:rPr kumimoji="0" lang="uk-UA" sz="2200" b="1" i="0" u="none" strike="noStrike" cap="none" normalizeH="0" baseline="0" dirty="0">
                <a:ln>
                  <a:noFill/>
                </a:ln>
                <a:solidFill>
                  <a:schemeClr val="tx1"/>
                </a:solidFill>
                <a:effectLst/>
                <a:latin typeface="Arial" charset="0"/>
              </a:rPr>
              <a:t>бслуговування</a:t>
            </a:r>
          </a:p>
        </p:txBody>
      </p:sp>
      <p:sp>
        <p:nvSpPr>
          <p:cNvPr id="7" name="Pentagon 6"/>
          <p:cNvSpPr/>
          <p:nvPr/>
        </p:nvSpPr>
        <p:spPr bwMode="auto">
          <a:xfrm>
            <a:off x="524501" y="1707990"/>
            <a:ext cx="3168352" cy="843164"/>
          </a:xfrm>
          <a:prstGeom prst="homePlat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uk-UA" sz="2200" b="1" i="0" u="none" strike="noStrike" cap="none" normalizeH="0" baseline="0" dirty="0">
                <a:ln>
                  <a:noFill/>
                </a:ln>
                <a:solidFill>
                  <a:schemeClr val="tx1"/>
                </a:solidFill>
                <a:effectLst/>
                <a:latin typeface="Arial" charset="0"/>
              </a:rPr>
              <a:t>Потреби будівлі</a:t>
            </a:r>
          </a:p>
        </p:txBody>
      </p:sp>
      <p:sp>
        <p:nvSpPr>
          <p:cNvPr id="8" name="Pentagon 7"/>
          <p:cNvSpPr/>
          <p:nvPr/>
        </p:nvSpPr>
        <p:spPr bwMode="auto">
          <a:xfrm>
            <a:off x="551384" y="3032930"/>
            <a:ext cx="3168352" cy="843164"/>
          </a:xfrm>
          <a:prstGeom prst="homePlat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uk-UA" sz="2200" b="1" dirty="0">
                <a:solidFill>
                  <a:schemeClr val="tx1"/>
                </a:solidFill>
                <a:latin typeface="Arial" charset="0"/>
              </a:rPr>
              <a:t>Виділення та розподіл</a:t>
            </a:r>
            <a:endParaRPr kumimoji="0" lang="uk-UA" sz="2200" b="1" i="0" u="none" strike="noStrike" cap="none" normalizeH="0" baseline="0" dirty="0">
              <a:ln>
                <a:noFill/>
              </a:ln>
              <a:solidFill>
                <a:schemeClr val="tx1"/>
              </a:solidFill>
              <a:effectLst/>
              <a:latin typeface="Arial" charset="0"/>
            </a:endParaRPr>
          </a:p>
        </p:txBody>
      </p:sp>
      <p:sp>
        <p:nvSpPr>
          <p:cNvPr id="9" name="Pentagon 8"/>
          <p:cNvSpPr/>
          <p:nvPr/>
        </p:nvSpPr>
        <p:spPr bwMode="auto">
          <a:xfrm>
            <a:off x="573924" y="4302517"/>
            <a:ext cx="3168352" cy="843164"/>
          </a:xfrm>
          <a:prstGeom prst="homePlat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uk-UA" sz="2200" b="1" dirty="0">
                <a:solidFill>
                  <a:schemeClr val="tx1"/>
                </a:solidFill>
                <a:latin typeface="Arial" charset="0"/>
              </a:rPr>
              <a:t>Генерація </a:t>
            </a:r>
            <a:endParaRPr kumimoji="0" lang="uk-UA" sz="2200" b="1" i="0" u="none" strike="noStrike" cap="none" normalizeH="0" baseline="0" dirty="0">
              <a:ln>
                <a:noFill/>
              </a:ln>
              <a:solidFill>
                <a:schemeClr val="tx1"/>
              </a:solidFill>
              <a:effectLst/>
              <a:latin typeface="Arial" charset="0"/>
            </a:endParaRPr>
          </a:p>
        </p:txBody>
      </p:sp>
      <p:sp>
        <p:nvSpPr>
          <p:cNvPr id="10" name="Pentagon 9"/>
          <p:cNvSpPr/>
          <p:nvPr/>
        </p:nvSpPr>
        <p:spPr bwMode="auto">
          <a:xfrm>
            <a:off x="551384" y="5557129"/>
            <a:ext cx="3168352" cy="843164"/>
          </a:xfrm>
          <a:prstGeom prst="homePlat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uk-UA" sz="2200" b="1" dirty="0">
                <a:solidFill>
                  <a:schemeClr val="tx1"/>
                </a:solidFill>
                <a:latin typeface="Arial" charset="0"/>
              </a:rPr>
              <a:t>Загальна ефективність</a:t>
            </a:r>
            <a:endParaRPr kumimoji="0" lang="uk-UA" sz="2200" b="1" i="0" u="none" strike="noStrike" cap="none" normalizeH="0" baseline="0" dirty="0">
              <a:ln>
                <a:noFill/>
              </a:ln>
              <a:solidFill>
                <a:schemeClr val="tx1"/>
              </a:solidFill>
              <a:effectLst/>
              <a:latin typeface="Arial" charset="0"/>
            </a:endParaRPr>
          </a:p>
        </p:txBody>
      </p:sp>
      <p:sp>
        <p:nvSpPr>
          <p:cNvPr id="12" name="Down Arrow Callout 11"/>
          <p:cNvSpPr/>
          <p:nvPr/>
        </p:nvSpPr>
        <p:spPr bwMode="auto">
          <a:xfrm>
            <a:off x="5014041" y="1656249"/>
            <a:ext cx="3744416" cy="1275212"/>
          </a:xfrm>
          <a:prstGeom prst="downArrowCallou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uk-UA" sz="2200" b="1" i="0" u="none" strike="noStrike" cap="none" normalizeH="0" baseline="0" dirty="0">
                <a:ln>
                  <a:noFill/>
                </a:ln>
                <a:solidFill>
                  <a:schemeClr val="tx1"/>
                </a:solidFill>
                <a:effectLst/>
                <a:latin typeface="Arial" charset="0"/>
              </a:rPr>
              <a:t>EN 13790</a:t>
            </a:r>
          </a:p>
          <a:p>
            <a:pPr marL="0" marR="0" indent="0" algn="ctr" defTabSz="914400" rtl="0" eaLnBrk="0" fontAlgn="base" latinLnBrk="0" hangingPunct="0">
              <a:lnSpc>
                <a:spcPct val="100000"/>
              </a:lnSpc>
              <a:spcBef>
                <a:spcPct val="0"/>
              </a:spcBef>
              <a:spcAft>
                <a:spcPct val="0"/>
              </a:spcAft>
              <a:buClrTx/>
              <a:buSzTx/>
              <a:buFontTx/>
              <a:buNone/>
              <a:tabLst/>
            </a:pPr>
            <a:r>
              <a:rPr lang="uk-UA" sz="2200" b="1" dirty="0">
                <a:solidFill>
                  <a:schemeClr val="tx1"/>
                </a:solidFill>
                <a:latin typeface="Arial" charset="0"/>
              </a:rPr>
              <a:t>EN 15243</a:t>
            </a:r>
            <a:endParaRPr kumimoji="0" lang="uk-UA" sz="2200" b="1" i="0" u="none" strike="noStrike" cap="none" normalizeH="0" baseline="0" dirty="0">
              <a:ln>
                <a:noFill/>
              </a:ln>
              <a:solidFill>
                <a:schemeClr val="tx1"/>
              </a:solidFill>
              <a:effectLst/>
              <a:latin typeface="Arial" charset="0"/>
            </a:endParaRPr>
          </a:p>
        </p:txBody>
      </p:sp>
      <p:sp>
        <p:nvSpPr>
          <p:cNvPr id="13" name="Rectangle 12"/>
          <p:cNvSpPr/>
          <p:nvPr/>
        </p:nvSpPr>
        <p:spPr bwMode="auto">
          <a:xfrm>
            <a:off x="5014041" y="419012"/>
            <a:ext cx="3744416" cy="840339"/>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uk-UA" sz="2200" b="1" dirty="0">
                <a:solidFill>
                  <a:schemeClr val="tx1"/>
                </a:solidFill>
                <a:latin typeface="Arial" charset="0"/>
              </a:rPr>
              <a:t>О</a:t>
            </a:r>
            <a:r>
              <a:rPr kumimoji="0" lang="uk-UA" sz="2200" b="1" i="0" u="none" strike="noStrike" cap="none" normalizeH="0" baseline="0" dirty="0">
                <a:ln>
                  <a:noFill/>
                </a:ln>
                <a:solidFill>
                  <a:schemeClr val="tx1"/>
                </a:solidFill>
                <a:effectLst/>
                <a:latin typeface="Arial" charset="0"/>
              </a:rPr>
              <a:t>холодження</a:t>
            </a:r>
          </a:p>
        </p:txBody>
      </p:sp>
      <p:sp>
        <p:nvSpPr>
          <p:cNvPr id="14" name="Down Arrow Callout 13"/>
          <p:cNvSpPr/>
          <p:nvPr/>
        </p:nvSpPr>
        <p:spPr bwMode="auto">
          <a:xfrm>
            <a:off x="5042884" y="3027305"/>
            <a:ext cx="3744416" cy="1275212"/>
          </a:xfrm>
          <a:prstGeom prst="downArrowCallou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algn="ctr"/>
            <a:r>
              <a:rPr lang="uk-UA" sz="2200" b="1" dirty="0">
                <a:solidFill>
                  <a:schemeClr val="tx1"/>
                </a:solidFill>
                <a:latin typeface="Arial" charset="0"/>
              </a:rPr>
              <a:t>EN 15243</a:t>
            </a:r>
          </a:p>
          <a:p>
            <a:pPr algn="ctr"/>
            <a:r>
              <a:rPr lang="uk-UA" sz="2200" b="1" dirty="0">
                <a:solidFill>
                  <a:schemeClr val="tx1"/>
                </a:solidFill>
                <a:latin typeface="Arial" charset="0"/>
              </a:rPr>
              <a:t>EN 15241</a:t>
            </a:r>
          </a:p>
        </p:txBody>
      </p:sp>
      <p:sp>
        <p:nvSpPr>
          <p:cNvPr id="15" name="Down Arrow Callout 14"/>
          <p:cNvSpPr/>
          <p:nvPr/>
        </p:nvSpPr>
        <p:spPr bwMode="auto">
          <a:xfrm>
            <a:off x="5018734" y="4351032"/>
            <a:ext cx="3739723" cy="1275212"/>
          </a:xfrm>
          <a:prstGeom prst="downArrowCallou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algn="ctr"/>
            <a:r>
              <a:rPr lang="uk-UA" sz="2200" b="1" dirty="0">
                <a:solidFill>
                  <a:schemeClr val="tx1"/>
                </a:solidFill>
                <a:latin typeface="Arial" charset="0"/>
              </a:rPr>
              <a:t>EN 15243</a:t>
            </a:r>
          </a:p>
        </p:txBody>
      </p:sp>
      <p:sp>
        <p:nvSpPr>
          <p:cNvPr id="17" name="Rectangle 16"/>
          <p:cNvSpPr/>
          <p:nvPr/>
        </p:nvSpPr>
        <p:spPr bwMode="auto">
          <a:xfrm>
            <a:off x="4990453" y="5681861"/>
            <a:ext cx="3796847" cy="735201"/>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uk-UA" sz="2200" b="1" dirty="0">
                <a:solidFill>
                  <a:schemeClr val="tx1"/>
                </a:solidFill>
                <a:latin typeface="Arial" charset="0"/>
              </a:rPr>
              <a:t>EN 15603</a:t>
            </a:r>
            <a:endParaRPr kumimoji="0" lang="uk-UA" sz="2200" b="1"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19925720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360" y="548680"/>
            <a:ext cx="10368000" cy="617928"/>
          </a:xfrm>
        </p:spPr>
        <p:txBody>
          <a:bodyPr/>
          <a:lstStyle/>
          <a:p>
            <a:r>
              <a:rPr lang="uk-UA" sz="2800" b="1" dirty="0">
                <a:solidFill>
                  <a:schemeClr val="tx1"/>
                </a:solidFill>
              </a:rPr>
              <a:t>Енергозатрати для охолодження приміщення</a:t>
            </a:r>
          </a:p>
        </p:txBody>
      </p:sp>
      <p:sp>
        <p:nvSpPr>
          <p:cNvPr id="3" name="Content Placeholder 2"/>
          <p:cNvSpPr>
            <a:spLocks noGrp="1"/>
          </p:cNvSpPr>
          <p:nvPr>
            <p:ph idx="1"/>
          </p:nvPr>
        </p:nvSpPr>
        <p:spPr>
          <a:xfrm>
            <a:off x="221144" y="1484784"/>
            <a:ext cx="11059432" cy="5256584"/>
          </a:xfrm>
        </p:spPr>
        <p:txBody>
          <a:bodyPr/>
          <a:lstStyle/>
          <a:p>
            <a:r>
              <a:rPr lang="uk-UA" dirty="0">
                <a:solidFill>
                  <a:schemeClr val="tx1"/>
                </a:solidFill>
              </a:rPr>
              <a:t>Для кожного приміщення будівлі та кожного кроку розрахунку (місяць чи сезон) енергозатрати для охолодження приміщення, </a:t>
            </a:r>
            <a:r>
              <a:rPr lang="uk-UA" i="1" dirty="0">
                <a:solidFill>
                  <a:schemeClr val="tx1"/>
                </a:solidFill>
              </a:rPr>
              <a:t>Q</a:t>
            </a:r>
            <a:r>
              <a:rPr lang="uk-UA" baseline="-25000" dirty="0">
                <a:solidFill>
                  <a:schemeClr val="tx1"/>
                </a:solidFill>
              </a:rPr>
              <a:t>C</a:t>
            </a:r>
            <a:r>
              <a:rPr lang="uk-UA" dirty="0">
                <a:solidFill>
                  <a:schemeClr val="tx1"/>
                </a:solidFill>
              </a:rPr>
              <a:t> розраховують відповідно до рівняння:</a:t>
            </a:r>
          </a:p>
          <a:p>
            <a:endParaRPr lang="uk-UA" dirty="0">
              <a:solidFill>
                <a:schemeClr val="tx1"/>
              </a:solidFill>
            </a:endParaRPr>
          </a:p>
          <a:p>
            <a:pPr marL="0" indent="0" algn="ctr">
              <a:buNone/>
            </a:pPr>
            <a:r>
              <a:rPr lang="uk-UA" sz="2000" i="1" dirty="0">
                <a:solidFill>
                  <a:schemeClr val="tx1"/>
                </a:solidFill>
              </a:rPr>
              <a:t>Q</a:t>
            </a:r>
            <a:r>
              <a:rPr lang="uk-UA" sz="2000" baseline="-25000" dirty="0">
                <a:solidFill>
                  <a:schemeClr val="tx1"/>
                </a:solidFill>
              </a:rPr>
              <a:t>C</a:t>
            </a:r>
            <a:r>
              <a:rPr lang="uk-UA" sz="2000" dirty="0">
                <a:solidFill>
                  <a:schemeClr val="tx1"/>
                </a:solidFill>
              </a:rPr>
              <a:t> = </a:t>
            </a:r>
            <a:r>
              <a:rPr lang="uk-UA" sz="2000" i="1" dirty="0">
                <a:solidFill>
                  <a:schemeClr val="tx1"/>
                </a:solidFill>
              </a:rPr>
              <a:t>Q</a:t>
            </a:r>
            <a:r>
              <a:rPr lang="uk-UA" sz="2000" baseline="-25000" dirty="0">
                <a:solidFill>
                  <a:schemeClr val="tx1"/>
                </a:solidFill>
              </a:rPr>
              <a:t>C,gn</a:t>
            </a:r>
            <a:r>
              <a:rPr lang="uk-UA" sz="2000" dirty="0">
                <a:solidFill>
                  <a:schemeClr val="tx1"/>
                </a:solidFill>
              </a:rPr>
              <a:t> – λ</a:t>
            </a:r>
            <a:r>
              <a:rPr lang="uk-UA" sz="2000" baseline="-25000" dirty="0">
                <a:solidFill>
                  <a:schemeClr val="tx1"/>
                </a:solidFill>
              </a:rPr>
              <a:t>c,IS</a:t>
            </a:r>
            <a:r>
              <a:rPr lang="uk-UA" dirty="0"/>
              <a:t> </a:t>
            </a:r>
            <a:r>
              <a:rPr lang="uk-UA" sz="2000" i="1" dirty="0">
                <a:solidFill>
                  <a:schemeClr val="tx1"/>
                </a:solidFill>
              </a:rPr>
              <a:t>Q</a:t>
            </a:r>
            <a:r>
              <a:rPr lang="uk-UA" sz="2000" baseline="-25000" dirty="0">
                <a:solidFill>
                  <a:schemeClr val="tx1"/>
                </a:solidFill>
              </a:rPr>
              <a:t>C,ht</a:t>
            </a:r>
          </a:p>
          <a:p>
            <a:pPr marL="0" indent="0">
              <a:buNone/>
            </a:pPr>
            <a:endParaRPr lang="uk-UA" dirty="0">
              <a:solidFill>
                <a:schemeClr val="tx1"/>
              </a:solidFill>
            </a:endParaRPr>
          </a:p>
          <a:p>
            <a:pPr marL="0" indent="0">
              <a:buNone/>
            </a:pPr>
            <a:r>
              <a:rPr lang="uk-UA" dirty="0">
                <a:solidFill>
                  <a:schemeClr val="tx1"/>
                </a:solidFill>
              </a:rPr>
              <a:t>де:  </a:t>
            </a:r>
          </a:p>
          <a:p>
            <a:r>
              <a:rPr lang="uk-UA" i="1" dirty="0">
                <a:solidFill>
                  <a:schemeClr val="tx1"/>
                </a:solidFill>
              </a:rPr>
              <a:t>Q</a:t>
            </a:r>
            <a:r>
              <a:rPr lang="uk-UA" baseline="-25000" dirty="0">
                <a:solidFill>
                  <a:schemeClr val="tx1"/>
                </a:solidFill>
              </a:rPr>
              <a:t>C </a:t>
            </a:r>
            <a:r>
              <a:rPr lang="uk-UA" dirty="0">
                <a:solidFill>
                  <a:schemeClr val="tx1"/>
                </a:solidFill>
              </a:rPr>
              <a:t>– це енергозатрати будівлі для тривалого охолодження, виражені в мегаджоулях;</a:t>
            </a:r>
          </a:p>
          <a:p>
            <a:r>
              <a:rPr lang="uk-UA" i="1" dirty="0">
                <a:solidFill>
                  <a:schemeClr val="tx1"/>
                </a:solidFill>
              </a:rPr>
              <a:t>Q</a:t>
            </a:r>
            <a:r>
              <a:rPr lang="uk-UA" baseline="-25000" dirty="0">
                <a:solidFill>
                  <a:schemeClr val="tx1"/>
                </a:solidFill>
              </a:rPr>
              <a:t>C,</a:t>
            </a:r>
            <a:r>
              <a:rPr lang="uk-UA" baseline="-25000" dirty="0" err="1">
                <a:solidFill>
                  <a:schemeClr val="tx1"/>
                </a:solidFill>
              </a:rPr>
              <a:t>gn</a:t>
            </a:r>
            <a:r>
              <a:rPr lang="uk-UA" dirty="0"/>
              <a:t> </a:t>
            </a:r>
            <a:r>
              <a:rPr lang="uk-UA" dirty="0">
                <a:solidFill>
                  <a:schemeClr val="tx1"/>
                </a:solidFill>
              </a:rPr>
              <a:t>–</a:t>
            </a:r>
            <a:r>
              <a:rPr lang="uk-UA" dirty="0"/>
              <a:t> </a:t>
            </a:r>
            <a:r>
              <a:rPr lang="uk-UA" dirty="0">
                <a:solidFill>
                  <a:schemeClr val="tx1"/>
                </a:solidFill>
              </a:rPr>
              <a:t>загальне накопичення тепла для режиму охолодження;</a:t>
            </a:r>
          </a:p>
          <a:p>
            <a:r>
              <a:rPr lang="uk-UA" dirty="0">
                <a:solidFill>
                  <a:schemeClr val="tx1"/>
                </a:solidFill>
              </a:rPr>
              <a:t>λ</a:t>
            </a:r>
            <a:r>
              <a:rPr lang="uk-UA" baseline="-25000" dirty="0">
                <a:solidFill>
                  <a:schemeClr val="tx1"/>
                </a:solidFill>
              </a:rPr>
              <a:t>c,IS</a:t>
            </a:r>
            <a:r>
              <a:rPr lang="uk-UA" dirty="0"/>
              <a:t>  </a:t>
            </a:r>
            <a:r>
              <a:rPr lang="uk-UA" dirty="0">
                <a:solidFill>
                  <a:schemeClr val="tx1"/>
                </a:solidFill>
              </a:rPr>
              <a:t>–</a:t>
            </a:r>
            <a:r>
              <a:rPr lang="uk-UA" dirty="0"/>
              <a:t> </a:t>
            </a:r>
            <a:r>
              <a:rPr lang="uk-UA" dirty="0">
                <a:solidFill>
                  <a:schemeClr val="tx1"/>
                </a:solidFill>
              </a:rPr>
              <a:t>безрозмірний коефіцієнт використання для теплозатрат;</a:t>
            </a:r>
            <a:endParaRPr lang="uk-UA" baseline="-25000" dirty="0">
              <a:solidFill>
                <a:schemeClr val="tx1"/>
              </a:solidFill>
            </a:endParaRPr>
          </a:p>
          <a:p>
            <a:r>
              <a:rPr lang="uk-UA" i="1" dirty="0">
                <a:solidFill>
                  <a:schemeClr val="tx1"/>
                </a:solidFill>
              </a:rPr>
              <a:t>Q</a:t>
            </a:r>
            <a:r>
              <a:rPr lang="uk-UA" baseline="-25000" dirty="0">
                <a:solidFill>
                  <a:schemeClr val="tx1"/>
                </a:solidFill>
              </a:rPr>
              <a:t>C,</a:t>
            </a:r>
            <a:r>
              <a:rPr lang="uk-UA" baseline="-25000" dirty="0" err="1">
                <a:solidFill>
                  <a:schemeClr val="tx1"/>
                </a:solidFill>
              </a:rPr>
              <a:t>ht</a:t>
            </a:r>
            <a:r>
              <a:rPr lang="uk-UA" dirty="0"/>
              <a:t> </a:t>
            </a:r>
            <a:r>
              <a:rPr lang="uk-UA" dirty="0">
                <a:solidFill>
                  <a:schemeClr val="tx1"/>
                </a:solidFill>
              </a:rPr>
              <a:t>– загальна передача тепла для режиму охолодження.</a:t>
            </a:r>
          </a:p>
          <a:p>
            <a:pPr marL="0" indent="0">
              <a:buNone/>
            </a:pPr>
            <a:endParaRPr lang="uk-UA" dirty="0">
              <a:solidFill>
                <a:schemeClr val="tx1"/>
              </a:solidFill>
            </a:endParaRPr>
          </a:p>
          <a:p>
            <a:pPr marL="0" indent="0">
              <a:buNone/>
            </a:pPr>
            <a:endParaRPr lang="uk-UA" dirty="0">
              <a:solidFill>
                <a:schemeClr val="tx1"/>
              </a:solidFill>
            </a:endParaRPr>
          </a:p>
        </p:txBody>
      </p:sp>
    </p:spTree>
    <p:extLst>
      <p:ext uri="{BB962C8B-B14F-4D97-AF65-F5344CB8AC3E}">
        <p14:creationId xmlns:p14="http://schemas.microsoft.com/office/powerpoint/2010/main" val="1761898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384" y="404664"/>
            <a:ext cx="10368000" cy="617928"/>
          </a:xfrm>
        </p:spPr>
        <p:txBody>
          <a:bodyPr/>
          <a:lstStyle/>
          <a:p>
            <a:r>
              <a:rPr lang="uk-UA" sz="2800" b="1" dirty="0">
                <a:solidFill>
                  <a:schemeClr val="tx1"/>
                </a:solidFill>
              </a:rPr>
              <a:t>Загальна передача тепла й </a:t>
            </a:r>
            <a:r>
              <a:rPr lang="uk-UA" sz="2800" b="1" dirty="0" err="1">
                <a:solidFill>
                  <a:schemeClr val="tx1"/>
                </a:solidFill>
              </a:rPr>
              <a:t>теплопотік</a:t>
            </a:r>
            <a:endParaRPr lang="uk-UA" sz="2800" dirty="0">
              <a:solidFill>
                <a:schemeClr val="tx1"/>
              </a:solidFill>
            </a:endParaRPr>
          </a:p>
        </p:txBody>
      </p:sp>
      <p:sp>
        <p:nvSpPr>
          <p:cNvPr id="3" name="Content Placeholder 2"/>
          <p:cNvSpPr>
            <a:spLocks noGrp="1"/>
          </p:cNvSpPr>
          <p:nvPr>
            <p:ph idx="1"/>
          </p:nvPr>
        </p:nvSpPr>
        <p:spPr>
          <a:xfrm>
            <a:off x="407368" y="1340768"/>
            <a:ext cx="5482844" cy="4392488"/>
          </a:xfrm>
        </p:spPr>
        <p:style>
          <a:lnRef idx="2">
            <a:schemeClr val="accent2"/>
          </a:lnRef>
          <a:fillRef idx="1">
            <a:schemeClr val="lt1"/>
          </a:fillRef>
          <a:effectRef idx="0">
            <a:schemeClr val="accent2"/>
          </a:effectRef>
          <a:fontRef idx="minor">
            <a:schemeClr val="dk1"/>
          </a:fontRef>
        </p:style>
        <p:txBody>
          <a:bodyPr/>
          <a:lstStyle/>
          <a:p>
            <a:pPr marL="0" indent="0">
              <a:buNone/>
            </a:pPr>
            <a:r>
              <a:rPr lang="uk-UA" sz="2000" dirty="0"/>
              <a:t>Загальна передача тепла: </a:t>
            </a:r>
          </a:p>
          <a:p>
            <a:r>
              <a:rPr lang="uk-UA" sz="2000" dirty="0"/>
              <a:t>Q</a:t>
            </a:r>
            <a:r>
              <a:rPr lang="uk-UA" sz="2000" baseline="-25000" dirty="0"/>
              <a:t>ht</a:t>
            </a:r>
            <a:r>
              <a:rPr lang="uk-UA" dirty="0"/>
              <a:t> </a:t>
            </a:r>
            <a:r>
              <a:rPr lang="uk-UA" sz="2000" dirty="0"/>
              <a:t>= Q</a:t>
            </a:r>
            <a:r>
              <a:rPr lang="uk-UA" sz="2000" baseline="-25000" dirty="0"/>
              <a:t>tr</a:t>
            </a:r>
            <a:r>
              <a:rPr lang="uk-UA" sz="2000" dirty="0"/>
              <a:t> + Q</a:t>
            </a:r>
            <a:r>
              <a:rPr lang="uk-UA" sz="2000" baseline="-25000" dirty="0"/>
              <a:t>ve</a:t>
            </a:r>
          </a:p>
          <a:p>
            <a:pPr marL="0" indent="0">
              <a:buNone/>
            </a:pPr>
            <a:endParaRPr lang="uk-UA" sz="2000" dirty="0"/>
          </a:p>
          <a:p>
            <a:pPr marL="0" indent="0">
              <a:buNone/>
            </a:pPr>
            <a:r>
              <a:rPr lang="uk-UA" sz="2000" dirty="0"/>
              <a:t>де: </a:t>
            </a:r>
          </a:p>
          <a:p>
            <a:r>
              <a:rPr lang="uk-UA" sz="2000" dirty="0"/>
              <a:t>Q</a:t>
            </a:r>
            <a:r>
              <a:rPr lang="uk-UA" sz="2000" baseline="-25000" dirty="0"/>
              <a:t>ht</a:t>
            </a:r>
            <a:r>
              <a:rPr lang="uk-UA" dirty="0"/>
              <a:t> </a:t>
            </a:r>
            <a:r>
              <a:rPr lang="uk-UA" sz="2000" dirty="0"/>
              <a:t>– загальна передача тепла;</a:t>
            </a:r>
            <a:r>
              <a:rPr lang="uk-UA" dirty="0"/>
              <a:t> </a:t>
            </a:r>
          </a:p>
          <a:p>
            <a:r>
              <a:rPr lang="uk-UA" sz="2000" dirty="0"/>
              <a:t>Q</a:t>
            </a:r>
            <a:r>
              <a:rPr lang="uk-UA" sz="2000" baseline="-25000" dirty="0"/>
              <a:t>tr</a:t>
            </a:r>
            <a:r>
              <a:rPr lang="uk-UA" dirty="0"/>
              <a:t> </a:t>
            </a:r>
            <a:r>
              <a:rPr lang="uk-UA" sz="2000" dirty="0"/>
              <a:t>– загальна передача тепла через трансмісію;</a:t>
            </a:r>
          </a:p>
          <a:p>
            <a:r>
              <a:rPr lang="uk-UA" sz="2000" dirty="0" err="1"/>
              <a:t>Q</a:t>
            </a:r>
            <a:r>
              <a:rPr lang="uk-UA" sz="2000" baseline="-25000" dirty="0" err="1"/>
              <a:t>tr</a:t>
            </a:r>
            <a:r>
              <a:rPr lang="uk-UA" dirty="0"/>
              <a:t> </a:t>
            </a:r>
            <a:r>
              <a:rPr lang="uk-UA" sz="2000" dirty="0">
                <a:solidFill>
                  <a:schemeClr val="tx1"/>
                </a:solidFill>
              </a:rPr>
              <a:t>–</a:t>
            </a:r>
            <a:r>
              <a:rPr lang="uk-UA" sz="2000" dirty="0"/>
              <a:t> загальна передача тепла через вентиляцію;</a:t>
            </a:r>
          </a:p>
        </p:txBody>
      </p:sp>
      <p:sp>
        <p:nvSpPr>
          <p:cNvPr id="4" name="Content Placeholder 2"/>
          <p:cNvSpPr txBox="1">
            <a:spLocks/>
          </p:cNvSpPr>
          <p:nvPr/>
        </p:nvSpPr>
        <p:spPr bwMode="auto">
          <a:xfrm>
            <a:off x="6168008" y="1340769"/>
            <a:ext cx="5688632" cy="4392488"/>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lvl1pPr marL="360000" indent="-360000" algn="l" rtl="0" eaLnBrk="1" fontAlgn="base" hangingPunct="1">
              <a:spcBef>
                <a:spcPts val="400"/>
              </a:spcBef>
              <a:spcAft>
                <a:spcPts val="800"/>
              </a:spcAft>
              <a:buClr>
                <a:srgbClr val="C80F0F"/>
              </a:buClr>
              <a:buFont typeface="Arial" pitchFamily="34" charset="0"/>
              <a:buChar char="•"/>
              <a:tabLst>
                <a:tab pos="2190750" algn="l"/>
              </a:tabLst>
              <a:defRPr sz="1800">
                <a:solidFill>
                  <a:srgbClr val="6E6452"/>
                </a:solidFill>
                <a:latin typeface="+mn-lt"/>
                <a:ea typeface="+mn-ea"/>
                <a:cs typeface="+mn-cs"/>
              </a:defRPr>
            </a:lvl1pPr>
            <a:lvl2pPr marL="720000" indent="-360000" algn="l" rtl="0" eaLnBrk="1" fontAlgn="base" hangingPunct="1">
              <a:spcBef>
                <a:spcPts val="400"/>
              </a:spcBef>
              <a:spcAft>
                <a:spcPts val="800"/>
              </a:spcAft>
              <a:buClr>
                <a:srgbClr val="6E6452"/>
              </a:buClr>
              <a:buFont typeface="Arial" pitchFamily="34" charset="0"/>
              <a:buChar char="•"/>
              <a:tabLst>
                <a:tab pos="2190750" algn="l"/>
              </a:tabLst>
              <a:defRPr sz="1800">
                <a:solidFill>
                  <a:srgbClr val="6E6452"/>
                </a:solidFill>
                <a:latin typeface="+mn-lt"/>
              </a:defRPr>
            </a:lvl2pPr>
            <a:lvl3pPr marL="1080000" indent="-360000" algn="l" rtl="0" eaLnBrk="1" fontAlgn="base" hangingPunct="1">
              <a:spcBef>
                <a:spcPts val="400"/>
              </a:spcBef>
              <a:spcAft>
                <a:spcPts val="800"/>
              </a:spcAft>
              <a:buClr>
                <a:srgbClr val="6E6452"/>
              </a:buClr>
              <a:buFont typeface="Arial" pitchFamily="34" charset="0"/>
              <a:buChar char="•"/>
              <a:tabLst>
                <a:tab pos="2190750" algn="l"/>
              </a:tabLst>
              <a:defRPr sz="1800">
                <a:solidFill>
                  <a:srgbClr val="6E6452"/>
                </a:solidFill>
                <a:latin typeface="+mn-lt"/>
              </a:defRPr>
            </a:lvl3pPr>
            <a:lvl4pPr marL="144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4pPr>
            <a:lvl5pPr marL="180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5pPr>
            <a:lvl6pPr marL="216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6pPr>
            <a:lvl7pPr marL="252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7pPr>
            <a:lvl8pPr marL="288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8pPr>
            <a:lvl9pPr marL="324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9pPr>
          </a:lstStyle>
          <a:p>
            <a:pPr marL="0" indent="0">
              <a:buFont typeface="Arial" pitchFamily="34" charset="0"/>
              <a:buNone/>
            </a:pPr>
            <a:r>
              <a:rPr lang="uk-UA" sz="2000" kern="0" dirty="0">
                <a:solidFill>
                  <a:schemeClr val="tx1"/>
                </a:solidFill>
              </a:rPr>
              <a:t>Загальний теплопотік: </a:t>
            </a:r>
          </a:p>
          <a:p>
            <a:r>
              <a:rPr lang="uk-UA" sz="2000" kern="0" dirty="0">
                <a:solidFill>
                  <a:schemeClr val="tx1"/>
                </a:solidFill>
              </a:rPr>
              <a:t>Q</a:t>
            </a:r>
            <a:r>
              <a:rPr lang="uk-UA" sz="2000" kern="0" baseline="-25000" dirty="0">
                <a:solidFill>
                  <a:schemeClr val="tx1"/>
                </a:solidFill>
              </a:rPr>
              <a:t>gn</a:t>
            </a:r>
            <a:r>
              <a:rPr lang="uk-UA" dirty="0"/>
              <a:t> </a:t>
            </a:r>
            <a:r>
              <a:rPr lang="uk-UA" sz="2000" kern="0" dirty="0">
                <a:solidFill>
                  <a:schemeClr val="tx1"/>
                </a:solidFill>
              </a:rPr>
              <a:t>= Q</a:t>
            </a:r>
            <a:r>
              <a:rPr lang="uk-UA" sz="2000" kern="0" baseline="-25000" dirty="0">
                <a:solidFill>
                  <a:schemeClr val="tx1"/>
                </a:solidFill>
              </a:rPr>
              <a:t>int</a:t>
            </a:r>
            <a:r>
              <a:rPr lang="uk-UA" sz="2000" kern="0" dirty="0">
                <a:solidFill>
                  <a:schemeClr val="tx1"/>
                </a:solidFill>
              </a:rPr>
              <a:t> + Q</a:t>
            </a:r>
            <a:r>
              <a:rPr lang="uk-UA" sz="2000" kern="0" baseline="-25000" dirty="0">
                <a:solidFill>
                  <a:schemeClr val="tx1"/>
                </a:solidFill>
              </a:rPr>
              <a:t>sol</a:t>
            </a:r>
          </a:p>
          <a:p>
            <a:pPr marL="0" indent="0">
              <a:buFont typeface="Arial" pitchFamily="34" charset="0"/>
              <a:buNone/>
            </a:pPr>
            <a:endParaRPr lang="uk-UA" sz="2000" kern="0" dirty="0">
              <a:solidFill>
                <a:schemeClr val="tx1"/>
              </a:solidFill>
            </a:endParaRPr>
          </a:p>
          <a:p>
            <a:pPr marL="0" indent="0">
              <a:buFont typeface="Arial" pitchFamily="34" charset="0"/>
              <a:buNone/>
            </a:pPr>
            <a:r>
              <a:rPr lang="uk-UA" sz="2000" kern="0" dirty="0">
                <a:solidFill>
                  <a:schemeClr val="tx1"/>
                </a:solidFill>
              </a:rPr>
              <a:t>де: </a:t>
            </a:r>
          </a:p>
          <a:p>
            <a:r>
              <a:rPr lang="uk-UA" sz="2000" kern="0" dirty="0">
                <a:solidFill>
                  <a:schemeClr val="tx1"/>
                </a:solidFill>
              </a:rPr>
              <a:t>Q</a:t>
            </a:r>
            <a:r>
              <a:rPr lang="uk-UA" sz="2000" kern="0" baseline="-25000" dirty="0">
                <a:solidFill>
                  <a:schemeClr val="tx1"/>
                </a:solidFill>
              </a:rPr>
              <a:t>gn</a:t>
            </a:r>
            <a:r>
              <a:rPr lang="uk-UA" dirty="0"/>
              <a:t> </a:t>
            </a:r>
            <a:r>
              <a:rPr lang="uk-UA" sz="2000" kern="0" dirty="0">
                <a:solidFill>
                  <a:schemeClr val="tx1"/>
                </a:solidFill>
              </a:rPr>
              <a:t>– це сумарний теплопотік;</a:t>
            </a:r>
          </a:p>
          <a:p>
            <a:r>
              <a:rPr lang="uk-UA" sz="2000" kern="0" dirty="0">
                <a:solidFill>
                  <a:schemeClr val="tx1"/>
                </a:solidFill>
              </a:rPr>
              <a:t>Q</a:t>
            </a:r>
            <a:r>
              <a:rPr lang="uk-UA" sz="2000" kern="0" baseline="-25000" dirty="0">
                <a:solidFill>
                  <a:schemeClr val="tx1"/>
                </a:solidFill>
              </a:rPr>
              <a:t>int</a:t>
            </a:r>
            <a:r>
              <a:rPr lang="uk-UA" dirty="0"/>
              <a:t> </a:t>
            </a:r>
            <a:r>
              <a:rPr lang="uk-UA" sz="2000" kern="0" dirty="0">
                <a:solidFill>
                  <a:schemeClr val="tx1"/>
                </a:solidFill>
              </a:rPr>
              <a:t>– </a:t>
            </a:r>
            <a:r>
              <a:rPr lang="uk-UA" sz="2000" dirty="0">
                <a:solidFill>
                  <a:schemeClr val="tx1"/>
                </a:solidFill>
              </a:rPr>
              <a:t>це сума зовнішнього теплопотоку протягом встановленого періоду</a:t>
            </a:r>
            <a:r>
              <a:rPr lang="uk-UA" sz="2000" kern="0" dirty="0">
                <a:solidFill>
                  <a:schemeClr val="tx1"/>
                </a:solidFill>
              </a:rPr>
              <a:t>;</a:t>
            </a:r>
          </a:p>
          <a:p>
            <a:r>
              <a:rPr lang="uk-UA" sz="2000" kern="0" dirty="0">
                <a:solidFill>
                  <a:schemeClr val="tx1"/>
                </a:solidFill>
              </a:rPr>
              <a:t>Q</a:t>
            </a:r>
            <a:r>
              <a:rPr lang="uk-UA" sz="2000" kern="0" baseline="-25000" dirty="0">
                <a:solidFill>
                  <a:schemeClr val="tx1"/>
                </a:solidFill>
              </a:rPr>
              <a:t>sol</a:t>
            </a:r>
            <a:r>
              <a:rPr lang="uk-UA" sz="2000" kern="0" dirty="0">
                <a:solidFill>
                  <a:schemeClr val="tx1"/>
                </a:solidFill>
              </a:rPr>
              <a:t>-</a:t>
            </a:r>
            <a:r>
              <a:rPr lang="uk-UA" dirty="0"/>
              <a:t> </a:t>
            </a:r>
            <a:r>
              <a:rPr lang="uk-UA" dirty="0">
                <a:solidFill>
                  <a:schemeClr val="tx1"/>
                </a:solidFill>
              </a:rPr>
              <a:t>–</a:t>
            </a:r>
            <a:r>
              <a:rPr lang="uk-UA" dirty="0"/>
              <a:t> </a:t>
            </a:r>
            <a:r>
              <a:rPr lang="uk-UA" sz="2000" dirty="0">
                <a:solidFill>
                  <a:schemeClr val="tx1"/>
                </a:solidFill>
              </a:rPr>
              <a:t>це сума сонячного теплопотоку протягом встановленого періоду</a:t>
            </a:r>
            <a:r>
              <a:rPr lang="uk-UA" sz="2000" kern="0" dirty="0">
                <a:solidFill>
                  <a:schemeClr val="tx1"/>
                </a:solidFill>
              </a:rPr>
              <a:t>;</a:t>
            </a:r>
          </a:p>
          <a:p>
            <a:pPr lvl="1"/>
            <a:endParaRPr lang="uk-UA" sz="2000" kern="0" dirty="0">
              <a:solidFill>
                <a:schemeClr val="tx1"/>
              </a:solidFill>
            </a:endParaRPr>
          </a:p>
        </p:txBody>
      </p:sp>
    </p:spTree>
    <p:extLst>
      <p:ext uri="{BB962C8B-B14F-4D97-AF65-F5344CB8AC3E}">
        <p14:creationId xmlns:p14="http://schemas.microsoft.com/office/powerpoint/2010/main" val="32053649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384" y="548680"/>
            <a:ext cx="10368000" cy="617928"/>
          </a:xfrm>
        </p:spPr>
        <p:txBody>
          <a:bodyPr/>
          <a:lstStyle/>
          <a:p>
            <a:r>
              <a:rPr lang="uk-UA" sz="2800" b="1" dirty="0">
                <a:solidFill>
                  <a:schemeClr val="tx1"/>
                </a:solidFill>
              </a:rPr>
              <a:t>Коефіцієнт затрат для охолодження</a:t>
            </a:r>
            <a:endParaRPr lang="uk-UA" sz="2800" dirty="0">
              <a:solidFill>
                <a:schemeClr val="tx1"/>
              </a:solidFill>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543134" y="1412776"/>
                <a:ext cx="10194972" cy="4464496"/>
              </a:xfrm>
            </p:spPr>
            <p:txBody>
              <a:bodyPr/>
              <a:lstStyle/>
              <a:p>
                <a:r>
                  <a:rPr lang="uk-UA" dirty="0">
                    <a:solidFill>
                      <a:schemeClr val="tx1"/>
                    </a:solidFill>
                  </a:rPr>
                  <a:t>Параметри коефіцієнта затрат для охолодження, </a:t>
                </a:r>
                <a:r>
                  <a:rPr lang="uk-UA" i="1" dirty="0">
                    <a:solidFill>
                      <a:schemeClr val="tx1"/>
                    </a:solidFill>
                  </a:rPr>
                  <a:t>λ</a:t>
                </a:r>
                <a:r>
                  <a:rPr lang="uk-UA" baseline="-25000" dirty="0">
                    <a:solidFill>
                      <a:schemeClr val="tx1"/>
                    </a:solidFill>
                  </a:rPr>
                  <a:t>C,ls</a:t>
                </a:r>
                <a:r>
                  <a:rPr lang="uk-UA" dirty="0">
                    <a:solidFill>
                      <a:schemeClr val="tx1"/>
                    </a:solidFill>
                  </a:rPr>
                  <a:t>, потрібні для щомісячного чи сезонного методу охолодження, це функція коефіцієнта теплового балансу для охолодження,</a:t>
                </a:r>
                <a:r>
                  <a:rPr lang="uk-UA" i="1" dirty="0">
                    <a:solidFill>
                      <a:schemeClr val="tx1"/>
                    </a:solidFill>
                  </a:rPr>
                  <a:t>γ</a:t>
                </a:r>
                <a:r>
                  <a:rPr lang="uk-UA" baseline="-25000" dirty="0">
                    <a:solidFill>
                      <a:schemeClr val="tx1"/>
                    </a:solidFill>
                  </a:rPr>
                  <a:t>C</a:t>
                </a:r>
                <a:r>
                  <a:rPr lang="uk-UA" dirty="0">
                    <a:solidFill>
                      <a:schemeClr val="tx1"/>
                    </a:solidFill>
                  </a:rPr>
                  <a:t>, та цифровий параметр, </a:t>
                </a:r>
                <a:r>
                  <a:rPr lang="uk-UA" i="1" dirty="0">
                    <a:solidFill>
                      <a:schemeClr val="tx1"/>
                    </a:solidFill>
                  </a:rPr>
                  <a:t>α</a:t>
                </a:r>
                <a:r>
                  <a:rPr lang="uk-UA" baseline="-25000" dirty="0">
                    <a:solidFill>
                      <a:schemeClr val="tx1"/>
                    </a:solidFill>
                  </a:rPr>
                  <a:t>C</a:t>
                </a:r>
                <a:r>
                  <a:rPr lang="uk-UA" dirty="0">
                    <a:solidFill>
                      <a:schemeClr val="tx1"/>
                    </a:solidFill>
                  </a:rPr>
                  <a:t>, який залежить від теплової інерції будівлі. </a:t>
                </a:r>
              </a:p>
              <a:p>
                <a:endParaRPr lang="uk-UA" dirty="0">
                  <a:solidFill>
                    <a:schemeClr val="tx1"/>
                  </a:solidFill>
                </a:endParaRPr>
              </a:p>
              <a:p>
                <a:r>
                  <a:rPr lang="uk-UA" dirty="0">
                    <a:solidFill>
                      <a:schemeClr val="tx1"/>
                    </a:solidFill>
                  </a:rPr>
                  <a:t>If</a:t>
                </a:r>
                <a:r>
                  <a:rPr lang="uk-UA" i="1" dirty="0">
                    <a:solidFill>
                      <a:schemeClr val="tx1"/>
                    </a:solidFill>
                  </a:rPr>
                  <a:t>γ</a:t>
                </a:r>
                <a:r>
                  <a:rPr lang="uk-UA" baseline="-25000" dirty="0">
                    <a:solidFill>
                      <a:schemeClr val="tx1"/>
                    </a:solidFill>
                  </a:rPr>
                  <a:t>C </a:t>
                </a:r>
                <a:r>
                  <a:rPr lang="uk-UA" dirty="0">
                    <a:solidFill>
                      <a:schemeClr val="tx1"/>
                    </a:solidFill>
                  </a:rPr>
                  <a:t>&gt; 0 and</a:t>
                </a:r>
                <a:r>
                  <a:rPr lang="uk-UA" i="1" dirty="0">
                    <a:solidFill>
                      <a:schemeClr val="tx1"/>
                    </a:solidFill>
                  </a:rPr>
                  <a:t>γ</a:t>
                </a:r>
                <a:r>
                  <a:rPr lang="uk-UA" baseline="-25000" dirty="0">
                    <a:solidFill>
                      <a:schemeClr val="tx1"/>
                    </a:solidFill>
                  </a:rPr>
                  <a:t>C</a:t>
                </a:r>
                <a:r>
                  <a:rPr lang="uk-UA" dirty="0">
                    <a:solidFill>
                      <a:schemeClr val="tx1"/>
                    </a:solidFill>
                  </a:rPr>
                  <a:t> ≠ 1: </a:t>
                </a:r>
                <a:r>
                  <a:rPr lang="uk-UA" i="1" dirty="0">
                    <a:solidFill>
                      <a:schemeClr val="tx1"/>
                    </a:solidFill>
                  </a:rPr>
                  <a:t>λ</a:t>
                </a:r>
                <a:r>
                  <a:rPr lang="uk-UA" baseline="-25000" dirty="0">
                    <a:solidFill>
                      <a:schemeClr val="tx1"/>
                    </a:solidFill>
                  </a:rPr>
                  <a:t>C,ls</a:t>
                </a:r>
                <a14:m>
                  <m:oMath xmlns:m="http://schemas.openxmlformats.org/officeDocument/2006/math">
                    <m:r>
                      <a:rPr lang="lv-LV" i="1" smtClean="0">
                        <a:solidFill>
                          <a:schemeClr val="tx1"/>
                        </a:solidFill>
                        <a:latin typeface="Cambria Math" panose="02040503050406030204" pitchFamily="18" charset="0"/>
                      </a:rPr>
                      <m:t>=</m:t>
                    </m:r>
                    <m:f>
                      <m:fPr>
                        <m:ctrlPr>
                          <a:rPr lang="lv-LV" i="1" smtClean="0">
                            <a:solidFill>
                              <a:schemeClr val="tx1"/>
                            </a:solidFill>
                            <a:latin typeface="Cambria Math" panose="02040503050406030204" pitchFamily="18" charset="0"/>
                          </a:rPr>
                        </m:ctrlPr>
                      </m:fPr>
                      <m:num>
                        <m:r>
                          <a:rPr lang="lv-LV" b="0" i="1" smtClean="0">
                            <a:solidFill>
                              <a:schemeClr val="tx1"/>
                            </a:solidFill>
                            <a:latin typeface="Cambria Math" panose="02040503050406030204" pitchFamily="18" charset="0"/>
                          </a:rPr>
                          <m:t>1 − </m:t>
                        </m:r>
                        <m:sSup>
                          <m:sSupPr>
                            <m:ctrlPr>
                              <a:rPr lang="lv-LV" i="1" smtClean="0">
                                <a:solidFill>
                                  <a:schemeClr val="tx1"/>
                                </a:solidFill>
                                <a:latin typeface="Cambria Math" panose="02040503050406030204" pitchFamily="18" charset="0"/>
                              </a:rPr>
                            </m:ctrlPr>
                          </m:sSupPr>
                          <m:e>
                            <m:r>
                              <m:rPr>
                                <m:nor/>
                              </m:rPr>
                              <a:rPr lang="el-GR" i="1" dirty="0">
                                <a:solidFill>
                                  <a:schemeClr val="tx1"/>
                                </a:solidFill>
                              </a:rPr>
                              <m:t>γ</m:t>
                            </m:r>
                            <m:r>
                              <m:rPr>
                                <m:nor/>
                              </m:rPr>
                              <a:rPr lang="lv-LV" baseline="-25000" dirty="0">
                                <a:solidFill>
                                  <a:schemeClr val="tx1"/>
                                </a:solidFill>
                              </a:rPr>
                              <m:t>C</m:t>
                            </m:r>
                          </m:e>
                          <m:sup>
                            <m:r>
                              <a:rPr lang="lv-LV" b="0" i="1" smtClean="0">
                                <a:solidFill>
                                  <a:schemeClr val="tx1"/>
                                </a:solidFill>
                                <a:latin typeface="Cambria Math" panose="02040503050406030204" pitchFamily="18" charset="0"/>
                              </a:rPr>
                              <m:t>−</m:t>
                            </m:r>
                            <m:r>
                              <m:rPr>
                                <m:nor/>
                              </m:rPr>
                              <a:rPr lang="en-GB" i="1" dirty="0">
                                <a:solidFill>
                                  <a:schemeClr val="tx1"/>
                                </a:solidFill>
                              </a:rPr>
                              <m:t>α</m:t>
                            </m:r>
                            <m:r>
                              <m:rPr>
                                <m:nor/>
                              </m:rPr>
                              <a:rPr lang="en-GB" baseline="-25000" dirty="0">
                                <a:solidFill>
                                  <a:schemeClr val="tx1"/>
                                </a:solidFill>
                              </a:rPr>
                              <m:t>C</m:t>
                            </m:r>
                          </m:sup>
                        </m:sSup>
                      </m:num>
                      <m:den>
                        <m:r>
                          <a:rPr lang="lv-LV" b="0" i="1" smtClean="0">
                            <a:solidFill>
                              <a:schemeClr val="tx1"/>
                            </a:solidFill>
                            <a:latin typeface="Cambria Math" panose="02040503050406030204" pitchFamily="18" charset="0"/>
                          </a:rPr>
                          <m:t>1</m:t>
                        </m:r>
                        <m:r>
                          <a:rPr lang="lv-LV" i="1">
                            <a:solidFill>
                              <a:schemeClr val="tx1"/>
                            </a:solidFill>
                            <a:latin typeface="Cambria Math" panose="02040503050406030204" pitchFamily="18" charset="0"/>
                          </a:rPr>
                          <m:t>− </m:t>
                        </m:r>
                        <m:sSup>
                          <m:sSupPr>
                            <m:ctrlPr>
                              <a:rPr lang="lv-LV" i="1">
                                <a:solidFill>
                                  <a:schemeClr val="tx1"/>
                                </a:solidFill>
                                <a:latin typeface="Cambria Math" panose="02040503050406030204" pitchFamily="18" charset="0"/>
                              </a:rPr>
                            </m:ctrlPr>
                          </m:sSupPr>
                          <m:e>
                            <m:r>
                              <m:rPr>
                                <m:nor/>
                              </m:rPr>
                              <a:rPr lang="el-GR" i="1" dirty="0">
                                <a:solidFill>
                                  <a:schemeClr val="tx1"/>
                                </a:solidFill>
                              </a:rPr>
                              <m:t>γ</m:t>
                            </m:r>
                            <m:r>
                              <m:rPr>
                                <m:nor/>
                              </m:rPr>
                              <a:rPr lang="lv-LV" baseline="-25000" dirty="0">
                                <a:solidFill>
                                  <a:schemeClr val="tx1"/>
                                </a:solidFill>
                              </a:rPr>
                              <m:t>C</m:t>
                            </m:r>
                          </m:e>
                          <m:sup>
                            <m:r>
                              <a:rPr lang="lv-LV" i="1">
                                <a:solidFill>
                                  <a:schemeClr val="tx1"/>
                                </a:solidFill>
                                <a:latin typeface="Cambria Math" panose="02040503050406030204" pitchFamily="18" charset="0"/>
                              </a:rPr>
                              <m:t>−</m:t>
                            </m:r>
                            <m:r>
                              <m:rPr>
                                <m:nor/>
                              </m:rPr>
                              <a:rPr lang="lv-LV" b="0" i="1" smtClean="0">
                                <a:solidFill>
                                  <a:schemeClr val="tx1"/>
                                </a:solidFill>
                                <a:latin typeface="Cambria Math" panose="02040503050406030204" pitchFamily="18" charset="0"/>
                              </a:rPr>
                              <m:t>(</m:t>
                            </m:r>
                            <m:r>
                              <m:rPr>
                                <m:nor/>
                              </m:rPr>
                              <a:rPr lang="en-GB" i="1" dirty="0">
                                <a:solidFill>
                                  <a:schemeClr val="tx1"/>
                                </a:solidFill>
                              </a:rPr>
                              <m:t>α</m:t>
                            </m:r>
                            <m:r>
                              <m:rPr>
                                <m:nor/>
                              </m:rPr>
                              <a:rPr lang="en-GB" baseline="-25000" dirty="0">
                                <a:solidFill>
                                  <a:schemeClr val="tx1"/>
                                </a:solidFill>
                              </a:rPr>
                              <m:t>C</m:t>
                            </m:r>
                            <m:r>
                              <m:rPr>
                                <m:nor/>
                              </m:rPr>
                              <a:rPr lang="lv-LV" b="0" i="0" dirty="0" smtClean="0">
                                <a:solidFill>
                                  <a:schemeClr val="tx1"/>
                                </a:solidFill>
                              </a:rPr>
                              <m:t>+1)</m:t>
                            </m:r>
                          </m:sup>
                        </m:sSup>
                      </m:den>
                    </m:f>
                  </m:oMath>
                </a14:m>
                <a:endParaRPr lang="uk-UA" dirty="0">
                  <a:solidFill>
                    <a:schemeClr val="tx1"/>
                  </a:solidFill>
                </a:endParaRPr>
              </a:p>
              <a:p>
                <a:r>
                  <a:rPr lang="uk-UA" dirty="0">
                    <a:solidFill>
                      <a:schemeClr val="tx1"/>
                    </a:solidFill>
                  </a:rPr>
                  <a:t>If </a:t>
                </a:r>
                <a:r>
                  <a:rPr lang="uk-UA" i="1" dirty="0">
                    <a:solidFill>
                      <a:schemeClr val="tx1"/>
                    </a:solidFill>
                  </a:rPr>
                  <a:t>γ</a:t>
                </a:r>
                <a:r>
                  <a:rPr lang="uk-UA" baseline="-25000" dirty="0">
                    <a:solidFill>
                      <a:schemeClr val="tx1"/>
                    </a:solidFill>
                  </a:rPr>
                  <a:t>C </a:t>
                </a:r>
                <a:r>
                  <a:rPr lang="uk-UA" dirty="0">
                    <a:solidFill>
                      <a:schemeClr val="tx1"/>
                    </a:solidFill>
                  </a:rPr>
                  <a:t>= 1: </a:t>
                </a:r>
                <a:r>
                  <a:rPr lang="uk-UA" i="1" dirty="0">
                    <a:solidFill>
                      <a:schemeClr val="tx1"/>
                    </a:solidFill>
                  </a:rPr>
                  <a:t>λ</a:t>
                </a:r>
                <a:r>
                  <a:rPr lang="uk-UA" baseline="-25000" dirty="0">
                    <a:solidFill>
                      <a:schemeClr val="tx1"/>
                    </a:solidFill>
                  </a:rPr>
                  <a:t>C,ls</a:t>
                </a:r>
                <a14:m>
                  <m:oMath xmlns:m="http://schemas.openxmlformats.org/officeDocument/2006/math">
                    <m:r>
                      <a:rPr lang="lv-LV" i="1">
                        <a:solidFill>
                          <a:schemeClr val="tx1"/>
                        </a:solidFill>
                        <a:latin typeface="Cambria Math" panose="02040503050406030204" pitchFamily="18" charset="0"/>
                      </a:rPr>
                      <m:t>=</m:t>
                    </m:r>
                    <m:f>
                      <m:fPr>
                        <m:ctrlPr>
                          <a:rPr lang="lv-LV" i="1">
                            <a:solidFill>
                              <a:schemeClr val="tx1"/>
                            </a:solidFill>
                            <a:latin typeface="Cambria Math" panose="02040503050406030204" pitchFamily="18" charset="0"/>
                          </a:rPr>
                        </m:ctrlPr>
                      </m:fPr>
                      <m:num>
                        <m:r>
                          <m:rPr>
                            <m:nor/>
                          </m:rPr>
                          <a:rPr lang="en-GB" i="1" dirty="0">
                            <a:solidFill>
                              <a:schemeClr val="tx1"/>
                            </a:solidFill>
                          </a:rPr>
                          <m:t>α</m:t>
                        </m:r>
                        <m:r>
                          <m:rPr>
                            <m:nor/>
                          </m:rPr>
                          <a:rPr lang="en-GB" baseline="-25000" dirty="0">
                            <a:solidFill>
                              <a:schemeClr val="tx1"/>
                            </a:solidFill>
                          </a:rPr>
                          <m:t>C</m:t>
                        </m:r>
                      </m:num>
                      <m:den>
                        <m:r>
                          <m:rPr>
                            <m:nor/>
                          </m:rPr>
                          <a:rPr lang="en-GB" i="1" dirty="0">
                            <a:solidFill>
                              <a:schemeClr val="tx1"/>
                            </a:solidFill>
                          </a:rPr>
                          <m:t>α</m:t>
                        </m:r>
                        <m:r>
                          <m:rPr>
                            <m:nor/>
                          </m:rPr>
                          <a:rPr lang="en-GB" baseline="-25000" dirty="0">
                            <a:solidFill>
                              <a:schemeClr val="tx1"/>
                            </a:solidFill>
                          </a:rPr>
                          <m:t>C</m:t>
                        </m:r>
                        <m:r>
                          <a:rPr lang="lv-LV" b="0" i="1" dirty="0" smtClean="0">
                            <a:solidFill>
                              <a:schemeClr val="tx1"/>
                            </a:solidFill>
                            <a:latin typeface="Cambria Math" panose="02040503050406030204" pitchFamily="18" charset="0"/>
                          </a:rPr>
                          <m:t>+</m:t>
                        </m:r>
                        <m:r>
                          <a:rPr lang="lv-LV" b="0" i="1" baseline="-25000" dirty="0" smtClean="0">
                            <a:solidFill>
                              <a:schemeClr val="tx1"/>
                            </a:solidFill>
                            <a:latin typeface="Cambria Math" panose="02040503050406030204" pitchFamily="18" charset="0"/>
                          </a:rPr>
                          <m:t> </m:t>
                        </m:r>
                        <m:r>
                          <a:rPr lang="lv-LV" i="1">
                            <a:solidFill>
                              <a:schemeClr val="tx1"/>
                            </a:solidFill>
                            <a:latin typeface="Cambria Math" panose="02040503050406030204" pitchFamily="18" charset="0"/>
                          </a:rPr>
                          <m:t>1</m:t>
                        </m:r>
                      </m:den>
                    </m:f>
                  </m:oMath>
                </a14:m>
                <a:endParaRPr lang="uk-UA" baseline="-25000" dirty="0">
                  <a:solidFill>
                    <a:schemeClr val="tx1"/>
                  </a:solidFill>
                </a:endParaRPr>
              </a:p>
              <a:p>
                <a:r>
                  <a:rPr lang="uk-UA" dirty="0">
                    <a:solidFill>
                      <a:schemeClr val="tx1"/>
                    </a:solidFill>
                  </a:rPr>
                  <a:t>If </a:t>
                </a:r>
                <a:r>
                  <a:rPr lang="uk-UA" i="1" dirty="0">
                    <a:solidFill>
                      <a:schemeClr val="tx1"/>
                    </a:solidFill>
                  </a:rPr>
                  <a:t>γ</a:t>
                </a:r>
                <a:r>
                  <a:rPr lang="uk-UA" baseline="-25000" dirty="0">
                    <a:solidFill>
                      <a:schemeClr val="tx1"/>
                    </a:solidFill>
                  </a:rPr>
                  <a:t>C </a:t>
                </a:r>
                <a:r>
                  <a:rPr lang="uk-UA" dirty="0">
                    <a:solidFill>
                      <a:schemeClr val="tx1"/>
                    </a:solidFill>
                  </a:rPr>
                  <a:t>&lt;0: </a:t>
                </a:r>
                <a:r>
                  <a:rPr lang="uk-UA" i="1" dirty="0">
                    <a:solidFill>
                      <a:schemeClr val="tx1"/>
                    </a:solidFill>
                  </a:rPr>
                  <a:t>λ</a:t>
                </a:r>
                <a:r>
                  <a:rPr lang="uk-UA" baseline="-25000" dirty="0">
                    <a:solidFill>
                      <a:schemeClr val="tx1"/>
                    </a:solidFill>
                  </a:rPr>
                  <a:t>C,ls</a:t>
                </a:r>
                <a14:m>
                  <m:oMath xmlns:m="http://schemas.openxmlformats.org/officeDocument/2006/math">
                    <m:r>
                      <a:rPr lang="lv-LV" i="1">
                        <a:solidFill>
                          <a:schemeClr val="tx1"/>
                        </a:solidFill>
                        <a:latin typeface="Cambria Math" panose="02040503050406030204" pitchFamily="18" charset="0"/>
                      </a:rPr>
                      <m:t>=</m:t>
                    </m:r>
                    <m:r>
                      <a:rPr lang="lv-LV" b="0" i="1" smtClean="0">
                        <a:solidFill>
                          <a:schemeClr val="tx1"/>
                        </a:solidFill>
                        <a:latin typeface="Cambria Math" panose="02040503050406030204" pitchFamily="18" charset="0"/>
                      </a:rPr>
                      <m:t>1</m:t>
                    </m:r>
                  </m:oMath>
                </a14:m>
                <a:endParaRPr lang="uk-UA" baseline="-25000" dirty="0">
                  <a:solidFill>
                    <a:schemeClr val="tx1"/>
                  </a:solidFill>
                </a:endParaRPr>
              </a:p>
              <a:p>
                <a:pPr marL="0" indent="0">
                  <a:buNone/>
                </a:pPr>
                <a:endParaRPr lang="uk-UA" dirty="0">
                  <a:solidFill>
                    <a:schemeClr val="tx1"/>
                  </a:solidFill>
                </a:endParaRPr>
              </a:p>
              <a:p>
                <a:pPr marL="0" indent="0">
                  <a:buNone/>
                </a:pPr>
                <a:r>
                  <a:rPr lang="uk-UA" dirty="0">
                    <a:solidFill>
                      <a:schemeClr val="tx1"/>
                    </a:solidFill>
                  </a:rPr>
                  <a:t>де: </a:t>
                </a:r>
              </a:p>
              <a:p>
                <a:pPr marL="0" indent="0">
                  <a:buNone/>
                </a:pPr>
                <a14:m>
                  <m:oMathPara xmlns:m="http://schemas.openxmlformats.org/officeDocument/2006/math">
                    <m:oMathParaPr>
                      <m:jc m:val="left"/>
                    </m:oMathParaPr>
                    <m:oMath xmlns:m="http://schemas.openxmlformats.org/officeDocument/2006/math">
                      <m:r>
                        <m:rPr>
                          <m:nor/>
                        </m:rPr>
                        <a:rPr lang="el-GR" i="1" dirty="0">
                          <a:solidFill>
                            <a:schemeClr val="tx1"/>
                          </a:solidFill>
                        </a:rPr>
                        <m:t>γ</m:t>
                      </m:r>
                      <m:r>
                        <m:rPr>
                          <m:nor/>
                        </m:rPr>
                        <a:rPr lang="lv-LV" baseline="-25000" dirty="0">
                          <a:solidFill>
                            <a:schemeClr val="tx1"/>
                          </a:solidFill>
                        </a:rPr>
                        <m:t>C</m:t>
                      </m:r>
                      <m:r>
                        <a:rPr lang="en-US" i="1" smtClean="0">
                          <a:solidFill>
                            <a:schemeClr val="tx1"/>
                          </a:solidFill>
                          <a:latin typeface="Cambria Math" panose="02040503050406030204" pitchFamily="18" charset="0"/>
                        </a:rPr>
                        <m:t>=</m:t>
                      </m:r>
                      <m:f>
                        <m:fPr>
                          <m:ctrlPr>
                            <a:rPr lang="en-US" i="1" smtClean="0">
                              <a:solidFill>
                                <a:schemeClr val="tx1"/>
                              </a:solidFill>
                              <a:latin typeface="Cambria Math" panose="02040503050406030204" pitchFamily="18" charset="0"/>
                            </a:rPr>
                          </m:ctrlPr>
                        </m:fPr>
                        <m:num>
                          <m:r>
                            <a:rPr lang="lv-LV" b="0" i="1" smtClean="0">
                              <a:solidFill>
                                <a:schemeClr val="tx1"/>
                              </a:solidFill>
                              <a:latin typeface="Cambria Math" panose="02040503050406030204" pitchFamily="18" charset="0"/>
                            </a:rPr>
                            <m:t>𝑄</m:t>
                          </m:r>
                          <m:r>
                            <a:rPr lang="lv-LV" b="0" i="1" baseline="-25000" smtClean="0">
                              <a:solidFill>
                                <a:schemeClr val="tx1"/>
                              </a:solidFill>
                              <a:latin typeface="Cambria Math" panose="02040503050406030204" pitchFamily="18" charset="0"/>
                            </a:rPr>
                            <m:t>𝑐</m:t>
                          </m:r>
                          <m:r>
                            <a:rPr lang="lv-LV" b="0" i="1" baseline="-25000" smtClean="0">
                              <a:solidFill>
                                <a:schemeClr val="tx1"/>
                              </a:solidFill>
                              <a:latin typeface="Cambria Math" panose="02040503050406030204" pitchFamily="18" charset="0"/>
                            </a:rPr>
                            <m:t>,</m:t>
                          </m:r>
                          <m:r>
                            <a:rPr lang="lv-LV" b="0" i="1" baseline="-25000" smtClean="0">
                              <a:solidFill>
                                <a:schemeClr val="tx1"/>
                              </a:solidFill>
                              <a:latin typeface="Cambria Math" panose="02040503050406030204" pitchFamily="18" charset="0"/>
                            </a:rPr>
                            <m:t>𝑔𝑛</m:t>
                          </m:r>
                        </m:num>
                        <m:den>
                          <m:r>
                            <a:rPr lang="lv-LV" b="0" i="1" smtClean="0">
                              <a:solidFill>
                                <a:schemeClr val="tx1"/>
                              </a:solidFill>
                              <a:latin typeface="Cambria Math" panose="02040503050406030204" pitchFamily="18" charset="0"/>
                            </a:rPr>
                            <m:t>𝑄</m:t>
                          </m:r>
                          <m:r>
                            <a:rPr lang="lv-LV" b="0" i="1" baseline="-25000" smtClean="0">
                              <a:solidFill>
                                <a:schemeClr val="tx1"/>
                              </a:solidFill>
                              <a:latin typeface="Cambria Math" panose="02040503050406030204" pitchFamily="18" charset="0"/>
                            </a:rPr>
                            <m:t>𝑐</m:t>
                          </m:r>
                          <m:r>
                            <a:rPr lang="lv-LV" b="0" i="1" baseline="-25000" smtClean="0">
                              <a:solidFill>
                                <a:schemeClr val="tx1"/>
                              </a:solidFill>
                              <a:latin typeface="Cambria Math" panose="02040503050406030204" pitchFamily="18" charset="0"/>
                            </a:rPr>
                            <m:t>,</m:t>
                          </m:r>
                          <m:r>
                            <a:rPr lang="lv-LV" b="0" i="1" baseline="-25000" smtClean="0">
                              <a:solidFill>
                                <a:schemeClr val="tx1"/>
                              </a:solidFill>
                              <a:latin typeface="Cambria Math" panose="02040503050406030204" pitchFamily="18" charset="0"/>
                            </a:rPr>
                            <m:t>h𝑡</m:t>
                          </m:r>
                        </m:den>
                      </m:f>
                    </m:oMath>
                  </m:oMathPara>
                </a14:m>
                <a:endParaRPr lang="uk-UA" dirty="0">
                  <a:solidFill>
                    <a:schemeClr val="tx1"/>
                  </a:solidFill>
                </a:endParaRPr>
              </a:p>
              <a:p>
                <a:endParaRPr lang="uk-UA" dirty="0">
                  <a:solidFill>
                    <a:schemeClr val="tx1"/>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543134" y="1412776"/>
                <a:ext cx="10194972" cy="4464496"/>
              </a:xfrm>
              <a:blipFill rotWithShape="1">
                <a:blip r:embed="rId3"/>
                <a:stretch>
                  <a:fillRect l="-478" t="-683" b="-3962"/>
                </a:stretch>
              </a:blipFill>
            </p:spPr>
            <p:txBody>
              <a:bodyPr/>
              <a:lstStyle/>
              <a:p>
                <a:r>
                  <a:rPr lang="uk-UA">
                    <a:noFill/>
                  </a:rPr>
                  <a:t> </a:t>
                </a:r>
              </a:p>
            </p:txBody>
          </p:sp>
        </mc:Fallback>
      </mc:AlternateContent>
      <p:sp>
        <p:nvSpPr>
          <p:cNvPr id="5" name="TextBox 4"/>
          <p:cNvSpPr txBox="1"/>
          <p:nvPr/>
        </p:nvSpPr>
        <p:spPr>
          <a:xfrm>
            <a:off x="5765878" y="2924944"/>
            <a:ext cx="6312024" cy="3416320"/>
          </a:xfrm>
          <a:prstGeom prst="rect">
            <a:avLst/>
          </a:prstGeom>
          <a:noFill/>
        </p:spPr>
        <p:txBody>
          <a:bodyPr wrap="square" rtlCol="0">
            <a:spAutoFit/>
          </a:bodyPr>
          <a:lstStyle/>
          <a:p>
            <a:r>
              <a:rPr lang="uk-UA" dirty="0">
                <a:solidFill>
                  <a:srgbClr val="6E6452"/>
                </a:solidFill>
              </a:rPr>
              <a:t>(Для кожного місяця чи сезону та кожного </a:t>
            </a:r>
          </a:p>
          <a:p>
            <a:r>
              <a:rPr lang="uk-UA" dirty="0">
                <a:solidFill>
                  <a:srgbClr val="6E6452"/>
                </a:solidFill>
              </a:rPr>
              <a:t>приміщення будівлі)</a:t>
            </a:r>
          </a:p>
          <a:p>
            <a:endParaRPr lang="uk-UA" dirty="0">
              <a:solidFill>
                <a:srgbClr val="6E6452"/>
              </a:solidFill>
            </a:endParaRPr>
          </a:p>
          <a:p>
            <a:pPr marL="285750" indent="-285750">
              <a:buFont typeface="Arial" panose="020B0604020202020204" pitchFamily="34" charset="0"/>
              <a:buChar char="•"/>
            </a:pPr>
            <a:r>
              <a:rPr lang="uk-UA" dirty="0">
                <a:solidFill>
                  <a:schemeClr val="bg1">
                    <a:lumMod val="50000"/>
                  </a:schemeClr>
                </a:solidFill>
              </a:rPr>
              <a:t>γ</a:t>
            </a:r>
            <a:r>
              <a:rPr lang="uk-UA" baseline="-25000" dirty="0">
                <a:solidFill>
                  <a:schemeClr val="bg1">
                    <a:lumMod val="50000"/>
                  </a:schemeClr>
                </a:solidFill>
              </a:rPr>
              <a:t>C</a:t>
            </a:r>
            <a:r>
              <a:rPr lang="uk-UA" dirty="0">
                <a:solidFill>
                  <a:schemeClr val="bg1">
                    <a:lumMod val="50000"/>
                  </a:schemeClr>
                </a:solidFill>
              </a:rPr>
              <a:t> – це безрозмірний коефіцієнт температурної рівноваги для режиму охолодження</a:t>
            </a:r>
          </a:p>
          <a:p>
            <a:pPr marL="285750" indent="-285750">
              <a:buFont typeface="Arial" panose="020B0604020202020204" pitchFamily="34" charset="0"/>
              <a:buChar char="•"/>
            </a:pPr>
            <a:r>
              <a:rPr lang="uk-UA" dirty="0" err="1">
                <a:solidFill>
                  <a:schemeClr val="bg1">
                    <a:lumMod val="50000"/>
                  </a:schemeClr>
                </a:solidFill>
              </a:rPr>
              <a:t>Q</a:t>
            </a:r>
            <a:r>
              <a:rPr lang="uk-UA" baseline="-25000" dirty="0" err="1">
                <a:solidFill>
                  <a:schemeClr val="bg1">
                    <a:lumMod val="50000"/>
                  </a:schemeClr>
                </a:solidFill>
              </a:rPr>
              <a:t>c</a:t>
            </a:r>
            <a:r>
              <a:rPr lang="uk-UA" baseline="-25000" dirty="0">
                <a:solidFill>
                  <a:schemeClr val="bg1">
                    <a:lumMod val="50000"/>
                  </a:schemeClr>
                </a:solidFill>
              </a:rPr>
              <a:t>,</a:t>
            </a:r>
            <a:r>
              <a:rPr lang="uk-UA" baseline="-25000" dirty="0" err="1">
                <a:solidFill>
                  <a:schemeClr val="bg1">
                    <a:lumMod val="50000"/>
                  </a:schemeClr>
                </a:solidFill>
              </a:rPr>
              <a:t>ht</a:t>
            </a:r>
            <a:r>
              <a:rPr lang="uk-UA" dirty="0">
                <a:solidFill>
                  <a:schemeClr val="bg1">
                    <a:lumMod val="50000"/>
                  </a:schemeClr>
                </a:solidFill>
              </a:rPr>
              <a:t> – це загальна передача тепла через трансмісію та вентиляцію для режиму охолодження</a:t>
            </a:r>
          </a:p>
          <a:p>
            <a:pPr marL="285750" indent="-285750">
              <a:buFont typeface="Arial" panose="020B0604020202020204" pitchFamily="34" charset="0"/>
              <a:buChar char="•"/>
            </a:pPr>
            <a:r>
              <a:rPr lang="uk-UA" dirty="0" err="1">
                <a:solidFill>
                  <a:schemeClr val="bg1">
                    <a:lumMod val="50000"/>
                  </a:schemeClr>
                </a:solidFill>
              </a:rPr>
              <a:t>Q</a:t>
            </a:r>
            <a:r>
              <a:rPr lang="uk-UA" baseline="-25000" dirty="0" err="1">
                <a:solidFill>
                  <a:schemeClr val="bg1">
                    <a:lumMod val="50000"/>
                  </a:schemeClr>
                </a:solidFill>
              </a:rPr>
              <a:t>c</a:t>
            </a:r>
            <a:r>
              <a:rPr lang="uk-UA" baseline="-25000" dirty="0">
                <a:solidFill>
                  <a:schemeClr val="bg1">
                    <a:lumMod val="50000"/>
                  </a:schemeClr>
                </a:solidFill>
              </a:rPr>
              <a:t>,</a:t>
            </a:r>
            <a:r>
              <a:rPr lang="uk-UA" baseline="-25000" dirty="0" err="1">
                <a:solidFill>
                  <a:schemeClr val="bg1">
                    <a:lumMod val="50000"/>
                  </a:schemeClr>
                </a:solidFill>
              </a:rPr>
              <a:t>gn</a:t>
            </a:r>
            <a:r>
              <a:rPr lang="uk-UA" dirty="0">
                <a:solidFill>
                  <a:schemeClr val="bg1">
                    <a:lumMod val="50000"/>
                  </a:schemeClr>
                </a:solidFill>
              </a:rPr>
              <a:t> – загальний теплопотік для режиму охолодження</a:t>
            </a:r>
          </a:p>
          <a:p>
            <a:pPr marL="285750" indent="-285750">
              <a:buFont typeface="Arial" panose="020B0604020202020204" pitchFamily="34" charset="0"/>
              <a:buChar char="•"/>
            </a:pPr>
            <a:r>
              <a:rPr lang="uk-UA" dirty="0">
                <a:solidFill>
                  <a:schemeClr val="bg1">
                    <a:lumMod val="50000"/>
                  </a:schemeClr>
                </a:solidFill>
              </a:rPr>
              <a:t>α</a:t>
            </a:r>
            <a:r>
              <a:rPr lang="uk-UA" baseline="-25000" dirty="0">
                <a:solidFill>
                  <a:schemeClr val="bg1">
                    <a:lumMod val="50000"/>
                  </a:schemeClr>
                </a:solidFill>
              </a:rPr>
              <a:t>C</a:t>
            </a:r>
            <a:r>
              <a:rPr lang="uk-UA" dirty="0">
                <a:solidFill>
                  <a:schemeClr val="bg1">
                    <a:lumMod val="50000"/>
                  </a:schemeClr>
                </a:solidFill>
              </a:rPr>
              <a:t> – безрозмірний цифровий параметр залежно від часової константи</a:t>
            </a:r>
          </a:p>
          <a:p>
            <a:endParaRPr lang="uk-UA" dirty="0"/>
          </a:p>
          <a:p>
            <a:endParaRPr lang="uk-UA" dirty="0">
              <a:solidFill>
                <a:srgbClr val="6E6452"/>
              </a:solidFill>
            </a:endParaRPr>
          </a:p>
        </p:txBody>
      </p:sp>
    </p:spTree>
    <p:extLst>
      <p:ext uri="{BB962C8B-B14F-4D97-AF65-F5344CB8AC3E}">
        <p14:creationId xmlns:p14="http://schemas.microsoft.com/office/powerpoint/2010/main" val="39745993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392" y="476672"/>
            <a:ext cx="8280920" cy="617928"/>
          </a:xfrm>
        </p:spPr>
        <p:txBody>
          <a:bodyPr/>
          <a:lstStyle/>
          <a:p>
            <a:r>
              <a:rPr lang="uk-UA" sz="2800" b="1" dirty="0">
                <a:solidFill>
                  <a:schemeClr val="tx1"/>
                </a:solidFill>
              </a:rPr>
              <a:t>Розрахунок безрозмірної цифрової кількості α</a:t>
            </a:r>
            <a:r>
              <a:rPr lang="uk-UA" sz="2800" b="1" baseline="-25000" dirty="0">
                <a:solidFill>
                  <a:schemeClr val="tx1"/>
                </a:solidFill>
              </a:rPr>
              <a:t>C</a:t>
            </a:r>
            <a:r>
              <a:rPr lang="uk-UA" sz="2800" b="1" dirty="0">
                <a:solidFill>
                  <a:schemeClr val="tx1"/>
                </a:solidFill>
              </a:rPr>
              <a:t> </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95400" y="1628800"/>
                <a:ext cx="10368000" cy="3816000"/>
              </a:xfrm>
            </p:spPr>
            <p:txBody>
              <a:bodyPr/>
              <a:lstStyle/>
              <a:p>
                <a:pPr marL="0" indent="0">
                  <a:buNone/>
                </a:pPr>
                <a:r>
                  <a:rPr lang="uk-UA" sz="2000" dirty="0">
                    <a:solidFill>
                      <a:schemeClr val="tx1"/>
                    </a:solidFill>
                  </a:rPr>
                  <a:t>α</a:t>
                </a:r>
                <a:r>
                  <a:rPr lang="uk-UA" sz="2000" baseline="-25000" dirty="0">
                    <a:solidFill>
                      <a:schemeClr val="tx1"/>
                    </a:solidFill>
                  </a:rPr>
                  <a:t>C</a:t>
                </a:r>
                <a:r>
                  <a:rPr lang="uk-UA" sz="2000" dirty="0">
                    <a:solidFill>
                      <a:schemeClr val="tx1"/>
                    </a:solidFill>
                  </a:rPr>
                  <a:t> – безрозмірний цифровий параметр залежно від часової константи τ</a:t>
                </a:r>
                <a:r>
                  <a:rPr lang="uk-UA" sz="2000" baseline="-25000" dirty="0">
                    <a:solidFill>
                      <a:schemeClr val="tx1"/>
                    </a:solidFill>
                  </a:rPr>
                  <a:t>C</a:t>
                </a:r>
              </a:p>
              <a:p>
                <a:pPr marL="0" indent="0">
                  <a:buNone/>
                </a:pPr>
                <a:endParaRPr lang="uk-UA" sz="2000" dirty="0">
                  <a:solidFill>
                    <a:schemeClr val="tx1"/>
                  </a:solidFill>
                </a:endParaRPr>
              </a:p>
              <a:p>
                <a:r>
                  <a:rPr lang="uk-UA" sz="2000" dirty="0">
                    <a:solidFill>
                      <a:schemeClr val="tx1"/>
                    </a:solidFill>
                  </a:rPr>
                  <a:t>α</a:t>
                </a:r>
                <a:r>
                  <a:rPr lang="uk-UA" sz="2000" baseline="-25000" dirty="0">
                    <a:solidFill>
                      <a:schemeClr val="tx1"/>
                    </a:solidFill>
                  </a:rPr>
                  <a:t>C</a:t>
                </a:r>
                <a:r>
                  <a:rPr lang="uk-UA" sz="2000" dirty="0">
                    <a:solidFill>
                      <a:schemeClr val="tx1"/>
                    </a:solidFill>
                  </a:rPr>
                  <a:t> = α</a:t>
                </a:r>
                <a:r>
                  <a:rPr lang="uk-UA" sz="2000" baseline="-25000" dirty="0">
                    <a:solidFill>
                      <a:schemeClr val="tx1"/>
                    </a:solidFill>
                  </a:rPr>
                  <a:t>C,0</a:t>
                </a:r>
                <a14:m>
                  <m:oMath xmlns:m="http://schemas.openxmlformats.org/officeDocument/2006/math">
                    <m:f>
                      <m:fPr>
                        <m:ctrlPr>
                          <a:rPr lang="en-US" sz="2000" i="1" smtClean="0">
                            <a:solidFill>
                              <a:schemeClr val="tx1"/>
                            </a:solidFill>
                            <a:latin typeface="Cambria Math" panose="02040503050406030204" pitchFamily="18" charset="0"/>
                          </a:rPr>
                        </m:ctrlPr>
                      </m:fPr>
                      <m:num>
                        <m:r>
                          <m:rPr>
                            <m:nor/>
                          </m:rPr>
                          <a:rPr lang="en-US" sz="2000">
                            <a:solidFill>
                              <a:schemeClr val="tx1"/>
                            </a:solidFill>
                          </a:rPr>
                          <m:t>τ</m:t>
                        </m:r>
                        <m:r>
                          <m:rPr>
                            <m:nor/>
                          </m:rPr>
                          <a:rPr lang="en-US" sz="2000" baseline="-25000">
                            <a:solidFill>
                              <a:schemeClr val="tx1"/>
                            </a:solidFill>
                          </a:rPr>
                          <m:t> </m:t>
                        </m:r>
                      </m:num>
                      <m:den>
                        <m:r>
                          <m:rPr>
                            <m:nor/>
                          </m:rPr>
                          <a:rPr lang="en-US" sz="2000">
                            <a:solidFill>
                              <a:schemeClr val="tx1"/>
                            </a:solidFill>
                          </a:rPr>
                          <m:t>τ</m:t>
                        </m:r>
                        <m:r>
                          <m:rPr>
                            <m:nor/>
                          </m:rPr>
                          <a:rPr lang="en-US" sz="2000" baseline="-25000">
                            <a:solidFill>
                              <a:schemeClr val="tx1"/>
                            </a:solidFill>
                          </a:rPr>
                          <m:t>C</m:t>
                        </m:r>
                        <m:r>
                          <m:rPr>
                            <m:nor/>
                          </m:rPr>
                          <a:rPr lang="en-US" sz="2000" baseline="-25000">
                            <a:solidFill>
                              <a:schemeClr val="tx1"/>
                            </a:solidFill>
                          </a:rPr>
                          <m:t> </m:t>
                        </m:r>
                        <m:r>
                          <a:rPr lang="en-US" sz="2000" b="0" i="1" smtClean="0">
                            <a:solidFill>
                              <a:schemeClr val="tx1"/>
                            </a:solidFill>
                            <a:latin typeface="Cambria Math" panose="02040503050406030204" pitchFamily="18" charset="0"/>
                          </a:rPr>
                          <m:t>,0</m:t>
                        </m:r>
                      </m:den>
                    </m:f>
                  </m:oMath>
                </a14:m>
                <a:endParaRPr lang="uk-UA" sz="2000" dirty="0">
                  <a:solidFill>
                    <a:schemeClr val="tx1"/>
                  </a:solidFill>
                </a:endParaRPr>
              </a:p>
              <a:p>
                <a:pPr marL="0" indent="0">
                  <a:buNone/>
                </a:pPr>
                <a:r>
                  <a:rPr lang="uk-UA" sz="2000" dirty="0">
                    <a:solidFill>
                      <a:schemeClr val="tx1"/>
                    </a:solidFill>
                  </a:rPr>
                  <a:t>де: </a:t>
                </a:r>
              </a:p>
              <a:p>
                <a:r>
                  <a:rPr lang="uk-UA" sz="2000" dirty="0">
                    <a:solidFill>
                      <a:schemeClr val="tx1"/>
                    </a:solidFill>
                  </a:rPr>
                  <a:t>α</a:t>
                </a:r>
                <a:r>
                  <a:rPr lang="uk-UA" sz="2000" baseline="-25000" dirty="0">
                    <a:solidFill>
                      <a:schemeClr val="tx1"/>
                    </a:solidFill>
                  </a:rPr>
                  <a:t>C,0</a:t>
                </a:r>
                <a:r>
                  <a:rPr lang="uk-UA" sz="2000" dirty="0">
                    <a:solidFill>
                      <a:schemeClr val="tx1"/>
                    </a:solidFill>
                  </a:rPr>
                  <a:t>  – це безрозмірний довідковий цифровий параметр, який визначають відповідно до наданої таблиці;</a:t>
                </a:r>
              </a:p>
              <a:p>
                <a:r>
                  <a:rPr lang="uk-UA" sz="2000" dirty="0">
                    <a:solidFill>
                      <a:schemeClr val="tx1"/>
                    </a:solidFill>
                  </a:rPr>
                  <a:t>τ – це часова константа приміщення будівлі, виражено в годинах;</a:t>
                </a:r>
              </a:p>
              <a:p>
                <a:r>
                  <a:rPr lang="uk-UA" sz="2000" dirty="0">
                    <a:solidFill>
                      <a:schemeClr val="tx1"/>
                    </a:solidFill>
                  </a:rPr>
                  <a:t>τ</a:t>
                </a:r>
                <a:r>
                  <a:rPr lang="uk-UA" sz="2000" baseline="-25000" dirty="0">
                    <a:solidFill>
                      <a:schemeClr val="tx1"/>
                    </a:solidFill>
                  </a:rPr>
                  <a:t>C,0</a:t>
                </a:r>
                <a:r>
                  <a:rPr lang="uk-UA" sz="2000" dirty="0">
                    <a:solidFill>
                      <a:schemeClr val="tx1"/>
                    </a:solidFill>
                  </a:rPr>
                  <a:t> – це довідкова часова константа, яку визначають відповідно до Таблиці, виражено в годинах.</a:t>
                </a:r>
                <a:endParaRPr lang="uk-UA" sz="2000" baseline="-25000" dirty="0">
                  <a:solidFill>
                    <a:schemeClr val="tx1"/>
                  </a:solidFill>
                </a:endParaRPr>
              </a:p>
              <a:p>
                <a:endParaRPr lang="uk-UA" sz="2000" dirty="0">
                  <a:solidFill>
                    <a:schemeClr val="tx1"/>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95400" y="1628800"/>
                <a:ext cx="10368000" cy="3816000"/>
              </a:xfrm>
              <a:blipFill>
                <a:blip r:embed="rId3"/>
                <a:stretch>
                  <a:fillRect l="-588" t="-639" b="-5591"/>
                </a:stretch>
              </a:blipFill>
            </p:spPr>
            <p:txBody>
              <a:bodyPr/>
              <a:lstStyle/>
              <a:p>
                <a:r>
                  <a:rPr lang="ru-UA">
                    <a:noFill/>
                  </a:rPr>
                  <a:t> </a:t>
                </a:r>
              </a:p>
            </p:txBody>
          </p:sp>
        </mc:Fallback>
      </mc:AlternateContent>
    </p:spTree>
    <p:extLst>
      <p:ext uri="{BB962C8B-B14F-4D97-AF65-F5344CB8AC3E}">
        <p14:creationId xmlns:p14="http://schemas.microsoft.com/office/powerpoint/2010/main" val="19736030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043" y="692696"/>
            <a:ext cx="8376300" cy="617928"/>
          </a:xfrm>
        </p:spPr>
        <p:txBody>
          <a:bodyPr/>
          <a:lstStyle/>
          <a:p>
            <a:r>
              <a:rPr lang="uk-UA" sz="2800" b="1" dirty="0">
                <a:solidFill>
                  <a:schemeClr val="tx1"/>
                </a:solidFill>
              </a:rPr>
              <a:t>Значення цифрового параметра</a:t>
            </a:r>
            <a:r>
              <a:rPr lang="uk-UA" dirty="0"/>
              <a:t> </a:t>
            </a:r>
            <a:r>
              <a:rPr lang="uk-UA" sz="2800" dirty="0">
                <a:solidFill>
                  <a:schemeClr val="tx1"/>
                </a:solidFill>
              </a:rPr>
              <a:t>α</a:t>
            </a:r>
            <a:r>
              <a:rPr lang="uk-UA" sz="2800" baseline="-25000" dirty="0">
                <a:solidFill>
                  <a:schemeClr val="tx1"/>
                </a:solidFill>
              </a:rPr>
              <a:t>C ,</a:t>
            </a:r>
            <a:r>
              <a:rPr lang="uk-UA" dirty="0"/>
              <a:t> </a:t>
            </a:r>
            <a:r>
              <a:rPr lang="uk-UA" sz="2800" b="1" dirty="0">
                <a:solidFill>
                  <a:schemeClr val="tx1"/>
                </a:solidFill>
              </a:rPr>
              <a:t>та довідкова часова константа</a:t>
            </a:r>
            <a:r>
              <a:rPr lang="uk-UA" dirty="0"/>
              <a:t> </a:t>
            </a:r>
            <a:r>
              <a:rPr lang="uk-UA" sz="2800" dirty="0">
                <a:solidFill>
                  <a:schemeClr val="tx1"/>
                </a:solidFill>
              </a:rPr>
              <a:t>τ</a:t>
            </a:r>
            <a:r>
              <a:rPr lang="uk-UA" sz="2800" baseline="-25000" dirty="0">
                <a:solidFill>
                  <a:schemeClr val="tx1"/>
                </a:solidFill>
              </a:rPr>
              <a:t>C,0</a:t>
            </a:r>
            <a:r>
              <a:rPr lang="uk-UA" dirty="0"/>
              <a:t> </a:t>
            </a:r>
            <a:endParaRPr lang="uk-UA" sz="2800" dirty="0">
              <a:solidFill>
                <a:schemeClr val="tx1"/>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71674455"/>
              </p:ext>
            </p:extLst>
          </p:nvPr>
        </p:nvGraphicFramePr>
        <p:xfrm>
          <a:off x="598469" y="1988840"/>
          <a:ext cx="10369551" cy="1843400"/>
        </p:xfrm>
        <a:graphic>
          <a:graphicData uri="http://schemas.openxmlformats.org/drawingml/2006/table">
            <a:tbl>
              <a:tblPr firstRow="1" bandRow="1">
                <a:tableStyleId>{5C22544A-7EE6-4342-B048-85BDC9FD1C3A}</a:tableStyleId>
              </a:tblPr>
              <a:tblGrid>
                <a:gridCol w="6768951">
                  <a:extLst>
                    <a:ext uri="{9D8B030D-6E8A-4147-A177-3AD203B41FA5}">
                      <a16:colId xmlns:a16="http://schemas.microsoft.com/office/drawing/2014/main" val="20000"/>
                    </a:ext>
                  </a:extLst>
                </a:gridCol>
                <a:gridCol w="1584176">
                  <a:extLst>
                    <a:ext uri="{9D8B030D-6E8A-4147-A177-3AD203B41FA5}">
                      <a16:colId xmlns:a16="http://schemas.microsoft.com/office/drawing/2014/main" val="20001"/>
                    </a:ext>
                  </a:extLst>
                </a:gridCol>
                <a:gridCol w="2016424">
                  <a:extLst>
                    <a:ext uri="{9D8B030D-6E8A-4147-A177-3AD203B41FA5}">
                      <a16:colId xmlns:a16="http://schemas.microsoft.com/office/drawing/2014/main" val="20002"/>
                    </a:ext>
                  </a:extLst>
                </a:gridCol>
              </a:tblGrid>
              <a:tr h="460850">
                <a:tc>
                  <a:txBody>
                    <a:bodyPr/>
                    <a:lstStyle/>
                    <a:p>
                      <a:r>
                        <a:rPr lang="uk-UA" sz="1800" b="1" i="0" u="none" strike="noStrike" kern="1200" baseline="0" dirty="0">
                          <a:solidFill>
                            <a:schemeClr val="lt1"/>
                          </a:solidFill>
                          <a:latin typeface="+mn-lt"/>
                        </a:rPr>
                        <a:t>Тип методу</a:t>
                      </a:r>
                      <a:endParaRPr lang="uk-UA" dirty="0"/>
                    </a:p>
                  </a:txBody>
                  <a:tcPr/>
                </a:tc>
                <a:tc>
                  <a:txBody>
                    <a:bodyPr/>
                    <a:lstStyle/>
                    <a:p>
                      <a:pPr algn="ctr"/>
                      <a:r>
                        <a:t> α</a:t>
                      </a:r>
                      <a:r>
                        <a:rPr lang="en-US" baseline="-25000" dirty="0"/>
                        <a:t>C</a:t>
                      </a:r>
                      <a:r>
                        <a:t> </a:t>
                      </a:r>
                      <a:endParaRPr lang="uk-UA" dirty="0"/>
                    </a:p>
                  </a:txBody>
                  <a:tcPr/>
                </a:tc>
                <a:tc>
                  <a:txBody>
                    <a:bodyPr/>
                    <a:lstStyle/>
                    <a:p>
                      <a:pPr algn="ctr"/>
                      <a:r>
                        <a:t>τ</a:t>
                      </a:r>
                      <a:r>
                        <a:rPr lang="en-US" baseline="-25000" dirty="0"/>
                        <a:t>C,0</a:t>
                      </a:r>
                      <a:endParaRPr lang="uk-UA" dirty="0"/>
                    </a:p>
                  </a:txBody>
                  <a:tcPr/>
                </a:tc>
                <a:extLst>
                  <a:ext uri="{0D108BD9-81ED-4DB2-BD59-A6C34878D82A}">
                    <a16:rowId xmlns:a16="http://schemas.microsoft.com/office/drawing/2014/main" val="10000"/>
                  </a:ext>
                </a:extLst>
              </a:tr>
              <a:tr h="460850">
                <a:tc>
                  <a:txBody>
                    <a:bodyPr/>
                    <a:lstStyle/>
                    <a:p>
                      <a:r>
                        <a:rPr lang="uk-UA" sz="1800" b="0" i="0" u="none" strike="noStrike" kern="1200" baseline="0" dirty="0">
                          <a:solidFill>
                            <a:schemeClr val="dk1"/>
                          </a:solidFill>
                          <a:latin typeface="+mn-lt"/>
                        </a:rPr>
                        <a:t>Метод щомісячного розрахунку</a:t>
                      </a:r>
                      <a:endParaRPr lang="uk-UA" dirty="0"/>
                    </a:p>
                  </a:txBody>
                  <a:tcPr/>
                </a:tc>
                <a:tc>
                  <a:txBody>
                    <a:bodyPr/>
                    <a:lstStyle/>
                    <a:p>
                      <a:pPr algn="ctr"/>
                      <a:r>
                        <a:t>1</a:t>
                      </a:r>
                      <a:endParaRPr lang="uk-UA" dirty="0"/>
                    </a:p>
                  </a:txBody>
                  <a:tcPr/>
                </a:tc>
                <a:tc>
                  <a:txBody>
                    <a:bodyPr/>
                    <a:lstStyle/>
                    <a:p>
                      <a:pPr algn="ctr"/>
                      <a:r>
                        <a:t>15</a:t>
                      </a:r>
                      <a:endParaRPr lang="uk-UA" dirty="0"/>
                    </a:p>
                  </a:txBody>
                  <a:tcPr/>
                </a:tc>
                <a:extLst>
                  <a:ext uri="{0D108BD9-81ED-4DB2-BD59-A6C34878D82A}">
                    <a16:rowId xmlns:a16="http://schemas.microsoft.com/office/drawing/2014/main" val="10001"/>
                  </a:ext>
                </a:extLst>
              </a:tr>
              <a:tr h="460850">
                <a:tc>
                  <a:txBody>
                    <a:bodyPr/>
                    <a:lstStyle/>
                    <a:p>
                      <a:r>
                        <a:rPr lang="uk-UA" sz="1800" b="0" i="0" u="none" strike="noStrike" kern="1200" baseline="0" dirty="0">
                          <a:solidFill>
                            <a:schemeClr val="dk1"/>
                          </a:solidFill>
                          <a:latin typeface="+mn-lt"/>
                        </a:rPr>
                        <a:t>Метод сезонного розрахунку</a:t>
                      </a:r>
                      <a:endParaRPr lang="uk-UA" dirty="0"/>
                    </a:p>
                  </a:txBody>
                  <a:tcPr/>
                </a:tc>
                <a:tc>
                  <a:txBody>
                    <a:bodyPr/>
                    <a:lstStyle/>
                    <a:p>
                      <a:pPr algn="ctr"/>
                      <a:r>
                        <a:t>0,8</a:t>
                      </a:r>
                      <a:endParaRPr lang="uk-UA" dirty="0"/>
                    </a:p>
                  </a:txBody>
                  <a:tcPr/>
                </a:tc>
                <a:tc>
                  <a:txBody>
                    <a:bodyPr/>
                    <a:lstStyle/>
                    <a:p>
                      <a:pPr algn="ctr"/>
                      <a:r>
                        <a:t>30</a:t>
                      </a:r>
                      <a:endParaRPr lang="uk-UA" dirty="0"/>
                    </a:p>
                  </a:txBody>
                  <a:tcPr/>
                </a:tc>
                <a:extLst>
                  <a:ext uri="{0D108BD9-81ED-4DB2-BD59-A6C34878D82A}">
                    <a16:rowId xmlns:a16="http://schemas.microsoft.com/office/drawing/2014/main" val="10002"/>
                  </a:ext>
                </a:extLst>
              </a:tr>
              <a:tr h="460850">
                <a:tc gridSpan="3">
                  <a:txBody>
                    <a:bodyPr/>
                    <a:lstStyle/>
                    <a:p>
                      <a:r>
                        <a:rPr lang="uk-UA" sz="1800" b="0" i="0" u="none" strike="noStrike" kern="1200" baseline="0" dirty="0">
                          <a:solidFill>
                            <a:schemeClr val="dk1"/>
                          </a:solidFill>
                          <a:latin typeface="+mn-lt"/>
                        </a:rPr>
                        <a:t>Значення</a:t>
                      </a:r>
                      <a:r>
                        <a:rPr dirty="0"/>
                        <a:t> α</a:t>
                      </a:r>
                      <a:r>
                        <a:rPr lang="en-US" baseline="-25000" dirty="0"/>
                        <a:t>C ,</a:t>
                      </a:r>
                      <a:r>
                        <a:rPr dirty="0"/>
                        <a:t> </a:t>
                      </a:r>
                      <a:r>
                        <a:rPr lang="uk-UA" b="0" dirty="0"/>
                        <a:t>і </a:t>
                      </a:r>
                      <a:r>
                        <a:rPr dirty="0"/>
                        <a:t>τ</a:t>
                      </a:r>
                      <a:r>
                        <a:rPr lang="en-US" baseline="-25000" dirty="0"/>
                        <a:t>C,0</a:t>
                      </a:r>
                      <a:r>
                        <a:rPr dirty="0"/>
                        <a:t>  </a:t>
                      </a:r>
                      <a:r>
                        <a:rPr lang="uk-UA" sz="1800" b="0" i="0" u="none" strike="noStrike" kern="1200" baseline="0" dirty="0">
                          <a:solidFill>
                            <a:schemeClr val="dk1"/>
                          </a:solidFill>
                          <a:latin typeface="+mn-lt"/>
                        </a:rPr>
                        <a:t>можуть також надавати на національному рівні</a:t>
                      </a:r>
                      <a:endParaRPr lang="uk-UA" dirty="0"/>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3"/>
                  </a:ext>
                </a:extLst>
              </a:tr>
            </a:tbl>
          </a:graphicData>
        </a:graphic>
      </p:graphicFrame>
      <p:sp>
        <p:nvSpPr>
          <p:cNvPr id="5" name="TextBox 4"/>
          <p:cNvSpPr txBox="1"/>
          <p:nvPr/>
        </p:nvSpPr>
        <p:spPr>
          <a:xfrm>
            <a:off x="575488" y="4581128"/>
            <a:ext cx="11065128" cy="954107"/>
          </a:xfrm>
          <a:prstGeom prst="rect">
            <a:avLst/>
          </a:prstGeom>
          <a:noFill/>
        </p:spPr>
        <p:txBody>
          <a:bodyPr wrap="square" rtlCol="0">
            <a:spAutoFit/>
          </a:bodyPr>
          <a:lstStyle/>
          <a:p>
            <a:r>
              <a:rPr lang="uk-UA" dirty="0"/>
              <a:t>Коефіцієнт затрат визначають незалежно від характеристик системи охолодження, припускаючи належний температурний контроль та гнучкість.</a:t>
            </a:r>
            <a:r>
              <a:rPr lang="uk-UA" sz="2000" dirty="0"/>
              <a:t> </a:t>
            </a:r>
            <a:r>
              <a:rPr lang="uk-UA" dirty="0"/>
              <a:t>Охолоджувальна система, яка реагує повільно, а також недосконала система контролю, можуть мати суттєвий вплив на затрати.</a:t>
            </a:r>
            <a:endParaRPr lang="uk-UA" sz="2000" dirty="0"/>
          </a:p>
        </p:txBody>
      </p:sp>
    </p:spTree>
    <p:extLst>
      <p:ext uri="{BB962C8B-B14F-4D97-AF65-F5344CB8AC3E}">
        <p14:creationId xmlns:p14="http://schemas.microsoft.com/office/powerpoint/2010/main" val="7010532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Rectangle 121"/>
          <p:cNvSpPr>
            <a:spLocks noGrp="1" noChangeArrowheads="1"/>
          </p:cNvSpPr>
          <p:nvPr>
            <p:ph idx="1"/>
          </p:nvPr>
        </p:nvSpPr>
        <p:spPr>
          <a:xfrm>
            <a:off x="191344" y="1556792"/>
            <a:ext cx="5544616" cy="4608512"/>
          </a:xfrm>
        </p:spPr>
        <p:txBody>
          <a:bodyPr/>
          <a:lstStyle/>
          <a:p>
            <a:pPr lvl="0"/>
            <a:r>
              <a:rPr lang="uk-UA" sz="2000" kern="1200" dirty="0">
                <a:solidFill>
                  <a:schemeClr val="tx1"/>
                </a:solidFill>
              </a:rPr>
              <a:t>Шкідливий вплив на здоров'я має занадто висока чи занадто низька вологість, зокрема для шкіри, слизових оболонок та дихальних шляхів. </a:t>
            </a:r>
          </a:p>
          <a:p>
            <a:pPr lvl="0"/>
            <a:r>
              <a:rPr lang="uk-UA" sz="2000" kern="1200" dirty="0">
                <a:solidFill>
                  <a:schemeClr val="tx1"/>
                </a:solidFill>
              </a:rPr>
              <a:t>Можливе утворення грибка й плісняви, якщо рівень вологості занадто високий</a:t>
            </a:r>
          </a:p>
          <a:p>
            <a:pPr lvl="0"/>
            <a:r>
              <a:rPr lang="uk-UA" sz="2000" kern="1200" dirty="0">
                <a:solidFill>
                  <a:schemeClr val="tx1"/>
                </a:solidFill>
              </a:rPr>
              <a:t>Можливе пошкодження дерев'яної підлоги чи музичних інструментів, якщо вологість занадто низька </a:t>
            </a:r>
          </a:p>
          <a:p>
            <a:pPr lvl="0"/>
            <a:r>
              <a:rPr lang="uk-UA" sz="2000" kern="1200" dirty="0">
                <a:solidFill>
                  <a:schemeClr val="tx1"/>
                </a:solidFill>
              </a:rPr>
              <a:t>Оптимальна відносна вологість: 35</a:t>
            </a:r>
            <a:r>
              <a:rPr lang="uk-UA" sz="2000" dirty="0">
                <a:solidFill>
                  <a:schemeClr val="tx1"/>
                </a:solidFill>
              </a:rPr>
              <a:t>–</a:t>
            </a:r>
            <a:r>
              <a:rPr lang="uk-UA" sz="2000" kern="1200" dirty="0">
                <a:solidFill>
                  <a:schemeClr val="tx1"/>
                </a:solidFill>
              </a:rPr>
              <a:t>55%</a:t>
            </a:r>
            <a:r>
              <a:rPr lang="uk-UA" dirty="0"/>
              <a:t> </a:t>
            </a:r>
          </a:p>
          <a:p>
            <a:pPr eaLnBrk="1" hangingPunct="1"/>
            <a:endParaRPr lang="uk-UA" sz="2400" b="1" noProof="0" dirty="0">
              <a:solidFill>
                <a:schemeClr val="tx1"/>
              </a:solidFill>
            </a:endParaRPr>
          </a:p>
        </p:txBody>
      </p:sp>
      <p:sp>
        <p:nvSpPr>
          <p:cNvPr id="2" name="Titel 1"/>
          <p:cNvSpPr>
            <a:spLocks noGrp="1"/>
          </p:cNvSpPr>
          <p:nvPr>
            <p:ph type="title"/>
          </p:nvPr>
        </p:nvSpPr>
        <p:spPr>
          <a:xfrm>
            <a:off x="551384" y="356964"/>
            <a:ext cx="6578847" cy="617928"/>
          </a:xfrm>
        </p:spPr>
        <p:txBody>
          <a:bodyPr/>
          <a:lstStyle/>
          <a:p>
            <a:r>
              <a:rPr lang="uk-UA" sz="2800" b="1" kern="1200" dirty="0">
                <a:solidFill>
                  <a:schemeClr val="tx1"/>
                </a:solidFill>
              </a:rPr>
              <a:t>Оптимальна</a:t>
            </a:r>
            <a:r>
              <a:rPr lang="uk-UA" sz="2800" b="1" kern="1200" dirty="0">
                <a:solidFill>
                  <a:srgbClr val="FF0000"/>
                </a:solidFill>
              </a:rPr>
              <a:t> </a:t>
            </a:r>
            <a:r>
              <a:rPr lang="uk-UA" sz="2800" b="1" kern="1200" dirty="0">
                <a:solidFill>
                  <a:schemeClr val="tx1"/>
                </a:solidFill>
              </a:rPr>
              <a:t>внутрішня вологість</a:t>
            </a: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79976" y="1067225"/>
            <a:ext cx="5637357" cy="5457522"/>
          </a:xfrm>
          <a:prstGeom prst="rect">
            <a:avLst/>
          </a:prstGeom>
        </p:spPr>
      </p:pic>
      <p:sp>
        <p:nvSpPr>
          <p:cNvPr id="6" name="TextBox 5"/>
          <p:cNvSpPr txBox="1"/>
          <p:nvPr/>
        </p:nvSpPr>
        <p:spPr>
          <a:xfrm>
            <a:off x="6023992" y="902162"/>
            <a:ext cx="2861351" cy="369332"/>
          </a:xfrm>
          <a:prstGeom prst="rect">
            <a:avLst/>
          </a:prstGeom>
          <a:noFill/>
        </p:spPr>
        <p:txBody>
          <a:bodyPr wrap="square" rtlCol="0">
            <a:spAutoFit/>
          </a:bodyPr>
          <a:lstStyle/>
          <a:p>
            <a:r>
              <a:rPr lang="uk-UA"/>
              <a:t>Відносна вологість, % </a:t>
            </a:r>
          </a:p>
        </p:txBody>
      </p:sp>
      <p:sp>
        <p:nvSpPr>
          <p:cNvPr id="8" name="TextBox 7"/>
          <p:cNvSpPr txBox="1"/>
          <p:nvPr/>
        </p:nvSpPr>
        <p:spPr>
          <a:xfrm>
            <a:off x="8272874" y="3457298"/>
            <a:ext cx="1351518" cy="523220"/>
          </a:xfrm>
          <a:prstGeom prst="rect">
            <a:avLst/>
          </a:prstGeom>
          <a:noFill/>
        </p:spPr>
        <p:txBody>
          <a:bodyPr wrap="square" rtlCol="0">
            <a:spAutoFit/>
          </a:bodyPr>
          <a:lstStyle/>
          <a:p>
            <a:pPr algn="ctr"/>
            <a:r>
              <a:rPr lang="uk-UA" sz="1400" dirty="0"/>
              <a:t>Комфортний рівень</a:t>
            </a:r>
          </a:p>
        </p:txBody>
      </p:sp>
      <p:sp>
        <p:nvSpPr>
          <p:cNvPr id="9" name="TextBox 8"/>
          <p:cNvSpPr txBox="1"/>
          <p:nvPr/>
        </p:nvSpPr>
        <p:spPr>
          <a:xfrm>
            <a:off x="8488898" y="4626276"/>
            <a:ext cx="1620581" cy="369332"/>
          </a:xfrm>
          <a:prstGeom prst="rect">
            <a:avLst/>
          </a:prstGeom>
          <a:noFill/>
        </p:spPr>
        <p:txBody>
          <a:bodyPr wrap="square" rtlCol="0">
            <a:spAutoFit/>
          </a:bodyPr>
          <a:lstStyle/>
          <a:p>
            <a:pPr algn="r"/>
            <a:r>
              <a:rPr lang="uk-UA"/>
              <a:t>Прийнятний рівень </a:t>
            </a:r>
          </a:p>
        </p:txBody>
      </p:sp>
      <p:sp>
        <p:nvSpPr>
          <p:cNvPr id="10" name="TextBox 9"/>
          <p:cNvSpPr txBox="1"/>
          <p:nvPr/>
        </p:nvSpPr>
        <p:spPr>
          <a:xfrm>
            <a:off x="9515212" y="1969808"/>
            <a:ext cx="1620581" cy="369332"/>
          </a:xfrm>
          <a:prstGeom prst="rect">
            <a:avLst/>
          </a:prstGeom>
          <a:noFill/>
        </p:spPr>
        <p:txBody>
          <a:bodyPr wrap="square" rtlCol="0">
            <a:spAutoFit/>
          </a:bodyPr>
          <a:lstStyle/>
          <a:p>
            <a:pPr algn="r"/>
            <a:r>
              <a:rPr lang="uk-UA"/>
              <a:t>Занадто висока вологість</a:t>
            </a:r>
          </a:p>
        </p:txBody>
      </p:sp>
      <p:sp>
        <p:nvSpPr>
          <p:cNvPr id="11" name="TextBox 10"/>
          <p:cNvSpPr txBox="1"/>
          <p:nvPr/>
        </p:nvSpPr>
        <p:spPr>
          <a:xfrm>
            <a:off x="9768408" y="5528677"/>
            <a:ext cx="1620581" cy="369332"/>
          </a:xfrm>
          <a:prstGeom prst="rect">
            <a:avLst/>
          </a:prstGeom>
          <a:noFill/>
        </p:spPr>
        <p:txBody>
          <a:bodyPr wrap="square" rtlCol="0">
            <a:spAutoFit/>
          </a:bodyPr>
          <a:lstStyle/>
          <a:p>
            <a:pPr algn="r"/>
            <a:r>
              <a:rPr lang="uk-UA"/>
              <a:t>Висока сухість</a:t>
            </a:r>
          </a:p>
        </p:txBody>
      </p:sp>
      <p:sp>
        <p:nvSpPr>
          <p:cNvPr id="12" name="TextBox 11"/>
          <p:cNvSpPr txBox="1"/>
          <p:nvPr/>
        </p:nvSpPr>
        <p:spPr>
          <a:xfrm>
            <a:off x="9624392" y="6237283"/>
            <a:ext cx="1929346" cy="369332"/>
          </a:xfrm>
          <a:prstGeom prst="rect">
            <a:avLst/>
          </a:prstGeom>
          <a:noFill/>
        </p:spPr>
        <p:txBody>
          <a:bodyPr wrap="square" rtlCol="0">
            <a:spAutoFit/>
          </a:bodyPr>
          <a:lstStyle/>
          <a:p>
            <a:pPr algn="r"/>
            <a:r>
              <a:rPr lang="uk-UA"/>
              <a:t>Температура, </a:t>
            </a:r>
            <a:r>
              <a:rPr lang="uk-UA" baseline="30000" dirty="0"/>
              <a:t>o</a:t>
            </a:r>
            <a:r>
              <a:rPr lang="uk-UA"/>
              <a:t>C </a:t>
            </a:r>
            <a:endParaRPr lang="uk-UA" dirty="0"/>
          </a:p>
        </p:txBody>
      </p:sp>
    </p:spTree>
    <p:extLst>
      <p:ext uri="{BB962C8B-B14F-4D97-AF65-F5344CB8AC3E}">
        <p14:creationId xmlns:p14="http://schemas.microsoft.com/office/powerpoint/2010/main" val="950003984"/>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352" y="332656"/>
            <a:ext cx="8496944" cy="1008112"/>
          </a:xfrm>
        </p:spPr>
        <p:txBody>
          <a:bodyPr/>
          <a:lstStyle/>
          <a:p>
            <a:r>
              <a:rPr lang="uk-UA" b="1" dirty="0">
                <a:solidFill>
                  <a:schemeClr val="tx1"/>
                </a:solidFill>
              </a:rPr>
              <a:t>Il Ілюструє коефіцієнт затрат для методу щомісячного розрахунку та для різних часових констант</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3352" y="1190555"/>
            <a:ext cx="8541099" cy="5112568"/>
          </a:xfrm>
          <a:prstGeom prst="rect">
            <a:avLst/>
          </a:prstGeom>
        </p:spPr>
      </p:pic>
      <p:sp>
        <p:nvSpPr>
          <p:cNvPr id="5" name="TextBox 4"/>
          <p:cNvSpPr txBox="1"/>
          <p:nvPr/>
        </p:nvSpPr>
        <p:spPr>
          <a:xfrm>
            <a:off x="551384" y="6464503"/>
            <a:ext cx="2736304" cy="369332"/>
          </a:xfrm>
          <a:prstGeom prst="rect">
            <a:avLst/>
          </a:prstGeom>
          <a:noFill/>
        </p:spPr>
        <p:txBody>
          <a:bodyPr wrap="square" rtlCol="0">
            <a:spAutoFit/>
          </a:bodyPr>
          <a:lstStyle/>
          <a:p>
            <a:r>
              <a:rPr lang="uk-UA"/>
              <a:t>Джерело: ISO 13790</a:t>
            </a:r>
          </a:p>
        </p:txBody>
      </p:sp>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760296" y="4221088"/>
            <a:ext cx="3376584" cy="1891283"/>
          </a:xfrm>
          <a:prstGeom prst="rect">
            <a:avLst/>
          </a:prstGeom>
        </p:spPr>
      </p:pic>
    </p:spTree>
    <p:extLst>
      <p:ext uri="{BB962C8B-B14F-4D97-AF65-F5344CB8AC3E}">
        <p14:creationId xmlns:p14="http://schemas.microsoft.com/office/powerpoint/2010/main" val="19308938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7408" y="404664"/>
            <a:ext cx="10656032" cy="617928"/>
          </a:xfrm>
        </p:spPr>
        <p:txBody>
          <a:bodyPr/>
          <a:lstStyle/>
          <a:p>
            <a:r>
              <a:rPr lang="uk-UA" sz="2800" b="1" dirty="0">
                <a:solidFill>
                  <a:schemeClr val="tx1"/>
                </a:solidFill>
              </a:rPr>
              <a:t>Часова константа будівлі</a:t>
            </a:r>
            <a:endParaRPr lang="uk-UA" sz="2800" dirty="0">
              <a:solidFill>
                <a:schemeClr val="tx1"/>
              </a:solidFill>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67408" y="1484784"/>
                <a:ext cx="10656032" cy="5040560"/>
              </a:xfrm>
            </p:spPr>
            <p:txBody>
              <a:bodyPr/>
              <a:lstStyle/>
              <a:p>
                <a:r>
                  <a:rPr lang="uk-UA" sz="2000" dirty="0">
                    <a:solidFill>
                      <a:schemeClr val="tx1"/>
                    </a:solidFill>
                  </a:rPr>
                  <a:t>Часова константа приміщення </a:t>
                </a:r>
                <a:r>
                  <a:rPr lang="uk-UA" sz="2000" b="1" dirty="0">
                    <a:solidFill>
                      <a:schemeClr val="tx1"/>
                    </a:solidFill>
                  </a:rPr>
                  <a:t>τ</a:t>
                </a:r>
                <a:r>
                  <a:rPr lang="uk-UA" sz="2000" dirty="0">
                    <a:solidFill>
                      <a:schemeClr val="tx1"/>
                    </a:solidFill>
                  </a:rPr>
                  <a:t> будівлі, виражена в годинах, характеризує внутрішню термальну інерцію кондиціонованого приміщення як для періодів використання системи нагрівання, так й охолодження.  Розраховують за допомогою рівняння: </a:t>
                </a:r>
              </a:p>
              <a:p>
                <a:r>
                  <a:rPr lang="uk-UA" sz="2000" dirty="0">
                    <a:solidFill>
                      <a:schemeClr val="tx1"/>
                    </a:solidFill>
                  </a:rPr>
                  <a:t>τ = </a:t>
                </a:r>
                <a14:m>
                  <m:oMath xmlns:m="http://schemas.openxmlformats.org/officeDocument/2006/math">
                    <m:f>
                      <m:fPr>
                        <m:ctrlPr>
                          <a:rPr lang="en-US" sz="2000" i="1">
                            <a:solidFill>
                              <a:schemeClr val="tx1"/>
                            </a:solidFill>
                            <a:latin typeface="Cambria Math" panose="02040503050406030204" pitchFamily="18" charset="0"/>
                          </a:rPr>
                        </m:ctrlPr>
                      </m:fPr>
                      <m:num>
                        <m:r>
                          <a:rPr lang="en-US" sz="2000">
                            <a:solidFill>
                              <a:schemeClr val="tx1"/>
                            </a:solidFill>
                            <a:latin typeface="Cambria Math" panose="02040503050406030204" pitchFamily="18" charset="0"/>
                          </a:rPr>
                          <m:t>𝐶𝑚</m:t>
                        </m:r>
                        <m:r>
                          <a:rPr lang="en-US" sz="2000">
                            <a:solidFill>
                              <a:schemeClr val="tx1"/>
                            </a:solidFill>
                            <a:latin typeface="Cambria Math" panose="02040503050406030204" pitchFamily="18" charset="0"/>
                          </a:rPr>
                          <m:t>/3600</m:t>
                        </m:r>
                      </m:num>
                      <m:den>
                        <m:r>
                          <a:rPr lang="en-US" sz="2000">
                            <a:solidFill>
                              <a:schemeClr val="tx1"/>
                            </a:solidFill>
                            <a:latin typeface="Cambria Math" panose="02040503050406030204" pitchFamily="18" charset="0"/>
                          </a:rPr>
                          <m:t>𝐻𝑡𝑟</m:t>
                        </m:r>
                        <m:r>
                          <a:rPr lang="en-US" sz="2000">
                            <a:solidFill>
                              <a:schemeClr val="tx1"/>
                            </a:solidFill>
                            <a:latin typeface="Cambria Math" panose="02040503050406030204" pitchFamily="18" charset="0"/>
                          </a:rPr>
                          <m:t>,</m:t>
                        </m:r>
                        <m:r>
                          <a:rPr lang="en-US" sz="2000">
                            <a:solidFill>
                              <a:schemeClr val="tx1"/>
                            </a:solidFill>
                            <a:latin typeface="Cambria Math" panose="02040503050406030204" pitchFamily="18" charset="0"/>
                          </a:rPr>
                          <m:t>𝑎𝑑𝑗</m:t>
                        </m:r>
                        <m:r>
                          <a:rPr lang="en-US" sz="2000">
                            <a:solidFill>
                              <a:schemeClr val="tx1"/>
                            </a:solidFill>
                            <a:latin typeface="Cambria Math" panose="02040503050406030204" pitchFamily="18" charset="0"/>
                          </a:rPr>
                          <m:t>+</m:t>
                        </m:r>
                        <m:r>
                          <a:rPr lang="en-US" sz="2000">
                            <a:solidFill>
                              <a:schemeClr val="tx1"/>
                            </a:solidFill>
                            <a:latin typeface="Cambria Math" panose="02040503050406030204" pitchFamily="18" charset="0"/>
                          </a:rPr>
                          <m:t>𝐻𝑣𝑒</m:t>
                        </m:r>
                        <m:r>
                          <a:rPr lang="en-US" sz="2000">
                            <a:solidFill>
                              <a:schemeClr val="tx1"/>
                            </a:solidFill>
                            <a:latin typeface="Cambria Math" panose="02040503050406030204" pitchFamily="18" charset="0"/>
                          </a:rPr>
                          <m:t>,</m:t>
                        </m:r>
                        <m:r>
                          <a:rPr lang="en-US" sz="2000">
                            <a:solidFill>
                              <a:schemeClr val="tx1"/>
                            </a:solidFill>
                            <a:latin typeface="Cambria Math" panose="02040503050406030204" pitchFamily="18" charset="0"/>
                          </a:rPr>
                          <m:t>𝑎𝑑𝑗</m:t>
                        </m:r>
                      </m:den>
                    </m:f>
                  </m:oMath>
                </a14:m>
                <a:endParaRPr lang="uk-UA" sz="2000" dirty="0">
                  <a:solidFill>
                    <a:schemeClr val="tx1"/>
                  </a:solidFill>
                </a:endParaRPr>
              </a:p>
              <a:p>
                <a:pPr marL="0" indent="0">
                  <a:buNone/>
                </a:pPr>
                <a:r>
                  <a:rPr lang="uk-UA" sz="2000" dirty="0">
                    <a:solidFill>
                      <a:schemeClr val="tx1"/>
                    </a:solidFill>
                  </a:rPr>
                  <a:t>де, </a:t>
                </a:r>
              </a:p>
              <a:p>
                <a:r>
                  <a:rPr lang="uk-UA" sz="2000" dirty="0" err="1">
                    <a:solidFill>
                      <a:schemeClr val="tx1"/>
                    </a:solidFill>
                  </a:rPr>
                  <a:t>C</a:t>
                </a:r>
                <a:r>
                  <a:rPr lang="uk-UA" sz="2000" baseline="-25000" dirty="0" err="1">
                    <a:solidFill>
                      <a:schemeClr val="tx1"/>
                    </a:solidFill>
                  </a:rPr>
                  <a:t>m</a:t>
                </a:r>
                <a:r>
                  <a:rPr lang="uk-UA" sz="2000" dirty="0">
                    <a:solidFill>
                      <a:schemeClr val="tx1"/>
                    </a:solidFill>
                  </a:rPr>
                  <a:t> –  це внутрішня теплоємність будівлі чи приміщення будівлі</a:t>
                </a:r>
              </a:p>
              <a:p>
                <a14:m>
                  <m:oMath xmlns:m="http://schemas.openxmlformats.org/officeDocument/2006/math">
                    <m:r>
                      <a:rPr lang="en-US" sz="2000">
                        <a:solidFill>
                          <a:schemeClr val="tx1"/>
                        </a:solidFill>
                        <a:latin typeface="Cambria Math" panose="02040503050406030204" pitchFamily="18" charset="0"/>
                      </a:rPr>
                      <m:t>𝐻</m:t>
                    </m:r>
                    <m:r>
                      <a:rPr lang="en-US" sz="2000" baseline="-25000">
                        <a:solidFill>
                          <a:schemeClr val="tx1"/>
                        </a:solidFill>
                        <a:latin typeface="Cambria Math" panose="02040503050406030204" pitchFamily="18" charset="0"/>
                      </a:rPr>
                      <m:t>𝑡𝑟</m:t>
                    </m:r>
                    <m:r>
                      <a:rPr lang="en-US" sz="2000" baseline="-25000">
                        <a:solidFill>
                          <a:schemeClr val="tx1"/>
                        </a:solidFill>
                        <a:latin typeface="Cambria Math" panose="02040503050406030204" pitchFamily="18" charset="0"/>
                      </a:rPr>
                      <m:t>,</m:t>
                    </m:r>
                    <m:r>
                      <a:rPr lang="en-US" sz="2000" baseline="-25000">
                        <a:solidFill>
                          <a:schemeClr val="tx1"/>
                        </a:solidFill>
                        <a:latin typeface="Cambria Math" panose="02040503050406030204" pitchFamily="18" charset="0"/>
                      </a:rPr>
                      <m:t>𝑎𝑑𝑗</m:t>
                    </m:r>
                  </m:oMath>
                </a14:m>
                <a:r>
                  <a:rPr lang="uk-UA" sz="2000" dirty="0">
                    <a:solidFill>
                      <a:schemeClr val="tx1"/>
                    </a:solidFill>
                  </a:rPr>
                  <a:t> – це репрезентативне значення коефіцієнта загальної теплопередачі через трансмісію, що регулюють відповідно до різниці зовнішньо-внутрішньої температури, вираженої у ватах на кельвін;</a:t>
                </a:r>
              </a:p>
              <a:p>
                <a14:m>
                  <m:oMath xmlns:m="http://schemas.openxmlformats.org/officeDocument/2006/math">
                    <m:r>
                      <a:rPr lang="en-US" sz="2000">
                        <a:solidFill>
                          <a:schemeClr val="tx1"/>
                        </a:solidFill>
                        <a:latin typeface="Cambria Math" panose="02040503050406030204" pitchFamily="18" charset="0"/>
                      </a:rPr>
                      <m:t>𝐻</m:t>
                    </m:r>
                    <m:r>
                      <a:rPr lang="en-US" sz="2000" baseline="-25000">
                        <a:solidFill>
                          <a:schemeClr val="tx1"/>
                        </a:solidFill>
                        <a:latin typeface="Cambria Math" panose="02040503050406030204" pitchFamily="18" charset="0"/>
                      </a:rPr>
                      <m:t>𝑣𝑒</m:t>
                    </m:r>
                    <m:r>
                      <a:rPr lang="en-US" sz="2000" baseline="-25000">
                        <a:solidFill>
                          <a:schemeClr val="tx1"/>
                        </a:solidFill>
                        <a:latin typeface="Cambria Math" panose="02040503050406030204" pitchFamily="18" charset="0"/>
                      </a:rPr>
                      <m:t>,</m:t>
                    </m:r>
                    <m:r>
                      <a:rPr lang="en-US" sz="2000" baseline="-25000">
                        <a:solidFill>
                          <a:schemeClr val="tx1"/>
                        </a:solidFill>
                        <a:latin typeface="Cambria Math" panose="02040503050406030204" pitchFamily="18" charset="0"/>
                      </a:rPr>
                      <m:t>𝑎𝑑𝑗</m:t>
                    </m:r>
                  </m:oMath>
                </a14:m>
                <a:r>
                  <a:rPr lang="uk-UA" sz="2000" dirty="0">
                    <a:solidFill>
                      <a:schemeClr val="tx1"/>
                    </a:solidFill>
                  </a:rPr>
                  <a:t> – це репрезентативне значення коефіцієнту загальної теплопередачі через вентиляцію, що регулюють відповідно до різниці зовнішньо-внутрішньої температури, вираженої у ватах на кельвін.</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67408" y="1484784"/>
                <a:ext cx="10656032" cy="5040560"/>
              </a:xfrm>
              <a:blipFill>
                <a:blip r:embed="rId3"/>
                <a:stretch>
                  <a:fillRect l="-629" t="-605" r="-801" b="-1332"/>
                </a:stretch>
              </a:blipFill>
            </p:spPr>
            <p:txBody>
              <a:bodyPr/>
              <a:lstStyle/>
              <a:p>
                <a:r>
                  <a:rPr lang="ru-UA">
                    <a:noFill/>
                  </a:rPr>
                  <a:t> </a:t>
                </a:r>
              </a:p>
            </p:txBody>
          </p:sp>
        </mc:Fallback>
      </mc:AlternateContent>
    </p:spTree>
    <p:extLst>
      <p:ext uri="{BB962C8B-B14F-4D97-AF65-F5344CB8AC3E}">
        <p14:creationId xmlns:p14="http://schemas.microsoft.com/office/powerpoint/2010/main" val="31016246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Text Box 5"/>
          <p:cNvSpPr txBox="1">
            <a:spLocks noChangeArrowheads="1"/>
          </p:cNvSpPr>
          <p:nvPr/>
        </p:nvSpPr>
        <p:spPr bwMode="auto">
          <a:xfrm>
            <a:off x="8183564" y="5949950"/>
            <a:ext cx="2484437" cy="304800"/>
          </a:xfrm>
          <a:prstGeom prst="rect">
            <a:avLst/>
          </a:prstGeom>
          <a:noFill/>
          <a:ln w="9525">
            <a:noFill/>
            <a:miter lim="800000"/>
            <a:headEnd/>
            <a:tailEnd/>
          </a:ln>
        </p:spPr>
        <p:txBody>
          <a:bodyPr>
            <a:spAutoFit/>
          </a:bodyPr>
          <a:lstStyle/>
          <a:p>
            <a:pPr algn="r">
              <a:spcBef>
                <a:spcPct val="50000"/>
              </a:spcBef>
            </a:pPr>
            <a:r>
              <a:rPr lang="uk-UA" sz="1400">
                <a:solidFill>
                  <a:schemeClr val="bg1"/>
                </a:solidFill>
              </a:rPr>
              <a:t>Фото: Maria Wall</a:t>
            </a:r>
          </a:p>
        </p:txBody>
      </p:sp>
      <p:pic>
        <p:nvPicPr>
          <p:cNvPr id="5" name="Picture 7" descr="L102066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0001" y="1484784"/>
            <a:ext cx="6001845" cy="4464496"/>
          </a:xfrm>
          <a:prstGeom prst="rect">
            <a:avLst/>
          </a:prstGeom>
          <a:noFill/>
          <a:ln w="9525">
            <a:noFill/>
            <a:miter lim="800000"/>
            <a:headEnd/>
            <a:tailEnd/>
          </a:ln>
        </p:spPr>
      </p:pic>
      <p:sp>
        <p:nvSpPr>
          <p:cNvPr id="3" name="Title 2"/>
          <p:cNvSpPr>
            <a:spLocks noGrp="1"/>
          </p:cNvSpPr>
          <p:nvPr>
            <p:ph type="title"/>
          </p:nvPr>
        </p:nvSpPr>
        <p:spPr>
          <a:xfrm>
            <a:off x="300001" y="309324"/>
            <a:ext cx="10368000" cy="617928"/>
          </a:xfrm>
        </p:spPr>
        <p:txBody>
          <a:bodyPr/>
          <a:lstStyle/>
          <a:p>
            <a:r>
              <a:rPr lang="uk-UA" sz="2800" b="1" dirty="0">
                <a:solidFill>
                  <a:schemeClr val="tx1"/>
                </a:solidFill>
                <a:latin typeface="Arial" pitchFamily="34" charset="0"/>
              </a:rPr>
              <a:t>Як скоротити потреби охолодження?</a:t>
            </a:r>
            <a:endParaRPr lang="uk-UA" sz="2800" b="1" dirty="0">
              <a:solidFill>
                <a:schemeClr val="tx1"/>
              </a:solidFill>
            </a:endParaRPr>
          </a:p>
        </p:txBody>
      </p:sp>
      <p:pic>
        <p:nvPicPr>
          <p:cNvPr id="8" name="Picture 2" descr="Y:\Pictures\mob_26042012\23042012474.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35722" y="1484783"/>
            <a:ext cx="5322273" cy="4464497"/>
          </a:xfrm>
          <a:prstGeom prst="rect">
            <a:avLst/>
          </a:prstGeom>
          <a:noFill/>
          <a:ln w="9525">
            <a:noFill/>
            <a:miter lim="800000"/>
            <a:headEnd/>
            <a:tailEnd/>
          </a:ln>
        </p:spPr>
      </p:pic>
    </p:spTree>
    <p:extLst>
      <p:ext uri="{BB962C8B-B14F-4D97-AF65-F5344CB8AC3E}">
        <p14:creationId xmlns:p14="http://schemas.microsoft.com/office/powerpoint/2010/main" val="2128494955"/>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072" y="548680"/>
            <a:ext cx="10368000" cy="617928"/>
          </a:xfrm>
        </p:spPr>
        <p:txBody>
          <a:bodyPr/>
          <a:lstStyle/>
          <a:p>
            <a:r>
              <a:rPr lang="uk-UA" sz="2800" b="1" dirty="0">
                <a:solidFill>
                  <a:schemeClr val="tx1"/>
                </a:solidFill>
              </a:rPr>
              <a:t>Орієнтація будівлі та затінення</a:t>
            </a:r>
          </a:p>
        </p:txBody>
      </p:sp>
      <p:pic>
        <p:nvPicPr>
          <p:cNvPr id="4" name="Picture 12" descr="sun angle copy"/>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9336" y="1340768"/>
            <a:ext cx="7128792" cy="4905836"/>
          </a:xfrm>
          <a:prstGeom prst="rect">
            <a:avLst/>
          </a:prstGeom>
          <a:noFill/>
          <a:ln w="9525">
            <a:noFill/>
            <a:miter lim="800000"/>
            <a:headEnd/>
            <a:tailEnd/>
          </a:ln>
        </p:spPr>
      </p:pic>
      <p:sp>
        <p:nvSpPr>
          <p:cNvPr id="5" name="Text Box 11"/>
          <p:cNvSpPr txBox="1">
            <a:spLocks noChangeArrowheads="1"/>
          </p:cNvSpPr>
          <p:nvPr/>
        </p:nvSpPr>
        <p:spPr bwMode="auto">
          <a:xfrm>
            <a:off x="119336" y="5877272"/>
            <a:ext cx="5473159" cy="369332"/>
          </a:xfrm>
          <a:prstGeom prst="rect">
            <a:avLst/>
          </a:prstGeom>
          <a:noFill/>
          <a:ln w="9525">
            <a:noFill/>
            <a:miter lim="800000"/>
            <a:headEnd/>
            <a:tailEnd/>
          </a:ln>
        </p:spPr>
        <p:txBody>
          <a:bodyPr wrap="square">
            <a:spAutoFit/>
          </a:bodyPr>
          <a:lstStyle/>
          <a:p>
            <a:pPr>
              <a:spcBef>
                <a:spcPct val="50000"/>
              </a:spcBef>
            </a:pPr>
            <a:r>
              <a:rPr lang="uk-UA"/>
              <a:t>Джерело:</a:t>
            </a:r>
            <a:r>
              <a:rPr lang="uk-UA" b="0" dirty="0"/>
              <a:t> Passnet</a:t>
            </a:r>
            <a:endParaRPr lang="uk-UA" b="0" dirty="0">
              <a:cs typeface="Arial" pitchFamily="34" charset="0"/>
            </a:endParaRPr>
          </a:p>
        </p:txBody>
      </p:sp>
      <p:sp>
        <p:nvSpPr>
          <p:cNvPr id="6" name="Rectangle 5"/>
          <p:cNvSpPr/>
          <p:nvPr/>
        </p:nvSpPr>
        <p:spPr>
          <a:xfrm>
            <a:off x="7464152" y="1772816"/>
            <a:ext cx="4598817" cy="2246769"/>
          </a:xfrm>
          <a:prstGeom prst="rect">
            <a:avLst/>
          </a:prstGeom>
        </p:spPr>
        <p:txBody>
          <a:bodyPr wrap="square">
            <a:spAutoFit/>
          </a:bodyPr>
          <a:lstStyle/>
          <a:p>
            <a:pPr marL="342900" indent="-342900">
              <a:buFont typeface="Arial" panose="020B0604020202020204" pitchFamily="34" charset="0"/>
              <a:buChar char="•"/>
            </a:pPr>
            <a:r>
              <a:rPr lang="uk-UA" sz="2000" dirty="0"/>
              <a:t>Орієнтація будівлі</a:t>
            </a:r>
          </a:p>
          <a:p>
            <a:pPr marL="342900" indent="-342900">
              <a:buFont typeface="Arial" panose="020B0604020202020204" pitchFamily="34" charset="0"/>
              <a:buChar char="•"/>
            </a:pPr>
            <a:r>
              <a:rPr lang="uk-UA" sz="2000" dirty="0"/>
              <a:t>Довколишні будівлі </a:t>
            </a:r>
          </a:p>
          <a:p>
            <a:pPr marL="342900" indent="-342900">
              <a:buFont typeface="Arial" panose="020B0604020202020204" pitchFamily="34" charset="0"/>
              <a:buChar char="•"/>
            </a:pPr>
            <a:r>
              <a:rPr lang="uk-UA" sz="2000" dirty="0"/>
              <a:t>Дерева </a:t>
            </a:r>
          </a:p>
          <a:p>
            <a:pPr marL="342900" indent="-342900">
              <a:buFont typeface="Arial" panose="020B0604020202020204" pitchFamily="34" charset="0"/>
              <a:buChar char="•"/>
            </a:pPr>
            <a:r>
              <a:rPr lang="uk-UA" sz="2000" dirty="0"/>
              <a:t>Кут сонячних променів</a:t>
            </a:r>
          </a:p>
          <a:p>
            <a:pPr marL="342900" indent="-342900">
              <a:buFont typeface="Arial" panose="020B0604020202020204" pitchFamily="34" charset="0"/>
              <a:buChar char="•"/>
            </a:pPr>
            <a:r>
              <a:rPr lang="uk-UA" sz="2000" dirty="0"/>
              <a:t>Затінення (навіс тощо)</a:t>
            </a:r>
          </a:p>
          <a:p>
            <a:pPr marL="342900" indent="-342900">
              <a:buFont typeface="Arial" panose="020B0604020202020204" pitchFamily="34" charset="0"/>
              <a:buChar char="•"/>
            </a:pPr>
            <a:r>
              <a:rPr lang="uk-UA" sz="2000" dirty="0"/>
              <a:t>Місцевий клімат (море, озеро, відкритий простір)</a:t>
            </a:r>
          </a:p>
        </p:txBody>
      </p:sp>
    </p:spTree>
    <p:extLst>
      <p:ext uri="{BB962C8B-B14F-4D97-AF65-F5344CB8AC3E}">
        <p14:creationId xmlns:p14="http://schemas.microsoft.com/office/powerpoint/2010/main" val="9521731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335360" y="345163"/>
            <a:ext cx="8229600" cy="1081088"/>
          </a:xfrm>
          <a:prstGeom prst="rect">
            <a:avLst/>
          </a:prstGeom>
          <a:noFill/>
          <a:ln w="9525">
            <a:noFill/>
            <a:miter lim="800000"/>
            <a:headEnd/>
            <a:tailEnd/>
          </a:ln>
        </p:spPr>
        <p:txBody>
          <a:bodyPr anchor="ctr"/>
          <a:lstStyle/>
          <a:p>
            <a:r>
              <a:rPr lang="uk-UA" sz="2800" b="1" dirty="0">
                <a:latin typeface="+mj-lt"/>
              </a:rPr>
              <a:t>Активне та пасивне затінення</a:t>
            </a:r>
            <a:endParaRPr lang="uk-UA" sz="2800" b="1" dirty="0">
              <a:latin typeface="+mj-lt"/>
              <a:ea typeface="+mj-ea"/>
              <a:cs typeface="+mj-cs"/>
            </a:endParaRPr>
          </a:p>
        </p:txBody>
      </p:sp>
      <p:grpSp>
        <p:nvGrpSpPr>
          <p:cNvPr id="24579" name="Skupina 25"/>
          <p:cNvGrpSpPr>
            <a:grpSpLocks/>
          </p:cNvGrpSpPr>
          <p:nvPr/>
        </p:nvGrpSpPr>
        <p:grpSpPr bwMode="auto">
          <a:xfrm>
            <a:off x="458002" y="1261866"/>
            <a:ext cx="3500438" cy="2074863"/>
            <a:chOff x="142844" y="1211687"/>
            <a:chExt cx="4000528" cy="2431797"/>
          </a:xfrm>
        </p:grpSpPr>
        <p:pic>
          <p:nvPicPr>
            <p:cNvPr id="24587" name="Obrázok 10" descr="ray65,5.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0034" y="1211687"/>
              <a:ext cx="3643338" cy="2431797"/>
            </a:xfrm>
            <a:prstGeom prst="rect">
              <a:avLst/>
            </a:prstGeom>
            <a:noFill/>
            <a:ln w="9525">
              <a:noFill/>
              <a:miter lim="800000"/>
              <a:headEnd/>
              <a:tailEnd/>
            </a:ln>
          </p:spPr>
        </p:pic>
        <p:sp>
          <p:nvSpPr>
            <p:cNvPr id="24588" name="BlokTextu 11"/>
            <p:cNvSpPr txBox="1">
              <a:spLocks noChangeArrowheads="1"/>
            </p:cNvSpPr>
            <p:nvPr/>
          </p:nvSpPr>
          <p:spPr bwMode="auto">
            <a:xfrm>
              <a:off x="1285852" y="3000372"/>
              <a:ext cx="379513" cy="468940"/>
            </a:xfrm>
            <a:prstGeom prst="rect">
              <a:avLst/>
            </a:prstGeom>
            <a:noFill/>
            <a:ln w="9525">
              <a:noFill/>
              <a:miter lim="800000"/>
              <a:headEnd/>
              <a:tailEnd/>
            </a:ln>
          </p:spPr>
          <p:txBody>
            <a:bodyPr>
              <a:spAutoFit/>
            </a:bodyPr>
            <a:lstStyle/>
            <a:p>
              <a:r>
                <a:rPr lang="uk-UA" sz="2000">
                  <a:solidFill>
                    <a:schemeClr val="accent2"/>
                  </a:solidFill>
                </a:rPr>
                <a:t>α</a:t>
              </a:r>
            </a:p>
          </p:txBody>
        </p:sp>
        <p:pic>
          <p:nvPicPr>
            <p:cNvPr id="24589" name="Picture 2" descr="C:\Documents and Settings\Katarina\Local Settings\Temporary Internet Files\Content.IE5\NLH3ALFT\MCj04325890000[1].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42844" y="1214422"/>
              <a:ext cx="785818" cy="785818"/>
            </a:xfrm>
            <a:prstGeom prst="rect">
              <a:avLst/>
            </a:prstGeom>
            <a:noFill/>
            <a:ln w="9525">
              <a:noFill/>
              <a:miter lim="800000"/>
              <a:headEnd/>
              <a:tailEnd/>
            </a:ln>
          </p:spPr>
        </p:pic>
      </p:grpSp>
      <p:grpSp>
        <p:nvGrpSpPr>
          <p:cNvPr id="24580" name="Skupina 24"/>
          <p:cNvGrpSpPr>
            <a:grpSpLocks/>
          </p:cNvGrpSpPr>
          <p:nvPr/>
        </p:nvGrpSpPr>
        <p:grpSpPr bwMode="auto">
          <a:xfrm>
            <a:off x="604682" y="3784856"/>
            <a:ext cx="3286125" cy="2143125"/>
            <a:chOff x="214282" y="3429000"/>
            <a:chExt cx="3628155" cy="2437851"/>
          </a:xfrm>
        </p:grpSpPr>
        <p:pic>
          <p:nvPicPr>
            <p:cNvPr id="24585" name="Obrázok 13" descr="house blinds.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94332" y="3714752"/>
              <a:ext cx="3248105" cy="2152099"/>
            </a:xfrm>
            <a:prstGeom prst="rect">
              <a:avLst/>
            </a:prstGeom>
            <a:noFill/>
            <a:ln w="9525">
              <a:noFill/>
              <a:miter lim="800000"/>
              <a:headEnd/>
              <a:tailEnd/>
            </a:ln>
          </p:spPr>
        </p:pic>
        <p:pic>
          <p:nvPicPr>
            <p:cNvPr id="24586" name="Picture 2" descr="C:\Documents and Settings\Katarina\Local Settings\Temporary Internet Files\Content.IE5\NLH3ALFT\MCj04325890000[1].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14282" y="3429000"/>
              <a:ext cx="757237" cy="757237"/>
            </a:xfrm>
            <a:prstGeom prst="rect">
              <a:avLst/>
            </a:prstGeom>
            <a:noFill/>
            <a:ln w="9525">
              <a:noFill/>
              <a:miter lim="800000"/>
              <a:headEnd/>
              <a:tailEnd/>
            </a:ln>
          </p:spPr>
        </p:pic>
      </p:grpSp>
      <p:sp>
        <p:nvSpPr>
          <p:cNvPr id="24581" name="Voľná forma 26"/>
          <p:cNvSpPr>
            <a:spLocks noChangeArrowheads="1"/>
          </p:cNvSpPr>
          <p:nvPr/>
        </p:nvSpPr>
        <p:spPr bwMode="auto">
          <a:xfrm rot="461889">
            <a:off x="1557491" y="4136415"/>
            <a:ext cx="300037" cy="482600"/>
          </a:xfrm>
          <a:custGeom>
            <a:avLst/>
            <a:gdLst>
              <a:gd name="T0" fmla="*/ 0 w 331470"/>
              <a:gd name="T1" fmla="*/ 130330 h 548640"/>
              <a:gd name="T2" fmla="*/ 68330 w 331470"/>
              <a:gd name="T3" fmla="*/ 223423 h 548640"/>
              <a:gd name="T4" fmla="*/ 165132 w 331470"/>
              <a:gd name="T5" fmla="*/ 0 h 548640"/>
              <a:gd name="T6" fmla="*/ 56942 w 331470"/>
              <a:gd name="T7" fmla="*/ 186187 h 548640"/>
              <a:gd name="T8" fmla="*/ 0 w 331470"/>
              <a:gd name="T9" fmla="*/ 130330 h 548640"/>
              <a:gd name="T10" fmla="*/ 0 60000 65536"/>
              <a:gd name="T11" fmla="*/ 0 60000 65536"/>
              <a:gd name="T12" fmla="*/ 0 60000 65536"/>
              <a:gd name="T13" fmla="*/ 0 60000 65536"/>
              <a:gd name="T14" fmla="*/ 0 60000 65536"/>
              <a:gd name="T15" fmla="*/ 0 w 331470"/>
              <a:gd name="T16" fmla="*/ 0 h 548640"/>
              <a:gd name="T17" fmla="*/ 331470 w 331470"/>
              <a:gd name="T18" fmla="*/ 548640 h 548640"/>
            </a:gdLst>
            <a:ahLst/>
            <a:cxnLst>
              <a:cxn ang="T10">
                <a:pos x="T0" y="T1"/>
              </a:cxn>
              <a:cxn ang="T11">
                <a:pos x="T2" y="T3"/>
              </a:cxn>
              <a:cxn ang="T12">
                <a:pos x="T4" y="T5"/>
              </a:cxn>
              <a:cxn ang="T13">
                <a:pos x="T6" y="T7"/>
              </a:cxn>
              <a:cxn ang="T14">
                <a:pos x="T8" y="T9"/>
              </a:cxn>
            </a:cxnLst>
            <a:rect l="T15" t="T16" r="T17" b="T18"/>
            <a:pathLst>
              <a:path w="331470" h="548640">
                <a:moveTo>
                  <a:pt x="0" y="320040"/>
                </a:moveTo>
                <a:lnTo>
                  <a:pt x="137160" y="548640"/>
                </a:lnTo>
                <a:lnTo>
                  <a:pt x="331470" y="0"/>
                </a:lnTo>
                <a:lnTo>
                  <a:pt x="114300" y="457200"/>
                </a:lnTo>
                <a:lnTo>
                  <a:pt x="0" y="320040"/>
                </a:lnTo>
                <a:close/>
              </a:path>
            </a:pathLst>
          </a:custGeom>
          <a:solidFill>
            <a:srgbClr val="C00000"/>
          </a:solidFill>
          <a:ln w="9525" algn="ctr">
            <a:noFill/>
            <a:round/>
            <a:headEnd/>
            <a:tailEnd/>
          </a:ln>
        </p:spPr>
        <p:txBody>
          <a:bodyPr wrap="none" anchor="ctr"/>
          <a:lstStyle/>
          <a:p>
            <a:endParaRPr lang="en-US">
              <a:cs typeface="Arial" pitchFamily="34" charset="0"/>
            </a:endParaRPr>
          </a:p>
        </p:txBody>
      </p:sp>
      <p:sp>
        <p:nvSpPr>
          <p:cNvPr id="24582" name="Voľná forma 27"/>
          <p:cNvSpPr>
            <a:spLocks noChangeArrowheads="1"/>
          </p:cNvSpPr>
          <p:nvPr/>
        </p:nvSpPr>
        <p:spPr bwMode="auto">
          <a:xfrm rot="461889">
            <a:off x="1932133" y="4853881"/>
            <a:ext cx="301625" cy="482600"/>
          </a:xfrm>
          <a:custGeom>
            <a:avLst/>
            <a:gdLst>
              <a:gd name="T0" fmla="*/ 0 w 331470"/>
              <a:gd name="T1" fmla="*/ 130330 h 548640"/>
              <a:gd name="T2" fmla="*/ 70529 w 331470"/>
              <a:gd name="T3" fmla="*/ 223423 h 548640"/>
              <a:gd name="T4" fmla="*/ 170444 w 331470"/>
              <a:gd name="T5" fmla="*/ 0 h 548640"/>
              <a:gd name="T6" fmla="*/ 58775 w 331470"/>
              <a:gd name="T7" fmla="*/ 186187 h 548640"/>
              <a:gd name="T8" fmla="*/ 0 w 331470"/>
              <a:gd name="T9" fmla="*/ 130330 h 548640"/>
              <a:gd name="T10" fmla="*/ 0 60000 65536"/>
              <a:gd name="T11" fmla="*/ 0 60000 65536"/>
              <a:gd name="T12" fmla="*/ 0 60000 65536"/>
              <a:gd name="T13" fmla="*/ 0 60000 65536"/>
              <a:gd name="T14" fmla="*/ 0 60000 65536"/>
              <a:gd name="T15" fmla="*/ 0 w 331470"/>
              <a:gd name="T16" fmla="*/ 0 h 548640"/>
              <a:gd name="T17" fmla="*/ 331470 w 331470"/>
              <a:gd name="T18" fmla="*/ 548640 h 548640"/>
            </a:gdLst>
            <a:ahLst/>
            <a:cxnLst>
              <a:cxn ang="T10">
                <a:pos x="T0" y="T1"/>
              </a:cxn>
              <a:cxn ang="T11">
                <a:pos x="T2" y="T3"/>
              </a:cxn>
              <a:cxn ang="T12">
                <a:pos x="T4" y="T5"/>
              </a:cxn>
              <a:cxn ang="T13">
                <a:pos x="T6" y="T7"/>
              </a:cxn>
              <a:cxn ang="T14">
                <a:pos x="T8" y="T9"/>
              </a:cxn>
            </a:cxnLst>
            <a:rect l="T15" t="T16" r="T17" b="T18"/>
            <a:pathLst>
              <a:path w="331470" h="548640">
                <a:moveTo>
                  <a:pt x="0" y="320040"/>
                </a:moveTo>
                <a:lnTo>
                  <a:pt x="137160" y="548640"/>
                </a:lnTo>
                <a:lnTo>
                  <a:pt x="331470" y="0"/>
                </a:lnTo>
                <a:lnTo>
                  <a:pt x="114300" y="457200"/>
                </a:lnTo>
                <a:lnTo>
                  <a:pt x="0" y="320040"/>
                </a:lnTo>
                <a:close/>
              </a:path>
            </a:pathLst>
          </a:custGeom>
          <a:solidFill>
            <a:srgbClr val="C00000"/>
          </a:solidFill>
          <a:ln w="9525" algn="ctr">
            <a:noFill/>
            <a:round/>
            <a:headEnd/>
            <a:tailEnd/>
          </a:ln>
        </p:spPr>
        <p:txBody>
          <a:bodyPr wrap="none" anchor="ctr"/>
          <a:lstStyle/>
          <a:p>
            <a:endParaRPr lang="en-US">
              <a:cs typeface="Arial" pitchFamily="34" charset="0"/>
            </a:endParaRPr>
          </a:p>
        </p:txBody>
      </p:sp>
      <p:sp>
        <p:nvSpPr>
          <p:cNvPr id="24583" name="Rectangle 3"/>
          <p:cNvSpPr>
            <a:spLocks noGrp="1" noChangeArrowheads="1"/>
          </p:cNvSpPr>
          <p:nvPr>
            <p:ph type="body" idx="4294967295"/>
          </p:nvPr>
        </p:nvSpPr>
        <p:spPr>
          <a:xfrm>
            <a:off x="4843072" y="1599438"/>
            <a:ext cx="6562542" cy="4714875"/>
          </a:xfrm>
          <a:noFill/>
        </p:spPr>
        <p:txBody>
          <a:bodyPr/>
          <a:lstStyle/>
          <a:p>
            <a:pPr marL="176213" indent="-176213">
              <a:buNone/>
            </a:pPr>
            <a:r>
              <a:rPr lang="uk-UA" sz="2400" dirty="0">
                <a:solidFill>
                  <a:schemeClr val="tx1"/>
                </a:solidFill>
              </a:rPr>
              <a:t>Жалюзі, навіси, тощо можуть використовувати для уникнення перегрівання влітку</a:t>
            </a:r>
          </a:p>
          <a:p>
            <a:r>
              <a:rPr lang="uk-UA" sz="2400" dirty="0">
                <a:solidFill>
                  <a:schemeClr val="tx1"/>
                </a:solidFill>
              </a:rPr>
              <a:t>Статичний навіс зменшує пряме сонячне світло (дах, балкон тощо)</a:t>
            </a:r>
          </a:p>
          <a:p>
            <a:r>
              <a:rPr lang="uk-UA" sz="2400" dirty="0">
                <a:solidFill>
                  <a:schemeClr val="tx1"/>
                </a:solidFill>
              </a:rPr>
              <a:t>Системи активного затінення (зовнішні жалюзі, віконниці) захищають приміщення від прямих та непрямих променів</a:t>
            </a:r>
          </a:p>
          <a:p>
            <a:r>
              <a:rPr lang="uk-UA" sz="2400" dirty="0">
                <a:solidFill>
                  <a:schemeClr val="tx1"/>
                </a:solidFill>
              </a:rPr>
              <a:t>Рослини захищають приміщення від сонця влітку, а взимку вони дають змогу вам отримати сонячне світло</a:t>
            </a:r>
          </a:p>
        </p:txBody>
      </p:sp>
      <p:sp>
        <p:nvSpPr>
          <p:cNvPr id="24584" name="Text Box 4"/>
          <p:cNvSpPr txBox="1">
            <a:spLocks noChangeArrowheads="1"/>
          </p:cNvSpPr>
          <p:nvPr/>
        </p:nvSpPr>
        <p:spPr bwMode="auto">
          <a:xfrm>
            <a:off x="325092" y="6100670"/>
            <a:ext cx="2643187" cy="400110"/>
          </a:xfrm>
          <a:prstGeom prst="rect">
            <a:avLst/>
          </a:prstGeom>
          <a:noFill/>
          <a:ln w="9525">
            <a:noFill/>
            <a:miter lim="800000"/>
            <a:headEnd/>
            <a:tailEnd/>
          </a:ln>
        </p:spPr>
        <p:txBody>
          <a:bodyPr>
            <a:spAutoFit/>
          </a:bodyPr>
          <a:lstStyle/>
          <a:p>
            <a:pPr>
              <a:spcBef>
                <a:spcPct val="50000"/>
              </a:spcBef>
            </a:pPr>
            <a:r>
              <a:rPr lang="uk-UA" sz="2000" i="1" dirty="0"/>
              <a:t>Джерело: iEPD</a:t>
            </a:r>
            <a:endParaRPr lang="uk-UA" sz="2000" i="1" dirty="0">
              <a:cs typeface="Arial" pitchFamily="34" charset="0"/>
            </a:endParaRPr>
          </a:p>
        </p:txBody>
      </p:sp>
    </p:spTree>
    <p:extLst>
      <p:ext uri="{BB962C8B-B14F-4D97-AF65-F5344CB8AC3E}">
        <p14:creationId xmlns:p14="http://schemas.microsoft.com/office/powerpoint/2010/main" val="34178957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idx="4294967295"/>
          </p:nvPr>
        </p:nvSpPr>
        <p:spPr>
          <a:xfrm>
            <a:off x="620714" y="302419"/>
            <a:ext cx="7772400" cy="1143000"/>
          </a:xfrm>
        </p:spPr>
        <p:txBody>
          <a:bodyPr/>
          <a:lstStyle/>
          <a:p>
            <a:r>
              <a:rPr lang="uk-UA" sz="2800" b="1" kern="1200" dirty="0">
                <a:solidFill>
                  <a:schemeClr val="tx1"/>
                </a:solidFill>
              </a:rPr>
              <a:t>Значення g  </a:t>
            </a:r>
          </a:p>
        </p:txBody>
      </p:sp>
      <p:sp>
        <p:nvSpPr>
          <p:cNvPr id="34819" name="Text Box 9"/>
          <p:cNvSpPr txBox="1">
            <a:spLocks noChangeArrowheads="1"/>
          </p:cNvSpPr>
          <p:nvPr/>
        </p:nvSpPr>
        <p:spPr bwMode="auto">
          <a:xfrm>
            <a:off x="5016500" y="1557338"/>
            <a:ext cx="935038" cy="366712"/>
          </a:xfrm>
          <a:prstGeom prst="rect">
            <a:avLst/>
          </a:prstGeom>
          <a:noFill/>
          <a:ln w="9525">
            <a:noFill/>
            <a:miter lim="800000"/>
            <a:headEnd/>
            <a:tailEnd/>
          </a:ln>
        </p:spPr>
        <p:txBody>
          <a:bodyPr>
            <a:spAutoFit/>
          </a:bodyPr>
          <a:lstStyle/>
          <a:p>
            <a:pPr>
              <a:spcBef>
                <a:spcPct val="50000"/>
              </a:spcBef>
            </a:pPr>
            <a:r>
              <a:rPr lang="uk-UA"/>
              <a:t>(= F</a:t>
            </a:r>
            <a:r>
              <a:rPr lang="uk-UA" baseline="-25000"/>
              <a:t>c</a:t>
            </a:r>
            <a:r>
              <a:rPr lang="uk-UA"/>
              <a:t>)</a:t>
            </a:r>
          </a:p>
        </p:txBody>
      </p:sp>
      <p:grpSp>
        <p:nvGrpSpPr>
          <p:cNvPr id="34820" name="Group 7"/>
          <p:cNvGrpSpPr>
            <a:grpSpLocks noChangeAspect="1"/>
          </p:cNvGrpSpPr>
          <p:nvPr/>
        </p:nvGrpSpPr>
        <p:grpSpPr bwMode="auto">
          <a:xfrm>
            <a:off x="1948559" y="1340768"/>
            <a:ext cx="7128767" cy="4907632"/>
            <a:chOff x="604" y="959"/>
            <a:chExt cx="4182" cy="2879"/>
          </a:xfrm>
        </p:grpSpPr>
        <p:sp>
          <p:nvSpPr>
            <p:cNvPr id="34821" name="AutoShape 6"/>
            <p:cNvSpPr>
              <a:spLocks noChangeAspect="1" noChangeArrowheads="1" noTextEdit="1"/>
            </p:cNvSpPr>
            <p:nvPr/>
          </p:nvSpPr>
          <p:spPr bwMode="auto">
            <a:xfrm>
              <a:off x="605" y="960"/>
              <a:ext cx="4180" cy="2878"/>
            </a:xfrm>
            <a:prstGeom prst="rect">
              <a:avLst/>
            </a:prstGeom>
            <a:noFill/>
            <a:ln w="9525">
              <a:noFill/>
              <a:miter lim="800000"/>
              <a:headEnd/>
              <a:tailEnd/>
            </a:ln>
          </p:spPr>
          <p:txBody>
            <a:bodyPr/>
            <a:lstStyle/>
            <a:p>
              <a:endParaRPr lang="lv-LV"/>
            </a:p>
          </p:txBody>
        </p:sp>
        <p:sp>
          <p:nvSpPr>
            <p:cNvPr id="34822" name="Rectangle 8"/>
            <p:cNvSpPr>
              <a:spLocks noChangeArrowheads="1"/>
            </p:cNvSpPr>
            <p:nvPr/>
          </p:nvSpPr>
          <p:spPr bwMode="auto">
            <a:xfrm>
              <a:off x="604" y="959"/>
              <a:ext cx="4181" cy="2879"/>
            </a:xfrm>
            <a:prstGeom prst="rect">
              <a:avLst/>
            </a:prstGeom>
            <a:solidFill>
              <a:srgbClr val="FFFFFF"/>
            </a:solidFill>
            <a:ln w="9525">
              <a:noFill/>
              <a:miter lim="800000"/>
              <a:headEnd/>
              <a:tailEnd/>
            </a:ln>
          </p:spPr>
          <p:txBody>
            <a:bodyPr/>
            <a:lstStyle/>
            <a:p>
              <a:endParaRPr lang="en-US"/>
            </a:p>
          </p:txBody>
        </p:sp>
        <p:sp>
          <p:nvSpPr>
            <p:cNvPr id="34823" name="Rectangle 9"/>
            <p:cNvSpPr>
              <a:spLocks noChangeArrowheads="1"/>
            </p:cNvSpPr>
            <p:nvPr/>
          </p:nvSpPr>
          <p:spPr bwMode="auto">
            <a:xfrm>
              <a:off x="604" y="960"/>
              <a:ext cx="4182" cy="2878"/>
            </a:xfrm>
            <a:prstGeom prst="rect">
              <a:avLst/>
            </a:prstGeom>
            <a:solidFill>
              <a:srgbClr val="FFFFFF"/>
            </a:solidFill>
            <a:ln w="9525">
              <a:noFill/>
              <a:miter lim="800000"/>
              <a:headEnd/>
              <a:tailEnd/>
            </a:ln>
          </p:spPr>
          <p:txBody>
            <a:bodyPr/>
            <a:lstStyle/>
            <a:p>
              <a:endParaRPr lang="en-US"/>
            </a:p>
          </p:txBody>
        </p:sp>
        <p:sp>
          <p:nvSpPr>
            <p:cNvPr id="34824" name="Rectangle 10"/>
            <p:cNvSpPr>
              <a:spLocks noChangeArrowheads="1"/>
            </p:cNvSpPr>
            <p:nvPr/>
          </p:nvSpPr>
          <p:spPr bwMode="auto">
            <a:xfrm>
              <a:off x="1379" y="1221"/>
              <a:ext cx="3003" cy="1905"/>
            </a:xfrm>
            <a:prstGeom prst="rect">
              <a:avLst/>
            </a:prstGeom>
            <a:solidFill>
              <a:srgbClr val="FFFF99"/>
            </a:solidFill>
            <a:ln w="9525">
              <a:noFill/>
              <a:miter lim="800000"/>
              <a:headEnd/>
              <a:tailEnd/>
            </a:ln>
          </p:spPr>
          <p:txBody>
            <a:bodyPr/>
            <a:lstStyle/>
            <a:p>
              <a:endParaRPr lang="en-US"/>
            </a:p>
          </p:txBody>
        </p:sp>
        <p:sp>
          <p:nvSpPr>
            <p:cNvPr id="34825" name="Line 11"/>
            <p:cNvSpPr>
              <a:spLocks noChangeShapeType="1"/>
            </p:cNvSpPr>
            <p:nvPr/>
          </p:nvSpPr>
          <p:spPr bwMode="auto">
            <a:xfrm>
              <a:off x="1379" y="2745"/>
              <a:ext cx="3003" cy="1"/>
            </a:xfrm>
            <a:prstGeom prst="line">
              <a:avLst/>
            </a:prstGeom>
            <a:noFill/>
            <a:ln w="0">
              <a:solidFill>
                <a:srgbClr val="000000"/>
              </a:solidFill>
              <a:prstDash val="sysDot"/>
              <a:round/>
              <a:headEnd/>
              <a:tailEnd/>
            </a:ln>
          </p:spPr>
          <p:txBody>
            <a:bodyPr/>
            <a:lstStyle/>
            <a:p>
              <a:endParaRPr lang="lv-LV"/>
            </a:p>
          </p:txBody>
        </p:sp>
        <p:sp>
          <p:nvSpPr>
            <p:cNvPr id="34826" name="Line 12"/>
            <p:cNvSpPr>
              <a:spLocks noChangeShapeType="1"/>
            </p:cNvSpPr>
            <p:nvPr/>
          </p:nvSpPr>
          <p:spPr bwMode="auto">
            <a:xfrm>
              <a:off x="1379" y="2364"/>
              <a:ext cx="3003" cy="1"/>
            </a:xfrm>
            <a:prstGeom prst="line">
              <a:avLst/>
            </a:prstGeom>
            <a:noFill/>
            <a:ln w="0">
              <a:solidFill>
                <a:srgbClr val="000000"/>
              </a:solidFill>
              <a:prstDash val="sysDot"/>
              <a:round/>
              <a:headEnd/>
              <a:tailEnd/>
            </a:ln>
          </p:spPr>
          <p:txBody>
            <a:bodyPr/>
            <a:lstStyle/>
            <a:p>
              <a:endParaRPr lang="lv-LV"/>
            </a:p>
          </p:txBody>
        </p:sp>
        <p:sp>
          <p:nvSpPr>
            <p:cNvPr id="34827" name="Line 13"/>
            <p:cNvSpPr>
              <a:spLocks noChangeShapeType="1"/>
            </p:cNvSpPr>
            <p:nvPr/>
          </p:nvSpPr>
          <p:spPr bwMode="auto">
            <a:xfrm>
              <a:off x="1379" y="1982"/>
              <a:ext cx="3003" cy="1"/>
            </a:xfrm>
            <a:prstGeom prst="line">
              <a:avLst/>
            </a:prstGeom>
            <a:noFill/>
            <a:ln w="0">
              <a:solidFill>
                <a:srgbClr val="000000"/>
              </a:solidFill>
              <a:prstDash val="sysDot"/>
              <a:round/>
              <a:headEnd/>
              <a:tailEnd/>
            </a:ln>
          </p:spPr>
          <p:txBody>
            <a:bodyPr/>
            <a:lstStyle/>
            <a:p>
              <a:endParaRPr lang="lv-LV"/>
            </a:p>
          </p:txBody>
        </p:sp>
        <p:sp>
          <p:nvSpPr>
            <p:cNvPr id="34828" name="Line 14"/>
            <p:cNvSpPr>
              <a:spLocks noChangeShapeType="1"/>
            </p:cNvSpPr>
            <p:nvPr/>
          </p:nvSpPr>
          <p:spPr bwMode="auto">
            <a:xfrm>
              <a:off x="1379" y="1601"/>
              <a:ext cx="3003" cy="1"/>
            </a:xfrm>
            <a:prstGeom prst="line">
              <a:avLst/>
            </a:prstGeom>
            <a:noFill/>
            <a:ln w="0">
              <a:solidFill>
                <a:srgbClr val="000000"/>
              </a:solidFill>
              <a:prstDash val="sysDot"/>
              <a:round/>
              <a:headEnd/>
              <a:tailEnd/>
            </a:ln>
          </p:spPr>
          <p:txBody>
            <a:bodyPr/>
            <a:lstStyle/>
            <a:p>
              <a:endParaRPr lang="lv-LV"/>
            </a:p>
          </p:txBody>
        </p:sp>
        <p:sp>
          <p:nvSpPr>
            <p:cNvPr id="34829" name="Line 15"/>
            <p:cNvSpPr>
              <a:spLocks noChangeShapeType="1"/>
            </p:cNvSpPr>
            <p:nvPr/>
          </p:nvSpPr>
          <p:spPr bwMode="auto">
            <a:xfrm>
              <a:off x="1379" y="1221"/>
              <a:ext cx="3003" cy="1"/>
            </a:xfrm>
            <a:prstGeom prst="line">
              <a:avLst/>
            </a:prstGeom>
            <a:noFill/>
            <a:ln w="0">
              <a:solidFill>
                <a:srgbClr val="000000"/>
              </a:solidFill>
              <a:prstDash val="sysDot"/>
              <a:round/>
              <a:headEnd/>
              <a:tailEnd/>
            </a:ln>
          </p:spPr>
          <p:txBody>
            <a:bodyPr/>
            <a:lstStyle/>
            <a:p>
              <a:endParaRPr lang="lv-LV"/>
            </a:p>
          </p:txBody>
        </p:sp>
        <p:sp>
          <p:nvSpPr>
            <p:cNvPr id="34830" name="Rectangle 16"/>
            <p:cNvSpPr>
              <a:spLocks noChangeArrowheads="1"/>
            </p:cNvSpPr>
            <p:nvPr/>
          </p:nvSpPr>
          <p:spPr bwMode="auto">
            <a:xfrm>
              <a:off x="1379" y="1221"/>
              <a:ext cx="3003" cy="1905"/>
            </a:xfrm>
            <a:prstGeom prst="rect">
              <a:avLst/>
            </a:prstGeom>
            <a:noFill/>
            <a:ln w="17463">
              <a:solidFill>
                <a:srgbClr val="000000"/>
              </a:solidFill>
              <a:miter lim="800000"/>
              <a:headEnd/>
              <a:tailEnd/>
            </a:ln>
          </p:spPr>
          <p:txBody>
            <a:bodyPr/>
            <a:lstStyle/>
            <a:p>
              <a:endParaRPr lang="en-US"/>
            </a:p>
          </p:txBody>
        </p:sp>
        <p:sp>
          <p:nvSpPr>
            <p:cNvPr id="34831" name="Line 17"/>
            <p:cNvSpPr>
              <a:spLocks noChangeShapeType="1"/>
            </p:cNvSpPr>
            <p:nvPr/>
          </p:nvSpPr>
          <p:spPr bwMode="auto">
            <a:xfrm>
              <a:off x="1379" y="1221"/>
              <a:ext cx="1" cy="1905"/>
            </a:xfrm>
            <a:prstGeom prst="line">
              <a:avLst/>
            </a:prstGeom>
            <a:noFill/>
            <a:ln w="17463">
              <a:solidFill>
                <a:srgbClr val="000000"/>
              </a:solidFill>
              <a:round/>
              <a:headEnd/>
              <a:tailEnd/>
            </a:ln>
          </p:spPr>
          <p:txBody>
            <a:bodyPr/>
            <a:lstStyle/>
            <a:p>
              <a:endParaRPr lang="lv-LV"/>
            </a:p>
          </p:txBody>
        </p:sp>
        <p:sp>
          <p:nvSpPr>
            <p:cNvPr id="34832" name="Line 18"/>
            <p:cNvSpPr>
              <a:spLocks noChangeShapeType="1"/>
            </p:cNvSpPr>
            <p:nvPr/>
          </p:nvSpPr>
          <p:spPr bwMode="auto">
            <a:xfrm>
              <a:off x="1379" y="3126"/>
              <a:ext cx="33" cy="1"/>
            </a:xfrm>
            <a:prstGeom prst="line">
              <a:avLst/>
            </a:prstGeom>
            <a:noFill/>
            <a:ln w="17463">
              <a:solidFill>
                <a:srgbClr val="000000"/>
              </a:solidFill>
              <a:round/>
              <a:headEnd/>
              <a:tailEnd/>
            </a:ln>
          </p:spPr>
          <p:txBody>
            <a:bodyPr/>
            <a:lstStyle/>
            <a:p>
              <a:endParaRPr lang="lv-LV"/>
            </a:p>
          </p:txBody>
        </p:sp>
        <p:sp>
          <p:nvSpPr>
            <p:cNvPr id="34833" name="Line 19"/>
            <p:cNvSpPr>
              <a:spLocks noChangeShapeType="1"/>
            </p:cNvSpPr>
            <p:nvPr/>
          </p:nvSpPr>
          <p:spPr bwMode="auto">
            <a:xfrm>
              <a:off x="1379" y="2935"/>
              <a:ext cx="33" cy="1"/>
            </a:xfrm>
            <a:prstGeom prst="line">
              <a:avLst/>
            </a:prstGeom>
            <a:noFill/>
            <a:ln w="17463">
              <a:solidFill>
                <a:srgbClr val="000000"/>
              </a:solidFill>
              <a:round/>
              <a:headEnd/>
              <a:tailEnd/>
            </a:ln>
          </p:spPr>
          <p:txBody>
            <a:bodyPr/>
            <a:lstStyle/>
            <a:p>
              <a:endParaRPr lang="lv-LV"/>
            </a:p>
          </p:txBody>
        </p:sp>
        <p:sp>
          <p:nvSpPr>
            <p:cNvPr id="34834" name="Line 20"/>
            <p:cNvSpPr>
              <a:spLocks noChangeShapeType="1"/>
            </p:cNvSpPr>
            <p:nvPr/>
          </p:nvSpPr>
          <p:spPr bwMode="auto">
            <a:xfrm>
              <a:off x="1379" y="2745"/>
              <a:ext cx="33" cy="1"/>
            </a:xfrm>
            <a:prstGeom prst="line">
              <a:avLst/>
            </a:prstGeom>
            <a:noFill/>
            <a:ln w="17463">
              <a:solidFill>
                <a:srgbClr val="000000"/>
              </a:solidFill>
              <a:round/>
              <a:headEnd/>
              <a:tailEnd/>
            </a:ln>
          </p:spPr>
          <p:txBody>
            <a:bodyPr/>
            <a:lstStyle/>
            <a:p>
              <a:endParaRPr lang="lv-LV"/>
            </a:p>
          </p:txBody>
        </p:sp>
        <p:sp>
          <p:nvSpPr>
            <p:cNvPr id="34835" name="Line 21"/>
            <p:cNvSpPr>
              <a:spLocks noChangeShapeType="1"/>
            </p:cNvSpPr>
            <p:nvPr/>
          </p:nvSpPr>
          <p:spPr bwMode="auto">
            <a:xfrm>
              <a:off x="1379" y="2554"/>
              <a:ext cx="33" cy="1"/>
            </a:xfrm>
            <a:prstGeom prst="line">
              <a:avLst/>
            </a:prstGeom>
            <a:noFill/>
            <a:ln w="17463">
              <a:solidFill>
                <a:srgbClr val="000000"/>
              </a:solidFill>
              <a:round/>
              <a:headEnd/>
              <a:tailEnd/>
            </a:ln>
          </p:spPr>
          <p:txBody>
            <a:bodyPr/>
            <a:lstStyle/>
            <a:p>
              <a:endParaRPr lang="lv-LV"/>
            </a:p>
          </p:txBody>
        </p:sp>
        <p:sp>
          <p:nvSpPr>
            <p:cNvPr id="34836" name="Line 22"/>
            <p:cNvSpPr>
              <a:spLocks noChangeShapeType="1"/>
            </p:cNvSpPr>
            <p:nvPr/>
          </p:nvSpPr>
          <p:spPr bwMode="auto">
            <a:xfrm>
              <a:off x="1379" y="2364"/>
              <a:ext cx="33" cy="1"/>
            </a:xfrm>
            <a:prstGeom prst="line">
              <a:avLst/>
            </a:prstGeom>
            <a:noFill/>
            <a:ln w="17463">
              <a:solidFill>
                <a:srgbClr val="000000"/>
              </a:solidFill>
              <a:round/>
              <a:headEnd/>
              <a:tailEnd/>
            </a:ln>
          </p:spPr>
          <p:txBody>
            <a:bodyPr/>
            <a:lstStyle/>
            <a:p>
              <a:endParaRPr lang="lv-LV"/>
            </a:p>
          </p:txBody>
        </p:sp>
        <p:sp>
          <p:nvSpPr>
            <p:cNvPr id="34837" name="Line 23"/>
            <p:cNvSpPr>
              <a:spLocks noChangeShapeType="1"/>
            </p:cNvSpPr>
            <p:nvPr/>
          </p:nvSpPr>
          <p:spPr bwMode="auto">
            <a:xfrm>
              <a:off x="1379" y="2174"/>
              <a:ext cx="33" cy="1"/>
            </a:xfrm>
            <a:prstGeom prst="line">
              <a:avLst/>
            </a:prstGeom>
            <a:noFill/>
            <a:ln w="17463">
              <a:solidFill>
                <a:srgbClr val="000000"/>
              </a:solidFill>
              <a:round/>
              <a:headEnd/>
              <a:tailEnd/>
            </a:ln>
          </p:spPr>
          <p:txBody>
            <a:bodyPr/>
            <a:lstStyle/>
            <a:p>
              <a:endParaRPr lang="lv-LV"/>
            </a:p>
          </p:txBody>
        </p:sp>
        <p:sp>
          <p:nvSpPr>
            <p:cNvPr id="34838" name="Line 24"/>
            <p:cNvSpPr>
              <a:spLocks noChangeShapeType="1"/>
            </p:cNvSpPr>
            <p:nvPr/>
          </p:nvSpPr>
          <p:spPr bwMode="auto">
            <a:xfrm>
              <a:off x="1379" y="1982"/>
              <a:ext cx="33" cy="1"/>
            </a:xfrm>
            <a:prstGeom prst="line">
              <a:avLst/>
            </a:prstGeom>
            <a:noFill/>
            <a:ln w="17463">
              <a:solidFill>
                <a:srgbClr val="000000"/>
              </a:solidFill>
              <a:round/>
              <a:headEnd/>
              <a:tailEnd/>
            </a:ln>
          </p:spPr>
          <p:txBody>
            <a:bodyPr/>
            <a:lstStyle/>
            <a:p>
              <a:endParaRPr lang="lv-LV"/>
            </a:p>
          </p:txBody>
        </p:sp>
        <p:sp>
          <p:nvSpPr>
            <p:cNvPr id="34839" name="Line 25"/>
            <p:cNvSpPr>
              <a:spLocks noChangeShapeType="1"/>
            </p:cNvSpPr>
            <p:nvPr/>
          </p:nvSpPr>
          <p:spPr bwMode="auto">
            <a:xfrm>
              <a:off x="1379" y="1792"/>
              <a:ext cx="33" cy="1"/>
            </a:xfrm>
            <a:prstGeom prst="line">
              <a:avLst/>
            </a:prstGeom>
            <a:noFill/>
            <a:ln w="17463">
              <a:solidFill>
                <a:srgbClr val="000000"/>
              </a:solidFill>
              <a:round/>
              <a:headEnd/>
              <a:tailEnd/>
            </a:ln>
          </p:spPr>
          <p:txBody>
            <a:bodyPr/>
            <a:lstStyle/>
            <a:p>
              <a:endParaRPr lang="lv-LV"/>
            </a:p>
          </p:txBody>
        </p:sp>
        <p:sp>
          <p:nvSpPr>
            <p:cNvPr id="34840" name="Line 26"/>
            <p:cNvSpPr>
              <a:spLocks noChangeShapeType="1"/>
            </p:cNvSpPr>
            <p:nvPr/>
          </p:nvSpPr>
          <p:spPr bwMode="auto">
            <a:xfrm>
              <a:off x="1379" y="1601"/>
              <a:ext cx="33" cy="1"/>
            </a:xfrm>
            <a:prstGeom prst="line">
              <a:avLst/>
            </a:prstGeom>
            <a:noFill/>
            <a:ln w="17463">
              <a:solidFill>
                <a:srgbClr val="000000"/>
              </a:solidFill>
              <a:round/>
              <a:headEnd/>
              <a:tailEnd/>
            </a:ln>
          </p:spPr>
          <p:txBody>
            <a:bodyPr/>
            <a:lstStyle/>
            <a:p>
              <a:endParaRPr lang="lv-LV"/>
            </a:p>
          </p:txBody>
        </p:sp>
        <p:sp>
          <p:nvSpPr>
            <p:cNvPr id="34841" name="Line 27"/>
            <p:cNvSpPr>
              <a:spLocks noChangeShapeType="1"/>
            </p:cNvSpPr>
            <p:nvPr/>
          </p:nvSpPr>
          <p:spPr bwMode="auto">
            <a:xfrm>
              <a:off x="1379" y="1411"/>
              <a:ext cx="33" cy="1"/>
            </a:xfrm>
            <a:prstGeom prst="line">
              <a:avLst/>
            </a:prstGeom>
            <a:noFill/>
            <a:ln w="17463">
              <a:solidFill>
                <a:srgbClr val="000000"/>
              </a:solidFill>
              <a:round/>
              <a:headEnd/>
              <a:tailEnd/>
            </a:ln>
          </p:spPr>
          <p:txBody>
            <a:bodyPr/>
            <a:lstStyle/>
            <a:p>
              <a:endParaRPr lang="lv-LV"/>
            </a:p>
          </p:txBody>
        </p:sp>
        <p:sp>
          <p:nvSpPr>
            <p:cNvPr id="34842" name="Line 28"/>
            <p:cNvSpPr>
              <a:spLocks noChangeShapeType="1"/>
            </p:cNvSpPr>
            <p:nvPr/>
          </p:nvSpPr>
          <p:spPr bwMode="auto">
            <a:xfrm>
              <a:off x="1379" y="1221"/>
              <a:ext cx="33" cy="1"/>
            </a:xfrm>
            <a:prstGeom prst="line">
              <a:avLst/>
            </a:prstGeom>
            <a:noFill/>
            <a:ln w="17463">
              <a:solidFill>
                <a:srgbClr val="000000"/>
              </a:solidFill>
              <a:round/>
              <a:headEnd/>
              <a:tailEnd/>
            </a:ln>
          </p:spPr>
          <p:txBody>
            <a:bodyPr/>
            <a:lstStyle/>
            <a:p>
              <a:endParaRPr lang="lv-LV"/>
            </a:p>
          </p:txBody>
        </p:sp>
        <p:sp>
          <p:nvSpPr>
            <p:cNvPr id="34843" name="Line 29"/>
            <p:cNvSpPr>
              <a:spLocks noChangeShapeType="1"/>
            </p:cNvSpPr>
            <p:nvPr/>
          </p:nvSpPr>
          <p:spPr bwMode="auto">
            <a:xfrm>
              <a:off x="1335" y="3126"/>
              <a:ext cx="88" cy="1"/>
            </a:xfrm>
            <a:prstGeom prst="line">
              <a:avLst/>
            </a:prstGeom>
            <a:noFill/>
            <a:ln w="17463">
              <a:solidFill>
                <a:srgbClr val="000000"/>
              </a:solidFill>
              <a:round/>
              <a:headEnd/>
              <a:tailEnd/>
            </a:ln>
          </p:spPr>
          <p:txBody>
            <a:bodyPr/>
            <a:lstStyle/>
            <a:p>
              <a:endParaRPr lang="lv-LV"/>
            </a:p>
          </p:txBody>
        </p:sp>
        <p:sp>
          <p:nvSpPr>
            <p:cNvPr id="34844" name="Line 30"/>
            <p:cNvSpPr>
              <a:spLocks noChangeShapeType="1"/>
            </p:cNvSpPr>
            <p:nvPr/>
          </p:nvSpPr>
          <p:spPr bwMode="auto">
            <a:xfrm>
              <a:off x="1335" y="2745"/>
              <a:ext cx="88" cy="1"/>
            </a:xfrm>
            <a:prstGeom prst="line">
              <a:avLst/>
            </a:prstGeom>
            <a:noFill/>
            <a:ln w="17463">
              <a:solidFill>
                <a:srgbClr val="000000"/>
              </a:solidFill>
              <a:round/>
              <a:headEnd/>
              <a:tailEnd/>
            </a:ln>
          </p:spPr>
          <p:txBody>
            <a:bodyPr/>
            <a:lstStyle/>
            <a:p>
              <a:endParaRPr lang="lv-LV"/>
            </a:p>
          </p:txBody>
        </p:sp>
        <p:sp>
          <p:nvSpPr>
            <p:cNvPr id="34845" name="Line 31"/>
            <p:cNvSpPr>
              <a:spLocks noChangeShapeType="1"/>
            </p:cNvSpPr>
            <p:nvPr/>
          </p:nvSpPr>
          <p:spPr bwMode="auto">
            <a:xfrm>
              <a:off x="1335" y="2364"/>
              <a:ext cx="88" cy="1"/>
            </a:xfrm>
            <a:prstGeom prst="line">
              <a:avLst/>
            </a:prstGeom>
            <a:noFill/>
            <a:ln w="17463">
              <a:solidFill>
                <a:srgbClr val="000000"/>
              </a:solidFill>
              <a:round/>
              <a:headEnd/>
              <a:tailEnd/>
            </a:ln>
          </p:spPr>
          <p:txBody>
            <a:bodyPr/>
            <a:lstStyle/>
            <a:p>
              <a:endParaRPr lang="lv-LV"/>
            </a:p>
          </p:txBody>
        </p:sp>
        <p:sp>
          <p:nvSpPr>
            <p:cNvPr id="34846" name="Line 32"/>
            <p:cNvSpPr>
              <a:spLocks noChangeShapeType="1"/>
            </p:cNvSpPr>
            <p:nvPr/>
          </p:nvSpPr>
          <p:spPr bwMode="auto">
            <a:xfrm>
              <a:off x="1335" y="1982"/>
              <a:ext cx="88" cy="1"/>
            </a:xfrm>
            <a:prstGeom prst="line">
              <a:avLst/>
            </a:prstGeom>
            <a:noFill/>
            <a:ln w="17463">
              <a:solidFill>
                <a:srgbClr val="000000"/>
              </a:solidFill>
              <a:round/>
              <a:headEnd/>
              <a:tailEnd/>
            </a:ln>
          </p:spPr>
          <p:txBody>
            <a:bodyPr/>
            <a:lstStyle/>
            <a:p>
              <a:endParaRPr lang="lv-LV"/>
            </a:p>
          </p:txBody>
        </p:sp>
        <p:sp>
          <p:nvSpPr>
            <p:cNvPr id="34847" name="Line 33"/>
            <p:cNvSpPr>
              <a:spLocks noChangeShapeType="1"/>
            </p:cNvSpPr>
            <p:nvPr/>
          </p:nvSpPr>
          <p:spPr bwMode="auto">
            <a:xfrm>
              <a:off x="1335" y="1601"/>
              <a:ext cx="88" cy="1"/>
            </a:xfrm>
            <a:prstGeom prst="line">
              <a:avLst/>
            </a:prstGeom>
            <a:noFill/>
            <a:ln w="17463">
              <a:solidFill>
                <a:srgbClr val="000000"/>
              </a:solidFill>
              <a:round/>
              <a:headEnd/>
              <a:tailEnd/>
            </a:ln>
          </p:spPr>
          <p:txBody>
            <a:bodyPr/>
            <a:lstStyle/>
            <a:p>
              <a:endParaRPr lang="lv-LV"/>
            </a:p>
          </p:txBody>
        </p:sp>
        <p:sp>
          <p:nvSpPr>
            <p:cNvPr id="34848" name="Line 34"/>
            <p:cNvSpPr>
              <a:spLocks noChangeShapeType="1"/>
            </p:cNvSpPr>
            <p:nvPr/>
          </p:nvSpPr>
          <p:spPr bwMode="auto">
            <a:xfrm>
              <a:off x="1335" y="1221"/>
              <a:ext cx="88" cy="1"/>
            </a:xfrm>
            <a:prstGeom prst="line">
              <a:avLst/>
            </a:prstGeom>
            <a:noFill/>
            <a:ln w="17463">
              <a:solidFill>
                <a:srgbClr val="000000"/>
              </a:solidFill>
              <a:round/>
              <a:headEnd/>
              <a:tailEnd/>
            </a:ln>
          </p:spPr>
          <p:txBody>
            <a:bodyPr/>
            <a:lstStyle/>
            <a:p>
              <a:endParaRPr lang="lv-LV"/>
            </a:p>
          </p:txBody>
        </p:sp>
        <p:sp>
          <p:nvSpPr>
            <p:cNvPr id="34849" name="Line 35"/>
            <p:cNvSpPr>
              <a:spLocks noChangeShapeType="1"/>
            </p:cNvSpPr>
            <p:nvPr/>
          </p:nvSpPr>
          <p:spPr bwMode="auto">
            <a:xfrm>
              <a:off x="1379" y="3126"/>
              <a:ext cx="3003" cy="1"/>
            </a:xfrm>
            <a:prstGeom prst="line">
              <a:avLst/>
            </a:prstGeom>
            <a:noFill/>
            <a:ln w="7938">
              <a:solidFill>
                <a:srgbClr val="000000"/>
              </a:solidFill>
              <a:round/>
              <a:headEnd/>
              <a:tailEnd/>
            </a:ln>
          </p:spPr>
          <p:txBody>
            <a:bodyPr/>
            <a:lstStyle/>
            <a:p>
              <a:endParaRPr lang="lv-LV"/>
            </a:p>
          </p:txBody>
        </p:sp>
        <p:sp>
          <p:nvSpPr>
            <p:cNvPr id="34850" name="Freeform 36"/>
            <p:cNvSpPr>
              <a:spLocks/>
            </p:cNvSpPr>
            <p:nvPr/>
          </p:nvSpPr>
          <p:spPr bwMode="auto">
            <a:xfrm>
              <a:off x="1852" y="2755"/>
              <a:ext cx="55" cy="55"/>
            </a:xfrm>
            <a:custGeom>
              <a:avLst/>
              <a:gdLst>
                <a:gd name="T0" fmla="*/ 27 w 55"/>
                <a:gd name="T1" fmla="*/ 0 h 55"/>
                <a:gd name="T2" fmla="*/ 55 w 55"/>
                <a:gd name="T3" fmla="*/ 28 h 55"/>
                <a:gd name="T4" fmla="*/ 27 w 55"/>
                <a:gd name="T5" fmla="*/ 55 h 55"/>
                <a:gd name="T6" fmla="*/ 0 w 55"/>
                <a:gd name="T7" fmla="*/ 28 h 55"/>
                <a:gd name="T8" fmla="*/ 27 w 55"/>
                <a:gd name="T9" fmla="*/ 0 h 55"/>
                <a:gd name="T10" fmla="*/ 0 60000 65536"/>
                <a:gd name="T11" fmla="*/ 0 60000 65536"/>
                <a:gd name="T12" fmla="*/ 0 60000 65536"/>
                <a:gd name="T13" fmla="*/ 0 60000 65536"/>
                <a:gd name="T14" fmla="*/ 0 60000 65536"/>
                <a:gd name="T15" fmla="*/ 0 w 55"/>
                <a:gd name="T16" fmla="*/ 0 h 55"/>
                <a:gd name="T17" fmla="*/ 55 w 55"/>
                <a:gd name="T18" fmla="*/ 55 h 55"/>
              </a:gdLst>
              <a:ahLst/>
              <a:cxnLst>
                <a:cxn ang="T10">
                  <a:pos x="T0" y="T1"/>
                </a:cxn>
                <a:cxn ang="T11">
                  <a:pos x="T2" y="T3"/>
                </a:cxn>
                <a:cxn ang="T12">
                  <a:pos x="T4" y="T5"/>
                </a:cxn>
                <a:cxn ang="T13">
                  <a:pos x="T6" y="T7"/>
                </a:cxn>
                <a:cxn ang="T14">
                  <a:pos x="T8" y="T9"/>
                </a:cxn>
              </a:cxnLst>
              <a:rect l="T15" t="T16" r="T17" b="T18"/>
              <a:pathLst>
                <a:path w="55" h="55">
                  <a:moveTo>
                    <a:pt x="27" y="0"/>
                  </a:moveTo>
                  <a:lnTo>
                    <a:pt x="55" y="28"/>
                  </a:lnTo>
                  <a:lnTo>
                    <a:pt x="27" y="55"/>
                  </a:lnTo>
                  <a:lnTo>
                    <a:pt x="0" y="28"/>
                  </a:lnTo>
                  <a:lnTo>
                    <a:pt x="27" y="0"/>
                  </a:lnTo>
                  <a:close/>
                </a:path>
              </a:pathLst>
            </a:custGeom>
            <a:solidFill>
              <a:srgbClr val="0000FF"/>
            </a:solidFill>
            <a:ln w="7938">
              <a:solidFill>
                <a:srgbClr val="0000FF"/>
              </a:solidFill>
              <a:round/>
              <a:headEnd/>
              <a:tailEnd/>
            </a:ln>
          </p:spPr>
          <p:txBody>
            <a:bodyPr/>
            <a:lstStyle/>
            <a:p>
              <a:endParaRPr lang="en-US"/>
            </a:p>
          </p:txBody>
        </p:sp>
        <p:sp>
          <p:nvSpPr>
            <p:cNvPr id="34851" name="Freeform 37"/>
            <p:cNvSpPr>
              <a:spLocks/>
            </p:cNvSpPr>
            <p:nvPr/>
          </p:nvSpPr>
          <p:spPr bwMode="auto">
            <a:xfrm>
              <a:off x="1852" y="2527"/>
              <a:ext cx="55" cy="55"/>
            </a:xfrm>
            <a:custGeom>
              <a:avLst/>
              <a:gdLst>
                <a:gd name="T0" fmla="*/ 27 w 55"/>
                <a:gd name="T1" fmla="*/ 0 h 55"/>
                <a:gd name="T2" fmla="*/ 55 w 55"/>
                <a:gd name="T3" fmla="*/ 27 h 55"/>
                <a:gd name="T4" fmla="*/ 27 w 55"/>
                <a:gd name="T5" fmla="*/ 55 h 55"/>
                <a:gd name="T6" fmla="*/ 0 w 55"/>
                <a:gd name="T7" fmla="*/ 27 h 55"/>
                <a:gd name="T8" fmla="*/ 27 w 55"/>
                <a:gd name="T9" fmla="*/ 0 h 55"/>
                <a:gd name="T10" fmla="*/ 0 60000 65536"/>
                <a:gd name="T11" fmla="*/ 0 60000 65536"/>
                <a:gd name="T12" fmla="*/ 0 60000 65536"/>
                <a:gd name="T13" fmla="*/ 0 60000 65536"/>
                <a:gd name="T14" fmla="*/ 0 60000 65536"/>
                <a:gd name="T15" fmla="*/ 0 w 55"/>
                <a:gd name="T16" fmla="*/ 0 h 55"/>
                <a:gd name="T17" fmla="*/ 55 w 55"/>
                <a:gd name="T18" fmla="*/ 55 h 55"/>
              </a:gdLst>
              <a:ahLst/>
              <a:cxnLst>
                <a:cxn ang="T10">
                  <a:pos x="T0" y="T1"/>
                </a:cxn>
                <a:cxn ang="T11">
                  <a:pos x="T2" y="T3"/>
                </a:cxn>
                <a:cxn ang="T12">
                  <a:pos x="T4" y="T5"/>
                </a:cxn>
                <a:cxn ang="T13">
                  <a:pos x="T6" y="T7"/>
                </a:cxn>
                <a:cxn ang="T14">
                  <a:pos x="T8" y="T9"/>
                </a:cxn>
              </a:cxnLst>
              <a:rect l="T15" t="T16" r="T17" b="T18"/>
              <a:pathLst>
                <a:path w="55" h="55">
                  <a:moveTo>
                    <a:pt x="27" y="0"/>
                  </a:moveTo>
                  <a:lnTo>
                    <a:pt x="55" y="27"/>
                  </a:lnTo>
                  <a:lnTo>
                    <a:pt x="27" y="55"/>
                  </a:lnTo>
                  <a:lnTo>
                    <a:pt x="0" y="27"/>
                  </a:lnTo>
                  <a:lnTo>
                    <a:pt x="27" y="0"/>
                  </a:lnTo>
                  <a:close/>
                </a:path>
              </a:pathLst>
            </a:custGeom>
            <a:solidFill>
              <a:srgbClr val="0000FF"/>
            </a:solidFill>
            <a:ln w="7938">
              <a:solidFill>
                <a:srgbClr val="0000FF"/>
              </a:solidFill>
              <a:round/>
              <a:headEnd/>
              <a:tailEnd/>
            </a:ln>
          </p:spPr>
          <p:txBody>
            <a:bodyPr/>
            <a:lstStyle/>
            <a:p>
              <a:endParaRPr lang="en-US"/>
            </a:p>
          </p:txBody>
        </p:sp>
        <p:sp>
          <p:nvSpPr>
            <p:cNvPr id="34852" name="Freeform 38"/>
            <p:cNvSpPr>
              <a:spLocks/>
            </p:cNvSpPr>
            <p:nvPr/>
          </p:nvSpPr>
          <p:spPr bwMode="auto">
            <a:xfrm>
              <a:off x="1852" y="2241"/>
              <a:ext cx="55" cy="56"/>
            </a:xfrm>
            <a:custGeom>
              <a:avLst/>
              <a:gdLst>
                <a:gd name="T0" fmla="*/ 27 w 55"/>
                <a:gd name="T1" fmla="*/ 0 h 56"/>
                <a:gd name="T2" fmla="*/ 55 w 55"/>
                <a:gd name="T3" fmla="*/ 28 h 56"/>
                <a:gd name="T4" fmla="*/ 27 w 55"/>
                <a:gd name="T5" fmla="*/ 56 h 56"/>
                <a:gd name="T6" fmla="*/ 0 w 55"/>
                <a:gd name="T7" fmla="*/ 28 h 56"/>
                <a:gd name="T8" fmla="*/ 27 w 55"/>
                <a:gd name="T9" fmla="*/ 0 h 56"/>
                <a:gd name="T10" fmla="*/ 0 60000 65536"/>
                <a:gd name="T11" fmla="*/ 0 60000 65536"/>
                <a:gd name="T12" fmla="*/ 0 60000 65536"/>
                <a:gd name="T13" fmla="*/ 0 60000 65536"/>
                <a:gd name="T14" fmla="*/ 0 60000 65536"/>
                <a:gd name="T15" fmla="*/ 0 w 55"/>
                <a:gd name="T16" fmla="*/ 0 h 56"/>
                <a:gd name="T17" fmla="*/ 55 w 55"/>
                <a:gd name="T18" fmla="*/ 56 h 56"/>
              </a:gdLst>
              <a:ahLst/>
              <a:cxnLst>
                <a:cxn ang="T10">
                  <a:pos x="T0" y="T1"/>
                </a:cxn>
                <a:cxn ang="T11">
                  <a:pos x="T2" y="T3"/>
                </a:cxn>
                <a:cxn ang="T12">
                  <a:pos x="T4" y="T5"/>
                </a:cxn>
                <a:cxn ang="T13">
                  <a:pos x="T6" y="T7"/>
                </a:cxn>
                <a:cxn ang="T14">
                  <a:pos x="T8" y="T9"/>
                </a:cxn>
              </a:cxnLst>
              <a:rect l="T15" t="T16" r="T17" b="T18"/>
              <a:pathLst>
                <a:path w="55" h="56">
                  <a:moveTo>
                    <a:pt x="27" y="0"/>
                  </a:moveTo>
                  <a:lnTo>
                    <a:pt x="55" y="28"/>
                  </a:lnTo>
                  <a:lnTo>
                    <a:pt x="27" y="56"/>
                  </a:lnTo>
                  <a:lnTo>
                    <a:pt x="0" y="28"/>
                  </a:lnTo>
                  <a:lnTo>
                    <a:pt x="27" y="0"/>
                  </a:lnTo>
                  <a:close/>
                </a:path>
              </a:pathLst>
            </a:custGeom>
            <a:solidFill>
              <a:srgbClr val="0000FF"/>
            </a:solidFill>
            <a:ln w="7938">
              <a:solidFill>
                <a:srgbClr val="0000FF"/>
              </a:solidFill>
              <a:round/>
              <a:headEnd/>
              <a:tailEnd/>
            </a:ln>
          </p:spPr>
          <p:txBody>
            <a:bodyPr/>
            <a:lstStyle/>
            <a:p>
              <a:endParaRPr lang="en-US"/>
            </a:p>
          </p:txBody>
        </p:sp>
        <p:sp>
          <p:nvSpPr>
            <p:cNvPr id="34853" name="Freeform 39"/>
            <p:cNvSpPr>
              <a:spLocks/>
            </p:cNvSpPr>
            <p:nvPr/>
          </p:nvSpPr>
          <p:spPr bwMode="auto">
            <a:xfrm>
              <a:off x="1852" y="2336"/>
              <a:ext cx="55" cy="56"/>
            </a:xfrm>
            <a:custGeom>
              <a:avLst/>
              <a:gdLst>
                <a:gd name="T0" fmla="*/ 27 w 55"/>
                <a:gd name="T1" fmla="*/ 0 h 56"/>
                <a:gd name="T2" fmla="*/ 55 w 55"/>
                <a:gd name="T3" fmla="*/ 28 h 56"/>
                <a:gd name="T4" fmla="*/ 27 w 55"/>
                <a:gd name="T5" fmla="*/ 56 h 56"/>
                <a:gd name="T6" fmla="*/ 0 w 55"/>
                <a:gd name="T7" fmla="*/ 28 h 56"/>
                <a:gd name="T8" fmla="*/ 27 w 55"/>
                <a:gd name="T9" fmla="*/ 0 h 56"/>
                <a:gd name="T10" fmla="*/ 0 60000 65536"/>
                <a:gd name="T11" fmla="*/ 0 60000 65536"/>
                <a:gd name="T12" fmla="*/ 0 60000 65536"/>
                <a:gd name="T13" fmla="*/ 0 60000 65536"/>
                <a:gd name="T14" fmla="*/ 0 60000 65536"/>
                <a:gd name="T15" fmla="*/ 0 w 55"/>
                <a:gd name="T16" fmla="*/ 0 h 56"/>
                <a:gd name="T17" fmla="*/ 55 w 55"/>
                <a:gd name="T18" fmla="*/ 56 h 56"/>
              </a:gdLst>
              <a:ahLst/>
              <a:cxnLst>
                <a:cxn ang="T10">
                  <a:pos x="T0" y="T1"/>
                </a:cxn>
                <a:cxn ang="T11">
                  <a:pos x="T2" y="T3"/>
                </a:cxn>
                <a:cxn ang="T12">
                  <a:pos x="T4" y="T5"/>
                </a:cxn>
                <a:cxn ang="T13">
                  <a:pos x="T6" y="T7"/>
                </a:cxn>
                <a:cxn ang="T14">
                  <a:pos x="T8" y="T9"/>
                </a:cxn>
              </a:cxnLst>
              <a:rect l="T15" t="T16" r="T17" b="T18"/>
              <a:pathLst>
                <a:path w="55" h="56">
                  <a:moveTo>
                    <a:pt x="27" y="0"/>
                  </a:moveTo>
                  <a:lnTo>
                    <a:pt x="55" y="28"/>
                  </a:lnTo>
                  <a:lnTo>
                    <a:pt x="27" y="56"/>
                  </a:lnTo>
                  <a:lnTo>
                    <a:pt x="0" y="28"/>
                  </a:lnTo>
                  <a:lnTo>
                    <a:pt x="27" y="0"/>
                  </a:lnTo>
                  <a:close/>
                </a:path>
              </a:pathLst>
            </a:custGeom>
            <a:solidFill>
              <a:srgbClr val="0000FF"/>
            </a:solidFill>
            <a:ln w="7938">
              <a:solidFill>
                <a:srgbClr val="0000FF"/>
              </a:solidFill>
              <a:round/>
              <a:headEnd/>
              <a:tailEnd/>
            </a:ln>
          </p:spPr>
          <p:txBody>
            <a:bodyPr/>
            <a:lstStyle/>
            <a:p>
              <a:endParaRPr lang="en-US"/>
            </a:p>
          </p:txBody>
        </p:sp>
        <p:sp>
          <p:nvSpPr>
            <p:cNvPr id="34854" name="Freeform 40"/>
            <p:cNvSpPr>
              <a:spLocks/>
            </p:cNvSpPr>
            <p:nvPr/>
          </p:nvSpPr>
          <p:spPr bwMode="auto">
            <a:xfrm>
              <a:off x="1852" y="2564"/>
              <a:ext cx="55" cy="56"/>
            </a:xfrm>
            <a:custGeom>
              <a:avLst/>
              <a:gdLst>
                <a:gd name="T0" fmla="*/ 27 w 55"/>
                <a:gd name="T1" fmla="*/ 0 h 56"/>
                <a:gd name="T2" fmla="*/ 55 w 55"/>
                <a:gd name="T3" fmla="*/ 28 h 56"/>
                <a:gd name="T4" fmla="*/ 27 w 55"/>
                <a:gd name="T5" fmla="*/ 56 h 56"/>
                <a:gd name="T6" fmla="*/ 0 w 55"/>
                <a:gd name="T7" fmla="*/ 28 h 56"/>
                <a:gd name="T8" fmla="*/ 27 w 55"/>
                <a:gd name="T9" fmla="*/ 0 h 56"/>
                <a:gd name="T10" fmla="*/ 0 60000 65536"/>
                <a:gd name="T11" fmla="*/ 0 60000 65536"/>
                <a:gd name="T12" fmla="*/ 0 60000 65536"/>
                <a:gd name="T13" fmla="*/ 0 60000 65536"/>
                <a:gd name="T14" fmla="*/ 0 60000 65536"/>
                <a:gd name="T15" fmla="*/ 0 w 55"/>
                <a:gd name="T16" fmla="*/ 0 h 56"/>
                <a:gd name="T17" fmla="*/ 55 w 55"/>
                <a:gd name="T18" fmla="*/ 56 h 56"/>
              </a:gdLst>
              <a:ahLst/>
              <a:cxnLst>
                <a:cxn ang="T10">
                  <a:pos x="T0" y="T1"/>
                </a:cxn>
                <a:cxn ang="T11">
                  <a:pos x="T2" y="T3"/>
                </a:cxn>
                <a:cxn ang="T12">
                  <a:pos x="T4" y="T5"/>
                </a:cxn>
                <a:cxn ang="T13">
                  <a:pos x="T6" y="T7"/>
                </a:cxn>
                <a:cxn ang="T14">
                  <a:pos x="T8" y="T9"/>
                </a:cxn>
              </a:cxnLst>
              <a:rect l="T15" t="T16" r="T17" b="T18"/>
              <a:pathLst>
                <a:path w="55" h="56">
                  <a:moveTo>
                    <a:pt x="27" y="0"/>
                  </a:moveTo>
                  <a:lnTo>
                    <a:pt x="55" y="28"/>
                  </a:lnTo>
                  <a:lnTo>
                    <a:pt x="27" y="56"/>
                  </a:lnTo>
                  <a:lnTo>
                    <a:pt x="0" y="28"/>
                  </a:lnTo>
                  <a:lnTo>
                    <a:pt x="27" y="0"/>
                  </a:lnTo>
                  <a:close/>
                </a:path>
              </a:pathLst>
            </a:custGeom>
            <a:solidFill>
              <a:srgbClr val="0000FF"/>
            </a:solidFill>
            <a:ln w="7938">
              <a:solidFill>
                <a:srgbClr val="0000FF"/>
              </a:solidFill>
              <a:round/>
              <a:headEnd/>
              <a:tailEnd/>
            </a:ln>
          </p:spPr>
          <p:txBody>
            <a:bodyPr/>
            <a:lstStyle/>
            <a:p>
              <a:endParaRPr lang="en-US"/>
            </a:p>
          </p:txBody>
        </p:sp>
        <p:sp>
          <p:nvSpPr>
            <p:cNvPr id="34855" name="Freeform 41"/>
            <p:cNvSpPr>
              <a:spLocks/>
            </p:cNvSpPr>
            <p:nvPr/>
          </p:nvSpPr>
          <p:spPr bwMode="auto">
            <a:xfrm>
              <a:off x="1852" y="2812"/>
              <a:ext cx="55" cy="56"/>
            </a:xfrm>
            <a:custGeom>
              <a:avLst/>
              <a:gdLst>
                <a:gd name="T0" fmla="*/ 27 w 55"/>
                <a:gd name="T1" fmla="*/ 0 h 56"/>
                <a:gd name="T2" fmla="*/ 55 w 55"/>
                <a:gd name="T3" fmla="*/ 28 h 56"/>
                <a:gd name="T4" fmla="*/ 27 w 55"/>
                <a:gd name="T5" fmla="*/ 56 h 56"/>
                <a:gd name="T6" fmla="*/ 0 w 55"/>
                <a:gd name="T7" fmla="*/ 28 h 56"/>
                <a:gd name="T8" fmla="*/ 27 w 55"/>
                <a:gd name="T9" fmla="*/ 0 h 56"/>
                <a:gd name="T10" fmla="*/ 0 60000 65536"/>
                <a:gd name="T11" fmla="*/ 0 60000 65536"/>
                <a:gd name="T12" fmla="*/ 0 60000 65536"/>
                <a:gd name="T13" fmla="*/ 0 60000 65536"/>
                <a:gd name="T14" fmla="*/ 0 60000 65536"/>
                <a:gd name="T15" fmla="*/ 0 w 55"/>
                <a:gd name="T16" fmla="*/ 0 h 56"/>
                <a:gd name="T17" fmla="*/ 55 w 55"/>
                <a:gd name="T18" fmla="*/ 56 h 56"/>
              </a:gdLst>
              <a:ahLst/>
              <a:cxnLst>
                <a:cxn ang="T10">
                  <a:pos x="T0" y="T1"/>
                </a:cxn>
                <a:cxn ang="T11">
                  <a:pos x="T2" y="T3"/>
                </a:cxn>
                <a:cxn ang="T12">
                  <a:pos x="T4" y="T5"/>
                </a:cxn>
                <a:cxn ang="T13">
                  <a:pos x="T6" y="T7"/>
                </a:cxn>
                <a:cxn ang="T14">
                  <a:pos x="T8" y="T9"/>
                </a:cxn>
              </a:cxnLst>
              <a:rect l="T15" t="T16" r="T17" b="T18"/>
              <a:pathLst>
                <a:path w="55" h="56">
                  <a:moveTo>
                    <a:pt x="27" y="0"/>
                  </a:moveTo>
                  <a:lnTo>
                    <a:pt x="55" y="28"/>
                  </a:lnTo>
                  <a:lnTo>
                    <a:pt x="27" y="56"/>
                  </a:lnTo>
                  <a:lnTo>
                    <a:pt x="0" y="28"/>
                  </a:lnTo>
                  <a:lnTo>
                    <a:pt x="27" y="0"/>
                  </a:lnTo>
                  <a:close/>
                </a:path>
              </a:pathLst>
            </a:custGeom>
            <a:solidFill>
              <a:srgbClr val="0000FF"/>
            </a:solidFill>
            <a:ln w="7938">
              <a:solidFill>
                <a:srgbClr val="0000FF"/>
              </a:solidFill>
              <a:round/>
              <a:headEnd/>
              <a:tailEnd/>
            </a:ln>
          </p:spPr>
          <p:txBody>
            <a:bodyPr/>
            <a:lstStyle/>
            <a:p>
              <a:endParaRPr lang="en-US"/>
            </a:p>
          </p:txBody>
        </p:sp>
        <p:sp>
          <p:nvSpPr>
            <p:cNvPr id="34856" name="Freeform 42"/>
            <p:cNvSpPr>
              <a:spLocks/>
            </p:cNvSpPr>
            <p:nvPr/>
          </p:nvSpPr>
          <p:spPr bwMode="auto">
            <a:xfrm>
              <a:off x="1852" y="2622"/>
              <a:ext cx="55" cy="55"/>
            </a:xfrm>
            <a:custGeom>
              <a:avLst/>
              <a:gdLst>
                <a:gd name="T0" fmla="*/ 27 w 55"/>
                <a:gd name="T1" fmla="*/ 0 h 55"/>
                <a:gd name="T2" fmla="*/ 55 w 55"/>
                <a:gd name="T3" fmla="*/ 28 h 55"/>
                <a:gd name="T4" fmla="*/ 27 w 55"/>
                <a:gd name="T5" fmla="*/ 55 h 55"/>
                <a:gd name="T6" fmla="*/ 0 w 55"/>
                <a:gd name="T7" fmla="*/ 28 h 55"/>
                <a:gd name="T8" fmla="*/ 27 w 55"/>
                <a:gd name="T9" fmla="*/ 0 h 55"/>
                <a:gd name="T10" fmla="*/ 0 60000 65536"/>
                <a:gd name="T11" fmla="*/ 0 60000 65536"/>
                <a:gd name="T12" fmla="*/ 0 60000 65536"/>
                <a:gd name="T13" fmla="*/ 0 60000 65536"/>
                <a:gd name="T14" fmla="*/ 0 60000 65536"/>
                <a:gd name="T15" fmla="*/ 0 w 55"/>
                <a:gd name="T16" fmla="*/ 0 h 55"/>
                <a:gd name="T17" fmla="*/ 55 w 55"/>
                <a:gd name="T18" fmla="*/ 55 h 55"/>
              </a:gdLst>
              <a:ahLst/>
              <a:cxnLst>
                <a:cxn ang="T10">
                  <a:pos x="T0" y="T1"/>
                </a:cxn>
                <a:cxn ang="T11">
                  <a:pos x="T2" y="T3"/>
                </a:cxn>
                <a:cxn ang="T12">
                  <a:pos x="T4" y="T5"/>
                </a:cxn>
                <a:cxn ang="T13">
                  <a:pos x="T6" y="T7"/>
                </a:cxn>
                <a:cxn ang="T14">
                  <a:pos x="T8" y="T9"/>
                </a:cxn>
              </a:cxnLst>
              <a:rect l="T15" t="T16" r="T17" b="T18"/>
              <a:pathLst>
                <a:path w="55" h="55">
                  <a:moveTo>
                    <a:pt x="27" y="0"/>
                  </a:moveTo>
                  <a:lnTo>
                    <a:pt x="55" y="28"/>
                  </a:lnTo>
                  <a:lnTo>
                    <a:pt x="27" y="55"/>
                  </a:lnTo>
                  <a:lnTo>
                    <a:pt x="0" y="28"/>
                  </a:lnTo>
                  <a:lnTo>
                    <a:pt x="27" y="0"/>
                  </a:lnTo>
                  <a:close/>
                </a:path>
              </a:pathLst>
            </a:custGeom>
            <a:solidFill>
              <a:srgbClr val="0000FF"/>
            </a:solidFill>
            <a:ln w="7938">
              <a:solidFill>
                <a:srgbClr val="0000FF"/>
              </a:solidFill>
              <a:round/>
              <a:headEnd/>
              <a:tailEnd/>
            </a:ln>
          </p:spPr>
          <p:txBody>
            <a:bodyPr/>
            <a:lstStyle/>
            <a:p>
              <a:endParaRPr lang="en-US"/>
            </a:p>
          </p:txBody>
        </p:sp>
        <p:sp>
          <p:nvSpPr>
            <p:cNvPr id="34857" name="Freeform 43"/>
            <p:cNvSpPr>
              <a:spLocks/>
            </p:cNvSpPr>
            <p:nvPr/>
          </p:nvSpPr>
          <p:spPr bwMode="auto">
            <a:xfrm>
              <a:off x="1852" y="2850"/>
              <a:ext cx="55" cy="56"/>
            </a:xfrm>
            <a:custGeom>
              <a:avLst/>
              <a:gdLst>
                <a:gd name="T0" fmla="*/ 27 w 55"/>
                <a:gd name="T1" fmla="*/ 0 h 56"/>
                <a:gd name="T2" fmla="*/ 55 w 55"/>
                <a:gd name="T3" fmla="*/ 28 h 56"/>
                <a:gd name="T4" fmla="*/ 27 w 55"/>
                <a:gd name="T5" fmla="*/ 56 h 56"/>
                <a:gd name="T6" fmla="*/ 0 w 55"/>
                <a:gd name="T7" fmla="*/ 28 h 56"/>
                <a:gd name="T8" fmla="*/ 27 w 55"/>
                <a:gd name="T9" fmla="*/ 0 h 56"/>
                <a:gd name="T10" fmla="*/ 0 60000 65536"/>
                <a:gd name="T11" fmla="*/ 0 60000 65536"/>
                <a:gd name="T12" fmla="*/ 0 60000 65536"/>
                <a:gd name="T13" fmla="*/ 0 60000 65536"/>
                <a:gd name="T14" fmla="*/ 0 60000 65536"/>
                <a:gd name="T15" fmla="*/ 0 w 55"/>
                <a:gd name="T16" fmla="*/ 0 h 56"/>
                <a:gd name="T17" fmla="*/ 55 w 55"/>
                <a:gd name="T18" fmla="*/ 56 h 56"/>
              </a:gdLst>
              <a:ahLst/>
              <a:cxnLst>
                <a:cxn ang="T10">
                  <a:pos x="T0" y="T1"/>
                </a:cxn>
                <a:cxn ang="T11">
                  <a:pos x="T2" y="T3"/>
                </a:cxn>
                <a:cxn ang="T12">
                  <a:pos x="T4" y="T5"/>
                </a:cxn>
                <a:cxn ang="T13">
                  <a:pos x="T6" y="T7"/>
                </a:cxn>
                <a:cxn ang="T14">
                  <a:pos x="T8" y="T9"/>
                </a:cxn>
              </a:cxnLst>
              <a:rect l="T15" t="T16" r="T17" b="T18"/>
              <a:pathLst>
                <a:path w="55" h="56">
                  <a:moveTo>
                    <a:pt x="27" y="0"/>
                  </a:moveTo>
                  <a:lnTo>
                    <a:pt x="55" y="28"/>
                  </a:lnTo>
                  <a:lnTo>
                    <a:pt x="27" y="56"/>
                  </a:lnTo>
                  <a:lnTo>
                    <a:pt x="0" y="28"/>
                  </a:lnTo>
                  <a:lnTo>
                    <a:pt x="27" y="0"/>
                  </a:lnTo>
                  <a:close/>
                </a:path>
              </a:pathLst>
            </a:custGeom>
            <a:solidFill>
              <a:srgbClr val="0000FF"/>
            </a:solidFill>
            <a:ln w="7938">
              <a:solidFill>
                <a:srgbClr val="0000FF"/>
              </a:solidFill>
              <a:round/>
              <a:headEnd/>
              <a:tailEnd/>
            </a:ln>
          </p:spPr>
          <p:txBody>
            <a:bodyPr/>
            <a:lstStyle/>
            <a:p>
              <a:endParaRPr lang="en-US"/>
            </a:p>
          </p:txBody>
        </p:sp>
        <p:sp>
          <p:nvSpPr>
            <p:cNvPr id="34858" name="Freeform 44"/>
            <p:cNvSpPr>
              <a:spLocks/>
            </p:cNvSpPr>
            <p:nvPr/>
          </p:nvSpPr>
          <p:spPr bwMode="auto">
            <a:xfrm>
              <a:off x="1852" y="2850"/>
              <a:ext cx="55" cy="56"/>
            </a:xfrm>
            <a:custGeom>
              <a:avLst/>
              <a:gdLst>
                <a:gd name="T0" fmla="*/ 27 w 55"/>
                <a:gd name="T1" fmla="*/ 0 h 56"/>
                <a:gd name="T2" fmla="*/ 55 w 55"/>
                <a:gd name="T3" fmla="*/ 28 h 56"/>
                <a:gd name="T4" fmla="*/ 27 w 55"/>
                <a:gd name="T5" fmla="*/ 56 h 56"/>
                <a:gd name="T6" fmla="*/ 0 w 55"/>
                <a:gd name="T7" fmla="*/ 28 h 56"/>
                <a:gd name="T8" fmla="*/ 27 w 55"/>
                <a:gd name="T9" fmla="*/ 0 h 56"/>
                <a:gd name="T10" fmla="*/ 0 60000 65536"/>
                <a:gd name="T11" fmla="*/ 0 60000 65536"/>
                <a:gd name="T12" fmla="*/ 0 60000 65536"/>
                <a:gd name="T13" fmla="*/ 0 60000 65536"/>
                <a:gd name="T14" fmla="*/ 0 60000 65536"/>
                <a:gd name="T15" fmla="*/ 0 w 55"/>
                <a:gd name="T16" fmla="*/ 0 h 56"/>
                <a:gd name="T17" fmla="*/ 55 w 55"/>
                <a:gd name="T18" fmla="*/ 56 h 56"/>
              </a:gdLst>
              <a:ahLst/>
              <a:cxnLst>
                <a:cxn ang="T10">
                  <a:pos x="T0" y="T1"/>
                </a:cxn>
                <a:cxn ang="T11">
                  <a:pos x="T2" y="T3"/>
                </a:cxn>
                <a:cxn ang="T12">
                  <a:pos x="T4" y="T5"/>
                </a:cxn>
                <a:cxn ang="T13">
                  <a:pos x="T6" y="T7"/>
                </a:cxn>
                <a:cxn ang="T14">
                  <a:pos x="T8" y="T9"/>
                </a:cxn>
              </a:cxnLst>
              <a:rect l="T15" t="T16" r="T17" b="T18"/>
              <a:pathLst>
                <a:path w="55" h="56">
                  <a:moveTo>
                    <a:pt x="27" y="0"/>
                  </a:moveTo>
                  <a:lnTo>
                    <a:pt x="55" y="28"/>
                  </a:lnTo>
                  <a:lnTo>
                    <a:pt x="27" y="56"/>
                  </a:lnTo>
                  <a:lnTo>
                    <a:pt x="0" y="28"/>
                  </a:lnTo>
                  <a:lnTo>
                    <a:pt x="27" y="0"/>
                  </a:lnTo>
                  <a:close/>
                </a:path>
              </a:pathLst>
            </a:custGeom>
            <a:solidFill>
              <a:srgbClr val="0000FF"/>
            </a:solidFill>
            <a:ln w="7938">
              <a:solidFill>
                <a:srgbClr val="0000FF"/>
              </a:solidFill>
              <a:round/>
              <a:headEnd/>
              <a:tailEnd/>
            </a:ln>
          </p:spPr>
          <p:txBody>
            <a:bodyPr/>
            <a:lstStyle/>
            <a:p>
              <a:endParaRPr lang="en-US"/>
            </a:p>
          </p:txBody>
        </p:sp>
        <p:sp>
          <p:nvSpPr>
            <p:cNvPr id="34859" name="Freeform 45"/>
            <p:cNvSpPr>
              <a:spLocks/>
            </p:cNvSpPr>
            <p:nvPr/>
          </p:nvSpPr>
          <p:spPr bwMode="auto">
            <a:xfrm>
              <a:off x="1852" y="2527"/>
              <a:ext cx="55" cy="55"/>
            </a:xfrm>
            <a:custGeom>
              <a:avLst/>
              <a:gdLst>
                <a:gd name="T0" fmla="*/ 27 w 55"/>
                <a:gd name="T1" fmla="*/ 0 h 55"/>
                <a:gd name="T2" fmla="*/ 55 w 55"/>
                <a:gd name="T3" fmla="*/ 27 h 55"/>
                <a:gd name="T4" fmla="*/ 27 w 55"/>
                <a:gd name="T5" fmla="*/ 55 h 55"/>
                <a:gd name="T6" fmla="*/ 0 w 55"/>
                <a:gd name="T7" fmla="*/ 27 h 55"/>
                <a:gd name="T8" fmla="*/ 27 w 55"/>
                <a:gd name="T9" fmla="*/ 0 h 55"/>
                <a:gd name="T10" fmla="*/ 0 60000 65536"/>
                <a:gd name="T11" fmla="*/ 0 60000 65536"/>
                <a:gd name="T12" fmla="*/ 0 60000 65536"/>
                <a:gd name="T13" fmla="*/ 0 60000 65536"/>
                <a:gd name="T14" fmla="*/ 0 60000 65536"/>
                <a:gd name="T15" fmla="*/ 0 w 55"/>
                <a:gd name="T16" fmla="*/ 0 h 55"/>
                <a:gd name="T17" fmla="*/ 55 w 55"/>
                <a:gd name="T18" fmla="*/ 55 h 55"/>
              </a:gdLst>
              <a:ahLst/>
              <a:cxnLst>
                <a:cxn ang="T10">
                  <a:pos x="T0" y="T1"/>
                </a:cxn>
                <a:cxn ang="T11">
                  <a:pos x="T2" y="T3"/>
                </a:cxn>
                <a:cxn ang="T12">
                  <a:pos x="T4" y="T5"/>
                </a:cxn>
                <a:cxn ang="T13">
                  <a:pos x="T6" y="T7"/>
                </a:cxn>
                <a:cxn ang="T14">
                  <a:pos x="T8" y="T9"/>
                </a:cxn>
              </a:cxnLst>
              <a:rect l="T15" t="T16" r="T17" b="T18"/>
              <a:pathLst>
                <a:path w="55" h="55">
                  <a:moveTo>
                    <a:pt x="27" y="0"/>
                  </a:moveTo>
                  <a:lnTo>
                    <a:pt x="55" y="27"/>
                  </a:lnTo>
                  <a:lnTo>
                    <a:pt x="27" y="55"/>
                  </a:lnTo>
                  <a:lnTo>
                    <a:pt x="0" y="27"/>
                  </a:lnTo>
                  <a:lnTo>
                    <a:pt x="27" y="0"/>
                  </a:lnTo>
                  <a:close/>
                </a:path>
              </a:pathLst>
            </a:custGeom>
            <a:solidFill>
              <a:srgbClr val="0000FF"/>
            </a:solidFill>
            <a:ln w="7938">
              <a:solidFill>
                <a:srgbClr val="0000FF"/>
              </a:solidFill>
              <a:round/>
              <a:headEnd/>
              <a:tailEnd/>
            </a:ln>
          </p:spPr>
          <p:txBody>
            <a:bodyPr/>
            <a:lstStyle/>
            <a:p>
              <a:endParaRPr lang="en-US"/>
            </a:p>
          </p:txBody>
        </p:sp>
        <p:sp>
          <p:nvSpPr>
            <p:cNvPr id="34860" name="Freeform 46"/>
            <p:cNvSpPr>
              <a:spLocks/>
            </p:cNvSpPr>
            <p:nvPr/>
          </p:nvSpPr>
          <p:spPr bwMode="auto">
            <a:xfrm>
              <a:off x="1852" y="2660"/>
              <a:ext cx="55" cy="55"/>
            </a:xfrm>
            <a:custGeom>
              <a:avLst/>
              <a:gdLst>
                <a:gd name="T0" fmla="*/ 27 w 55"/>
                <a:gd name="T1" fmla="*/ 0 h 55"/>
                <a:gd name="T2" fmla="*/ 55 w 55"/>
                <a:gd name="T3" fmla="*/ 27 h 55"/>
                <a:gd name="T4" fmla="*/ 27 w 55"/>
                <a:gd name="T5" fmla="*/ 55 h 55"/>
                <a:gd name="T6" fmla="*/ 0 w 55"/>
                <a:gd name="T7" fmla="*/ 27 h 55"/>
                <a:gd name="T8" fmla="*/ 27 w 55"/>
                <a:gd name="T9" fmla="*/ 0 h 55"/>
                <a:gd name="T10" fmla="*/ 0 60000 65536"/>
                <a:gd name="T11" fmla="*/ 0 60000 65536"/>
                <a:gd name="T12" fmla="*/ 0 60000 65536"/>
                <a:gd name="T13" fmla="*/ 0 60000 65536"/>
                <a:gd name="T14" fmla="*/ 0 60000 65536"/>
                <a:gd name="T15" fmla="*/ 0 w 55"/>
                <a:gd name="T16" fmla="*/ 0 h 55"/>
                <a:gd name="T17" fmla="*/ 55 w 55"/>
                <a:gd name="T18" fmla="*/ 55 h 55"/>
              </a:gdLst>
              <a:ahLst/>
              <a:cxnLst>
                <a:cxn ang="T10">
                  <a:pos x="T0" y="T1"/>
                </a:cxn>
                <a:cxn ang="T11">
                  <a:pos x="T2" y="T3"/>
                </a:cxn>
                <a:cxn ang="T12">
                  <a:pos x="T4" y="T5"/>
                </a:cxn>
                <a:cxn ang="T13">
                  <a:pos x="T6" y="T7"/>
                </a:cxn>
                <a:cxn ang="T14">
                  <a:pos x="T8" y="T9"/>
                </a:cxn>
              </a:cxnLst>
              <a:rect l="T15" t="T16" r="T17" b="T18"/>
              <a:pathLst>
                <a:path w="55" h="55">
                  <a:moveTo>
                    <a:pt x="27" y="0"/>
                  </a:moveTo>
                  <a:lnTo>
                    <a:pt x="55" y="27"/>
                  </a:lnTo>
                  <a:lnTo>
                    <a:pt x="27" y="55"/>
                  </a:lnTo>
                  <a:lnTo>
                    <a:pt x="0" y="27"/>
                  </a:lnTo>
                  <a:lnTo>
                    <a:pt x="27" y="0"/>
                  </a:lnTo>
                  <a:close/>
                </a:path>
              </a:pathLst>
            </a:custGeom>
            <a:solidFill>
              <a:srgbClr val="0000FF"/>
            </a:solidFill>
            <a:ln w="7938">
              <a:solidFill>
                <a:srgbClr val="0000FF"/>
              </a:solidFill>
              <a:round/>
              <a:headEnd/>
              <a:tailEnd/>
            </a:ln>
          </p:spPr>
          <p:txBody>
            <a:bodyPr/>
            <a:lstStyle/>
            <a:p>
              <a:endParaRPr lang="en-US"/>
            </a:p>
          </p:txBody>
        </p:sp>
        <p:sp>
          <p:nvSpPr>
            <p:cNvPr id="34861" name="Freeform 47"/>
            <p:cNvSpPr>
              <a:spLocks/>
            </p:cNvSpPr>
            <p:nvPr/>
          </p:nvSpPr>
          <p:spPr bwMode="auto">
            <a:xfrm>
              <a:off x="1852" y="2374"/>
              <a:ext cx="55" cy="55"/>
            </a:xfrm>
            <a:custGeom>
              <a:avLst/>
              <a:gdLst>
                <a:gd name="T0" fmla="*/ 27 w 55"/>
                <a:gd name="T1" fmla="*/ 0 h 55"/>
                <a:gd name="T2" fmla="*/ 55 w 55"/>
                <a:gd name="T3" fmla="*/ 28 h 55"/>
                <a:gd name="T4" fmla="*/ 27 w 55"/>
                <a:gd name="T5" fmla="*/ 55 h 55"/>
                <a:gd name="T6" fmla="*/ 0 w 55"/>
                <a:gd name="T7" fmla="*/ 28 h 55"/>
                <a:gd name="T8" fmla="*/ 27 w 55"/>
                <a:gd name="T9" fmla="*/ 0 h 55"/>
                <a:gd name="T10" fmla="*/ 0 60000 65536"/>
                <a:gd name="T11" fmla="*/ 0 60000 65536"/>
                <a:gd name="T12" fmla="*/ 0 60000 65536"/>
                <a:gd name="T13" fmla="*/ 0 60000 65536"/>
                <a:gd name="T14" fmla="*/ 0 60000 65536"/>
                <a:gd name="T15" fmla="*/ 0 w 55"/>
                <a:gd name="T16" fmla="*/ 0 h 55"/>
                <a:gd name="T17" fmla="*/ 55 w 55"/>
                <a:gd name="T18" fmla="*/ 55 h 55"/>
              </a:gdLst>
              <a:ahLst/>
              <a:cxnLst>
                <a:cxn ang="T10">
                  <a:pos x="T0" y="T1"/>
                </a:cxn>
                <a:cxn ang="T11">
                  <a:pos x="T2" y="T3"/>
                </a:cxn>
                <a:cxn ang="T12">
                  <a:pos x="T4" y="T5"/>
                </a:cxn>
                <a:cxn ang="T13">
                  <a:pos x="T6" y="T7"/>
                </a:cxn>
                <a:cxn ang="T14">
                  <a:pos x="T8" y="T9"/>
                </a:cxn>
              </a:cxnLst>
              <a:rect l="T15" t="T16" r="T17" b="T18"/>
              <a:pathLst>
                <a:path w="55" h="55">
                  <a:moveTo>
                    <a:pt x="27" y="0"/>
                  </a:moveTo>
                  <a:lnTo>
                    <a:pt x="55" y="28"/>
                  </a:lnTo>
                  <a:lnTo>
                    <a:pt x="27" y="55"/>
                  </a:lnTo>
                  <a:lnTo>
                    <a:pt x="0" y="28"/>
                  </a:lnTo>
                  <a:lnTo>
                    <a:pt x="27" y="0"/>
                  </a:lnTo>
                  <a:close/>
                </a:path>
              </a:pathLst>
            </a:custGeom>
            <a:solidFill>
              <a:srgbClr val="0000FF"/>
            </a:solidFill>
            <a:ln w="7938">
              <a:solidFill>
                <a:srgbClr val="0000FF"/>
              </a:solidFill>
              <a:round/>
              <a:headEnd/>
              <a:tailEnd/>
            </a:ln>
          </p:spPr>
          <p:txBody>
            <a:bodyPr/>
            <a:lstStyle/>
            <a:p>
              <a:endParaRPr lang="en-US"/>
            </a:p>
          </p:txBody>
        </p:sp>
        <p:sp>
          <p:nvSpPr>
            <p:cNvPr id="34862" name="Freeform 48"/>
            <p:cNvSpPr>
              <a:spLocks/>
            </p:cNvSpPr>
            <p:nvPr/>
          </p:nvSpPr>
          <p:spPr bwMode="auto">
            <a:xfrm>
              <a:off x="1852" y="2564"/>
              <a:ext cx="55" cy="56"/>
            </a:xfrm>
            <a:custGeom>
              <a:avLst/>
              <a:gdLst>
                <a:gd name="T0" fmla="*/ 27 w 55"/>
                <a:gd name="T1" fmla="*/ 0 h 56"/>
                <a:gd name="T2" fmla="*/ 55 w 55"/>
                <a:gd name="T3" fmla="*/ 28 h 56"/>
                <a:gd name="T4" fmla="*/ 27 w 55"/>
                <a:gd name="T5" fmla="*/ 56 h 56"/>
                <a:gd name="T6" fmla="*/ 0 w 55"/>
                <a:gd name="T7" fmla="*/ 28 h 56"/>
                <a:gd name="T8" fmla="*/ 27 w 55"/>
                <a:gd name="T9" fmla="*/ 0 h 56"/>
                <a:gd name="T10" fmla="*/ 0 60000 65536"/>
                <a:gd name="T11" fmla="*/ 0 60000 65536"/>
                <a:gd name="T12" fmla="*/ 0 60000 65536"/>
                <a:gd name="T13" fmla="*/ 0 60000 65536"/>
                <a:gd name="T14" fmla="*/ 0 60000 65536"/>
                <a:gd name="T15" fmla="*/ 0 w 55"/>
                <a:gd name="T16" fmla="*/ 0 h 56"/>
                <a:gd name="T17" fmla="*/ 55 w 55"/>
                <a:gd name="T18" fmla="*/ 56 h 56"/>
              </a:gdLst>
              <a:ahLst/>
              <a:cxnLst>
                <a:cxn ang="T10">
                  <a:pos x="T0" y="T1"/>
                </a:cxn>
                <a:cxn ang="T11">
                  <a:pos x="T2" y="T3"/>
                </a:cxn>
                <a:cxn ang="T12">
                  <a:pos x="T4" y="T5"/>
                </a:cxn>
                <a:cxn ang="T13">
                  <a:pos x="T6" y="T7"/>
                </a:cxn>
                <a:cxn ang="T14">
                  <a:pos x="T8" y="T9"/>
                </a:cxn>
              </a:cxnLst>
              <a:rect l="T15" t="T16" r="T17" b="T18"/>
              <a:pathLst>
                <a:path w="55" h="56">
                  <a:moveTo>
                    <a:pt x="27" y="0"/>
                  </a:moveTo>
                  <a:lnTo>
                    <a:pt x="55" y="28"/>
                  </a:lnTo>
                  <a:lnTo>
                    <a:pt x="27" y="56"/>
                  </a:lnTo>
                  <a:lnTo>
                    <a:pt x="0" y="28"/>
                  </a:lnTo>
                  <a:lnTo>
                    <a:pt x="27" y="0"/>
                  </a:lnTo>
                  <a:close/>
                </a:path>
              </a:pathLst>
            </a:custGeom>
            <a:solidFill>
              <a:srgbClr val="0000FF"/>
            </a:solidFill>
            <a:ln w="7938">
              <a:solidFill>
                <a:srgbClr val="0000FF"/>
              </a:solidFill>
              <a:round/>
              <a:headEnd/>
              <a:tailEnd/>
            </a:ln>
          </p:spPr>
          <p:txBody>
            <a:bodyPr/>
            <a:lstStyle/>
            <a:p>
              <a:endParaRPr lang="en-US"/>
            </a:p>
          </p:txBody>
        </p:sp>
        <p:sp>
          <p:nvSpPr>
            <p:cNvPr id="34863" name="Freeform 49"/>
            <p:cNvSpPr>
              <a:spLocks/>
            </p:cNvSpPr>
            <p:nvPr/>
          </p:nvSpPr>
          <p:spPr bwMode="auto">
            <a:xfrm>
              <a:off x="1852" y="2412"/>
              <a:ext cx="55" cy="56"/>
            </a:xfrm>
            <a:custGeom>
              <a:avLst/>
              <a:gdLst>
                <a:gd name="T0" fmla="*/ 27 w 55"/>
                <a:gd name="T1" fmla="*/ 0 h 56"/>
                <a:gd name="T2" fmla="*/ 55 w 55"/>
                <a:gd name="T3" fmla="*/ 28 h 56"/>
                <a:gd name="T4" fmla="*/ 27 w 55"/>
                <a:gd name="T5" fmla="*/ 56 h 56"/>
                <a:gd name="T6" fmla="*/ 0 w 55"/>
                <a:gd name="T7" fmla="*/ 28 h 56"/>
                <a:gd name="T8" fmla="*/ 27 w 55"/>
                <a:gd name="T9" fmla="*/ 0 h 56"/>
                <a:gd name="T10" fmla="*/ 0 60000 65536"/>
                <a:gd name="T11" fmla="*/ 0 60000 65536"/>
                <a:gd name="T12" fmla="*/ 0 60000 65536"/>
                <a:gd name="T13" fmla="*/ 0 60000 65536"/>
                <a:gd name="T14" fmla="*/ 0 60000 65536"/>
                <a:gd name="T15" fmla="*/ 0 w 55"/>
                <a:gd name="T16" fmla="*/ 0 h 56"/>
                <a:gd name="T17" fmla="*/ 55 w 55"/>
                <a:gd name="T18" fmla="*/ 56 h 56"/>
              </a:gdLst>
              <a:ahLst/>
              <a:cxnLst>
                <a:cxn ang="T10">
                  <a:pos x="T0" y="T1"/>
                </a:cxn>
                <a:cxn ang="T11">
                  <a:pos x="T2" y="T3"/>
                </a:cxn>
                <a:cxn ang="T12">
                  <a:pos x="T4" y="T5"/>
                </a:cxn>
                <a:cxn ang="T13">
                  <a:pos x="T6" y="T7"/>
                </a:cxn>
                <a:cxn ang="T14">
                  <a:pos x="T8" y="T9"/>
                </a:cxn>
              </a:cxnLst>
              <a:rect l="T15" t="T16" r="T17" b="T18"/>
              <a:pathLst>
                <a:path w="55" h="56">
                  <a:moveTo>
                    <a:pt x="27" y="0"/>
                  </a:moveTo>
                  <a:lnTo>
                    <a:pt x="55" y="28"/>
                  </a:lnTo>
                  <a:lnTo>
                    <a:pt x="27" y="56"/>
                  </a:lnTo>
                  <a:lnTo>
                    <a:pt x="0" y="28"/>
                  </a:lnTo>
                  <a:lnTo>
                    <a:pt x="27" y="0"/>
                  </a:lnTo>
                  <a:close/>
                </a:path>
              </a:pathLst>
            </a:custGeom>
            <a:solidFill>
              <a:srgbClr val="0000FF"/>
            </a:solidFill>
            <a:ln w="7938">
              <a:solidFill>
                <a:srgbClr val="0000FF"/>
              </a:solidFill>
              <a:round/>
              <a:headEnd/>
              <a:tailEnd/>
            </a:ln>
          </p:spPr>
          <p:txBody>
            <a:bodyPr/>
            <a:lstStyle/>
            <a:p>
              <a:endParaRPr lang="en-US"/>
            </a:p>
          </p:txBody>
        </p:sp>
        <p:sp>
          <p:nvSpPr>
            <p:cNvPr id="34864" name="Freeform 50"/>
            <p:cNvSpPr>
              <a:spLocks/>
            </p:cNvSpPr>
            <p:nvPr/>
          </p:nvSpPr>
          <p:spPr bwMode="auto">
            <a:xfrm>
              <a:off x="1852" y="2603"/>
              <a:ext cx="55" cy="55"/>
            </a:xfrm>
            <a:custGeom>
              <a:avLst/>
              <a:gdLst>
                <a:gd name="T0" fmla="*/ 27 w 55"/>
                <a:gd name="T1" fmla="*/ 0 h 55"/>
                <a:gd name="T2" fmla="*/ 55 w 55"/>
                <a:gd name="T3" fmla="*/ 27 h 55"/>
                <a:gd name="T4" fmla="*/ 27 w 55"/>
                <a:gd name="T5" fmla="*/ 55 h 55"/>
                <a:gd name="T6" fmla="*/ 0 w 55"/>
                <a:gd name="T7" fmla="*/ 27 h 55"/>
                <a:gd name="T8" fmla="*/ 27 w 55"/>
                <a:gd name="T9" fmla="*/ 0 h 55"/>
                <a:gd name="T10" fmla="*/ 0 60000 65536"/>
                <a:gd name="T11" fmla="*/ 0 60000 65536"/>
                <a:gd name="T12" fmla="*/ 0 60000 65536"/>
                <a:gd name="T13" fmla="*/ 0 60000 65536"/>
                <a:gd name="T14" fmla="*/ 0 60000 65536"/>
                <a:gd name="T15" fmla="*/ 0 w 55"/>
                <a:gd name="T16" fmla="*/ 0 h 55"/>
                <a:gd name="T17" fmla="*/ 55 w 55"/>
                <a:gd name="T18" fmla="*/ 55 h 55"/>
              </a:gdLst>
              <a:ahLst/>
              <a:cxnLst>
                <a:cxn ang="T10">
                  <a:pos x="T0" y="T1"/>
                </a:cxn>
                <a:cxn ang="T11">
                  <a:pos x="T2" y="T3"/>
                </a:cxn>
                <a:cxn ang="T12">
                  <a:pos x="T4" y="T5"/>
                </a:cxn>
                <a:cxn ang="T13">
                  <a:pos x="T6" y="T7"/>
                </a:cxn>
                <a:cxn ang="T14">
                  <a:pos x="T8" y="T9"/>
                </a:cxn>
              </a:cxnLst>
              <a:rect l="T15" t="T16" r="T17" b="T18"/>
              <a:pathLst>
                <a:path w="55" h="55">
                  <a:moveTo>
                    <a:pt x="27" y="0"/>
                  </a:moveTo>
                  <a:lnTo>
                    <a:pt x="55" y="27"/>
                  </a:lnTo>
                  <a:lnTo>
                    <a:pt x="27" y="55"/>
                  </a:lnTo>
                  <a:lnTo>
                    <a:pt x="0" y="27"/>
                  </a:lnTo>
                  <a:lnTo>
                    <a:pt x="27" y="0"/>
                  </a:lnTo>
                  <a:close/>
                </a:path>
              </a:pathLst>
            </a:custGeom>
            <a:solidFill>
              <a:srgbClr val="0000FF"/>
            </a:solidFill>
            <a:ln w="7938">
              <a:solidFill>
                <a:srgbClr val="0000FF"/>
              </a:solidFill>
              <a:round/>
              <a:headEnd/>
              <a:tailEnd/>
            </a:ln>
          </p:spPr>
          <p:txBody>
            <a:bodyPr/>
            <a:lstStyle/>
            <a:p>
              <a:endParaRPr lang="en-US"/>
            </a:p>
          </p:txBody>
        </p:sp>
        <p:sp>
          <p:nvSpPr>
            <p:cNvPr id="34865" name="Freeform 51"/>
            <p:cNvSpPr>
              <a:spLocks/>
            </p:cNvSpPr>
            <p:nvPr/>
          </p:nvSpPr>
          <p:spPr bwMode="auto">
            <a:xfrm>
              <a:off x="1852" y="2393"/>
              <a:ext cx="55" cy="56"/>
            </a:xfrm>
            <a:custGeom>
              <a:avLst/>
              <a:gdLst>
                <a:gd name="T0" fmla="*/ 27 w 55"/>
                <a:gd name="T1" fmla="*/ 0 h 56"/>
                <a:gd name="T2" fmla="*/ 55 w 55"/>
                <a:gd name="T3" fmla="*/ 28 h 56"/>
                <a:gd name="T4" fmla="*/ 27 w 55"/>
                <a:gd name="T5" fmla="*/ 56 h 56"/>
                <a:gd name="T6" fmla="*/ 0 w 55"/>
                <a:gd name="T7" fmla="*/ 28 h 56"/>
                <a:gd name="T8" fmla="*/ 27 w 55"/>
                <a:gd name="T9" fmla="*/ 0 h 56"/>
                <a:gd name="T10" fmla="*/ 0 60000 65536"/>
                <a:gd name="T11" fmla="*/ 0 60000 65536"/>
                <a:gd name="T12" fmla="*/ 0 60000 65536"/>
                <a:gd name="T13" fmla="*/ 0 60000 65536"/>
                <a:gd name="T14" fmla="*/ 0 60000 65536"/>
                <a:gd name="T15" fmla="*/ 0 w 55"/>
                <a:gd name="T16" fmla="*/ 0 h 56"/>
                <a:gd name="T17" fmla="*/ 55 w 55"/>
                <a:gd name="T18" fmla="*/ 56 h 56"/>
              </a:gdLst>
              <a:ahLst/>
              <a:cxnLst>
                <a:cxn ang="T10">
                  <a:pos x="T0" y="T1"/>
                </a:cxn>
                <a:cxn ang="T11">
                  <a:pos x="T2" y="T3"/>
                </a:cxn>
                <a:cxn ang="T12">
                  <a:pos x="T4" y="T5"/>
                </a:cxn>
                <a:cxn ang="T13">
                  <a:pos x="T6" y="T7"/>
                </a:cxn>
                <a:cxn ang="T14">
                  <a:pos x="T8" y="T9"/>
                </a:cxn>
              </a:cxnLst>
              <a:rect l="T15" t="T16" r="T17" b="T18"/>
              <a:pathLst>
                <a:path w="55" h="56">
                  <a:moveTo>
                    <a:pt x="27" y="0"/>
                  </a:moveTo>
                  <a:lnTo>
                    <a:pt x="55" y="28"/>
                  </a:lnTo>
                  <a:lnTo>
                    <a:pt x="27" y="56"/>
                  </a:lnTo>
                  <a:lnTo>
                    <a:pt x="0" y="28"/>
                  </a:lnTo>
                  <a:lnTo>
                    <a:pt x="27" y="0"/>
                  </a:lnTo>
                  <a:close/>
                </a:path>
              </a:pathLst>
            </a:custGeom>
            <a:solidFill>
              <a:srgbClr val="0000FF"/>
            </a:solidFill>
            <a:ln w="7938">
              <a:solidFill>
                <a:srgbClr val="0000FF"/>
              </a:solidFill>
              <a:round/>
              <a:headEnd/>
              <a:tailEnd/>
            </a:ln>
          </p:spPr>
          <p:txBody>
            <a:bodyPr/>
            <a:lstStyle/>
            <a:p>
              <a:endParaRPr lang="en-US"/>
            </a:p>
          </p:txBody>
        </p:sp>
        <p:sp>
          <p:nvSpPr>
            <p:cNvPr id="34866" name="Freeform 52"/>
            <p:cNvSpPr>
              <a:spLocks/>
            </p:cNvSpPr>
            <p:nvPr/>
          </p:nvSpPr>
          <p:spPr bwMode="auto">
            <a:xfrm>
              <a:off x="1852" y="2146"/>
              <a:ext cx="55" cy="55"/>
            </a:xfrm>
            <a:custGeom>
              <a:avLst/>
              <a:gdLst>
                <a:gd name="T0" fmla="*/ 27 w 55"/>
                <a:gd name="T1" fmla="*/ 0 h 55"/>
                <a:gd name="T2" fmla="*/ 55 w 55"/>
                <a:gd name="T3" fmla="*/ 28 h 55"/>
                <a:gd name="T4" fmla="*/ 27 w 55"/>
                <a:gd name="T5" fmla="*/ 55 h 55"/>
                <a:gd name="T6" fmla="*/ 0 w 55"/>
                <a:gd name="T7" fmla="*/ 28 h 55"/>
                <a:gd name="T8" fmla="*/ 27 w 55"/>
                <a:gd name="T9" fmla="*/ 0 h 55"/>
                <a:gd name="T10" fmla="*/ 0 60000 65536"/>
                <a:gd name="T11" fmla="*/ 0 60000 65536"/>
                <a:gd name="T12" fmla="*/ 0 60000 65536"/>
                <a:gd name="T13" fmla="*/ 0 60000 65536"/>
                <a:gd name="T14" fmla="*/ 0 60000 65536"/>
                <a:gd name="T15" fmla="*/ 0 w 55"/>
                <a:gd name="T16" fmla="*/ 0 h 55"/>
                <a:gd name="T17" fmla="*/ 55 w 55"/>
                <a:gd name="T18" fmla="*/ 55 h 55"/>
              </a:gdLst>
              <a:ahLst/>
              <a:cxnLst>
                <a:cxn ang="T10">
                  <a:pos x="T0" y="T1"/>
                </a:cxn>
                <a:cxn ang="T11">
                  <a:pos x="T2" y="T3"/>
                </a:cxn>
                <a:cxn ang="T12">
                  <a:pos x="T4" y="T5"/>
                </a:cxn>
                <a:cxn ang="T13">
                  <a:pos x="T6" y="T7"/>
                </a:cxn>
                <a:cxn ang="T14">
                  <a:pos x="T8" y="T9"/>
                </a:cxn>
              </a:cxnLst>
              <a:rect l="T15" t="T16" r="T17" b="T18"/>
              <a:pathLst>
                <a:path w="55" h="55">
                  <a:moveTo>
                    <a:pt x="27" y="0"/>
                  </a:moveTo>
                  <a:lnTo>
                    <a:pt x="55" y="28"/>
                  </a:lnTo>
                  <a:lnTo>
                    <a:pt x="27" y="55"/>
                  </a:lnTo>
                  <a:lnTo>
                    <a:pt x="0" y="28"/>
                  </a:lnTo>
                  <a:lnTo>
                    <a:pt x="27" y="0"/>
                  </a:lnTo>
                  <a:close/>
                </a:path>
              </a:pathLst>
            </a:custGeom>
            <a:solidFill>
              <a:srgbClr val="0000FF"/>
            </a:solidFill>
            <a:ln w="7938">
              <a:solidFill>
                <a:srgbClr val="0000FF"/>
              </a:solidFill>
              <a:round/>
              <a:headEnd/>
              <a:tailEnd/>
            </a:ln>
          </p:spPr>
          <p:txBody>
            <a:bodyPr/>
            <a:lstStyle/>
            <a:p>
              <a:endParaRPr lang="en-US"/>
            </a:p>
          </p:txBody>
        </p:sp>
        <p:sp>
          <p:nvSpPr>
            <p:cNvPr id="34867" name="Freeform 53"/>
            <p:cNvSpPr>
              <a:spLocks/>
            </p:cNvSpPr>
            <p:nvPr/>
          </p:nvSpPr>
          <p:spPr bwMode="auto">
            <a:xfrm>
              <a:off x="2853" y="2812"/>
              <a:ext cx="56" cy="56"/>
            </a:xfrm>
            <a:custGeom>
              <a:avLst/>
              <a:gdLst>
                <a:gd name="T0" fmla="*/ 28 w 56"/>
                <a:gd name="T1" fmla="*/ 0 h 56"/>
                <a:gd name="T2" fmla="*/ 56 w 56"/>
                <a:gd name="T3" fmla="*/ 28 h 56"/>
                <a:gd name="T4" fmla="*/ 28 w 56"/>
                <a:gd name="T5" fmla="*/ 56 h 56"/>
                <a:gd name="T6" fmla="*/ 0 w 56"/>
                <a:gd name="T7" fmla="*/ 28 h 56"/>
                <a:gd name="T8" fmla="*/ 28 w 56"/>
                <a:gd name="T9" fmla="*/ 0 h 56"/>
                <a:gd name="T10" fmla="*/ 0 60000 65536"/>
                <a:gd name="T11" fmla="*/ 0 60000 65536"/>
                <a:gd name="T12" fmla="*/ 0 60000 65536"/>
                <a:gd name="T13" fmla="*/ 0 60000 65536"/>
                <a:gd name="T14" fmla="*/ 0 60000 65536"/>
                <a:gd name="T15" fmla="*/ 0 w 56"/>
                <a:gd name="T16" fmla="*/ 0 h 56"/>
                <a:gd name="T17" fmla="*/ 56 w 56"/>
                <a:gd name="T18" fmla="*/ 56 h 56"/>
              </a:gdLst>
              <a:ahLst/>
              <a:cxnLst>
                <a:cxn ang="T10">
                  <a:pos x="T0" y="T1"/>
                </a:cxn>
                <a:cxn ang="T11">
                  <a:pos x="T2" y="T3"/>
                </a:cxn>
                <a:cxn ang="T12">
                  <a:pos x="T4" y="T5"/>
                </a:cxn>
                <a:cxn ang="T13">
                  <a:pos x="T6" y="T7"/>
                </a:cxn>
                <a:cxn ang="T14">
                  <a:pos x="T8" y="T9"/>
                </a:cxn>
              </a:cxnLst>
              <a:rect l="T15" t="T16" r="T17" b="T18"/>
              <a:pathLst>
                <a:path w="56" h="56">
                  <a:moveTo>
                    <a:pt x="28" y="0"/>
                  </a:moveTo>
                  <a:lnTo>
                    <a:pt x="56" y="28"/>
                  </a:lnTo>
                  <a:lnTo>
                    <a:pt x="28" y="56"/>
                  </a:lnTo>
                  <a:lnTo>
                    <a:pt x="0" y="28"/>
                  </a:lnTo>
                  <a:lnTo>
                    <a:pt x="28" y="0"/>
                  </a:lnTo>
                  <a:close/>
                </a:path>
              </a:pathLst>
            </a:custGeom>
            <a:solidFill>
              <a:srgbClr val="0000FF"/>
            </a:solidFill>
            <a:ln w="7938">
              <a:solidFill>
                <a:srgbClr val="0000FF"/>
              </a:solidFill>
              <a:round/>
              <a:headEnd/>
              <a:tailEnd/>
            </a:ln>
          </p:spPr>
          <p:txBody>
            <a:bodyPr/>
            <a:lstStyle/>
            <a:p>
              <a:endParaRPr lang="en-US"/>
            </a:p>
          </p:txBody>
        </p:sp>
        <p:sp>
          <p:nvSpPr>
            <p:cNvPr id="34868" name="Freeform 54"/>
            <p:cNvSpPr>
              <a:spLocks/>
            </p:cNvSpPr>
            <p:nvPr/>
          </p:nvSpPr>
          <p:spPr bwMode="auto">
            <a:xfrm>
              <a:off x="2853" y="2203"/>
              <a:ext cx="56" cy="55"/>
            </a:xfrm>
            <a:custGeom>
              <a:avLst/>
              <a:gdLst>
                <a:gd name="T0" fmla="*/ 28 w 56"/>
                <a:gd name="T1" fmla="*/ 0 h 55"/>
                <a:gd name="T2" fmla="*/ 56 w 56"/>
                <a:gd name="T3" fmla="*/ 27 h 55"/>
                <a:gd name="T4" fmla="*/ 28 w 56"/>
                <a:gd name="T5" fmla="*/ 55 h 55"/>
                <a:gd name="T6" fmla="*/ 0 w 56"/>
                <a:gd name="T7" fmla="*/ 27 h 55"/>
                <a:gd name="T8" fmla="*/ 28 w 56"/>
                <a:gd name="T9" fmla="*/ 0 h 55"/>
                <a:gd name="T10" fmla="*/ 0 60000 65536"/>
                <a:gd name="T11" fmla="*/ 0 60000 65536"/>
                <a:gd name="T12" fmla="*/ 0 60000 65536"/>
                <a:gd name="T13" fmla="*/ 0 60000 65536"/>
                <a:gd name="T14" fmla="*/ 0 60000 65536"/>
                <a:gd name="T15" fmla="*/ 0 w 56"/>
                <a:gd name="T16" fmla="*/ 0 h 55"/>
                <a:gd name="T17" fmla="*/ 56 w 56"/>
                <a:gd name="T18" fmla="*/ 55 h 55"/>
              </a:gdLst>
              <a:ahLst/>
              <a:cxnLst>
                <a:cxn ang="T10">
                  <a:pos x="T0" y="T1"/>
                </a:cxn>
                <a:cxn ang="T11">
                  <a:pos x="T2" y="T3"/>
                </a:cxn>
                <a:cxn ang="T12">
                  <a:pos x="T4" y="T5"/>
                </a:cxn>
                <a:cxn ang="T13">
                  <a:pos x="T6" y="T7"/>
                </a:cxn>
                <a:cxn ang="T14">
                  <a:pos x="T8" y="T9"/>
                </a:cxn>
              </a:cxnLst>
              <a:rect l="T15" t="T16" r="T17" b="T18"/>
              <a:pathLst>
                <a:path w="56" h="55">
                  <a:moveTo>
                    <a:pt x="28" y="0"/>
                  </a:moveTo>
                  <a:lnTo>
                    <a:pt x="56" y="27"/>
                  </a:lnTo>
                  <a:lnTo>
                    <a:pt x="28" y="55"/>
                  </a:lnTo>
                  <a:lnTo>
                    <a:pt x="0" y="27"/>
                  </a:lnTo>
                  <a:lnTo>
                    <a:pt x="28" y="0"/>
                  </a:lnTo>
                  <a:close/>
                </a:path>
              </a:pathLst>
            </a:custGeom>
            <a:solidFill>
              <a:srgbClr val="0000FF"/>
            </a:solidFill>
            <a:ln w="7938">
              <a:solidFill>
                <a:srgbClr val="0000FF"/>
              </a:solidFill>
              <a:round/>
              <a:headEnd/>
              <a:tailEnd/>
            </a:ln>
          </p:spPr>
          <p:txBody>
            <a:bodyPr/>
            <a:lstStyle/>
            <a:p>
              <a:endParaRPr lang="en-US"/>
            </a:p>
          </p:txBody>
        </p:sp>
        <p:sp>
          <p:nvSpPr>
            <p:cNvPr id="34869" name="Freeform 55"/>
            <p:cNvSpPr>
              <a:spLocks/>
            </p:cNvSpPr>
            <p:nvPr/>
          </p:nvSpPr>
          <p:spPr bwMode="auto">
            <a:xfrm>
              <a:off x="2853" y="2146"/>
              <a:ext cx="56" cy="55"/>
            </a:xfrm>
            <a:custGeom>
              <a:avLst/>
              <a:gdLst>
                <a:gd name="T0" fmla="*/ 28 w 56"/>
                <a:gd name="T1" fmla="*/ 0 h 55"/>
                <a:gd name="T2" fmla="*/ 56 w 56"/>
                <a:gd name="T3" fmla="*/ 28 h 55"/>
                <a:gd name="T4" fmla="*/ 28 w 56"/>
                <a:gd name="T5" fmla="*/ 55 h 55"/>
                <a:gd name="T6" fmla="*/ 0 w 56"/>
                <a:gd name="T7" fmla="*/ 28 h 55"/>
                <a:gd name="T8" fmla="*/ 28 w 56"/>
                <a:gd name="T9" fmla="*/ 0 h 55"/>
                <a:gd name="T10" fmla="*/ 0 60000 65536"/>
                <a:gd name="T11" fmla="*/ 0 60000 65536"/>
                <a:gd name="T12" fmla="*/ 0 60000 65536"/>
                <a:gd name="T13" fmla="*/ 0 60000 65536"/>
                <a:gd name="T14" fmla="*/ 0 60000 65536"/>
                <a:gd name="T15" fmla="*/ 0 w 56"/>
                <a:gd name="T16" fmla="*/ 0 h 55"/>
                <a:gd name="T17" fmla="*/ 56 w 56"/>
                <a:gd name="T18" fmla="*/ 55 h 55"/>
              </a:gdLst>
              <a:ahLst/>
              <a:cxnLst>
                <a:cxn ang="T10">
                  <a:pos x="T0" y="T1"/>
                </a:cxn>
                <a:cxn ang="T11">
                  <a:pos x="T2" y="T3"/>
                </a:cxn>
                <a:cxn ang="T12">
                  <a:pos x="T4" y="T5"/>
                </a:cxn>
                <a:cxn ang="T13">
                  <a:pos x="T6" y="T7"/>
                </a:cxn>
                <a:cxn ang="T14">
                  <a:pos x="T8" y="T9"/>
                </a:cxn>
              </a:cxnLst>
              <a:rect l="T15" t="T16" r="T17" b="T18"/>
              <a:pathLst>
                <a:path w="56" h="55">
                  <a:moveTo>
                    <a:pt x="28" y="0"/>
                  </a:moveTo>
                  <a:lnTo>
                    <a:pt x="56" y="28"/>
                  </a:lnTo>
                  <a:lnTo>
                    <a:pt x="28" y="55"/>
                  </a:lnTo>
                  <a:lnTo>
                    <a:pt x="0" y="28"/>
                  </a:lnTo>
                  <a:lnTo>
                    <a:pt x="28" y="0"/>
                  </a:lnTo>
                  <a:close/>
                </a:path>
              </a:pathLst>
            </a:custGeom>
            <a:solidFill>
              <a:srgbClr val="0000FF"/>
            </a:solidFill>
            <a:ln w="7938">
              <a:solidFill>
                <a:srgbClr val="0000FF"/>
              </a:solidFill>
              <a:round/>
              <a:headEnd/>
              <a:tailEnd/>
            </a:ln>
          </p:spPr>
          <p:txBody>
            <a:bodyPr/>
            <a:lstStyle/>
            <a:p>
              <a:endParaRPr lang="en-US"/>
            </a:p>
          </p:txBody>
        </p:sp>
        <p:sp>
          <p:nvSpPr>
            <p:cNvPr id="34870" name="Freeform 56"/>
            <p:cNvSpPr>
              <a:spLocks/>
            </p:cNvSpPr>
            <p:nvPr/>
          </p:nvSpPr>
          <p:spPr bwMode="auto">
            <a:xfrm>
              <a:off x="2853" y="2374"/>
              <a:ext cx="56" cy="55"/>
            </a:xfrm>
            <a:custGeom>
              <a:avLst/>
              <a:gdLst>
                <a:gd name="T0" fmla="*/ 28 w 56"/>
                <a:gd name="T1" fmla="*/ 0 h 55"/>
                <a:gd name="T2" fmla="*/ 56 w 56"/>
                <a:gd name="T3" fmla="*/ 28 h 55"/>
                <a:gd name="T4" fmla="*/ 28 w 56"/>
                <a:gd name="T5" fmla="*/ 55 h 55"/>
                <a:gd name="T6" fmla="*/ 0 w 56"/>
                <a:gd name="T7" fmla="*/ 28 h 55"/>
                <a:gd name="T8" fmla="*/ 28 w 56"/>
                <a:gd name="T9" fmla="*/ 0 h 55"/>
                <a:gd name="T10" fmla="*/ 0 60000 65536"/>
                <a:gd name="T11" fmla="*/ 0 60000 65536"/>
                <a:gd name="T12" fmla="*/ 0 60000 65536"/>
                <a:gd name="T13" fmla="*/ 0 60000 65536"/>
                <a:gd name="T14" fmla="*/ 0 60000 65536"/>
                <a:gd name="T15" fmla="*/ 0 w 56"/>
                <a:gd name="T16" fmla="*/ 0 h 55"/>
                <a:gd name="T17" fmla="*/ 56 w 56"/>
                <a:gd name="T18" fmla="*/ 55 h 55"/>
              </a:gdLst>
              <a:ahLst/>
              <a:cxnLst>
                <a:cxn ang="T10">
                  <a:pos x="T0" y="T1"/>
                </a:cxn>
                <a:cxn ang="T11">
                  <a:pos x="T2" y="T3"/>
                </a:cxn>
                <a:cxn ang="T12">
                  <a:pos x="T4" y="T5"/>
                </a:cxn>
                <a:cxn ang="T13">
                  <a:pos x="T6" y="T7"/>
                </a:cxn>
                <a:cxn ang="T14">
                  <a:pos x="T8" y="T9"/>
                </a:cxn>
              </a:cxnLst>
              <a:rect l="T15" t="T16" r="T17" b="T18"/>
              <a:pathLst>
                <a:path w="56" h="55">
                  <a:moveTo>
                    <a:pt x="28" y="0"/>
                  </a:moveTo>
                  <a:lnTo>
                    <a:pt x="56" y="28"/>
                  </a:lnTo>
                  <a:lnTo>
                    <a:pt x="28" y="55"/>
                  </a:lnTo>
                  <a:lnTo>
                    <a:pt x="0" y="28"/>
                  </a:lnTo>
                  <a:lnTo>
                    <a:pt x="28" y="0"/>
                  </a:lnTo>
                  <a:close/>
                </a:path>
              </a:pathLst>
            </a:custGeom>
            <a:solidFill>
              <a:srgbClr val="0000FF"/>
            </a:solidFill>
            <a:ln w="7938">
              <a:solidFill>
                <a:srgbClr val="0000FF"/>
              </a:solidFill>
              <a:round/>
              <a:headEnd/>
              <a:tailEnd/>
            </a:ln>
          </p:spPr>
          <p:txBody>
            <a:bodyPr/>
            <a:lstStyle/>
            <a:p>
              <a:endParaRPr lang="en-US"/>
            </a:p>
          </p:txBody>
        </p:sp>
        <p:sp>
          <p:nvSpPr>
            <p:cNvPr id="34871" name="Freeform 57"/>
            <p:cNvSpPr>
              <a:spLocks/>
            </p:cNvSpPr>
            <p:nvPr/>
          </p:nvSpPr>
          <p:spPr bwMode="auto">
            <a:xfrm>
              <a:off x="2853" y="1726"/>
              <a:ext cx="56" cy="56"/>
            </a:xfrm>
            <a:custGeom>
              <a:avLst/>
              <a:gdLst>
                <a:gd name="T0" fmla="*/ 28 w 56"/>
                <a:gd name="T1" fmla="*/ 0 h 56"/>
                <a:gd name="T2" fmla="*/ 56 w 56"/>
                <a:gd name="T3" fmla="*/ 28 h 56"/>
                <a:gd name="T4" fmla="*/ 28 w 56"/>
                <a:gd name="T5" fmla="*/ 56 h 56"/>
                <a:gd name="T6" fmla="*/ 0 w 56"/>
                <a:gd name="T7" fmla="*/ 28 h 56"/>
                <a:gd name="T8" fmla="*/ 28 w 56"/>
                <a:gd name="T9" fmla="*/ 0 h 56"/>
                <a:gd name="T10" fmla="*/ 0 60000 65536"/>
                <a:gd name="T11" fmla="*/ 0 60000 65536"/>
                <a:gd name="T12" fmla="*/ 0 60000 65536"/>
                <a:gd name="T13" fmla="*/ 0 60000 65536"/>
                <a:gd name="T14" fmla="*/ 0 60000 65536"/>
                <a:gd name="T15" fmla="*/ 0 w 56"/>
                <a:gd name="T16" fmla="*/ 0 h 56"/>
                <a:gd name="T17" fmla="*/ 56 w 56"/>
                <a:gd name="T18" fmla="*/ 56 h 56"/>
              </a:gdLst>
              <a:ahLst/>
              <a:cxnLst>
                <a:cxn ang="T10">
                  <a:pos x="T0" y="T1"/>
                </a:cxn>
                <a:cxn ang="T11">
                  <a:pos x="T2" y="T3"/>
                </a:cxn>
                <a:cxn ang="T12">
                  <a:pos x="T4" y="T5"/>
                </a:cxn>
                <a:cxn ang="T13">
                  <a:pos x="T6" y="T7"/>
                </a:cxn>
                <a:cxn ang="T14">
                  <a:pos x="T8" y="T9"/>
                </a:cxn>
              </a:cxnLst>
              <a:rect l="T15" t="T16" r="T17" b="T18"/>
              <a:pathLst>
                <a:path w="56" h="56">
                  <a:moveTo>
                    <a:pt x="28" y="0"/>
                  </a:moveTo>
                  <a:lnTo>
                    <a:pt x="56" y="28"/>
                  </a:lnTo>
                  <a:lnTo>
                    <a:pt x="28" y="56"/>
                  </a:lnTo>
                  <a:lnTo>
                    <a:pt x="0" y="28"/>
                  </a:lnTo>
                  <a:lnTo>
                    <a:pt x="28" y="0"/>
                  </a:lnTo>
                  <a:close/>
                </a:path>
              </a:pathLst>
            </a:custGeom>
            <a:solidFill>
              <a:srgbClr val="0000FF"/>
            </a:solidFill>
            <a:ln w="7938">
              <a:solidFill>
                <a:srgbClr val="0000FF"/>
              </a:solidFill>
              <a:round/>
              <a:headEnd/>
              <a:tailEnd/>
            </a:ln>
          </p:spPr>
          <p:txBody>
            <a:bodyPr/>
            <a:lstStyle/>
            <a:p>
              <a:endParaRPr lang="en-US"/>
            </a:p>
          </p:txBody>
        </p:sp>
        <p:sp>
          <p:nvSpPr>
            <p:cNvPr id="34872" name="Freeform 58"/>
            <p:cNvSpPr>
              <a:spLocks/>
            </p:cNvSpPr>
            <p:nvPr/>
          </p:nvSpPr>
          <p:spPr bwMode="auto">
            <a:xfrm>
              <a:off x="2853" y="2164"/>
              <a:ext cx="56" cy="56"/>
            </a:xfrm>
            <a:custGeom>
              <a:avLst/>
              <a:gdLst>
                <a:gd name="T0" fmla="*/ 28 w 56"/>
                <a:gd name="T1" fmla="*/ 0 h 56"/>
                <a:gd name="T2" fmla="*/ 56 w 56"/>
                <a:gd name="T3" fmla="*/ 28 h 56"/>
                <a:gd name="T4" fmla="*/ 28 w 56"/>
                <a:gd name="T5" fmla="*/ 56 h 56"/>
                <a:gd name="T6" fmla="*/ 0 w 56"/>
                <a:gd name="T7" fmla="*/ 28 h 56"/>
                <a:gd name="T8" fmla="*/ 28 w 56"/>
                <a:gd name="T9" fmla="*/ 0 h 56"/>
                <a:gd name="T10" fmla="*/ 0 60000 65536"/>
                <a:gd name="T11" fmla="*/ 0 60000 65536"/>
                <a:gd name="T12" fmla="*/ 0 60000 65536"/>
                <a:gd name="T13" fmla="*/ 0 60000 65536"/>
                <a:gd name="T14" fmla="*/ 0 60000 65536"/>
                <a:gd name="T15" fmla="*/ 0 w 56"/>
                <a:gd name="T16" fmla="*/ 0 h 56"/>
                <a:gd name="T17" fmla="*/ 56 w 56"/>
                <a:gd name="T18" fmla="*/ 56 h 56"/>
              </a:gdLst>
              <a:ahLst/>
              <a:cxnLst>
                <a:cxn ang="T10">
                  <a:pos x="T0" y="T1"/>
                </a:cxn>
                <a:cxn ang="T11">
                  <a:pos x="T2" y="T3"/>
                </a:cxn>
                <a:cxn ang="T12">
                  <a:pos x="T4" y="T5"/>
                </a:cxn>
                <a:cxn ang="T13">
                  <a:pos x="T6" y="T7"/>
                </a:cxn>
                <a:cxn ang="T14">
                  <a:pos x="T8" y="T9"/>
                </a:cxn>
              </a:cxnLst>
              <a:rect l="T15" t="T16" r="T17" b="T18"/>
              <a:pathLst>
                <a:path w="56" h="56">
                  <a:moveTo>
                    <a:pt x="28" y="0"/>
                  </a:moveTo>
                  <a:lnTo>
                    <a:pt x="56" y="28"/>
                  </a:lnTo>
                  <a:lnTo>
                    <a:pt x="28" y="56"/>
                  </a:lnTo>
                  <a:lnTo>
                    <a:pt x="0" y="28"/>
                  </a:lnTo>
                  <a:lnTo>
                    <a:pt x="28" y="0"/>
                  </a:lnTo>
                  <a:close/>
                </a:path>
              </a:pathLst>
            </a:custGeom>
            <a:solidFill>
              <a:srgbClr val="0000FF"/>
            </a:solidFill>
            <a:ln w="7938">
              <a:solidFill>
                <a:srgbClr val="0000FF"/>
              </a:solidFill>
              <a:round/>
              <a:headEnd/>
              <a:tailEnd/>
            </a:ln>
          </p:spPr>
          <p:txBody>
            <a:bodyPr/>
            <a:lstStyle/>
            <a:p>
              <a:endParaRPr lang="en-US"/>
            </a:p>
          </p:txBody>
        </p:sp>
        <p:sp>
          <p:nvSpPr>
            <p:cNvPr id="34873" name="Freeform 59"/>
            <p:cNvSpPr>
              <a:spLocks/>
            </p:cNvSpPr>
            <p:nvPr/>
          </p:nvSpPr>
          <p:spPr bwMode="auto">
            <a:xfrm>
              <a:off x="2853" y="2279"/>
              <a:ext cx="56" cy="55"/>
            </a:xfrm>
            <a:custGeom>
              <a:avLst/>
              <a:gdLst>
                <a:gd name="T0" fmla="*/ 28 w 56"/>
                <a:gd name="T1" fmla="*/ 0 h 55"/>
                <a:gd name="T2" fmla="*/ 56 w 56"/>
                <a:gd name="T3" fmla="*/ 27 h 55"/>
                <a:gd name="T4" fmla="*/ 28 w 56"/>
                <a:gd name="T5" fmla="*/ 55 h 55"/>
                <a:gd name="T6" fmla="*/ 0 w 56"/>
                <a:gd name="T7" fmla="*/ 27 h 55"/>
                <a:gd name="T8" fmla="*/ 28 w 56"/>
                <a:gd name="T9" fmla="*/ 0 h 55"/>
                <a:gd name="T10" fmla="*/ 0 60000 65536"/>
                <a:gd name="T11" fmla="*/ 0 60000 65536"/>
                <a:gd name="T12" fmla="*/ 0 60000 65536"/>
                <a:gd name="T13" fmla="*/ 0 60000 65536"/>
                <a:gd name="T14" fmla="*/ 0 60000 65536"/>
                <a:gd name="T15" fmla="*/ 0 w 56"/>
                <a:gd name="T16" fmla="*/ 0 h 55"/>
                <a:gd name="T17" fmla="*/ 56 w 56"/>
                <a:gd name="T18" fmla="*/ 55 h 55"/>
              </a:gdLst>
              <a:ahLst/>
              <a:cxnLst>
                <a:cxn ang="T10">
                  <a:pos x="T0" y="T1"/>
                </a:cxn>
                <a:cxn ang="T11">
                  <a:pos x="T2" y="T3"/>
                </a:cxn>
                <a:cxn ang="T12">
                  <a:pos x="T4" y="T5"/>
                </a:cxn>
                <a:cxn ang="T13">
                  <a:pos x="T6" y="T7"/>
                </a:cxn>
                <a:cxn ang="T14">
                  <a:pos x="T8" y="T9"/>
                </a:cxn>
              </a:cxnLst>
              <a:rect l="T15" t="T16" r="T17" b="T18"/>
              <a:pathLst>
                <a:path w="56" h="55">
                  <a:moveTo>
                    <a:pt x="28" y="0"/>
                  </a:moveTo>
                  <a:lnTo>
                    <a:pt x="56" y="27"/>
                  </a:lnTo>
                  <a:lnTo>
                    <a:pt x="28" y="55"/>
                  </a:lnTo>
                  <a:lnTo>
                    <a:pt x="0" y="27"/>
                  </a:lnTo>
                  <a:lnTo>
                    <a:pt x="28" y="0"/>
                  </a:lnTo>
                  <a:close/>
                </a:path>
              </a:pathLst>
            </a:custGeom>
            <a:solidFill>
              <a:srgbClr val="0000FF"/>
            </a:solidFill>
            <a:ln w="7938">
              <a:solidFill>
                <a:srgbClr val="0000FF"/>
              </a:solidFill>
              <a:round/>
              <a:headEnd/>
              <a:tailEnd/>
            </a:ln>
          </p:spPr>
          <p:txBody>
            <a:bodyPr/>
            <a:lstStyle/>
            <a:p>
              <a:endParaRPr lang="en-US"/>
            </a:p>
          </p:txBody>
        </p:sp>
        <p:sp>
          <p:nvSpPr>
            <p:cNvPr id="34874" name="Freeform 60"/>
            <p:cNvSpPr>
              <a:spLocks/>
            </p:cNvSpPr>
            <p:nvPr/>
          </p:nvSpPr>
          <p:spPr bwMode="auto">
            <a:xfrm>
              <a:off x="2853" y="2393"/>
              <a:ext cx="56" cy="56"/>
            </a:xfrm>
            <a:custGeom>
              <a:avLst/>
              <a:gdLst>
                <a:gd name="T0" fmla="*/ 28 w 56"/>
                <a:gd name="T1" fmla="*/ 0 h 56"/>
                <a:gd name="T2" fmla="*/ 56 w 56"/>
                <a:gd name="T3" fmla="*/ 28 h 56"/>
                <a:gd name="T4" fmla="*/ 28 w 56"/>
                <a:gd name="T5" fmla="*/ 56 h 56"/>
                <a:gd name="T6" fmla="*/ 0 w 56"/>
                <a:gd name="T7" fmla="*/ 28 h 56"/>
                <a:gd name="T8" fmla="*/ 28 w 56"/>
                <a:gd name="T9" fmla="*/ 0 h 56"/>
                <a:gd name="T10" fmla="*/ 0 60000 65536"/>
                <a:gd name="T11" fmla="*/ 0 60000 65536"/>
                <a:gd name="T12" fmla="*/ 0 60000 65536"/>
                <a:gd name="T13" fmla="*/ 0 60000 65536"/>
                <a:gd name="T14" fmla="*/ 0 60000 65536"/>
                <a:gd name="T15" fmla="*/ 0 w 56"/>
                <a:gd name="T16" fmla="*/ 0 h 56"/>
                <a:gd name="T17" fmla="*/ 56 w 56"/>
                <a:gd name="T18" fmla="*/ 56 h 56"/>
              </a:gdLst>
              <a:ahLst/>
              <a:cxnLst>
                <a:cxn ang="T10">
                  <a:pos x="T0" y="T1"/>
                </a:cxn>
                <a:cxn ang="T11">
                  <a:pos x="T2" y="T3"/>
                </a:cxn>
                <a:cxn ang="T12">
                  <a:pos x="T4" y="T5"/>
                </a:cxn>
                <a:cxn ang="T13">
                  <a:pos x="T6" y="T7"/>
                </a:cxn>
                <a:cxn ang="T14">
                  <a:pos x="T8" y="T9"/>
                </a:cxn>
              </a:cxnLst>
              <a:rect l="T15" t="T16" r="T17" b="T18"/>
              <a:pathLst>
                <a:path w="56" h="56">
                  <a:moveTo>
                    <a:pt x="28" y="0"/>
                  </a:moveTo>
                  <a:lnTo>
                    <a:pt x="56" y="28"/>
                  </a:lnTo>
                  <a:lnTo>
                    <a:pt x="28" y="56"/>
                  </a:lnTo>
                  <a:lnTo>
                    <a:pt x="0" y="28"/>
                  </a:lnTo>
                  <a:lnTo>
                    <a:pt x="28" y="0"/>
                  </a:lnTo>
                  <a:close/>
                </a:path>
              </a:pathLst>
            </a:custGeom>
            <a:solidFill>
              <a:srgbClr val="0000FF"/>
            </a:solidFill>
            <a:ln w="7938">
              <a:solidFill>
                <a:srgbClr val="0000FF"/>
              </a:solidFill>
              <a:round/>
              <a:headEnd/>
              <a:tailEnd/>
            </a:ln>
          </p:spPr>
          <p:txBody>
            <a:bodyPr/>
            <a:lstStyle/>
            <a:p>
              <a:endParaRPr lang="en-US"/>
            </a:p>
          </p:txBody>
        </p:sp>
        <p:sp>
          <p:nvSpPr>
            <p:cNvPr id="34875" name="Freeform 61"/>
            <p:cNvSpPr>
              <a:spLocks/>
            </p:cNvSpPr>
            <p:nvPr/>
          </p:nvSpPr>
          <p:spPr bwMode="auto">
            <a:xfrm>
              <a:off x="2853" y="2069"/>
              <a:ext cx="56" cy="56"/>
            </a:xfrm>
            <a:custGeom>
              <a:avLst/>
              <a:gdLst>
                <a:gd name="T0" fmla="*/ 28 w 56"/>
                <a:gd name="T1" fmla="*/ 0 h 56"/>
                <a:gd name="T2" fmla="*/ 56 w 56"/>
                <a:gd name="T3" fmla="*/ 28 h 56"/>
                <a:gd name="T4" fmla="*/ 28 w 56"/>
                <a:gd name="T5" fmla="*/ 56 h 56"/>
                <a:gd name="T6" fmla="*/ 0 w 56"/>
                <a:gd name="T7" fmla="*/ 28 h 56"/>
                <a:gd name="T8" fmla="*/ 28 w 56"/>
                <a:gd name="T9" fmla="*/ 0 h 56"/>
                <a:gd name="T10" fmla="*/ 0 60000 65536"/>
                <a:gd name="T11" fmla="*/ 0 60000 65536"/>
                <a:gd name="T12" fmla="*/ 0 60000 65536"/>
                <a:gd name="T13" fmla="*/ 0 60000 65536"/>
                <a:gd name="T14" fmla="*/ 0 60000 65536"/>
                <a:gd name="T15" fmla="*/ 0 w 56"/>
                <a:gd name="T16" fmla="*/ 0 h 56"/>
                <a:gd name="T17" fmla="*/ 56 w 56"/>
                <a:gd name="T18" fmla="*/ 56 h 56"/>
              </a:gdLst>
              <a:ahLst/>
              <a:cxnLst>
                <a:cxn ang="T10">
                  <a:pos x="T0" y="T1"/>
                </a:cxn>
                <a:cxn ang="T11">
                  <a:pos x="T2" y="T3"/>
                </a:cxn>
                <a:cxn ang="T12">
                  <a:pos x="T4" y="T5"/>
                </a:cxn>
                <a:cxn ang="T13">
                  <a:pos x="T6" y="T7"/>
                </a:cxn>
                <a:cxn ang="T14">
                  <a:pos x="T8" y="T9"/>
                </a:cxn>
              </a:cxnLst>
              <a:rect l="T15" t="T16" r="T17" b="T18"/>
              <a:pathLst>
                <a:path w="56" h="56">
                  <a:moveTo>
                    <a:pt x="28" y="0"/>
                  </a:moveTo>
                  <a:lnTo>
                    <a:pt x="56" y="28"/>
                  </a:lnTo>
                  <a:lnTo>
                    <a:pt x="28" y="56"/>
                  </a:lnTo>
                  <a:lnTo>
                    <a:pt x="0" y="28"/>
                  </a:lnTo>
                  <a:lnTo>
                    <a:pt x="28" y="0"/>
                  </a:lnTo>
                  <a:close/>
                </a:path>
              </a:pathLst>
            </a:custGeom>
            <a:solidFill>
              <a:srgbClr val="0000FF"/>
            </a:solidFill>
            <a:ln w="7938">
              <a:solidFill>
                <a:srgbClr val="0000FF"/>
              </a:solidFill>
              <a:round/>
              <a:headEnd/>
              <a:tailEnd/>
            </a:ln>
          </p:spPr>
          <p:txBody>
            <a:bodyPr/>
            <a:lstStyle/>
            <a:p>
              <a:endParaRPr lang="en-US"/>
            </a:p>
          </p:txBody>
        </p:sp>
        <p:sp>
          <p:nvSpPr>
            <p:cNvPr id="34876" name="Freeform 62"/>
            <p:cNvSpPr>
              <a:spLocks/>
            </p:cNvSpPr>
            <p:nvPr/>
          </p:nvSpPr>
          <p:spPr bwMode="auto">
            <a:xfrm>
              <a:off x="2853" y="1402"/>
              <a:ext cx="56" cy="56"/>
            </a:xfrm>
            <a:custGeom>
              <a:avLst/>
              <a:gdLst>
                <a:gd name="T0" fmla="*/ 28 w 56"/>
                <a:gd name="T1" fmla="*/ 0 h 56"/>
                <a:gd name="T2" fmla="*/ 56 w 56"/>
                <a:gd name="T3" fmla="*/ 28 h 56"/>
                <a:gd name="T4" fmla="*/ 28 w 56"/>
                <a:gd name="T5" fmla="*/ 56 h 56"/>
                <a:gd name="T6" fmla="*/ 0 w 56"/>
                <a:gd name="T7" fmla="*/ 28 h 56"/>
                <a:gd name="T8" fmla="*/ 28 w 56"/>
                <a:gd name="T9" fmla="*/ 0 h 56"/>
                <a:gd name="T10" fmla="*/ 0 60000 65536"/>
                <a:gd name="T11" fmla="*/ 0 60000 65536"/>
                <a:gd name="T12" fmla="*/ 0 60000 65536"/>
                <a:gd name="T13" fmla="*/ 0 60000 65536"/>
                <a:gd name="T14" fmla="*/ 0 60000 65536"/>
                <a:gd name="T15" fmla="*/ 0 w 56"/>
                <a:gd name="T16" fmla="*/ 0 h 56"/>
                <a:gd name="T17" fmla="*/ 56 w 56"/>
                <a:gd name="T18" fmla="*/ 56 h 56"/>
              </a:gdLst>
              <a:ahLst/>
              <a:cxnLst>
                <a:cxn ang="T10">
                  <a:pos x="T0" y="T1"/>
                </a:cxn>
                <a:cxn ang="T11">
                  <a:pos x="T2" y="T3"/>
                </a:cxn>
                <a:cxn ang="T12">
                  <a:pos x="T4" y="T5"/>
                </a:cxn>
                <a:cxn ang="T13">
                  <a:pos x="T6" y="T7"/>
                </a:cxn>
                <a:cxn ang="T14">
                  <a:pos x="T8" y="T9"/>
                </a:cxn>
              </a:cxnLst>
              <a:rect l="T15" t="T16" r="T17" b="T18"/>
              <a:pathLst>
                <a:path w="56" h="56">
                  <a:moveTo>
                    <a:pt x="28" y="0"/>
                  </a:moveTo>
                  <a:lnTo>
                    <a:pt x="56" y="28"/>
                  </a:lnTo>
                  <a:lnTo>
                    <a:pt x="28" y="56"/>
                  </a:lnTo>
                  <a:lnTo>
                    <a:pt x="0" y="28"/>
                  </a:lnTo>
                  <a:lnTo>
                    <a:pt x="28" y="0"/>
                  </a:lnTo>
                  <a:close/>
                </a:path>
              </a:pathLst>
            </a:custGeom>
            <a:solidFill>
              <a:srgbClr val="0000FF"/>
            </a:solidFill>
            <a:ln w="7938">
              <a:solidFill>
                <a:srgbClr val="0000FF"/>
              </a:solidFill>
              <a:round/>
              <a:headEnd/>
              <a:tailEnd/>
            </a:ln>
          </p:spPr>
          <p:txBody>
            <a:bodyPr/>
            <a:lstStyle/>
            <a:p>
              <a:endParaRPr lang="en-US"/>
            </a:p>
          </p:txBody>
        </p:sp>
        <p:sp>
          <p:nvSpPr>
            <p:cNvPr id="34877" name="Freeform 63"/>
            <p:cNvSpPr>
              <a:spLocks/>
            </p:cNvSpPr>
            <p:nvPr/>
          </p:nvSpPr>
          <p:spPr bwMode="auto">
            <a:xfrm>
              <a:off x="2853" y="1288"/>
              <a:ext cx="56" cy="56"/>
            </a:xfrm>
            <a:custGeom>
              <a:avLst/>
              <a:gdLst>
                <a:gd name="T0" fmla="*/ 28 w 56"/>
                <a:gd name="T1" fmla="*/ 0 h 56"/>
                <a:gd name="T2" fmla="*/ 56 w 56"/>
                <a:gd name="T3" fmla="*/ 28 h 56"/>
                <a:gd name="T4" fmla="*/ 28 w 56"/>
                <a:gd name="T5" fmla="*/ 56 h 56"/>
                <a:gd name="T6" fmla="*/ 0 w 56"/>
                <a:gd name="T7" fmla="*/ 28 h 56"/>
                <a:gd name="T8" fmla="*/ 28 w 56"/>
                <a:gd name="T9" fmla="*/ 0 h 56"/>
                <a:gd name="T10" fmla="*/ 0 60000 65536"/>
                <a:gd name="T11" fmla="*/ 0 60000 65536"/>
                <a:gd name="T12" fmla="*/ 0 60000 65536"/>
                <a:gd name="T13" fmla="*/ 0 60000 65536"/>
                <a:gd name="T14" fmla="*/ 0 60000 65536"/>
                <a:gd name="T15" fmla="*/ 0 w 56"/>
                <a:gd name="T16" fmla="*/ 0 h 56"/>
                <a:gd name="T17" fmla="*/ 56 w 56"/>
                <a:gd name="T18" fmla="*/ 56 h 56"/>
              </a:gdLst>
              <a:ahLst/>
              <a:cxnLst>
                <a:cxn ang="T10">
                  <a:pos x="T0" y="T1"/>
                </a:cxn>
                <a:cxn ang="T11">
                  <a:pos x="T2" y="T3"/>
                </a:cxn>
                <a:cxn ang="T12">
                  <a:pos x="T4" y="T5"/>
                </a:cxn>
                <a:cxn ang="T13">
                  <a:pos x="T6" y="T7"/>
                </a:cxn>
                <a:cxn ang="T14">
                  <a:pos x="T8" y="T9"/>
                </a:cxn>
              </a:cxnLst>
              <a:rect l="T15" t="T16" r="T17" b="T18"/>
              <a:pathLst>
                <a:path w="56" h="56">
                  <a:moveTo>
                    <a:pt x="28" y="0"/>
                  </a:moveTo>
                  <a:lnTo>
                    <a:pt x="56" y="28"/>
                  </a:lnTo>
                  <a:lnTo>
                    <a:pt x="28" y="56"/>
                  </a:lnTo>
                  <a:lnTo>
                    <a:pt x="0" y="28"/>
                  </a:lnTo>
                  <a:lnTo>
                    <a:pt x="28" y="0"/>
                  </a:lnTo>
                  <a:close/>
                </a:path>
              </a:pathLst>
            </a:custGeom>
            <a:solidFill>
              <a:srgbClr val="0000FF"/>
            </a:solidFill>
            <a:ln w="7938">
              <a:solidFill>
                <a:srgbClr val="0000FF"/>
              </a:solidFill>
              <a:round/>
              <a:headEnd/>
              <a:tailEnd/>
            </a:ln>
          </p:spPr>
          <p:txBody>
            <a:bodyPr/>
            <a:lstStyle/>
            <a:p>
              <a:endParaRPr lang="en-US"/>
            </a:p>
          </p:txBody>
        </p:sp>
        <p:sp>
          <p:nvSpPr>
            <p:cNvPr id="34878" name="Freeform 64"/>
            <p:cNvSpPr>
              <a:spLocks/>
            </p:cNvSpPr>
            <p:nvPr/>
          </p:nvSpPr>
          <p:spPr bwMode="auto">
            <a:xfrm>
              <a:off x="2853" y="1745"/>
              <a:ext cx="56" cy="56"/>
            </a:xfrm>
            <a:custGeom>
              <a:avLst/>
              <a:gdLst>
                <a:gd name="T0" fmla="*/ 28 w 56"/>
                <a:gd name="T1" fmla="*/ 0 h 56"/>
                <a:gd name="T2" fmla="*/ 56 w 56"/>
                <a:gd name="T3" fmla="*/ 28 h 56"/>
                <a:gd name="T4" fmla="*/ 28 w 56"/>
                <a:gd name="T5" fmla="*/ 56 h 56"/>
                <a:gd name="T6" fmla="*/ 0 w 56"/>
                <a:gd name="T7" fmla="*/ 28 h 56"/>
                <a:gd name="T8" fmla="*/ 28 w 56"/>
                <a:gd name="T9" fmla="*/ 0 h 56"/>
                <a:gd name="T10" fmla="*/ 0 60000 65536"/>
                <a:gd name="T11" fmla="*/ 0 60000 65536"/>
                <a:gd name="T12" fmla="*/ 0 60000 65536"/>
                <a:gd name="T13" fmla="*/ 0 60000 65536"/>
                <a:gd name="T14" fmla="*/ 0 60000 65536"/>
                <a:gd name="T15" fmla="*/ 0 w 56"/>
                <a:gd name="T16" fmla="*/ 0 h 56"/>
                <a:gd name="T17" fmla="*/ 56 w 56"/>
                <a:gd name="T18" fmla="*/ 56 h 56"/>
              </a:gdLst>
              <a:ahLst/>
              <a:cxnLst>
                <a:cxn ang="T10">
                  <a:pos x="T0" y="T1"/>
                </a:cxn>
                <a:cxn ang="T11">
                  <a:pos x="T2" y="T3"/>
                </a:cxn>
                <a:cxn ang="T12">
                  <a:pos x="T4" y="T5"/>
                </a:cxn>
                <a:cxn ang="T13">
                  <a:pos x="T6" y="T7"/>
                </a:cxn>
                <a:cxn ang="T14">
                  <a:pos x="T8" y="T9"/>
                </a:cxn>
              </a:cxnLst>
              <a:rect l="T15" t="T16" r="T17" b="T18"/>
              <a:pathLst>
                <a:path w="56" h="56">
                  <a:moveTo>
                    <a:pt x="28" y="0"/>
                  </a:moveTo>
                  <a:lnTo>
                    <a:pt x="56" y="28"/>
                  </a:lnTo>
                  <a:lnTo>
                    <a:pt x="28" y="56"/>
                  </a:lnTo>
                  <a:lnTo>
                    <a:pt x="0" y="28"/>
                  </a:lnTo>
                  <a:lnTo>
                    <a:pt x="28" y="0"/>
                  </a:lnTo>
                  <a:close/>
                </a:path>
              </a:pathLst>
            </a:custGeom>
            <a:solidFill>
              <a:srgbClr val="0000FF"/>
            </a:solidFill>
            <a:ln w="7938">
              <a:solidFill>
                <a:srgbClr val="0000FF"/>
              </a:solidFill>
              <a:round/>
              <a:headEnd/>
              <a:tailEnd/>
            </a:ln>
          </p:spPr>
          <p:txBody>
            <a:bodyPr/>
            <a:lstStyle/>
            <a:p>
              <a:endParaRPr lang="en-US"/>
            </a:p>
          </p:txBody>
        </p:sp>
        <p:sp>
          <p:nvSpPr>
            <p:cNvPr id="34879" name="Freeform 65"/>
            <p:cNvSpPr>
              <a:spLocks/>
            </p:cNvSpPr>
            <p:nvPr/>
          </p:nvSpPr>
          <p:spPr bwMode="auto">
            <a:xfrm>
              <a:off x="2853" y="2127"/>
              <a:ext cx="56" cy="55"/>
            </a:xfrm>
            <a:custGeom>
              <a:avLst/>
              <a:gdLst>
                <a:gd name="T0" fmla="*/ 28 w 56"/>
                <a:gd name="T1" fmla="*/ 0 h 55"/>
                <a:gd name="T2" fmla="*/ 56 w 56"/>
                <a:gd name="T3" fmla="*/ 27 h 55"/>
                <a:gd name="T4" fmla="*/ 28 w 56"/>
                <a:gd name="T5" fmla="*/ 55 h 55"/>
                <a:gd name="T6" fmla="*/ 0 w 56"/>
                <a:gd name="T7" fmla="*/ 27 h 55"/>
                <a:gd name="T8" fmla="*/ 28 w 56"/>
                <a:gd name="T9" fmla="*/ 0 h 55"/>
                <a:gd name="T10" fmla="*/ 0 60000 65536"/>
                <a:gd name="T11" fmla="*/ 0 60000 65536"/>
                <a:gd name="T12" fmla="*/ 0 60000 65536"/>
                <a:gd name="T13" fmla="*/ 0 60000 65536"/>
                <a:gd name="T14" fmla="*/ 0 60000 65536"/>
                <a:gd name="T15" fmla="*/ 0 w 56"/>
                <a:gd name="T16" fmla="*/ 0 h 55"/>
                <a:gd name="T17" fmla="*/ 56 w 56"/>
                <a:gd name="T18" fmla="*/ 55 h 55"/>
              </a:gdLst>
              <a:ahLst/>
              <a:cxnLst>
                <a:cxn ang="T10">
                  <a:pos x="T0" y="T1"/>
                </a:cxn>
                <a:cxn ang="T11">
                  <a:pos x="T2" y="T3"/>
                </a:cxn>
                <a:cxn ang="T12">
                  <a:pos x="T4" y="T5"/>
                </a:cxn>
                <a:cxn ang="T13">
                  <a:pos x="T6" y="T7"/>
                </a:cxn>
                <a:cxn ang="T14">
                  <a:pos x="T8" y="T9"/>
                </a:cxn>
              </a:cxnLst>
              <a:rect l="T15" t="T16" r="T17" b="T18"/>
              <a:pathLst>
                <a:path w="56" h="55">
                  <a:moveTo>
                    <a:pt x="28" y="0"/>
                  </a:moveTo>
                  <a:lnTo>
                    <a:pt x="56" y="27"/>
                  </a:lnTo>
                  <a:lnTo>
                    <a:pt x="28" y="55"/>
                  </a:lnTo>
                  <a:lnTo>
                    <a:pt x="0" y="27"/>
                  </a:lnTo>
                  <a:lnTo>
                    <a:pt x="28" y="0"/>
                  </a:lnTo>
                  <a:close/>
                </a:path>
              </a:pathLst>
            </a:custGeom>
            <a:solidFill>
              <a:srgbClr val="0000FF"/>
            </a:solidFill>
            <a:ln w="7938">
              <a:solidFill>
                <a:srgbClr val="0000FF"/>
              </a:solidFill>
              <a:round/>
              <a:headEnd/>
              <a:tailEnd/>
            </a:ln>
          </p:spPr>
          <p:txBody>
            <a:bodyPr/>
            <a:lstStyle/>
            <a:p>
              <a:endParaRPr lang="en-US"/>
            </a:p>
          </p:txBody>
        </p:sp>
        <p:sp>
          <p:nvSpPr>
            <p:cNvPr id="34880" name="Freeform 66"/>
            <p:cNvSpPr>
              <a:spLocks/>
            </p:cNvSpPr>
            <p:nvPr/>
          </p:nvSpPr>
          <p:spPr bwMode="auto">
            <a:xfrm>
              <a:off x="2853" y="2393"/>
              <a:ext cx="56" cy="56"/>
            </a:xfrm>
            <a:custGeom>
              <a:avLst/>
              <a:gdLst>
                <a:gd name="T0" fmla="*/ 28 w 56"/>
                <a:gd name="T1" fmla="*/ 0 h 56"/>
                <a:gd name="T2" fmla="*/ 56 w 56"/>
                <a:gd name="T3" fmla="*/ 28 h 56"/>
                <a:gd name="T4" fmla="*/ 28 w 56"/>
                <a:gd name="T5" fmla="*/ 56 h 56"/>
                <a:gd name="T6" fmla="*/ 0 w 56"/>
                <a:gd name="T7" fmla="*/ 28 h 56"/>
                <a:gd name="T8" fmla="*/ 28 w 56"/>
                <a:gd name="T9" fmla="*/ 0 h 56"/>
                <a:gd name="T10" fmla="*/ 0 60000 65536"/>
                <a:gd name="T11" fmla="*/ 0 60000 65536"/>
                <a:gd name="T12" fmla="*/ 0 60000 65536"/>
                <a:gd name="T13" fmla="*/ 0 60000 65536"/>
                <a:gd name="T14" fmla="*/ 0 60000 65536"/>
                <a:gd name="T15" fmla="*/ 0 w 56"/>
                <a:gd name="T16" fmla="*/ 0 h 56"/>
                <a:gd name="T17" fmla="*/ 56 w 56"/>
                <a:gd name="T18" fmla="*/ 56 h 56"/>
              </a:gdLst>
              <a:ahLst/>
              <a:cxnLst>
                <a:cxn ang="T10">
                  <a:pos x="T0" y="T1"/>
                </a:cxn>
                <a:cxn ang="T11">
                  <a:pos x="T2" y="T3"/>
                </a:cxn>
                <a:cxn ang="T12">
                  <a:pos x="T4" y="T5"/>
                </a:cxn>
                <a:cxn ang="T13">
                  <a:pos x="T6" y="T7"/>
                </a:cxn>
                <a:cxn ang="T14">
                  <a:pos x="T8" y="T9"/>
                </a:cxn>
              </a:cxnLst>
              <a:rect l="T15" t="T16" r="T17" b="T18"/>
              <a:pathLst>
                <a:path w="56" h="56">
                  <a:moveTo>
                    <a:pt x="28" y="0"/>
                  </a:moveTo>
                  <a:lnTo>
                    <a:pt x="56" y="28"/>
                  </a:lnTo>
                  <a:lnTo>
                    <a:pt x="28" y="56"/>
                  </a:lnTo>
                  <a:lnTo>
                    <a:pt x="0" y="28"/>
                  </a:lnTo>
                  <a:lnTo>
                    <a:pt x="28" y="0"/>
                  </a:lnTo>
                  <a:close/>
                </a:path>
              </a:pathLst>
            </a:custGeom>
            <a:solidFill>
              <a:srgbClr val="0000FF"/>
            </a:solidFill>
            <a:ln w="7938">
              <a:solidFill>
                <a:srgbClr val="0000FF"/>
              </a:solidFill>
              <a:round/>
              <a:headEnd/>
              <a:tailEnd/>
            </a:ln>
          </p:spPr>
          <p:txBody>
            <a:bodyPr/>
            <a:lstStyle/>
            <a:p>
              <a:endParaRPr lang="en-US"/>
            </a:p>
          </p:txBody>
        </p:sp>
        <p:sp>
          <p:nvSpPr>
            <p:cNvPr id="34881" name="Freeform 67"/>
            <p:cNvSpPr>
              <a:spLocks/>
            </p:cNvSpPr>
            <p:nvPr/>
          </p:nvSpPr>
          <p:spPr bwMode="auto">
            <a:xfrm>
              <a:off x="2853" y="2546"/>
              <a:ext cx="56" cy="55"/>
            </a:xfrm>
            <a:custGeom>
              <a:avLst/>
              <a:gdLst>
                <a:gd name="T0" fmla="*/ 28 w 56"/>
                <a:gd name="T1" fmla="*/ 0 h 55"/>
                <a:gd name="T2" fmla="*/ 56 w 56"/>
                <a:gd name="T3" fmla="*/ 28 h 55"/>
                <a:gd name="T4" fmla="*/ 28 w 56"/>
                <a:gd name="T5" fmla="*/ 55 h 55"/>
                <a:gd name="T6" fmla="*/ 0 w 56"/>
                <a:gd name="T7" fmla="*/ 28 h 55"/>
                <a:gd name="T8" fmla="*/ 28 w 56"/>
                <a:gd name="T9" fmla="*/ 0 h 55"/>
                <a:gd name="T10" fmla="*/ 0 60000 65536"/>
                <a:gd name="T11" fmla="*/ 0 60000 65536"/>
                <a:gd name="T12" fmla="*/ 0 60000 65536"/>
                <a:gd name="T13" fmla="*/ 0 60000 65536"/>
                <a:gd name="T14" fmla="*/ 0 60000 65536"/>
                <a:gd name="T15" fmla="*/ 0 w 56"/>
                <a:gd name="T16" fmla="*/ 0 h 55"/>
                <a:gd name="T17" fmla="*/ 56 w 56"/>
                <a:gd name="T18" fmla="*/ 55 h 55"/>
              </a:gdLst>
              <a:ahLst/>
              <a:cxnLst>
                <a:cxn ang="T10">
                  <a:pos x="T0" y="T1"/>
                </a:cxn>
                <a:cxn ang="T11">
                  <a:pos x="T2" y="T3"/>
                </a:cxn>
                <a:cxn ang="T12">
                  <a:pos x="T4" y="T5"/>
                </a:cxn>
                <a:cxn ang="T13">
                  <a:pos x="T6" y="T7"/>
                </a:cxn>
                <a:cxn ang="T14">
                  <a:pos x="T8" y="T9"/>
                </a:cxn>
              </a:cxnLst>
              <a:rect l="T15" t="T16" r="T17" b="T18"/>
              <a:pathLst>
                <a:path w="56" h="55">
                  <a:moveTo>
                    <a:pt x="28" y="0"/>
                  </a:moveTo>
                  <a:lnTo>
                    <a:pt x="56" y="28"/>
                  </a:lnTo>
                  <a:lnTo>
                    <a:pt x="28" y="55"/>
                  </a:lnTo>
                  <a:lnTo>
                    <a:pt x="0" y="28"/>
                  </a:lnTo>
                  <a:lnTo>
                    <a:pt x="28" y="0"/>
                  </a:lnTo>
                  <a:close/>
                </a:path>
              </a:pathLst>
            </a:custGeom>
            <a:solidFill>
              <a:srgbClr val="0000FF"/>
            </a:solidFill>
            <a:ln w="7938">
              <a:solidFill>
                <a:srgbClr val="0000FF"/>
              </a:solidFill>
              <a:round/>
              <a:headEnd/>
              <a:tailEnd/>
            </a:ln>
          </p:spPr>
          <p:txBody>
            <a:bodyPr/>
            <a:lstStyle/>
            <a:p>
              <a:endParaRPr lang="en-US"/>
            </a:p>
          </p:txBody>
        </p:sp>
        <p:sp>
          <p:nvSpPr>
            <p:cNvPr id="34882" name="Freeform 68"/>
            <p:cNvSpPr>
              <a:spLocks/>
            </p:cNvSpPr>
            <p:nvPr/>
          </p:nvSpPr>
          <p:spPr bwMode="auto">
            <a:xfrm>
              <a:off x="2853" y="2660"/>
              <a:ext cx="56" cy="55"/>
            </a:xfrm>
            <a:custGeom>
              <a:avLst/>
              <a:gdLst>
                <a:gd name="T0" fmla="*/ 28 w 56"/>
                <a:gd name="T1" fmla="*/ 0 h 55"/>
                <a:gd name="T2" fmla="*/ 56 w 56"/>
                <a:gd name="T3" fmla="*/ 27 h 55"/>
                <a:gd name="T4" fmla="*/ 28 w 56"/>
                <a:gd name="T5" fmla="*/ 55 h 55"/>
                <a:gd name="T6" fmla="*/ 0 w 56"/>
                <a:gd name="T7" fmla="*/ 27 h 55"/>
                <a:gd name="T8" fmla="*/ 28 w 56"/>
                <a:gd name="T9" fmla="*/ 0 h 55"/>
                <a:gd name="T10" fmla="*/ 0 60000 65536"/>
                <a:gd name="T11" fmla="*/ 0 60000 65536"/>
                <a:gd name="T12" fmla="*/ 0 60000 65536"/>
                <a:gd name="T13" fmla="*/ 0 60000 65536"/>
                <a:gd name="T14" fmla="*/ 0 60000 65536"/>
                <a:gd name="T15" fmla="*/ 0 w 56"/>
                <a:gd name="T16" fmla="*/ 0 h 55"/>
                <a:gd name="T17" fmla="*/ 56 w 56"/>
                <a:gd name="T18" fmla="*/ 55 h 55"/>
              </a:gdLst>
              <a:ahLst/>
              <a:cxnLst>
                <a:cxn ang="T10">
                  <a:pos x="T0" y="T1"/>
                </a:cxn>
                <a:cxn ang="T11">
                  <a:pos x="T2" y="T3"/>
                </a:cxn>
                <a:cxn ang="T12">
                  <a:pos x="T4" y="T5"/>
                </a:cxn>
                <a:cxn ang="T13">
                  <a:pos x="T6" y="T7"/>
                </a:cxn>
                <a:cxn ang="T14">
                  <a:pos x="T8" y="T9"/>
                </a:cxn>
              </a:cxnLst>
              <a:rect l="T15" t="T16" r="T17" b="T18"/>
              <a:pathLst>
                <a:path w="56" h="55">
                  <a:moveTo>
                    <a:pt x="28" y="0"/>
                  </a:moveTo>
                  <a:lnTo>
                    <a:pt x="56" y="27"/>
                  </a:lnTo>
                  <a:lnTo>
                    <a:pt x="28" y="55"/>
                  </a:lnTo>
                  <a:lnTo>
                    <a:pt x="0" y="27"/>
                  </a:lnTo>
                  <a:lnTo>
                    <a:pt x="28" y="0"/>
                  </a:lnTo>
                  <a:close/>
                </a:path>
              </a:pathLst>
            </a:custGeom>
            <a:solidFill>
              <a:srgbClr val="0000FF"/>
            </a:solidFill>
            <a:ln w="7938">
              <a:solidFill>
                <a:srgbClr val="0000FF"/>
              </a:solidFill>
              <a:round/>
              <a:headEnd/>
              <a:tailEnd/>
            </a:ln>
          </p:spPr>
          <p:txBody>
            <a:bodyPr/>
            <a:lstStyle/>
            <a:p>
              <a:endParaRPr lang="en-US"/>
            </a:p>
          </p:txBody>
        </p:sp>
        <p:sp>
          <p:nvSpPr>
            <p:cNvPr id="34883" name="Freeform 69"/>
            <p:cNvSpPr>
              <a:spLocks/>
            </p:cNvSpPr>
            <p:nvPr/>
          </p:nvSpPr>
          <p:spPr bwMode="auto">
            <a:xfrm>
              <a:off x="2853" y="1726"/>
              <a:ext cx="56" cy="56"/>
            </a:xfrm>
            <a:custGeom>
              <a:avLst/>
              <a:gdLst>
                <a:gd name="T0" fmla="*/ 28 w 56"/>
                <a:gd name="T1" fmla="*/ 0 h 56"/>
                <a:gd name="T2" fmla="*/ 56 w 56"/>
                <a:gd name="T3" fmla="*/ 28 h 56"/>
                <a:gd name="T4" fmla="*/ 28 w 56"/>
                <a:gd name="T5" fmla="*/ 56 h 56"/>
                <a:gd name="T6" fmla="*/ 0 w 56"/>
                <a:gd name="T7" fmla="*/ 28 h 56"/>
                <a:gd name="T8" fmla="*/ 28 w 56"/>
                <a:gd name="T9" fmla="*/ 0 h 56"/>
                <a:gd name="T10" fmla="*/ 0 60000 65536"/>
                <a:gd name="T11" fmla="*/ 0 60000 65536"/>
                <a:gd name="T12" fmla="*/ 0 60000 65536"/>
                <a:gd name="T13" fmla="*/ 0 60000 65536"/>
                <a:gd name="T14" fmla="*/ 0 60000 65536"/>
                <a:gd name="T15" fmla="*/ 0 w 56"/>
                <a:gd name="T16" fmla="*/ 0 h 56"/>
                <a:gd name="T17" fmla="*/ 56 w 56"/>
                <a:gd name="T18" fmla="*/ 56 h 56"/>
              </a:gdLst>
              <a:ahLst/>
              <a:cxnLst>
                <a:cxn ang="T10">
                  <a:pos x="T0" y="T1"/>
                </a:cxn>
                <a:cxn ang="T11">
                  <a:pos x="T2" y="T3"/>
                </a:cxn>
                <a:cxn ang="T12">
                  <a:pos x="T4" y="T5"/>
                </a:cxn>
                <a:cxn ang="T13">
                  <a:pos x="T6" y="T7"/>
                </a:cxn>
                <a:cxn ang="T14">
                  <a:pos x="T8" y="T9"/>
                </a:cxn>
              </a:cxnLst>
              <a:rect l="T15" t="T16" r="T17" b="T18"/>
              <a:pathLst>
                <a:path w="56" h="56">
                  <a:moveTo>
                    <a:pt x="28" y="0"/>
                  </a:moveTo>
                  <a:lnTo>
                    <a:pt x="56" y="28"/>
                  </a:lnTo>
                  <a:lnTo>
                    <a:pt x="28" y="56"/>
                  </a:lnTo>
                  <a:lnTo>
                    <a:pt x="0" y="28"/>
                  </a:lnTo>
                  <a:lnTo>
                    <a:pt x="28" y="0"/>
                  </a:lnTo>
                  <a:close/>
                </a:path>
              </a:pathLst>
            </a:custGeom>
            <a:solidFill>
              <a:srgbClr val="0000FF"/>
            </a:solidFill>
            <a:ln w="7938">
              <a:solidFill>
                <a:srgbClr val="0000FF"/>
              </a:solidFill>
              <a:round/>
              <a:headEnd/>
              <a:tailEnd/>
            </a:ln>
          </p:spPr>
          <p:txBody>
            <a:bodyPr/>
            <a:lstStyle/>
            <a:p>
              <a:endParaRPr lang="en-US"/>
            </a:p>
          </p:txBody>
        </p:sp>
        <p:sp>
          <p:nvSpPr>
            <p:cNvPr id="34884" name="Freeform 70"/>
            <p:cNvSpPr>
              <a:spLocks/>
            </p:cNvSpPr>
            <p:nvPr/>
          </p:nvSpPr>
          <p:spPr bwMode="auto">
            <a:xfrm>
              <a:off x="2853" y="2374"/>
              <a:ext cx="56" cy="55"/>
            </a:xfrm>
            <a:custGeom>
              <a:avLst/>
              <a:gdLst>
                <a:gd name="T0" fmla="*/ 28 w 56"/>
                <a:gd name="T1" fmla="*/ 0 h 55"/>
                <a:gd name="T2" fmla="*/ 56 w 56"/>
                <a:gd name="T3" fmla="*/ 28 h 55"/>
                <a:gd name="T4" fmla="*/ 28 w 56"/>
                <a:gd name="T5" fmla="*/ 55 h 55"/>
                <a:gd name="T6" fmla="*/ 0 w 56"/>
                <a:gd name="T7" fmla="*/ 28 h 55"/>
                <a:gd name="T8" fmla="*/ 28 w 56"/>
                <a:gd name="T9" fmla="*/ 0 h 55"/>
                <a:gd name="T10" fmla="*/ 0 60000 65536"/>
                <a:gd name="T11" fmla="*/ 0 60000 65536"/>
                <a:gd name="T12" fmla="*/ 0 60000 65536"/>
                <a:gd name="T13" fmla="*/ 0 60000 65536"/>
                <a:gd name="T14" fmla="*/ 0 60000 65536"/>
                <a:gd name="T15" fmla="*/ 0 w 56"/>
                <a:gd name="T16" fmla="*/ 0 h 55"/>
                <a:gd name="T17" fmla="*/ 56 w 56"/>
                <a:gd name="T18" fmla="*/ 55 h 55"/>
              </a:gdLst>
              <a:ahLst/>
              <a:cxnLst>
                <a:cxn ang="T10">
                  <a:pos x="T0" y="T1"/>
                </a:cxn>
                <a:cxn ang="T11">
                  <a:pos x="T2" y="T3"/>
                </a:cxn>
                <a:cxn ang="T12">
                  <a:pos x="T4" y="T5"/>
                </a:cxn>
                <a:cxn ang="T13">
                  <a:pos x="T6" y="T7"/>
                </a:cxn>
                <a:cxn ang="T14">
                  <a:pos x="T8" y="T9"/>
                </a:cxn>
              </a:cxnLst>
              <a:rect l="T15" t="T16" r="T17" b="T18"/>
              <a:pathLst>
                <a:path w="56" h="55">
                  <a:moveTo>
                    <a:pt x="28" y="0"/>
                  </a:moveTo>
                  <a:lnTo>
                    <a:pt x="56" y="28"/>
                  </a:lnTo>
                  <a:lnTo>
                    <a:pt x="28" y="55"/>
                  </a:lnTo>
                  <a:lnTo>
                    <a:pt x="0" y="28"/>
                  </a:lnTo>
                  <a:lnTo>
                    <a:pt x="28" y="0"/>
                  </a:lnTo>
                  <a:close/>
                </a:path>
              </a:pathLst>
            </a:custGeom>
            <a:solidFill>
              <a:srgbClr val="0000FF"/>
            </a:solidFill>
            <a:ln w="7938">
              <a:solidFill>
                <a:srgbClr val="0000FF"/>
              </a:solidFill>
              <a:round/>
              <a:headEnd/>
              <a:tailEnd/>
            </a:ln>
          </p:spPr>
          <p:txBody>
            <a:bodyPr/>
            <a:lstStyle/>
            <a:p>
              <a:endParaRPr lang="en-US"/>
            </a:p>
          </p:txBody>
        </p:sp>
        <p:sp>
          <p:nvSpPr>
            <p:cNvPr id="34885" name="Freeform 71"/>
            <p:cNvSpPr>
              <a:spLocks/>
            </p:cNvSpPr>
            <p:nvPr/>
          </p:nvSpPr>
          <p:spPr bwMode="auto">
            <a:xfrm>
              <a:off x="2853" y="2641"/>
              <a:ext cx="56" cy="56"/>
            </a:xfrm>
            <a:custGeom>
              <a:avLst/>
              <a:gdLst>
                <a:gd name="T0" fmla="*/ 28 w 56"/>
                <a:gd name="T1" fmla="*/ 0 h 56"/>
                <a:gd name="T2" fmla="*/ 56 w 56"/>
                <a:gd name="T3" fmla="*/ 28 h 56"/>
                <a:gd name="T4" fmla="*/ 28 w 56"/>
                <a:gd name="T5" fmla="*/ 56 h 56"/>
                <a:gd name="T6" fmla="*/ 0 w 56"/>
                <a:gd name="T7" fmla="*/ 28 h 56"/>
                <a:gd name="T8" fmla="*/ 28 w 56"/>
                <a:gd name="T9" fmla="*/ 0 h 56"/>
                <a:gd name="T10" fmla="*/ 0 60000 65536"/>
                <a:gd name="T11" fmla="*/ 0 60000 65536"/>
                <a:gd name="T12" fmla="*/ 0 60000 65536"/>
                <a:gd name="T13" fmla="*/ 0 60000 65536"/>
                <a:gd name="T14" fmla="*/ 0 60000 65536"/>
                <a:gd name="T15" fmla="*/ 0 w 56"/>
                <a:gd name="T16" fmla="*/ 0 h 56"/>
                <a:gd name="T17" fmla="*/ 56 w 56"/>
                <a:gd name="T18" fmla="*/ 56 h 56"/>
              </a:gdLst>
              <a:ahLst/>
              <a:cxnLst>
                <a:cxn ang="T10">
                  <a:pos x="T0" y="T1"/>
                </a:cxn>
                <a:cxn ang="T11">
                  <a:pos x="T2" y="T3"/>
                </a:cxn>
                <a:cxn ang="T12">
                  <a:pos x="T4" y="T5"/>
                </a:cxn>
                <a:cxn ang="T13">
                  <a:pos x="T6" y="T7"/>
                </a:cxn>
                <a:cxn ang="T14">
                  <a:pos x="T8" y="T9"/>
                </a:cxn>
              </a:cxnLst>
              <a:rect l="T15" t="T16" r="T17" b="T18"/>
              <a:pathLst>
                <a:path w="56" h="56">
                  <a:moveTo>
                    <a:pt x="28" y="0"/>
                  </a:moveTo>
                  <a:lnTo>
                    <a:pt x="56" y="28"/>
                  </a:lnTo>
                  <a:lnTo>
                    <a:pt x="28" y="56"/>
                  </a:lnTo>
                  <a:lnTo>
                    <a:pt x="0" y="28"/>
                  </a:lnTo>
                  <a:lnTo>
                    <a:pt x="28" y="0"/>
                  </a:lnTo>
                  <a:close/>
                </a:path>
              </a:pathLst>
            </a:custGeom>
            <a:solidFill>
              <a:srgbClr val="0000FF"/>
            </a:solidFill>
            <a:ln w="7938">
              <a:solidFill>
                <a:srgbClr val="0000FF"/>
              </a:solidFill>
              <a:round/>
              <a:headEnd/>
              <a:tailEnd/>
            </a:ln>
          </p:spPr>
          <p:txBody>
            <a:bodyPr/>
            <a:lstStyle/>
            <a:p>
              <a:endParaRPr lang="en-US"/>
            </a:p>
          </p:txBody>
        </p:sp>
        <p:sp>
          <p:nvSpPr>
            <p:cNvPr id="34886" name="Freeform 72"/>
            <p:cNvSpPr>
              <a:spLocks/>
            </p:cNvSpPr>
            <p:nvPr/>
          </p:nvSpPr>
          <p:spPr bwMode="auto">
            <a:xfrm>
              <a:off x="2853" y="2584"/>
              <a:ext cx="56" cy="55"/>
            </a:xfrm>
            <a:custGeom>
              <a:avLst/>
              <a:gdLst>
                <a:gd name="T0" fmla="*/ 28 w 56"/>
                <a:gd name="T1" fmla="*/ 0 h 55"/>
                <a:gd name="T2" fmla="*/ 56 w 56"/>
                <a:gd name="T3" fmla="*/ 27 h 55"/>
                <a:gd name="T4" fmla="*/ 28 w 56"/>
                <a:gd name="T5" fmla="*/ 55 h 55"/>
                <a:gd name="T6" fmla="*/ 0 w 56"/>
                <a:gd name="T7" fmla="*/ 27 h 55"/>
                <a:gd name="T8" fmla="*/ 28 w 56"/>
                <a:gd name="T9" fmla="*/ 0 h 55"/>
                <a:gd name="T10" fmla="*/ 0 60000 65536"/>
                <a:gd name="T11" fmla="*/ 0 60000 65536"/>
                <a:gd name="T12" fmla="*/ 0 60000 65536"/>
                <a:gd name="T13" fmla="*/ 0 60000 65536"/>
                <a:gd name="T14" fmla="*/ 0 60000 65536"/>
                <a:gd name="T15" fmla="*/ 0 w 56"/>
                <a:gd name="T16" fmla="*/ 0 h 55"/>
                <a:gd name="T17" fmla="*/ 56 w 56"/>
                <a:gd name="T18" fmla="*/ 55 h 55"/>
              </a:gdLst>
              <a:ahLst/>
              <a:cxnLst>
                <a:cxn ang="T10">
                  <a:pos x="T0" y="T1"/>
                </a:cxn>
                <a:cxn ang="T11">
                  <a:pos x="T2" y="T3"/>
                </a:cxn>
                <a:cxn ang="T12">
                  <a:pos x="T4" y="T5"/>
                </a:cxn>
                <a:cxn ang="T13">
                  <a:pos x="T6" y="T7"/>
                </a:cxn>
                <a:cxn ang="T14">
                  <a:pos x="T8" y="T9"/>
                </a:cxn>
              </a:cxnLst>
              <a:rect l="T15" t="T16" r="T17" b="T18"/>
              <a:pathLst>
                <a:path w="56" h="55">
                  <a:moveTo>
                    <a:pt x="28" y="0"/>
                  </a:moveTo>
                  <a:lnTo>
                    <a:pt x="56" y="27"/>
                  </a:lnTo>
                  <a:lnTo>
                    <a:pt x="28" y="55"/>
                  </a:lnTo>
                  <a:lnTo>
                    <a:pt x="0" y="27"/>
                  </a:lnTo>
                  <a:lnTo>
                    <a:pt x="28" y="0"/>
                  </a:lnTo>
                  <a:close/>
                </a:path>
              </a:pathLst>
            </a:custGeom>
            <a:solidFill>
              <a:srgbClr val="0000FF"/>
            </a:solidFill>
            <a:ln w="7938">
              <a:solidFill>
                <a:srgbClr val="0000FF"/>
              </a:solidFill>
              <a:round/>
              <a:headEnd/>
              <a:tailEnd/>
            </a:ln>
          </p:spPr>
          <p:txBody>
            <a:bodyPr/>
            <a:lstStyle/>
            <a:p>
              <a:endParaRPr lang="en-US"/>
            </a:p>
          </p:txBody>
        </p:sp>
        <p:sp>
          <p:nvSpPr>
            <p:cNvPr id="34887" name="Freeform 73"/>
            <p:cNvSpPr>
              <a:spLocks/>
            </p:cNvSpPr>
            <p:nvPr/>
          </p:nvSpPr>
          <p:spPr bwMode="auto">
            <a:xfrm>
              <a:off x="3854" y="2183"/>
              <a:ext cx="56" cy="56"/>
            </a:xfrm>
            <a:custGeom>
              <a:avLst/>
              <a:gdLst>
                <a:gd name="T0" fmla="*/ 28 w 56"/>
                <a:gd name="T1" fmla="*/ 0 h 56"/>
                <a:gd name="T2" fmla="*/ 56 w 56"/>
                <a:gd name="T3" fmla="*/ 28 h 56"/>
                <a:gd name="T4" fmla="*/ 28 w 56"/>
                <a:gd name="T5" fmla="*/ 56 h 56"/>
                <a:gd name="T6" fmla="*/ 0 w 56"/>
                <a:gd name="T7" fmla="*/ 28 h 56"/>
                <a:gd name="T8" fmla="*/ 28 w 56"/>
                <a:gd name="T9" fmla="*/ 0 h 56"/>
                <a:gd name="T10" fmla="*/ 0 60000 65536"/>
                <a:gd name="T11" fmla="*/ 0 60000 65536"/>
                <a:gd name="T12" fmla="*/ 0 60000 65536"/>
                <a:gd name="T13" fmla="*/ 0 60000 65536"/>
                <a:gd name="T14" fmla="*/ 0 60000 65536"/>
                <a:gd name="T15" fmla="*/ 0 w 56"/>
                <a:gd name="T16" fmla="*/ 0 h 56"/>
                <a:gd name="T17" fmla="*/ 56 w 56"/>
                <a:gd name="T18" fmla="*/ 56 h 56"/>
              </a:gdLst>
              <a:ahLst/>
              <a:cxnLst>
                <a:cxn ang="T10">
                  <a:pos x="T0" y="T1"/>
                </a:cxn>
                <a:cxn ang="T11">
                  <a:pos x="T2" y="T3"/>
                </a:cxn>
                <a:cxn ang="T12">
                  <a:pos x="T4" y="T5"/>
                </a:cxn>
                <a:cxn ang="T13">
                  <a:pos x="T6" y="T7"/>
                </a:cxn>
                <a:cxn ang="T14">
                  <a:pos x="T8" y="T9"/>
                </a:cxn>
              </a:cxnLst>
              <a:rect l="T15" t="T16" r="T17" b="T18"/>
              <a:pathLst>
                <a:path w="56" h="56">
                  <a:moveTo>
                    <a:pt x="28" y="0"/>
                  </a:moveTo>
                  <a:lnTo>
                    <a:pt x="56" y="28"/>
                  </a:lnTo>
                  <a:lnTo>
                    <a:pt x="28" y="56"/>
                  </a:lnTo>
                  <a:lnTo>
                    <a:pt x="0" y="28"/>
                  </a:lnTo>
                  <a:lnTo>
                    <a:pt x="28" y="0"/>
                  </a:lnTo>
                  <a:close/>
                </a:path>
              </a:pathLst>
            </a:custGeom>
            <a:solidFill>
              <a:srgbClr val="0000FF"/>
            </a:solidFill>
            <a:ln w="7938">
              <a:solidFill>
                <a:srgbClr val="0000FF"/>
              </a:solidFill>
              <a:round/>
              <a:headEnd/>
              <a:tailEnd/>
            </a:ln>
          </p:spPr>
          <p:txBody>
            <a:bodyPr/>
            <a:lstStyle/>
            <a:p>
              <a:endParaRPr lang="en-US"/>
            </a:p>
          </p:txBody>
        </p:sp>
        <p:sp>
          <p:nvSpPr>
            <p:cNvPr id="34888" name="Freeform 74"/>
            <p:cNvSpPr>
              <a:spLocks/>
            </p:cNvSpPr>
            <p:nvPr/>
          </p:nvSpPr>
          <p:spPr bwMode="auto">
            <a:xfrm>
              <a:off x="3854" y="1917"/>
              <a:ext cx="56" cy="55"/>
            </a:xfrm>
            <a:custGeom>
              <a:avLst/>
              <a:gdLst>
                <a:gd name="T0" fmla="*/ 28 w 56"/>
                <a:gd name="T1" fmla="*/ 0 h 55"/>
                <a:gd name="T2" fmla="*/ 56 w 56"/>
                <a:gd name="T3" fmla="*/ 28 h 55"/>
                <a:gd name="T4" fmla="*/ 28 w 56"/>
                <a:gd name="T5" fmla="*/ 55 h 55"/>
                <a:gd name="T6" fmla="*/ 0 w 56"/>
                <a:gd name="T7" fmla="*/ 28 h 55"/>
                <a:gd name="T8" fmla="*/ 28 w 56"/>
                <a:gd name="T9" fmla="*/ 0 h 55"/>
                <a:gd name="T10" fmla="*/ 0 60000 65536"/>
                <a:gd name="T11" fmla="*/ 0 60000 65536"/>
                <a:gd name="T12" fmla="*/ 0 60000 65536"/>
                <a:gd name="T13" fmla="*/ 0 60000 65536"/>
                <a:gd name="T14" fmla="*/ 0 60000 65536"/>
                <a:gd name="T15" fmla="*/ 0 w 56"/>
                <a:gd name="T16" fmla="*/ 0 h 55"/>
                <a:gd name="T17" fmla="*/ 56 w 56"/>
                <a:gd name="T18" fmla="*/ 55 h 55"/>
              </a:gdLst>
              <a:ahLst/>
              <a:cxnLst>
                <a:cxn ang="T10">
                  <a:pos x="T0" y="T1"/>
                </a:cxn>
                <a:cxn ang="T11">
                  <a:pos x="T2" y="T3"/>
                </a:cxn>
                <a:cxn ang="T12">
                  <a:pos x="T4" y="T5"/>
                </a:cxn>
                <a:cxn ang="T13">
                  <a:pos x="T6" y="T7"/>
                </a:cxn>
                <a:cxn ang="T14">
                  <a:pos x="T8" y="T9"/>
                </a:cxn>
              </a:cxnLst>
              <a:rect l="T15" t="T16" r="T17" b="T18"/>
              <a:pathLst>
                <a:path w="56" h="55">
                  <a:moveTo>
                    <a:pt x="28" y="0"/>
                  </a:moveTo>
                  <a:lnTo>
                    <a:pt x="56" y="28"/>
                  </a:lnTo>
                  <a:lnTo>
                    <a:pt x="28" y="55"/>
                  </a:lnTo>
                  <a:lnTo>
                    <a:pt x="0" y="28"/>
                  </a:lnTo>
                  <a:lnTo>
                    <a:pt x="28" y="0"/>
                  </a:lnTo>
                  <a:close/>
                </a:path>
              </a:pathLst>
            </a:custGeom>
            <a:solidFill>
              <a:srgbClr val="0000FF"/>
            </a:solidFill>
            <a:ln w="7938">
              <a:solidFill>
                <a:srgbClr val="0000FF"/>
              </a:solidFill>
              <a:round/>
              <a:headEnd/>
              <a:tailEnd/>
            </a:ln>
          </p:spPr>
          <p:txBody>
            <a:bodyPr/>
            <a:lstStyle/>
            <a:p>
              <a:endParaRPr lang="en-US"/>
            </a:p>
          </p:txBody>
        </p:sp>
        <p:sp>
          <p:nvSpPr>
            <p:cNvPr id="34889" name="Freeform 75"/>
            <p:cNvSpPr>
              <a:spLocks/>
            </p:cNvSpPr>
            <p:nvPr/>
          </p:nvSpPr>
          <p:spPr bwMode="auto">
            <a:xfrm>
              <a:off x="3854" y="1726"/>
              <a:ext cx="56" cy="56"/>
            </a:xfrm>
            <a:custGeom>
              <a:avLst/>
              <a:gdLst>
                <a:gd name="T0" fmla="*/ 28 w 56"/>
                <a:gd name="T1" fmla="*/ 0 h 56"/>
                <a:gd name="T2" fmla="*/ 56 w 56"/>
                <a:gd name="T3" fmla="*/ 28 h 56"/>
                <a:gd name="T4" fmla="*/ 28 w 56"/>
                <a:gd name="T5" fmla="*/ 56 h 56"/>
                <a:gd name="T6" fmla="*/ 0 w 56"/>
                <a:gd name="T7" fmla="*/ 28 h 56"/>
                <a:gd name="T8" fmla="*/ 28 w 56"/>
                <a:gd name="T9" fmla="*/ 0 h 56"/>
                <a:gd name="T10" fmla="*/ 0 60000 65536"/>
                <a:gd name="T11" fmla="*/ 0 60000 65536"/>
                <a:gd name="T12" fmla="*/ 0 60000 65536"/>
                <a:gd name="T13" fmla="*/ 0 60000 65536"/>
                <a:gd name="T14" fmla="*/ 0 60000 65536"/>
                <a:gd name="T15" fmla="*/ 0 w 56"/>
                <a:gd name="T16" fmla="*/ 0 h 56"/>
                <a:gd name="T17" fmla="*/ 56 w 56"/>
                <a:gd name="T18" fmla="*/ 56 h 56"/>
              </a:gdLst>
              <a:ahLst/>
              <a:cxnLst>
                <a:cxn ang="T10">
                  <a:pos x="T0" y="T1"/>
                </a:cxn>
                <a:cxn ang="T11">
                  <a:pos x="T2" y="T3"/>
                </a:cxn>
                <a:cxn ang="T12">
                  <a:pos x="T4" y="T5"/>
                </a:cxn>
                <a:cxn ang="T13">
                  <a:pos x="T6" y="T7"/>
                </a:cxn>
                <a:cxn ang="T14">
                  <a:pos x="T8" y="T9"/>
                </a:cxn>
              </a:cxnLst>
              <a:rect l="T15" t="T16" r="T17" b="T18"/>
              <a:pathLst>
                <a:path w="56" h="56">
                  <a:moveTo>
                    <a:pt x="28" y="0"/>
                  </a:moveTo>
                  <a:lnTo>
                    <a:pt x="56" y="28"/>
                  </a:lnTo>
                  <a:lnTo>
                    <a:pt x="28" y="56"/>
                  </a:lnTo>
                  <a:lnTo>
                    <a:pt x="0" y="28"/>
                  </a:lnTo>
                  <a:lnTo>
                    <a:pt x="28" y="0"/>
                  </a:lnTo>
                  <a:close/>
                </a:path>
              </a:pathLst>
            </a:custGeom>
            <a:solidFill>
              <a:srgbClr val="0000FF"/>
            </a:solidFill>
            <a:ln w="7938">
              <a:solidFill>
                <a:srgbClr val="0000FF"/>
              </a:solidFill>
              <a:round/>
              <a:headEnd/>
              <a:tailEnd/>
            </a:ln>
          </p:spPr>
          <p:txBody>
            <a:bodyPr/>
            <a:lstStyle/>
            <a:p>
              <a:endParaRPr lang="en-US"/>
            </a:p>
          </p:txBody>
        </p:sp>
        <p:sp>
          <p:nvSpPr>
            <p:cNvPr id="34890" name="Freeform 76"/>
            <p:cNvSpPr>
              <a:spLocks/>
            </p:cNvSpPr>
            <p:nvPr/>
          </p:nvSpPr>
          <p:spPr bwMode="auto">
            <a:xfrm>
              <a:off x="3854" y="2031"/>
              <a:ext cx="56" cy="56"/>
            </a:xfrm>
            <a:custGeom>
              <a:avLst/>
              <a:gdLst>
                <a:gd name="T0" fmla="*/ 28 w 56"/>
                <a:gd name="T1" fmla="*/ 0 h 56"/>
                <a:gd name="T2" fmla="*/ 56 w 56"/>
                <a:gd name="T3" fmla="*/ 28 h 56"/>
                <a:gd name="T4" fmla="*/ 28 w 56"/>
                <a:gd name="T5" fmla="*/ 56 h 56"/>
                <a:gd name="T6" fmla="*/ 0 w 56"/>
                <a:gd name="T7" fmla="*/ 28 h 56"/>
                <a:gd name="T8" fmla="*/ 28 w 56"/>
                <a:gd name="T9" fmla="*/ 0 h 56"/>
                <a:gd name="T10" fmla="*/ 0 60000 65536"/>
                <a:gd name="T11" fmla="*/ 0 60000 65536"/>
                <a:gd name="T12" fmla="*/ 0 60000 65536"/>
                <a:gd name="T13" fmla="*/ 0 60000 65536"/>
                <a:gd name="T14" fmla="*/ 0 60000 65536"/>
                <a:gd name="T15" fmla="*/ 0 w 56"/>
                <a:gd name="T16" fmla="*/ 0 h 56"/>
                <a:gd name="T17" fmla="*/ 56 w 56"/>
                <a:gd name="T18" fmla="*/ 56 h 56"/>
              </a:gdLst>
              <a:ahLst/>
              <a:cxnLst>
                <a:cxn ang="T10">
                  <a:pos x="T0" y="T1"/>
                </a:cxn>
                <a:cxn ang="T11">
                  <a:pos x="T2" y="T3"/>
                </a:cxn>
                <a:cxn ang="T12">
                  <a:pos x="T4" y="T5"/>
                </a:cxn>
                <a:cxn ang="T13">
                  <a:pos x="T6" y="T7"/>
                </a:cxn>
                <a:cxn ang="T14">
                  <a:pos x="T8" y="T9"/>
                </a:cxn>
              </a:cxnLst>
              <a:rect l="T15" t="T16" r="T17" b="T18"/>
              <a:pathLst>
                <a:path w="56" h="56">
                  <a:moveTo>
                    <a:pt x="28" y="0"/>
                  </a:moveTo>
                  <a:lnTo>
                    <a:pt x="56" y="28"/>
                  </a:lnTo>
                  <a:lnTo>
                    <a:pt x="28" y="56"/>
                  </a:lnTo>
                  <a:lnTo>
                    <a:pt x="0" y="28"/>
                  </a:lnTo>
                  <a:lnTo>
                    <a:pt x="28" y="0"/>
                  </a:lnTo>
                  <a:close/>
                </a:path>
              </a:pathLst>
            </a:custGeom>
            <a:solidFill>
              <a:srgbClr val="0000FF"/>
            </a:solidFill>
            <a:ln w="7938">
              <a:solidFill>
                <a:srgbClr val="0000FF"/>
              </a:solidFill>
              <a:round/>
              <a:headEnd/>
              <a:tailEnd/>
            </a:ln>
          </p:spPr>
          <p:txBody>
            <a:bodyPr/>
            <a:lstStyle/>
            <a:p>
              <a:endParaRPr lang="en-US"/>
            </a:p>
          </p:txBody>
        </p:sp>
        <p:sp>
          <p:nvSpPr>
            <p:cNvPr id="34891" name="Freeform 77"/>
            <p:cNvSpPr>
              <a:spLocks/>
            </p:cNvSpPr>
            <p:nvPr/>
          </p:nvSpPr>
          <p:spPr bwMode="auto">
            <a:xfrm>
              <a:off x="3854" y="1764"/>
              <a:ext cx="56" cy="56"/>
            </a:xfrm>
            <a:custGeom>
              <a:avLst/>
              <a:gdLst>
                <a:gd name="T0" fmla="*/ 28 w 56"/>
                <a:gd name="T1" fmla="*/ 0 h 56"/>
                <a:gd name="T2" fmla="*/ 56 w 56"/>
                <a:gd name="T3" fmla="*/ 28 h 56"/>
                <a:gd name="T4" fmla="*/ 28 w 56"/>
                <a:gd name="T5" fmla="*/ 56 h 56"/>
                <a:gd name="T6" fmla="*/ 0 w 56"/>
                <a:gd name="T7" fmla="*/ 28 h 56"/>
                <a:gd name="T8" fmla="*/ 28 w 56"/>
                <a:gd name="T9" fmla="*/ 0 h 56"/>
                <a:gd name="T10" fmla="*/ 0 60000 65536"/>
                <a:gd name="T11" fmla="*/ 0 60000 65536"/>
                <a:gd name="T12" fmla="*/ 0 60000 65536"/>
                <a:gd name="T13" fmla="*/ 0 60000 65536"/>
                <a:gd name="T14" fmla="*/ 0 60000 65536"/>
                <a:gd name="T15" fmla="*/ 0 w 56"/>
                <a:gd name="T16" fmla="*/ 0 h 56"/>
                <a:gd name="T17" fmla="*/ 56 w 56"/>
                <a:gd name="T18" fmla="*/ 56 h 56"/>
              </a:gdLst>
              <a:ahLst/>
              <a:cxnLst>
                <a:cxn ang="T10">
                  <a:pos x="T0" y="T1"/>
                </a:cxn>
                <a:cxn ang="T11">
                  <a:pos x="T2" y="T3"/>
                </a:cxn>
                <a:cxn ang="T12">
                  <a:pos x="T4" y="T5"/>
                </a:cxn>
                <a:cxn ang="T13">
                  <a:pos x="T6" y="T7"/>
                </a:cxn>
                <a:cxn ang="T14">
                  <a:pos x="T8" y="T9"/>
                </a:cxn>
              </a:cxnLst>
              <a:rect l="T15" t="T16" r="T17" b="T18"/>
              <a:pathLst>
                <a:path w="56" h="56">
                  <a:moveTo>
                    <a:pt x="28" y="0"/>
                  </a:moveTo>
                  <a:lnTo>
                    <a:pt x="56" y="28"/>
                  </a:lnTo>
                  <a:lnTo>
                    <a:pt x="28" y="56"/>
                  </a:lnTo>
                  <a:lnTo>
                    <a:pt x="0" y="28"/>
                  </a:lnTo>
                  <a:lnTo>
                    <a:pt x="28" y="0"/>
                  </a:lnTo>
                  <a:close/>
                </a:path>
              </a:pathLst>
            </a:custGeom>
            <a:solidFill>
              <a:srgbClr val="0000FF"/>
            </a:solidFill>
            <a:ln w="7938">
              <a:solidFill>
                <a:srgbClr val="0000FF"/>
              </a:solidFill>
              <a:round/>
              <a:headEnd/>
              <a:tailEnd/>
            </a:ln>
          </p:spPr>
          <p:txBody>
            <a:bodyPr/>
            <a:lstStyle/>
            <a:p>
              <a:endParaRPr lang="en-US"/>
            </a:p>
          </p:txBody>
        </p:sp>
        <p:sp>
          <p:nvSpPr>
            <p:cNvPr id="34892" name="Freeform 78"/>
            <p:cNvSpPr>
              <a:spLocks/>
            </p:cNvSpPr>
            <p:nvPr/>
          </p:nvSpPr>
          <p:spPr bwMode="auto">
            <a:xfrm>
              <a:off x="3854" y="1250"/>
              <a:ext cx="56" cy="55"/>
            </a:xfrm>
            <a:custGeom>
              <a:avLst/>
              <a:gdLst>
                <a:gd name="T0" fmla="*/ 28 w 56"/>
                <a:gd name="T1" fmla="*/ 0 h 55"/>
                <a:gd name="T2" fmla="*/ 56 w 56"/>
                <a:gd name="T3" fmla="*/ 27 h 55"/>
                <a:gd name="T4" fmla="*/ 28 w 56"/>
                <a:gd name="T5" fmla="*/ 55 h 55"/>
                <a:gd name="T6" fmla="*/ 0 w 56"/>
                <a:gd name="T7" fmla="*/ 27 h 55"/>
                <a:gd name="T8" fmla="*/ 28 w 56"/>
                <a:gd name="T9" fmla="*/ 0 h 55"/>
                <a:gd name="T10" fmla="*/ 0 60000 65536"/>
                <a:gd name="T11" fmla="*/ 0 60000 65536"/>
                <a:gd name="T12" fmla="*/ 0 60000 65536"/>
                <a:gd name="T13" fmla="*/ 0 60000 65536"/>
                <a:gd name="T14" fmla="*/ 0 60000 65536"/>
                <a:gd name="T15" fmla="*/ 0 w 56"/>
                <a:gd name="T16" fmla="*/ 0 h 55"/>
                <a:gd name="T17" fmla="*/ 56 w 56"/>
                <a:gd name="T18" fmla="*/ 55 h 55"/>
              </a:gdLst>
              <a:ahLst/>
              <a:cxnLst>
                <a:cxn ang="T10">
                  <a:pos x="T0" y="T1"/>
                </a:cxn>
                <a:cxn ang="T11">
                  <a:pos x="T2" y="T3"/>
                </a:cxn>
                <a:cxn ang="T12">
                  <a:pos x="T4" y="T5"/>
                </a:cxn>
                <a:cxn ang="T13">
                  <a:pos x="T6" y="T7"/>
                </a:cxn>
                <a:cxn ang="T14">
                  <a:pos x="T8" y="T9"/>
                </a:cxn>
              </a:cxnLst>
              <a:rect l="T15" t="T16" r="T17" b="T18"/>
              <a:pathLst>
                <a:path w="56" h="55">
                  <a:moveTo>
                    <a:pt x="28" y="0"/>
                  </a:moveTo>
                  <a:lnTo>
                    <a:pt x="56" y="27"/>
                  </a:lnTo>
                  <a:lnTo>
                    <a:pt x="28" y="55"/>
                  </a:lnTo>
                  <a:lnTo>
                    <a:pt x="0" y="27"/>
                  </a:lnTo>
                  <a:lnTo>
                    <a:pt x="28" y="0"/>
                  </a:lnTo>
                  <a:close/>
                </a:path>
              </a:pathLst>
            </a:custGeom>
            <a:solidFill>
              <a:srgbClr val="0000FF"/>
            </a:solidFill>
            <a:ln w="7938">
              <a:solidFill>
                <a:srgbClr val="0000FF"/>
              </a:solidFill>
              <a:round/>
              <a:headEnd/>
              <a:tailEnd/>
            </a:ln>
          </p:spPr>
          <p:txBody>
            <a:bodyPr/>
            <a:lstStyle/>
            <a:p>
              <a:endParaRPr lang="en-US"/>
            </a:p>
          </p:txBody>
        </p:sp>
        <p:sp>
          <p:nvSpPr>
            <p:cNvPr id="34893" name="Freeform 79"/>
            <p:cNvSpPr>
              <a:spLocks/>
            </p:cNvSpPr>
            <p:nvPr/>
          </p:nvSpPr>
          <p:spPr bwMode="auto">
            <a:xfrm>
              <a:off x="3854" y="1669"/>
              <a:ext cx="56" cy="55"/>
            </a:xfrm>
            <a:custGeom>
              <a:avLst/>
              <a:gdLst>
                <a:gd name="T0" fmla="*/ 28 w 56"/>
                <a:gd name="T1" fmla="*/ 0 h 55"/>
                <a:gd name="T2" fmla="*/ 56 w 56"/>
                <a:gd name="T3" fmla="*/ 28 h 55"/>
                <a:gd name="T4" fmla="*/ 28 w 56"/>
                <a:gd name="T5" fmla="*/ 55 h 55"/>
                <a:gd name="T6" fmla="*/ 0 w 56"/>
                <a:gd name="T7" fmla="*/ 28 h 55"/>
                <a:gd name="T8" fmla="*/ 28 w 56"/>
                <a:gd name="T9" fmla="*/ 0 h 55"/>
                <a:gd name="T10" fmla="*/ 0 60000 65536"/>
                <a:gd name="T11" fmla="*/ 0 60000 65536"/>
                <a:gd name="T12" fmla="*/ 0 60000 65536"/>
                <a:gd name="T13" fmla="*/ 0 60000 65536"/>
                <a:gd name="T14" fmla="*/ 0 60000 65536"/>
                <a:gd name="T15" fmla="*/ 0 w 56"/>
                <a:gd name="T16" fmla="*/ 0 h 55"/>
                <a:gd name="T17" fmla="*/ 56 w 56"/>
                <a:gd name="T18" fmla="*/ 55 h 55"/>
              </a:gdLst>
              <a:ahLst/>
              <a:cxnLst>
                <a:cxn ang="T10">
                  <a:pos x="T0" y="T1"/>
                </a:cxn>
                <a:cxn ang="T11">
                  <a:pos x="T2" y="T3"/>
                </a:cxn>
                <a:cxn ang="T12">
                  <a:pos x="T4" y="T5"/>
                </a:cxn>
                <a:cxn ang="T13">
                  <a:pos x="T6" y="T7"/>
                </a:cxn>
                <a:cxn ang="T14">
                  <a:pos x="T8" y="T9"/>
                </a:cxn>
              </a:cxnLst>
              <a:rect l="T15" t="T16" r="T17" b="T18"/>
              <a:pathLst>
                <a:path w="56" h="55">
                  <a:moveTo>
                    <a:pt x="28" y="0"/>
                  </a:moveTo>
                  <a:lnTo>
                    <a:pt x="56" y="28"/>
                  </a:lnTo>
                  <a:lnTo>
                    <a:pt x="28" y="55"/>
                  </a:lnTo>
                  <a:lnTo>
                    <a:pt x="0" y="28"/>
                  </a:lnTo>
                  <a:lnTo>
                    <a:pt x="28" y="0"/>
                  </a:lnTo>
                  <a:close/>
                </a:path>
              </a:pathLst>
            </a:custGeom>
            <a:solidFill>
              <a:srgbClr val="0000FF"/>
            </a:solidFill>
            <a:ln w="7938">
              <a:solidFill>
                <a:srgbClr val="0000FF"/>
              </a:solidFill>
              <a:round/>
              <a:headEnd/>
              <a:tailEnd/>
            </a:ln>
          </p:spPr>
          <p:txBody>
            <a:bodyPr/>
            <a:lstStyle/>
            <a:p>
              <a:endParaRPr lang="en-US"/>
            </a:p>
          </p:txBody>
        </p:sp>
        <p:sp>
          <p:nvSpPr>
            <p:cNvPr id="34894" name="Freeform 80"/>
            <p:cNvSpPr>
              <a:spLocks/>
            </p:cNvSpPr>
            <p:nvPr/>
          </p:nvSpPr>
          <p:spPr bwMode="auto">
            <a:xfrm>
              <a:off x="3854" y="1536"/>
              <a:ext cx="56" cy="56"/>
            </a:xfrm>
            <a:custGeom>
              <a:avLst/>
              <a:gdLst>
                <a:gd name="T0" fmla="*/ 28 w 56"/>
                <a:gd name="T1" fmla="*/ 0 h 56"/>
                <a:gd name="T2" fmla="*/ 56 w 56"/>
                <a:gd name="T3" fmla="*/ 28 h 56"/>
                <a:gd name="T4" fmla="*/ 28 w 56"/>
                <a:gd name="T5" fmla="*/ 56 h 56"/>
                <a:gd name="T6" fmla="*/ 0 w 56"/>
                <a:gd name="T7" fmla="*/ 28 h 56"/>
                <a:gd name="T8" fmla="*/ 28 w 56"/>
                <a:gd name="T9" fmla="*/ 0 h 56"/>
                <a:gd name="T10" fmla="*/ 0 60000 65536"/>
                <a:gd name="T11" fmla="*/ 0 60000 65536"/>
                <a:gd name="T12" fmla="*/ 0 60000 65536"/>
                <a:gd name="T13" fmla="*/ 0 60000 65536"/>
                <a:gd name="T14" fmla="*/ 0 60000 65536"/>
                <a:gd name="T15" fmla="*/ 0 w 56"/>
                <a:gd name="T16" fmla="*/ 0 h 56"/>
                <a:gd name="T17" fmla="*/ 56 w 56"/>
                <a:gd name="T18" fmla="*/ 56 h 56"/>
              </a:gdLst>
              <a:ahLst/>
              <a:cxnLst>
                <a:cxn ang="T10">
                  <a:pos x="T0" y="T1"/>
                </a:cxn>
                <a:cxn ang="T11">
                  <a:pos x="T2" y="T3"/>
                </a:cxn>
                <a:cxn ang="T12">
                  <a:pos x="T4" y="T5"/>
                </a:cxn>
                <a:cxn ang="T13">
                  <a:pos x="T6" y="T7"/>
                </a:cxn>
                <a:cxn ang="T14">
                  <a:pos x="T8" y="T9"/>
                </a:cxn>
              </a:cxnLst>
              <a:rect l="T15" t="T16" r="T17" b="T18"/>
              <a:pathLst>
                <a:path w="56" h="56">
                  <a:moveTo>
                    <a:pt x="28" y="0"/>
                  </a:moveTo>
                  <a:lnTo>
                    <a:pt x="56" y="28"/>
                  </a:lnTo>
                  <a:lnTo>
                    <a:pt x="28" y="56"/>
                  </a:lnTo>
                  <a:lnTo>
                    <a:pt x="0" y="28"/>
                  </a:lnTo>
                  <a:lnTo>
                    <a:pt x="28" y="0"/>
                  </a:lnTo>
                  <a:close/>
                </a:path>
              </a:pathLst>
            </a:custGeom>
            <a:solidFill>
              <a:srgbClr val="0000FF"/>
            </a:solidFill>
            <a:ln w="7938">
              <a:solidFill>
                <a:srgbClr val="0000FF"/>
              </a:solidFill>
              <a:round/>
              <a:headEnd/>
              <a:tailEnd/>
            </a:ln>
          </p:spPr>
          <p:txBody>
            <a:bodyPr/>
            <a:lstStyle/>
            <a:p>
              <a:endParaRPr lang="en-US"/>
            </a:p>
          </p:txBody>
        </p:sp>
        <p:sp>
          <p:nvSpPr>
            <p:cNvPr id="34895" name="Freeform 81"/>
            <p:cNvSpPr>
              <a:spLocks/>
            </p:cNvSpPr>
            <p:nvPr/>
          </p:nvSpPr>
          <p:spPr bwMode="auto">
            <a:xfrm>
              <a:off x="3854" y="1841"/>
              <a:ext cx="56" cy="55"/>
            </a:xfrm>
            <a:custGeom>
              <a:avLst/>
              <a:gdLst>
                <a:gd name="T0" fmla="*/ 28 w 56"/>
                <a:gd name="T1" fmla="*/ 0 h 55"/>
                <a:gd name="T2" fmla="*/ 56 w 56"/>
                <a:gd name="T3" fmla="*/ 28 h 55"/>
                <a:gd name="T4" fmla="*/ 28 w 56"/>
                <a:gd name="T5" fmla="*/ 55 h 55"/>
                <a:gd name="T6" fmla="*/ 0 w 56"/>
                <a:gd name="T7" fmla="*/ 28 h 55"/>
                <a:gd name="T8" fmla="*/ 28 w 56"/>
                <a:gd name="T9" fmla="*/ 0 h 55"/>
                <a:gd name="T10" fmla="*/ 0 60000 65536"/>
                <a:gd name="T11" fmla="*/ 0 60000 65536"/>
                <a:gd name="T12" fmla="*/ 0 60000 65536"/>
                <a:gd name="T13" fmla="*/ 0 60000 65536"/>
                <a:gd name="T14" fmla="*/ 0 60000 65536"/>
                <a:gd name="T15" fmla="*/ 0 w 56"/>
                <a:gd name="T16" fmla="*/ 0 h 55"/>
                <a:gd name="T17" fmla="*/ 56 w 56"/>
                <a:gd name="T18" fmla="*/ 55 h 55"/>
              </a:gdLst>
              <a:ahLst/>
              <a:cxnLst>
                <a:cxn ang="T10">
                  <a:pos x="T0" y="T1"/>
                </a:cxn>
                <a:cxn ang="T11">
                  <a:pos x="T2" y="T3"/>
                </a:cxn>
                <a:cxn ang="T12">
                  <a:pos x="T4" y="T5"/>
                </a:cxn>
                <a:cxn ang="T13">
                  <a:pos x="T6" y="T7"/>
                </a:cxn>
                <a:cxn ang="T14">
                  <a:pos x="T8" y="T9"/>
                </a:cxn>
              </a:cxnLst>
              <a:rect l="T15" t="T16" r="T17" b="T18"/>
              <a:pathLst>
                <a:path w="56" h="55">
                  <a:moveTo>
                    <a:pt x="28" y="0"/>
                  </a:moveTo>
                  <a:lnTo>
                    <a:pt x="56" y="28"/>
                  </a:lnTo>
                  <a:lnTo>
                    <a:pt x="28" y="55"/>
                  </a:lnTo>
                  <a:lnTo>
                    <a:pt x="0" y="28"/>
                  </a:lnTo>
                  <a:lnTo>
                    <a:pt x="28" y="0"/>
                  </a:lnTo>
                  <a:close/>
                </a:path>
              </a:pathLst>
            </a:custGeom>
            <a:solidFill>
              <a:srgbClr val="0000FF"/>
            </a:solidFill>
            <a:ln w="7938">
              <a:solidFill>
                <a:srgbClr val="0000FF"/>
              </a:solidFill>
              <a:round/>
              <a:headEnd/>
              <a:tailEnd/>
            </a:ln>
          </p:spPr>
          <p:txBody>
            <a:bodyPr/>
            <a:lstStyle/>
            <a:p>
              <a:endParaRPr lang="en-US"/>
            </a:p>
          </p:txBody>
        </p:sp>
        <p:sp>
          <p:nvSpPr>
            <p:cNvPr id="34896" name="Freeform 82"/>
            <p:cNvSpPr>
              <a:spLocks/>
            </p:cNvSpPr>
            <p:nvPr/>
          </p:nvSpPr>
          <p:spPr bwMode="auto">
            <a:xfrm>
              <a:off x="3854" y="2146"/>
              <a:ext cx="56" cy="55"/>
            </a:xfrm>
            <a:custGeom>
              <a:avLst/>
              <a:gdLst>
                <a:gd name="T0" fmla="*/ 28 w 56"/>
                <a:gd name="T1" fmla="*/ 0 h 55"/>
                <a:gd name="T2" fmla="*/ 56 w 56"/>
                <a:gd name="T3" fmla="*/ 28 h 55"/>
                <a:gd name="T4" fmla="*/ 28 w 56"/>
                <a:gd name="T5" fmla="*/ 55 h 55"/>
                <a:gd name="T6" fmla="*/ 0 w 56"/>
                <a:gd name="T7" fmla="*/ 28 h 55"/>
                <a:gd name="T8" fmla="*/ 28 w 56"/>
                <a:gd name="T9" fmla="*/ 0 h 55"/>
                <a:gd name="T10" fmla="*/ 0 60000 65536"/>
                <a:gd name="T11" fmla="*/ 0 60000 65536"/>
                <a:gd name="T12" fmla="*/ 0 60000 65536"/>
                <a:gd name="T13" fmla="*/ 0 60000 65536"/>
                <a:gd name="T14" fmla="*/ 0 60000 65536"/>
                <a:gd name="T15" fmla="*/ 0 w 56"/>
                <a:gd name="T16" fmla="*/ 0 h 55"/>
                <a:gd name="T17" fmla="*/ 56 w 56"/>
                <a:gd name="T18" fmla="*/ 55 h 55"/>
              </a:gdLst>
              <a:ahLst/>
              <a:cxnLst>
                <a:cxn ang="T10">
                  <a:pos x="T0" y="T1"/>
                </a:cxn>
                <a:cxn ang="T11">
                  <a:pos x="T2" y="T3"/>
                </a:cxn>
                <a:cxn ang="T12">
                  <a:pos x="T4" y="T5"/>
                </a:cxn>
                <a:cxn ang="T13">
                  <a:pos x="T6" y="T7"/>
                </a:cxn>
                <a:cxn ang="T14">
                  <a:pos x="T8" y="T9"/>
                </a:cxn>
              </a:cxnLst>
              <a:rect l="T15" t="T16" r="T17" b="T18"/>
              <a:pathLst>
                <a:path w="56" h="55">
                  <a:moveTo>
                    <a:pt x="28" y="0"/>
                  </a:moveTo>
                  <a:lnTo>
                    <a:pt x="56" y="28"/>
                  </a:lnTo>
                  <a:lnTo>
                    <a:pt x="28" y="55"/>
                  </a:lnTo>
                  <a:lnTo>
                    <a:pt x="0" y="28"/>
                  </a:lnTo>
                  <a:lnTo>
                    <a:pt x="28" y="0"/>
                  </a:lnTo>
                  <a:close/>
                </a:path>
              </a:pathLst>
            </a:custGeom>
            <a:solidFill>
              <a:srgbClr val="0000FF"/>
            </a:solidFill>
            <a:ln w="7938">
              <a:solidFill>
                <a:srgbClr val="0000FF"/>
              </a:solidFill>
              <a:round/>
              <a:headEnd/>
              <a:tailEnd/>
            </a:ln>
          </p:spPr>
          <p:txBody>
            <a:bodyPr/>
            <a:lstStyle/>
            <a:p>
              <a:endParaRPr lang="en-US"/>
            </a:p>
          </p:txBody>
        </p:sp>
        <p:sp>
          <p:nvSpPr>
            <p:cNvPr id="34897" name="Freeform 83"/>
            <p:cNvSpPr>
              <a:spLocks/>
            </p:cNvSpPr>
            <p:nvPr/>
          </p:nvSpPr>
          <p:spPr bwMode="auto">
            <a:xfrm>
              <a:off x="3854" y="1288"/>
              <a:ext cx="56" cy="56"/>
            </a:xfrm>
            <a:custGeom>
              <a:avLst/>
              <a:gdLst>
                <a:gd name="T0" fmla="*/ 28 w 56"/>
                <a:gd name="T1" fmla="*/ 0 h 56"/>
                <a:gd name="T2" fmla="*/ 56 w 56"/>
                <a:gd name="T3" fmla="*/ 28 h 56"/>
                <a:gd name="T4" fmla="*/ 28 w 56"/>
                <a:gd name="T5" fmla="*/ 56 h 56"/>
                <a:gd name="T6" fmla="*/ 0 w 56"/>
                <a:gd name="T7" fmla="*/ 28 h 56"/>
                <a:gd name="T8" fmla="*/ 28 w 56"/>
                <a:gd name="T9" fmla="*/ 0 h 56"/>
                <a:gd name="T10" fmla="*/ 0 60000 65536"/>
                <a:gd name="T11" fmla="*/ 0 60000 65536"/>
                <a:gd name="T12" fmla="*/ 0 60000 65536"/>
                <a:gd name="T13" fmla="*/ 0 60000 65536"/>
                <a:gd name="T14" fmla="*/ 0 60000 65536"/>
                <a:gd name="T15" fmla="*/ 0 w 56"/>
                <a:gd name="T16" fmla="*/ 0 h 56"/>
                <a:gd name="T17" fmla="*/ 56 w 56"/>
                <a:gd name="T18" fmla="*/ 56 h 56"/>
              </a:gdLst>
              <a:ahLst/>
              <a:cxnLst>
                <a:cxn ang="T10">
                  <a:pos x="T0" y="T1"/>
                </a:cxn>
                <a:cxn ang="T11">
                  <a:pos x="T2" y="T3"/>
                </a:cxn>
                <a:cxn ang="T12">
                  <a:pos x="T4" y="T5"/>
                </a:cxn>
                <a:cxn ang="T13">
                  <a:pos x="T6" y="T7"/>
                </a:cxn>
                <a:cxn ang="T14">
                  <a:pos x="T8" y="T9"/>
                </a:cxn>
              </a:cxnLst>
              <a:rect l="T15" t="T16" r="T17" b="T18"/>
              <a:pathLst>
                <a:path w="56" h="56">
                  <a:moveTo>
                    <a:pt x="28" y="0"/>
                  </a:moveTo>
                  <a:lnTo>
                    <a:pt x="56" y="28"/>
                  </a:lnTo>
                  <a:lnTo>
                    <a:pt x="28" y="56"/>
                  </a:lnTo>
                  <a:lnTo>
                    <a:pt x="0" y="28"/>
                  </a:lnTo>
                  <a:lnTo>
                    <a:pt x="28" y="0"/>
                  </a:lnTo>
                  <a:close/>
                </a:path>
              </a:pathLst>
            </a:custGeom>
            <a:solidFill>
              <a:srgbClr val="0000FF"/>
            </a:solidFill>
            <a:ln w="7938">
              <a:solidFill>
                <a:srgbClr val="0000FF"/>
              </a:solidFill>
              <a:round/>
              <a:headEnd/>
              <a:tailEnd/>
            </a:ln>
          </p:spPr>
          <p:txBody>
            <a:bodyPr/>
            <a:lstStyle/>
            <a:p>
              <a:endParaRPr lang="en-US"/>
            </a:p>
          </p:txBody>
        </p:sp>
        <p:sp>
          <p:nvSpPr>
            <p:cNvPr id="34898" name="Freeform 84"/>
            <p:cNvSpPr>
              <a:spLocks/>
            </p:cNvSpPr>
            <p:nvPr/>
          </p:nvSpPr>
          <p:spPr bwMode="auto">
            <a:xfrm>
              <a:off x="3854" y="1993"/>
              <a:ext cx="56" cy="56"/>
            </a:xfrm>
            <a:custGeom>
              <a:avLst/>
              <a:gdLst>
                <a:gd name="T0" fmla="*/ 28 w 56"/>
                <a:gd name="T1" fmla="*/ 0 h 56"/>
                <a:gd name="T2" fmla="*/ 56 w 56"/>
                <a:gd name="T3" fmla="*/ 28 h 56"/>
                <a:gd name="T4" fmla="*/ 28 w 56"/>
                <a:gd name="T5" fmla="*/ 56 h 56"/>
                <a:gd name="T6" fmla="*/ 0 w 56"/>
                <a:gd name="T7" fmla="*/ 28 h 56"/>
                <a:gd name="T8" fmla="*/ 28 w 56"/>
                <a:gd name="T9" fmla="*/ 0 h 56"/>
                <a:gd name="T10" fmla="*/ 0 60000 65536"/>
                <a:gd name="T11" fmla="*/ 0 60000 65536"/>
                <a:gd name="T12" fmla="*/ 0 60000 65536"/>
                <a:gd name="T13" fmla="*/ 0 60000 65536"/>
                <a:gd name="T14" fmla="*/ 0 60000 65536"/>
                <a:gd name="T15" fmla="*/ 0 w 56"/>
                <a:gd name="T16" fmla="*/ 0 h 56"/>
                <a:gd name="T17" fmla="*/ 56 w 56"/>
                <a:gd name="T18" fmla="*/ 56 h 56"/>
              </a:gdLst>
              <a:ahLst/>
              <a:cxnLst>
                <a:cxn ang="T10">
                  <a:pos x="T0" y="T1"/>
                </a:cxn>
                <a:cxn ang="T11">
                  <a:pos x="T2" y="T3"/>
                </a:cxn>
                <a:cxn ang="T12">
                  <a:pos x="T4" y="T5"/>
                </a:cxn>
                <a:cxn ang="T13">
                  <a:pos x="T6" y="T7"/>
                </a:cxn>
                <a:cxn ang="T14">
                  <a:pos x="T8" y="T9"/>
                </a:cxn>
              </a:cxnLst>
              <a:rect l="T15" t="T16" r="T17" b="T18"/>
              <a:pathLst>
                <a:path w="56" h="56">
                  <a:moveTo>
                    <a:pt x="28" y="0"/>
                  </a:moveTo>
                  <a:lnTo>
                    <a:pt x="56" y="28"/>
                  </a:lnTo>
                  <a:lnTo>
                    <a:pt x="28" y="56"/>
                  </a:lnTo>
                  <a:lnTo>
                    <a:pt x="0" y="28"/>
                  </a:lnTo>
                  <a:lnTo>
                    <a:pt x="28" y="0"/>
                  </a:lnTo>
                  <a:close/>
                </a:path>
              </a:pathLst>
            </a:custGeom>
            <a:solidFill>
              <a:srgbClr val="0000FF"/>
            </a:solidFill>
            <a:ln w="7938">
              <a:solidFill>
                <a:srgbClr val="0000FF"/>
              </a:solidFill>
              <a:round/>
              <a:headEnd/>
              <a:tailEnd/>
            </a:ln>
          </p:spPr>
          <p:txBody>
            <a:bodyPr/>
            <a:lstStyle/>
            <a:p>
              <a:endParaRPr lang="en-US"/>
            </a:p>
          </p:txBody>
        </p:sp>
        <p:sp>
          <p:nvSpPr>
            <p:cNvPr id="34899" name="Freeform 85"/>
            <p:cNvSpPr>
              <a:spLocks/>
            </p:cNvSpPr>
            <p:nvPr/>
          </p:nvSpPr>
          <p:spPr bwMode="auto">
            <a:xfrm>
              <a:off x="3854" y="1936"/>
              <a:ext cx="56" cy="56"/>
            </a:xfrm>
            <a:custGeom>
              <a:avLst/>
              <a:gdLst>
                <a:gd name="T0" fmla="*/ 28 w 56"/>
                <a:gd name="T1" fmla="*/ 0 h 56"/>
                <a:gd name="T2" fmla="*/ 56 w 56"/>
                <a:gd name="T3" fmla="*/ 28 h 56"/>
                <a:gd name="T4" fmla="*/ 28 w 56"/>
                <a:gd name="T5" fmla="*/ 56 h 56"/>
                <a:gd name="T6" fmla="*/ 0 w 56"/>
                <a:gd name="T7" fmla="*/ 28 h 56"/>
                <a:gd name="T8" fmla="*/ 28 w 56"/>
                <a:gd name="T9" fmla="*/ 0 h 56"/>
                <a:gd name="T10" fmla="*/ 0 60000 65536"/>
                <a:gd name="T11" fmla="*/ 0 60000 65536"/>
                <a:gd name="T12" fmla="*/ 0 60000 65536"/>
                <a:gd name="T13" fmla="*/ 0 60000 65536"/>
                <a:gd name="T14" fmla="*/ 0 60000 65536"/>
                <a:gd name="T15" fmla="*/ 0 w 56"/>
                <a:gd name="T16" fmla="*/ 0 h 56"/>
                <a:gd name="T17" fmla="*/ 56 w 56"/>
                <a:gd name="T18" fmla="*/ 56 h 56"/>
              </a:gdLst>
              <a:ahLst/>
              <a:cxnLst>
                <a:cxn ang="T10">
                  <a:pos x="T0" y="T1"/>
                </a:cxn>
                <a:cxn ang="T11">
                  <a:pos x="T2" y="T3"/>
                </a:cxn>
                <a:cxn ang="T12">
                  <a:pos x="T4" y="T5"/>
                </a:cxn>
                <a:cxn ang="T13">
                  <a:pos x="T6" y="T7"/>
                </a:cxn>
                <a:cxn ang="T14">
                  <a:pos x="T8" y="T9"/>
                </a:cxn>
              </a:cxnLst>
              <a:rect l="T15" t="T16" r="T17" b="T18"/>
              <a:pathLst>
                <a:path w="56" h="56">
                  <a:moveTo>
                    <a:pt x="28" y="0"/>
                  </a:moveTo>
                  <a:lnTo>
                    <a:pt x="56" y="28"/>
                  </a:lnTo>
                  <a:lnTo>
                    <a:pt x="28" y="56"/>
                  </a:lnTo>
                  <a:lnTo>
                    <a:pt x="0" y="28"/>
                  </a:lnTo>
                  <a:lnTo>
                    <a:pt x="28" y="0"/>
                  </a:lnTo>
                  <a:close/>
                </a:path>
              </a:pathLst>
            </a:custGeom>
            <a:solidFill>
              <a:srgbClr val="0000FF"/>
            </a:solidFill>
            <a:ln w="7938">
              <a:solidFill>
                <a:srgbClr val="0000FF"/>
              </a:solidFill>
              <a:round/>
              <a:headEnd/>
              <a:tailEnd/>
            </a:ln>
          </p:spPr>
          <p:txBody>
            <a:bodyPr/>
            <a:lstStyle/>
            <a:p>
              <a:endParaRPr lang="en-US"/>
            </a:p>
          </p:txBody>
        </p:sp>
        <p:sp>
          <p:nvSpPr>
            <p:cNvPr id="34900" name="Freeform 86"/>
            <p:cNvSpPr>
              <a:spLocks/>
            </p:cNvSpPr>
            <p:nvPr/>
          </p:nvSpPr>
          <p:spPr bwMode="auto">
            <a:xfrm>
              <a:off x="3854" y="1822"/>
              <a:ext cx="56" cy="55"/>
            </a:xfrm>
            <a:custGeom>
              <a:avLst/>
              <a:gdLst>
                <a:gd name="T0" fmla="*/ 28 w 56"/>
                <a:gd name="T1" fmla="*/ 0 h 55"/>
                <a:gd name="T2" fmla="*/ 56 w 56"/>
                <a:gd name="T3" fmla="*/ 27 h 55"/>
                <a:gd name="T4" fmla="*/ 28 w 56"/>
                <a:gd name="T5" fmla="*/ 55 h 55"/>
                <a:gd name="T6" fmla="*/ 0 w 56"/>
                <a:gd name="T7" fmla="*/ 27 h 55"/>
                <a:gd name="T8" fmla="*/ 28 w 56"/>
                <a:gd name="T9" fmla="*/ 0 h 55"/>
                <a:gd name="T10" fmla="*/ 0 60000 65536"/>
                <a:gd name="T11" fmla="*/ 0 60000 65536"/>
                <a:gd name="T12" fmla="*/ 0 60000 65536"/>
                <a:gd name="T13" fmla="*/ 0 60000 65536"/>
                <a:gd name="T14" fmla="*/ 0 60000 65536"/>
                <a:gd name="T15" fmla="*/ 0 w 56"/>
                <a:gd name="T16" fmla="*/ 0 h 55"/>
                <a:gd name="T17" fmla="*/ 56 w 56"/>
                <a:gd name="T18" fmla="*/ 55 h 55"/>
              </a:gdLst>
              <a:ahLst/>
              <a:cxnLst>
                <a:cxn ang="T10">
                  <a:pos x="T0" y="T1"/>
                </a:cxn>
                <a:cxn ang="T11">
                  <a:pos x="T2" y="T3"/>
                </a:cxn>
                <a:cxn ang="T12">
                  <a:pos x="T4" y="T5"/>
                </a:cxn>
                <a:cxn ang="T13">
                  <a:pos x="T6" y="T7"/>
                </a:cxn>
                <a:cxn ang="T14">
                  <a:pos x="T8" y="T9"/>
                </a:cxn>
              </a:cxnLst>
              <a:rect l="T15" t="T16" r="T17" b="T18"/>
              <a:pathLst>
                <a:path w="56" h="55">
                  <a:moveTo>
                    <a:pt x="28" y="0"/>
                  </a:moveTo>
                  <a:lnTo>
                    <a:pt x="56" y="27"/>
                  </a:lnTo>
                  <a:lnTo>
                    <a:pt x="28" y="55"/>
                  </a:lnTo>
                  <a:lnTo>
                    <a:pt x="0" y="27"/>
                  </a:lnTo>
                  <a:lnTo>
                    <a:pt x="28" y="0"/>
                  </a:lnTo>
                  <a:close/>
                </a:path>
              </a:pathLst>
            </a:custGeom>
            <a:solidFill>
              <a:srgbClr val="0000FF"/>
            </a:solidFill>
            <a:ln w="7938">
              <a:solidFill>
                <a:srgbClr val="0000FF"/>
              </a:solidFill>
              <a:round/>
              <a:headEnd/>
              <a:tailEnd/>
            </a:ln>
          </p:spPr>
          <p:txBody>
            <a:bodyPr/>
            <a:lstStyle/>
            <a:p>
              <a:endParaRPr lang="en-US"/>
            </a:p>
          </p:txBody>
        </p:sp>
        <p:sp>
          <p:nvSpPr>
            <p:cNvPr id="34901" name="Freeform 87"/>
            <p:cNvSpPr>
              <a:spLocks/>
            </p:cNvSpPr>
            <p:nvPr/>
          </p:nvSpPr>
          <p:spPr bwMode="auto">
            <a:xfrm>
              <a:off x="3854" y="1879"/>
              <a:ext cx="56" cy="55"/>
            </a:xfrm>
            <a:custGeom>
              <a:avLst/>
              <a:gdLst>
                <a:gd name="T0" fmla="*/ 28 w 56"/>
                <a:gd name="T1" fmla="*/ 0 h 55"/>
                <a:gd name="T2" fmla="*/ 56 w 56"/>
                <a:gd name="T3" fmla="*/ 27 h 55"/>
                <a:gd name="T4" fmla="*/ 28 w 56"/>
                <a:gd name="T5" fmla="*/ 55 h 55"/>
                <a:gd name="T6" fmla="*/ 0 w 56"/>
                <a:gd name="T7" fmla="*/ 27 h 55"/>
                <a:gd name="T8" fmla="*/ 28 w 56"/>
                <a:gd name="T9" fmla="*/ 0 h 55"/>
                <a:gd name="T10" fmla="*/ 0 60000 65536"/>
                <a:gd name="T11" fmla="*/ 0 60000 65536"/>
                <a:gd name="T12" fmla="*/ 0 60000 65536"/>
                <a:gd name="T13" fmla="*/ 0 60000 65536"/>
                <a:gd name="T14" fmla="*/ 0 60000 65536"/>
                <a:gd name="T15" fmla="*/ 0 w 56"/>
                <a:gd name="T16" fmla="*/ 0 h 55"/>
                <a:gd name="T17" fmla="*/ 56 w 56"/>
                <a:gd name="T18" fmla="*/ 55 h 55"/>
              </a:gdLst>
              <a:ahLst/>
              <a:cxnLst>
                <a:cxn ang="T10">
                  <a:pos x="T0" y="T1"/>
                </a:cxn>
                <a:cxn ang="T11">
                  <a:pos x="T2" y="T3"/>
                </a:cxn>
                <a:cxn ang="T12">
                  <a:pos x="T4" y="T5"/>
                </a:cxn>
                <a:cxn ang="T13">
                  <a:pos x="T6" y="T7"/>
                </a:cxn>
                <a:cxn ang="T14">
                  <a:pos x="T8" y="T9"/>
                </a:cxn>
              </a:cxnLst>
              <a:rect l="T15" t="T16" r="T17" b="T18"/>
              <a:pathLst>
                <a:path w="56" h="55">
                  <a:moveTo>
                    <a:pt x="28" y="0"/>
                  </a:moveTo>
                  <a:lnTo>
                    <a:pt x="56" y="27"/>
                  </a:lnTo>
                  <a:lnTo>
                    <a:pt x="28" y="55"/>
                  </a:lnTo>
                  <a:lnTo>
                    <a:pt x="0" y="27"/>
                  </a:lnTo>
                  <a:lnTo>
                    <a:pt x="28" y="0"/>
                  </a:lnTo>
                  <a:close/>
                </a:path>
              </a:pathLst>
            </a:custGeom>
            <a:solidFill>
              <a:srgbClr val="0000FF"/>
            </a:solidFill>
            <a:ln w="7938">
              <a:solidFill>
                <a:srgbClr val="0000FF"/>
              </a:solidFill>
              <a:round/>
              <a:headEnd/>
              <a:tailEnd/>
            </a:ln>
          </p:spPr>
          <p:txBody>
            <a:bodyPr/>
            <a:lstStyle/>
            <a:p>
              <a:endParaRPr lang="en-US"/>
            </a:p>
          </p:txBody>
        </p:sp>
        <p:sp>
          <p:nvSpPr>
            <p:cNvPr id="34902" name="Freeform 88"/>
            <p:cNvSpPr>
              <a:spLocks/>
            </p:cNvSpPr>
            <p:nvPr/>
          </p:nvSpPr>
          <p:spPr bwMode="auto">
            <a:xfrm>
              <a:off x="3854" y="2393"/>
              <a:ext cx="56" cy="56"/>
            </a:xfrm>
            <a:custGeom>
              <a:avLst/>
              <a:gdLst>
                <a:gd name="T0" fmla="*/ 28 w 56"/>
                <a:gd name="T1" fmla="*/ 0 h 56"/>
                <a:gd name="T2" fmla="*/ 56 w 56"/>
                <a:gd name="T3" fmla="*/ 28 h 56"/>
                <a:gd name="T4" fmla="*/ 28 w 56"/>
                <a:gd name="T5" fmla="*/ 56 h 56"/>
                <a:gd name="T6" fmla="*/ 0 w 56"/>
                <a:gd name="T7" fmla="*/ 28 h 56"/>
                <a:gd name="T8" fmla="*/ 28 w 56"/>
                <a:gd name="T9" fmla="*/ 0 h 56"/>
                <a:gd name="T10" fmla="*/ 0 60000 65536"/>
                <a:gd name="T11" fmla="*/ 0 60000 65536"/>
                <a:gd name="T12" fmla="*/ 0 60000 65536"/>
                <a:gd name="T13" fmla="*/ 0 60000 65536"/>
                <a:gd name="T14" fmla="*/ 0 60000 65536"/>
                <a:gd name="T15" fmla="*/ 0 w 56"/>
                <a:gd name="T16" fmla="*/ 0 h 56"/>
                <a:gd name="T17" fmla="*/ 56 w 56"/>
                <a:gd name="T18" fmla="*/ 56 h 56"/>
              </a:gdLst>
              <a:ahLst/>
              <a:cxnLst>
                <a:cxn ang="T10">
                  <a:pos x="T0" y="T1"/>
                </a:cxn>
                <a:cxn ang="T11">
                  <a:pos x="T2" y="T3"/>
                </a:cxn>
                <a:cxn ang="T12">
                  <a:pos x="T4" y="T5"/>
                </a:cxn>
                <a:cxn ang="T13">
                  <a:pos x="T6" y="T7"/>
                </a:cxn>
                <a:cxn ang="T14">
                  <a:pos x="T8" y="T9"/>
                </a:cxn>
              </a:cxnLst>
              <a:rect l="T15" t="T16" r="T17" b="T18"/>
              <a:pathLst>
                <a:path w="56" h="56">
                  <a:moveTo>
                    <a:pt x="28" y="0"/>
                  </a:moveTo>
                  <a:lnTo>
                    <a:pt x="56" y="28"/>
                  </a:lnTo>
                  <a:lnTo>
                    <a:pt x="28" y="56"/>
                  </a:lnTo>
                  <a:lnTo>
                    <a:pt x="0" y="28"/>
                  </a:lnTo>
                  <a:lnTo>
                    <a:pt x="28" y="0"/>
                  </a:lnTo>
                  <a:close/>
                </a:path>
              </a:pathLst>
            </a:custGeom>
            <a:solidFill>
              <a:srgbClr val="0000FF"/>
            </a:solidFill>
            <a:ln w="7938">
              <a:solidFill>
                <a:srgbClr val="0000FF"/>
              </a:solidFill>
              <a:round/>
              <a:headEnd/>
              <a:tailEnd/>
            </a:ln>
          </p:spPr>
          <p:txBody>
            <a:bodyPr/>
            <a:lstStyle/>
            <a:p>
              <a:endParaRPr lang="en-US"/>
            </a:p>
          </p:txBody>
        </p:sp>
        <p:sp>
          <p:nvSpPr>
            <p:cNvPr id="34903" name="Freeform 89"/>
            <p:cNvSpPr>
              <a:spLocks/>
            </p:cNvSpPr>
            <p:nvPr/>
          </p:nvSpPr>
          <p:spPr bwMode="auto">
            <a:xfrm>
              <a:off x="3854" y="2107"/>
              <a:ext cx="56" cy="56"/>
            </a:xfrm>
            <a:custGeom>
              <a:avLst/>
              <a:gdLst>
                <a:gd name="T0" fmla="*/ 28 w 56"/>
                <a:gd name="T1" fmla="*/ 0 h 56"/>
                <a:gd name="T2" fmla="*/ 56 w 56"/>
                <a:gd name="T3" fmla="*/ 28 h 56"/>
                <a:gd name="T4" fmla="*/ 28 w 56"/>
                <a:gd name="T5" fmla="*/ 56 h 56"/>
                <a:gd name="T6" fmla="*/ 0 w 56"/>
                <a:gd name="T7" fmla="*/ 28 h 56"/>
                <a:gd name="T8" fmla="*/ 28 w 56"/>
                <a:gd name="T9" fmla="*/ 0 h 56"/>
                <a:gd name="T10" fmla="*/ 0 60000 65536"/>
                <a:gd name="T11" fmla="*/ 0 60000 65536"/>
                <a:gd name="T12" fmla="*/ 0 60000 65536"/>
                <a:gd name="T13" fmla="*/ 0 60000 65536"/>
                <a:gd name="T14" fmla="*/ 0 60000 65536"/>
                <a:gd name="T15" fmla="*/ 0 w 56"/>
                <a:gd name="T16" fmla="*/ 0 h 56"/>
                <a:gd name="T17" fmla="*/ 56 w 56"/>
                <a:gd name="T18" fmla="*/ 56 h 56"/>
              </a:gdLst>
              <a:ahLst/>
              <a:cxnLst>
                <a:cxn ang="T10">
                  <a:pos x="T0" y="T1"/>
                </a:cxn>
                <a:cxn ang="T11">
                  <a:pos x="T2" y="T3"/>
                </a:cxn>
                <a:cxn ang="T12">
                  <a:pos x="T4" y="T5"/>
                </a:cxn>
                <a:cxn ang="T13">
                  <a:pos x="T6" y="T7"/>
                </a:cxn>
                <a:cxn ang="T14">
                  <a:pos x="T8" y="T9"/>
                </a:cxn>
              </a:cxnLst>
              <a:rect l="T15" t="T16" r="T17" b="T18"/>
              <a:pathLst>
                <a:path w="56" h="56">
                  <a:moveTo>
                    <a:pt x="28" y="0"/>
                  </a:moveTo>
                  <a:lnTo>
                    <a:pt x="56" y="28"/>
                  </a:lnTo>
                  <a:lnTo>
                    <a:pt x="28" y="56"/>
                  </a:lnTo>
                  <a:lnTo>
                    <a:pt x="0" y="28"/>
                  </a:lnTo>
                  <a:lnTo>
                    <a:pt x="28" y="0"/>
                  </a:lnTo>
                  <a:close/>
                </a:path>
              </a:pathLst>
            </a:custGeom>
            <a:solidFill>
              <a:srgbClr val="0000FF"/>
            </a:solidFill>
            <a:ln w="7938">
              <a:solidFill>
                <a:srgbClr val="0000FF"/>
              </a:solidFill>
              <a:round/>
              <a:headEnd/>
              <a:tailEnd/>
            </a:ln>
          </p:spPr>
          <p:txBody>
            <a:bodyPr/>
            <a:lstStyle/>
            <a:p>
              <a:endParaRPr lang="en-US"/>
            </a:p>
          </p:txBody>
        </p:sp>
        <p:sp>
          <p:nvSpPr>
            <p:cNvPr id="34904" name="Freeform 90"/>
            <p:cNvSpPr>
              <a:spLocks/>
            </p:cNvSpPr>
            <p:nvPr/>
          </p:nvSpPr>
          <p:spPr bwMode="auto">
            <a:xfrm>
              <a:off x="3854" y="1726"/>
              <a:ext cx="56" cy="56"/>
            </a:xfrm>
            <a:custGeom>
              <a:avLst/>
              <a:gdLst>
                <a:gd name="T0" fmla="*/ 28 w 56"/>
                <a:gd name="T1" fmla="*/ 0 h 56"/>
                <a:gd name="T2" fmla="*/ 56 w 56"/>
                <a:gd name="T3" fmla="*/ 28 h 56"/>
                <a:gd name="T4" fmla="*/ 28 w 56"/>
                <a:gd name="T5" fmla="*/ 56 h 56"/>
                <a:gd name="T6" fmla="*/ 0 w 56"/>
                <a:gd name="T7" fmla="*/ 28 h 56"/>
                <a:gd name="T8" fmla="*/ 28 w 56"/>
                <a:gd name="T9" fmla="*/ 0 h 56"/>
                <a:gd name="T10" fmla="*/ 0 60000 65536"/>
                <a:gd name="T11" fmla="*/ 0 60000 65536"/>
                <a:gd name="T12" fmla="*/ 0 60000 65536"/>
                <a:gd name="T13" fmla="*/ 0 60000 65536"/>
                <a:gd name="T14" fmla="*/ 0 60000 65536"/>
                <a:gd name="T15" fmla="*/ 0 w 56"/>
                <a:gd name="T16" fmla="*/ 0 h 56"/>
                <a:gd name="T17" fmla="*/ 56 w 56"/>
                <a:gd name="T18" fmla="*/ 56 h 56"/>
              </a:gdLst>
              <a:ahLst/>
              <a:cxnLst>
                <a:cxn ang="T10">
                  <a:pos x="T0" y="T1"/>
                </a:cxn>
                <a:cxn ang="T11">
                  <a:pos x="T2" y="T3"/>
                </a:cxn>
                <a:cxn ang="T12">
                  <a:pos x="T4" y="T5"/>
                </a:cxn>
                <a:cxn ang="T13">
                  <a:pos x="T6" y="T7"/>
                </a:cxn>
                <a:cxn ang="T14">
                  <a:pos x="T8" y="T9"/>
                </a:cxn>
              </a:cxnLst>
              <a:rect l="T15" t="T16" r="T17" b="T18"/>
              <a:pathLst>
                <a:path w="56" h="56">
                  <a:moveTo>
                    <a:pt x="28" y="0"/>
                  </a:moveTo>
                  <a:lnTo>
                    <a:pt x="56" y="28"/>
                  </a:lnTo>
                  <a:lnTo>
                    <a:pt x="28" y="56"/>
                  </a:lnTo>
                  <a:lnTo>
                    <a:pt x="0" y="28"/>
                  </a:lnTo>
                  <a:lnTo>
                    <a:pt x="28" y="0"/>
                  </a:lnTo>
                  <a:close/>
                </a:path>
              </a:pathLst>
            </a:custGeom>
            <a:solidFill>
              <a:srgbClr val="0000FF"/>
            </a:solidFill>
            <a:ln w="7938">
              <a:solidFill>
                <a:srgbClr val="0000FF"/>
              </a:solidFill>
              <a:round/>
              <a:headEnd/>
              <a:tailEnd/>
            </a:ln>
          </p:spPr>
          <p:txBody>
            <a:bodyPr/>
            <a:lstStyle/>
            <a:p>
              <a:endParaRPr lang="en-US"/>
            </a:p>
          </p:txBody>
        </p:sp>
        <p:sp>
          <p:nvSpPr>
            <p:cNvPr id="34905" name="Freeform 91"/>
            <p:cNvSpPr>
              <a:spLocks/>
            </p:cNvSpPr>
            <p:nvPr/>
          </p:nvSpPr>
          <p:spPr bwMode="auto">
            <a:xfrm>
              <a:off x="3854" y="2431"/>
              <a:ext cx="56" cy="56"/>
            </a:xfrm>
            <a:custGeom>
              <a:avLst/>
              <a:gdLst>
                <a:gd name="T0" fmla="*/ 28 w 56"/>
                <a:gd name="T1" fmla="*/ 0 h 56"/>
                <a:gd name="T2" fmla="*/ 56 w 56"/>
                <a:gd name="T3" fmla="*/ 28 h 56"/>
                <a:gd name="T4" fmla="*/ 28 w 56"/>
                <a:gd name="T5" fmla="*/ 56 h 56"/>
                <a:gd name="T6" fmla="*/ 0 w 56"/>
                <a:gd name="T7" fmla="*/ 28 h 56"/>
                <a:gd name="T8" fmla="*/ 28 w 56"/>
                <a:gd name="T9" fmla="*/ 0 h 56"/>
                <a:gd name="T10" fmla="*/ 0 60000 65536"/>
                <a:gd name="T11" fmla="*/ 0 60000 65536"/>
                <a:gd name="T12" fmla="*/ 0 60000 65536"/>
                <a:gd name="T13" fmla="*/ 0 60000 65536"/>
                <a:gd name="T14" fmla="*/ 0 60000 65536"/>
                <a:gd name="T15" fmla="*/ 0 w 56"/>
                <a:gd name="T16" fmla="*/ 0 h 56"/>
                <a:gd name="T17" fmla="*/ 56 w 56"/>
                <a:gd name="T18" fmla="*/ 56 h 56"/>
              </a:gdLst>
              <a:ahLst/>
              <a:cxnLst>
                <a:cxn ang="T10">
                  <a:pos x="T0" y="T1"/>
                </a:cxn>
                <a:cxn ang="T11">
                  <a:pos x="T2" y="T3"/>
                </a:cxn>
                <a:cxn ang="T12">
                  <a:pos x="T4" y="T5"/>
                </a:cxn>
                <a:cxn ang="T13">
                  <a:pos x="T6" y="T7"/>
                </a:cxn>
                <a:cxn ang="T14">
                  <a:pos x="T8" y="T9"/>
                </a:cxn>
              </a:cxnLst>
              <a:rect l="T15" t="T16" r="T17" b="T18"/>
              <a:pathLst>
                <a:path w="56" h="56">
                  <a:moveTo>
                    <a:pt x="28" y="0"/>
                  </a:moveTo>
                  <a:lnTo>
                    <a:pt x="56" y="28"/>
                  </a:lnTo>
                  <a:lnTo>
                    <a:pt x="28" y="56"/>
                  </a:lnTo>
                  <a:lnTo>
                    <a:pt x="0" y="28"/>
                  </a:lnTo>
                  <a:lnTo>
                    <a:pt x="28" y="0"/>
                  </a:lnTo>
                  <a:close/>
                </a:path>
              </a:pathLst>
            </a:custGeom>
            <a:solidFill>
              <a:srgbClr val="0000FF"/>
            </a:solidFill>
            <a:ln w="7938">
              <a:solidFill>
                <a:srgbClr val="0000FF"/>
              </a:solidFill>
              <a:round/>
              <a:headEnd/>
              <a:tailEnd/>
            </a:ln>
          </p:spPr>
          <p:txBody>
            <a:bodyPr/>
            <a:lstStyle/>
            <a:p>
              <a:endParaRPr lang="en-US"/>
            </a:p>
          </p:txBody>
        </p:sp>
        <p:sp>
          <p:nvSpPr>
            <p:cNvPr id="34906" name="Freeform 92"/>
            <p:cNvSpPr>
              <a:spLocks/>
            </p:cNvSpPr>
            <p:nvPr/>
          </p:nvSpPr>
          <p:spPr bwMode="auto">
            <a:xfrm>
              <a:off x="3854" y="2431"/>
              <a:ext cx="56" cy="56"/>
            </a:xfrm>
            <a:custGeom>
              <a:avLst/>
              <a:gdLst>
                <a:gd name="T0" fmla="*/ 28 w 56"/>
                <a:gd name="T1" fmla="*/ 0 h 56"/>
                <a:gd name="T2" fmla="*/ 56 w 56"/>
                <a:gd name="T3" fmla="*/ 28 h 56"/>
                <a:gd name="T4" fmla="*/ 28 w 56"/>
                <a:gd name="T5" fmla="*/ 56 h 56"/>
                <a:gd name="T6" fmla="*/ 0 w 56"/>
                <a:gd name="T7" fmla="*/ 28 h 56"/>
                <a:gd name="T8" fmla="*/ 28 w 56"/>
                <a:gd name="T9" fmla="*/ 0 h 56"/>
                <a:gd name="T10" fmla="*/ 0 60000 65536"/>
                <a:gd name="T11" fmla="*/ 0 60000 65536"/>
                <a:gd name="T12" fmla="*/ 0 60000 65536"/>
                <a:gd name="T13" fmla="*/ 0 60000 65536"/>
                <a:gd name="T14" fmla="*/ 0 60000 65536"/>
                <a:gd name="T15" fmla="*/ 0 w 56"/>
                <a:gd name="T16" fmla="*/ 0 h 56"/>
                <a:gd name="T17" fmla="*/ 56 w 56"/>
                <a:gd name="T18" fmla="*/ 56 h 56"/>
              </a:gdLst>
              <a:ahLst/>
              <a:cxnLst>
                <a:cxn ang="T10">
                  <a:pos x="T0" y="T1"/>
                </a:cxn>
                <a:cxn ang="T11">
                  <a:pos x="T2" y="T3"/>
                </a:cxn>
                <a:cxn ang="T12">
                  <a:pos x="T4" y="T5"/>
                </a:cxn>
                <a:cxn ang="T13">
                  <a:pos x="T6" y="T7"/>
                </a:cxn>
                <a:cxn ang="T14">
                  <a:pos x="T8" y="T9"/>
                </a:cxn>
              </a:cxnLst>
              <a:rect l="T15" t="T16" r="T17" b="T18"/>
              <a:pathLst>
                <a:path w="56" h="56">
                  <a:moveTo>
                    <a:pt x="28" y="0"/>
                  </a:moveTo>
                  <a:lnTo>
                    <a:pt x="56" y="28"/>
                  </a:lnTo>
                  <a:lnTo>
                    <a:pt x="28" y="56"/>
                  </a:lnTo>
                  <a:lnTo>
                    <a:pt x="0" y="28"/>
                  </a:lnTo>
                  <a:lnTo>
                    <a:pt x="28" y="0"/>
                  </a:lnTo>
                  <a:close/>
                </a:path>
              </a:pathLst>
            </a:custGeom>
            <a:solidFill>
              <a:srgbClr val="0000FF"/>
            </a:solidFill>
            <a:ln w="7938">
              <a:solidFill>
                <a:srgbClr val="0000FF"/>
              </a:solidFill>
              <a:round/>
              <a:headEnd/>
              <a:tailEnd/>
            </a:ln>
          </p:spPr>
          <p:txBody>
            <a:bodyPr/>
            <a:lstStyle/>
            <a:p>
              <a:endParaRPr lang="en-US"/>
            </a:p>
          </p:txBody>
        </p:sp>
        <p:sp>
          <p:nvSpPr>
            <p:cNvPr id="34907" name="Freeform 93"/>
            <p:cNvSpPr>
              <a:spLocks/>
            </p:cNvSpPr>
            <p:nvPr/>
          </p:nvSpPr>
          <p:spPr bwMode="auto">
            <a:xfrm>
              <a:off x="3854" y="2031"/>
              <a:ext cx="56" cy="56"/>
            </a:xfrm>
            <a:custGeom>
              <a:avLst/>
              <a:gdLst>
                <a:gd name="T0" fmla="*/ 28 w 56"/>
                <a:gd name="T1" fmla="*/ 0 h 56"/>
                <a:gd name="T2" fmla="*/ 56 w 56"/>
                <a:gd name="T3" fmla="*/ 28 h 56"/>
                <a:gd name="T4" fmla="*/ 28 w 56"/>
                <a:gd name="T5" fmla="*/ 56 h 56"/>
                <a:gd name="T6" fmla="*/ 0 w 56"/>
                <a:gd name="T7" fmla="*/ 28 h 56"/>
                <a:gd name="T8" fmla="*/ 28 w 56"/>
                <a:gd name="T9" fmla="*/ 0 h 56"/>
                <a:gd name="T10" fmla="*/ 0 60000 65536"/>
                <a:gd name="T11" fmla="*/ 0 60000 65536"/>
                <a:gd name="T12" fmla="*/ 0 60000 65536"/>
                <a:gd name="T13" fmla="*/ 0 60000 65536"/>
                <a:gd name="T14" fmla="*/ 0 60000 65536"/>
                <a:gd name="T15" fmla="*/ 0 w 56"/>
                <a:gd name="T16" fmla="*/ 0 h 56"/>
                <a:gd name="T17" fmla="*/ 56 w 56"/>
                <a:gd name="T18" fmla="*/ 56 h 56"/>
              </a:gdLst>
              <a:ahLst/>
              <a:cxnLst>
                <a:cxn ang="T10">
                  <a:pos x="T0" y="T1"/>
                </a:cxn>
                <a:cxn ang="T11">
                  <a:pos x="T2" y="T3"/>
                </a:cxn>
                <a:cxn ang="T12">
                  <a:pos x="T4" y="T5"/>
                </a:cxn>
                <a:cxn ang="T13">
                  <a:pos x="T6" y="T7"/>
                </a:cxn>
                <a:cxn ang="T14">
                  <a:pos x="T8" y="T9"/>
                </a:cxn>
              </a:cxnLst>
              <a:rect l="T15" t="T16" r="T17" b="T18"/>
              <a:pathLst>
                <a:path w="56" h="56">
                  <a:moveTo>
                    <a:pt x="28" y="0"/>
                  </a:moveTo>
                  <a:lnTo>
                    <a:pt x="56" y="28"/>
                  </a:lnTo>
                  <a:lnTo>
                    <a:pt x="28" y="56"/>
                  </a:lnTo>
                  <a:lnTo>
                    <a:pt x="0" y="28"/>
                  </a:lnTo>
                  <a:lnTo>
                    <a:pt x="28" y="0"/>
                  </a:lnTo>
                  <a:close/>
                </a:path>
              </a:pathLst>
            </a:custGeom>
            <a:solidFill>
              <a:srgbClr val="0000FF"/>
            </a:solidFill>
            <a:ln w="7938">
              <a:solidFill>
                <a:srgbClr val="0000FF"/>
              </a:solidFill>
              <a:round/>
              <a:headEnd/>
              <a:tailEnd/>
            </a:ln>
          </p:spPr>
          <p:txBody>
            <a:bodyPr/>
            <a:lstStyle/>
            <a:p>
              <a:endParaRPr lang="en-US"/>
            </a:p>
          </p:txBody>
        </p:sp>
        <p:sp>
          <p:nvSpPr>
            <p:cNvPr id="34908" name="Freeform 94"/>
            <p:cNvSpPr>
              <a:spLocks/>
            </p:cNvSpPr>
            <p:nvPr/>
          </p:nvSpPr>
          <p:spPr bwMode="auto">
            <a:xfrm>
              <a:off x="3854" y="1612"/>
              <a:ext cx="56" cy="56"/>
            </a:xfrm>
            <a:custGeom>
              <a:avLst/>
              <a:gdLst>
                <a:gd name="T0" fmla="*/ 28 w 56"/>
                <a:gd name="T1" fmla="*/ 0 h 56"/>
                <a:gd name="T2" fmla="*/ 56 w 56"/>
                <a:gd name="T3" fmla="*/ 28 h 56"/>
                <a:gd name="T4" fmla="*/ 28 w 56"/>
                <a:gd name="T5" fmla="*/ 56 h 56"/>
                <a:gd name="T6" fmla="*/ 0 w 56"/>
                <a:gd name="T7" fmla="*/ 28 h 56"/>
                <a:gd name="T8" fmla="*/ 28 w 56"/>
                <a:gd name="T9" fmla="*/ 0 h 56"/>
                <a:gd name="T10" fmla="*/ 0 60000 65536"/>
                <a:gd name="T11" fmla="*/ 0 60000 65536"/>
                <a:gd name="T12" fmla="*/ 0 60000 65536"/>
                <a:gd name="T13" fmla="*/ 0 60000 65536"/>
                <a:gd name="T14" fmla="*/ 0 60000 65536"/>
                <a:gd name="T15" fmla="*/ 0 w 56"/>
                <a:gd name="T16" fmla="*/ 0 h 56"/>
                <a:gd name="T17" fmla="*/ 56 w 56"/>
                <a:gd name="T18" fmla="*/ 56 h 56"/>
              </a:gdLst>
              <a:ahLst/>
              <a:cxnLst>
                <a:cxn ang="T10">
                  <a:pos x="T0" y="T1"/>
                </a:cxn>
                <a:cxn ang="T11">
                  <a:pos x="T2" y="T3"/>
                </a:cxn>
                <a:cxn ang="T12">
                  <a:pos x="T4" y="T5"/>
                </a:cxn>
                <a:cxn ang="T13">
                  <a:pos x="T6" y="T7"/>
                </a:cxn>
                <a:cxn ang="T14">
                  <a:pos x="T8" y="T9"/>
                </a:cxn>
              </a:cxnLst>
              <a:rect l="T15" t="T16" r="T17" b="T18"/>
              <a:pathLst>
                <a:path w="56" h="56">
                  <a:moveTo>
                    <a:pt x="28" y="0"/>
                  </a:moveTo>
                  <a:lnTo>
                    <a:pt x="56" y="28"/>
                  </a:lnTo>
                  <a:lnTo>
                    <a:pt x="28" y="56"/>
                  </a:lnTo>
                  <a:lnTo>
                    <a:pt x="0" y="28"/>
                  </a:lnTo>
                  <a:lnTo>
                    <a:pt x="28" y="0"/>
                  </a:lnTo>
                  <a:close/>
                </a:path>
              </a:pathLst>
            </a:custGeom>
            <a:solidFill>
              <a:srgbClr val="0000FF"/>
            </a:solidFill>
            <a:ln w="7938">
              <a:solidFill>
                <a:srgbClr val="0000FF"/>
              </a:solidFill>
              <a:round/>
              <a:headEnd/>
              <a:tailEnd/>
            </a:ln>
          </p:spPr>
          <p:txBody>
            <a:bodyPr/>
            <a:lstStyle/>
            <a:p>
              <a:endParaRPr lang="en-US"/>
            </a:p>
          </p:txBody>
        </p:sp>
        <p:sp>
          <p:nvSpPr>
            <p:cNvPr id="34909" name="Freeform 95"/>
            <p:cNvSpPr>
              <a:spLocks/>
            </p:cNvSpPr>
            <p:nvPr/>
          </p:nvSpPr>
          <p:spPr bwMode="auto">
            <a:xfrm>
              <a:off x="3854" y="2222"/>
              <a:ext cx="56" cy="55"/>
            </a:xfrm>
            <a:custGeom>
              <a:avLst/>
              <a:gdLst>
                <a:gd name="T0" fmla="*/ 28 w 56"/>
                <a:gd name="T1" fmla="*/ 0 h 55"/>
                <a:gd name="T2" fmla="*/ 56 w 56"/>
                <a:gd name="T3" fmla="*/ 28 h 55"/>
                <a:gd name="T4" fmla="*/ 28 w 56"/>
                <a:gd name="T5" fmla="*/ 55 h 55"/>
                <a:gd name="T6" fmla="*/ 0 w 56"/>
                <a:gd name="T7" fmla="*/ 28 h 55"/>
                <a:gd name="T8" fmla="*/ 28 w 56"/>
                <a:gd name="T9" fmla="*/ 0 h 55"/>
                <a:gd name="T10" fmla="*/ 0 60000 65536"/>
                <a:gd name="T11" fmla="*/ 0 60000 65536"/>
                <a:gd name="T12" fmla="*/ 0 60000 65536"/>
                <a:gd name="T13" fmla="*/ 0 60000 65536"/>
                <a:gd name="T14" fmla="*/ 0 60000 65536"/>
                <a:gd name="T15" fmla="*/ 0 w 56"/>
                <a:gd name="T16" fmla="*/ 0 h 55"/>
                <a:gd name="T17" fmla="*/ 56 w 56"/>
                <a:gd name="T18" fmla="*/ 55 h 55"/>
              </a:gdLst>
              <a:ahLst/>
              <a:cxnLst>
                <a:cxn ang="T10">
                  <a:pos x="T0" y="T1"/>
                </a:cxn>
                <a:cxn ang="T11">
                  <a:pos x="T2" y="T3"/>
                </a:cxn>
                <a:cxn ang="T12">
                  <a:pos x="T4" y="T5"/>
                </a:cxn>
                <a:cxn ang="T13">
                  <a:pos x="T6" y="T7"/>
                </a:cxn>
                <a:cxn ang="T14">
                  <a:pos x="T8" y="T9"/>
                </a:cxn>
              </a:cxnLst>
              <a:rect l="T15" t="T16" r="T17" b="T18"/>
              <a:pathLst>
                <a:path w="56" h="55">
                  <a:moveTo>
                    <a:pt x="28" y="0"/>
                  </a:moveTo>
                  <a:lnTo>
                    <a:pt x="56" y="28"/>
                  </a:lnTo>
                  <a:lnTo>
                    <a:pt x="28" y="55"/>
                  </a:lnTo>
                  <a:lnTo>
                    <a:pt x="0" y="28"/>
                  </a:lnTo>
                  <a:lnTo>
                    <a:pt x="28" y="0"/>
                  </a:lnTo>
                  <a:close/>
                </a:path>
              </a:pathLst>
            </a:custGeom>
            <a:solidFill>
              <a:srgbClr val="0000FF"/>
            </a:solidFill>
            <a:ln w="7938">
              <a:solidFill>
                <a:srgbClr val="0000FF"/>
              </a:solidFill>
              <a:round/>
              <a:headEnd/>
              <a:tailEnd/>
            </a:ln>
          </p:spPr>
          <p:txBody>
            <a:bodyPr/>
            <a:lstStyle/>
            <a:p>
              <a:endParaRPr lang="en-US"/>
            </a:p>
          </p:txBody>
        </p:sp>
        <p:sp>
          <p:nvSpPr>
            <p:cNvPr id="34910" name="Freeform 96"/>
            <p:cNvSpPr>
              <a:spLocks/>
            </p:cNvSpPr>
            <p:nvPr/>
          </p:nvSpPr>
          <p:spPr bwMode="auto">
            <a:xfrm>
              <a:off x="3854" y="1841"/>
              <a:ext cx="56" cy="55"/>
            </a:xfrm>
            <a:custGeom>
              <a:avLst/>
              <a:gdLst>
                <a:gd name="T0" fmla="*/ 28 w 56"/>
                <a:gd name="T1" fmla="*/ 0 h 55"/>
                <a:gd name="T2" fmla="*/ 56 w 56"/>
                <a:gd name="T3" fmla="*/ 28 h 55"/>
                <a:gd name="T4" fmla="*/ 28 w 56"/>
                <a:gd name="T5" fmla="*/ 55 h 55"/>
                <a:gd name="T6" fmla="*/ 0 w 56"/>
                <a:gd name="T7" fmla="*/ 28 h 55"/>
                <a:gd name="T8" fmla="*/ 28 w 56"/>
                <a:gd name="T9" fmla="*/ 0 h 55"/>
                <a:gd name="T10" fmla="*/ 0 60000 65536"/>
                <a:gd name="T11" fmla="*/ 0 60000 65536"/>
                <a:gd name="T12" fmla="*/ 0 60000 65536"/>
                <a:gd name="T13" fmla="*/ 0 60000 65536"/>
                <a:gd name="T14" fmla="*/ 0 60000 65536"/>
                <a:gd name="T15" fmla="*/ 0 w 56"/>
                <a:gd name="T16" fmla="*/ 0 h 55"/>
                <a:gd name="T17" fmla="*/ 56 w 56"/>
                <a:gd name="T18" fmla="*/ 55 h 55"/>
              </a:gdLst>
              <a:ahLst/>
              <a:cxnLst>
                <a:cxn ang="T10">
                  <a:pos x="T0" y="T1"/>
                </a:cxn>
                <a:cxn ang="T11">
                  <a:pos x="T2" y="T3"/>
                </a:cxn>
                <a:cxn ang="T12">
                  <a:pos x="T4" y="T5"/>
                </a:cxn>
                <a:cxn ang="T13">
                  <a:pos x="T6" y="T7"/>
                </a:cxn>
                <a:cxn ang="T14">
                  <a:pos x="T8" y="T9"/>
                </a:cxn>
              </a:cxnLst>
              <a:rect l="T15" t="T16" r="T17" b="T18"/>
              <a:pathLst>
                <a:path w="56" h="55">
                  <a:moveTo>
                    <a:pt x="28" y="0"/>
                  </a:moveTo>
                  <a:lnTo>
                    <a:pt x="56" y="28"/>
                  </a:lnTo>
                  <a:lnTo>
                    <a:pt x="28" y="55"/>
                  </a:lnTo>
                  <a:lnTo>
                    <a:pt x="0" y="28"/>
                  </a:lnTo>
                  <a:lnTo>
                    <a:pt x="28" y="0"/>
                  </a:lnTo>
                  <a:close/>
                </a:path>
              </a:pathLst>
            </a:custGeom>
            <a:solidFill>
              <a:srgbClr val="0000FF"/>
            </a:solidFill>
            <a:ln w="7938">
              <a:solidFill>
                <a:srgbClr val="0000FF"/>
              </a:solidFill>
              <a:round/>
              <a:headEnd/>
              <a:tailEnd/>
            </a:ln>
          </p:spPr>
          <p:txBody>
            <a:bodyPr/>
            <a:lstStyle/>
            <a:p>
              <a:endParaRPr lang="en-US"/>
            </a:p>
          </p:txBody>
        </p:sp>
        <p:sp>
          <p:nvSpPr>
            <p:cNvPr id="34911" name="Freeform 97"/>
            <p:cNvSpPr>
              <a:spLocks/>
            </p:cNvSpPr>
            <p:nvPr/>
          </p:nvSpPr>
          <p:spPr bwMode="auto">
            <a:xfrm>
              <a:off x="3854" y="2146"/>
              <a:ext cx="56" cy="55"/>
            </a:xfrm>
            <a:custGeom>
              <a:avLst/>
              <a:gdLst>
                <a:gd name="T0" fmla="*/ 28 w 56"/>
                <a:gd name="T1" fmla="*/ 0 h 55"/>
                <a:gd name="T2" fmla="*/ 56 w 56"/>
                <a:gd name="T3" fmla="*/ 28 h 55"/>
                <a:gd name="T4" fmla="*/ 28 w 56"/>
                <a:gd name="T5" fmla="*/ 55 h 55"/>
                <a:gd name="T6" fmla="*/ 0 w 56"/>
                <a:gd name="T7" fmla="*/ 28 h 55"/>
                <a:gd name="T8" fmla="*/ 28 w 56"/>
                <a:gd name="T9" fmla="*/ 0 h 55"/>
                <a:gd name="T10" fmla="*/ 0 60000 65536"/>
                <a:gd name="T11" fmla="*/ 0 60000 65536"/>
                <a:gd name="T12" fmla="*/ 0 60000 65536"/>
                <a:gd name="T13" fmla="*/ 0 60000 65536"/>
                <a:gd name="T14" fmla="*/ 0 60000 65536"/>
                <a:gd name="T15" fmla="*/ 0 w 56"/>
                <a:gd name="T16" fmla="*/ 0 h 55"/>
                <a:gd name="T17" fmla="*/ 56 w 56"/>
                <a:gd name="T18" fmla="*/ 55 h 55"/>
              </a:gdLst>
              <a:ahLst/>
              <a:cxnLst>
                <a:cxn ang="T10">
                  <a:pos x="T0" y="T1"/>
                </a:cxn>
                <a:cxn ang="T11">
                  <a:pos x="T2" y="T3"/>
                </a:cxn>
                <a:cxn ang="T12">
                  <a:pos x="T4" y="T5"/>
                </a:cxn>
                <a:cxn ang="T13">
                  <a:pos x="T6" y="T7"/>
                </a:cxn>
                <a:cxn ang="T14">
                  <a:pos x="T8" y="T9"/>
                </a:cxn>
              </a:cxnLst>
              <a:rect l="T15" t="T16" r="T17" b="T18"/>
              <a:pathLst>
                <a:path w="56" h="55">
                  <a:moveTo>
                    <a:pt x="28" y="0"/>
                  </a:moveTo>
                  <a:lnTo>
                    <a:pt x="56" y="28"/>
                  </a:lnTo>
                  <a:lnTo>
                    <a:pt x="28" y="55"/>
                  </a:lnTo>
                  <a:lnTo>
                    <a:pt x="0" y="28"/>
                  </a:lnTo>
                  <a:lnTo>
                    <a:pt x="28" y="0"/>
                  </a:lnTo>
                  <a:close/>
                </a:path>
              </a:pathLst>
            </a:custGeom>
            <a:solidFill>
              <a:srgbClr val="0000FF"/>
            </a:solidFill>
            <a:ln w="7938">
              <a:solidFill>
                <a:srgbClr val="0000FF"/>
              </a:solidFill>
              <a:round/>
              <a:headEnd/>
              <a:tailEnd/>
            </a:ln>
          </p:spPr>
          <p:txBody>
            <a:bodyPr/>
            <a:lstStyle/>
            <a:p>
              <a:endParaRPr lang="en-US"/>
            </a:p>
          </p:txBody>
        </p:sp>
        <p:sp>
          <p:nvSpPr>
            <p:cNvPr id="34912" name="Freeform 98"/>
            <p:cNvSpPr>
              <a:spLocks/>
            </p:cNvSpPr>
            <p:nvPr/>
          </p:nvSpPr>
          <p:spPr bwMode="auto">
            <a:xfrm>
              <a:off x="1871" y="2512"/>
              <a:ext cx="107" cy="48"/>
            </a:xfrm>
            <a:custGeom>
              <a:avLst/>
              <a:gdLst>
                <a:gd name="T0" fmla="*/ 0 w 107"/>
                <a:gd name="T1" fmla="*/ 33 h 48"/>
                <a:gd name="T2" fmla="*/ 106 w 107"/>
                <a:gd name="T3" fmla="*/ 0 h 48"/>
                <a:gd name="T4" fmla="*/ 107 w 107"/>
                <a:gd name="T5" fmla="*/ 16 h 48"/>
                <a:gd name="T6" fmla="*/ 1 w 107"/>
                <a:gd name="T7" fmla="*/ 48 h 48"/>
                <a:gd name="T8" fmla="*/ 0 w 107"/>
                <a:gd name="T9" fmla="*/ 33 h 48"/>
                <a:gd name="T10" fmla="*/ 0 60000 65536"/>
                <a:gd name="T11" fmla="*/ 0 60000 65536"/>
                <a:gd name="T12" fmla="*/ 0 60000 65536"/>
                <a:gd name="T13" fmla="*/ 0 60000 65536"/>
                <a:gd name="T14" fmla="*/ 0 60000 65536"/>
                <a:gd name="T15" fmla="*/ 0 w 107"/>
                <a:gd name="T16" fmla="*/ 0 h 48"/>
                <a:gd name="T17" fmla="*/ 107 w 107"/>
                <a:gd name="T18" fmla="*/ 48 h 48"/>
              </a:gdLst>
              <a:ahLst/>
              <a:cxnLst>
                <a:cxn ang="T10">
                  <a:pos x="T0" y="T1"/>
                </a:cxn>
                <a:cxn ang="T11">
                  <a:pos x="T2" y="T3"/>
                </a:cxn>
                <a:cxn ang="T12">
                  <a:pos x="T4" y="T5"/>
                </a:cxn>
                <a:cxn ang="T13">
                  <a:pos x="T6" y="T7"/>
                </a:cxn>
                <a:cxn ang="T14">
                  <a:pos x="T8" y="T9"/>
                </a:cxn>
              </a:cxnLst>
              <a:rect l="T15" t="T16" r="T17" b="T18"/>
              <a:pathLst>
                <a:path w="107" h="48">
                  <a:moveTo>
                    <a:pt x="0" y="33"/>
                  </a:moveTo>
                  <a:lnTo>
                    <a:pt x="106" y="0"/>
                  </a:lnTo>
                  <a:lnTo>
                    <a:pt x="107" y="16"/>
                  </a:lnTo>
                  <a:lnTo>
                    <a:pt x="1" y="48"/>
                  </a:lnTo>
                  <a:lnTo>
                    <a:pt x="0" y="33"/>
                  </a:lnTo>
                  <a:close/>
                </a:path>
              </a:pathLst>
            </a:custGeom>
            <a:solidFill>
              <a:srgbClr val="FF0000"/>
            </a:solidFill>
            <a:ln w="9525">
              <a:noFill/>
              <a:round/>
              <a:headEnd/>
              <a:tailEnd/>
            </a:ln>
          </p:spPr>
          <p:txBody>
            <a:bodyPr/>
            <a:lstStyle/>
            <a:p>
              <a:endParaRPr lang="en-US"/>
            </a:p>
          </p:txBody>
        </p:sp>
        <p:sp>
          <p:nvSpPr>
            <p:cNvPr id="34913" name="Freeform 99"/>
            <p:cNvSpPr>
              <a:spLocks/>
            </p:cNvSpPr>
            <p:nvPr/>
          </p:nvSpPr>
          <p:spPr bwMode="auto">
            <a:xfrm>
              <a:off x="2037" y="2461"/>
              <a:ext cx="108" cy="48"/>
            </a:xfrm>
            <a:custGeom>
              <a:avLst/>
              <a:gdLst>
                <a:gd name="T0" fmla="*/ 0 w 108"/>
                <a:gd name="T1" fmla="*/ 32 h 48"/>
                <a:gd name="T2" fmla="*/ 107 w 108"/>
                <a:gd name="T3" fmla="*/ 0 h 48"/>
                <a:gd name="T4" fmla="*/ 108 w 108"/>
                <a:gd name="T5" fmla="*/ 15 h 48"/>
                <a:gd name="T6" fmla="*/ 1 w 108"/>
                <a:gd name="T7" fmla="*/ 48 h 48"/>
                <a:gd name="T8" fmla="*/ 0 w 108"/>
                <a:gd name="T9" fmla="*/ 32 h 48"/>
                <a:gd name="T10" fmla="*/ 0 60000 65536"/>
                <a:gd name="T11" fmla="*/ 0 60000 65536"/>
                <a:gd name="T12" fmla="*/ 0 60000 65536"/>
                <a:gd name="T13" fmla="*/ 0 60000 65536"/>
                <a:gd name="T14" fmla="*/ 0 60000 65536"/>
                <a:gd name="T15" fmla="*/ 0 w 108"/>
                <a:gd name="T16" fmla="*/ 0 h 48"/>
                <a:gd name="T17" fmla="*/ 108 w 108"/>
                <a:gd name="T18" fmla="*/ 48 h 48"/>
              </a:gdLst>
              <a:ahLst/>
              <a:cxnLst>
                <a:cxn ang="T10">
                  <a:pos x="T0" y="T1"/>
                </a:cxn>
                <a:cxn ang="T11">
                  <a:pos x="T2" y="T3"/>
                </a:cxn>
                <a:cxn ang="T12">
                  <a:pos x="T4" y="T5"/>
                </a:cxn>
                <a:cxn ang="T13">
                  <a:pos x="T6" y="T7"/>
                </a:cxn>
                <a:cxn ang="T14">
                  <a:pos x="T8" y="T9"/>
                </a:cxn>
              </a:cxnLst>
              <a:rect l="T15" t="T16" r="T17" b="T18"/>
              <a:pathLst>
                <a:path w="108" h="48">
                  <a:moveTo>
                    <a:pt x="0" y="32"/>
                  </a:moveTo>
                  <a:lnTo>
                    <a:pt x="107" y="0"/>
                  </a:lnTo>
                  <a:lnTo>
                    <a:pt x="108" y="15"/>
                  </a:lnTo>
                  <a:lnTo>
                    <a:pt x="1" y="48"/>
                  </a:lnTo>
                  <a:lnTo>
                    <a:pt x="0" y="32"/>
                  </a:lnTo>
                  <a:close/>
                </a:path>
              </a:pathLst>
            </a:custGeom>
            <a:solidFill>
              <a:srgbClr val="FF0000"/>
            </a:solidFill>
            <a:ln w="9525">
              <a:noFill/>
              <a:round/>
              <a:headEnd/>
              <a:tailEnd/>
            </a:ln>
          </p:spPr>
          <p:txBody>
            <a:bodyPr/>
            <a:lstStyle/>
            <a:p>
              <a:endParaRPr lang="en-US"/>
            </a:p>
          </p:txBody>
        </p:sp>
        <p:sp>
          <p:nvSpPr>
            <p:cNvPr id="34914" name="Freeform 100"/>
            <p:cNvSpPr>
              <a:spLocks/>
            </p:cNvSpPr>
            <p:nvPr/>
          </p:nvSpPr>
          <p:spPr bwMode="auto">
            <a:xfrm>
              <a:off x="2205" y="2410"/>
              <a:ext cx="106" cy="48"/>
            </a:xfrm>
            <a:custGeom>
              <a:avLst/>
              <a:gdLst>
                <a:gd name="T0" fmla="*/ 0 w 106"/>
                <a:gd name="T1" fmla="*/ 32 h 48"/>
                <a:gd name="T2" fmla="*/ 105 w 106"/>
                <a:gd name="T3" fmla="*/ 0 h 48"/>
                <a:gd name="T4" fmla="*/ 106 w 106"/>
                <a:gd name="T5" fmla="*/ 15 h 48"/>
                <a:gd name="T6" fmla="*/ 0 w 106"/>
                <a:gd name="T7" fmla="*/ 48 h 48"/>
                <a:gd name="T8" fmla="*/ 0 w 106"/>
                <a:gd name="T9" fmla="*/ 32 h 48"/>
                <a:gd name="T10" fmla="*/ 0 60000 65536"/>
                <a:gd name="T11" fmla="*/ 0 60000 65536"/>
                <a:gd name="T12" fmla="*/ 0 60000 65536"/>
                <a:gd name="T13" fmla="*/ 0 60000 65536"/>
                <a:gd name="T14" fmla="*/ 0 60000 65536"/>
                <a:gd name="T15" fmla="*/ 0 w 106"/>
                <a:gd name="T16" fmla="*/ 0 h 48"/>
                <a:gd name="T17" fmla="*/ 106 w 106"/>
                <a:gd name="T18" fmla="*/ 48 h 48"/>
              </a:gdLst>
              <a:ahLst/>
              <a:cxnLst>
                <a:cxn ang="T10">
                  <a:pos x="T0" y="T1"/>
                </a:cxn>
                <a:cxn ang="T11">
                  <a:pos x="T2" y="T3"/>
                </a:cxn>
                <a:cxn ang="T12">
                  <a:pos x="T4" y="T5"/>
                </a:cxn>
                <a:cxn ang="T13">
                  <a:pos x="T6" y="T7"/>
                </a:cxn>
                <a:cxn ang="T14">
                  <a:pos x="T8" y="T9"/>
                </a:cxn>
              </a:cxnLst>
              <a:rect l="T15" t="T16" r="T17" b="T18"/>
              <a:pathLst>
                <a:path w="106" h="48">
                  <a:moveTo>
                    <a:pt x="0" y="32"/>
                  </a:moveTo>
                  <a:lnTo>
                    <a:pt x="105" y="0"/>
                  </a:lnTo>
                  <a:lnTo>
                    <a:pt x="106" y="15"/>
                  </a:lnTo>
                  <a:lnTo>
                    <a:pt x="0" y="48"/>
                  </a:lnTo>
                  <a:lnTo>
                    <a:pt x="0" y="32"/>
                  </a:lnTo>
                  <a:close/>
                </a:path>
              </a:pathLst>
            </a:custGeom>
            <a:solidFill>
              <a:srgbClr val="FF0000"/>
            </a:solidFill>
            <a:ln w="9525">
              <a:noFill/>
              <a:round/>
              <a:headEnd/>
              <a:tailEnd/>
            </a:ln>
          </p:spPr>
          <p:txBody>
            <a:bodyPr/>
            <a:lstStyle/>
            <a:p>
              <a:endParaRPr lang="en-US"/>
            </a:p>
          </p:txBody>
        </p:sp>
        <p:sp>
          <p:nvSpPr>
            <p:cNvPr id="34915" name="Freeform 101"/>
            <p:cNvSpPr>
              <a:spLocks/>
            </p:cNvSpPr>
            <p:nvPr/>
          </p:nvSpPr>
          <p:spPr bwMode="auto">
            <a:xfrm>
              <a:off x="2371" y="2358"/>
              <a:ext cx="107" cy="48"/>
            </a:xfrm>
            <a:custGeom>
              <a:avLst/>
              <a:gdLst>
                <a:gd name="T0" fmla="*/ 0 w 107"/>
                <a:gd name="T1" fmla="*/ 32 h 48"/>
                <a:gd name="T2" fmla="*/ 107 w 107"/>
                <a:gd name="T3" fmla="*/ 0 h 48"/>
                <a:gd name="T4" fmla="*/ 107 w 107"/>
                <a:gd name="T5" fmla="*/ 16 h 48"/>
                <a:gd name="T6" fmla="*/ 1 w 107"/>
                <a:gd name="T7" fmla="*/ 48 h 48"/>
                <a:gd name="T8" fmla="*/ 0 w 107"/>
                <a:gd name="T9" fmla="*/ 32 h 48"/>
                <a:gd name="T10" fmla="*/ 0 60000 65536"/>
                <a:gd name="T11" fmla="*/ 0 60000 65536"/>
                <a:gd name="T12" fmla="*/ 0 60000 65536"/>
                <a:gd name="T13" fmla="*/ 0 60000 65536"/>
                <a:gd name="T14" fmla="*/ 0 60000 65536"/>
                <a:gd name="T15" fmla="*/ 0 w 107"/>
                <a:gd name="T16" fmla="*/ 0 h 48"/>
                <a:gd name="T17" fmla="*/ 107 w 107"/>
                <a:gd name="T18" fmla="*/ 48 h 48"/>
              </a:gdLst>
              <a:ahLst/>
              <a:cxnLst>
                <a:cxn ang="T10">
                  <a:pos x="T0" y="T1"/>
                </a:cxn>
                <a:cxn ang="T11">
                  <a:pos x="T2" y="T3"/>
                </a:cxn>
                <a:cxn ang="T12">
                  <a:pos x="T4" y="T5"/>
                </a:cxn>
                <a:cxn ang="T13">
                  <a:pos x="T6" y="T7"/>
                </a:cxn>
                <a:cxn ang="T14">
                  <a:pos x="T8" y="T9"/>
                </a:cxn>
              </a:cxnLst>
              <a:rect l="T15" t="T16" r="T17" b="T18"/>
              <a:pathLst>
                <a:path w="107" h="48">
                  <a:moveTo>
                    <a:pt x="0" y="32"/>
                  </a:moveTo>
                  <a:lnTo>
                    <a:pt x="107" y="0"/>
                  </a:lnTo>
                  <a:lnTo>
                    <a:pt x="107" y="16"/>
                  </a:lnTo>
                  <a:lnTo>
                    <a:pt x="1" y="48"/>
                  </a:lnTo>
                  <a:lnTo>
                    <a:pt x="0" y="32"/>
                  </a:lnTo>
                  <a:close/>
                </a:path>
              </a:pathLst>
            </a:custGeom>
            <a:solidFill>
              <a:srgbClr val="FF0000"/>
            </a:solidFill>
            <a:ln w="9525">
              <a:noFill/>
              <a:round/>
              <a:headEnd/>
              <a:tailEnd/>
            </a:ln>
          </p:spPr>
          <p:txBody>
            <a:bodyPr/>
            <a:lstStyle/>
            <a:p>
              <a:endParaRPr lang="en-US"/>
            </a:p>
          </p:txBody>
        </p:sp>
        <p:sp>
          <p:nvSpPr>
            <p:cNvPr id="34916" name="Freeform 102"/>
            <p:cNvSpPr>
              <a:spLocks/>
            </p:cNvSpPr>
            <p:nvPr/>
          </p:nvSpPr>
          <p:spPr bwMode="auto">
            <a:xfrm>
              <a:off x="2539" y="2306"/>
              <a:ext cx="106" cy="49"/>
            </a:xfrm>
            <a:custGeom>
              <a:avLst/>
              <a:gdLst>
                <a:gd name="T0" fmla="*/ 0 w 106"/>
                <a:gd name="T1" fmla="*/ 34 h 49"/>
                <a:gd name="T2" fmla="*/ 105 w 106"/>
                <a:gd name="T3" fmla="*/ 0 h 49"/>
                <a:gd name="T4" fmla="*/ 106 w 106"/>
                <a:gd name="T5" fmla="*/ 16 h 49"/>
                <a:gd name="T6" fmla="*/ 0 w 106"/>
                <a:gd name="T7" fmla="*/ 49 h 49"/>
                <a:gd name="T8" fmla="*/ 0 w 106"/>
                <a:gd name="T9" fmla="*/ 34 h 49"/>
                <a:gd name="T10" fmla="*/ 0 60000 65536"/>
                <a:gd name="T11" fmla="*/ 0 60000 65536"/>
                <a:gd name="T12" fmla="*/ 0 60000 65536"/>
                <a:gd name="T13" fmla="*/ 0 60000 65536"/>
                <a:gd name="T14" fmla="*/ 0 60000 65536"/>
                <a:gd name="T15" fmla="*/ 0 w 106"/>
                <a:gd name="T16" fmla="*/ 0 h 49"/>
                <a:gd name="T17" fmla="*/ 106 w 106"/>
                <a:gd name="T18" fmla="*/ 49 h 49"/>
              </a:gdLst>
              <a:ahLst/>
              <a:cxnLst>
                <a:cxn ang="T10">
                  <a:pos x="T0" y="T1"/>
                </a:cxn>
                <a:cxn ang="T11">
                  <a:pos x="T2" y="T3"/>
                </a:cxn>
                <a:cxn ang="T12">
                  <a:pos x="T4" y="T5"/>
                </a:cxn>
                <a:cxn ang="T13">
                  <a:pos x="T6" y="T7"/>
                </a:cxn>
                <a:cxn ang="T14">
                  <a:pos x="T8" y="T9"/>
                </a:cxn>
              </a:cxnLst>
              <a:rect l="T15" t="T16" r="T17" b="T18"/>
              <a:pathLst>
                <a:path w="106" h="49">
                  <a:moveTo>
                    <a:pt x="0" y="34"/>
                  </a:moveTo>
                  <a:lnTo>
                    <a:pt x="105" y="0"/>
                  </a:lnTo>
                  <a:lnTo>
                    <a:pt x="106" y="16"/>
                  </a:lnTo>
                  <a:lnTo>
                    <a:pt x="0" y="49"/>
                  </a:lnTo>
                  <a:lnTo>
                    <a:pt x="0" y="34"/>
                  </a:lnTo>
                  <a:close/>
                </a:path>
              </a:pathLst>
            </a:custGeom>
            <a:solidFill>
              <a:srgbClr val="FF0000"/>
            </a:solidFill>
            <a:ln w="9525">
              <a:noFill/>
              <a:round/>
              <a:headEnd/>
              <a:tailEnd/>
            </a:ln>
          </p:spPr>
          <p:txBody>
            <a:bodyPr/>
            <a:lstStyle/>
            <a:p>
              <a:endParaRPr lang="en-US"/>
            </a:p>
          </p:txBody>
        </p:sp>
        <p:sp>
          <p:nvSpPr>
            <p:cNvPr id="34917" name="Freeform 103"/>
            <p:cNvSpPr>
              <a:spLocks/>
            </p:cNvSpPr>
            <p:nvPr/>
          </p:nvSpPr>
          <p:spPr bwMode="auto">
            <a:xfrm>
              <a:off x="2705" y="2256"/>
              <a:ext cx="107" cy="48"/>
            </a:xfrm>
            <a:custGeom>
              <a:avLst/>
              <a:gdLst>
                <a:gd name="T0" fmla="*/ 0 w 107"/>
                <a:gd name="T1" fmla="*/ 32 h 48"/>
                <a:gd name="T2" fmla="*/ 107 w 107"/>
                <a:gd name="T3" fmla="*/ 0 h 48"/>
                <a:gd name="T4" fmla="*/ 107 w 107"/>
                <a:gd name="T5" fmla="*/ 15 h 48"/>
                <a:gd name="T6" fmla="*/ 1 w 107"/>
                <a:gd name="T7" fmla="*/ 48 h 48"/>
                <a:gd name="T8" fmla="*/ 0 w 107"/>
                <a:gd name="T9" fmla="*/ 32 h 48"/>
                <a:gd name="T10" fmla="*/ 0 60000 65536"/>
                <a:gd name="T11" fmla="*/ 0 60000 65536"/>
                <a:gd name="T12" fmla="*/ 0 60000 65536"/>
                <a:gd name="T13" fmla="*/ 0 60000 65536"/>
                <a:gd name="T14" fmla="*/ 0 60000 65536"/>
                <a:gd name="T15" fmla="*/ 0 w 107"/>
                <a:gd name="T16" fmla="*/ 0 h 48"/>
                <a:gd name="T17" fmla="*/ 107 w 107"/>
                <a:gd name="T18" fmla="*/ 48 h 48"/>
              </a:gdLst>
              <a:ahLst/>
              <a:cxnLst>
                <a:cxn ang="T10">
                  <a:pos x="T0" y="T1"/>
                </a:cxn>
                <a:cxn ang="T11">
                  <a:pos x="T2" y="T3"/>
                </a:cxn>
                <a:cxn ang="T12">
                  <a:pos x="T4" y="T5"/>
                </a:cxn>
                <a:cxn ang="T13">
                  <a:pos x="T6" y="T7"/>
                </a:cxn>
                <a:cxn ang="T14">
                  <a:pos x="T8" y="T9"/>
                </a:cxn>
              </a:cxnLst>
              <a:rect l="T15" t="T16" r="T17" b="T18"/>
              <a:pathLst>
                <a:path w="107" h="48">
                  <a:moveTo>
                    <a:pt x="0" y="32"/>
                  </a:moveTo>
                  <a:lnTo>
                    <a:pt x="107" y="0"/>
                  </a:lnTo>
                  <a:lnTo>
                    <a:pt x="107" y="15"/>
                  </a:lnTo>
                  <a:lnTo>
                    <a:pt x="1" y="48"/>
                  </a:lnTo>
                  <a:lnTo>
                    <a:pt x="0" y="32"/>
                  </a:lnTo>
                  <a:close/>
                </a:path>
              </a:pathLst>
            </a:custGeom>
            <a:solidFill>
              <a:srgbClr val="FF0000"/>
            </a:solidFill>
            <a:ln w="9525">
              <a:noFill/>
              <a:round/>
              <a:headEnd/>
              <a:tailEnd/>
            </a:ln>
          </p:spPr>
          <p:txBody>
            <a:bodyPr/>
            <a:lstStyle/>
            <a:p>
              <a:endParaRPr lang="en-US"/>
            </a:p>
          </p:txBody>
        </p:sp>
        <p:sp>
          <p:nvSpPr>
            <p:cNvPr id="34918" name="Freeform 104"/>
            <p:cNvSpPr>
              <a:spLocks/>
            </p:cNvSpPr>
            <p:nvPr/>
          </p:nvSpPr>
          <p:spPr bwMode="auto">
            <a:xfrm>
              <a:off x="2872" y="2204"/>
              <a:ext cx="107" cy="49"/>
            </a:xfrm>
            <a:custGeom>
              <a:avLst/>
              <a:gdLst>
                <a:gd name="T0" fmla="*/ 0 w 107"/>
                <a:gd name="T1" fmla="*/ 33 h 49"/>
                <a:gd name="T2" fmla="*/ 106 w 107"/>
                <a:gd name="T3" fmla="*/ 0 h 49"/>
                <a:gd name="T4" fmla="*/ 107 w 107"/>
                <a:gd name="T5" fmla="*/ 16 h 49"/>
                <a:gd name="T6" fmla="*/ 1 w 107"/>
                <a:gd name="T7" fmla="*/ 49 h 49"/>
                <a:gd name="T8" fmla="*/ 0 w 107"/>
                <a:gd name="T9" fmla="*/ 33 h 49"/>
                <a:gd name="T10" fmla="*/ 0 60000 65536"/>
                <a:gd name="T11" fmla="*/ 0 60000 65536"/>
                <a:gd name="T12" fmla="*/ 0 60000 65536"/>
                <a:gd name="T13" fmla="*/ 0 60000 65536"/>
                <a:gd name="T14" fmla="*/ 0 60000 65536"/>
                <a:gd name="T15" fmla="*/ 0 w 107"/>
                <a:gd name="T16" fmla="*/ 0 h 49"/>
                <a:gd name="T17" fmla="*/ 107 w 107"/>
                <a:gd name="T18" fmla="*/ 49 h 49"/>
              </a:gdLst>
              <a:ahLst/>
              <a:cxnLst>
                <a:cxn ang="T10">
                  <a:pos x="T0" y="T1"/>
                </a:cxn>
                <a:cxn ang="T11">
                  <a:pos x="T2" y="T3"/>
                </a:cxn>
                <a:cxn ang="T12">
                  <a:pos x="T4" y="T5"/>
                </a:cxn>
                <a:cxn ang="T13">
                  <a:pos x="T6" y="T7"/>
                </a:cxn>
                <a:cxn ang="T14">
                  <a:pos x="T8" y="T9"/>
                </a:cxn>
              </a:cxnLst>
              <a:rect l="T15" t="T16" r="T17" b="T18"/>
              <a:pathLst>
                <a:path w="107" h="49">
                  <a:moveTo>
                    <a:pt x="0" y="33"/>
                  </a:moveTo>
                  <a:lnTo>
                    <a:pt x="106" y="0"/>
                  </a:lnTo>
                  <a:lnTo>
                    <a:pt x="107" y="16"/>
                  </a:lnTo>
                  <a:lnTo>
                    <a:pt x="1" y="49"/>
                  </a:lnTo>
                  <a:lnTo>
                    <a:pt x="0" y="33"/>
                  </a:lnTo>
                  <a:close/>
                </a:path>
              </a:pathLst>
            </a:custGeom>
            <a:solidFill>
              <a:srgbClr val="FF0000"/>
            </a:solidFill>
            <a:ln w="9525">
              <a:noFill/>
              <a:round/>
              <a:headEnd/>
              <a:tailEnd/>
            </a:ln>
          </p:spPr>
          <p:txBody>
            <a:bodyPr/>
            <a:lstStyle/>
            <a:p>
              <a:endParaRPr lang="en-US"/>
            </a:p>
          </p:txBody>
        </p:sp>
        <p:sp>
          <p:nvSpPr>
            <p:cNvPr id="34919" name="Freeform 105"/>
            <p:cNvSpPr>
              <a:spLocks/>
            </p:cNvSpPr>
            <p:nvPr/>
          </p:nvSpPr>
          <p:spPr bwMode="auto">
            <a:xfrm>
              <a:off x="3039" y="2153"/>
              <a:ext cx="107" cy="48"/>
            </a:xfrm>
            <a:custGeom>
              <a:avLst/>
              <a:gdLst>
                <a:gd name="T0" fmla="*/ 0 w 107"/>
                <a:gd name="T1" fmla="*/ 32 h 48"/>
                <a:gd name="T2" fmla="*/ 106 w 107"/>
                <a:gd name="T3" fmla="*/ 0 h 48"/>
                <a:gd name="T4" fmla="*/ 107 w 107"/>
                <a:gd name="T5" fmla="*/ 16 h 48"/>
                <a:gd name="T6" fmla="*/ 1 w 107"/>
                <a:gd name="T7" fmla="*/ 48 h 48"/>
                <a:gd name="T8" fmla="*/ 0 w 107"/>
                <a:gd name="T9" fmla="*/ 32 h 48"/>
                <a:gd name="T10" fmla="*/ 0 60000 65536"/>
                <a:gd name="T11" fmla="*/ 0 60000 65536"/>
                <a:gd name="T12" fmla="*/ 0 60000 65536"/>
                <a:gd name="T13" fmla="*/ 0 60000 65536"/>
                <a:gd name="T14" fmla="*/ 0 60000 65536"/>
                <a:gd name="T15" fmla="*/ 0 w 107"/>
                <a:gd name="T16" fmla="*/ 0 h 48"/>
                <a:gd name="T17" fmla="*/ 107 w 107"/>
                <a:gd name="T18" fmla="*/ 48 h 48"/>
              </a:gdLst>
              <a:ahLst/>
              <a:cxnLst>
                <a:cxn ang="T10">
                  <a:pos x="T0" y="T1"/>
                </a:cxn>
                <a:cxn ang="T11">
                  <a:pos x="T2" y="T3"/>
                </a:cxn>
                <a:cxn ang="T12">
                  <a:pos x="T4" y="T5"/>
                </a:cxn>
                <a:cxn ang="T13">
                  <a:pos x="T6" y="T7"/>
                </a:cxn>
                <a:cxn ang="T14">
                  <a:pos x="T8" y="T9"/>
                </a:cxn>
              </a:cxnLst>
              <a:rect l="T15" t="T16" r="T17" b="T18"/>
              <a:pathLst>
                <a:path w="107" h="48">
                  <a:moveTo>
                    <a:pt x="0" y="32"/>
                  </a:moveTo>
                  <a:lnTo>
                    <a:pt x="106" y="0"/>
                  </a:lnTo>
                  <a:lnTo>
                    <a:pt x="107" y="16"/>
                  </a:lnTo>
                  <a:lnTo>
                    <a:pt x="1" y="48"/>
                  </a:lnTo>
                  <a:lnTo>
                    <a:pt x="0" y="32"/>
                  </a:lnTo>
                  <a:close/>
                </a:path>
              </a:pathLst>
            </a:custGeom>
            <a:solidFill>
              <a:srgbClr val="FF0000"/>
            </a:solidFill>
            <a:ln w="9525">
              <a:noFill/>
              <a:round/>
              <a:headEnd/>
              <a:tailEnd/>
            </a:ln>
          </p:spPr>
          <p:txBody>
            <a:bodyPr/>
            <a:lstStyle/>
            <a:p>
              <a:endParaRPr lang="en-US"/>
            </a:p>
          </p:txBody>
        </p:sp>
        <p:sp>
          <p:nvSpPr>
            <p:cNvPr id="34920" name="Freeform 106"/>
            <p:cNvSpPr>
              <a:spLocks/>
            </p:cNvSpPr>
            <p:nvPr/>
          </p:nvSpPr>
          <p:spPr bwMode="auto">
            <a:xfrm>
              <a:off x="3206" y="2101"/>
              <a:ext cx="107" cy="49"/>
            </a:xfrm>
            <a:custGeom>
              <a:avLst/>
              <a:gdLst>
                <a:gd name="T0" fmla="*/ 0 w 107"/>
                <a:gd name="T1" fmla="*/ 34 h 49"/>
                <a:gd name="T2" fmla="*/ 106 w 107"/>
                <a:gd name="T3" fmla="*/ 0 h 49"/>
                <a:gd name="T4" fmla="*/ 107 w 107"/>
                <a:gd name="T5" fmla="*/ 16 h 49"/>
                <a:gd name="T6" fmla="*/ 0 w 107"/>
                <a:gd name="T7" fmla="*/ 49 h 49"/>
                <a:gd name="T8" fmla="*/ 0 w 107"/>
                <a:gd name="T9" fmla="*/ 34 h 49"/>
                <a:gd name="T10" fmla="*/ 0 60000 65536"/>
                <a:gd name="T11" fmla="*/ 0 60000 65536"/>
                <a:gd name="T12" fmla="*/ 0 60000 65536"/>
                <a:gd name="T13" fmla="*/ 0 60000 65536"/>
                <a:gd name="T14" fmla="*/ 0 60000 65536"/>
                <a:gd name="T15" fmla="*/ 0 w 107"/>
                <a:gd name="T16" fmla="*/ 0 h 49"/>
                <a:gd name="T17" fmla="*/ 107 w 107"/>
                <a:gd name="T18" fmla="*/ 49 h 49"/>
              </a:gdLst>
              <a:ahLst/>
              <a:cxnLst>
                <a:cxn ang="T10">
                  <a:pos x="T0" y="T1"/>
                </a:cxn>
                <a:cxn ang="T11">
                  <a:pos x="T2" y="T3"/>
                </a:cxn>
                <a:cxn ang="T12">
                  <a:pos x="T4" y="T5"/>
                </a:cxn>
                <a:cxn ang="T13">
                  <a:pos x="T6" y="T7"/>
                </a:cxn>
                <a:cxn ang="T14">
                  <a:pos x="T8" y="T9"/>
                </a:cxn>
              </a:cxnLst>
              <a:rect l="T15" t="T16" r="T17" b="T18"/>
              <a:pathLst>
                <a:path w="107" h="49">
                  <a:moveTo>
                    <a:pt x="0" y="34"/>
                  </a:moveTo>
                  <a:lnTo>
                    <a:pt x="106" y="0"/>
                  </a:lnTo>
                  <a:lnTo>
                    <a:pt x="107" y="16"/>
                  </a:lnTo>
                  <a:lnTo>
                    <a:pt x="0" y="49"/>
                  </a:lnTo>
                  <a:lnTo>
                    <a:pt x="0" y="34"/>
                  </a:lnTo>
                  <a:close/>
                </a:path>
              </a:pathLst>
            </a:custGeom>
            <a:solidFill>
              <a:srgbClr val="FF0000"/>
            </a:solidFill>
            <a:ln w="9525">
              <a:noFill/>
              <a:round/>
              <a:headEnd/>
              <a:tailEnd/>
            </a:ln>
          </p:spPr>
          <p:txBody>
            <a:bodyPr/>
            <a:lstStyle/>
            <a:p>
              <a:endParaRPr lang="en-US"/>
            </a:p>
          </p:txBody>
        </p:sp>
        <p:sp>
          <p:nvSpPr>
            <p:cNvPr id="34921" name="Freeform 107"/>
            <p:cNvSpPr>
              <a:spLocks/>
            </p:cNvSpPr>
            <p:nvPr/>
          </p:nvSpPr>
          <p:spPr bwMode="auto">
            <a:xfrm>
              <a:off x="3373" y="2051"/>
              <a:ext cx="106" cy="48"/>
            </a:xfrm>
            <a:custGeom>
              <a:avLst/>
              <a:gdLst>
                <a:gd name="T0" fmla="*/ 0 w 106"/>
                <a:gd name="T1" fmla="*/ 32 h 48"/>
                <a:gd name="T2" fmla="*/ 106 w 106"/>
                <a:gd name="T3" fmla="*/ 0 h 48"/>
                <a:gd name="T4" fmla="*/ 106 w 106"/>
                <a:gd name="T5" fmla="*/ 15 h 48"/>
                <a:gd name="T6" fmla="*/ 0 w 106"/>
                <a:gd name="T7" fmla="*/ 48 h 48"/>
                <a:gd name="T8" fmla="*/ 0 w 106"/>
                <a:gd name="T9" fmla="*/ 32 h 48"/>
                <a:gd name="T10" fmla="*/ 0 60000 65536"/>
                <a:gd name="T11" fmla="*/ 0 60000 65536"/>
                <a:gd name="T12" fmla="*/ 0 60000 65536"/>
                <a:gd name="T13" fmla="*/ 0 60000 65536"/>
                <a:gd name="T14" fmla="*/ 0 60000 65536"/>
                <a:gd name="T15" fmla="*/ 0 w 106"/>
                <a:gd name="T16" fmla="*/ 0 h 48"/>
                <a:gd name="T17" fmla="*/ 106 w 106"/>
                <a:gd name="T18" fmla="*/ 48 h 48"/>
              </a:gdLst>
              <a:ahLst/>
              <a:cxnLst>
                <a:cxn ang="T10">
                  <a:pos x="T0" y="T1"/>
                </a:cxn>
                <a:cxn ang="T11">
                  <a:pos x="T2" y="T3"/>
                </a:cxn>
                <a:cxn ang="T12">
                  <a:pos x="T4" y="T5"/>
                </a:cxn>
                <a:cxn ang="T13">
                  <a:pos x="T6" y="T7"/>
                </a:cxn>
                <a:cxn ang="T14">
                  <a:pos x="T8" y="T9"/>
                </a:cxn>
              </a:cxnLst>
              <a:rect l="T15" t="T16" r="T17" b="T18"/>
              <a:pathLst>
                <a:path w="106" h="48">
                  <a:moveTo>
                    <a:pt x="0" y="32"/>
                  </a:moveTo>
                  <a:lnTo>
                    <a:pt x="106" y="0"/>
                  </a:lnTo>
                  <a:lnTo>
                    <a:pt x="106" y="15"/>
                  </a:lnTo>
                  <a:lnTo>
                    <a:pt x="0" y="48"/>
                  </a:lnTo>
                  <a:lnTo>
                    <a:pt x="0" y="32"/>
                  </a:lnTo>
                  <a:close/>
                </a:path>
              </a:pathLst>
            </a:custGeom>
            <a:solidFill>
              <a:srgbClr val="FF0000"/>
            </a:solidFill>
            <a:ln w="9525">
              <a:noFill/>
              <a:round/>
              <a:headEnd/>
              <a:tailEnd/>
            </a:ln>
          </p:spPr>
          <p:txBody>
            <a:bodyPr/>
            <a:lstStyle/>
            <a:p>
              <a:endParaRPr lang="en-US"/>
            </a:p>
          </p:txBody>
        </p:sp>
        <p:sp>
          <p:nvSpPr>
            <p:cNvPr id="34922" name="Freeform 108"/>
            <p:cNvSpPr>
              <a:spLocks/>
            </p:cNvSpPr>
            <p:nvPr/>
          </p:nvSpPr>
          <p:spPr bwMode="auto">
            <a:xfrm>
              <a:off x="3539" y="1999"/>
              <a:ext cx="107" cy="48"/>
            </a:xfrm>
            <a:custGeom>
              <a:avLst/>
              <a:gdLst>
                <a:gd name="T0" fmla="*/ 0 w 107"/>
                <a:gd name="T1" fmla="*/ 32 h 48"/>
                <a:gd name="T2" fmla="*/ 107 w 107"/>
                <a:gd name="T3" fmla="*/ 0 h 48"/>
                <a:gd name="T4" fmla="*/ 107 w 107"/>
                <a:gd name="T5" fmla="*/ 16 h 48"/>
                <a:gd name="T6" fmla="*/ 1 w 107"/>
                <a:gd name="T7" fmla="*/ 48 h 48"/>
                <a:gd name="T8" fmla="*/ 0 w 107"/>
                <a:gd name="T9" fmla="*/ 32 h 48"/>
                <a:gd name="T10" fmla="*/ 0 60000 65536"/>
                <a:gd name="T11" fmla="*/ 0 60000 65536"/>
                <a:gd name="T12" fmla="*/ 0 60000 65536"/>
                <a:gd name="T13" fmla="*/ 0 60000 65536"/>
                <a:gd name="T14" fmla="*/ 0 60000 65536"/>
                <a:gd name="T15" fmla="*/ 0 w 107"/>
                <a:gd name="T16" fmla="*/ 0 h 48"/>
                <a:gd name="T17" fmla="*/ 107 w 107"/>
                <a:gd name="T18" fmla="*/ 48 h 48"/>
              </a:gdLst>
              <a:ahLst/>
              <a:cxnLst>
                <a:cxn ang="T10">
                  <a:pos x="T0" y="T1"/>
                </a:cxn>
                <a:cxn ang="T11">
                  <a:pos x="T2" y="T3"/>
                </a:cxn>
                <a:cxn ang="T12">
                  <a:pos x="T4" y="T5"/>
                </a:cxn>
                <a:cxn ang="T13">
                  <a:pos x="T6" y="T7"/>
                </a:cxn>
                <a:cxn ang="T14">
                  <a:pos x="T8" y="T9"/>
                </a:cxn>
              </a:cxnLst>
              <a:rect l="T15" t="T16" r="T17" b="T18"/>
              <a:pathLst>
                <a:path w="107" h="48">
                  <a:moveTo>
                    <a:pt x="0" y="32"/>
                  </a:moveTo>
                  <a:lnTo>
                    <a:pt x="107" y="0"/>
                  </a:lnTo>
                  <a:lnTo>
                    <a:pt x="107" y="16"/>
                  </a:lnTo>
                  <a:lnTo>
                    <a:pt x="1" y="48"/>
                  </a:lnTo>
                  <a:lnTo>
                    <a:pt x="0" y="32"/>
                  </a:lnTo>
                  <a:close/>
                </a:path>
              </a:pathLst>
            </a:custGeom>
            <a:solidFill>
              <a:srgbClr val="FF0000"/>
            </a:solidFill>
            <a:ln w="9525">
              <a:noFill/>
              <a:round/>
              <a:headEnd/>
              <a:tailEnd/>
            </a:ln>
          </p:spPr>
          <p:txBody>
            <a:bodyPr/>
            <a:lstStyle/>
            <a:p>
              <a:endParaRPr lang="en-US"/>
            </a:p>
          </p:txBody>
        </p:sp>
        <p:sp>
          <p:nvSpPr>
            <p:cNvPr id="34923" name="Freeform 109"/>
            <p:cNvSpPr>
              <a:spLocks/>
            </p:cNvSpPr>
            <p:nvPr/>
          </p:nvSpPr>
          <p:spPr bwMode="auto">
            <a:xfrm>
              <a:off x="3707" y="1948"/>
              <a:ext cx="106" cy="48"/>
            </a:xfrm>
            <a:custGeom>
              <a:avLst/>
              <a:gdLst>
                <a:gd name="T0" fmla="*/ 0 w 106"/>
                <a:gd name="T1" fmla="*/ 32 h 48"/>
                <a:gd name="T2" fmla="*/ 105 w 106"/>
                <a:gd name="T3" fmla="*/ 0 h 48"/>
                <a:gd name="T4" fmla="*/ 106 w 106"/>
                <a:gd name="T5" fmla="*/ 16 h 48"/>
                <a:gd name="T6" fmla="*/ 0 w 106"/>
                <a:gd name="T7" fmla="*/ 48 h 48"/>
                <a:gd name="T8" fmla="*/ 0 w 106"/>
                <a:gd name="T9" fmla="*/ 32 h 48"/>
                <a:gd name="T10" fmla="*/ 0 60000 65536"/>
                <a:gd name="T11" fmla="*/ 0 60000 65536"/>
                <a:gd name="T12" fmla="*/ 0 60000 65536"/>
                <a:gd name="T13" fmla="*/ 0 60000 65536"/>
                <a:gd name="T14" fmla="*/ 0 60000 65536"/>
                <a:gd name="T15" fmla="*/ 0 w 106"/>
                <a:gd name="T16" fmla="*/ 0 h 48"/>
                <a:gd name="T17" fmla="*/ 106 w 106"/>
                <a:gd name="T18" fmla="*/ 48 h 48"/>
              </a:gdLst>
              <a:ahLst/>
              <a:cxnLst>
                <a:cxn ang="T10">
                  <a:pos x="T0" y="T1"/>
                </a:cxn>
                <a:cxn ang="T11">
                  <a:pos x="T2" y="T3"/>
                </a:cxn>
                <a:cxn ang="T12">
                  <a:pos x="T4" y="T5"/>
                </a:cxn>
                <a:cxn ang="T13">
                  <a:pos x="T6" y="T7"/>
                </a:cxn>
                <a:cxn ang="T14">
                  <a:pos x="T8" y="T9"/>
                </a:cxn>
              </a:cxnLst>
              <a:rect l="T15" t="T16" r="T17" b="T18"/>
              <a:pathLst>
                <a:path w="106" h="48">
                  <a:moveTo>
                    <a:pt x="0" y="32"/>
                  </a:moveTo>
                  <a:lnTo>
                    <a:pt x="105" y="0"/>
                  </a:lnTo>
                  <a:lnTo>
                    <a:pt x="106" y="16"/>
                  </a:lnTo>
                  <a:lnTo>
                    <a:pt x="0" y="48"/>
                  </a:lnTo>
                  <a:lnTo>
                    <a:pt x="0" y="32"/>
                  </a:lnTo>
                  <a:close/>
                </a:path>
              </a:pathLst>
            </a:custGeom>
            <a:solidFill>
              <a:srgbClr val="FF0000"/>
            </a:solidFill>
            <a:ln w="9525">
              <a:noFill/>
              <a:round/>
              <a:headEnd/>
              <a:tailEnd/>
            </a:ln>
          </p:spPr>
          <p:txBody>
            <a:bodyPr/>
            <a:lstStyle/>
            <a:p>
              <a:endParaRPr lang="en-US"/>
            </a:p>
          </p:txBody>
        </p:sp>
        <p:sp>
          <p:nvSpPr>
            <p:cNvPr id="34924" name="Freeform 110"/>
            <p:cNvSpPr>
              <a:spLocks/>
            </p:cNvSpPr>
            <p:nvPr/>
          </p:nvSpPr>
          <p:spPr bwMode="auto">
            <a:xfrm>
              <a:off x="3873" y="1924"/>
              <a:ext cx="17" cy="21"/>
            </a:xfrm>
            <a:custGeom>
              <a:avLst/>
              <a:gdLst>
                <a:gd name="T0" fmla="*/ 0 w 17"/>
                <a:gd name="T1" fmla="*/ 5 h 21"/>
                <a:gd name="T2" fmla="*/ 16 w 17"/>
                <a:gd name="T3" fmla="*/ 0 h 21"/>
                <a:gd name="T4" fmla="*/ 17 w 17"/>
                <a:gd name="T5" fmla="*/ 16 h 21"/>
                <a:gd name="T6" fmla="*/ 1 w 17"/>
                <a:gd name="T7" fmla="*/ 21 h 21"/>
                <a:gd name="T8" fmla="*/ 0 w 17"/>
                <a:gd name="T9" fmla="*/ 5 h 21"/>
                <a:gd name="T10" fmla="*/ 0 60000 65536"/>
                <a:gd name="T11" fmla="*/ 0 60000 65536"/>
                <a:gd name="T12" fmla="*/ 0 60000 65536"/>
                <a:gd name="T13" fmla="*/ 0 60000 65536"/>
                <a:gd name="T14" fmla="*/ 0 60000 65536"/>
                <a:gd name="T15" fmla="*/ 0 w 17"/>
                <a:gd name="T16" fmla="*/ 0 h 21"/>
                <a:gd name="T17" fmla="*/ 17 w 17"/>
                <a:gd name="T18" fmla="*/ 21 h 21"/>
              </a:gdLst>
              <a:ahLst/>
              <a:cxnLst>
                <a:cxn ang="T10">
                  <a:pos x="T0" y="T1"/>
                </a:cxn>
                <a:cxn ang="T11">
                  <a:pos x="T2" y="T3"/>
                </a:cxn>
                <a:cxn ang="T12">
                  <a:pos x="T4" y="T5"/>
                </a:cxn>
                <a:cxn ang="T13">
                  <a:pos x="T6" y="T7"/>
                </a:cxn>
                <a:cxn ang="T14">
                  <a:pos x="T8" y="T9"/>
                </a:cxn>
              </a:cxnLst>
              <a:rect l="T15" t="T16" r="T17" b="T18"/>
              <a:pathLst>
                <a:path w="17" h="21">
                  <a:moveTo>
                    <a:pt x="0" y="5"/>
                  </a:moveTo>
                  <a:lnTo>
                    <a:pt x="16" y="0"/>
                  </a:lnTo>
                  <a:lnTo>
                    <a:pt x="17" y="16"/>
                  </a:lnTo>
                  <a:lnTo>
                    <a:pt x="1" y="21"/>
                  </a:lnTo>
                  <a:lnTo>
                    <a:pt x="0" y="5"/>
                  </a:lnTo>
                  <a:close/>
                </a:path>
              </a:pathLst>
            </a:custGeom>
            <a:solidFill>
              <a:srgbClr val="FF0000"/>
            </a:solidFill>
            <a:ln w="9525">
              <a:noFill/>
              <a:round/>
              <a:headEnd/>
              <a:tailEnd/>
            </a:ln>
          </p:spPr>
          <p:txBody>
            <a:bodyPr/>
            <a:lstStyle/>
            <a:p>
              <a:endParaRPr lang="en-US"/>
            </a:p>
          </p:txBody>
        </p:sp>
        <p:sp>
          <p:nvSpPr>
            <p:cNvPr id="34925" name="Rectangle 111"/>
            <p:cNvSpPr>
              <a:spLocks noChangeArrowheads="1"/>
            </p:cNvSpPr>
            <p:nvPr/>
          </p:nvSpPr>
          <p:spPr bwMode="auto">
            <a:xfrm>
              <a:off x="1054" y="3044"/>
              <a:ext cx="223" cy="165"/>
            </a:xfrm>
            <a:prstGeom prst="rect">
              <a:avLst/>
            </a:prstGeom>
            <a:noFill/>
            <a:ln w="9525">
              <a:noFill/>
              <a:miter lim="800000"/>
              <a:headEnd/>
              <a:tailEnd/>
            </a:ln>
          </p:spPr>
          <p:txBody>
            <a:bodyPr wrap="none" lIns="0" tIns="0" rIns="0" bIns="0">
              <a:spAutoFit/>
            </a:bodyPr>
            <a:lstStyle/>
            <a:p>
              <a:r>
                <a:rPr lang="uk-UA" sz="1700">
                  <a:solidFill>
                    <a:srgbClr val="000000"/>
                  </a:solidFill>
                  <a:latin typeface="Verdana" pitchFamily="34" charset="0"/>
                </a:rPr>
                <a:t>0,0</a:t>
              </a:r>
              <a:endParaRPr lang="uk-UA"/>
            </a:p>
          </p:txBody>
        </p:sp>
        <p:sp>
          <p:nvSpPr>
            <p:cNvPr id="34926" name="Rectangle 112"/>
            <p:cNvSpPr>
              <a:spLocks noChangeArrowheads="1"/>
            </p:cNvSpPr>
            <p:nvPr/>
          </p:nvSpPr>
          <p:spPr bwMode="auto">
            <a:xfrm>
              <a:off x="1054" y="2663"/>
              <a:ext cx="223" cy="165"/>
            </a:xfrm>
            <a:prstGeom prst="rect">
              <a:avLst/>
            </a:prstGeom>
            <a:noFill/>
            <a:ln w="9525">
              <a:noFill/>
              <a:miter lim="800000"/>
              <a:headEnd/>
              <a:tailEnd/>
            </a:ln>
          </p:spPr>
          <p:txBody>
            <a:bodyPr wrap="none" lIns="0" tIns="0" rIns="0" bIns="0">
              <a:spAutoFit/>
            </a:bodyPr>
            <a:lstStyle/>
            <a:p>
              <a:r>
                <a:rPr lang="uk-UA" sz="1700">
                  <a:solidFill>
                    <a:srgbClr val="000000"/>
                  </a:solidFill>
                  <a:latin typeface="Verdana" pitchFamily="34" charset="0"/>
                </a:rPr>
                <a:t>0,2</a:t>
              </a:r>
              <a:endParaRPr lang="uk-UA"/>
            </a:p>
          </p:txBody>
        </p:sp>
        <p:sp>
          <p:nvSpPr>
            <p:cNvPr id="34927" name="Rectangle 113"/>
            <p:cNvSpPr>
              <a:spLocks noChangeArrowheads="1"/>
            </p:cNvSpPr>
            <p:nvPr/>
          </p:nvSpPr>
          <p:spPr bwMode="auto">
            <a:xfrm>
              <a:off x="1054" y="2282"/>
              <a:ext cx="223" cy="165"/>
            </a:xfrm>
            <a:prstGeom prst="rect">
              <a:avLst/>
            </a:prstGeom>
            <a:noFill/>
            <a:ln w="9525">
              <a:noFill/>
              <a:miter lim="800000"/>
              <a:headEnd/>
              <a:tailEnd/>
            </a:ln>
          </p:spPr>
          <p:txBody>
            <a:bodyPr wrap="none" lIns="0" tIns="0" rIns="0" bIns="0">
              <a:spAutoFit/>
            </a:bodyPr>
            <a:lstStyle/>
            <a:p>
              <a:r>
                <a:rPr lang="uk-UA" sz="1700">
                  <a:solidFill>
                    <a:srgbClr val="000000"/>
                  </a:solidFill>
                  <a:latin typeface="Verdana" pitchFamily="34" charset="0"/>
                </a:rPr>
                <a:t>0,4</a:t>
              </a:r>
              <a:endParaRPr lang="uk-UA"/>
            </a:p>
          </p:txBody>
        </p:sp>
        <p:sp>
          <p:nvSpPr>
            <p:cNvPr id="34928" name="Rectangle 114"/>
            <p:cNvSpPr>
              <a:spLocks noChangeArrowheads="1"/>
            </p:cNvSpPr>
            <p:nvPr/>
          </p:nvSpPr>
          <p:spPr bwMode="auto">
            <a:xfrm>
              <a:off x="1054" y="1900"/>
              <a:ext cx="223" cy="165"/>
            </a:xfrm>
            <a:prstGeom prst="rect">
              <a:avLst/>
            </a:prstGeom>
            <a:noFill/>
            <a:ln w="9525">
              <a:noFill/>
              <a:miter lim="800000"/>
              <a:headEnd/>
              <a:tailEnd/>
            </a:ln>
          </p:spPr>
          <p:txBody>
            <a:bodyPr wrap="none" lIns="0" tIns="0" rIns="0" bIns="0">
              <a:spAutoFit/>
            </a:bodyPr>
            <a:lstStyle/>
            <a:p>
              <a:r>
                <a:rPr lang="uk-UA" sz="1700">
                  <a:solidFill>
                    <a:srgbClr val="000000"/>
                  </a:solidFill>
                  <a:latin typeface="Verdana" pitchFamily="34" charset="0"/>
                </a:rPr>
                <a:t>0,6</a:t>
              </a:r>
              <a:endParaRPr lang="uk-UA"/>
            </a:p>
          </p:txBody>
        </p:sp>
        <p:sp>
          <p:nvSpPr>
            <p:cNvPr id="34929" name="Rectangle 115"/>
            <p:cNvSpPr>
              <a:spLocks noChangeArrowheads="1"/>
            </p:cNvSpPr>
            <p:nvPr/>
          </p:nvSpPr>
          <p:spPr bwMode="auto">
            <a:xfrm>
              <a:off x="1054" y="1519"/>
              <a:ext cx="223" cy="165"/>
            </a:xfrm>
            <a:prstGeom prst="rect">
              <a:avLst/>
            </a:prstGeom>
            <a:noFill/>
            <a:ln w="9525">
              <a:noFill/>
              <a:miter lim="800000"/>
              <a:headEnd/>
              <a:tailEnd/>
            </a:ln>
          </p:spPr>
          <p:txBody>
            <a:bodyPr wrap="none" lIns="0" tIns="0" rIns="0" bIns="0">
              <a:spAutoFit/>
            </a:bodyPr>
            <a:lstStyle/>
            <a:p>
              <a:r>
                <a:rPr lang="uk-UA" sz="1700">
                  <a:solidFill>
                    <a:srgbClr val="000000"/>
                  </a:solidFill>
                  <a:latin typeface="Verdana" pitchFamily="34" charset="0"/>
                </a:rPr>
                <a:t>0,8</a:t>
              </a:r>
              <a:endParaRPr lang="uk-UA"/>
            </a:p>
          </p:txBody>
        </p:sp>
        <p:sp>
          <p:nvSpPr>
            <p:cNvPr id="34930" name="Rectangle 116"/>
            <p:cNvSpPr>
              <a:spLocks noChangeArrowheads="1"/>
            </p:cNvSpPr>
            <p:nvPr/>
          </p:nvSpPr>
          <p:spPr bwMode="auto">
            <a:xfrm>
              <a:off x="1054" y="1139"/>
              <a:ext cx="223" cy="165"/>
            </a:xfrm>
            <a:prstGeom prst="rect">
              <a:avLst/>
            </a:prstGeom>
            <a:noFill/>
            <a:ln w="9525">
              <a:noFill/>
              <a:miter lim="800000"/>
              <a:headEnd/>
              <a:tailEnd/>
            </a:ln>
          </p:spPr>
          <p:txBody>
            <a:bodyPr wrap="none" lIns="0" tIns="0" rIns="0" bIns="0">
              <a:spAutoFit/>
            </a:bodyPr>
            <a:lstStyle/>
            <a:p>
              <a:r>
                <a:rPr lang="uk-UA" sz="1700">
                  <a:solidFill>
                    <a:srgbClr val="000000"/>
                  </a:solidFill>
                  <a:latin typeface="Verdana" pitchFamily="34" charset="0"/>
                </a:rPr>
                <a:t>1,0</a:t>
              </a:r>
              <a:endParaRPr lang="uk-UA"/>
            </a:p>
          </p:txBody>
        </p:sp>
        <p:sp>
          <p:nvSpPr>
            <p:cNvPr id="34931" name="Rectangle 117"/>
            <p:cNvSpPr>
              <a:spLocks noChangeArrowheads="1"/>
            </p:cNvSpPr>
            <p:nvPr/>
          </p:nvSpPr>
          <p:spPr bwMode="auto">
            <a:xfrm>
              <a:off x="1271" y="3240"/>
              <a:ext cx="223" cy="165"/>
            </a:xfrm>
            <a:prstGeom prst="rect">
              <a:avLst/>
            </a:prstGeom>
            <a:noFill/>
            <a:ln w="9525">
              <a:noFill/>
              <a:miter lim="800000"/>
              <a:headEnd/>
              <a:tailEnd/>
            </a:ln>
          </p:spPr>
          <p:txBody>
            <a:bodyPr wrap="none" lIns="0" tIns="0" rIns="0" bIns="0">
              <a:spAutoFit/>
            </a:bodyPr>
            <a:lstStyle/>
            <a:p>
              <a:r>
                <a:rPr lang="uk-UA" sz="1700">
                  <a:solidFill>
                    <a:srgbClr val="000000"/>
                  </a:solidFill>
                  <a:latin typeface="Verdana" pitchFamily="34" charset="0"/>
                </a:rPr>
                <a:t>0,5</a:t>
              </a:r>
              <a:endParaRPr lang="uk-UA"/>
            </a:p>
          </p:txBody>
        </p:sp>
        <p:sp>
          <p:nvSpPr>
            <p:cNvPr id="34932" name="Rectangle 118"/>
            <p:cNvSpPr>
              <a:spLocks noChangeArrowheads="1"/>
            </p:cNvSpPr>
            <p:nvPr/>
          </p:nvSpPr>
          <p:spPr bwMode="auto">
            <a:xfrm>
              <a:off x="2272" y="3240"/>
              <a:ext cx="223" cy="165"/>
            </a:xfrm>
            <a:prstGeom prst="rect">
              <a:avLst/>
            </a:prstGeom>
            <a:noFill/>
            <a:ln w="9525">
              <a:noFill/>
              <a:miter lim="800000"/>
              <a:headEnd/>
              <a:tailEnd/>
            </a:ln>
          </p:spPr>
          <p:txBody>
            <a:bodyPr wrap="none" lIns="0" tIns="0" rIns="0" bIns="0">
              <a:spAutoFit/>
            </a:bodyPr>
            <a:lstStyle/>
            <a:p>
              <a:r>
                <a:rPr lang="uk-UA" sz="1700">
                  <a:solidFill>
                    <a:srgbClr val="000000"/>
                  </a:solidFill>
                  <a:latin typeface="Verdana" pitchFamily="34" charset="0"/>
                </a:rPr>
                <a:t>1,5</a:t>
              </a:r>
              <a:endParaRPr lang="uk-UA"/>
            </a:p>
          </p:txBody>
        </p:sp>
        <p:sp>
          <p:nvSpPr>
            <p:cNvPr id="34933" name="Rectangle 119"/>
            <p:cNvSpPr>
              <a:spLocks noChangeArrowheads="1"/>
            </p:cNvSpPr>
            <p:nvPr/>
          </p:nvSpPr>
          <p:spPr bwMode="auto">
            <a:xfrm>
              <a:off x="3274" y="3240"/>
              <a:ext cx="223" cy="165"/>
            </a:xfrm>
            <a:prstGeom prst="rect">
              <a:avLst/>
            </a:prstGeom>
            <a:noFill/>
            <a:ln w="9525">
              <a:noFill/>
              <a:miter lim="800000"/>
              <a:headEnd/>
              <a:tailEnd/>
            </a:ln>
          </p:spPr>
          <p:txBody>
            <a:bodyPr wrap="none" lIns="0" tIns="0" rIns="0" bIns="0">
              <a:spAutoFit/>
            </a:bodyPr>
            <a:lstStyle/>
            <a:p>
              <a:r>
                <a:rPr lang="uk-UA" sz="1700">
                  <a:solidFill>
                    <a:srgbClr val="000000"/>
                  </a:solidFill>
                  <a:latin typeface="Verdana" pitchFamily="34" charset="0"/>
                </a:rPr>
                <a:t>2,5</a:t>
              </a:r>
              <a:endParaRPr lang="uk-UA"/>
            </a:p>
          </p:txBody>
        </p:sp>
        <p:sp>
          <p:nvSpPr>
            <p:cNvPr id="34934" name="Rectangle 120"/>
            <p:cNvSpPr>
              <a:spLocks noChangeArrowheads="1"/>
            </p:cNvSpPr>
            <p:nvPr/>
          </p:nvSpPr>
          <p:spPr bwMode="auto">
            <a:xfrm>
              <a:off x="4274" y="3240"/>
              <a:ext cx="223" cy="165"/>
            </a:xfrm>
            <a:prstGeom prst="rect">
              <a:avLst/>
            </a:prstGeom>
            <a:noFill/>
            <a:ln w="9525">
              <a:noFill/>
              <a:miter lim="800000"/>
              <a:headEnd/>
              <a:tailEnd/>
            </a:ln>
          </p:spPr>
          <p:txBody>
            <a:bodyPr wrap="none" lIns="0" tIns="0" rIns="0" bIns="0">
              <a:spAutoFit/>
            </a:bodyPr>
            <a:lstStyle/>
            <a:p>
              <a:r>
                <a:rPr lang="uk-UA" sz="1700">
                  <a:solidFill>
                    <a:srgbClr val="000000"/>
                  </a:solidFill>
                  <a:latin typeface="Verdana" pitchFamily="34" charset="0"/>
                </a:rPr>
                <a:t>3,5</a:t>
              </a:r>
              <a:endParaRPr lang="uk-UA"/>
            </a:p>
          </p:txBody>
        </p:sp>
        <p:sp>
          <p:nvSpPr>
            <p:cNvPr id="34935" name="Rectangle 121"/>
            <p:cNvSpPr>
              <a:spLocks noChangeArrowheads="1"/>
            </p:cNvSpPr>
            <p:nvPr/>
          </p:nvSpPr>
          <p:spPr bwMode="auto">
            <a:xfrm>
              <a:off x="1556" y="3209"/>
              <a:ext cx="2650" cy="384"/>
            </a:xfrm>
            <a:prstGeom prst="rect">
              <a:avLst/>
            </a:prstGeom>
            <a:solidFill>
              <a:srgbClr val="FFFFFF"/>
            </a:solidFill>
            <a:ln w="9525">
              <a:noFill/>
              <a:miter lim="800000"/>
              <a:headEnd/>
              <a:tailEnd/>
            </a:ln>
          </p:spPr>
          <p:txBody>
            <a:bodyPr/>
            <a:lstStyle/>
            <a:p>
              <a:endParaRPr lang="en-US"/>
            </a:p>
          </p:txBody>
        </p:sp>
        <p:sp>
          <p:nvSpPr>
            <p:cNvPr id="34936" name="Rectangle 122"/>
            <p:cNvSpPr>
              <a:spLocks noChangeArrowheads="1"/>
            </p:cNvSpPr>
            <p:nvPr/>
          </p:nvSpPr>
          <p:spPr bwMode="auto">
            <a:xfrm>
              <a:off x="1494" y="3216"/>
              <a:ext cx="3208" cy="165"/>
            </a:xfrm>
            <a:prstGeom prst="rect">
              <a:avLst/>
            </a:prstGeom>
            <a:noFill/>
            <a:ln w="9525">
              <a:noFill/>
              <a:miter lim="800000"/>
              <a:headEnd/>
              <a:tailEnd/>
            </a:ln>
          </p:spPr>
          <p:txBody>
            <a:bodyPr wrap="square" lIns="0" tIns="0" rIns="0" bIns="0">
              <a:spAutoFit/>
            </a:bodyPr>
            <a:lstStyle/>
            <a:p>
              <a:r>
                <a:rPr lang="uk-UA" sz="1700" dirty="0">
                  <a:solidFill>
                    <a:srgbClr val="000000"/>
                  </a:solidFill>
                  <a:latin typeface="Verdana" pitchFamily="34" charset="0"/>
                </a:rPr>
                <a:t>Зовнішні </a:t>
              </a:r>
              <a:r>
                <a:rPr lang="en-US" sz="1700" dirty="0">
                  <a:solidFill>
                    <a:srgbClr val="000000"/>
                  </a:solidFill>
                  <a:latin typeface="Verdana" pitchFamily="34" charset="0"/>
                </a:rPr>
                <a:t>	</a:t>
              </a:r>
              <a:r>
                <a:rPr lang="uk-UA" sz="1700" dirty="0">
                  <a:solidFill>
                    <a:srgbClr val="000000"/>
                  </a:solidFill>
                  <a:latin typeface="Verdana" pitchFamily="34" charset="0"/>
                </a:rPr>
                <a:t>Встановлені на вікнах</a:t>
              </a:r>
              <a:br/>
              <a:r>
                <a:rPr lang="uk-UA" sz="1700" dirty="0">
                  <a:solidFill>
                    <a:srgbClr val="000000"/>
                  </a:solidFill>
                  <a:latin typeface="Verdana" pitchFamily="34" charset="0"/>
                </a:rPr>
                <a:t>Внутрішні </a:t>
              </a:r>
              <a:endParaRPr lang="uk-UA" dirty="0"/>
            </a:p>
          </p:txBody>
        </p:sp>
        <p:sp>
          <p:nvSpPr>
            <p:cNvPr id="34937" name="Rectangle 123"/>
            <p:cNvSpPr>
              <a:spLocks noChangeArrowheads="1"/>
            </p:cNvSpPr>
            <p:nvPr/>
          </p:nvSpPr>
          <p:spPr bwMode="auto">
            <a:xfrm>
              <a:off x="1378" y="982"/>
              <a:ext cx="1670" cy="235"/>
            </a:xfrm>
            <a:prstGeom prst="rect">
              <a:avLst/>
            </a:prstGeom>
            <a:noFill/>
            <a:ln w="9525">
              <a:noFill/>
              <a:miter lim="800000"/>
              <a:headEnd/>
              <a:tailEnd/>
            </a:ln>
          </p:spPr>
          <p:txBody>
            <a:bodyPr/>
            <a:lstStyle/>
            <a:p>
              <a:endParaRPr lang="en-US"/>
            </a:p>
          </p:txBody>
        </p:sp>
        <p:sp>
          <p:nvSpPr>
            <p:cNvPr id="34938" name="Rectangle 124"/>
            <p:cNvSpPr>
              <a:spLocks noChangeArrowheads="1"/>
            </p:cNvSpPr>
            <p:nvPr/>
          </p:nvSpPr>
          <p:spPr bwMode="auto">
            <a:xfrm>
              <a:off x="1404" y="1008"/>
              <a:ext cx="86" cy="165"/>
            </a:xfrm>
            <a:prstGeom prst="rect">
              <a:avLst/>
            </a:prstGeom>
            <a:noFill/>
            <a:ln w="9525">
              <a:noFill/>
              <a:miter lim="800000"/>
              <a:headEnd/>
              <a:tailEnd/>
            </a:ln>
          </p:spPr>
          <p:txBody>
            <a:bodyPr wrap="none" lIns="0" tIns="0" rIns="0" bIns="0">
              <a:spAutoFit/>
            </a:bodyPr>
            <a:lstStyle/>
            <a:p>
              <a:r>
                <a:rPr lang="uk-UA" sz="1700" i="1">
                  <a:solidFill>
                    <a:srgbClr val="000000"/>
                  </a:solidFill>
                  <a:latin typeface="Verdana" pitchFamily="34" charset="0"/>
                </a:rPr>
                <a:t>g</a:t>
              </a:r>
              <a:endParaRPr lang="uk-UA"/>
            </a:p>
          </p:txBody>
        </p:sp>
        <p:sp>
          <p:nvSpPr>
            <p:cNvPr id="34939" name="Rectangle 125"/>
            <p:cNvSpPr>
              <a:spLocks noChangeArrowheads="1"/>
            </p:cNvSpPr>
            <p:nvPr/>
          </p:nvSpPr>
          <p:spPr bwMode="auto">
            <a:xfrm>
              <a:off x="1513" y="1079"/>
              <a:ext cx="420" cy="106"/>
            </a:xfrm>
            <a:prstGeom prst="rect">
              <a:avLst/>
            </a:prstGeom>
            <a:noFill/>
            <a:ln w="9525">
              <a:noFill/>
              <a:miter lim="800000"/>
              <a:headEnd/>
              <a:tailEnd/>
            </a:ln>
          </p:spPr>
          <p:txBody>
            <a:bodyPr wrap="none" lIns="0" tIns="0" rIns="0" bIns="0">
              <a:spAutoFit/>
            </a:bodyPr>
            <a:lstStyle/>
            <a:p>
              <a:r>
                <a:rPr lang="uk-UA" sz="1100" i="1">
                  <a:solidFill>
                    <a:srgbClr val="000000"/>
                  </a:solidFill>
                  <a:latin typeface="Verdana" pitchFamily="34" charset="0"/>
                </a:rPr>
                <a:t>Сонцезахисні шторки</a:t>
              </a:r>
              <a:endParaRPr lang="uk-UA"/>
            </a:p>
          </p:txBody>
        </p:sp>
        <p:sp>
          <p:nvSpPr>
            <p:cNvPr id="34940" name="Rectangle 126"/>
            <p:cNvSpPr>
              <a:spLocks noChangeArrowheads="1"/>
            </p:cNvSpPr>
            <p:nvPr/>
          </p:nvSpPr>
          <p:spPr bwMode="auto">
            <a:xfrm>
              <a:off x="1957" y="1008"/>
              <a:ext cx="48" cy="165"/>
            </a:xfrm>
            <a:prstGeom prst="rect">
              <a:avLst/>
            </a:prstGeom>
            <a:noFill/>
            <a:ln w="9525">
              <a:noFill/>
              <a:miter lim="800000"/>
              <a:headEnd/>
              <a:tailEnd/>
            </a:ln>
          </p:spPr>
          <p:txBody>
            <a:bodyPr wrap="none" lIns="0" tIns="0" rIns="0" bIns="0">
              <a:spAutoFit/>
            </a:bodyPr>
            <a:lstStyle/>
            <a:p>
              <a:r>
                <a:rPr lang="uk-UA"/>
                <a:t> </a:t>
              </a:r>
            </a:p>
          </p:txBody>
        </p:sp>
        <p:sp>
          <p:nvSpPr>
            <p:cNvPr id="34941" name="Rectangle 127"/>
            <p:cNvSpPr>
              <a:spLocks noChangeArrowheads="1"/>
            </p:cNvSpPr>
            <p:nvPr/>
          </p:nvSpPr>
          <p:spPr bwMode="auto">
            <a:xfrm>
              <a:off x="2003" y="1023"/>
              <a:ext cx="162" cy="144"/>
            </a:xfrm>
            <a:prstGeom prst="rect">
              <a:avLst/>
            </a:prstGeom>
            <a:noFill/>
            <a:ln w="9525">
              <a:noFill/>
              <a:miter lim="800000"/>
              <a:headEnd/>
              <a:tailEnd/>
            </a:ln>
          </p:spPr>
          <p:txBody>
            <a:bodyPr wrap="none" lIns="0" tIns="0" rIns="0" bIns="0">
              <a:spAutoFit/>
            </a:bodyPr>
            <a:lstStyle/>
            <a:p>
              <a:r>
                <a:rPr lang="uk-UA" sz="1500">
                  <a:solidFill>
                    <a:srgbClr val="000000"/>
                  </a:solidFill>
                  <a:latin typeface="Verdana" pitchFamily="34" charset="0"/>
                </a:rPr>
                <a:t>(-)</a:t>
              </a:r>
              <a:endParaRPr lang="uk-UA"/>
            </a:p>
          </p:txBody>
        </p:sp>
        <p:sp>
          <p:nvSpPr>
            <p:cNvPr id="34942" name="Rectangle 128"/>
            <p:cNvSpPr>
              <a:spLocks noChangeArrowheads="1"/>
            </p:cNvSpPr>
            <p:nvPr/>
          </p:nvSpPr>
          <p:spPr bwMode="auto">
            <a:xfrm>
              <a:off x="4251" y="3192"/>
              <a:ext cx="328" cy="231"/>
            </a:xfrm>
            <a:prstGeom prst="rect">
              <a:avLst/>
            </a:prstGeom>
            <a:solidFill>
              <a:srgbClr val="FFFFFF"/>
            </a:solidFill>
            <a:ln w="6350">
              <a:solidFill>
                <a:srgbClr val="FFFFFF"/>
              </a:solidFill>
              <a:miter lim="800000"/>
              <a:headEnd/>
              <a:tailEnd/>
            </a:ln>
          </p:spPr>
          <p:txBody>
            <a:bodyPr/>
            <a:lstStyle/>
            <a:p>
              <a:endParaRPr lang="en-US"/>
            </a:p>
          </p:txBody>
        </p:sp>
        <p:sp>
          <p:nvSpPr>
            <p:cNvPr id="34943" name="Rectangle 129"/>
            <p:cNvSpPr>
              <a:spLocks noChangeArrowheads="1"/>
            </p:cNvSpPr>
            <p:nvPr/>
          </p:nvSpPr>
          <p:spPr bwMode="auto">
            <a:xfrm>
              <a:off x="1179" y="3236"/>
              <a:ext cx="325" cy="227"/>
            </a:xfrm>
            <a:prstGeom prst="rect">
              <a:avLst/>
            </a:prstGeom>
            <a:solidFill>
              <a:srgbClr val="FFFFFF"/>
            </a:solidFill>
            <a:ln w="6350">
              <a:solidFill>
                <a:srgbClr val="FFFFFF"/>
              </a:solidFill>
              <a:miter lim="800000"/>
              <a:headEnd/>
              <a:tailEnd/>
            </a:ln>
          </p:spPr>
          <p:txBody>
            <a:bodyPr/>
            <a:lstStyle/>
            <a:p>
              <a:endParaRPr lang="en-US"/>
            </a:p>
          </p:txBody>
        </p:sp>
        <p:sp>
          <p:nvSpPr>
            <p:cNvPr id="34944" name="Rectangle 130"/>
            <p:cNvSpPr>
              <a:spLocks noChangeArrowheads="1"/>
            </p:cNvSpPr>
            <p:nvPr/>
          </p:nvSpPr>
          <p:spPr bwMode="auto">
            <a:xfrm>
              <a:off x="2158" y="3492"/>
              <a:ext cx="1430" cy="186"/>
            </a:xfrm>
            <a:prstGeom prst="rect">
              <a:avLst/>
            </a:prstGeom>
            <a:noFill/>
            <a:ln w="9525">
              <a:noFill/>
              <a:miter lim="800000"/>
              <a:headEnd/>
              <a:tailEnd/>
            </a:ln>
          </p:spPr>
          <p:txBody>
            <a:bodyPr/>
            <a:lstStyle/>
            <a:p>
              <a:endParaRPr lang="en-US"/>
            </a:p>
          </p:txBody>
        </p:sp>
        <p:sp>
          <p:nvSpPr>
            <p:cNvPr id="34945" name="Rectangle 131"/>
            <p:cNvSpPr>
              <a:spLocks noChangeArrowheads="1"/>
            </p:cNvSpPr>
            <p:nvPr/>
          </p:nvSpPr>
          <p:spPr bwMode="auto">
            <a:xfrm>
              <a:off x="2185" y="3497"/>
              <a:ext cx="0" cy="174"/>
            </a:xfrm>
            <a:prstGeom prst="rect">
              <a:avLst/>
            </a:prstGeom>
            <a:noFill/>
            <a:ln w="9525">
              <a:noFill/>
              <a:miter lim="800000"/>
              <a:headEnd/>
              <a:tailEnd/>
            </a:ln>
          </p:spPr>
          <p:txBody>
            <a:bodyPr wrap="none" lIns="0" tIns="0" rIns="0" bIns="0">
              <a:spAutoFit/>
            </a:bodyPr>
            <a:lstStyle/>
            <a:p>
              <a:endParaRPr lang="en-GB"/>
            </a:p>
          </p:txBody>
        </p:sp>
      </p:grpSp>
      <p:sp>
        <p:nvSpPr>
          <p:cNvPr id="2" name="TextBox 1"/>
          <p:cNvSpPr txBox="1"/>
          <p:nvPr/>
        </p:nvSpPr>
        <p:spPr>
          <a:xfrm>
            <a:off x="620713" y="5983288"/>
            <a:ext cx="5588001" cy="369332"/>
          </a:xfrm>
          <a:prstGeom prst="rect">
            <a:avLst/>
          </a:prstGeom>
          <a:noFill/>
        </p:spPr>
        <p:txBody>
          <a:bodyPr wrap="square" rtlCol="0">
            <a:spAutoFit/>
          </a:bodyPr>
          <a:lstStyle/>
          <a:p>
            <a:r>
              <a:rPr lang="uk-UA"/>
              <a:t>Джерело: Технічний університет Данії</a:t>
            </a:r>
            <a:endParaRPr lang="uk-UA" dirty="0"/>
          </a:p>
        </p:txBody>
      </p:sp>
    </p:spTree>
    <p:extLst>
      <p:ext uri="{BB962C8B-B14F-4D97-AF65-F5344CB8AC3E}">
        <p14:creationId xmlns:p14="http://schemas.microsoft.com/office/powerpoint/2010/main" val="2992873266"/>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2351584" y="1556792"/>
            <a:ext cx="3498350" cy="707300"/>
          </a:xfrm>
          <a:prstGeom prst="rect">
            <a:avLst/>
          </a:prstGeom>
          <a:noFill/>
        </p:spPr>
        <p:txBody>
          <a:bodyPr vert="horz" lIns="72000" tIns="0" rIns="0" bIns="0" rtlCol="0">
            <a:noAutofit/>
          </a:bodyPr>
          <a:lstStyle/>
          <a:p>
            <a:pPr fontAlgn="auto">
              <a:spcBef>
                <a:spcPts val="0"/>
              </a:spcBef>
              <a:spcAft>
                <a:spcPts val="300"/>
              </a:spcAft>
              <a:buClr>
                <a:srgbClr val="000000"/>
              </a:buClr>
            </a:pPr>
            <a:r>
              <a:rPr lang="uk-UA" sz="1200" dirty="0">
                <a:solidFill>
                  <a:schemeClr val="tx1">
                    <a:lumMod val="50000"/>
                    <a:lumOff val="50000"/>
                  </a:schemeClr>
                </a:solidFill>
              </a:rPr>
              <a:t>Як федеральне підприємство</a:t>
            </a:r>
            <a:r>
              <a:rPr lang="uk-UA" sz="1200" dirty="0">
                <a:solidFill>
                  <a:srgbClr val="FF0000"/>
                </a:solidFill>
              </a:rPr>
              <a:t>, </a:t>
            </a:r>
            <a:r>
              <a:rPr lang="uk-UA" sz="1200" dirty="0">
                <a:solidFill>
                  <a:schemeClr val="tx1">
                    <a:lumMod val="50000"/>
                    <a:lumOff val="50000"/>
                  </a:schemeClr>
                </a:solidFill>
              </a:rPr>
              <a:t>Німецьке товариство з міжнародного співробітництва допомагає уряду Німеччини в досягненні цілей у галузі міжнародного співробітництва й сталого розвитку.</a:t>
            </a:r>
          </a:p>
          <a:p>
            <a:pPr fontAlgn="auto">
              <a:spcBef>
                <a:spcPts val="0"/>
              </a:spcBef>
              <a:spcAft>
                <a:spcPts val="300"/>
              </a:spcAft>
              <a:buClr>
                <a:srgbClr val="000000"/>
              </a:buClr>
            </a:pPr>
            <a:endParaRPr lang="uk-UA" sz="1200" dirty="0">
              <a:solidFill>
                <a:schemeClr val="tx1">
                  <a:lumMod val="50000"/>
                  <a:lumOff val="50000"/>
                </a:schemeClr>
              </a:solidFill>
            </a:endParaRPr>
          </a:p>
          <a:p>
            <a:pPr fontAlgn="auto">
              <a:spcBef>
                <a:spcPts val="0"/>
              </a:spcBef>
              <a:spcAft>
                <a:spcPts val="300"/>
              </a:spcAft>
              <a:buClr>
                <a:srgbClr val="000000"/>
              </a:buClr>
            </a:pPr>
            <a:endParaRPr lang="uk-UA" sz="1200" dirty="0">
              <a:solidFill>
                <a:srgbClr val="6E6452"/>
              </a:solidFill>
            </a:endParaRPr>
          </a:p>
          <a:p>
            <a:pPr fontAlgn="auto">
              <a:spcBef>
                <a:spcPts val="0"/>
              </a:spcBef>
              <a:spcAft>
                <a:spcPts val="300"/>
              </a:spcAft>
              <a:buClr>
                <a:srgbClr val="000000"/>
              </a:buClr>
            </a:pPr>
            <a:r>
              <a:rPr lang="uk-UA" sz="1200" dirty="0">
                <a:solidFill>
                  <a:srgbClr val="6E6452"/>
                </a:solidFill>
              </a:rPr>
              <a:t>Опубліковано:</a:t>
            </a:r>
            <a:br>
              <a:rPr lang="uk-UA" sz="1200" dirty="0"/>
            </a:br>
            <a:r>
              <a:rPr lang="de-DE" sz="1200" dirty="0">
                <a:solidFill>
                  <a:srgbClr val="6E6452"/>
                </a:solidFill>
              </a:rPr>
              <a:t>Deutsche Gesellschaft</a:t>
            </a:r>
            <a:r>
              <a:rPr lang="de-DE" sz="1200" dirty="0"/>
              <a:t> </a:t>
            </a:r>
            <a:r>
              <a:rPr lang="de-DE" sz="1200" dirty="0">
                <a:solidFill>
                  <a:srgbClr val="6E6452"/>
                </a:solidFill>
              </a:rPr>
              <a:t>für</a:t>
            </a:r>
            <a:br>
              <a:rPr lang="de-DE" sz="1200" dirty="0"/>
            </a:br>
            <a:r>
              <a:rPr lang="de-DE" sz="1200" dirty="0">
                <a:solidFill>
                  <a:srgbClr val="6E6452"/>
                </a:solidFill>
              </a:rPr>
              <a:t>Internationale</a:t>
            </a:r>
            <a:r>
              <a:rPr lang="de-DE" sz="1200" dirty="0"/>
              <a:t> </a:t>
            </a:r>
            <a:r>
              <a:rPr lang="de-DE" sz="1200" dirty="0">
                <a:solidFill>
                  <a:srgbClr val="6E6452"/>
                </a:solidFill>
              </a:rPr>
              <a:t>Zusammenarbeit (GIZ) GmbH</a:t>
            </a:r>
          </a:p>
          <a:p>
            <a:pPr fontAlgn="auto">
              <a:spcBef>
                <a:spcPts val="0"/>
              </a:spcBef>
              <a:spcAft>
                <a:spcPts val="300"/>
              </a:spcAft>
              <a:buClr>
                <a:srgbClr val="000000"/>
              </a:buClr>
            </a:pPr>
            <a:endParaRPr lang="de-DE" sz="1200" dirty="0">
              <a:solidFill>
                <a:srgbClr val="6E6452"/>
              </a:solidFill>
            </a:endParaRPr>
          </a:p>
          <a:p>
            <a:pPr fontAlgn="auto">
              <a:spcBef>
                <a:spcPts val="0"/>
              </a:spcBef>
              <a:spcAft>
                <a:spcPts val="300"/>
              </a:spcAft>
              <a:buClr>
                <a:srgbClr val="000000"/>
              </a:buClr>
            </a:pPr>
            <a:r>
              <a:rPr lang="uk-UA" sz="1200" dirty="0">
                <a:solidFill>
                  <a:srgbClr val="6E6452"/>
                </a:solidFill>
              </a:rPr>
              <a:t>Зареєстровані офіси, Бонн та </a:t>
            </a:r>
            <a:r>
              <a:rPr lang="uk-UA" sz="1200" dirty="0" err="1">
                <a:solidFill>
                  <a:srgbClr val="6E6452"/>
                </a:solidFill>
              </a:rPr>
              <a:t>Ешборн</a:t>
            </a:r>
            <a:r>
              <a:rPr lang="uk-UA" sz="1200" dirty="0">
                <a:solidFill>
                  <a:srgbClr val="6E6452"/>
                </a:solidFill>
              </a:rPr>
              <a:t>, Німеччина</a:t>
            </a:r>
          </a:p>
          <a:p>
            <a:pPr fontAlgn="auto">
              <a:spcBef>
                <a:spcPts val="0"/>
              </a:spcBef>
              <a:spcAft>
                <a:spcPts val="300"/>
              </a:spcAft>
              <a:buClr>
                <a:srgbClr val="000000"/>
              </a:buClr>
            </a:pPr>
            <a:endParaRPr lang="uk-UA" sz="1200" dirty="0">
              <a:solidFill>
                <a:srgbClr val="6E6452"/>
              </a:solidFill>
            </a:endParaRPr>
          </a:p>
          <a:p>
            <a:pPr fontAlgn="auto">
              <a:spcBef>
                <a:spcPts val="0"/>
              </a:spcBef>
              <a:spcAft>
                <a:spcPts val="300"/>
              </a:spcAft>
              <a:buClr>
                <a:srgbClr val="000000"/>
              </a:buClr>
            </a:pPr>
            <a:r>
              <a:rPr lang="de-DE" sz="1200" dirty="0">
                <a:solidFill>
                  <a:srgbClr val="6E6452"/>
                </a:solidFill>
              </a:rPr>
              <a:t>GIZ </a:t>
            </a:r>
            <a:r>
              <a:rPr lang="uk-UA" sz="1200" dirty="0">
                <a:solidFill>
                  <a:srgbClr val="6E6452"/>
                </a:solidFill>
              </a:rPr>
              <a:t>Україна</a:t>
            </a:r>
          </a:p>
          <a:p>
            <a:pPr fontAlgn="auto">
              <a:spcBef>
                <a:spcPts val="0"/>
              </a:spcBef>
              <a:spcAft>
                <a:spcPts val="300"/>
              </a:spcAft>
              <a:buClr>
                <a:srgbClr val="000000"/>
              </a:buClr>
            </a:pPr>
            <a:endParaRPr lang="uk-UA" sz="1200" dirty="0">
              <a:solidFill>
                <a:srgbClr val="6E6452"/>
              </a:solidFill>
            </a:endParaRPr>
          </a:p>
          <a:p>
            <a:pPr fontAlgn="auto">
              <a:spcBef>
                <a:spcPts val="0"/>
              </a:spcBef>
              <a:spcAft>
                <a:spcPts val="300"/>
              </a:spcAft>
              <a:buClr>
                <a:srgbClr val="000000"/>
              </a:buClr>
            </a:pPr>
            <a:r>
              <a:rPr lang="uk-UA" sz="1200" dirty="0">
                <a:solidFill>
                  <a:srgbClr val="6E6452"/>
                </a:solidFill>
              </a:rPr>
              <a:t>Офіс </a:t>
            </a:r>
            <a:r>
              <a:rPr lang="de-DE" sz="1200" dirty="0">
                <a:solidFill>
                  <a:srgbClr val="6E6452"/>
                </a:solidFill>
              </a:rPr>
              <a:t>GIZ </a:t>
            </a:r>
            <a:r>
              <a:rPr lang="uk-UA" sz="1200" dirty="0">
                <a:solidFill>
                  <a:srgbClr val="6E6452"/>
                </a:solidFill>
              </a:rPr>
              <a:t>у Києві</a:t>
            </a:r>
          </a:p>
          <a:p>
            <a:pPr fontAlgn="auto">
              <a:spcBef>
                <a:spcPts val="0"/>
              </a:spcBef>
              <a:spcAft>
                <a:spcPts val="300"/>
              </a:spcAft>
              <a:buClr>
                <a:srgbClr val="000000"/>
              </a:buClr>
            </a:pPr>
            <a:r>
              <a:rPr lang="uk-UA" sz="1200" dirty="0">
                <a:solidFill>
                  <a:srgbClr val="6E6452"/>
                </a:solidFill>
              </a:rPr>
              <a:t>Вул. Велика Васильківська, 44 </a:t>
            </a:r>
          </a:p>
          <a:p>
            <a:pPr fontAlgn="auto">
              <a:spcBef>
                <a:spcPts val="0"/>
              </a:spcBef>
              <a:spcAft>
                <a:spcPts val="300"/>
              </a:spcAft>
              <a:buClr>
                <a:srgbClr val="000000"/>
              </a:buClr>
            </a:pPr>
            <a:r>
              <a:rPr lang="uk-UA" sz="1200" dirty="0">
                <a:solidFill>
                  <a:srgbClr val="6E6452"/>
                </a:solidFill>
              </a:rPr>
              <a:t>01044, Київ, Україна</a:t>
            </a:r>
            <a:br>
              <a:rPr lang="uk-UA" sz="1200" dirty="0"/>
            </a:br>
            <a:r>
              <a:rPr lang="uk-UA" sz="1200" dirty="0">
                <a:solidFill>
                  <a:srgbClr val="6E6452"/>
                </a:solidFill>
              </a:rPr>
              <a:t>Тел.: +38 044 581 19 56/57</a:t>
            </a:r>
            <a:br>
              <a:rPr lang="uk-UA" sz="1200" dirty="0"/>
            </a:br>
            <a:r>
              <a:rPr lang="uk-UA" sz="1200" dirty="0">
                <a:solidFill>
                  <a:srgbClr val="6E6452"/>
                </a:solidFill>
              </a:rPr>
              <a:t>Факс: +38 044 581 19 54</a:t>
            </a:r>
          </a:p>
          <a:p>
            <a:pPr fontAlgn="auto">
              <a:spcBef>
                <a:spcPts val="0"/>
              </a:spcBef>
              <a:spcAft>
                <a:spcPts val="300"/>
              </a:spcAft>
              <a:buClr>
                <a:srgbClr val="000000"/>
              </a:buClr>
            </a:pPr>
            <a:r>
              <a:rPr lang="uk-UA" sz="1200" dirty="0">
                <a:solidFill>
                  <a:srgbClr val="6E6452"/>
                </a:solidFill>
              </a:rPr>
              <a:t>Електронна пошта: </a:t>
            </a:r>
            <a:r>
              <a:rPr lang="de-DE" sz="1200" dirty="0">
                <a:solidFill>
                  <a:srgbClr val="6E6452"/>
                </a:solidFill>
              </a:rPr>
              <a:t>giz-ukraine@giz.de</a:t>
            </a:r>
            <a:br>
              <a:rPr lang="de-DE" sz="1200" dirty="0"/>
            </a:br>
            <a:r>
              <a:rPr lang="uk-UA" sz="1200" dirty="0">
                <a:solidFill>
                  <a:srgbClr val="6E6452"/>
                </a:solidFill>
              </a:rPr>
              <a:t>Сайт: </a:t>
            </a:r>
            <a:r>
              <a:rPr lang="de-DE" sz="1200" dirty="0">
                <a:solidFill>
                  <a:srgbClr val="6E6452"/>
                </a:solidFill>
              </a:rPr>
              <a:t>www.giz.de/ukraine</a:t>
            </a:r>
          </a:p>
          <a:p>
            <a:pPr fontAlgn="auto">
              <a:spcBef>
                <a:spcPts val="0"/>
              </a:spcBef>
              <a:spcAft>
                <a:spcPts val="300"/>
              </a:spcAft>
              <a:buClr>
                <a:srgbClr val="000000"/>
              </a:buClr>
            </a:pPr>
            <a:endParaRPr lang="uk-UA" sz="1200" dirty="0">
              <a:solidFill>
                <a:srgbClr val="6E6452"/>
              </a:solidFill>
              <a:latin typeface="+mn-lt"/>
            </a:endParaRPr>
          </a:p>
          <a:p>
            <a:pPr fontAlgn="auto">
              <a:spcBef>
                <a:spcPts val="0"/>
              </a:spcBef>
              <a:spcAft>
                <a:spcPts val="300"/>
              </a:spcAft>
              <a:buClr>
                <a:srgbClr val="000000"/>
              </a:buClr>
            </a:pPr>
            <a:endParaRPr lang="uk-UA" sz="1200" dirty="0">
              <a:solidFill>
                <a:srgbClr val="6E6452"/>
              </a:solidFill>
              <a:latin typeface="+mn-lt"/>
            </a:endParaRPr>
          </a:p>
          <a:p>
            <a:pPr fontAlgn="auto">
              <a:spcBef>
                <a:spcPts val="0"/>
              </a:spcBef>
              <a:spcAft>
                <a:spcPts val="300"/>
              </a:spcAft>
              <a:buClr>
                <a:srgbClr val="000000"/>
              </a:buClr>
            </a:pPr>
            <a:endParaRPr lang="uk-UA" sz="1200" dirty="0">
              <a:solidFill>
                <a:srgbClr val="6E6452"/>
              </a:solidFill>
              <a:latin typeface="+mn-lt"/>
            </a:endParaRPr>
          </a:p>
          <a:p>
            <a:pPr fontAlgn="auto">
              <a:spcBef>
                <a:spcPts val="0"/>
              </a:spcBef>
              <a:spcAft>
                <a:spcPts val="300"/>
              </a:spcAft>
              <a:buClr>
                <a:srgbClr val="000000"/>
              </a:buClr>
            </a:pPr>
            <a:endParaRPr lang="uk-UA" sz="1200" dirty="0">
              <a:solidFill>
                <a:srgbClr val="6E6452"/>
              </a:solidFill>
              <a:latin typeface="+mn-lt"/>
            </a:endParaRPr>
          </a:p>
          <a:p>
            <a:pPr fontAlgn="auto">
              <a:spcBef>
                <a:spcPts val="0"/>
              </a:spcBef>
              <a:spcAft>
                <a:spcPts val="300"/>
              </a:spcAft>
              <a:buClr>
                <a:srgbClr val="000000"/>
              </a:buClr>
            </a:pPr>
            <a:endParaRPr lang="uk-UA" sz="1200" dirty="0">
              <a:solidFill>
                <a:srgbClr val="6E6452"/>
              </a:solidFill>
              <a:latin typeface="+mn-lt"/>
            </a:endParaRPr>
          </a:p>
          <a:p>
            <a:pPr fontAlgn="auto">
              <a:spcBef>
                <a:spcPts val="0"/>
              </a:spcBef>
              <a:spcAft>
                <a:spcPts val="300"/>
              </a:spcAft>
              <a:buClr>
                <a:srgbClr val="000000"/>
              </a:buClr>
            </a:pPr>
            <a:endParaRPr lang="uk-UA" sz="1200" dirty="0">
              <a:solidFill>
                <a:srgbClr val="6E6452"/>
              </a:solidFill>
              <a:latin typeface="+mn-lt"/>
            </a:endParaRPr>
          </a:p>
          <a:p>
            <a:pPr fontAlgn="auto">
              <a:spcBef>
                <a:spcPts val="0"/>
              </a:spcBef>
              <a:spcAft>
                <a:spcPts val="300"/>
              </a:spcAft>
              <a:buClr>
                <a:srgbClr val="000000"/>
              </a:buClr>
            </a:pPr>
            <a:endParaRPr lang="uk-UA" sz="1200" dirty="0">
              <a:solidFill>
                <a:srgbClr val="6E6452"/>
              </a:solidFill>
              <a:latin typeface="+mn-lt"/>
            </a:endParaRPr>
          </a:p>
          <a:p>
            <a:pPr fontAlgn="auto">
              <a:spcBef>
                <a:spcPts val="0"/>
              </a:spcBef>
              <a:spcAft>
                <a:spcPts val="300"/>
              </a:spcAft>
              <a:buClr>
                <a:srgbClr val="000000"/>
              </a:buClr>
            </a:pPr>
            <a:endParaRPr lang="uk-UA" sz="1200" dirty="0">
              <a:solidFill>
                <a:srgbClr val="6E6452"/>
              </a:solidFill>
              <a:latin typeface="+mn-lt"/>
            </a:endParaRPr>
          </a:p>
          <a:p>
            <a:pPr fontAlgn="auto">
              <a:spcBef>
                <a:spcPts val="0"/>
              </a:spcBef>
              <a:spcAft>
                <a:spcPts val="300"/>
              </a:spcAft>
              <a:buClr>
                <a:srgbClr val="000000"/>
              </a:buClr>
            </a:pPr>
            <a:endParaRPr lang="uk-UA" sz="1200" dirty="0">
              <a:solidFill>
                <a:srgbClr val="6E6452"/>
              </a:solidFill>
              <a:latin typeface="+mn-lt"/>
            </a:endParaRPr>
          </a:p>
        </p:txBody>
      </p:sp>
      <p:pic>
        <p:nvPicPr>
          <p:cNvPr id="5"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0" y="1810"/>
            <a:ext cx="9144000" cy="1115568"/>
          </a:xfrm>
          <a:prstGeom prst="rect">
            <a:avLst/>
          </a:prstGeom>
          <a:noFill/>
          <a:ln w="9525">
            <a:noFill/>
            <a:miter lim="800000"/>
            <a:headEnd/>
            <a:tailEnd/>
          </a:ln>
        </p:spPr>
      </p:pic>
      <p:pic>
        <p:nvPicPr>
          <p:cNvPr id="6" name="Grafik 7"/>
          <p:cNvPicPr>
            <a:picLocks noChangeAspect="1"/>
          </p:cNvPicPr>
          <p:nvPr/>
        </p:nvPicPr>
        <p:blipFill>
          <a:blip r:embed="rId4" cstate="print"/>
          <a:srcRect/>
          <a:stretch>
            <a:fillRect/>
          </a:stretch>
        </p:blipFill>
        <p:spPr bwMode="auto">
          <a:xfrm>
            <a:off x="9529657" y="239490"/>
            <a:ext cx="2106612" cy="877888"/>
          </a:xfrm>
          <a:prstGeom prst="rect">
            <a:avLst/>
          </a:prstGeom>
          <a:noFill/>
          <a:ln w="9525">
            <a:noFill/>
            <a:miter lim="800000"/>
            <a:headEnd/>
            <a:tailEnd/>
          </a:ln>
        </p:spPr>
      </p:pic>
    </p:spTree>
    <p:extLst>
      <p:ext uri="{BB962C8B-B14F-4D97-AF65-F5344CB8AC3E}">
        <p14:creationId xmlns:p14="http://schemas.microsoft.com/office/powerpoint/2010/main" val="38677045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3" name="Rectangle 1027"/>
          <p:cNvSpPr>
            <a:spLocks noGrp="1" noChangeArrowheads="1"/>
          </p:cNvSpPr>
          <p:nvPr>
            <p:ph idx="1"/>
          </p:nvPr>
        </p:nvSpPr>
        <p:spPr>
          <a:xfrm>
            <a:off x="623392" y="1166608"/>
            <a:ext cx="10657184" cy="5144688"/>
          </a:xfrm>
        </p:spPr>
        <p:txBody>
          <a:bodyPr/>
          <a:lstStyle/>
          <a:p>
            <a:pPr lvl="0"/>
            <a:r>
              <a:rPr lang="uk-UA" kern="1200" dirty="0">
                <a:solidFill>
                  <a:schemeClr val="tx1"/>
                </a:solidFill>
              </a:rPr>
              <a:t>Утворення плісняви й грибка можна зменшити за допомогою:</a:t>
            </a:r>
          </a:p>
          <a:p>
            <a:pPr lvl="1"/>
            <a:r>
              <a:rPr lang="uk-UA" kern="1200" dirty="0">
                <a:solidFill>
                  <a:schemeClr val="tx1"/>
                </a:solidFill>
              </a:rPr>
              <a:t>Збільшення подачі свіжого повітря </a:t>
            </a:r>
          </a:p>
          <a:p>
            <a:pPr lvl="1">
              <a:spcAft>
                <a:spcPts val="2400"/>
              </a:spcAft>
            </a:pPr>
            <a:r>
              <a:rPr lang="uk-UA" kern="1200" dirty="0">
                <a:solidFill>
                  <a:schemeClr val="tx1"/>
                </a:solidFill>
              </a:rPr>
              <a:t>Належної ізоляції оболонки будівлі</a:t>
            </a:r>
          </a:p>
          <a:p>
            <a:pPr lvl="0"/>
            <a:r>
              <a:rPr lang="uk-UA" kern="1200" dirty="0">
                <a:solidFill>
                  <a:schemeClr val="tx1"/>
                </a:solidFill>
              </a:rPr>
              <a:t>Найпоширеніші помилки під час відновлення будівель:</a:t>
            </a:r>
          </a:p>
          <a:p>
            <a:pPr lvl="1"/>
            <a:r>
              <a:rPr lang="uk-UA" kern="1200" dirty="0">
                <a:solidFill>
                  <a:schemeClr val="tx1"/>
                </a:solidFill>
              </a:rPr>
              <a:t>Зниження рівня природної вентиляції</a:t>
            </a:r>
            <a:br>
              <a:rPr dirty="0"/>
            </a:br>
            <a:r>
              <a:rPr lang="uk-UA" kern="1200" dirty="0">
                <a:solidFill>
                  <a:schemeClr val="tx1"/>
                </a:solidFill>
              </a:rPr>
              <a:t>абсолютно герметичні вікна, </a:t>
            </a:r>
            <a:r>
              <a:rPr lang="uk-UA" kern="1200" dirty="0">
                <a:solidFill>
                  <a:schemeClr val="tx1"/>
                </a:solidFill>
                <a:sym typeface="Wingdings"/>
              </a:rPr>
              <a:t>що</a:t>
            </a:r>
            <a:r>
              <a:rPr lang="uk-UA" dirty="0"/>
              <a:t> </a:t>
            </a:r>
            <a:r>
              <a:rPr lang="uk-UA" kern="1200" dirty="0">
                <a:solidFill>
                  <a:schemeClr val="tx1"/>
                </a:solidFill>
              </a:rPr>
              <a:t>збільшує внутрішню вологість повітря</a:t>
            </a:r>
          </a:p>
          <a:p>
            <a:pPr lvl="1"/>
            <a:r>
              <a:rPr lang="uk-UA" kern="1200" dirty="0">
                <a:solidFill>
                  <a:schemeClr val="tx1"/>
                </a:solidFill>
              </a:rPr>
              <a:t>Нерівномірно та неналежно встановлена термоізоляцію</a:t>
            </a:r>
            <a:endParaRPr lang="uk-UA" kern="1200" dirty="0">
              <a:solidFill>
                <a:srgbClr val="FF0000"/>
              </a:solidFill>
            </a:endParaRPr>
          </a:p>
          <a:p>
            <a:pPr lvl="1">
              <a:spcAft>
                <a:spcPts val="2400"/>
              </a:spcAft>
            </a:pPr>
            <a:r>
              <a:rPr lang="uk-UA" kern="1200" dirty="0">
                <a:solidFill>
                  <a:schemeClr val="tx1"/>
                </a:solidFill>
              </a:rPr>
              <a:t>Конденсація чи утворення грибка та плісняви на поверхнях із низькою температурою</a:t>
            </a:r>
          </a:p>
          <a:p>
            <a:r>
              <a:rPr lang="uk-UA" kern="1200" dirty="0">
                <a:solidFill>
                  <a:schemeClr val="tx1"/>
                </a:solidFill>
              </a:rPr>
              <a:t>Оптимальну внутрішню вологість повітря можна забезпечити так:</a:t>
            </a:r>
          </a:p>
          <a:p>
            <a:pPr lvl="1"/>
            <a:r>
              <a:rPr lang="uk-UA" kern="1200" dirty="0">
                <a:solidFill>
                  <a:schemeClr val="tx1"/>
                </a:solidFill>
              </a:rPr>
              <a:t>Регулювання швидкості циркуляції повітря, врахування внутрішніх джерел вологості</a:t>
            </a:r>
          </a:p>
          <a:p>
            <a:pPr lvl="1"/>
            <a:r>
              <a:rPr lang="uk-UA" kern="1200" dirty="0">
                <a:solidFill>
                  <a:schemeClr val="tx1"/>
                </a:solidFill>
              </a:rPr>
              <a:t>Найпоширеніша помилка – занадто високий рівень подачі свіжого повітря</a:t>
            </a:r>
          </a:p>
        </p:txBody>
      </p:sp>
      <p:sp>
        <p:nvSpPr>
          <p:cNvPr id="2" name="Titel 1"/>
          <p:cNvSpPr>
            <a:spLocks noGrp="1"/>
          </p:cNvSpPr>
          <p:nvPr>
            <p:ph type="title"/>
          </p:nvPr>
        </p:nvSpPr>
        <p:spPr>
          <a:xfrm>
            <a:off x="623392" y="404664"/>
            <a:ext cx="7776000" cy="617928"/>
          </a:xfrm>
        </p:spPr>
        <p:txBody>
          <a:bodyPr/>
          <a:lstStyle/>
          <a:p>
            <a:r>
              <a:rPr lang="uk-UA" sz="2800" b="1" kern="1200" dirty="0">
                <a:solidFill>
                  <a:schemeClr val="tx1"/>
                </a:solidFill>
              </a:rPr>
              <a:t>Вологість повітря</a:t>
            </a:r>
          </a:p>
        </p:txBody>
      </p:sp>
    </p:spTree>
    <p:extLst>
      <p:ext uri="{BB962C8B-B14F-4D97-AF65-F5344CB8AC3E}">
        <p14:creationId xmlns:p14="http://schemas.microsoft.com/office/powerpoint/2010/main" val="3400487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0"/>
          <p:cNvSpPr>
            <a:spLocks noGrp="1" noChangeArrowheads="1"/>
          </p:cNvSpPr>
          <p:nvPr>
            <p:ph idx="1"/>
          </p:nvPr>
        </p:nvSpPr>
        <p:spPr>
          <a:xfrm>
            <a:off x="551384" y="1248831"/>
            <a:ext cx="10801200" cy="5000746"/>
          </a:xfrm>
        </p:spPr>
        <p:txBody>
          <a:bodyPr/>
          <a:lstStyle/>
          <a:p>
            <a:pPr marL="0" indent="0">
              <a:lnSpc>
                <a:spcPct val="150000"/>
              </a:lnSpc>
              <a:buNone/>
            </a:pPr>
            <a:r>
              <a:rPr lang="uk-UA" kern="1200" dirty="0">
                <a:solidFill>
                  <a:schemeClr val="tx1"/>
                </a:solidFill>
              </a:rPr>
              <a:t>«Забезпечення циркуляції повітря в житлових будівлях»</a:t>
            </a:r>
            <a:br>
              <a:rPr dirty="0"/>
            </a:br>
            <a:r>
              <a:rPr lang="uk-UA" kern="1200" dirty="0">
                <a:solidFill>
                  <a:schemeClr val="tx1"/>
                </a:solidFill>
              </a:rPr>
              <a:t>Автор: Др. Макс Петтенкофер</a:t>
            </a:r>
          </a:p>
          <a:p>
            <a:pPr marL="0" indent="0">
              <a:buNone/>
            </a:pPr>
            <a:r>
              <a:rPr lang="uk-UA" kern="1200" dirty="0">
                <a:solidFill>
                  <a:schemeClr val="tx1"/>
                </a:solidFill>
              </a:rPr>
              <a:t>«Експерименти свідчать, що будь-яке повітря, яке містить більше ніж 1 тисячну вуглекислого газу, який утворюють люди через дихання та піт, порушує комфорт людей. Тому це означає, що будь-яке повітря, яке містить більше ніж 1 тисячну вуглекислого газу, який генерують люди через дихання та піт, можна вважати повітрям низької якості».</a:t>
            </a:r>
          </a:p>
          <a:p>
            <a:pPr marL="0" indent="0">
              <a:buNone/>
            </a:pPr>
            <a:r>
              <a:rPr lang="uk-UA" kern="1200" dirty="0">
                <a:solidFill>
                  <a:schemeClr val="tx1"/>
                </a:solidFill>
              </a:rPr>
              <a:t>Літературно-артистичний заклад книгарні Й.Ґ. </a:t>
            </a:r>
            <a:r>
              <a:rPr lang="uk-UA" kern="1200" dirty="0" err="1">
                <a:solidFill>
                  <a:schemeClr val="tx1"/>
                </a:solidFill>
              </a:rPr>
              <a:t>Котта</a:t>
            </a:r>
            <a:r>
              <a:rPr lang="uk-UA" kern="1200" dirty="0">
                <a:solidFill>
                  <a:schemeClr val="tx1"/>
                </a:solidFill>
              </a:rPr>
              <a:t>, Мюнхен, 1858</a:t>
            </a:r>
          </a:p>
          <a:p>
            <a:pPr marL="0"/>
            <a:endParaRPr lang="uk-UA" kern="1200" dirty="0">
              <a:solidFill>
                <a:schemeClr val="tx1"/>
              </a:solidFill>
            </a:endParaRPr>
          </a:p>
          <a:p>
            <a:pPr marL="0" lvl="0" indent="0">
              <a:buNone/>
            </a:pPr>
            <a:r>
              <a:rPr lang="uk-UA" kern="1200" dirty="0">
                <a:solidFill>
                  <a:schemeClr val="tx1"/>
                </a:solidFill>
              </a:rPr>
              <a:t>1 тисячна = 1000 мкг/дм3</a:t>
            </a:r>
          </a:p>
          <a:p>
            <a:pPr marL="0" indent="0">
              <a:buNone/>
            </a:pPr>
            <a:r>
              <a:rPr lang="uk-UA" kern="1200" dirty="0">
                <a:solidFill>
                  <a:schemeClr val="tx1"/>
                </a:solidFill>
              </a:rPr>
              <a:t>Наявний стандарт EN 13779 (нежитлові будівлі) чи стандарт 15251 (рекомендації також для житлових будівель): класифікація якості внутрішнього повітря за допомогою збільшення CO2 порівняно з його концентрацією в чистому повітрі; зростання з 350 до більше ніж 800 мкг/дм3</a:t>
            </a:r>
          </a:p>
        </p:txBody>
      </p:sp>
      <p:sp>
        <p:nvSpPr>
          <p:cNvPr id="2" name="Titel 1"/>
          <p:cNvSpPr>
            <a:spLocks noGrp="1"/>
          </p:cNvSpPr>
          <p:nvPr>
            <p:ph type="title"/>
          </p:nvPr>
        </p:nvSpPr>
        <p:spPr>
          <a:xfrm>
            <a:off x="623392" y="404664"/>
            <a:ext cx="7884897" cy="499299"/>
          </a:xfrm>
        </p:spPr>
        <p:txBody>
          <a:bodyPr/>
          <a:lstStyle/>
          <a:p>
            <a:r>
              <a:rPr lang="uk-UA" sz="2800" b="1" kern="1200" dirty="0">
                <a:solidFill>
                  <a:schemeClr val="tx1"/>
                </a:solidFill>
              </a:rPr>
              <a:t>Якість повітря: CO</a:t>
            </a:r>
            <a:r>
              <a:rPr lang="uk-UA" sz="2800" b="1" kern="1200" baseline="-25000" dirty="0">
                <a:solidFill>
                  <a:schemeClr val="tx1"/>
                </a:solidFill>
              </a:rPr>
              <a:t>2</a:t>
            </a:r>
            <a:r>
              <a:rPr lang="uk-UA" sz="2800" b="1" kern="1200" dirty="0">
                <a:solidFill>
                  <a:schemeClr val="tx1"/>
                </a:solidFill>
              </a:rPr>
              <a:t> як критерій якості</a:t>
            </a:r>
          </a:p>
        </p:txBody>
      </p:sp>
    </p:spTree>
    <p:extLst>
      <p:ext uri="{BB962C8B-B14F-4D97-AF65-F5344CB8AC3E}">
        <p14:creationId xmlns:p14="http://schemas.microsoft.com/office/powerpoint/2010/main" val="69947507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6" name="Rectangle 4"/>
          <p:cNvSpPr>
            <a:spLocks noChangeArrowheads="1"/>
          </p:cNvSpPr>
          <p:nvPr/>
        </p:nvSpPr>
        <p:spPr bwMode="auto">
          <a:xfrm>
            <a:off x="6430964" y="1056856"/>
            <a:ext cx="59499" cy="255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51318" eaLnBrk="0" hangingPunct="0">
              <a:spcBef>
                <a:spcPct val="50000"/>
              </a:spcBef>
              <a:buClr>
                <a:srgbClr val="00B283"/>
              </a:buClr>
            </a:pPr>
            <a:r>
              <a:rPr lang="uk-UA"/>
              <a:t> </a:t>
            </a:r>
            <a:endParaRPr kumimoji="1" lang="uk-UA" sz="1661"/>
          </a:p>
        </p:txBody>
      </p:sp>
      <p:sp>
        <p:nvSpPr>
          <p:cNvPr id="4" name="Titel 3"/>
          <p:cNvSpPr>
            <a:spLocks noGrp="1"/>
          </p:cNvSpPr>
          <p:nvPr>
            <p:ph type="title"/>
          </p:nvPr>
        </p:nvSpPr>
        <p:spPr>
          <a:xfrm>
            <a:off x="263352" y="174461"/>
            <a:ext cx="8496944" cy="877156"/>
          </a:xfrm>
        </p:spPr>
        <p:txBody>
          <a:bodyPr/>
          <a:lstStyle/>
          <a:p>
            <a:r>
              <a:rPr lang="uk-UA" b="1" kern="1200" dirty="0">
                <a:solidFill>
                  <a:schemeClr val="tx1"/>
                </a:solidFill>
              </a:rPr>
              <a:t>Рекомендований рівень вентиляції житлових приміщень</a:t>
            </a:r>
          </a:p>
        </p:txBody>
      </p:sp>
      <p:sp>
        <p:nvSpPr>
          <p:cNvPr id="5" name="Content Placeholder 4"/>
          <p:cNvSpPr>
            <a:spLocks noGrp="1"/>
          </p:cNvSpPr>
          <p:nvPr>
            <p:ph idx="1"/>
          </p:nvPr>
        </p:nvSpPr>
        <p:spPr>
          <a:xfrm>
            <a:off x="556253" y="1264461"/>
            <a:ext cx="11012358" cy="1903768"/>
          </a:xfrm>
        </p:spPr>
        <p:style>
          <a:lnRef idx="2">
            <a:schemeClr val="accent1"/>
          </a:lnRef>
          <a:fillRef idx="1">
            <a:schemeClr val="lt1"/>
          </a:fillRef>
          <a:effectRef idx="0">
            <a:schemeClr val="accent1"/>
          </a:effectRef>
          <a:fontRef idx="minor">
            <a:schemeClr val="dk1"/>
          </a:fontRef>
        </p:style>
        <p:txBody>
          <a:bodyPr/>
          <a:lstStyle/>
          <a:p>
            <a:pPr>
              <a:spcAft>
                <a:spcPts val="0"/>
              </a:spcAft>
            </a:pPr>
            <a:r>
              <a:rPr lang="uk-UA" kern="1200" dirty="0">
                <a:solidFill>
                  <a:schemeClr val="tx1"/>
                </a:solidFill>
              </a:rPr>
              <a:t>Якість внутрішнього повітря виражають як оптимальний рівень вентиляції. У житлових будівлях вентиляцію забезпечують за допомогою: </a:t>
            </a:r>
          </a:p>
          <a:p>
            <a:pPr lvl="1">
              <a:spcAft>
                <a:spcPts val="0"/>
              </a:spcAft>
              <a:buFont typeface="Wingdings" panose="05000000000000000000" pitchFamily="2" charset="2"/>
              <a:buChar char="ü"/>
            </a:pPr>
            <a:r>
              <a:rPr lang="uk-UA" kern="1200" dirty="0">
                <a:solidFill>
                  <a:schemeClr val="tx1"/>
                </a:solidFill>
              </a:rPr>
              <a:t>Витяжок забрудників у кімнатах із підвищеною вологістю (ванні кімнати, кухні, туалети);</a:t>
            </a:r>
          </a:p>
          <a:p>
            <a:pPr lvl="1">
              <a:spcAft>
                <a:spcPts val="0"/>
              </a:spcAft>
              <a:buFont typeface="Wingdings" panose="05000000000000000000" pitchFamily="2" charset="2"/>
              <a:buChar char="ü"/>
            </a:pPr>
            <a:r>
              <a:rPr lang="uk-UA" kern="1200" dirty="0">
                <a:solidFill>
                  <a:schemeClr val="tx1"/>
                </a:solidFill>
              </a:rPr>
              <a:t>Загальної вентиляції всіх кімнат у помешканні;</a:t>
            </a:r>
          </a:p>
          <a:p>
            <a:pPr lvl="1">
              <a:spcAft>
                <a:spcPts val="0"/>
              </a:spcAft>
              <a:buFont typeface="Wingdings" panose="05000000000000000000" pitchFamily="2" charset="2"/>
              <a:buChar char="ü"/>
            </a:pPr>
            <a:r>
              <a:rPr lang="uk-UA" kern="1200" dirty="0">
                <a:solidFill>
                  <a:schemeClr val="tx1"/>
                </a:solidFill>
              </a:rPr>
              <a:t>Загальної вентиляції всіх кімнат у приміщенні з критерієм свіжого повітря в головній кімнаті (спальні та вітальні) </a:t>
            </a:r>
          </a:p>
        </p:txBody>
      </p:sp>
      <p:graphicFrame>
        <p:nvGraphicFramePr>
          <p:cNvPr id="6" name="Table 5"/>
          <p:cNvGraphicFramePr>
            <a:graphicFrameLocks noGrp="1"/>
          </p:cNvGraphicFramePr>
          <p:nvPr>
            <p:extLst>
              <p:ext uri="{D42A27DB-BD31-4B8C-83A1-F6EECF244321}">
                <p14:modId xmlns:p14="http://schemas.microsoft.com/office/powerpoint/2010/main" val="1074974793"/>
              </p:ext>
            </p:extLst>
          </p:nvPr>
        </p:nvGraphicFramePr>
        <p:xfrm>
          <a:off x="587388" y="3429000"/>
          <a:ext cx="10981223" cy="2880321"/>
        </p:xfrm>
        <a:graphic>
          <a:graphicData uri="http://schemas.openxmlformats.org/drawingml/2006/table">
            <a:tbl>
              <a:tblPr firstRow="1" bandRow="1">
                <a:tableStyleId>{5C22544A-7EE6-4342-B048-85BDC9FD1C3A}</a:tableStyleId>
              </a:tblPr>
              <a:tblGrid>
                <a:gridCol w="1372653">
                  <a:extLst>
                    <a:ext uri="{9D8B030D-6E8A-4147-A177-3AD203B41FA5}">
                      <a16:colId xmlns:a16="http://schemas.microsoft.com/office/drawing/2014/main" val="20000"/>
                    </a:ext>
                  </a:extLst>
                </a:gridCol>
                <a:gridCol w="1372653">
                  <a:extLst>
                    <a:ext uri="{9D8B030D-6E8A-4147-A177-3AD203B41FA5}">
                      <a16:colId xmlns:a16="http://schemas.microsoft.com/office/drawing/2014/main" val="20001"/>
                    </a:ext>
                  </a:extLst>
                </a:gridCol>
                <a:gridCol w="1372653">
                  <a:extLst>
                    <a:ext uri="{9D8B030D-6E8A-4147-A177-3AD203B41FA5}">
                      <a16:colId xmlns:a16="http://schemas.microsoft.com/office/drawing/2014/main" val="20002"/>
                    </a:ext>
                  </a:extLst>
                </a:gridCol>
                <a:gridCol w="1372653">
                  <a:extLst>
                    <a:ext uri="{9D8B030D-6E8A-4147-A177-3AD203B41FA5}">
                      <a16:colId xmlns:a16="http://schemas.microsoft.com/office/drawing/2014/main" val="20003"/>
                    </a:ext>
                  </a:extLst>
                </a:gridCol>
                <a:gridCol w="1424311">
                  <a:extLst>
                    <a:ext uri="{9D8B030D-6E8A-4147-A177-3AD203B41FA5}">
                      <a16:colId xmlns:a16="http://schemas.microsoft.com/office/drawing/2014/main" val="20004"/>
                    </a:ext>
                  </a:extLst>
                </a:gridCol>
                <a:gridCol w="1320994">
                  <a:extLst>
                    <a:ext uri="{9D8B030D-6E8A-4147-A177-3AD203B41FA5}">
                      <a16:colId xmlns:a16="http://schemas.microsoft.com/office/drawing/2014/main" val="20005"/>
                    </a:ext>
                  </a:extLst>
                </a:gridCol>
                <a:gridCol w="1372653">
                  <a:extLst>
                    <a:ext uri="{9D8B030D-6E8A-4147-A177-3AD203B41FA5}">
                      <a16:colId xmlns:a16="http://schemas.microsoft.com/office/drawing/2014/main" val="20006"/>
                    </a:ext>
                  </a:extLst>
                </a:gridCol>
                <a:gridCol w="1372653">
                  <a:extLst>
                    <a:ext uri="{9D8B030D-6E8A-4147-A177-3AD203B41FA5}">
                      <a16:colId xmlns:a16="http://schemas.microsoft.com/office/drawing/2014/main" val="20007"/>
                    </a:ext>
                  </a:extLst>
                </a:gridCol>
              </a:tblGrid>
              <a:tr h="948266">
                <a:tc rowSpan="2">
                  <a:txBody>
                    <a:bodyPr/>
                    <a:lstStyle/>
                    <a:p>
                      <a:r>
                        <a:rPr lang="uk-UA" sz="1800" b="0" i="0" u="none" strike="noStrike" kern="1200" baseline="0" dirty="0">
                          <a:solidFill>
                            <a:schemeClr val="lt1"/>
                          </a:solidFill>
                          <a:latin typeface="+mn-lt"/>
                        </a:rPr>
                        <a:t>Категорія </a:t>
                      </a:r>
                      <a:endParaRPr lang="uk-UA" dirty="0"/>
                    </a:p>
                  </a:txBody>
                  <a:tcPr/>
                </a:tc>
                <a:tc gridSpan="2">
                  <a:txBody>
                    <a:bodyPr/>
                    <a:lstStyle/>
                    <a:p>
                      <a:r>
                        <a:rPr lang="uk-UA" sz="1800" b="0" i="0" u="none" strike="noStrike" kern="1200" baseline="0" dirty="0">
                          <a:solidFill>
                            <a:schemeClr val="lt1"/>
                          </a:solidFill>
                          <a:latin typeface="+mn-lt"/>
                        </a:rPr>
                        <a:t>Швидкість циркуляції повітря</a:t>
                      </a:r>
                      <a:endParaRPr lang="uk-UA" dirty="0"/>
                    </a:p>
                  </a:txBody>
                  <a:tcPr/>
                </a:tc>
                <a:tc hMerge="1">
                  <a:txBody>
                    <a:bodyPr/>
                    <a:lstStyle/>
                    <a:p>
                      <a:endParaRPr lang="en-US" dirty="0"/>
                    </a:p>
                  </a:txBody>
                  <a:tcPr/>
                </a:tc>
                <a:tc gridSpan="2">
                  <a:txBody>
                    <a:bodyPr/>
                    <a:lstStyle/>
                    <a:p>
                      <a:r>
                        <a:rPr lang="uk-UA" sz="1800" b="0" i="0" u="none" strike="noStrike" kern="1200" baseline="0" dirty="0">
                          <a:solidFill>
                            <a:schemeClr val="lt1"/>
                          </a:solidFill>
                          <a:latin typeface="+mn-lt"/>
                        </a:rPr>
                        <a:t>Вітальні та спальні,</a:t>
                      </a:r>
                    </a:p>
                    <a:p>
                      <a:r>
                        <a:rPr lang="uk-UA" sz="1800" b="0" i="0" u="none" strike="noStrike" kern="1200" baseline="0" dirty="0">
                          <a:solidFill>
                            <a:schemeClr val="lt1"/>
                          </a:solidFill>
                          <a:latin typeface="+mn-lt"/>
                        </a:rPr>
                        <a:t>Потік зовнішнього повітря</a:t>
                      </a:r>
                      <a:endParaRPr lang="uk-UA" dirty="0"/>
                    </a:p>
                  </a:txBody>
                  <a:tcPr/>
                </a:tc>
                <a:tc hMerge="1">
                  <a:txBody>
                    <a:bodyPr/>
                    <a:lstStyle/>
                    <a:p>
                      <a:endParaRPr lang="en-US" dirty="0"/>
                    </a:p>
                  </a:txBody>
                  <a:tcPr/>
                </a:tc>
                <a:tc gridSpan="3">
                  <a:txBody>
                    <a:bodyPr/>
                    <a:lstStyle/>
                    <a:p>
                      <a:r>
                        <a:rPr lang="uk-UA" sz="1800" b="0" i="0" u="none" strike="noStrike" kern="1200" baseline="0" dirty="0">
                          <a:solidFill>
                            <a:schemeClr val="lt1"/>
                          </a:solidFill>
                          <a:latin typeface="+mn-lt"/>
                        </a:rPr>
                        <a:t>Потік </a:t>
                      </a:r>
                      <a:r>
                        <a:rPr lang="uk-UA" sz="1800" b="0" i="0" u="none" strike="noStrike" kern="1200" baseline="0" dirty="0">
                          <a:solidFill>
                            <a:schemeClr val="bg1"/>
                          </a:solidFill>
                          <a:latin typeface="+mn-lt"/>
                        </a:rPr>
                        <a:t>вихлопних </a:t>
                      </a:r>
                      <a:r>
                        <a:rPr lang="uk-UA" sz="1800" b="0" i="0" u="none" strike="noStrike" kern="1200" baseline="0" dirty="0">
                          <a:solidFill>
                            <a:schemeClr val="lt1"/>
                          </a:solidFill>
                          <a:latin typeface="+mn-lt"/>
                        </a:rPr>
                        <a:t>газів, л/с</a:t>
                      </a:r>
                      <a:endParaRPr lang="uk-UA"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663787">
                <a:tc vMerge="1">
                  <a:txBody>
                    <a:bodyPr/>
                    <a:lstStyle/>
                    <a:p>
                      <a:endParaRPr lang="en-US" dirty="0"/>
                    </a:p>
                  </a:txBody>
                  <a:tcPr/>
                </a:tc>
                <a:tc>
                  <a:txBody>
                    <a:bodyPr/>
                    <a:lstStyle/>
                    <a:p>
                      <a:pPr algn="ctr"/>
                      <a:r>
                        <a:rPr lang="uk-UA" sz="1800" b="0" i="0" u="none" strike="noStrike" kern="1200" baseline="0" dirty="0">
                          <a:solidFill>
                            <a:schemeClr val="dk1"/>
                          </a:solidFill>
                          <a:latin typeface="+mn-lt"/>
                        </a:rPr>
                        <a:t>л/с,м</a:t>
                      </a:r>
                      <a:r>
                        <a:rPr lang="uk-UA" sz="1800" b="0" i="0" u="none" strike="noStrike" kern="1200" baseline="30000" dirty="0">
                          <a:solidFill>
                            <a:schemeClr val="dk1"/>
                          </a:solidFill>
                          <a:latin typeface="+mn-lt"/>
                        </a:rPr>
                        <a:t>2</a:t>
                      </a:r>
                      <a:endParaRPr lang="uk-UA" baseline="30000" dirty="0"/>
                    </a:p>
                  </a:txBody>
                  <a:tcPr anchor="ctr"/>
                </a:tc>
                <a:tc>
                  <a:txBody>
                    <a:bodyPr/>
                    <a:lstStyle/>
                    <a:p>
                      <a:pPr algn="ctr"/>
                      <a:r>
                        <a:rPr lang="uk-UA" sz="1800" b="0" i="0" u="none" strike="noStrike" kern="1200" baseline="0" dirty="0">
                          <a:solidFill>
                            <a:schemeClr val="dk1"/>
                          </a:solidFill>
                          <a:latin typeface="+mn-lt"/>
                        </a:rPr>
                        <a:t>ach</a:t>
                      </a:r>
                      <a:endParaRPr lang="uk-UA" dirty="0"/>
                    </a:p>
                  </a:txBody>
                  <a:tcPr anchor="ctr"/>
                </a:tc>
                <a:tc>
                  <a:txBody>
                    <a:bodyPr/>
                    <a:lstStyle/>
                    <a:p>
                      <a:pPr algn="ctr"/>
                      <a:r>
                        <a:rPr lang="uk-UA" sz="1800" b="0" i="0" u="none" strike="noStrike" kern="1200" baseline="0" dirty="0">
                          <a:solidFill>
                            <a:schemeClr val="dk1"/>
                          </a:solidFill>
                          <a:latin typeface="+mn-lt"/>
                        </a:rPr>
                        <a:t>л/с, люд.</a:t>
                      </a:r>
                      <a:endParaRPr lang="uk-UA" dirty="0"/>
                    </a:p>
                  </a:txBody>
                  <a:tcPr anchor="ctr"/>
                </a:tc>
                <a:tc>
                  <a:txBody>
                    <a:bodyPr/>
                    <a:lstStyle/>
                    <a:p>
                      <a:pPr algn="ctr"/>
                      <a:r>
                        <a:rPr lang="uk-UA" sz="1800" b="0" i="0" u="none" strike="noStrike" kern="1200" baseline="0" dirty="0">
                          <a:solidFill>
                            <a:schemeClr val="dk1"/>
                          </a:solidFill>
                          <a:latin typeface="+mn-lt"/>
                        </a:rPr>
                        <a:t>л/с/м</a:t>
                      </a:r>
                      <a:endParaRPr lang="uk-UA" dirty="0"/>
                    </a:p>
                  </a:txBody>
                  <a:tcPr anchor="ctr"/>
                </a:tc>
                <a:tc>
                  <a:txBody>
                    <a:bodyPr/>
                    <a:lstStyle/>
                    <a:p>
                      <a:pPr algn="ctr"/>
                      <a:r>
                        <a:rPr lang="uk-UA" sz="1800" b="0" i="0" u="none" strike="noStrike" kern="1200" baseline="0" dirty="0">
                          <a:solidFill>
                            <a:schemeClr val="dk1"/>
                          </a:solidFill>
                          <a:latin typeface="+mn-lt"/>
                        </a:rPr>
                        <a:t>Кухня </a:t>
                      </a:r>
                      <a:endParaRPr lang="uk-UA" dirty="0"/>
                    </a:p>
                  </a:txBody>
                  <a:tcPr anchor="ctr"/>
                </a:tc>
                <a:tc>
                  <a:txBody>
                    <a:bodyPr/>
                    <a:lstStyle/>
                    <a:p>
                      <a:pPr algn="ctr"/>
                      <a:r>
                        <a:rPr lang="uk-UA" sz="1800" b="0" i="0" u="none" strike="noStrike" kern="1200" baseline="0" dirty="0">
                          <a:solidFill>
                            <a:schemeClr val="dk1"/>
                          </a:solidFill>
                          <a:latin typeface="+mn-lt"/>
                        </a:rPr>
                        <a:t>Ванна кімната</a:t>
                      </a:r>
                      <a:endParaRPr lang="uk-UA" dirty="0"/>
                    </a:p>
                  </a:txBody>
                  <a:tcPr anchor="ctr"/>
                </a:tc>
                <a:tc>
                  <a:txBody>
                    <a:bodyPr/>
                    <a:lstStyle/>
                    <a:p>
                      <a:pPr algn="ctr"/>
                      <a:r>
                        <a:rPr lang="uk-UA" sz="1800" b="0" i="0" u="none" strike="noStrike" kern="1200" baseline="0" dirty="0">
                          <a:solidFill>
                            <a:schemeClr val="dk1"/>
                          </a:solidFill>
                          <a:latin typeface="+mn-lt"/>
                        </a:rPr>
                        <a:t>Туалети </a:t>
                      </a:r>
                      <a:endParaRPr lang="uk-UA" dirty="0"/>
                    </a:p>
                  </a:txBody>
                  <a:tcPr anchor="ctr"/>
                </a:tc>
                <a:extLst>
                  <a:ext uri="{0D108BD9-81ED-4DB2-BD59-A6C34878D82A}">
                    <a16:rowId xmlns:a16="http://schemas.microsoft.com/office/drawing/2014/main" val="10001"/>
                  </a:ext>
                </a:extLst>
              </a:tr>
              <a:tr h="478846">
                <a:tc>
                  <a:txBody>
                    <a:bodyPr/>
                    <a:lstStyle/>
                    <a:p>
                      <a:pPr algn="ctr"/>
                      <a:r>
                        <a:t>I</a:t>
                      </a:r>
                      <a:endParaRPr lang="uk-UA" dirty="0"/>
                    </a:p>
                  </a:txBody>
                  <a:tcPr/>
                </a:tc>
                <a:tc>
                  <a:txBody>
                    <a:bodyPr/>
                    <a:lstStyle/>
                    <a:p>
                      <a:pPr algn="ctr"/>
                      <a:r>
                        <a:t>0,49</a:t>
                      </a:r>
                      <a:endParaRPr lang="uk-UA" dirty="0"/>
                    </a:p>
                  </a:txBody>
                  <a:tcPr/>
                </a:tc>
                <a:tc>
                  <a:txBody>
                    <a:bodyPr/>
                    <a:lstStyle/>
                    <a:p>
                      <a:pPr algn="ctr"/>
                      <a:r>
                        <a:t>0,7</a:t>
                      </a:r>
                      <a:endParaRPr lang="uk-UA" dirty="0"/>
                    </a:p>
                  </a:txBody>
                  <a:tcPr/>
                </a:tc>
                <a:tc>
                  <a:txBody>
                    <a:bodyPr/>
                    <a:lstStyle/>
                    <a:p>
                      <a:pPr algn="ctr"/>
                      <a:r>
                        <a:t>10</a:t>
                      </a:r>
                      <a:endParaRPr lang="uk-UA" dirty="0"/>
                    </a:p>
                  </a:txBody>
                  <a:tcPr/>
                </a:tc>
                <a:tc>
                  <a:txBody>
                    <a:bodyPr/>
                    <a:lstStyle/>
                    <a:p>
                      <a:pPr algn="ctr"/>
                      <a:r>
                        <a:t>1,4</a:t>
                      </a:r>
                      <a:endParaRPr lang="uk-UA" dirty="0"/>
                    </a:p>
                  </a:txBody>
                  <a:tcPr/>
                </a:tc>
                <a:tc>
                  <a:txBody>
                    <a:bodyPr/>
                    <a:lstStyle/>
                    <a:p>
                      <a:pPr algn="ctr"/>
                      <a:r>
                        <a:t>28</a:t>
                      </a:r>
                      <a:endParaRPr lang="uk-UA" dirty="0"/>
                    </a:p>
                  </a:txBody>
                  <a:tcPr/>
                </a:tc>
                <a:tc>
                  <a:txBody>
                    <a:bodyPr/>
                    <a:lstStyle/>
                    <a:p>
                      <a:pPr algn="ctr"/>
                      <a:r>
                        <a:t>20</a:t>
                      </a:r>
                      <a:endParaRPr lang="uk-UA" dirty="0"/>
                    </a:p>
                  </a:txBody>
                  <a:tcPr/>
                </a:tc>
                <a:tc>
                  <a:txBody>
                    <a:bodyPr/>
                    <a:lstStyle/>
                    <a:p>
                      <a:pPr algn="ctr"/>
                      <a:r>
                        <a:t>14</a:t>
                      </a:r>
                      <a:endParaRPr lang="uk-UA" dirty="0"/>
                    </a:p>
                  </a:txBody>
                  <a:tcPr/>
                </a:tc>
                <a:extLst>
                  <a:ext uri="{0D108BD9-81ED-4DB2-BD59-A6C34878D82A}">
                    <a16:rowId xmlns:a16="http://schemas.microsoft.com/office/drawing/2014/main" val="10002"/>
                  </a:ext>
                </a:extLst>
              </a:tr>
              <a:tr h="394711">
                <a:tc>
                  <a:txBody>
                    <a:bodyPr/>
                    <a:lstStyle/>
                    <a:p>
                      <a:pPr algn="ctr"/>
                      <a:r>
                        <a:t>II</a:t>
                      </a:r>
                      <a:endParaRPr lang="uk-UA" dirty="0"/>
                    </a:p>
                  </a:txBody>
                  <a:tcPr/>
                </a:tc>
                <a:tc>
                  <a:txBody>
                    <a:bodyPr/>
                    <a:lstStyle/>
                    <a:p>
                      <a:pPr algn="ctr"/>
                      <a:r>
                        <a:t>0,42</a:t>
                      </a:r>
                      <a:endParaRPr lang="uk-UA" dirty="0"/>
                    </a:p>
                  </a:txBody>
                  <a:tcPr/>
                </a:tc>
                <a:tc>
                  <a:txBody>
                    <a:bodyPr/>
                    <a:lstStyle/>
                    <a:p>
                      <a:pPr algn="ctr"/>
                      <a:r>
                        <a:t>0,6</a:t>
                      </a:r>
                      <a:endParaRPr lang="uk-UA" dirty="0"/>
                    </a:p>
                  </a:txBody>
                  <a:tcPr/>
                </a:tc>
                <a:tc>
                  <a:txBody>
                    <a:bodyPr/>
                    <a:lstStyle/>
                    <a:p>
                      <a:pPr algn="ctr"/>
                      <a:r>
                        <a:t>7</a:t>
                      </a:r>
                      <a:endParaRPr lang="uk-UA" dirty="0"/>
                    </a:p>
                  </a:txBody>
                  <a:tcPr/>
                </a:tc>
                <a:tc>
                  <a:txBody>
                    <a:bodyPr/>
                    <a:lstStyle/>
                    <a:p>
                      <a:pPr algn="ctr"/>
                      <a:r>
                        <a:t>1,0</a:t>
                      </a:r>
                      <a:endParaRPr lang="uk-UA" dirty="0"/>
                    </a:p>
                  </a:txBody>
                  <a:tcPr/>
                </a:tc>
                <a:tc>
                  <a:txBody>
                    <a:bodyPr/>
                    <a:lstStyle/>
                    <a:p>
                      <a:pPr algn="ctr"/>
                      <a:r>
                        <a:t>20</a:t>
                      </a:r>
                      <a:endParaRPr lang="uk-UA" dirty="0"/>
                    </a:p>
                  </a:txBody>
                  <a:tcPr/>
                </a:tc>
                <a:tc>
                  <a:txBody>
                    <a:bodyPr/>
                    <a:lstStyle/>
                    <a:p>
                      <a:pPr algn="ctr"/>
                      <a:r>
                        <a:t>15</a:t>
                      </a:r>
                      <a:endParaRPr lang="uk-UA" dirty="0"/>
                    </a:p>
                  </a:txBody>
                  <a:tcPr/>
                </a:tc>
                <a:tc>
                  <a:txBody>
                    <a:bodyPr/>
                    <a:lstStyle/>
                    <a:p>
                      <a:pPr algn="ctr"/>
                      <a:r>
                        <a:t>10</a:t>
                      </a:r>
                      <a:endParaRPr lang="uk-UA" dirty="0"/>
                    </a:p>
                  </a:txBody>
                  <a:tcPr/>
                </a:tc>
                <a:extLst>
                  <a:ext uri="{0D108BD9-81ED-4DB2-BD59-A6C34878D82A}">
                    <a16:rowId xmlns:a16="http://schemas.microsoft.com/office/drawing/2014/main" val="10003"/>
                  </a:ext>
                </a:extLst>
              </a:tr>
              <a:tr h="394711">
                <a:tc>
                  <a:txBody>
                    <a:bodyPr/>
                    <a:lstStyle/>
                    <a:p>
                      <a:pPr algn="ctr"/>
                      <a:r>
                        <a:t>III</a:t>
                      </a:r>
                      <a:endParaRPr lang="uk-UA" dirty="0"/>
                    </a:p>
                  </a:txBody>
                  <a:tcPr/>
                </a:tc>
                <a:tc>
                  <a:txBody>
                    <a:bodyPr/>
                    <a:lstStyle/>
                    <a:p>
                      <a:pPr algn="ctr"/>
                      <a:r>
                        <a:t>0,35</a:t>
                      </a:r>
                      <a:endParaRPr lang="uk-UA" dirty="0"/>
                    </a:p>
                  </a:txBody>
                  <a:tcPr/>
                </a:tc>
                <a:tc>
                  <a:txBody>
                    <a:bodyPr/>
                    <a:lstStyle/>
                    <a:p>
                      <a:pPr algn="ctr"/>
                      <a:r>
                        <a:t>0,5</a:t>
                      </a:r>
                      <a:endParaRPr lang="uk-UA" dirty="0"/>
                    </a:p>
                  </a:txBody>
                  <a:tcPr/>
                </a:tc>
                <a:tc>
                  <a:txBody>
                    <a:bodyPr/>
                    <a:lstStyle/>
                    <a:p>
                      <a:pPr algn="ctr"/>
                      <a:r>
                        <a:t>4</a:t>
                      </a:r>
                      <a:endParaRPr lang="uk-UA" dirty="0"/>
                    </a:p>
                  </a:txBody>
                  <a:tcPr/>
                </a:tc>
                <a:tc>
                  <a:txBody>
                    <a:bodyPr/>
                    <a:lstStyle/>
                    <a:p>
                      <a:pPr algn="ctr"/>
                      <a:r>
                        <a:t>0,6</a:t>
                      </a:r>
                      <a:endParaRPr lang="uk-UA" dirty="0"/>
                    </a:p>
                  </a:txBody>
                  <a:tcPr/>
                </a:tc>
                <a:tc>
                  <a:txBody>
                    <a:bodyPr/>
                    <a:lstStyle/>
                    <a:p>
                      <a:pPr algn="ctr"/>
                      <a:r>
                        <a:t>14</a:t>
                      </a:r>
                      <a:endParaRPr lang="uk-UA" dirty="0"/>
                    </a:p>
                  </a:txBody>
                  <a:tcPr/>
                </a:tc>
                <a:tc>
                  <a:txBody>
                    <a:bodyPr/>
                    <a:lstStyle/>
                    <a:p>
                      <a:pPr algn="ctr"/>
                      <a:r>
                        <a:t>10</a:t>
                      </a:r>
                      <a:endParaRPr lang="uk-UA" dirty="0"/>
                    </a:p>
                  </a:txBody>
                  <a:tcPr/>
                </a:tc>
                <a:tc>
                  <a:txBody>
                    <a:bodyPr/>
                    <a:lstStyle/>
                    <a:p>
                      <a:pPr algn="ctr"/>
                      <a:r>
                        <a:t>7</a:t>
                      </a:r>
                      <a:endParaRPr lang="uk-UA" dirty="0"/>
                    </a:p>
                  </a:txBody>
                  <a:tcPr/>
                </a:tc>
                <a:extLst>
                  <a:ext uri="{0D108BD9-81ED-4DB2-BD59-A6C34878D82A}">
                    <a16:rowId xmlns:a16="http://schemas.microsoft.com/office/drawing/2014/main" val="10004"/>
                  </a:ext>
                </a:extLst>
              </a:tr>
            </a:tbl>
          </a:graphicData>
        </a:graphic>
      </p:graphicFrame>
      <p:sp>
        <p:nvSpPr>
          <p:cNvPr id="7" name="TextBox 6"/>
          <p:cNvSpPr txBox="1"/>
          <p:nvPr/>
        </p:nvSpPr>
        <p:spPr>
          <a:xfrm>
            <a:off x="587388" y="6461936"/>
            <a:ext cx="3060340" cy="369332"/>
          </a:xfrm>
          <a:prstGeom prst="rect">
            <a:avLst/>
          </a:prstGeom>
          <a:noFill/>
        </p:spPr>
        <p:txBody>
          <a:bodyPr wrap="square" rtlCol="0">
            <a:spAutoFit/>
          </a:bodyPr>
          <a:lstStyle/>
          <a:p>
            <a:r>
              <a:rPr lang="uk-UA"/>
              <a:t>Джерело:  EN 15251</a:t>
            </a:r>
          </a:p>
        </p:txBody>
      </p:sp>
    </p:spTree>
    <p:extLst>
      <p:ext uri="{BB962C8B-B14F-4D97-AF65-F5344CB8AC3E}">
        <p14:creationId xmlns:p14="http://schemas.microsoft.com/office/powerpoint/2010/main" val="1033514966"/>
      </p:ext>
    </p:extLst>
  </p:cSld>
  <p:clrMapOvr>
    <a:overrideClrMapping bg1="lt1" tx1="dk1" bg2="lt2" tx2="dk2" accent1="accent1" accent2="accent2" accent3="accent3" accent4="accent4" accent5="accent5" accent6="accent6" hlink="hlink" folHlink="folHlink"/>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4"/>
          <p:cNvSpPr txBox="1">
            <a:spLocks noChangeArrowheads="1"/>
          </p:cNvSpPr>
          <p:nvPr/>
        </p:nvSpPr>
        <p:spPr bwMode="auto">
          <a:xfrm>
            <a:off x="802904" y="1270752"/>
            <a:ext cx="10549679" cy="2018373"/>
          </a:xfrm>
          <a:prstGeom prst="rect">
            <a:avLst/>
          </a:prstGeom>
          <a:solidFill>
            <a:srgbClr val="FFFFFF">
              <a:alpha val="58038"/>
            </a:srgbClr>
          </a:solidFill>
          <a:ln w="9525">
            <a:noFill/>
            <a:miter lim="800000"/>
            <a:headEnd/>
            <a:tailEnd/>
          </a:ln>
        </p:spPr>
        <p:txBody>
          <a:bodyPr wrap="square">
            <a:spAutoFit/>
          </a:bodyPr>
          <a:lstStyle>
            <a:lvl1pPr marL="1160463" indent="-1160463" eaLnBrk="0" hangingPunct="0">
              <a:tabLst>
                <a:tab pos="2954338" algn="l"/>
              </a:tabLst>
              <a:defRPr b="1" u="sng">
                <a:solidFill>
                  <a:schemeClr val="tx1"/>
                </a:solidFill>
                <a:latin typeface="Arial" charset="0"/>
              </a:defRPr>
            </a:lvl1pPr>
            <a:lvl2pPr marL="742950" indent="-285750" eaLnBrk="0" hangingPunct="0">
              <a:tabLst>
                <a:tab pos="2954338" algn="l"/>
              </a:tabLst>
              <a:defRPr b="1" u="sng">
                <a:solidFill>
                  <a:schemeClr val="tx1"/>
                </a:solidFill>
                <a:latin typeface="Arial" charset="0"/>
              </a:defRPr>
            </a:lvl2pPr>
            <a:lvl3pPr marL="1143000" indent="-228600" eaLnBrk="0" hangingPunct="0">
              <a:tabLst>
                <a:tab pos="2954338" algn="l"/>
              </a:tabLst>
              <a:defRPr b="1" u="sng">
                <a:solidFill>
                  <a:schemeClr val="tx1"/>
                </a:solidFill>
                <a:latin typeface="Arial" charset="0"/>
              </a:defRPr>
            </a:lvl3pPr>
            <a:lvl4pPr marL="1600200" indent="-228600" eaLnBrk="0" hangingPunct="0">
              <a:tabLst>
                <a:tab pos="2954338" algn="l"/>
              </a:tabLst>
              <a:defRPr b="1" u="sng">
                <a:solidFill>
                  <a:schemeClr val="tx1"/>
                </a:solidFill>
                <a:latin typeface="Arial" charset="0"/>
              </a:defRPr>
            </a:lvl4pPr>
            <a:lvl5pPr marL="2057400" indent="-228600" eaLnBrk="0" hangingPunct="0">
              <a:tabLst>
                <a:tab pos="2954338" algn="l"/>
              </a:tabLst>
              <a:defRPr b="1" u="sng">
                <a:solidFill>
                  <a:schemeClr val="tx1"/>
                </a:solidFill>
                <a:latin typeface="Arial" charset="0"/>
              </a:defRPr>
            </a:lvl5pPr>
            <a:lvl6pPr marL="2514600" indent="-228600" eaLnBrk="0" fontAlgn="base" hangingPunct="0">
              <a:spcBef>
                <a:spcPct val="0"/>
              </a:spcBef>
              <a:spcAft>
                <a:spcPct val="0"/>
              </a:spcAft>
              <a:tabLst>
                <a:tab pos="2954338" algn="l"/>
              </a:tabLst>
              <a:defRPr b="1" u="sng">
                <a:solidFill>
                  <a:schemeClr val="tx1"/>
                </a:solidFill>
                <a:latin typeface="Arial" charset="0"/>
              </a:defRPr>
            </a:lvl6pPr>
            <a:lvl7pPr marL="2971800" indent="-228600" eaLnBrk="0" fontAlgn="base" hangingPunct="0">
              <a:spcBef>
                <a:spcPct val="0"/>
              </a:spcBef>
              <a:spcAft>
                <a:spcPct val="0"/>
              </a:spcAft>
              <a:tabLst>
                <a:tab pos="2954338" algn="l"/>
              </a:tabLst>
              <a:defRPr b="1" u="sng">
                <a:solidFill>
                  <a:schemeClr val="tx1"/>
                </a:solidFill>
                <a:latin typeface="Arial" charset="0"/>
              </a:defRPr>
            </a:lvl7pPr>
            <a:lvl8pPr marL="3429000" indent="-228600" eaLnBrk="0" fontAlgn="base" hangingPunct="0">
              <a:spcBef>
                <a:spcPct val="0"/>
              </a:spcBef>
              <a:spcAft>
                <a:spcPct val="0"/>
              </a:spcAft>
              <a:tabLst>
                <a:tab pos="2954338" algn="l"/>
              </a:tabLst>
              <a:defRPr b="1" u="sng">
                <a:solidFill>
                  <a:schemeClr val="tx1"/>
                </a:solidFill>
                <a:latin typeface="Arial" charset="0"/>
              </a:defRPr>
            </a:lvl8pPr>
            <a:lvl9pPr marL="3886200" indent="-228600" eaLnBrk="0" fontAlgn="base" hangingPunct="0">
              <a:spcBef>
                <a:spcPct val="0"/>
              </a:spcBef>
              <a:spcAft>
                <a:spcPct val="0"/>
              </a:spcAft>
              <a:tabLst>
                <a:tab pos="2954338" algn="l"/>
              </a:tabLst>
              <a:defRPr b="1" u="sng">
                <a:solidFill>
                  <a:schemeClr val="tx1"/>
                </a:solidFill>
                <a:latin typeface="Arial" charset="0"/>
              </a:defRPr>
            </a:lvl9pPr>
          </a:lstStyle>
          <a:p>
            <a:r>
              <a:rPr lang="uk-UA" b="0" u="none" dirty="0">
                <a:latin typeface="+mn-lt"/>
              </a:rPr>
              <a:t>Для житлових будівель, підтверджено та перевірено</a:t>
            </a:r>
          </a:p>
          <a:p>
            <a:endParaRPr lang="uk-UA" b="0" u="none" dirty="0">
              <a:latin typeface="+mn-lt"/>
            </a:endParaRPr>
          </a:p>
          <a:p>
            <a:r>
              <a:rPr lang="uk-UA" b="0" u="none" dirty="0">
                <a:latin typeface="+mn-lt"/>
              </a:rPr>
              <a:t>Повітря, що поступає: від 20 до 30 м³/год/особа (напр. Відповідно до DIN 1946-6) розподіл об'єму повітря для всієї квартири, а не для кожної окремої кімнати</a:t>
            </a:r>
          </a:p>
          <a:p>
            <a:r>
              <a:rPr lang="uk-UA" b="0" u="none" dirty="0">
                <a:latin typeface="+mn-lt"/>
              </a:rPr>
              <a:t>Витяжне повітря</a:t>
            </a:r>
          </a:p>
          <a:p>
            <a:endParaRPr lang="uk-UA" sz="1758" u="none" dirty="0"/>
          </a:p>
          <a:p>
            <a:endParaRPr lang="uk-UA" sz="1758" u="none" dirty="0"/>
          </a:p>
        </p:txBody>
      </p:sp>
      <p:sp>
        <p:nvSpPr>
          <p:cNvPr id="6150" name="Text Box 12"/>
          <p:cNvSpPr txBox="1">
            <a:spLocks noChangeArrowheads="1"/>
          </p:cNvSpPr>
          <p:nvPr/>
        </p:nvSpPr>
        <p:spPr bwMode="auto">
          <a:xfrm>
            <a:off x="767408" y="5013176"/>
            <a:ext cx="10585175" cy="1200329"/>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r>
              <a:rPr lang="uk-UA" u="none" dirty="0">
                <a:latin typeface="+mn-lt"/>
              </a:rPr>
              <a:t>Приклад:</a:t>
            </a:r>
          </a:p>
          <a:p>
            <a:r>
              <a:rPr lang="uk-UA" b="0" u="none" dirty="0">
                <a:latin typeface="+mn-lt"/>
              </a:rPr>
              <a:t>Квартира, на 4 осіб, 85 м2, площею: 3 кімнати, 1 кухня, 1 ванна</a:t>
            </a:r>
          </a:p>
          <a:p>
            <a:r>
              <a:rPr lang="uk-UA" b="0" u="none" dirty="0">
                <a:latin typeface="+mn-lt"/>
              </a:rPr>
              <a:t>Об'єм повітря, що надходить: 4 люд. Х 30 м3/год/люд. = 120 м3/год</a:t>
            </a:r>
          </a:p>
          <a:p>
            <a:r>
              <a:rPr lang="uk-UA" b="0" u="none" dirty="0">
                <a:latin typeface="+mn-lt"/>
              </a:rPr>
              <a:t>Мінімальна швидкість циркуляції повітря: 0,30/год. Х 85 м2 х 2,5 м = 64 м3/год </a:t>
            </a:r>
          </a:p>
        </p:txBody>
      </p:sp>
      <p:sp>
        <p:nvSpPr>
          <p:cNvPr id="5" name="Titel 4"/>
          <p:cNvSpPr>
            <a:spLocks noGrp="1"/>
          </p:cNvSpPr>
          <p:nvPr>
            <p:ph type="title"/>
          </p:nvPr>
        </p:nvSpPr>
        <p:spPr>
          <a:xfrm>
            <a:off x="479376" y="462427"/>
            <a:ext cx="8064032" cy="617928"/>
          </a:xfrm>
        </p:spPr>
        <p:txBody>
          <a:bodyPr/>
          <a:lstStyle/>
          <a:p>
            <a:r>
              <a:rPr lang="uk-UA" sz="2800" b="1" kern="1200" dirty="0">
                <a:solidFill>
                  <a:schemeClr val="tx1"/>
                </a:solidFill>
              </a:rPr>
              <a:t>Визначення об'єму повітря</a:t>
            </a:r>
          </a:p>
        </p:txBody>
      </p:sp>
      <p:graphicFrame>
        <p:nvGraphicFramePr>
          <p:cNvPr id="3" name="Table 2"/>
          <p:cNvGraphicFramePr>
            <a:graphicFrameLocks noGrp="1"/>
          </p:cNvGraphicFramePr>
          <p:nvPr>
            <p:extLst>
              <p:ext uri="{D42A27DB-BD31-4B8C-83A1-F6EECF244321}">
                <p14:modId xmlns:p14="http://schemas.microsoft.com/office/powerpoint/2010/main" val="2132736454"/>
              </p:ext>
            </p:extLst>
          </p:nvPr>
        </p:nvGraphicFramePr>
        <p:xfrm>
          <a:off x="2927648" y="2654257"/>
          <a:ext cx="5904656" cy="1341120"/>
        </p:xfrm>
        <a:graphic>
          <a:graphicData uri="http://schemas.openxmlformats.org/drawingml/2006/table">
            <a:tbl>
              <a:tblPr firstRow="1" bandRow="1">
                <a:tableStyleId>{3C2FFA5D-87B4-456A-9821-1D502468CF0F}</a:tableStyleId>
              </a:tblPr>
              <a:tblGrid>
                <a:gridCol w="2486170">
                  <a:extLst>
                    <a:ext uri="{9D8B030D-6E8A-4147-A177-3AD203B41FA5}">
                      <a16:colId xmlns:a16="http://schemas.microsoft.com/office/drawing/2014/main" val="3437634000"/>
                    </a:ext>
                  </a:extLst>
                </a:gridCol>
                <a:gridCol w="3418486">
                  <a:extLst>
                    <a:ext uri="{9D8B030D-6E8A-4147-A177-3AD203B41FA5}">
                      <a16:colId xmlns:a16="http://schemas.microsoft.com/office/drawing/2014/main" val="4067463742"/>
                    </a:ext>
                  </a:extLst>
                </a:gridCol>
              </a:tblGrid>
              <a:tr h="256757">
                <a:tc>
                  <a:txBody>
                    <a:bodyPr/>
                    <a:lstStyle/>
                    <a:p>
                      <a:pPr algn="l"/>
                      <a:r>
                        <a:rPr lang="lv-LV" sz="1600" dirty="0"/>
                        <a:t>Кімната </a:t>
                      </a:r>
                      <a:endParaRPr lang="uk-UA" sz="1600" dirty="0"/>
                    </a:p>
                  </a:txBody>
                  <a:tcPr anchor="ctr"/>
                </a:tc>
                <a:tc>
                  <a:txBody>
                    <a:bodyPr/>
                    <a:lstStyle/>
                    <a:p>
                      <a:pPr algn="l"/>
                      <a:r>
                        <a:rPr lang="lv-LV" sz="1600" dirty="0"/>
                        <a:t>Об'єм повітря, м</a:t>
                      </a:r>
                      <a:r>
                        <a:rPr lang="lv-LV" sz="1600" baseline="30000" dirty="0"/>
                        <a:t>3</a:t>
                      </a:r>
                      <a:r>
                        <a:rPr lang="lv-LV" sz="1600" dirty="0"/>
                        <a:t>/год</a:t>
                      </a:r>
                    </a:p>
                  </a:txBody>
                  <a:tcPr anchor="ctr"/>
                </a:tc>
                <a:extLst>
                  <a:ext uri="{0D108BD9-81ED-4DB2-BD59-A6C34878D82A}">
                    <a16:rowId xmlns:a16="http://schemas.microsoft.com/office/drawing/2014/main" val="1984255169"/>
                  </a:ext>
                </a:extLst>
              </a:tr>
              <a:tr h="256757">
                <a:tc>
                  <a:txBody>
                    <a:bodyPr/>
                    <a:lstStyle/>
                    <a:p>
                      <a:pPr algn="l"/>
                      <a:r>
                        <a:rPr lang="lv-LV" sz="1600" dirty="0"/>
                        <a:t>Кухня</a:t>
                      </a:r>
                      <a:endParaRPr lang="uk-UA" sz="1600" dirty="0"/>
                    </a:p>
                  </a:txBody>
                  <a:tcPr anchor="ctr"/>
                </a:tc>
                <a:tc>
                  <a:txBody>
                    <a:bodyPr/>
                    <a:lstStyle/>
                    <a:p>
                      <a:pPr algn="ctr"/>
                      <a:r>
                        <a:rPr lang="lv-LV" sz="1600" dirty="0"/>
                        <a:t>60</a:t>
                      </a:r>
                    </a:p>
                  </a:txBody>
                  <a:tcPr anchor="ctr"/>
                </a:tc>
                <a:extLst>
                  <a:ext uri="{0D108BD9-81ED-4DB2-BD59-A6C34878D82A}">
                    <a16:rowId xmlns:a16="http://schemas.microsoft.com/office/drawing/2014/main" val="4029949733"/>
                  </a:ext>
                </a:extLst>
              </a:tr>
              <a:tr h="256757">
                <a:tc>
                  <a:txBody>
                    <a:bodyPr/>
                    <a:lstStyle/>
                    <a:p>
                      <a:pPr algn="l"/>
                      <a:r>
                        <a:rPr lang="lv-LV" sz="1600" dirty="0"/>
                        <a:t>Ванна кімната</a:t>
                      </a:r>
                      <a:endParaRPr lang="uk-UA" sz="1600" dirty="0"/>
                    </a:p>
                  </a:txBody>
                  <a:tcPr anchor="ctr"/>
                </a:tc>
                <a:tc>
                  <a:txBody>
                    <a:bodyPr/>
                    <a:lstStyle/>
                    <a:p>
                      <a:pPr algn="ctr"/>
                      <a:r>
                        <a:rPr lang="lv-LV" sz="1600" dirty="0"/>
                        <a:t>40</a:t>
                      </a:r>
                    </a:p>
                  </a:txBody>
                  <a:tcPr anchor="ctr"/>
                </a:tc>
                <a:extLst>
                  <a:ext uri="{0D108BD9-81ED-4DB2-BD59-A6C34878D82A}">
                    <a16:rowId xmlns:a16="http://schemas.microsoft.com/office/drawing/2014/main" val="1210712441"/>
                  </a:ext>
                </a:extLst>
              </a:tr>
              <a:tr h="256757">
                <a:tc>
                  <a:txBody>
                    <a:bodyPr/>
                    <a:lstStyle/>
                    <a:p>
                      <a:pPr algn="l"/>
                      <a:r>
                        <a:rPr lang="lv-LV" sz="1600" dirty="0"/>
                        <a:t>Туалет, комора</a:t>
                      </a:r>
                    </a:p>
                  </a:txBody>
                  <a:tcPr anchor="ctr"/>
                </a:tc>
                <a:tc>
                  <a:txBody>
                    <a:bodyPr/>
                    <a:lstStyle/>
                    <a:p>
                      <a:pPr algn="ctr"/>
                      <a:r>
                        <a:rPr lang="lv-LV" sz="1600" dirty="0"/>
                        <a:t>20</a:t>
                      </a:r>
                    </a:p>
                  </a:txBody>
                  <a:tcPr anchor="ctr"/>
                </a:tc>
                <a:extLst>
                  <a:ext uri="{0D108BD9-81ED-4DB2-BD59-A6C34878D82A}">
                    <a16:rowId xmlns:a16="http://schemas.microsoft.com/office/drawing/2014/main" val="2882611636"/>
                  </a:ext>
                </a:extLst>
              </a:tr>
            </a:tbl>
          </a:graphicData>
        </a:graphic>
      </p:graphicFrame>
      <p:sp>
        <p:nvSpPr>
          <p:cNvPr id="4" name="Rectangle 3"/>
          <p:cNvSpPr/>
          <p:nvPr/>
        </p:nvSpPr>
        <p:spPr>
          <a:xfrm>
            <a:off x="711725" y="4176448"/>
            <a:ext cx="9731573" cy="646331"/>
          </a:xfrm>
          <a:prstGeom prst="rect">
            <a:avLst/>
          </a:prstGeom>
        </p:spPr>
        <p:txBody>
          <a:bodyPr wrap="square">
            <a:spAutoFit/>
          </a:bodyPr>
          <a:lstStyle/>
          <a:p>
            <a:r>
              <a:rPr lang="uk-UA" dirty="0"/>
              <a:t>Мінімально: швидкість циркуляції повітря: 0, 3 1/год</a:t>
            </a:r>
            <a:br>
              <a:rPr dirty="0"/>
            </a:br>
            <a:r>
              <a:rPr lang="uk-UA" dirty="0"/>
              <a:t>(щодо загальної площі приміщення з середньою висотою стелі 2, 50 м)</a:t>
            </a:r>
          </a:p>
        </p:txBody>
      </p:sp>
    </p:spTree>
    <p:extLst>
      <p:ext uri="{BB962C8B-B14F-4D97-AF65-F5344CB8AC3E}">
        <p14:creationId xmlns:p14="http://schemas.microsoft.com/office/powerpoint/2010/main" val="1025692757"/>
      </p:ext>
    </p:extLst>
  </p:cSld>
  <p:clrMapOvr>
    <a:masterClrMapping/>
  </p:clrMapOvr>
</p:sld>
</file>

<file path=ppt/theme/theme1.xml><?xml version="1.0" encoding="utf-8"?>
<a:theme xmlns:a="http://schemas.openxmlformats.org/drawingml/2006/main" name="giz-powerpoint-leerfolie-de">
  <a:themeElements>
    <a:clrScheme name="Custom 4">
      <a:dk1>
        <a:srgbClr val="000000"/>
      </a:dk1>
      <a:lt1>
        <a:srgbClr val="FFFFFF"/>
      </a:lt1>
      <a:dk2>
        <a:srgbClr val="DDE9EC"/>
      </a:dk2>
      <a:lt2>
        <a:srgbClr val="464653"/>
      </a:lt2>
      <a:accent1>
        <a:srgbClr val="727CA3"/>
      </a:accent1>
      <a:accent2>
        <a:srgbClr val="9FB8CD"/>
      </a:accent2>
      <a:accent3>
        <a:srgbClr val="D2DA7A"/>
      </a:accent3>
      <a:accent4>
        <a:srgbClr val="FADA7A"/>
      </a:accent4>
      <a:accent5>
        <a:srgbClr val="B88472"/>
      </a:accent5>
      <a:accent6>
        <a:srgbClr val="775F55"/>
      </a:accent6>
      <a:hlink>
        <a:srgbClr val="0084B4"/>
      </a:hlink>
      <a:folHlink>
        <a:srgbClr val="00B0F0"/>
      </a:folHlink>
    </a:clrScheme>
    <a:fontScheme name="GIZ Schrift">
      <a:majorFont>
        <a:latin typeface="Arial"/>
        <a:ea typeface=""/>
        <a:cs typeface=""/>
      </a:majorFont>
      <a:minorFont>
        <a:latin typeface="Arial"/>
        <a:ea typeface=""/>
        <a:cs typeface=""/>
      </a:minorFont>
    </a:fontScheme>
    <a:fmtScheme name="GTZ">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200" b="1" i="0" u="none" strike="noStrike" cap="none" normalizeH="0" baseline="0" smtClean="0">
            <a:ln>
              <a:noFill/>
            </a:ln>
            <a:solidFill>
              <a:srgbClr val="999999"/>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200" b="1" i="0" u="none" strike="noStrike" cap="none" normalizeH="0" baseline="0" smtClean="0">
            <a:ln>
              <a:noFill/>
            </a:ln>
            <a:solidFill>
              <a:srgbClr val="999999"/>
            </a:solidFill>
            <a:effectLst/>
            <a:latin typeface="Arial" charset="0"/>
          </a:defRPr>
        </a:defPPr>
      </a:lstStyle>
    </a:lnDef>
  </a:objectDefaults>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5043</TotalTime>
  <Words>7554</Words>
  <Application>Microsoft Office PowerPoint</Application>
  <PresentationFormat>Широкоэкранный</PresentationFormat>
  <Paragraphs>1409</Paragraphs>
  <Slides>56</Slides>
  <Notes>56</Notes>
  <HiddenSlides>0</HiddenSlides>
  <MMClips>0</MMClips>
  <ScaleCrop>false</ScaleCrop>
  <HeadingPairs>
    <vt:vector size="6" baseType="variant">
      <vt:variant>
        <vt:lpstr>Использованные шрифты</vt:lpstr>
      </vt:variant>
      <vt:variant>
        <vt:i4>10</vt:i4>
      </vt:variant>
      <vt:variant>
        <vt:lpstr>Тема</vt:lpstr>
      </vt:variant>
      <vt:variant>
        <vt:i4>1</vt:i4>
      </vt:variant>
      <vt:variant>
        <vt:lpstr>Заголовки слайдов</vt:lpstr>
      </vt:variant>
      <vt:variant>
        <vt:i4>56</vt:i4>
      </vt:variant>
    </vt:vector>
  </HeadingPairs>
  <TitlesOfParts>
    <vt:vector size="67" baseType="lpstr">
      <vt:lpstr>Arial</vt:lpstr>
      <vt:lpstr>Arial Black</vt:lpstr>
      <vt:lpstr>Arial Narrow</vt:lpstr>
      <vt:lpstr>Calibri</vt:lpstr>
      <vt:lpstr>Cambria Math</vt:lpstr>
      <vt:lpstr>Courier New</vt:lpstr>
      <vt:lpstr>Helvetica Light</vt:lpstr>
      <vt:lpstr>Times New Roman</vt:lpstr>
      <vt:lpstr>Verdana</vt:lpstr>
      <vt:lpstr>Wingdings</vt:lpstr>
      <vt:lpstr>giz-powerpoint-leerfolie-de</vt:lpstr>
      <vt:lpstr>Презентация PowerPoint</vt:lpstr>
      <vt:lpstr>Зміст</vt:lpstr>
      <vt:lpstr>Якість повітря та внутрішня температура </vt:lpstr>
      <vt:lpstr>Забруднення повітря в будівлях</vt:lpstr>
      <vt:lpstr>Оптимальна внутрішня вологість</vt:lpstr>
      <vt:lpstr>Вологість повітря</vt:lpstr>
      <vt:lpstr>Якість повітря: CO2 як критерій якості</vt:lpstr>
      <vt:lpstr>Рекомендований рівень вентиляції житлових приміщень</vt:lpstr>
      <vt:lpstr>Визначення об'єму повітря</vt:lpstr>
      <vt:lpstr>Вологість повітря</vt:lpstr>
      <vt:lpstr>Презентация PowerPoint</vt:lpstr>
      <vt:lpstr>Презентация PowerPoint</vt:lpstr>
      <vt:lpstr>Презентация PowerPoint</vt:lpstr>
      <vt:lpstr>Типи вентиляційних систем</vt:lpstr>
      <vt:lpstr>Вентиляція в наявних будівлях</vt:lpstr>
      <vt:lpstr>Наявна природна вентиляція</vt:lpstr>
      <vt:lpstr>Наявна природна вентиляція</vt:lpstr>
      <vt:lpstr>Типи природної вентиляції</vt:lpstr>
      <vt:lpstr>Загальні питання</vt:lpstr>
      <vt:lpstr>Природна вентиляція після відновлення</vt:lpstr>
      <vt:lpstr>Гібридна вентиляційна система</vt:lpstr>
      <vt:lpstr>Механічна вентиляційна система</vt:lpstr>
      <vt:lpstr>Система постачання та витяжки</vt:lpstr>
      <vt:lpstr>Регенерація тепла під час вентиляції</vt:lpstr>
      <vt:lpstr>Зрівноважена вентиляція житлових будівель</vt:lpstr>
      <vt:lpstr>Презентация PowerPoint</vt:lpstr>
      <vt:lpstr>Презентация PowerPoint</vt:lpstr>
      <vt:lpstr>Презентация PowerPoint</vt:lpstr>
      <vt:lpstr>Процес відновлення</vt:lpstr>
      <vt:lpstr>Презентация PowerPoint</vt:lpstr>
      <vt:lpstr>Презентация PowerPoint</vt:lpstr>
      <vt:lpstr>Презентация PowerPoint</vt:lpstr>
      <vt:lpstr>Більше прикладів – механічні системи в житлових будівлях </vt:lpstr>
      <vt:lpstr>Ізоляція повітропроводів</vt:lpstr>
      <vt:lpstr>Приклади відновлення природних вентиляційних систем</vt:lpstr>
      <vt:lpstr>Повітропровід: типи та матеріали</vt:lpstr>
      <vt:lpstr>Енергоаудит та вентиляція</vt:lpstr>
      <vt:lpstr>Презентация PowerPoint</vt:lpstr>
      <vt:lpstr>Витрати вентиляційної системи </vt:lpstr>
      <vt:lpstr>Презентация PowerPoint</vt:lpstr>
      <vt:lpstr>Охолодження</vt:lpstr>
      <vt:lpstr>Роздільні системи</vt:lpstr>
      <vt:lpstr>Принцип роботи роздільної системи</vt:lpstr>
      <vt:lpstr>Презентация PowerPoint</vt:lpstr>
      <vt:lpstr>Енергозатрати для охолодження приміщення</vt:lpstr>
      <vt:lpstr>Загальна передача тепла й теплопотік</vt:lpstr>
      <vt:lpstr>Коефіцієнт затрат для охолодження</vt:lpstr>
      <vt:lpstr>Розрахунок безрозмірної цифрової кількості αC </vt:lpstr>
      <vt:lpstr>Значення цифрового параметра αC , та довідкова часова константа τC,0 </vt:lpstr>
      <vt:lpstr>Il Ілюструє коефіцієнт затрат для методу щомісячного розрахунку та для різних часових констант</vt:lpstr>
      <vt:lpstr>Часова константа будівлі</vt:lpstr>
      <vt:lpstr>Як скоротити потреби охолодження?</vt:lpstr>
      <vt:lpstr>Орієнтація будівлі та затінення</vt:lpstr>
      <vt:lpstr>Презентация PowerPoint</vt:lpstr>
      <vt:lpstr>Значення g  </vt:lpstr>
      <vt:lpstr>Презентация PowerPoint</vt:lpstr>
    </vt:vector>
  </TitlesOfParts>
  <Company>GIZ GmbH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Linke, Alexander GIZ</dc:creator>
  <cp:lastModifiedBy>Dell</cp:lastModifiedBy>
  <cp:revision>1023</cp:revision>
  <cp:lastPrinted>2019-07-03T07:00:21Z</cp:lastPrinted>
  <dcterms:created xsi:type="dcterms:W3CDTF">2017-06-19T07:06:04Z</dcterms:created>
  <dcterms:modified xsi:type="dcterms:W3CDTF">2019-07-03T07:00:34Z</dcterms:modified>
</cp:coreProperties>
</file>