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7"/>
            <a:ext cx="7918648" cy="18276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Тема 1.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err="1" smtClean="0"/>
              <a:t>Педагогічні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технології</a:t>
            </a:r>
            <a:r>
              <a:rPr lang="ru-RU" b="1" i="1" dirty="0" smtClean="0"/>
              <a:t> </a:t>
            </a:r>
            <a:br>
              <a:rPr lang="ru-RU" b="1" i="1" dirty="0" smtClean="0"/>
            </a:br>
            <a:r>
              <a:rPr lang="ru-RU" sz="3600" b="1" i="1" dirty="0" err="1" smtClean="0"/>
              <a:t>Вводна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лекція</a:t>
            </a:r>
            <a:endParaRPr lang="ru-RU" sz="3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b="1" i="1" dirty="0" smtClean="0">
                <a:solidFill>
                  <a:schemeClr val="tx1"/>
                </a:solidFill>
              </a:rPr>
              <a:t>Лекція 1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4. </a:t>
            </a:r>
            <a:r>
              <a:rPr lang="ru-RU" sz="3600" b="1" i="1" dirty="0" err="1"/>
              <a:t>Історичні</a:t>
            </a:r>
            <a:r>
              <a:rPr lang="ru-RU" sz="3600" b="1" i="1" dirty="0"/>
              <a:t> </a:t>
            </a:r>
            <a:r>
              <a:rPr lang="ru-RU" sz="3600" b="1" i="1" dirty="0" err="1"/>
              <a:t>аспекти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технологій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i="1" dirty="0"/>
              <a:t>Видатний французький філософ і педагог епохи Просвітництва </a:t>
            </a:r>
            <a:r>
              <a:rPr lang="uk-UA" sz="2800" b="1" i="1" dirty="0"/>
              <a:t>Жан-Жак Руссо (1712—1778</a:t>
            </a:r>
            <a:r>
              <a:rPr lang="uk-UA" sz="2800" i="1" dirty="0"/>
              <a:t>) основою розвитку особистості вважав вільне виховання, за якого «дитина живе в радості, самостійно відчуваючи, слухаючи, </a:t>
            </a:r>
            <a:endParaRPr lang="uk-UA" sz="2800" i="1" dirty="0" smtClean="0"/>
          </a:p>
          <a:p>
            <a:pPr marL="0" indent="0">
              <a:buNone/>
            </a:pPr>
            <a:r>
              <a:rPr lang="uk-UA" sz="2800" i="1" dirty="0" smtClean="0"/>
              <a:t>спостерігаючи </a:t>
            </a:r>
            <a:r>
              <a:rPr lang="uk-UA" sz="2800" i="1" dirty="0"/>
              <a:t>світ, духовно </a:t>
            </a:r>
            <a:endParaRPr lang="uk-UA" sz="2800" i="1" dirty="0" smtClean="0"/>
          </a:p>
          <a:p>
            <a:pPr marL="0" indent="0">
              <a:buNone/>
            </a:pPr>
            <a:r>
              <a:rPr lang="uk-UA" sz="2800" i="1" dirty="0" smtClean="0"/>
              <a:t>збагачуючись</a:t>
            </a:r>
            <a:r>
              <a:rPr lang="uk-UA" sz="2800" i="1" dirty="0"/>
              <a:t>, задовольняючи </a:t>
            </a:r>
            <a:endParaRPr lang="uk-UA" sz="2800" i="1" dirty="0" smtClean="0"/>
          </a:p>
          <a:p>
            <a:pPr marL="0" indent="0">
              <a:buNone/>
            </a:pPr>
            <a:r>
              <a:rPr lang="uk-UA" sz="2800" i="1" dirty="0" smtClean="0"/>
              <a:t>жагу </a:t>
            </a:r>
            <a:r>
              <a:rPr lang="uk-UA" sz="2800" i="1" dirty="0"/>
              <a:t>пізнання».</a:t>
            </a:r>
            <a:endParaRPr lang="uk-UA" sz="28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68" y="3573015"/>
            <a:ext cx="19050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23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4. </a:t>
            </a:r>
            <a:r>
              <a:rPr lang="ru-RU" sz="3600" b="1" i="1" dirty="0" err="1"/>
              <a:t>Історичні</a:t>
            </a:r>
            <a:r>
              <a:rPr lang="ru-RU" sz="3600" b="1" i="1" dirty="0"/>
              <a:t> </a:t>
            </a:r>
            <a:r>
              <a:rPr lang="ru-RU" sz="3600" b="1" i="1" dirty="0" err="1"/>
              <a:t>аспекти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технологій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i="1" dirty="0"/>
              <a:t>Швейцарський педагог </a:t>
            </a:r>
            <a:r>
              <a:rPr lang="uk-UA" sz="2800" b="1" i="1" dirty="0" smtClean="0"/>
              <a:t>Йоганн Генріх </a:t>
            </a:r>
            <a:r>
              <a:rPr lang="uk-UA" sz="2800" b="1" i="1" dirty="0" err="1"/>
              <a:t>Песталоцці</a:t>
            </a:r>
            <a:r>
              <a:rPr lang="uk-UA" sz="2800" b="1" i="1" dirty="0"/>
              <a:t> (1746—1827)</a:t>
            </a:r>
            <a:r>
              <a:rPr lang="uk-UA" sz="2800" i="1" dirty="0"/>
              <a:t> актуальним завданням педагогіки вважав створення «механізму освіти», що дасть змогу кожному підготовленому педагогу, який докладе багато власних зусиль, </a:t>
            </a:r>
            <a:endParaRPr lang="uk-UA" sz="2800" i="1" dirty="0" smtClean="0"/>
          </a:p>
          <a:p>
            <a:pPr marL="0" indent="0">
              <a:buNone/>
            </a:pPr>
            <a:r>
              <a:rPr lang="uk-UA" sz="2800" i="1" dirty="0" smtClean="0"/>
              <a:t>виховати </a:t>
            </a:r>
            <a:r>
              <a:rPr lang="uk-UA" sz="2800" i="1" dirty="0"/>
              <a:t>будь-яку дитину.</a:t>
            </a:r>
            <a:endParaRPr lang="uk-UA" sz="2800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34" y="3645024"/>
            <a:ext cx="201622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15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4. </a:t>
            </a:r>
            <a:r>
              <a:rPr lang="ru-RU" sz="3600" b="1" i="1" dirty="0" err="1"/>
              <a:t>Історичні</a:t>
            </a:r>
            <a:r>
              <a:rPr lang="ru-RU" sz="3600" b="1" i="1" dirty="0"/>
              <a:t> </a:t>
            </a:r>
            <a:r>
              <a:rPr lang="ru-RU" sz="3600" b="1" i="1" dirty="0" err="1"/>
              <a:t>аспекти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технологій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 smtClean="0"/>
              <a:t>Еволюція </a:t>
            </a:r>
            <a:r>
              <a:rPr lang="uk-UA" sz="2800" b="1" i="1" dirty="0"/>
              <a:t>поняття «педагогічна </a:t>
            </a:r>
            <a:r>
              <a:rPr lang="uk-UA" sz="2800" b="1" i="1" dirty="0" smtClean="0"/>
              <a:t>технологія»</a:t>
            </a:r>
          </a:p>
          <a:p>
            <a:pPr marL="0" indent="0">
              <a:buNone/>
            </a:pPr>
            <a:endParaRPr lang="uk-UA" sz="2800" b="1" i="1" dirty="0" smtClean="0"/>
          </a:p>
          <a:p>
            <a:pPr marL="0" indent="0">
              <a:buNone/>
            </a:pPr>
            <a:r>
              <a:rPr lang="uk-UA" sz="2800" b="1" i="1" dirty="0" smtClean="0"/>
              <a:t>Перший </a:t>
            </a:r>
            <a:r>
              <a:rPr lang="uk-UA" sz="2800" b="1" i="1" dirty="0"/>
              <a:t>період (1940 – 1950 </a:t>
            </a:r>
            <a:r>
              <a:rPr lang="en-US" sz="2800" b="1" i="1" dirty="0"/>
              <a:t>p.p.) </a:t>
            </a:r>
            <a:r>
              <a:rPr lang="uk-UA" sz="2800" i="1" dirty="0"/>
              <a:t>характеризується появою у школах різноманітних технічних засобів одержання інформації (від запису і відтворення звуку до проекції зображення), об'єднаних поняттям "аудіовізуальні засоби</a:t>
            </a:r>
            <a:r>
              <a:rPr lang="uk-UA" sz="2800" i="1" dirty="0" smtClean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01045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4. </a:t>
            </a:r>
            <a:r>
              <a:rPr lang="ru-RU" sz="3600" b="1" i="1" dirty="0" err="1"/>
              <a:t>Історичні</a:t>
            </a:r>
            <a:r>
              <a:rPr lang="ru-RU" sz="3600" b="1" i="1" dirty="0"/>
              <a:t> </a:t>
            </a:r>
            <a:r>
              <a:rPr lang="ru-RU" sz="3600" b="1" i="1" dirty="0" err="1"/>
              <a:t>аспекти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технологій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 smtClean="0"/>
              <a:t>Еволюція </a:t>
            </a:r>
            <a:r>
              <a:rPr lang="uk-UA" sz="2800" b="1" i="1" dirty="0"/>
              <a:t>поняття «педагогічна </a:t>
            </a:r>
            <a:r>
              <a:rPr lang="uk-UA" sz="2800" b="1" i="1" dirty="0" smtClean="0"/>
              <a:t>технологія»</a:t>
            </a:r>
          </a:p>
          <a:p>
            <a:pPr marL="0" indent="0">
              <a:buNone/>
            </a:pPr>
            <a:endParaRPr lang="uk-UA" sz="2800" b="1" i="1" dirty="0" smtClean="0"/>
          </a:p>
          <a:p>
            <a:pPr marL="0" indent="0">
              <a:buNone/>
            </a:pPr>
            <a:r>
              <a:rPr lang="uk-UA" sz="2800" b="1" i="1" dirty="0"/>
              <a:t>Другий період (1950 – 1960 </a:t>
            </a:r>
            <a:r>
              <a:rPr lang="en-US" sz="2800" b="1" i="1" dirty="0"/>
              <a:t>p.p.) </a:t>
            </a:r>
            <a:endParaRPr lang="uk-UA" sz="2800" b="1" i="1" dirty="0" smtClean="0"/>
          </a:p>
          <a:p>
            <a:pPr marL="0" indent="0">
              <a:buNone/>
            </a:pPr>
            <a:r>
              <a:rPr lang="uk-UA" sz="2800" i="1" dirty="0" smtClean="0"/>
              <a:t>Цей </a:t>
            </a:r>
            <a:r>
              <a:rPr lang="uk-UA" sz="2800" i="1" dirty="0"/>
              <a:t>період відзначається виникненням і використанням технологічного підходу, теоретичною базою якого стала ідея програмованого навчання. </a:t>
            </a:r>
            <a:endParaRPr lang="uk-UA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39386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4. </a:t>
            </a:r>
            <a:r>
              <a:rPr lang="ru-RU" sz="3600" b="1" i="1" dirty="0" err="1"/>
              <a:t>Історичні</a:t>
            </a:r>
            <a:r>
              <a:rPr lang="ru-RU" sz="3600" b="1" i="1" dirty="0"/>
              <a:t> </a:t>
            </a:r>
            <a:r>
              <a:rPr lang="ru-RU" sz="3600" b="1" i="1" dirty="0" err="1"/>
              <a:t>аспекти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технологій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b="1" i="1" dirty="0" smtClean="0"/>
              <a:t>Еволюція </a:t>
            </a:r>
            <a:r>
              <a:rPr lang="uk-UA" sz="2800" b="1" i="1" dirty="0"/>
              <a:t>поняття «педагогічна </a:t>
            </a:r>
            <a:r>
              <a:rPr lang="uk-UA" sz="2800" b="1" i="1" dirty="0" smtClean="0"/>
              <a:t>технологія»</a:t>
            </a:r>
          </a:p>
          <a:p>
            <a:pPr marL="0" indent="0">
              <a:buNone/>
            </a:pPr>
            <a:r>
              <a:rPr lang="ru-RU" sz="2800" b="1" i="1" dirty="0" err="1"/>
              <a:t>Третій</a:t>
            </a:r>
            <a:r>
              <a:rPr lang="ru-RU" sz="2800" b="1" i="1" dirty="0"/>
              <a:t> </a:t>
            </a:r>
            <a:r>
              <a:rPr lang="ru-RU" sz="2800" b="1" i="1" dirty="0" err="1"/>
              <a:t>період</a:t>
            </a:r>
            <a:r>
              <a:rPr lang="ru-RU" sz="2800" b="1" i="1" dirty="0"/>
              <a:t> (1960 – 1970 </a:t>
            </a:r>
            <a:r>
              <a:rPr lang="ru-RU" sz="2800" b="1" i="1" dirty="0" err="1"/>
              <a:t>p.p</a:t>
            </a:r>
            <a:r>
              <a:rPr lang="ru-RU" sz="2800" b="1" i="1" dirty="0"/>
              <a:t>). </a:t>
            </a:r>
            <a:endParaRPr lang="ru-RU" sz="2800" b="1" i="1" dirty="0" smtClean="0"/>
          </a:p>
          <a:p>
            <a:pPr marL="0" indent="0">
              <a:buNone/>
            </a:pPr>
            <a:r>
              <a:rPr lang="ru-RU" sz="2800" i="1" u="sng" dirty="0" smtClean="0"/>
              <a:t>Для </a:t>
            </a:r>
            <a:r>
              <a:rPr lang="ru-RU" sz="2800" i="1" u="sng" dirty="0" err="1"/>
              <a:t>нього</a:t>
            </a:r>
            <a:r>
              <a:rPr lang="ru-RU" sz="2800" i="1" u="sng" dirty="0"/>
              <a:t> </a:t>
            </a:r>
            <a:r>
              <a:rPr lang="ru-RU" sz="2800" i="1" u="sng" dirty="0" err="1"/>
              <a:t>характерні</a:t>
            </a:r>
            <a:r>
              <a:rPr lang="ru-RU" sz="2800" i="1" u="sng" dirty="0"/>
              <a:t> </a:t>
            </a:r>
            <a:r>
              <a:rPr lang="ru-RU" sz="2800" i="1" u="sng" dirty="0" err="1"/>
              <a:t>такі</a:t>
            </a:r>
            <a:r>
              <a:rPr lang="ru-RU" sz="2800" i="1" u="sng" dirty="0"/>
              <a:t> </a:t>
            </a:r>
            <a:r>
              <a:rPr lang="ru-RU" sz="2800" i="1" u="sng" dirty="0" err="1"/>
              <a:t>особливості</a:t>
            </a:r>
            <a:r>
              <a:rPr lang="ru-RU" sz="2800" i="1" u="sng" dirty="0" smtClean="0"/>
              <a:t>:</a:t>
            </a:r>
          </a:p>
          <a:p>
            <a:pPr marL="0" indent="0">
              <a:buNone/>
            </a:pPr>
            <a:r>
              <a:rPr lang="uk-UA" sz="2800" i="1" dirty="0"/>
              <a:t>1.Відбувається розширення бази педагогічної технології. </a:t>
            </a:r>
          </a:p>
          <a:p>
            <a:pPr marL="0" indent="0">
              <a:buNone/>
            </a:pPr>
            <a:r>
              <a:rPr lang="uk-UA" sz="2800" i="1" dirty="0"/>
              <a:t>3. Ведеться активна підготовка професійних педагогів - технологів. </a:t>
            </a:r>
          </a:p>
          <a:p>
            <a:pPr marL="0" indent="0">
              <a:buNone/>
            </a:pPr>
            <a:r>
              <a:rPr lang="uk-UA" sz="2800" i="1" dirty="0"/>
              <a:t>2. Змінюється методична основа педагогічної технології, здійснюється перехід від вербального до аудіовізуального навчання.</a:t>
            </a:r>
          </a:p>
          <a:p>
            <a:pPr marL="0" indent="0">
              <a:buNone/>
            </a:pPr>
            <a:endParaRPr lang="uk-UA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848075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4. </a:t>
            </a:r>
            <a:r>
              <a:rPr lang="ru-RU" sz="3600" b="1" i="1" dirty="0" err="1"/>
              <a:t>Історичні</a:t>
            </a:r>
            <a:r>
              <a:rPr lang="ru-RU" sz="3600" b="1" i="1" dirty="0"/>
              <a:t> </a:t>
            </a:r>
            <a:r>
              <a:rPr lang="ru-RU" sz="3600" b="1" i="1" dirty="0" err="1"/>
              <a:t>аспекти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технологій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 smtClean="0"/>
              <a:t>Еволюція </a:t>
            </a:r>
            <a:r>
              <a:rPr lang="uk-UA" sz="2800" b="1" i="1" dirty="0"/>
              <a:t>поняття «педагогічна </a:t>
            </a:r>
            <a:r>
              <a:rPr lang="uk-UA" sz="2800" b="1" i="1" dirty="0" smtClean="0"/>
              <a:t>технологія»</a:t>
            </a:r>
          </a:p>
          <a:p>
            <a:pPr marL="0" indent="0">
              <a:buNone/>
            </a:pPr>
            <a:endParaRPr lang="uk-UA" sz="2800" b="1" i="1" dirty="0" smtClean="0"/>
          </a:p>
          <a:p>
            <a:pPr marL="0" indent="0">
              <a:buNone/>
            </a:pPr>
            <a:r>
              <a:rPr lang="uk-UA" sz="2800" b="1" i="1" dirty="0"/>
              <a:t>Четвертий період (1970 – 1980 </a:t>
            </a:r>
            <a:r>
              <a:rPr lang="en-US" sz="2800" b="1" i="1" dirty="0" err="1"/>
              <a:t>p.p</a:t>
            </a:r>
            <a:r>
              <a:rPr lang="en-US" sz="2800" b="1" i="1" dirty="0"/>
              <a:t>) </a:t>
            </a:r>
            <a:r>
              <a:rPr lang="uk-UA" sz="2800" i="1" dirty="0"/>
              <a:t>характеризується еволюцією поняття «педагогічна технологія». Його характерні особливості − створення комп'ютерних аудиторій дисплейних класів, зростання кількості та якості педагогічних програмованих засобів, використання систем інтерактивного відео.</a:t>
            </a:r>
            <a:endParaRPr lang="uk-UA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16631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4. </a:t>
            </a:r>
            <a:r>
              <a:rPr lang="ru-RU" sz="3600" b="1" i="1" dirty="0" err="1"/>
              <a:t>Історичні</a:t>
            </a:r>
            <a:r>
              <a:rPr lang="ru-RU" sz="3600" b="1" i="1" dirty="0"/>
              <a:t> </a:t>
            </a:r>
            <a:r>
              <a:rPr lang="ru-RU" sz="3600" b="1" i="1" dirty="0" err="1"/>
              <a:t>аспекти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технологій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 smtClean="0"/>
              <a:t>Еволюція </a:t>
            </a:r>
            <a:r>
              <a:rPr lang="uk-UA" sz="2800" b="1" i="1" dirty="0"/>
              <a:t>поняття «педагогічна </a:t>
            </a:r>
            <a:r>
              <a:rPr lang="uk-UA" sz="2800" b="1" i="1" dirty="0" smtClean="0"/>
              <a:t>технологія»</a:t>
            </a:r>
          </a:p>
          <a:p>
            <a:pPr marL="0" indent="0">
              <a:buNone/>
            </a:pPr>
            <a:endParaRPr lang="uk-UA" sz="2800" b="1" i="1" dirty="0" smtClean="0"/>
          </a:p>
          <a:p>
            <a:pPr marL="0" indent="0">
              <a:buNone/>
            </a:pPr>
            <a:r>
              <a:rPr lang="ru-RU" sz="2800" b="1" i="1" dirty="0" err="1"/>
              <a:t>П'ятий</a:t>
            </a:r>
            <a:r>
              <a:rPr lang="ru-RU" sz="2800" b="1" i="1" dirty="0"/>
              <a:t> </a:t>
            </a:r>
            <a:r>
              <a:rPr lang="ru-RU" sz="2800" b="1" i="1" dirty="0" err="1"/>
              <a:t>період</a:t>
            </a:r>
            <a:r>
              <a:rPr lang="ru-RU" sz="2800" b="1" i="1" dirty="0"/>
              <a:t> (</a:t>
            </a:r>
            <a:r>
              <a:rPr lang="ru-RU" sz="2800" b="1" i="1" dirty="0" err="1"/>
              <a:t>починаючи</a:t>
            </a:r>
            <a:r>
              <a:rPr lang="ru-RU" sz="2800" b="1" i="1" dirty="0"/>
              <a:t> з 1980 – 1990 </a:t>
            </a:r>
            <a:r>
              <a:rPr lang="ru-RU" sz="2800" b="1" i="1" dirty="0" err="1"/>
              <a:t>р.р</a:t>
            </a:r>
            <a:r>
              <a:rPr lang="ru-RU" sz="2800" b="1" i="1" dirty="0"/>
              <a:t>.) </a:t>
            </a:r>
            <a:r>
              <a:rPr lang="ru-RU" sz="2800" i="1" dirty="0" err="1"/>
              <a:t>характеризується</a:t>
            </a:r>
            <a:r>
              <a:rPr lang="ru-RU" sz="2800" i="1" dirty="0"/>
              <a:t> </a:t>
            </a:r>
            <a:r>
              <a:rPr lang="ru-RU" sz="2800" i="1" dirty="0" err="1"/>
              <a:t>реальним</a:t>
            </a:r>
            <a:r>
              <a:rPr lang="ru-RU" sz="2800" i="1" dirty="0"/>
              <a:t> </a:t>
            </a:r>
            <a:r>
              <a:rPr lang="ru-RU" sz="2800" i="1" dirty="0" err="1"/>
              <a:t>впровадженням</a:t>
            </a:r>
            <a:r>
              <a:rPr lang="ru-RU" sz="2800" i="1" dirty="0"/>
              <a:t> </a:t>
            </a:r>
            <a:r>
              <a:rPr lang="ru-RU" sz="2800" i="1" dirty="0" err="1"/>
              <a:t>педагогічних</a:t>
            </a:r>
            <a:r>
              <a:rPr lang="ru-RU" sz="2800" i="1" dirty="0"/>
              <a:t> </a:t>
            </a:r>
            <a:r>
              <a:rPr lang="ru-RU" sz="2800" i="1" dirty="0" err="1"/>
              <a:t>технологій</a:t>
            </a:r>
            <a:r>
              <a:rPr lang="ru-RU" sz="2800" i="1" dirty="0"/>
              <a:t> у </a:t>
            </a:r>
            <a:r>
              <a:rPr lang="ru-RU" sz="2800" i="1" dirty="0" err="1"/>
              <a:t>загальноосвітніх</a:t>
            </a:r>
            <a:r>
              <a:rPr lang="ru-RU" sz="2800" i="1" dirty="0"/>
              <a:t> школах.</a:t>
            </a:r>
            <a:endParaRPr lang="uk-UA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654592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4. </a:t>
            </a:r>
            <a:r>
              <a:rPr lang="ru-RU" sz="3600" b="1" i="1" dirty="0" err="1"/>
              <a:t>Історичні</a:t>
            </a:r>
            <a:r>
              <a:rPr lang="ru-RU" sz="3600" b="1" i="1" dirty="0"/>
              <a:t> </a:t>
            </a:r>
            <a:r>
              <a:rPr lang="ru-RU" sz="3600" b="1" i="1" dirty="0" err="1"/>
              <a:t>аспекти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технологій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i="1" u="sng" dirty="0" smtClean="0"/>
          </a:p>
          <a:p>
            <a:pPr marL="0" indent="0" algn="ctr">
              <a:buNone/>
            </a:pPr>
            <a:r>
              <a:rPr lang="uk-UA" sz="4400" b="1" i="1" dirty="0" smtClean="0"/>
              <a:t>???</a:t>
            </a:r>
            <a:endParaRPr lang="ru-RU" sz="4400" b="1" i="1" dirty="0"/>
          </a:p>
          <a:p>
            <a:pPr marL="0" indent="0" algn="ctr">
              <a:buNone/>
            </a:pPr>
            <a:r>
              <a:rPr lang="uk-UA" sz="2800" i="1" u="sng" dirty="0" smtClean="0"/>
              <a:t>Які чинники впливають (або впливали) на розробку нових педагогічних технологій?</a:t>
            </a:r>
            <a:endParaRPr lang="ru-RU" sz="2800" i="1" u="sng" dirty="0" smtClean="0"/>
          </a:p>
          <a:p>
            <a:pPr marL="0" indent="0">
              <a:buNone/>
            </a:pPr>
            <a:endParaRPr lang="uk-UA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141799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4. </a:t>
            </a:r>
            <a:r>
              <a:rPr lang="ru-RU" sz="3600" b="1" i="1" dirty="0" err="1"/>
              <a:t>Історичні</a:t>
            </a:r>
            <a:r>
              <a:rPr lang="ru-RU" sz="3600" b="1" i="1" dirty="0"/>
              <a:t> </a:t>
            </a:r>
            <a:r>
              <a:rPr lang="ru-RU" sz="3600" b="1" i="1" dirty="0" err="1"/>
              <a:t>аспекти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технологій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i="1" u="sng" dirty="0" err="1" smtClean="0"/>
              <a:t>Чинникі</a:t>
            </a:r>
            <a:r>
              <a:rPr lang="ru-RU" sz="2800" i="1" u="sng" dirty="0" smtClean="0"/>
              <a:t> </a:t>
            </a:r>
            <a:r>
              <a:rPr lang="ru-RU" sz="2800" i="1" u="sng" dirty="0" err="1" smtClean="0"/>
              <a:t>оновлення</a:t>
            </a:r>
            <a:r>
              <a:rPr lang="ru-RU" sz="2800" i="1" u="sng" dirty="0" smtClean="0"/>
              <a:t> та </a:t>
            </a:r>
            <a:r>
              <a:rPr lang="ru-RU" sz="2800" i="1" u="sng" dirty="0" err="1" smtClean="0"/>
              <a:t>розробки</a:t>
            </a:r>
            <a:r>
              <a:rPr lang="ru-RU" sz="2800" i="1" u="sng" dirty="0" smtClean="0"/>
              <a:t> </a:t>
            </a:r>
            <a:r>
              <a:rPr lang="ru-RU" sz="2800" i="1" u="sng" dirty="0" err="1" smtClean="0"/>
              <a:t>новітніх</a:t>
            </a:r>
            <a:r>
              <a:rPr lang="ru-RU" sz="2800" i="1" u="sng" dirty="0" smtClean="0"/>
              <a:t>  </a:t>
            </a:r>
            <a:r>
              <a:rPr lang="ru-RU" sz="2800" i="1" u="sng" dirty="0" err="1" smtClean="0"/>
              <a:t>педагогічних</a:t>
            </a:r>
            <a:r>
              <a:rPr lang="ru-RU" sz="2800" i="1" u="sng" dirty="0"/>
              <a:t> </a:t>
            </a:r>
            <a:r>
              <a:rPr lang="ru-RU" sz="2800" i="1" u="sng" dirty="0" err="1" smtClean="0"/>
              <a:t>технологій</a:t>
            </a:r>
            <a:r>
              <a:rPr lang="ru-RU" sz="2800" i="1" u="sng" dirty="0" smtClean="0"/>
              <a:t>:</a:t>
            </a:r>
          </a:p>
          <a:p>
            <a:pPr marL="0" indent="0">
              <a:buNone/>
            </a:pPr>
            <a:r>
              <a:rPr lang="uk-UA" sz="2800" i="1" dirty="0" smtClean="0"/>
              <a:t>1</a:t>
            </a:r>
            <a:r>
              <a:rPr lang="uk-UA" sz="2800" i="1" dirty="0"/>
              <a:t>. Національно-економічні потреби держави </a:t>
            </a:r>
          </a:p>
          <a:p>
            <a:pPr marL="0" indent="0">
              <a:buNone/>
            </a:pPr>
            <a:r>
              <a:rPr lang="uk-UA" sz="2800" i="1" dirty="0"/>
              <a:t>2. Нагальна потреба змінити систему педагогічного насильства сучасних шкіл</a:t>
            </a:r>
          </a:p>
          <a:p>
            <a:pPr marL="0" indent="0">
              <a:buNone/>
            </a:pPr>
            <a:r>
              <a:rPr lang="uk-UA" sz="2800" i="1" dirty="0"/>
              <a:t>3. Необхідність запровадження зокрема дистанційного навчання у </a:t>
            </a:r>
            <a:r>
              <a:rPr lang="uk-UA" sz="2800" i="1" dirty="0" smtClean="0"/>
              <a:t>закладах освіти</a:t>
            </a:r>
            <a:endParaRPr lang="uk-UA" sz="2800" i="1" dirty="0"/>
          </a:p>
          <a:p>
            <a:pPr marL="0" indent="0">
              <a:buNone/>
            </a:pPr>
            <a:r>
              <a:rPr lang="uk-UA" sz="2800" i="1" dirty="0" smtClean="0"/>
              <a:t>4</a:t>
            </a:r>
            <a:r>
              <a:rPr lang="uk-UA" sz="2800" i="1" dirty="0"/>
              <a:t>. Потреба у розробці інноваційних технологій навчання та виховання, у т.ч. інтерактивних</a:t>
            </a:r>
          </a:p>
          <a:p>
            <a:pPr marL="0" indent="0">
              <a:buNone/>
            </a:pPr>
            <a:r>
              <a:rPr lang="uk-UA" sz="2800" i="1" dirty="0"/>
              <a:t>5. Необхідність </a:t>
            </a:r>
            <a:r>
              <a:rPr lang="uk-UA" sz="2800" i="1" dirty="0" smtClean="0"/>
              <a:t>запровадження інноваційних </a:t>
            </a:r>
            <a:r>
              <a:rPr lang="uk-UA" sz="2800" i="1" dirty="0"/>
              <a:t>курсів, </a:t>
            </a:r>
            <a:r>
              <a:rPr lang="uk-UA" sz="2800" i="1" dirty="0" smtClean="0"/>
              <a:t>спец.-</a:t>
            </a:r>
            <a:r>
              <a:rPr lang="uk-UA" sz="2800" i="1" dirty="0"/>
              <a:t>курсів</a:t>
            </a:r>
          </a:p>
          <a:p>
            <a:pPr marL="0" indent="0">
              <a:buNone/>
            </a:pPr>
            <a:endParaRPr lang="uk-UA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881368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4. </a:t>
            </a:r>
            <a:r>
              <a:rPr lang="ru-RU" sz="3600" b="1" i="1" dirty="0" err="1"/>
              <a:t>Історичні</a:t>
            </a:r>
            <a:r>
              <a:rPr lang="ru-RU" sz="3600" b="1" i="1" dirty="0"/>
              <a:t> </a:t>
            </a:r>
            <a:r>
              <a:rPr lang="ru-RU" sz="3600" b="1" i="1" dirty="0" err="1"/>
              <a:t>аспекти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технологій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b="1" i="1" dirty="0" err="1" smtClean="0"/>
              <a:t>Еверетт</a:t>
            </a:r>
            <a:r>
              <a:rPr lang="uk-UA" sz="2800" b="1" i="1" dirty="0" smtClean="0"/>
              <a:t> </a:t>
            </a:r>
            <a:r>
              <a:rPr lang="uk-UA" sz="2800" b="1" i="1" dirty="0" err="1" smtClean="0"/>
              <a:t>Роджерс</a:t>
            </a:r>
            <a:r>
              <a:rPr lang="uk-UA" sz="2800" b="1" i="1" dirty="0" smtClean="0"/>
              <a:t>  (1932-2004 рр.) </a:t>
            </a:r>
            <a:r>
              <a:rPr lang="ru-RU" sz="2800" i="1" dirty="0" err="1" smtClean="0"/>
              <a:t>аналізував</a:t>
            </a:r>
            <a:r>
              <a:rPr lang="ru-RU" sz="2800" i="1" dirty="0" smtClean="0"/>
              <a:t> </a:t>
            </a:r>
            <a:r>
              <a:rPr lang="ru-RU" sz="2800" i="1" dirty="0" err="1"/>
              <a:t>поширення</a:t>
            </a:r>
            <a:r>
              <a:rPr lang="ru-RU" sz="2800" i="1" dirty="0"/>
              <a:t> </a:t>
            </a:r>
            <a:r>
              <a:rPr lang="ru-RU" sz="2800" i="1" dirty="0" err="1"/>
              <a:t>нових</a:t>
            </a:r>
            <a:r>
              <a:rPr lang="ru-RU" sz="2800" i="1" dirty="0"/>
              <a:t> </a:t>
            </a:r>
            <a:r>
              <a:rPr lang="ru-RU" sz="2800" i="1" dirty="0" err="1"/>
              <a:t>ідей</a:t>
            </a:r>
            <a:r>
              <a:rPr lang="ru-RU" sz="2800" i="1" dirty="0"/>
              <a:t>, </a:t>
            </a:r>
            <a:r>
              <a:rPr lang="ru-RU" sz="2800" i="1" dirty="0" err="1"/>
              <a:t>товарів</a:t>
            </a:r>
            <a:r>
              <a:rPr lang="ru-RU" sz="2800" i="1" dirty="0"/>
              <a:t> і </a:t>
            </a:r>
            <a:r>
              <a:rPr lang="ru-RU" sz="2800" i="1" dirty="0" smtClean="0"/>
              <a:t>т.</a:t>
            </a:r>
            <a:r>
              <a:rPr lang="uk-UA" sz="2800" i="1" dirty="0" err="1" smtClean="0"/>
              <a:t>ін</a:t>
            </a:r>
            <a:r>
              <a:rPr lang="ru-RU" sz="2800" i="1" dirty="0" smtClean="0"/>
              <a:t>. </a:t>
            </a:r>
            <a:r>
              <a:rPr lang="ru-RU" sz="2800" i="1" dirty="0"/>
              <a:t>і </a:t>
            </a:r>
            <a:r>
              <a:rPr lang="ru-RU" sz="2800" i="1" dirty="0" err="1"/>
              <a:t>побачив</a:t>
            </a:r>
            <a:r>
              <a:rPr lang="ru-RU" sz="2800" i="1" dirty="0"/>
              <a:t> </a:t>
            </a:r>
            <a:r>
              <a:rPr lang="ru-RU" sz="2800" i="1" dirty="0" err="1"/>
              <a:t>різну</a:t>
            </a:r>
            <a:r>
              <a:rPr lang="ru-RU" sz="2800" i="1" dirty="0"/>
              <a:t> </a:t>
            </a:r>
            <a:r>
              <a:rPr lang="ru-RU" sz="2800" i="1" dirty="0" err="1"/>
              <a:t>схильність</a:t>
            </a:r>
            <a:r>
              <a:rPr lang="ru-RU" sz="2800" i="1" dirty="0"/>
              <a:t> до нового в </a:t>
            </a:r>
            <a:r>
              <a:rPr lang="ru-RU" sz="2800" i="1" dirty="0" err="1"/>
              <a:t>різних</a:t>
            </a:r>
            <a:r>
              <a:rPr lang="ru-RU" sz="2800" i="1" dirty="0"/>
              <a:t> сегментах </a:t>
            </a:r>
            <a:r>
              <a:rPr lang="ru-RU" sz="2800" i="1" dirty="0" err="1" smtClean="0"/>
              <a:t>суспільства</a:t>
            </a:r>
            <a:r>
              <a:rPr lang="ru-RU" sz="2800" i="1" dirty="0" smtClean="0"/>
              <a:t>.</a:t>
            </a:r>
          </a:p>
          <a:p>
            <a:pPr marL="0" indent="0">
              <a:buNone/>
            </a:pPr>
            <a:r>
              <a:rPr lang="ru-RU" sz="2800" i="1" dirty="0"/>
              <a:t> </a:t>
            </a:r>
            <a:r>
              <a:rPr lang="ru-RU" sz="2800" b="1" i="1" dirty="0"/>
              <a:t>«</a:t>
            </a:r>
            <a:r>
              <a:rPr lang="ru-RU" sz="2800" b="1" i="1" dirty="0" err="1"/>
              <a:t>Теорія</a:t>
            </a:r>
            <a:r>
              <a:rPr lang="ru-RU" sz="2800" b="1" i="1" dirty="0"/>
              <a:t> </a:t>
            </a:r>
            <a:r>
              <a:rPr lang="ru-RU" sz="2800" b="1" i="1" dirty="0" err="1"/>
              <a:t>дифузії</a:t>
            </a:r>
            <a:r>
              <a:rPr lang="ru-RU" sz="2800" b="1" i="1" dirty="0"/>
              <a:t> (</a:t>
            </a:r>
            <a:r>
              <a:rPr lang="ru-RU" sz="2800" b="1" i="1" dirty="0" err="1"/>
              <a:t>поширення</a:t>
            </a:r>
            <a:r>
              <a:rPr lang="ru-RU" sz="2800" b="1" i="1" dirty="0"/>
              <a:t>) </a:t>
            </a:r>
            <a:r>
              <a:rPr lang="ru-RU" sz="2800" b="1" i="1" dirty="0" err="1"/>
              <a:t>інновацій</a:t>
            </a:r>
            <a:r>
              <a:rPr lang="ru-RU" sz="2800" b="1" i="1" dirty="0" smtClean="0"/>
              <a:t>») (1962 р.) </a:t>
            </a:r>
            <a:r>
              <a:rPr lang="ru-RU" sz="2800" i="1" dirty="0"/>
              <a:t>– </a:t>
            </a:r>
            <a:r>
              <a:rPr lang="ru-RU" sz="2800" i="1" dirty="0" err="1"/>
              <a:t>складний</a:t>
            </a:r>
            <a:r>
              <a:rPr lang="ru-RU" sz="2800" i="1" dirty="0"/>
              <a:t> </a:t>
            </a:r>
            <a:r>
              <a:rPr lang="ru-RU" sz="2800" i="1" dirty="0" err="1"/>
              <a:t>багатоетапний</a:t>
            </a:r>
            <a:r>
              <a:rPr lang="ru-RU" sz="2800" i="1" dirty="0"/>
              <a:t> </a:t>
            </a:r>
            <a:r>
              <a:rPr lang="ru-RU" sz="2800" i="1" dirty="0" err="1"/>
              <a:t>розумовий</a:t>
            </a:r>
            <a:r>
              <a:rPr lang="ru-RU" sz="2800" i="1" dirty="0"/>
              <a:t> </a:t>
            </a:r>
            <a:endParaRPr lang="ru-RU" sz="2800" i="1" dirty="0" smtClean="0"/>
          </a:p>
          <a:p>
            <a:pPr marL="0" indent="0">
              <a:buNone/>
            </a:pPr>
            <a:r>
              <a:rPr lang="ru-RU" sz="2800" i="1" dirty="0" err="1" smtClean="0"/>
              <a:t>процес</a:t>
            </a:r>
            <a:r>
              <a:rPr lang="ru-RU" sz="2800" i="1" dirty="0" smtClean="0"/>
              <a:t> </a:t>
            </a:r>
            <a:r>
              <a:rPr lang="ru-RU" sz="2800" i="1" dirty="0" err="1"/>
              <a:t>прийняття</a:t>
            </a:r>
            <a:r>
              <a:rPr lang="ru-RU" sz="2800" i="1" dirty="0"/>
              <a:t> </a:t>
            </a:r>
            <a:r>
              <a:rPr lang="ru-RU" sz="2800" i="1" dirty="0" err="1"/>
              <a:t>рішення</a:t>
            </a:r>
            <a:r>
              <a:rPr lang="ru-RU" sz="2800" i="1" dirty="0"/>
              <a:t>, </a:t>
            </a:r>
            <a:r>
              <a:rPr lang="ru-RU" sz="2800" i="1" dirty="0" err="1"/>
              <a:t>який</a:t>
            </a:r>
            <a:r>
              <a:rPr lang="ru-RU" sz="2800" i="1" dirty="0"/>
              <a:t> </a:t>
            </a:r>
            <a:r>
              <a:rPr lang="ru-RU" sz="2800" i="1" dirty="0" err="1"/>
              <a:t>має</a:t>
            </a:r>
            <a:r>
              <a:rPr lang="ru-RU" sz="2800" i="1" dirty="0"/>
              <a:t> </a:t>
            </a:r>
            <a:endParaRPr lang="ru-RU" sz="2800" i="1" dirty="0" smtClean="0"/>
          </a:p>
          <a:p>
            <a:pPr marL="0" indent="0">
              <a:buNone/>
            </a:pPr>
            <a:r>
              <a:rPr lang="ru-RU" sz="2800" i="1" dirty="0" err="1" smtClean="0"/>
              <a:t>тривалий</a:t>
            </a:r>
            <a:r>
              <a:rPr lang="ru-RU" sz="2800" i="1" dirty="0" smtClean="0"/>
              <a:t> </a:t>
            </a:r>
            <a:r>
              <a:rPr lang="ru-RU" sz="2800" i="1" dirty="0" err="1"/>
              <a:t>термін</a:t>
            </a:r>
            <a:r>
              <a:rPr lang="ru-RU" sz="2800" i="1" dirty="0"/>
              <a:t> </a:t>
            </a:r>
            <a:r>
              <a:rPr lang="ru-RU" sz="2800" i="1" dirty="0" err="1"/>
              <a:t>від</a:t>
            </a:r>
            <a:r>
              <a:rPr lang="ru-RU" sz="2800" i="1" dirty="0"/>
              <a:t> </a:t>
            </a:r>
            <a:r>
              <a:rPr lang="ru-RU" sz="2800" i="1" dirty="0" err="1"/>
              <a:t>першого</a:t>
            </a:r>
            <a:r>
              <a:rPr lang="ru-RU" sz="2800" i="1" dirty="0"/>
              <a:t> </a:t>
            </a:r>
            <a:endParaRPr lang="ru-RU" sz="2800" i="1" dirty="0" smtClean="0"/>
          </a:p>
          <a:p>
            <a:pPr marL="0" indent="0">
              <a:buNone/>
            </a:pPr>
            <a:r>
              <a:rPr lang="ru-RU" sz="2800" i="1" dirty="0" err="1" smtClean="0"/>
              <a:t>знайомства</a:t>
            </a:r>
            <a:r>
              <a:rPr lang="ru-RU" sz="2800" i="1" dirty="0" smtClean="0"/>
              <a:t> </a:t>
            </a:r>
            <a:r>
              <a:rPr lang="ru-RU" sz="2800" i="1" dirty="0" err="1"/>
              <a:t>людини</a:t>
            </a:r>
            <a:r>
              <a:rPr lang="ru-RU" sz="2800" i="1" dirty="0"/>
              <a:t> з </a:t>
            </a:r>
            <a:r>
              <a:rPr lang="ru-RU" sz="2800" i="1" dirty="0" err="1"/>
              <a:t>інновацією</a:t>
            </a:r>
            <a:r>
              <a:rPr lang="ru-RU" sz="2800" i="1" dirty="0"/>
              <a:t> </a:t>
            </a:r>
            <a:endParaRPr lang="ru-RU" sz="2800" i="1" dirty="0" smtClean="0"/>
          </a:p>
          <a:p>
            <a:pPr marL="0" indent="0">
              <a:buNone/>
            </a:pPr>
            <a:r>
              <a:rPr lang="ru-RU" sz="2800" i="1" dirty="0" smtClean="0"/>
              <a:t>до </a:t>
            </a:r>
            <a:r>
              <a:rPr lang="ru-RU" sz="2800" i="1" dirty="0" err="1"/>
              <a:t>її</a:t>
            </a:r>
            <a:r>
              <a:rPr lang="ru-RU" sz="2800" i="1" dirty="0"/>
              <a:t> </a:t>
            </a:r>
            <a:r>
              <a:rPr lang="ru-RU" sz="2800" i="1" dirty="0" err="1"/>
              <a:t>кінцевого</a:t>
            </a:r>
            <a:r>
              <a:rPr lang="ru-RU" sz="2800" i="1" dirty="0"/>
              <a:t> </a:t>
            </a:r>
            <a:r>
              <a:rPr lang="ru-RU" sz="2800" i="1" dirty="0" err="1"/>
              <a:t>сприйняття</a:t>
            </a:r>
            <a:endParaRPr lang="uk-UA" sz="2800" i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45024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62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dirty="0" smtClean="0"/>
              <a:t>1. Організаційні аспекти вивчення дисципліни</a:t>
            </a:r>
          </a:p>
          <a:p>
            <a:r>
              <a:rPr lang="uk-UA" dirty="0" smtClean="0"/>
              <a:t>2. Мета та завдання курсу</a:t>
            </a:r>
          </a:p>
          <a:p>
            <a:r>
              <a:rPr lang="uk-UA" dirty="0" smtClean="0"/>
              <a:t>3. Політики і регуляції курсу</a:t>
            </a:r>
          </a:p>
          <a:p>
            <a:r>
              <a:rPr lang="uk-UA" dirty="0" smtClean="0"/>
              <a:t>4. </a:t>
            </a:r>
            <a:r>
              <a:rPr lang="uk-UA" dirty="0"/>
              <a:t>Історичні аспекти розвитку педагогічних </a:t>
            </a:r>
            <a:r>
              <a:rPr lang="uk-UA" dirty="0" smtClean="0"/>
              <a:t>технологій</a:t>
            </a:r>
          </a:p>
          <a:p>
            <a:r>
              <a:rPr lang="uk-UA" smtClean="0"/>
              <a:t>5. </a:t>
            </a:r>
            <a:r>
              <a:rPr lang="ru-RU" smtClean="0"/>
              <a:t>Сутність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педагогічної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endParaRPr lang="uk-UA" dirty="0" smtClean="0"/>
          </a:p>
          <a:p>
            <a:r>
              <a:rPr lang="ru-RU" dirty="0"/>
              <a:t>6.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43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4. </a:t>
            </a:r>
            <a:r>
              <a:rPr lang="ru-RU" sz="3600" b="1" i="1" dirty="0" err="1"/>
              <a:t>Історичні</a:t>
            </a:r>
            <a:r>
              <a:rPr lang="ru-RU" sz="3600" b="1" i="1" dirty="0"/>
              <a:t> </a:t>
            </a:r>
            <a:r>
              <a:rPr lang="ru-RU" sz="3600" b="1" i="1" dirty="0" err="1"/>
              <a:t>аспекти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технологій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i="1" u="sng" dirty="0"/>
              <a:t>Е.</a:t>
            </a:r>
            <a:r>
              <a:rPr lang="uk-UA" sz="2800" i="1" u="sng" dirty="0" err="1"/>
              <a:t>Роджерс</a:t>
            </a:r>
            <a:r>
              <a:rPr lang="uk-UA" sz="2800" i="1" u="sng" dirty="0"/>
              <a:t> поділяє цей процес на такі основні етапи: </a:t>
            </a:r>
          </a:p>
          <a:p>
            <a:pPr marL="0" indent="0">
              <a:buNone/>
            </a:pPr>
            <a:r>
              <a:rPr lang="uk-UA" sz="2800" i="1" dirty="0"/>
              <a:t>1) ознайомлення з проблемою; </a:t>
            </a:r>
          </a:p>
          <a:p>
            <a:pPr marL="0" indent="0">
              <a:buNone/>
            </a:pPr>
            <a:r>
              <a:rPr lang="uk-UA" sz="2800" i="1" dirty="0"/>
              <a:t>2) її аналіз; </a:t>
            </a:r>
          </a:p>
          <a:p>
            <a:pPr marL="0" indent="0">
              <a:buNone/>
            </a:pPr>
            <a:r>
              <a:rPr lang="uk-UA" sz="2800" i="1" dirty="0"/>
              <a:t>3) аналіз шляхів до її вирішення; </a:t>
            </a:r>
          </a:p>
          <a:p>
            <a:pPr marL="0" indent="0">
              <a:buNone/>
            </a:pPr>
            <a:r>
              <a:rPr lang="uk-UA" sz="2800" i="1" dirty="0"/>
              <a:t>4) вибір шляху; </a:t>
            </a:r>
          </a:p>
          <a:p>
            <a:pPr marL="0" indent="0">
              <a:buNone/>
            </a:pPr>
            <a:r>
              <a:rPr lang="uk-UA" sz="2800" i="1" dirty="0"/>
              <a:t>5) наслідки вибору рішення. </a:t>
            </a:r>
          </a:p>
          <a:p>
            <a:pPr marL="0" indent="0">
              <a:buNone/>
            </a:pPr>
            <a:endParaRPr lang="uk-UA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818912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4. </a:t>
            </a:r>
            <a:r>
              <a:rPr lang="ru-RU" sz="3600" b="1" i="1" dirty="0" err="1"/>
              <a:t>Історичні</a:t>
            </a:r>
            <a:r>
              <a:rPr lang="ru-RU" sz="3600" b="1" i="1" dirty="0"/>
              <a:t> </a:t>
            </a:r>
            <a:r>
              <a:rPr lang="ru-RU" sz="3600" b="1" i="1" dirty="0" err="1"/>
              <a:t>аспекти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технологій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u="sng" dirty="0" err="1" smtClean="0"/>
              <a:t>П'ять</a:t>
            </a:r>
            <a:r>
              <a:rPr lang="ru-RU" sz="2800" i="1" u="sng" dirty="0" smtClean="0"/>
              <a:t> </a:t>
            </a:r>
            <a:r>
              <a:rPr lang="ru-RU" sz="2800" i="1" u="sng" dirty="0" err="1"/>
              <a:t>основних</a:t>
            </a:r>
            <a:r>
              <a:rPr lang="ru-RU" sz="2800" i="1" u="sng" dirty="0"/>
              <a:t> </a:t>
            </a:r>
            <a:r>
              <a:rPr lang="ru-RU" sz="2800" i="1" u="sng" dirty="0" err="1"/>
              <a:t>етапів</a:t>
            </a:r>
            <a:r>
              <a:rPr lang="ru-RU" sz="2800" i="1" u="sng" dirty="0"/>
              <a:t> </a:t>
            </a:r>
            <a:r>
              <a:rPr lang="ru-RU" sz="2800" i="1" u="sng" dirty="0" err="1"/>
              <a:t>процесу</a:t>
            </a:r>
            <a:r>
              <a:rPr lang="ru-RU" sz="2800" i="1" u="sng" dirty="0"/>
              <a:t> </a:t>
            </a:r>
            <a:r>
              <a:rPr lang="ru-RU" sz="2800" i="1" u="sng" dirty="0" err="1"/>
              <a:t>сприйняття</a:t>
            </a:r>
            <a:r>
              <a:rPr lang="ru-RU" sz="2800" i="1" u="sng" dirty="0"/>
              <a:t> </a:t>
            </a:r>
            <a:r>
              <a:rPr lang="ru-RU" sz="2800" i="1" u="sng" dirty="0" err="1" smtClean="0"/>
              <a:t>інновацій</a:t>
            </a:r>
            <a:r>
              <a:rPr lang="ru-RU" sz="2800" i="1" u="sng" dirty="0" smtClean="0"/>
              <a:t>:</a:t>
            </a:r>
          </a:p>
          <a:p>
            <a:pPr marL="0" indent="0">
              <a:buNone/>
            </a:pPr>
            <a:r>
              <a:rPr lang="uk-UA" sz="2800" i="1" dirty="0"/>
              <a:t>1. Етап ознайомлення людини з інновацією</a:t>
            </a:r>
          </a:p>
          <a:p>
            <a:pPr marL="0" indent="0">
              <a:buNone/>
            </a:pPr>
            <a:r>
              <a:rPr lang="uk-UA" sz="2800" i="1" dirty="0"/>
              <a:t>2. Етап появи зацікавленості</a:t>
            </a:r>
          </a:p>
          <a:p>
            <a:pPr marL="0" indent="0">
              <a:buNone/>
            </a:pPr>
            <a:r>
              <a:rPr lang="uk-UA" sz="2800" i="1" dirty="0"/>
              <a:t>3. Етап оцінки</a:t>
            </a:r>
          </a:p>
          <a:p>
            <a:pPr marL="0" indent="0">
              <a:buNone/>
            </a:pPr>
            <a:r>
              <a:rPr lang="uk-UA" sz="2800" i="1" dirty="0"/>
              <a:t>4. Етап апробації</a:t>
            </a:r>
          </a:p>
          <a:p>
            <a:pPr marL="0" indent="0">
              <a:buNone/>
            </a:pPr>
            <a:r>
              <a:rPr lang="uk-UA" sz="2800" i="1" dirty="0" smtClean="0"/>
              <a:t>5</a:t>
            </a:r>
            <a:r>
              <a:rPr lang="uk-UA" sz="2800" i="1" dirty="0"/>
              <a:t>. Етап кінцевого (підсумкового) сприйняття</a:t>
            </a:r>
          </a:p>
          <a:p>
            <a:pPr marL="0" indent="0">
              <a:buNone/>
            </a:pPr>
            <a:endParaRPr lang="uk-UA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627413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4. </a:t>
            </a:r>
            <a:r>
              <a:rPr lang="ru-RU" sz="3600" b="1" i="1" dirty="0" err="1"/>
              <a:t>Історичні</a:t>
            </a:r>
            <a:r>
              <a:rPr lang="ru-RU" sz="3600" b="1" i="1" dirty="0"/>
              <a:t> </a:t>
            </a:r>
            <a:r>
              <a:rPr lang="ru-RU" sz="3600" b="1" i="1" dirty="0" err="1"/>
              <a:t>аспекти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технологій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err="1" smtClean="0"/>
              <a:t>П'ять</a:t>
            </a:r>
            <a:r>
              <a:rPr lang="ru-RU" sz="2800" i="1" dirty="0" smtClean="0"/>
              <a:t> </a:t>
            </a:r>
            <a:r>
              <a:rPr lang="ru-RU" sz="2800" i="1" dirty="0" err="1"/>
              <a:t>класів</a:t>
            </a:r>
            <a:r>
              <a:rPr lang="ru-RU" sz="2800" i="1" dirty="0"/>
              <a:t> людей та </a:t>
            </a:r>
            <a:r>
              <a:rPr lang="ru-RU" sz="2800" i="1" dirty="0" err="1" smtClean="0"/>
              <a:t>ступінь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прийняття</a:t>
            </a:r>
            <a:r>
              <a:rPr lang="ru-RU" sz="2800" i="1" dirty="0" smtClean="0"/>
              <a:t> </a:t>
            </a:r>
            <a:r>
              <a:rPr lang="ru-RU" sz="2800" i="1" dirty="0"/>
              <a:t>ними </a:t>
            </a:r>
            <a:r>
              <a:rPr lang="ru-RU" sz="2800" i="1" dirty="0" err="1"/>
              <a:t>нових</a:t>
            </a:r>
            <a:r>
              <a:rPr lang="ru-RU" sz="2800" i="1" dirty="0"/>
              <a:t> </a:t>
            </a:r>
            <a:r>
              <a:rPr lang="ru-RU" sz="2800" i="1" dirty="0" err="1"/>
              <a:t>ідей</a:t>
            </a:r>
            <a:r>
              <a:rPr lang="ru-RU" sz="2800" i="1" dirty="0"/>
              <a:t> і </a:t>
            </a:r>
            <a:r>
              <a:rPr lang="ru-RU" sz="2800" i="1" dirty="0" err="1" smtClean="0"/>
              <a:t>товарів</a:t>
            </a:r>
            <a:r>
              <a:rPr lang="ru-RU" sz="2800" i="1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uk-UA" sz="2800" i="1" dirty="0" err="1" smtClean="0"/>
              <a:t>Інноватори</a:t>
            </a:r>
            <a:r>
              <a:rPr lang="uk-UA" sz="2800" i="1" dirty="0" smtClean="0"/>
              <a:t> (2,5%)</a:t>
            </a:r>
            <a:endParaRPr lang="uk-UA" sz="2800" i="1" dirty="0"/>
          </a:p>
          <a:p>
            <a:pPr>
              <a:buFont typeface="Wingdings" pitchFamily="2" charset="2"/>
              <a:buChar char="ü"/>
            </a:pPr>
            <a:r>
              <a:rPr lang="uk-UA" sz="2800" i="1" dirty="0" smtClean="0"/>
              <a:t>Ранні приймаючі (13,5%)</a:t>
            </a:r>
          </a:p>
          <a:p>
            <a:pPr>
              <a:buFont typeface="Wingdings" pitchFamily="2" charset="2"/>
              <a:buChar char="ü"/>
            </a:pPr>
            <a:r>
              <a:rPr lang="uk-UA" sz="2800" i="1" dirty="0" smtClean="0"/>
              <a:t>Рання більшість (34%)</a:t>
            </a:r>
          </a:p>
          <a:p>
            <a:pPr>
              <a:buFont typeface="Wingdings" pitchFamily="2" charset="2"/>
              <a:buChar char="ü"/>
            </a:pPr>
            <a:r>
              <a:rPr lang="uk-UA" sz="2800" i="1" dirty="0" smtClean="0"/>
              <a:t>Пізніша більшість (34%)</a:t>
            </a:r>
          </a:p>
          <a:p>
            <a:pPr>
              <a:buFont typeface="Wingdings" pitchFamily="2" charset="2"/>
              <a:buChar char="ü"/>
            </a:pPr>
            <a:r>
              <a:rPr lang="uk-UA" sz="2800" i="1" dirty="0" smtClean="0"/>
              <a:t>Пізні приймаючі (16%)</a:t>
            </a:r>
            <a:endParaRPr lang="uk-UA" sz="2800" i="1" dirty="0"/>
          </a:p>
          <a:p>
            <a:pPr marL="0" indent="0">
              <a:buNone/>
            </a:pPr>
            <a:endParaRPr lang="uk-UA" sz="2800" i="1" dirty="0"/>
          </a:p>
          <a:p>
            <a:pPr marL="0" indent="0">
              <a:buNone/>
            </a:pPr>
            <a:endParaRPr lang="uk-UA" sz="2800" i="1" dirty="0"/>
          </a:p>
          <a:p>
            <a:pPr marL="0" indent="0">
              <a:buNone/>
            </a:pPr>
            <a:endParaRPr lang="uk-UA" sz="2800" i="1" dirty="0"/>
          </a:p>
          <a:p>
            <a:pPr marL="0" indent="0">
              <a:buNone/>
            </a:pPr>
            <a:endParaRPr lang="uk-UA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498374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 smtClean="0"/>
              <a:t>5. </a:t>
            </a:r>
            <a:r>
              <a:rPr lang="ru-RU" sz="3600" b="1" i="1" dirty="0" err="1" smtClean="0"/>
              <a:t>Сутність</a:t>
            </a:r>
            <a:r>
              <a:rPr lang="ru-RU" sz="3600" b="1" i="1" dirty="0" smtClean="0"/>
              <a:t> </a:t>
            </a:r>
            <a:r>
              <a:rPr lang="ru-RU" sz="3600" b="1" i="1" dirty="0"/>
              <a:t>і </a:t>
            </a:r>
            <a:r>
              <a:rPr lang="ru-RU" sz="3600" b="1" i="1" dirty="0" err="1"/>
              <a:t>головні</a:t>
            </a:r>
            <a:r>
              <a:rPr lang="ru-RU" sz="3600" b="1" i="1" dirty="0"/>
              <a:t> </a:t>
            </a:r>
            <a:r>
              <a:rPr lang="ru-RU" sz="3600" b="1" i="1" dirty="0" err="1"/>
              <a:t>ознаки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педагогічної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технології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err="1" smtClean="0"/>
              <a:t>Технологія</a:t>
            </a:r>
            <a:r>
              <a:rPr lang="ru-RU" sz="2800" i="1" dirty="0" smtClean="0"/>
              <a:t> </a:t>
            </a:r>
            <a:r>
              <a:rPr lang="ru-RU" sz="2800" i="1" dirty="0"/>
              <a:t>- </a:t>
            </a:r>
            <a:r>
              <a:rPr lang="ru-RU" sz="2800" i="1" dirty="0" err="1"/>
              <a:t>це</a:t>
            </a:r>
            <a:r>
              <a:rPr lang="ru-RU" sz="2800" i="1" dirty="0"/>
              <a:t> </a:t>
            </a:r>
            <a:r>
              <a:rPr lang="ru-RU" sz="2800" i="1" dirty="0" err="1"/>
              <a:t>сукупність</a:t>
            </a:r>
            <a:r>
              <a:rPr lang="ru-RU" sz="2800" i="1" dirty="0"/>
              <a:t> </a:t>
            </a:r>
            <a:r>
              <a:rPr lang="ru-RU" sz="2800" i="1" dirty="0" err="1"/>
              <a:t>прийомів</a:t>
            </a:r>
            <a:r>
              <a:rPr lang="ru-RU" sz="2800" i="1" dirty="0"/>
              <a:t>, </a:t>
            </a:r>
            <a:r>
              <a:rPr lang="ru-RU" sz="2800" i="1" dirty="0" err="1"/>
              <a:t>що</a:t>
            </a:r>
            <a:r>
              <a:rPr lang="ru-RU" sz="2800" i="1" dirty="0"/>
              <a:t> </a:t>
            </a:r>
            <a:r>
              <a:rPr lang="ru-RU" sz="2800" i="1" dirty="0" err="1"/>
              <a:t>використовуються</a:t>
            </a:r>
            <a:r>
              <a:rPr lang="ru-RU" sz="2800" i="1" dirty="0"/>
              <a:t> в будь-</a:t>
            </a:r>
            <a:r>
              <a:rPr lang="ru-RU" sz="2800" i="1" dirty="0" err="1"/>
              <a:t>якій</a:t>
            </a:r>
            <a:r>
              <a:rPr lang="ru-RU" sz="2800" i="1" dirty="0"/>
              <a:t> </a:t>
            </a:r>
            <a:r>
              <a:rPr lang="ru-RU" sz="2800" i="1" dirty="0" err="1"/>
              <a:t>справі</a:t>
            </a:r>
            <a:r>
              <a:rPr lang="ru-RU" sz="2800" i="1" dirty="0"/>
              <a:t>, </a:t>
            </a:r>
            <a:r>
              <a:rPr lang="ru-RU" sz="2800" i="1" dirty="0" err="1"/>
              <a:t>майстерності</a:t>
            </a:r>
            <a:r>
              <a:rPr lang="ru-RU" sz="2800" i="1" dirty="0"/>
              <a:t>, </a:t>
            </a:r>
            <a:r>
              <a:rPr lang="ru-RU" sz="2800" i="1" dirty="0" err="1"/>
              <a:t>мистецтві</a:t>
            </a:r>
            <a:r>
              <a:rPr lang="ru-RU" sz="2800" i="1" dirty="0"/>
              <a:t> </a:t>
            </a:r>
            <a:r>
              <a:rPr lang="ru-RU" sz="2000" i="1" dirty="0"/>
              <a:t>(</a:t>
            </a:r>
            <a:r>
              <a:rPr lang="ru-RU" sz="2000" i="1" dirty="0" err="1"/>
              <a:t>тлумачний</a:t>
            </a:r>
            <a:r>
              <a:rPr lang="ru-RU" sz="2000" i="1" dirty="0"/>
              <a:t> словник</a:t>
            </a:r>
            <a:r>
              <a:rPr lang="ru-RU" sz="2000" i="1" dirty="0" smtClean="0"/>
              <a:t>)</a:t>
            </a:r>
            <a:endParaRPr lang="ru-RU" sz="2800" i="1" dirty="0"/>
          </a:p>
          <a:p>
            <a:pPr marL="0" indent="0">
              <a:buNone/>
            </a:pPr>
            <a:endParaRPr lang="uk-UA" sz="2800" i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46326"/>
            <a:ext cx="42862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46326"/>
            <a:ext cx="4572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813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5</a:t>
            </a:r>
            <a:r>
              <a:rPr lang="ru-RU" sz="3600" b="1" i="1" dirty="0" smtClean="0"/>
              <a:t>.Сутність </a:t>
            </a:r>
            <a:r>
              <a:rPr lang="ru-RU" sz="3600" b="1" i="1" dirty="0"/>
              <a:t>і </a:t>
            </a:r>
            <a:r>
              <a:rPr lang="ru-RU" sz="3600" b="1" i="1" dirty="0" err="1"/>
              <a:t>головні</a:t>
            </a:r>
            <a:r>
              <a:rPr lang="ru-RU" sz="3600" b="1" i="1" dirty="0"/>
              <a:t> </a:t>
            </a:r>
            <a:r>
              <a:rPr lang="ru-RU" sz="3600" b="1" i="1" dirty="0" err="1"/>
              <a:t>ознаки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педагогічної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технології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/>
              <a:t>Педагогічна технологія </a:t>
            </a:r>
            <a:r>
              <a:rPr lang="uk-UA" sz="2800" i="1" dirty="0"/>
              <a:t>- сукупність психолого-педагогічних установок, що визначають спеціальний набір і компонування форм, методів, способів, прийомів навчання, виховних засобів; вона є організаційно-методичний інструментарій педагогічного процесу </a:t>
            </a:r>
            <a:endParaRPr lang="uk-UA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184682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5</a:t>
            </a:r>
            <a:r>
              <a:rPr lang="ru-RU" sz="3600" b="1" i="1" dirty="0" smtClean="0"/>
              <a:t>.Сутність </a:t>
            </a:r>
            <a:r>
              <a:rPr lang="ru-RU" sz="3600" b="1" i="1" dirty="0"/>
              <a:t>і </a:t>
            </a:r>
            <a:r>
              <a:rPr lang="ru-RU" sz="3600" b="1" i="1" dirty="0" err="1"/>
              <a:t>головні</a:t>
            </a:r>
            <a:r>
              <a:rPr lang="ru-RU" sz="3600" b="1" i="1" dirty="0"/>
              <a:t> </a:t>
            </a:r>
            <a:r>
              <a:rPr lang="ru-RU" sz="3600" b="1" i="1" dirty="0" err="1"/>
              <a:t>ознаки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педагогічної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технології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Аспекти поняття «Педагогічна технологія»:</a:t>
            </a:r>
            <a:endParaRPr lang="uk-UA" sz="2800" b="1" i="1" dirty="0"/>
          </a:p>
          <a:p>
            <a:pPr marL="0" indent="0">
              <a:buNone/>
            </a:pPr>
            <a:r>
              <a:rPr lang="uk-UA" sz="2800" i="1" dirty="0"/>
              <a:t>1) </a:t>
            </a:r>
            <a:r>
              <a:rPr lang="uk-UA" sz="2800" b="1" i="1" dirty="0" smtClean="0"/>
              <a:t>науковий</a:t>
            </a:r>
            <a:r>
              <a:rPr lang="uk-UA" sz="2800" i="1" dirty="0" smtClean="0"/>
              <a:t>: </a:t>
            </a:r>
            <a:r>
              <a:rPr lang="uk-UA" sz="2800" i="1" dirty="0"/>
              <a:t>педагогічні технології - частина педагогічної науки, що вивчає і розробляє цілі, зміст і методи навчання і що проектує педагогічні процеси; </a:t>
            </a:r>
          </a:p>
          <a:p>
            <a:pPr marL="0" indent="0">
              <a:buNone/>
            </a:pPr>
            <a:r>
              <a:rPr lang="uk-UA" sz="2800" i="1" dirty="0"/>
              <a:t>2) </a:t>
            </a:r>
            <a:r>
              <a:rPr lang="uk-UA" sz="2800" b="1" i="1" dirty="0" smtClean="0"/>
              <a:t>процесуально-описовий</a:t>
            </a:r>
            <a:r>
              <a:rPr lang="uk-UA" sz="2800" i="1" dirty="0" smtClean="0"/>
              <a:t>: </a:t>
            </a:r>
            <a:r>
              <a:rPr lang="uk-UA" sz="2800" i="1" dirty="0"/>
              <a:t>опис (алгоритм) процесу, сукупність цілей, змісту, методів і засобів для досягнення планованих результатів навчання; </a:t>
            </a:r>
          </a:p>
          <a:p>
            <a:pPr marL="0" indent="0">
              <a:buNone/>
            </a:pPr>
            <a:r>
              <a:rPr lang="uk-UA" sz="2800" i="1" dirty="0"/>
              <a:t>3) </a:t>
            </a:r>
            <a:r>
              <a:rPr lang="uk-UA" sz="2800" b="1" i="1" dirty="0" smtClean="0"/>
              <a:t>процесуально-дієвий</a:t>
            </a:r>
            <a:r>
              <a:rPr lang="uk-UA" sz="2800" i="1" dirty="0" smtClean="0"/>
              <a:t>: </a:t>
            </a:r>
            <a:r>
              <a:rPr lang="uk-UA" sz="2800" i="1" dirty="0"/>
              <a:t>здійснення технологічного (педагогічного) процесу, функціонування усіх особових, інструментальних і методологічних педагогічних засобів. </a:t>
            </a:r>
          </a:p>
          <a:p>
            <a:pPr marL="0" indent="0">
              <a:buNone/>
            </a:pPr>
            <a:endParaRPr lang="uk-UA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730135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5</a:t>
            </a:r>
            <a:r>
              <a:rPr lang="ru-RU" sz="3600" b="1" i="1" dirty="0" smtClean="0"/>
              <a:t>.Сутність </a:t>
            </a:r>
            <a:r>
              <a:rPr lang="ru-RU" sz="3600" b="1" i="1" dirty="0"/>
              <a:t>і </a:t>
            </a:r>
            <a:r>
              <a:rPr lang="ru-RU" sz="3600" b="1" i="1" dirty="0" err="1"/>
              <a:t>головні</a:t>
            </a:r>
            <a:r>
              <a:rPr lang="ru-RU" sz="3600" b="1" i="1" dirty="0"/>
              <a:t> </a:t>
            </a:r>
            <a:r>
              <a:rPr lang="ru-RU" sz="3600" b="1" i="1" dirty="0" err="1"/>
              <a:t>ознаки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педагогічної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технології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400" b="1" i="1" dirty="0" err="1"/>
              <a:t>Основні</a:t>
            </a:r>
            <a:r>
              <a:rPr lang="ru-RU" sz="3400" b="1" i="1" dirty="0"/>
              <a:t> </a:t>
            </a:r>
            <a:r>
              <a:rPr lang="ru-RU" sz="3400" b="1" i="1" dirty="0" err="1"/>
              <a:t>якості</a:t>
            </a:r>
            <a:r>
              <a:rPr lang="ru-RU" sz="3400" b="1" i="1" dirty="0"/>
              <a:t> </a:t>
            </a:r>
            <a:r>
              <a:rPr lang="ru-RU" sz="3400" b="1" i="1" dirty="0" err="1"/>
              <a:t>сучасних</a:t>
            </a:r>
            <a:r>
              <a:rPr lang="ru-RU" sz="3400" b="1" i="1" dirty="0"/>
              <a:t> </a:t>
            </a:r>
            <a:r>
              <a:rPr lang="ru-RU" sz="3400" b="1" i="1" dirty="0" err="1"/>
              <a:t>педагогічних</a:t>
            </a:r>
            <a:r>
              <a:rPr lang="ru-RU" sz="3400" b="1" i="1" dirty="0"/>
              <a:t> </a:t>
            </a:r>
            <a:r>
              <a:rPr lang="ru-RU" sz="3400" b="1" i="1" dirty="0" err="1" smtClean="0"/>
              <a:t>технологій</a:t>
            </a:r>
            <a:r>
              <a:rPr lang="ru-RU" sz="3400" b="1" i="1" dirty="0" smtClean="0"/>
              <a:t>.</a:t>
            </a:r>
          </a:p>
          <a:p>
            <a:pPr marL="0" indent="0">
              <a:buNone/>
            </a:pPr>
            <a:r>
              <a:rPr lang="ru-RU" sz="2800" i="1" dirty="0"/>
              <a:t> </a:t>
            </a:r>
            <a:r>
              <a:rPr lang="ru-RU" sz="2800" b="1" i="1" u="sng" dirty="0"/>
              <a:t>Структура </a:t>
            </a:r>
            <a:r>
              <a:rPr lang="ru-RU" sz="2800" b="1" i="1" u="sng" dirty="0" err="1"/>
              <a:t>педагогічної</a:t>
            </a:r>
            <a:r>
              <a:rPr lang="ru-RU" sz="2800" b="1" i="1" u="sng" dirty="0"/>
              <a:t> </a:t>
            </a:r>
            <a:r>
              <a:rPr lang="ru-RU" sz="2800" b="1" i="1" u="sng" dirty="0" err="1" smtClean="0"/>
              <a:t>технології</a:t>
            </a:r>
            <a:r>
              <a:rPr lang="ru-RU" sz="2800" b="1" i="1" u="sng" dirty="0" smtClean="0"/>
              <a:t>:</a:t>
            </a:r>
          </a:p>
          <a:p>
            <a:pPr marL="0" indent="0">
              <a:buNone/>
            </a:pPr>
            <a:r>
              <a:rPr lang="ru-RU" sz="2800" b="1" i="1" dirty="0"/>
              <a:t>а) концептуальна основа; </a:t>
            </a:r>
          </a:p>
          <a:p>
            <a:pPr marL="0" indent="0">
              <a:buNone/>
            </a:pPr>
            <a:r>
              <a:rPr lang="ru-RU" sz="2800" b="1" i="1" dirty="0"/>
              <a:t>б) </a:t>
            </a:r>
            <a:r>
              <a:rPr lang="ru-RU" sz="2800" b="1" i="1" dirty="0" err="1"/>
              <a:t>змістовна</a:t>
            </a:r>
            <a:r>
              <a:rPr lang="ru-RU" sz="2800" b="1" i="1" dirty="0"/>
              <a:t> </a:t>
            </a:r>
            <a:r>
              <a:rPr lang="ru-RU" sz="2800" b="1" i="1" dirty="0" err="1"/>
              <a:t>частина</a:t>
            </a:r>
            <a:r>
              <a:rPr lang="ru-RU" sz="2800" b="1" i="1" dirty="0"/>
              <a:t> </a:t>
            </a:r>
            <a:r>
              <a:rPr lang="ru-RU" sz="2800" b="1" i="1" dirty="0" err="1"/>
              <a:t>навчання</a:t>
            </a:r>
            <a:r>
              <a:rPr lang="ru-RU" sz="2800" b="1" i="1" dirty="0"/>
              <a:t>; </a:t>
            </a:r>
          </a:p>
          <a:p>
            <a:pPr marL="0" indent="0">
              <a:buNone/>
            </a:pPr>
            <a:r>
              <a:rPr lang="ru-RU" sz="2800" i="1" dirty="0"/>
              <a:t>- </a:t>
            </a:r>
            <a:r>
              <a:rPr lang="ru-RU" sz="2800" i="1" dirty="0" err="1"/>
              <a:t>цілі</a:t>
            </a:r>
            <a:r>
              <a:rPr lang="ru-RU" sz="2800" i="1" dirty="0"/>
              <a:t> </a:t>
            </a:r>
            <a:r>
              <a:rPr lang="ru-RU" sz="2800" i="1" dirty="0" err="1"/>
              <a:t>навчання</a:t>
            </a:r>
            <a:r>
              <a:rPr lang="ru-RU" sz="2800" i="1" dirty="0"/>
              <a:t> </a:t>
            </a:r>
          </a:p>
          <a:p>
            <a:pPr marL="0" indent="0">
              <a:buNone/>
            </a:pPr>
            <a:r>
              <a:rPr lang="ru-RU" sz="2800" i="1" dirty="0"/>
              <a:t>- </a:t>
            </a:r>
            <a:r>
              <a:rPr lang="ru-RU" sz="2800" i="1" dirty="0" err="1"/>
              <a:t>загальні</a:t>
            </a:r>
            <a:r>
              <a:rPr lang="ru-RU" sz="2800" i="1" dirty="0"/>
              <a:t> і </a:t>
            </a:r>
            <a:r>
              <a:rPr lang="ru-RU" sz="2800" i="1" dirty="0" err="1"/>
              <a:t>конкретні</a:t>
            </a:r>
            <a:r>
              <a:rPr lang="ru-RU" sz="2800" i="1" dirty="0"/>
              <a:t>; </a:t>
            </a:r>
          </a:p>
          <a:p>
            <a:pPr marL="0" indent="0">
              <a:buNone/>
            </a:pPr>
            <a:r>
              <a:rPr lang="ru-RU" sz="2800" i="1" dirty="0"/>
              <a:t>- </a:t>
            </a:r>
            <a:r>
              <a:rPr lang="ru-RU" sz="2800" i="1" dirty="0" err="1"/>
              <a:t>зміст</a:t>
            </a:r>
            <a:r>
              <a:rPr lang="ru-RU" sz="2800" i="1" dirty="0"/>
              <a:t> </a:t>
            </a:r>
            <a:r>
              <a:rPr lang="ru-RU" sz="2800" i="1" dirty="0" err="1"/>
              <a:t>навчального</a:t>
            </a:r>
            <a:r>
              <a:rPr lang="ru-RU" sz="2800" i="1" dirty="0"/>
              <a:t> </a:t>
            </a:r>
            <a:r>
              <a:rPr lang="ru-RU" sz="2800" i="1" dirty="0" err="1"/>
              <a:t>матеріалу</a:t>
            </a:r>
            <a:r>
              <a:rPr lang="ru-RU" sz="2800" i="1" dirty="0"/>
              <a:t>; </a:t>
            </a:r>
          </a:p>
          <a:p>
            <a:pPr marL="0" indent="0">
              <a:buNone/>
            </a:pPr>
            <a:r>
              <a:rPr lang="ru-RU" sz="2800" b="1" i="1" dirty="0"/>
              <a:t>в) </a:t>
            </a:r>
            <a:r>
              <a:rPr lang="ru-RU" sz="2800" b="1" i="1" dirty="0" err="1"/>
              <a:t>процесуальна</a:t>
            </a:r>
            <a:r>
              <a:rPr lang="ru-RU" sz="2800" b="1" i="1" dirty="0"/>
              <a:t> </a:t>
            </a:r>
            <a:r>
              <a:rPr lang="ru-RU" sz="2800" b="1" i="1" dirty="0" err="1"/>
              <a:t>частина</a:t>
            </a:r>
            <a:r>
              <a:rPr lang="ru-RU" sz="2800" b="1" i="1" dirty="0"/>
              <a:t> </a:t>
            </a:r>
          </a:p>
          <a:p>
            <a:pPr marL="0" indent="0">
              <a:buNone/>
            </a:pPr>
            <a:r>
              <a:rPr lang="ru-RU" sz="2800" i="1" dirty="0"/>
              <a:t>- </a:t>
            </a:r>
            <a:r>
              <a:rPr lang="ru-RU" sz="2800" i="1" dirty="0" err="1"/>
              <a:t>технологічний</a:t>
            </a:r>
            <a:r>
              <a:rPr lang="ru-RU" sz="2800" i="1" dirty="0"/>
              <a:t> </a:t>
            </a:r>
            <a:r>
              <a:rPr lang="ru-RU" sz="2800" i="1" dirty="0" err="1"/>
              <a:t>процес</a:t>
            </a:r>
            <a:r>
              <a:rPr lang="ru-RU" sz="2800" i="1" dirty="0"/>
              <a:t>; </a:t>
            </a:r>
          </a:p>
          <a:p>
            <a:pPr marL="0" indent="0">
              <a:buNone/>
            </a:pPr>
            <a:r>
              <a:rPr lang="ru-RU" sz="2800" i="1" dirty="0"/>
              <a:t>- </a:t>
            </a:r>
            <a:r>
              <a:rPr lang="ru-RU" sz="2800" i="1" dirty="0" err="1"/>
              <a:t>організація</a:t>
            </a:r>
            <a:r>
              <a:rPr lang="ru-RU" sz="2800" i="1" dirty="0"/>
              <a:t> </a:t>
            </a:r>
            <a:r>
              <a:rPr lang="ru-RU" sz="2800" i="1" dirty="0" err="1"/>
              <a:t>навчального</a:t>
            </a:r>
            <a:r>
              <a:rPr lang="ru-RU" sz="2800" i="1" dirty="0"/>
              <a:t> </a:t>
            </a:r>
            <a:r>
              <a:rPr lang="ru-RU" sz="2800" i="1" dirty="0" err="1"/>
              <a:t>процесу</a:t>
            </a:r>
            <a:r>
              <a:rPr lang="ru-RU" sz="2800" i="1" dirty="0"/>
              <a:t>; </a:t>
            </a:r>
          </a:p>
          <a:p>
            <a:pPr marL="0" indent="0">
              <a:buNone/>
            </a:pPr>
            <a:r>
              <a:rPr lang="ru-RU" sz="2800" i="1" dirty="0"/>
              <a:t>- </a:t>
            </a:r>
            <a:r>
              <a:rPr lang="ru-RU" sz="2800" i="1" dirty="0" err="1"/>
              <a:t>методи</a:t>
            </a:r>
            <a:r>
              <a:rPr lang="ru-RU" sz="2800" i="1" dirty="0"/>
              <a:t> і </a:t>
            </a:r>
            <a:r>
              <a:rPr lang="ru-RU" sz="2800" i="1" dirty="0" err="1"/>
              <a:t>форми</a:t>
            </a:r>
            <a:r>
              <a:rPr lang="ru-RU" sz="2800" i="1" dirty="0"/>
              <a:t> </a:t>
            </a:r>
            <a:r>
              <a:rPr lang="ru-RU" sz="2800" i="1" dirty="0" err="1"/>
              <a:t>навчальної</a:t>
            </a:r>
            <a:r>
              <a:rPr lang="ru-RU" sz="2800" i="1" dirty="0"/>
              <a:t> </a:t>
            </a:r>
            <a:r>
              <a:rPr lang="ru-RU" sz="2800" i="1" dirty="0" err="1"/>
              <a:t>діяльності</a:t>
            </a:r>
            <a:r>
              <a:rPr lang="ru-RU" sz="2800" i="1" dirty="0"/>
              <a:t> </a:t>
            </a:r>
            <a:r>
              <a:rPr lang="ru-RU" sz="2800" i="1" dirty="0" err="1"/>
              <a:t>школярів</a:t>
            </a:r>
            <a:r>
              <a:rPr lang="ru-RU" sz="2800" i="1" dirty="0"/>
              <a:t>; </a:t>
            </a:r>
          </a:p>
          <a:p>
            <a:pPr marL="0" indent="0">
              <a:buNone/>
            </a:pPr>
            <a:r>
              <a:rPr lang="ru-RU" sz="2800" i="1" dirty="0"/>
              <a:t>- </a:t>
            </a:r>
            <a:r>
              <a:rPr lang="ru-RU" sz="2800" i="1" dirty="0" err="1"/>
              <a:t>методи</a:t>
            </a:r>
            <a:r>
              <a:rPr lang="ru-RU" sz="2800" i="1" dirty="0"/>
              <a:t> і </a:t>
            </a:r>
            <a:r>
              <a:rPr lang="ru-RU" sz="2800" i="1" dirty="0" err="1"/>
              <a:t>форми</a:t>
            </a:r>
            <a:r>
              <a:rPr lang="ru-RU" sz="2800" i="1" dirty="0"/>
              <a:t> </a:t>
            </a:r>
            <a:r>
              <a:rPr lang="ru-RU" sz="2800" i="1" dirty="0" err="1"/>
              <a:t>роботи</a:t>
            </a:r>
            <a:r>
              <a:rPr lang="ru-RU" sz="2800" i="1" dirty="0"/>
              <a:t> </a:t>
            </a:r>
            <a:r>
              <a:rPr lang="ru-RU" sz="2800" i="1" dirty="0" smtClean="0"/>
              <a:t>педагога; </a:t>
            </a:r>
            <a:endParaRPr lang="ru-RU" sz="2800" i="1" dirty="0"/>
          </a:p>
          <a:p>
            <a:pPr marL="0" indent="0">
              <a:buNone/>
            </a:pPr>
            <a:r>
              <a:rPr lang="ru-RU" sz="2800" i="1" dirty="0"/>
              <a:t>- </a:t>
            </a:r>
            <a:r>
              <a:rPr lang="ru-RU" sz="2800" i="1" dirty="0" err="1"/>
              <a:t>діяльність</a:t>
            </a:r>
            <a:r>
              <a:rPr lang="ru-RU" sz="2800" i="1" dirty="0"/>
              <a:t> </a:t>
            </a:r>
            <a:r>
              <a:rPr lang="ru-RU" sz="2800" i="1" dirty="0" smtClean="0"/>
              <a:t>педагога по </a:t>
            </a:r>
            <a:r>
              <a:rPr lang="ru-RU" sz="2800" i="1" dirty="0" err="1"/>
              <a:t>управлінню</a:t>
            </a:r>
            <a:r>
              <a:rPr lang="ru-RU" sz="2800" i="1" dirty="0"/>
              <a:t> </a:t>
            </a:r>
            <a:r>
              <a:rPr lang="ru-RU" sz="2800" i="1" dirty="0" err="1"/>
              <a:t>процесом</a:t>
            </a:r>
            <a:r>
              <a:rPr lang="ru-RU" sz="2800" i="1" dirty="0"/>
              <a:t> </a:t>
            </a:r>
            <a:r>
              <a:rPr lang="ru-RU" sz="2800" i="1" dirty="0" err="1"/>
              <a:t>засвоєння</a:t>
            </a:r>
            <a:r>
              <a:rPr lang="ru-RU" sz="2800" i="1" dirty="0"/>
              <a:t> </a:t>
            </a:r>
            <a:r>
              <a:rPr lang="ru-RU" sz="2800" i="1" dirty="0" err="1"/>
              <a:t>матеріалу</a:t>
            </a:r>
            <a:r>
              <a:rPr lang="ru-RU" sz="2800" i="1" dirty="0"/>
              <a:t>; </a:t>
            </a:r>
          </a:p>
          <a:p>
            <a:pPr marL="0" indent="0">
              <a:buNone/>
            </a:pPr>
            <a:r>
              <a:rPr lang="ru-RU" sz="2800" i="1" dirty="0"/>
              <a:t>- </a:t>
            </a:r>
            <a:r>
              <a:rPr lang="ru-RU" sz="2800" i="1" dirty="0" err="1"/>
              <a:t>діагностика</a:t>
            </a:r>
            <a:r>
              <a:rPr lang="ru-RU" sz="2800" i="1" dirty="0"/>
              <a:t> </a:t>
            </a:r>
            <a:r>
              <a:rPr lang="ru-RU" sz="2800" i="1" dirty="0" err="1"/>
              <a:t>навчального</a:t>
            </a:r>
            <a:r>
              <a:rPr lang="ru-RU" sz="2800" i="1" dirty="0"/>
              <a:t> </a:t>
            </a:r>
            <a:r>
              <a:rPr lang="ru-RU" sz="2800" i="1" dirty="0" err="1"/>
              <a:t>процесу</a:t>
            </a:r>
            <a:r>
              <a:rPr lang="ru-RU" sz="2800" i="1" dirty="0"/>
              <a:t>. </a:t>
            </a:r>
          </a:p>
          <a:p>
            <a:pPr marL="0" indent="0">
              <a:buNone/>
            </a:pPr>
            <a:endParaRPr lang="uk-UA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4211281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5</a:t>
            </a:r>
            <a:r>
              <a:rPr lang="ru-RU" sz="3600" b="1" i="1" dirty="0" smtClean="0"/>
              <a:t>.Сутність </a:t>
            </a:r>
            <a:r>
              <a:rPr lang="ru-RU" sz="3600" b="1" i="1" dirty="0"/>
              <a:t>і </a:t>
            </a:r>
            <a:r>
              <a:rPr lang="ru-RU" sz="3600" b="1" i="1" dirty="0" err="1"/>
              <a:t>головні</a:t>
            </a:r>
            <a:r>
              <a:rPr lang="ru-RU" sz="3600" b="1" i="1" dirty="0"/>
              <a:t> </a:t>
            </a:r>
            <a:r>
              <a:rPr lang="ru-RU" sz="3600" b="1" i="1" dirty="0" err="1"/>
              <a:t>ознаки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педагогічної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технології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400" b="1" i="1" dirty="0" err="1"/>
              <a:t>Основні</a:t>
            </a:r>
            <a:r>
              <a:rPr lang="ru-RU" sz="3400" b="1" i="1" dirty="0"/>
              <a:t> </a:t>
            </a:r>
            <a:r>
              <a:rPr lang="ru-RU" sz="3400" b="1" i="1" dirty="0" err="1"/>
              <a:t>якості</a:t>
            </a:r>
            <a:r>
              <a:rPr lang="ru-RU" sz="3400" b="1" i="1" dirty="0"/>
              <a:t> </a:t>
            </a:r>
            <a:r>
              <a:rPr lang="ru-RU" sz="3400" b="1" i="1" dirty="0" err="1"/>
              <a:t>сучасних</a:t>
            </a:r>
            <a:r>
              <a:rPr lang="ru-RU" sz="3400" b="1" i="1" dirty="0"/>
              <a:t> </a:t>
            </a:r>
            <a:r>
              <a:rPr lang="ru-RU" sz="3400" b="1" i="1" dirty="0" err="1"/>
              <a:t>педагогічних</a:t>
            </a:r>
            <a:r>
              <a:rPr lang="ru-RU" sz="3400" b="1" i="1" dirty="0"/>
              <a:t> </a:t>
            </a:r>
            <a:r>
              <a:rPr lang="ru-RU" sz="3400" b="1" i="1" dirty="0" err="1" smtClean="0"/>
              <a:t>технологій</a:t>
            </a:r>
            <a:endParaRPr lang="ru-RU" sz="3400" b="1" i="1" dirty="0"/>
          </a:p>
          <a:p>
            <a:pPr marL="0" indent="0">
              <a:buNone/>
            </a:pPr>
            <a:r>
              <a:rPr lang="ru-RU" sz="3400" b="1" i="1" dirty="0" err="1"/>
              <a:t>Критерії</a:t>
            </a:r>
            <a:r>
              <a:rPr lang="ru-RU" sz="3400" b="1" i="1" dirty="0"/>
              <a:t> </a:t>
            </a:r>
            <a:r>
              <a:rPr lang="ru-RU" sz="3400" b="1" i="1" dirty="0" err="1" smtClean="0"/>
              <a:t>технологічності</a:t>
            </a:r>
            <a:r>
              <a:rPr lang="ru-RU" sz="3400" b="1" i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3400" i="1" dirty="0" err="1" smtClean="0"/>
              <a:t>Концептуальність</a:t>
            </a:r>
            <a:endParaRPr lang="ru-RU" sz="3400" i="1" dirty="0" smtClean="0"/>
          </a:p>
          <a:p>
            <a:pPr>
              <a:buFont typeface="Wingdings" pitchFamily="2" charset="2"/>
              <a:buChar char="Ø"/>
            </a:pPr>
            <a:r>
              <a:rPr lang="ru-RU" sz="3400" i="1" dirty="0" err="1" smtClean="0"/>
              <a:t>Системність</a:t>
            </a:r>
            <a:endParaRPr lang="ru-RU" sz="3400" i="1" dirty="0" smtClean="0"/>
          </a:p>
          <a:p>
            <a:pPr>
              <a:buFont typeface="Wingdings" pitchFamily="2" charset="2"/>
              <a:buChar char="Ø"/>
            </a:pPr>
            <a:r>
              <a:rPr lang="ru-RU" sz="3400" i="1" dirty="0" err="1"/>
              <a:t>Керованість</a:t>
            </a:r>
            <a:r>
              <a:rPr lang="ru-RU" sz="3400" i="1" dirty="0"/>
              <a:t> </a:t>
            </a:r>
            <a:endParaRPr lang="ru-RU" sz="3400" i="1" dirty="0" smtClean="0"/>
          </a:p>
          <a:p>
            <a:pPr>
              <a:buFont typeface="Wingdings" pitchFamily="2" charset="2"/>
              <a:buChar char="Ø"/>
            </a:pPr>
            <a:r>
              <a:rPr lang="ru-RU" sz="3400" i="1" dirty="0" err="1" smtClean="0"/>
              <a:t>Ефективність</a:t>
            </a:r>
            <a:endParaRPr lang="ru-RU" sz="3400" i="1" dirty="0" smtClean="0"/>
          </a:p>
          <a:p>
            <a:pPr>
              <a:buFont typeface="Wingdings" pitchFamily="2" charset="2"/>
              <a:buChar char="Ø"/>
            </a:pPr>
            <a:r>
              <a:rPr lang="ru-RU" sz="3400" i="1" dirty="0" err="1"/>
              <a:t>Відтворюваність</a:t>
            </a:r>
            <a:r>
              <a:rPr lang="ru-RU" sz="3400" i="1" dirty="0"/>
              <a:t> </a:t>
            </a:r>
            <a:endParaRPr lang="ru-RU" sz="3400" i="1" dirty="0" smtClean="0"/>
          </a:p>
          <a:p>
            <a:pPr marL="0" indent="0">
              <a:buNone/>
            </a:pPr>
            <a:r>
              <a:rPr lang="ru-RU" sz="2800" i="1" dirty="0"/>
              <a:t> </a:t>
            </a:r>
            <a:endParaRPr lang="uk-UA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477183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6</a:t>
            </a:r>
            <a:r>
              <a:rPr lang="ru-RU" sz="3600" b="1" i="1" dirty="0" smtClean="0"/>
              <a:t>. </a:t>
            </a:r>
            <a:r>
              <a:rPr lang="ru-RU" sz="3600" b="1" i="1" dirty="0" err="1"/>
              <a:t>Класифікації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технологій</a:t>
            </a:r>
            <a:r>
              <a:rPr lang="ru-RU" sz="3600" b="1" i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2800" b="1" i="1" dirty="0" smtClean="0"/>
              <a:t>1. Педагогічні </a:t>
            </a:r>
            <a:r>
              <a:rPr lang="uk-UA" sz="2800" b="1" i="1" dirty="0"/>
              <a:t>технології за цільовою орієнтацією</a:t>
            </a:r>
            <a:r>
              <a:rPr lang="uk-UA" sz="2800" b="1" i="1" dirty="0" smtClean="0"/>
              <a:t>:</a:t>
            </a:r>
          </a:p>
          <a:p>
            <a:pPr marL="0" indent="0">
              <a:buNone/>
            </a:pPr>
            <a:r>
              <a:rPr lang="uk-UA" sz="2800" i="1" dirty="0"/>
              <a:t>1.1. </a:t>
            </a:r>
            <a:r>
              <a:rPr lang="uk-UA" sz="2800" b="1" i="1" dirty="0"/>
              <a:t>За рівнем використання</a:t>
            </a:r>
            <a:r>
              <a:rPr lang="uk-UA" sz="2800" i="1" dirty="0"/>
              <a:t>: </a:t>
            </a:r>
            <a:r>
              <a:rPr lang="uk-UA" sz="2800" i="1" dirty="0" err="1"/>
              <a:t>загальнопедагогічні</a:t>
            </a:r>
            <a:r>
              <a:rPr lang="uk-UA" sz="2800" i="1" dirty="0"/>
              <a:t> технології,</a:t>
            </a:r>
          </a:p>
          <a:p>
            <a:pPr marL="0" indent="0">
              <a:buNone/>
            </a:pPr>
            <a:r>
              <a:rPr lang="uk-UA" sz="2800" i="1" dirty="0" err="1"/>
              <a:t>вузькопредметні</a:t>
            </a:r>
            <a:r>
              <a:rPr lang="uk-UA" sz="2800" i="1" dirty="0"/>
              <a:t> технології, модульно-рейтингові технології.</a:t>
            </a:r>
          </a:p>
          <a:p>
            <a:pPr marL="0" indent="0">
              <a:buNone/>
            </a:pPr>
            <a:r>
              <a:rPr lang="uk-UA" sz="2800" i="1" dirty="0"/>
              <a:t>1.2. </a:t>
            </a:r>
            <a:r>
              <a:rPr lang="uk-UA" sz="2800" b="1" i="1" dirty="0"/>
              <a:t>За особливостями контингенту </a:t>
            </a:r>
            <a:r>
              <a:rPr lang="uk-UA" sz="2800" i="1" dirty="0"/>
              <a:t>тих, хто навчається: технологія</a:t>
            </a:r>
          </a:p>
          <a:p>
            <a:pPr marL="0" indent="0">
              <a:buNone/>
            </a:pPr>
            <a:r>
              <a:rPr lang="uk-UA" sz="2800" i="1" dirty="0"/>
              <a:t>навчання обдарованих, технологія роботи з «важкими», масова технологія</a:t>
            </a:r>
            <a:r>
              <a:rPr lang="uk-UA" sz="2800" i="1" dirty="0" smtClean="0"/>
              <a:t>, компенсаторні </a:t>
            </a:r>
            <a:r>
              <a:rPr lang="uk-UA" sz="2800" i="1" dirty="0"/>
              <a:t>технології, технологія просунутої освіти.</a:t>
            </a:r>
          </a:p>
          <a:p>
            <a:pPr marL="0" indent="0">
              <a:buNone/>
            </a:pPr>
            <a:r>
              <a:rPr lang="uk-UA" sz="2800" i="1" dirty="0"/>
              <a:t>1.3. </a:t>
            </a:r>
            <a:r>
              <a:rPr lang="uk-UA" sz="2800" b="1" i="1" dirty="0"/>
              <a:t>За напрямом модернізації традиційного навчання</a:t>
            </a:r>
            <a:r>
              <a:rPr lang="uk-UA" sz="2800" i="1" dirty="0"/>
              <a:t>: на основі</a:t>
            </a:r>
          </a:p>
          <a:p>
            <a:pPr marL="0" indent="0">
              <a:buNone/>
            </a:pPr>
            <a:r>
              <a:rPr lang="uk-UA" sz="2800" i="1" dirty="0"/>
              <a:t>активізації діяльності, на основі інтенсифікації діяльності, на основі </a:t>
            </a:r>
            <a:r>
              <a:rPr lang="uk-UA" sz="2800" i="1" dirty="0" smtClean="0"/>
              <a:t>ефективності організації </a:t>
            </a:r>
            <a:r>
              <a:rPr lang="uk-UA" sz="2800" i="1" dirty="0"/>
              <a:t>навчання, авторські технології, на основі гуманізації і </a:t>
            </a:r>
            <a:r>
              <a:rPr lang="uk-UA" sz="2800" i="1" dirty="0" smtClean="0"/>
              <a:t>демократизації відносин</a:t>
            </a:r>
            <a:r>
              <a:rPr lang="uk-UA" sz="2800" i="1" dirty="0"/>
              <a:t>, на основі нової дидактичної і методичної організації (реконструкції</a:t>
            </a:r>
            <a:r>
              <a:rPr lang="uk-UA" sz="2800" i="1" dirty="0" smtClean="0"/>
              <a:t>) матеріалу</a:t>
            </a:r>
            <a:r>
              <a:rPr lang="uk-UA" sz="2800" i="1" dirty="0"/>
              <a:t>, альтернативні.</a:t>
            </a:r>
          </a:p>
          <a:p>
            <a:pPr marL="0" indent="0">
              <a:buNone/>
            </a:pPr>
            <a:r>
              <a:rPr lang="uk-UA" sz="2800" i="1" dirty="0"/>
              <a:t>1.4. </a:t>
            </a:r>
            <a:r>
              <a:rPr lang="uk-UA" sz="2800" b="1" i="1" dirty="0"/>
              <a:t>За характером змісту</a:t>
            </a:r>
            <a:r>
              <a:rPr lang="uk-UA" sz="2800" i="1" dirty="0"/>
              <a:t>: навчальні та </a:t>
            </a:r>
            <a:r>
              <a:rPr lang="uk-UA" sz="2800" i="1" dirty="0" err="1"/>
              <a:t>виховуючі</a:t>
            </a:r>
            <a:r>
              <a:rPr lang="uk-UA" sz="2800" i="1" dirty="0"/>
              <a:t>, загальноосвітні і</a:t>
            </a:r>
          </a:p>
          <a:p>
            <a:pPr marL="0" indent="0">
              <a:buNone/>
            </a:pPr>
            <a:r>
              <a:rPr lang="uk-UA" sz="2800" i="1" dirty="0"/>
              <a:t>професійні, гуманістичні і технократичні.</a:t>
            </a:r>
            <a:endParaRPr lang="uk-UA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720568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6</a:t>
            </a:r>
            <a:r>
              <a:rPr lang="ru-RU" sz="3600" b="1" i="1" dirty="0" smtClean="0"/>
              <a:t>. </a:t>
            </a:r>
            <a:r>
              <a:rPr lang="ru-RU" sz="3600" b="1" i="1" dirty="0" err="1"/>
              <a:t>Класифікації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технологій</a:t>
            </a:r>
            <a:r>
              <a:rPr lang="ru-RU" sz="3600" b="1" i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b="1" i="1" dirty="0" smtClean="0"/>
              <a:t>2</a:t>
            </a:r>
            <a:r>
              <a:rPr lang="uk-UA" sz="2800" b="1" i="1" dirty="0"/>
              <a:t>. Педагогічні технології за характером відносин учителя і </a:t>
            </a:r>
            <a:r>
              <a:rPr lang="uk-UA" sz="2800" b="1" i="1" dirty="0" smtClean="0"/>
              <a:t>учня:</a:t>
            </a:r>
            <a:endParaRPr lang="uk-UA" sz="2800" b="1" i="1" dirty="0"/>
          </a:p>
          <a:p>
            <a:pPr>
              <a:buFont typeface="Wingdings" pitchFamily="2" charset="2"/>
              <a:buChar char="ü"/>
            </a:pPr>
            <a:r>
              <a:rPr lang="uk-UA" sz="2800" i="1" dirty="0"/>
              <a:t>авторитарні технології, </a:t>
            </a:r>
            <a:endParaRPr lang="uk-UA" sz="2800" i="1" dirty="0" smtClean="0"/>
          </a:p>
          <a:p>
            <a:pPr>
              <a:buFont typeface="Wingdings" pitchFamily="2" charset="2"/>
              <a:buChar char="ü"/>
            </a:pPr>
            <a:r>
              <a:rPr lang="uk-UA" sz="2800" i="1" dirty="0" err="1" smtClean="0"/>
              <a:t>педоцентричні</a:t>
            </a:r>
            <a:r>
              <a:rPr lang="uk-UA" sz="2800" i="1" dirty="0" smtClean="0"/>
              <a:t> </a:t>
            </a:r>
            <a:r>
              <a:rPr lang="uk-UA" sz="2800" i="1" dirty="0"/>
              <a:t>(</a:t>
            </a:r>
            <a:r>
              <a:rPr lang="uk-UA" sz="2800" i="1" dirty="0" err="1"/>
              <a:t>дидактоцентричні</a:t>
            </a:r>
            <a:r>
              <a:rPr lang="uk-UA" sz="2800" i="1" dirty="0" smtClean="0"/>
              <a:t>) технології</a:t>
            </a:r>
            <a:r>
              <a:rPr lang="uk-UA" sz="2800" i="1" dirty="0"/>
              <a:t>, </a:t>
            </a:r>
            <a:endParaRPr lang="uk-UA" sz="2800" i="1" dirty="0" smtClean="0"/>
          </a:p>
          <a:p>
            <a:pPr>
              <a:buFont typeface="Wingdings" pitchFamily="2" charset="2"/>
              <a:buChar char="ü"/>
            </a:pPr>
            <a:r>
              <a:rPr lang="uk-UA" sz="2800" i="1" dirty="0" err="1" smtClean="0"/>
              <a:t>особистісно</a:t>
            </a:r>
            <a:r>
              <a:rPr lang="uk-UA" sz="2800" i="1" dirty="0" smtClean="0"/>
              <a:t> </a:t>
            </a:r>
            <a:r>
              <a:rPr lang="uk-UA" sz="2800" i="1" dirty="0"/>
              <a:t>орієнтовані технології, </a:t>
            </a:r>
            <a:endParaRPr lang="uk-UA" sz="2800" i="1" dirty="0" smtClean="0"/>
          </a:p>
          <a:p>
            <a:pPr>
              <a:buFont typeface="Wingdings" pitchFamily="2" charset="2"/>
              <a:buChar char="ü"/>
            </a:pPr>
            <a:r>
              <a:rPr lang="uk-UA" sz="2800" i="1" dirty="0" smtClean="0"/>
              <a:t>технології </a:t>
            </a:r>
            <a:r>
              <a:rPr lang="uk-UA" sz="2800" i="1" dirty="0"/>
              <a:t>співробітництва,</a:t>
            </a:r>
          </a:p>
          <a:p>
            <a:pPr>
              <a:buFont typeface="Wingdings" pitchFamily="2" charset="2"/>
              <a:buChar char="ü"/>
            </a:pPr>
            <a:r>
              <a:rPr lang="uk-UA" sz="2800" i="1" dirty="0"/>
              <a:t>гуманно-особистісні технології, </a:t>
            </a:r>
            <a:endParaRPr lang="uk-UA" sz="2800" i="1" dirty="0" smtClean="0"/>
          </a:p>
          <a:p>
            <a:pPr>
              <a:buFont typeface="Wingdings" pitchFamily="2" charset="2"/>
              <a:buChar char="ü"/>
            </a:pPr>
            <a:r>
              <a:rPr lang="uk-UA" sz="2800" i="1" dirty="0" smtClean="0"/>
              <a:t>технології </a:t>
            </a:r>
            <a:r>
              <a:rPr lang="uk-UA" sz="2800" i="1" dirty="0"/>
              <a:t>вільного виховання, </a:t>
            </a:r>
            <a:endParaRPr lang="uk-UA" sz="2800" i="1" dirty="0" smtClean="0"/>
          </a:p>
          <a:p>
            <a:pPr>
              <a:buFont typeface="Wingdings" pitchFamily="2" charset="2"/>
              <a:buChar char="ü"/>
            </a:pPr>
            <a:r>
              <a:rPr lang="uk-UA" sz="2800" i="1" dirty="0"/>
              <a:t>е</a:t>
            </a:r>
            <a:r>
              <a:rPr lang="uk-UA" sz="2800" i="1" dirty="0" smtClean="0"/>
              <a:t>зотеричні технології</a:t>
            </a:r>
            <a:r>
              <a:rPr lang="uk-UA" sz="2800" i="1" dirty="0"/>
              <a:t>.</a:t>
            </a:r>
          </a:p>
          <a:p>
            <a:pPr marL="0" indent="0">
              <a:buNone/>
            </a:pPr>
            <a:endParaRPr lang="uk-UA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64901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b="1" i="1" dirty="0"/>
              <a:t>1. Організаційні аспекти вивчення </a:t>
            </a:r>
            <a:r>
              <a:rPr lang="uk-UA" sz="3600" b="1" i="1" dirty="0" smtClean="0"/>
              <a:t>дисципліни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uk-UA" dirty="0" smtClean="0"/>
          </a:p>
          <a:p>
            <a:pPr marL="0" indent="0" algn="ctr">
              <a:buNone/>
            </a:pPr>
            <a:r>
              <a:rPr lang="uk-UA" b="1" i="1" dirty="0" smtClean="0"/>
              <a:t>Ознайомлення з СИЛАБУСОМ</a:t>
            </a:r>
          </a:p>
          <a:p>
            <a:pPr marL="0" indent="0" algn="ctr">
              <a:buNone/>
            </a:pPr>
            <a:endParaRPr lang="uk-UA" b="1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22869"/>
            <a:ext cx="4536504" cy="31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6</a:t>
            </a:r>
            <a:r>
              <a:rPr lang="ru-RU" sz="3600" b="1" i="1" dirty="0" smtClean="0"/>
              <a:t>. </a:t>
            </a:r>
            <a:r>
              <a:rPr lang="ru-RU" sz="3600" b="1" i="1" dirty="0" err="1"/>
              <a:t>Класифікації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технологій</a:t>
            </a:r>
            <a:r>
              <a:rPr lang="ru-RU" sz="3600" b="1" i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2800" b="1" i="1" dirty="0"/>
              <a:t>3. Педагогічні технології за способами організації навчання:</a:t>
            </a:r>
          </a:p>
          <a:p>
            <a:pPr marL="0" indent="0">
              <a:buNone/>
            </a:pPr>
            <a:r>
              <a:rPr lang="uk-UA" sz="2800" i="1" dirty="0"/>
              <a:t>3.1. </a:t>
            </a:r>
            <a:r>
              <a:rPr lang="uk-UA" sz="2800" b="1" i="1" dirty="0"/>
              <a:t>За організаційними формами</a:t>
            </a:r>
            <a:r>
              <a:rPr lang="uk-UA" sz="2800" i="1" dirty="0"/>
              <a:t>: лекційно-семінарські і альтернативні</a:t>
            </a:r>
            <a:r>
              <a:rPr lang="uk-UA" sz="2800" i="1" dirty="0" smtClean="0"/>
              <a:t>; індивідуальні</a:t>
            </a:r>
            <a:r>
              <a:rPr lang="uk-UA" sz="2800" i="1" dirty="0"/>
              <a:t>, групові, колективні, в парах; академічні і клубні ( за інтересами</a:t>
            </a:r>
            <a:r>
              <a:rPr lang="uk-UA" sz="2800" i="1" dirty="0" smtClean="0"/>
              <a:t>); індивідуальне </a:t>
            </a:r>
            <a:r>
              <a:rPr lang="uk-UA" sz="2800" i="1" dirty="0"/>
              <a:t>і диференційоване навчання </a:t>
            </a:r>
          </a:p>
          <a:p>
            <a:pPr marL="0" indent="0">
              <a:buNone/>
            </a:pPr>
            <a:r>
              <a:rPr lang="uk-UA" sz="2800" i="1" dirty="0"/>
              <a:t>3.2</a:t>
            </a:r>
            <a:r>
              <a:rPr lang="uk-UA" sz="2800" b="1" i="1" dirty="0"/>
              <a:t>. За домінуючим способом діяльності</a:t>
            </a:r>
            <a:r>
              <a:rPr lang="uk-UA" sz="2800" i="1" dirty="0"/>
              <a:t>: догматичні, репродуктивні</a:t>
            </a:r>
            <a:r>
              <a:rPr lang="uk-UA" sz="2800" i="1" dirty="0" smtClean="0"/>
              <a:t>, пояснювально-ілюстративні</a:t>
            </a:r>
            <a:r>
              <a:rPr lang="uk-UA" sz="2800" i="1" dirty="0"/>
              <a:t>; програмне, проблемне, діалогічне, </a:t>
            </a:r>
            <a:r>
              <a:rPr lang="uk-UA" sz="2800" i="1" dirty="0" smtClean="0"/>
              <a:t>розвивальне навчання</a:t>
            </a:r>
            <a:r>
              <a:rPr lang="uk-UA" sz="2800" i="1" dirty="0"/>
              <a:t>; гнучкі технології навчання; ігрові технології; </a:t>
            </a:r>
            <a:r>
              <a:rPr lang="uk-UA" sz="2800" i="1" dirty="0" err="1"/>
              <a:t>саморозвивальне</a:t>
            </a:r>
            <a:r>
              <a:rPr lang="uk-UA" sz="2800" i="1" dirty="0"/>
              <a:t> навчання</a:t>
            </a:r>
            <a:r>
              <a:rPr lang="uk-UA" sz="2800" i="1" dirty="0" smtClean="0"/>
              <a:t>; комп’ютерні </a:t>
            </a:r>
            <a:r>
              <a:rPr lang="uk-UA" sz="2800" i="1" dirty="0"/>
              <a:t>технології.</a:t>
            </a:r>
          </a:p>
          <a:p>
            <a:pPr marL="0" indent="0">
              <a:buNone/>
            </a:pPr>
            <a:r>
              <a:rPr lang="uk-UA" sz="2800" i="1" dirty="0" smtClean="0"/>
              <a:t>3.3</a:t>
            </a:r>
            <a:r>
              <a:rPr lang="uk-UA" sz="2800" i="1" dirty="0"/>
              <a:t>. </a:t>
            </a:r>
            <a:r>
              <a:rPr lang="uk-UA" sz="2800" b="1" i="1" dirty="0"/>
              <a:t>За типом управління пізнавальною діяльністю </a:t>
            </a:r>
            <a:r>
              <a:rPr lang="uk-UA" sz="2800" i="1" dirty="0"/>
              <a:t>(за В.П. </a:t>
            </a:r>
            <a:r>
              <a:rPr lang="uk-UA" sz="2800" i="1" dirty="0" err="1"/>
              <a:t>Беспальком</a:t>
            </a:r>
            <a:r>
              <a:rPr lang="uk-UA" sz="2800" i="1" dirty="0"/>
              <a:t>):</a:t>
            </a:r>
          </a:p>
          <a:p>
            <a:pPr marL="0" indent="0">
              <a:buNone/>
            </a:pPr>
            <a:r>
              <a:rPr lang="uk-UA" sz="2800" i="1" dirty="0"/>
              <a:t>класичне лекційне навчання, </a:t>
            </a:r>
            <a:r>
              <a:rPr lang="uk-UA" sz="2800" i="1" dirty="0" err="1"/>
              <a:t>навчання</a:t>
            </a:r>
            <a:r>
              <a:rPr lang="uk-UA" sz="2800" i="1" dirty="0"/>
              <a:t> за допомогою аудіовізуальних ТЗН; система</a:t>
            </a:r>
          </a:p>
          <a:p>
            <a:pPr marL="0" indent="0">
              <a:buNone/>
            </a:pPr>
            <a:r>
              <a:rPr lang="uk-UA" sz="2800" i="1" dirty="0"/>
              <a:t>«консультант»; навчання за допомогою навчальної книги; система «малих груп» -</a:t>
            </a:r>
          </a:p>
          <a:p>
            <a:pPr marL="0" indent="0">
              <a:buNone/>
            </a:pPr>
            <a:r>
              <a:rPr lang="uk-UA" sz="2800" i="1" dirty="0"/>
              <a:t>групові, диференційовані способи навчання; комп’ютерне навчання; система</a:t>
            </a:r>
          </a:p>
          <a:p>
            <a:pPr marL="0" indent="0">
              <a:buNone/>
            </a:pPr>
            <a:r>
              <a:rPr lang="uk-UA" sz="2800" i="1" dirty="0"/>
              <a:t>«репетитор» - індивідуальне навчання; «програмне навчання» , для якого є наперед</a:t>
            </a:r>
          </a:p>
          <a:p>
            <a:pPr marL="0" indent="0">
              <a:buNone/>
            </a:pPr>
            <a:r>
              <a:rPr lang="uk-UA" sz="2800" i="1" dirty="0"/>
              <a:t>складена програма.</a:t>
            </a:r>
          </a:p>
          <a:p>
            <a:pPr marL="0" indent="0">
              <a:buNone/>
            </a:pPr>
            <a:r>
              <a:rPr lang="uk-UA" sz="2800" i="1" dirty="0"/>
              <a:t>3.4. За орієнтацією на особистісні структури: інформаційні (комп’ютерні)</a:t>
            </a:r>
          </a:p>
          <a:p>
            <a:pPr marL="0" indent="0">
              <a:buNone/>
            </a:pPr>
            <a:r>
              <a:rPr lang="uk-UA" sz="2800" i="1" dirty="0"/>
              <a:t>технології - спрямовані на формування знань, умінь, навичок; </a:t>
            </a:r>
            <a:r>
              <a:rPr lang="uk-UA" sz="2800" i="1" dirty="0" err="1"/>
              <a:t>операціональні</a:t>
            </a:r>
            <a:r>
              <a:rPr lang="uk-UA" sz="2800" i="1" dirty="0"/>
              <a:t> -</a:t>
            </a:r>
          </a:p>
          <a:p>
            <a:pPr marL="0" indent="0">
              <a:buNone/>
            </a:pPr>
            <a:r>
              <a:rPr lang="uk-UA" sz="2800" i="1" dirty="0"/>
              <a:t>спрямовані на формування способів навчальної діяльності; саморозвитку -</a:t>
            </a:r>
          </a:p>
          <a:p>
            <a:pPr marL="0" indent="0">
              <a:buNone/>
            </a:pPr>
            <a:r>
              <a:rPr lang="uk-UA" sz="2800" i="1" dirty="0"/>
              <a:t>формування механізмів самоуправління особистості; евристичні - розвиток творчих</a:t>
            </a:r>
          </a:p>
          <a:p>
            <a:pPr marL="0" indent="0">
              <a:buNone/>
            </a:pPr>
            <a:r>
              <a:rPr lang="uk-UA" sz="2800" i="1" dirty="0"/>
              <a:t>здібностей; комплексні (</a:t>
            </a:r>
            <a:r>
              <a:rPr lang="uk-UA" sz="2800" i="1" dirty="0" err="1"/>
              <a:t>політехнологічні</a:t>
            </a:r>
            <a:r>
              <a:rPr lang="uk-UA" sz="2800" i="1" dirty="0"/>
              <a:t>).</a:t>
            </a:r>
            <a:endParaRPr lang="uk-UA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462017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uk-UA" sz="28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74010"/>
            <a:ext cx="4195062" cy="54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15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1" dirty="0" smtClean="0"/>
              <a:t>2</a:t>
            </a:r>
            <a:r>
              <a:rPr lang="ru-RU" sz="3600" b="1" i="1" dirty="0"/>
              <a:t>. Мета та </a:t>
            </a:r>
            <a:r>
              <a:rPr lang="ru-RU" sz="3600" b="1" i="1" dirty="0" err="1"/>
              <a:t>завдання</a:t>
            </a:r>
            <a:r>
              <a:rPr lang="ru-RU" sz="3600" b="1" i="1" dirty="0"/>
              <a:t> курсу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/>
              <a:t>Метою вивчення навчальної дисципліни «Технології спеціальної освіти» є </a:t>
            </a:r>
            <a:endParaRPr lang="uk-UA" b="1" i="1" dirty="0" smtClean="0"/>
          </a:p>
          <a:p>
            <a:pPr marL="0" indent="0">
              <a:buNone/>
            </a:pPr>
            <a:r>
              <a:rPr lang="uk-UA" dirty="0" smtClean="0"/>
              <a:t>набуття </a:t>
            </a:r>
            <a:r>
              <a:rPr lang="uk-UA" dirty="0"/>
              <a:t>теоретичних знань та вироблення практичних навичок, необхідних для розв’язання різнопланових </a:t>
            </a:r>
            <a:r>
              <a:rPr lang="uk-UA" dirty="0" err="1"/>
              <a:t>корекційно-розвивальних</a:t>
            </a:r>
            <a:r>
              <a:rPr lang="uk-UA" dirty="0"/>
              <a:t> завдань навчально-виховного процесу.</a:t>
            </a:r>
          </a:p>
          <a:p>
            <a:pPr marL="0" indent="0" algn="ctr">
              <a:buNone/>
            </a:pPr>
            <a:endParaRPr lang="uk-UA" b="1" i="1" dirty="0" smtClean="0"/>
          </a:p>
        </p:txBody>
      </p:sp>
    </p:spTree>
    <p:extLst>
      <p:ext uri="{BB962C8B-B14F-4D97-AF65-F5344CB8AC3E}">
        <p14:creationId xmlns:p14="http://schemas.microsoft.com/office/powerpoint/2010/main" val="24849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1" dirty="0"/>
              <a:t>2. Мета та </a:t>
            </a:r>
            <a:r>
              <a:rPr lang="ru-RU" sz="3600" b="1" i="1" dirty="0" err="1"/>
              <a:t>завдання</a:t>
            </a:r>
            <a:r>
              <a:rPr lang="ru-RU" sz="3600" b="1" i="1" dirty="0"/>
              <a:t> курсу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2400" b="1" i="1" dirty="0">
                <a:solidFill>
                  <a:prstClr val="black"/>
                </a:solidFill>
              </a:rPr>
              <a:t>Основними завданнями дисципліни «Технології спеціальної освіти» є</a:t>
            </a:r>
            <a:r>
              <a:rPr lang="uk-UA" sz="2400" b="1" i="1" dirty="0" smtClean="0">
                <a:solidFill>
                  <a:prstClr val="black"/>
                </a:solidFill>
              </a:rPr>
              <a:t>:</a:t>
            </a:r>
          </a:p>
          <a:p>
            <a:pPr marL="0" lvl="0" indent="0">
              <a:buNone/>
            </a:pPr>
            <a:endParaRPr lang="uk-UA" sz="2000" b="1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uk-UA" sz="2000" dirty="0">
                <a:solidFill>
                  <a:prstClr val="black"/>
                </a:solidFill>
              </a:rPr>
              <a:t>- визначення основних структурних компонентів та методологічних основ педагогічних технологій корекційної роботи з дітьми із обмеженими психофізичними можливостями;</a:t>
            </a:r>
          </a:p>
          <a:p>
            <a:pPr marL="0" lvl="0" indent="0">
              <a:buNone/>
            </a:pPr>
            <a:r>
              <a:rPr lang="uk-UA" sz="2000" dirty="0">
                <a:solidFill>
                  <a:prstClr val="black"/>
                </a:solidFill>
              </a:rPr>
              <a:t>- ознайомлення з класифікацію сучасних педагогічних технологій, їх основними ознаки, якостями;</a:t>
            </a:r>
          </a:p>
          <a:p>
            <a:pPr marL="0" lvl="0" indent="0">
              <a:buNone/>
            </a:pPr>
            <a:r>
              <a:rPr lang="uk-UA" sz="2000" dirty="0">
                <a:solidFill>
                  <a:prstClr val="black"/>
                </a:solidFill>
              </a:rPr>
              <a:t>- вироблення навичок організації освітнього процесу за допомогою педагогічних технологій;</a:t>
            </a:r>
          </a:p>
          <a:p>
            <a:pPr marL="0" lvl="0" indent="0">
              <a:buNone/>
            </a:pPr>
            <a:r>
              <a:rPr lang="uk-UA" sz="2000" dirty="0">
                <a:solidFill>
                  <a:prstClr val="black"/>
                </a:solidFill>
              </a:rPr>
              <a:t>- ознайомлення з методиками вивчення та впровадження передових педагогічних технологій у корекційний освітній процес.</a:t>
            </a:r>
          </a:p>
          <a:p>
            <a:pPr marL="0" indent="0" algn="ctr">
              <a:buNone/>
            </a:pPr>
            <a:endParaRPr lang="uk-UA" b="1" i="1" dirty="0" smtClean="0"/>
          </a:p>
        </p:txBody>
      </p:sp>
    </p:spTree>
    <p:extLst>
      <p:ext uri="{BB962C8B-B14F-4D97-AF65-F5344CB8AC3E}">
        <p14:creationId xmlns:p14="http://schemas.microsoft.com/office/powerpoint/2010/main" val="23415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1" dirty="0"/>
              <a:t>2. Мета та </a:t>
            </a:r>
            <a:r>
              <a:rPr lang="ru-RU" sz="3600" b="1" i="1" dirty="0" err="1"/>
              <a:t>завдання</a:t>
            </a:r>
            <a:r>
              <a:rPr lang="ru-RU" sz="3600" b="1" i="1" dirty="0"/>
              <a:t> курсу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1" dirty="0"/>
              <a:t>Міждисциплінарні зв’язки. </a:t>
            </a:r>
          </a:p>
          <a:p>
            <a:pPr marL="0" indent="0" algn="ctr">
              <a:buNone/>
            </a:pPr>
            <a:r>
              <a:rPr lang="uk-UA" i="1" dirty="0"/>
              <a:t>Проблематика курсу «Технології спеціальної освіти» пов’язана з курсами «Спеціальна педагогіка», «Спеціальна психологія», «Організація психолого-педагогічного супроводу в закладах спеціальної та інклюзивної освіти», «</a:t>
            </a:r>
            <a:r>
              <a:rPr lang="uk-UA" i="1" dirty="0" err="1"/>
              <a:t>Спецметодика</a:t>
            </a:r>
            <a:r>
              <a:rPr lang="uk-UA" i="1" dirty="0"/>
              <a:t> інтегрованого курсу «Я досліджую світ».</a:t>
            </a:r>
          </a:p>
          <a:p>
            <a:pPr marL="0" indent="0" algn="ctr">
              <a:buNone/>
            </a:pPr>
            <a:endParaRPr lang="uk-UA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798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1" dirty="0"/>
              <a:t>3. </a:t>
            </a:r>
            <a:r>
              <a:rPr lang="ru-RU" sz="3600" b="1" i="1" dirty="0" err="1"/>
              <a:t>Політики</a:t>
            </a:r>
            <a:r>
              <a:rPr lang="ru-RU" sz="3600" b="1" i="1" dirty="0"/>
              <a:t> і </a:t>
            </a:r>
            <a:r>
              <a:rPr lang="ru-RU" sz="3600" b="1" i="1" dirty="0" err="1"/>
              <a:t>регуляції</a:t>
            </a:r>
            <a:r>
              <a:rPr lang="ru-RU" sz="3600" b="1" i="1" dirty="0"/>
              <a:t> курсу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err="1"/>
              <a:t>Відвідування</a:t>
            </a:r>
            <a:r>
              <a:rPr lang="ru-RU" b="1" i="1" dirty="0"/>
              <a:t> занять. </a:t>
            </a:r>
            <a:r>
              <a:rPr lang="ru-RU" b="1" i="1" dirty="0" err="1"/>
              <a:t>Регуляція</a:t>
            </a:r>
            <a:r>
              <a:rPr lang="ru-RU" b="1" i="1" dirty="0"/>
              <a:t> </a:t>
            </a:r>
            <a:r>
              <a:rPr lang="ru-RU" b="1" i="1" dirty="0" err="1"/>
              <a:t>пропусків</a:t>
            </a:r>
            <a:r>
              <a:rPr lang="ru-RU" b="1" i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/>
              <a:t>Політика</a:t>
            </a:r>
            <a:r>
              <a:rPr lang="ru-RU" b="1" i="1" dirty="0"/>
              <a:t> </a:t>
            </a:r>
            <a:r>
              <a:rPr lang="ru-RU" b="1" i="1" dirty="0" err="1"/>
              <a:t>академічної</a:t>
            </a:r>
            <a:r>
              <a:rPr lang="ru-RU" b="1" i="1" dirty="0"/>
              <a:t> </a:t>
            </a:r>
            <a:r>
              <a:rPr lang="ru-RU" b="1" i="1" dirty="0" err="1"/>
              <a:t>доброчесності</a:t>
            </a:r>
            <a:endParaRPr lang="ru-RU" b="1" i="1" dirty="0"/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/>
              <a:t>Комунікація</a:t>
            </a:r>
            <a:endParaRPr lang="ru-RU" b="1" i="1" dirty="0"/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/>
              <a:t>Використання</a:t>
            </a:r>
            <a:r>
              <a:rPr lang="ru-RU" b="1" i="1" dirty="0"/>
              <a:t> </a:t>
            </a:r>
            <a:r>
              <a:rPr lang="ru-RU" b="1" i="1" dirty="0" err="1"/>
              <a:t>комп’ютерів</a:t>
            </a:r>
            <a:r>
              <a:rPr lang="ru-RU" b="1" i="1" dirty="0"/>
              <a:t>/</a:t>
            </a:r>
            <a:r>
              <a:rPr lang="ru-RU" b="1" i="1" dirty="0" err="1"/>
              <a:t>телефонів</a:t>
            </a:r>
            <a:r>
              <a:rPr lang="ru-RU" b="1" i="1" dirty="0"/>
              <a:t> на </a:t>
            </a:r>
            <a:r>
              <a:rPr lang="ru-RU" b="1" i="1" dirty="0" err="1"/>
              <a:t>занятті</a:t>
            </a:r>
            <a:endParaRPr lang="ru-RU" b="1" i="1" dirty="0"/>
          </a:p>
          <a:p>
            <a:pPr marL="0" indent="0" algn="ctr">
              <a:buNone/>
            </a:pPr>
            <a:endParaRPr lang="uk-UA" b="1" i="1" dirty="0" smtClean="0"/>
          </a:p>
        </p:txBody>
      </p:sp>
    </p:spTree>
    <p:extLst>
      <p:ext uri="{BB962C8B-B14F-4D97-AF65-F5344CB8AC3E}">
        <p14:creationId xmlns:p14="http://schemas.microsoft.com/office/powerpoint/2010/main" val="10770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4. </a:t>
            </a:r>
            <a:r>
              <a:rPr lang="ru-RU" sz="3600" b="1" i="1" dirty="0" err="1"/>
              <a:t>Історичні</a:t>
            </a:r>
            <a:r>
              <a:rPr lang="ru-RU" sz="3600" b="1" i="1" dirty="0"/>
              <a:t> </a:t>
            </a:r>
            <a:r>
              <a:rPr lang="ru-RU" sz="3600" b="1" i="1" dirty="0" err="1"/>
              <a:t>аспекти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технологій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/>
                <a:ea typeface="Calibri"/>
              </a:rPr>
              <a:t>Термін «педагогічна технологія» з´явився в освіті порівняно недавно, його було вжито у 1886 р. англійцем </a:t>
            </a:r>
            <a:endParaRPr lang="uk-UA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uk-UA" b="1" dirty="0" smtClean="0">
                <a:latin typeface="Times New Roman"/>
                <a:ea typeface="Calibri"/>
              </a:rPr>
              <a:t>Джеймсом </a:t>
            </a:r>
            <a:r>
              <a:rPr lang="uk-UA" b="1" dirty="0" err="1">
                <a:latin typeface="Times New Roman"/>
                <a:ea typeface="Calibri"/>
              </a:rPr>
              <a:t>Саллі</a:t>
            </a:r>
            <a:r>
              <a:rPr lang="uk-UA" b="1" dirty="0">
                <a:latin typeface="Times New Roman"/>
                <a:ea typeface="Calibri"/>
              </a:rPr>
              <a:t> (1842—1923</a:t>
            </a:r>
            <a:r>
              <a:rPr lang="uk-UA" b="1" dirty="0" smtClean="0">
                <a:latin typeface="Times New Roman"/>
                <a:ea typeface="Calibri"/>
              </a:rPr>
              <a:t>)</a:t>
            </a:r>
            <a:endParaRPr lang="uk-UA" b="1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3"/>
            <a:ext cx="2054843" cy="286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2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/>
              <a:t>4. </a:t>
            </a:r>
            <a:r>
              <a:rPr lang="ru-RU" sz="3600" b="1" i="1" dirty="0" err="1"/>
              <a:t>Історичні</a:t>
            </a:r>
            <a:r>
              <a:rPr lang="ru-RU" sz="3600" b="1" i="1" dirty="0"/>
              <a:t> </a:t>
            </a:r>
            <a:r>
              <a:rPr lang="ru-RU" sz="3600" b="1" i="1" dirty="0" err="1"/>
              <a:t>аспекти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педагогічних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технологій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i="1" dirty="0"/>
              <a:t>Одним із перших оприлюднив ідею технологізації навчального процесу видатний чеський мислитель-гуманіст, педагог, громадський діяч </a:t>
            </a:r>
            <a:r>
              <a:rPr lang="uk-UA" sz="2800" b="1" i="1" dirty="0" smtClean="0"/>
              <a:t>Ян </a:t>
            </a:r>
            <a:r>
              <a:rPr lang="uk-UA" sz="2800" b="1" i="1" dirty="0" err="1" smtClean="0"/>
              <a:t>Амос</a:t>
            </a:r>
            <a:r>
              <a:rPr lang="uk-UA" sz="2800" b="1" i="1" dirty="0" smtClean="0"/>
              <a:t> </a:t>
            </a:r>
            <a:r>
              <a:rPr lang="uk-UA" sz="2800" b="1" i="1" dirty="0" err="1"/>
              <a:t>Коменський</a:t>
            </a:r>
            <a:r>
              <a:rPr lang="uk-UA" sz="2800" b="1" i="1" dirty="0"/>
              <a:t> (1592—1670), </a:t>
            </a:r>
            <a:r>
              <a:rPr lang="uk-UA" sz="2800" i="1" dirty="0"/>
              <a:t>стверджуючи, що школа є майстернею, «живою типографією», </a:t>
            </a:r>
            <a:endParaRPr lang="uk-UA" sz="2800" i="1" dirty="0" smtClean="0"/>
          </a:p>
          <a:p>
            <a:pPr marL="0" indent="0">
              <a:buNone/>
            </a:pPr>
            <a:r>
              <a:rPr lang="uk-UA" sz="2800" i="1" dirty="0" smtClean="0"/>
              <a:t>яка </a:t>
            </a:r>
            <a:r>
              <a:rPr lang="uk-UA" sz="2800" i="1" dirty="0"/>
              <a:t>«друкує» людей.</a:t>
            </a:r>
            <a:endParaRPr lang="uk-UA" sz="28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45024"/>
            <a:ext cx="1819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109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1520</Words>
  <Application>Microsoft Office PowerPoint</Application>
  <PresentationFormat>Экран (4:3)</PresentationFormat>
  <Paragraphs>177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Тема 1.  Педагогічні технології  Вводна лекція</vt:lpstr>
      <vt:lpstr>Зміст</vt:lpstr>
      <vt:lpstr>1. Організаційні аспекти вивчення дисципліни</vt:lpstr>
      <vt:lpstr>2. Мета та завдання курсу</vt:lpstr>
      <vt:lpstr>2. Мета та завдання курсу</vt:lpstr>
      <vt:lpstr>2. Мета та завдання курсу</vt:lpstr>
      <vt:lpstr>3. Політики і регуляції курсу</vt:lpstr>
      <vt:lpstr>4. Історичні аспекти розвитку педагогічних технологій</vt:lpstr>
      <vt:lpstr>4. Історичні аспекти розвитку педагогічних технологій</vt:lpstr>
      <vt:lpstr>4. Історичні аспекти розвитку педагогічних технологій</vt:lpstr>
      <vt:lpstr>4. Історичні аспекти розвитку педагогічних технологій</vt:lpstr>
      <vt:lpstr>4. Історичні аспекти розвитку педагогічних технологій</vt:lpstr>
      <vt:lpstr>4. Історичні аспекти розвитку педагогічних технологій</vt:lpstr>
      <vt:lpstr>4. Історичні аспекти розвитку педагогічних технологій</vt:lpstr>
      <vt:lpstr>4. Історичні аспекти розвитку педагогічних технологій</vt:lpstr>
      <vt:lpstr>4. Історичні аспекти розвитку педагогічних технологій</vt:lpstr>
      <vt:lpstr>4. Історичні аспекти розвитку педагогічних технологій</vt:lpstr>
      <vt:lpstr>4. Історичні аспекти розвитку педагогічних технологій</vt:lpstr>
      <vt:lpstr>4. Історичні аспекти розвитку педагогічних технологій</vt:lpstr>
      <vt:lpstr>4. Історичні аспекти розвитку педагогічних технологій</vt:lpstr>
      <vt:lpstr>4. Історичні аспекти розвитку педагогічних технологій</vt:lpstr>
      <vt:lpstr>4. Історичні аспекти розвитку педагогічних технологій</vt:lpstr>
      <vt:lpstr>5. Сутність і головні ознаки педагогічної технології</vt:lpstr>
      <vt:lpstr>5.Сутність і головні ознаки педагогічної технології</vt:lpstr>
      <vt:lpstr>5.Сутність і головні ознаки педагогічної технології</vt:lpstr>
      <vt:lpstr>5.Сутність і головні ознаки педагогічної технології</vt:lpstr>
      <vt:lpstr>5.Сутність і головні ознаки педагогічної технології</vt:lpstr>
      <vt:lpstr>6. Класифікації педагогічних технологій </vt:lpstr>
      <vt:lpstr>6. Класифікації педагогічних технологій </vt:lpstr>
      <vt:lpstr>6. Класифікації педагогічних технологій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 Педагогічні технології як навчальна дисципліна</dc:title>
  <dc:creator>user</dc:creator>
  <cp:lastModifiedBy>Юлиана</cp:lastModifiedBy>
  <cp:revision>27</cp:revision>
  <dcterms:created xsi:type="dcterms:W3CDTF">2021-02-11T19:24:12Z</dcterms:created>
  <dcterms:modified xsi:type="dcterms:W3CDTF">2022-04-11T08:57:57Z</dcterms:modified>
</cp:coreProperties>
</file>