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786" y="8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5D9C15-4780-4EA7-AFE4-171ECB2491BD}" type="datetimeFigureOut">
              <a:rPr lang="uk-UA" smtClean="0"/>
              <a:t>09.02.2024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B59C9-8A58-4DAF-B431-6F1E5D428880}" type="slidenum">
              <a:rPr lang="uk-UA" smtClean="0"/>
              <a:t>‹#›</a:t>
            </a:fld>
            <a:endParaRPr lang="uk-UA"/>
          </a:p>
        </p:txBody>
      </p:sp>
    </p:spTree>
    <p:extLst>
      <p:ext uri="{BB962C8B-B14F-4D97-AF65-F5344CB8AC3E}">
        <p14:creationId xmlns:p14="http://schemas.microsoft.com/office/powerpoint/2010/main" val="224150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9C5B59C9-8A58-4DAF-B431-6F1E5D428880}" type="slidenum">
              <a:rPr lang="uk-UA" smtClean="0"/>
              <a:t>3</a:t>
            </a:fld>
            <a:endParaRPr lang="uk-UA"/>
          </a:p>
        </p:txBody>
      </p:sp>
    </p:spTree>
    <p:extLst>
      <p:ext uri="{BB962C8B-B14F-4D97-AF65-F5344CB8AC3E}">
        <p14:creationId xmlns:p14="http://schemas.microsoft.com/office/powerpoint/2010/main" val="3051428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09.02.2024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09.02.2024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09.02.2024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09.02.2024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09.02.2024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09.02.2024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09.02.2024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09.02.2024</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7772400" cy="1728191"/>
          </a:xfrm>
        </p:spPr>
        <p:txBody>
          <a:bodyPr>
            <a:noAutofit/>
          </a:bodyPr>
          <a:lstStyle/>
          <a:p>
            <a:pPr algn="ctr"/>
            <a:r>
              <a:rPr lang="uk-UA" sz="3600" dirty="0" smtClean="0">
                <a:latin typeface="Times New Roman" panose="02020603050405020304" pitchFamily="18" charset="0"/>
                <a:cs typeface="Times New Roman" panose="02020603050405020304" pitchFamily="18" charset="0"/>
              </a:rPr>
              <a:t>Технологія пресування та волочіння</a:t>
            </a:r>
            <a:endParaRPr lang="uk-UA" sz="36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11560" y="2492896"/>
            <a:ext cx="7992888" cy="3528392"/>
          </a:xfrm>
        </p:spPr>
        <p:txBody>
          <a:bodyPr>
            <a:normAutofit/>
          </a:bodyPr>
          <a:lstStyle/>
          <a:p>
            <a:pPr algn="ctr"/>
            <a:r>
              <a:rPr lang="uk-UA" sz="2800" dirty="0" smtClean="0">
                <a:solidFill>
                  <a:schemeClr val="tx1"/>
                </a:solidFill>
                <a:latin typeface="Times New Roman" panose="02020603050405020304" pitchFamily="18" charset="0"/>
                <a:cs typeface="Times New Roman" panose="02020603050405020304" pitchFamily="18" charset="0"/>
              </a:rPr>
              <a:t>обов'язкова дисципліна</a:t>
            </a:r>
          </a:p>
          <a:p>
            <a:pPr algn="ctr"/>
            <a:r>
              <a:rPr lang="uk-UA" sz="2800" dirty="0" smtClean="0">
                <a:solidFill>
                  <a:schemeClr val="tx1"/>
                </a:solidFill>
                <a:latin typeface="Times New Roman" panose="02020603050405020304" pitchFamily="18" charset="0"/>
                <a:cs typeface="Times New Roman" panose="02020603050405020304" pitchFamily="18" charset="0"/>
              </a:rPr>
              <a:t>спеціальності 136 Металургія</a:t>
            </a:r>
          </a:p>
          <a:p>
            <a:pPr algn="ctr"/>
            <a:r>
              <a:rPr lang="uk-UA" sz="2800" dirty="0" smtClean="0">
                <a:solidFill>
                  <a:srgbClr val="C00000"/>
                </a:solidFill>
                <a:latin typeface="Times New Roman" panose="02020603050405020304" pitchFamily="18" charset="0"/>
                <a:cs typeface="Times New Roman" panose="02020603050405020304" pitchFamily="18" charset="0"/>
              </a:rPr>
              <a:t>першого (бакалаврського) рівня</a:t>
            </a:r>
          </a:p>
          <a:p>
            <a:pPr algn="ctr"/>
            <a:r>
              <a:rPr lang="uk-UA" sz="2800" dirty="0" smtClean="0">
                <a:solidFill>
                  <a:schemeClr val="tx1"/>
                </a:solidFill>
                <a:latin typeface="Times New Roman" panose="02020603050405020304" pitchFamily="18" charset="0"/>
                <a:cs typeface="Times New Roman" panose="02020603050405020304" pitchFamily="18" charset="0"/>
              </a:rPr>
              <a:t>для здобувачів освітньої програми:</a:t>
            </a:r>
          </a:p>
          <a:p>
            <a:pPr algn="ctr"/>
            <a:r>
              <a:rPr lang="uk-UA" sz="2800" b="1" dirty="0" smtClean="0">
                <a:solidFill>
                  <a:schemeClr val="tx2">
                    <a:lumMod val="75000"/>
                  </a:schemeClr>
                </a:solidFill>
                <a:latin typeface="Times New Roman" panose="02020603050405020304" pitchFamily="18" charset="0"/>
                <a:cs typeface="Times New Roman" panose="02020603050405020304" pitchFamily="18" charset="0"/>
              </a:rPr>
              <a:t>«Обробка металів тиском»</a:t>
            </a:r>
          </a:p>
          <a:p>
            <a:endParaRPr lang="uk-UA" sz="2800" dirty="0" smtClean="0"/>
          </a:p>
          <a:p>
            <a:endParaRPr lang="uk-UA" dirty="0" smtClean="0"/>
          </a:p>
          <a:p>
            <a:endParaRPr lang="uk-UA" dirty="0" smtClean="0"/>
          </a:p>
          <a:p>
            <a:endParaRPr lang="uk-UA" dirty="0"/>
          </a:p>
        </p:txBody>
      </p:sp>
    </p:spTree>
    <p:extLst>
      <p:ext uri="{BB962C8B-B14F-4D97-AF65-F5344CB8AC3E}">
        <p14:creationId xmlns:p14="http://schemas.microsoft.com/office/powerpoint/2010/main" val="367439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i="1" dirty="0" smtClean="0">
                <a:latin typeface="Times New Roman" panose="02020603050405020304" pitchFamily="18" charset="0"/>
                <a:cs typeface="Times New Roman" panose="02020603050405020304" pitchFamily="18" charset="0"/>
              </a:rPr>
              <a:t>Дисципліна «ТПВ»</a:t>
            </a:r>
            <a:endParaRPr lang="uk-UA" i="1"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a:noAutofit/>
          </a:bodyPr>
          <a:lstStyle/>
          <a:p>
            <a:pPr algn="ctr"/>
            <a:r>
              <a:rPr lang="uk-UA" dirty="0" smtClean="0">
                <a:solidFill>
                  <a:schemeClr val="tx1"/>
                </a:solidFill>
                <a:latin typeface="Times New Roman" panose="02020603050405020304" pitchFamily="18" charset="0"/>
                <a:cs typeface="Times New Roman" panose="02020603050405020304" pitchFamily="18" charset="0"/>
              </a:rPr>
              <a:t>Викладач</a:t>
            </a:r>
          </a:p>
          <a:p>
            <a:pPr algn="ctr"/>
            <a:r>
              <a:rPr lang="uk-UA" dirty="0" smtClean="0">
                <a:solidFill>
                  <a:schemeClr val="tx1"/>
                </a:solidFill>
                <a:latin typeface="Times New Roman" panose="02020603050405020304" pitchFamily="18" charset="0"/>
                <a:cs typeface="Times New Roman" panose="02020603050405020304" pitchFamily="18" charset="0"/>
              </a:rPr>
              <a:t>Бондаренко Юлія Володимирівна</a:t>
            </a:r>
            <a:endParaRPr lang="uk-UA" dirty="0">
              <a:solidFill>
                <a:schemeClr val="tx1"/>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4645025" y="1412776"/>
            <a:ext cx="4041775" cy="1008112"/>
          </a:xfrm>
        </p:spPr>
        <p:txBody>
          <a:bodyPr>
            <a:noAutofit/>
          </a:bodyPr>
          <a:lstStyle/>
          <a:p>
            <a:pPr algn="ctr"/>
            <a:r>
              <a:rPr lang="uk-UA" sz="1800" dirty="0" smtClean="0">
                <a:latin typeface="Times New Roman" panose="02020603050405020304" pitchFamily="18" charset="0"/>
                <a:cs typeface="Times New Roman" panose="02020603050405020304" pitchFamily="18" charset="0"/>
              </a:rPr>
              <a:t>Дисципліна</a:t>
            </a:r>
          </a:p>
          <a:p>
            <a:pPr algn="ctr"/>
            <a:r>
              <a:rPr lang="uk-UA" sz="1800" dirty="0">
                <a:latin typeface="Times New Roman" panose="02020603050405020304" pitchFamily="18" charset="0"/>
                <a:cs typeface="Times New Roman" panose="02020603050405020304" pitchFamily="18" charset="0"/>
              </a:rPr>
              <a:t>Цикл професійної підготовки спеціальності</a:t>
            </a:r>
          </a:p>
        </p:txBody>
      </p:sp>
      <p:sp>
        <p:nvSpPr>
          <p:cNvPr id="6" name="Объект 5"/>
          <p:cNvSpPr>
            <a:spLocks noGrp="1"/>
          </p:cNvSpPr>
          <p:nvPr>
            <p:ph sz="quarter" idx="4"/>
          </p:nvPr>
        </p:nvSpPr>
        <p:spPr>
          <a:xfrm>
            <a:off x="4645025" y="2420888"/>
            <a:ext cx="4175447" cy="4176463"/>
          </a:xfrm>
        </p:spPr>
        <p:txBody>
          <a:bodyPr>
            <a:normAutofit/>
          </a:bodyPr>
          <a:lstStyle/>
          <a:p>
            <a:endParaRPr lang="uk-UA" sz="1600" dirty="0" smtClean="0"/>
          </a:p>
          <a:p>
            <a:r>
              <a:rPr lang="uk-UA" sz="1600" dirty="0" smtClean="0">
                <a:latin typeface="Times New Roman" panose="02020603050405020304" pitchFamily="18" charset="0"/>
                <a:cs typeface="Times New Roman" panose="02020603050405020304" pitchFamily="18" charset="0"/>
              </a:rPr>
              <a:t>Кількість </a:t>
            </a:r>
            <a:r>
              <a:rPr lang="uk-UA" sz="1600" dirty="0">
                <a:latin typeface="Times New Roman" panose="02020603050405020304" pitchFamily="18" charset="0"/>
                <a:cs typeface="Times New Roman" panose="02020603050405020304" pitchFamily="18" charset="0"/>
              </a:rPr>
              <a:t>кредитів </a:t>
            </a:r>
            <a:r>
              <a:rPr lang="uk-UA" sz="1600" dirty="0" smtClean="0">
                <a:latin typeface="Times New Roman" panose="02020603050405020304" pitchFamily="18" charset="0"/>
                <a:cs typeface="Times New Roman" panose="02020603050405020304" pitchFamily="18" charset="0"/>
              </a:rPr>
              <a:t>ЄКТС - </a:t>
            </a:r>
            <a:r>
              <a:rPr lang="uk-UA" sz="1600" b="1" dirty="0" smtClean="0">
                <a:latin typeface="Times New Roman" panose="02020603050405020304" pitchFamily="18" charset="0"/>
                <a:cs typeface="Times New Roman" panose="02020603050405020304" pitchFamily="18" charset="0"/>
              </a:rPr>
              <a:t> 4   (120 годин)</a:t>
            </a:r>
          </a:p>
          <a:p>
            <a:r>
              <a:rPr lang="uk-UA" sz="1600" dirty="0">
                <a:latin typeface="Times New Roman" panose="02020603050405020304" pitchFamily="18" charset="0"/>
                <a:cs typeface="Times New Roman" panose="02020603050405020304" pitchFamily="18" charset="0"/>
              </a:rPr>
              <a:t>Вид підсумкового семестрового </a:t>
            </a:r>
            <a:r>
              <a:rPr lang="uk-UA" sz="1600" dirty="0" smtClean="0">
                <a:latin typeface="Times New Roman" panose="02020603050405020304" pitchFamily="18" charset="0"/>
                <a:cs typeface="Times New Roman" panose="02020603050405020304" pitchFamily="18" charset="0"/>
              </a:rPr>
              <a:t>контролю  - </a:t>
            </a:r>
            <a:r>
              <a:rPr lang="uk-UA" sz="1600" b="1" dirty="0" smtClean="0">
                <a:latin typeface="Times New Roman" panose="02020603050405020304" pitchFamily="18" charset="0"/>
                <a:cs typeface="Times New Roman" panose="02020603050405020304" pitchFamily="18" charset="0"/>
              </a:rPr>
              <a:t>залік</a:t>
            </a:r>
          </a:p>
          <a:p>
            <a:pPr marL="0" indent="0" algn="ctr">
              <a:buNone/>
            </a:pPr>
            <a:r>
              <a:rPr lang="ru-RU" sz="1600" i="1" dirty="0" smtClean="0">
                <a:latin typeface="Times New Roman" panose="02020603050405020304" pitchFamily="18" charset="0"/>
                <a:cs typeface="Times New Roman" panose="02020603050405020304" pitchFamily="18" charset="0"/>
              </a:rPr>
              <a:t>2  семестр</a:t>
            </a:r>
            <a:endParaRPr lang="uk-UA" sz="1600" b="1" dirty="0" smtClean="0">
              <a:latin typeface="Times New Roman" panose="02020603050405020304" pitchFamily="18" charset="0"/>
              <a:cs typeface="Times New Roman" panose="02020603050405020304" pitchFamily="18" charset="0"/>
            </a:endParaRPr>
          </a:p>
          <a:p>
            <a:r>
              <a:rPr lang="uk-UA" sz="1600" b="1" dirty="0" smtClean="0">
                <a:latin typeface="Times New Roman" panose="02020603050405020304" pitchFamily="18" charset="0"/>
                <a:cs typeface="Times New Roman" panose="02020603050405020304" pitchFamily="18" charset="0"/>
              </a:rPr>
              <a:t>Лекції   - 24 годин</a:t>
            </a:r>
          </a:p>
          <a:p>
            <a:r>
              <a:rPr lang="uk-UA" sz="1600" b="1" dirty="0" smtClean="0">
                <a:latin typeface="Times New Roman" panose="02020603050405020304" pitchFamily="18" charset="0"/>
                <a:cs typeface="Times New Roman" panose="02020603050405020304" pitchFamily="18" charset="0"/>
              </a:rPr>
              <a:t>Лабораторних – 12 годин</a:t>
            </a:r>
          </a:p>
          <a:p>
            <a:r>
              <a:rPr lang="uk-UA" sz="1600" b="1" dirty="0" smtClean="0">
                <a:latin typeface="Times New Roman" panose="02020603050405020304" pitchFamily="18" charset="0"/>
                <a:cs typeface="Times New Roman" panose="02020603050405020304" pitchFamily="18" charset="0"/>
              </a:rPr>
              <a:t>Практичних </a:t>
            </a:r>
            <a:r>
              <a:rPr lang="uk-UA" sz="1600" b="1" dirty="0">
                <a:latin typeface="Times New Roman" panose="02020603050405020304" pitchFamily="18" charset="0"/>
                <a:cs typeface="Times New Roman" panose="02020603050405020304" pitchFamily="18" charset="0"/>
              </a:rPr>
              <a:t>– 12 годин</a:t>
            </a:r>
          </a:p>
          <a:p>
            <a:endParaRPr lang="uk-UA" sz="1600" b="1" dirty="0" smtClean="0">
              <a:latin typeface="Times New Roman" panose="02020603050405020304" pitchFamily="18" charset="0"/>
              <a:cs typeface="Times New Roman" panose="02020603050405020304" pitchFamily="18" charset="0"/>
            </a:endParaRPr>
          </a:p>
          <a:p>
            <a:r>
              <a:rPr lang="uk-UA" sz="1600" b="1" dirty="0" smtClean="0">
                <a:latin typeface="Times New Roman" panose="02020603050405020304" pitchFamily="18" charset="0"/>
                <a:cs typeface="Times New Roman" panose="02020603050405020304" pitchFamily="18" charset="0"/>
              </a:rPr>
              <a:t>Самостійна  робота  -  72 години</a:t>
            </a:r>
          </a:p>
          <a:p>
            <a:endParaRPr lang="uk-UA" sz="1600" b="1" dirty="0"/>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80060" y="2438400"/>
            <a:ext cx="2686517"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24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anose="02020603050405020304" pitchFamily="18" charset="0"/>
                <a:cs typeface="Times New Roman" panose="02020603050405020304" pitchFamily="18" charset="0"/>
              </a:rPr>
              <a:t>МЕТА ТА ЗАВДАННЯ </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just">
              <a:spcBef>
                <a:spcPts val="0"/>
              </a:spcBef>
              <a:buNone/>
            </a:pPr>
            <a:r>
              <a:rPr lang="uk-UA" sz="2000" b="1" i="1" dirty="0">
                <a:latin typeface="Times New Roman" panose="02020603050405020304" pitchFamily="18" charset="0"/>
                <a:cs typeface="Times New Roman" panose="02020603050405020304" pitchFamily="18" charset="0"/>
              </a:rPr>
              <a:t>Метою </a:t>
            </a:r>
            <a:r>
              <a:rPr lang="uk-UA" sz="2000" i="1" dirty="0">
                <a:latin typeface="Times New Roman" panose="02020603050405020304" pitchFamily="18" charset="0"/>
                <a:cs typeface="Times New Roman" panose="02020603050405020304" pitchFamily="18" charset="0"/>
              </a:rPr>
              <a:t>викладання дисципліни є технологічні основи процесів пресування та волочіння, визначити основні закономірності </a:t>
            </a:r>
            <a:r>
              <a:rPr lang="uk-UA" sz="2000" i="1" dirty="0" err="1">
                <a:latin typeface="Times New Roman" panose="02020603050405020304" pitchFamily="18" charset="0"/>
                <a:cs typeface="Times New Roman" panose="02020603050405020304" pitchFamily="18" charset="0"/>
              </a:rPr>
              <a:t>деформаційно</a:t>
            </a:r>
            <a:r>
              <a:rPr lang="uk-UA" sz="2000" i="1" dirty="0">
                <a:latin typeface="Times New Roman" panose="02020603050405020304" pitchFamily="18" charset="0"/>
                <a:cs typeface="Times New Roman" panose="02020603050405020304" pitchFamily="18" charset="0"/>
              </a:rPr>
              <a:t>-силового режиму цих процесів, навчити студентів вміти знаходити оптимальні варіанти вибору обладнання для процесів пресування та волочіння, проводити теоретичні та технологічні розрахунки процесів, знати галузі застосування та шляхи вдосконалення виробництва продукції методами пресування та волочіння.</a:t>
            </a:r>
          </a:p>
          <a:p>
            <a:pPr marL="0" indent="0" algn="just">
              <a:spcBef>
                <a:spcPts val="0"/>
              </a:spcBef>
              <a:buNone/>
            </a:pPr>
            <a:endParaRPr lang="uk-UA" sz="2000" i="1" dirty="0">
              <a:latin typeface="Times New Roman" panose="02020603050405020304" pitchFamily="18" charset="0"/>
              <a:cs typeface="Times New Roman" panose="02020603050405020304" pitchFamily="18" charset="0"/>
            </a:endParaRPr>
          </a:p>
          <a:p>
            <a:pPr marL="0" indent="0" algn="just">
              <a:spcBef>
                <a:spcPts val="0"/>
              </a:spcBef>
              <a:buNone/>
            </a:pPr>
            <a:r>
              <a:rPr lang="uk-UA" sz="2000" i="1" dirty="0">
                <a:latin typeface="Times New Roman" panose="02020603050405020304" pitchFamily="18" charset="0"/>
                <a:cs typeface="Times New Roman" panose="02020603050405020304" pitchFamily="18" charset="0"/>
              </a:rPr>
              <a:t>Основним</a:t>
            </a:r>
            <a:r>
              <a:rPr lang="uk-UA" sz="2000" b="1" i="1" dirty="0">
                <a:latin typeface="Times New Roman" panose="02020603050405020304" pitchFamily="18" charset="0"/>
                <a:cs typeface="Times New Roman" panose="02020603050405020304" pitchFamily="18" charset="0"/>
              </a:rPr>
              <a:t> завданням </a:t>
            </a:r>
            <a:r>
              <a:rPr lang="uk-UA" sz="2000" i="1" dirty="0">
                <a:latin typeface="Times New Roman" panose="02020603050405020304" pitchFamily="18" charset="0"/>
                <a:cs typeface="Times New Roman" panose="02020603050405020304" pitchFamily="18" charset="0"/>
              </a:rPr>
              <a:t>дисципліни є засвоєння </a:t>
            </a:r>
            <a:r>
              <a:rPr lang="uk-UA" sz="2000" i="1" dirty="0" smtClean="0">
                <a:latin typeface="Times New Roman" panose="02020603050405020304" pitchFamily="18" charset="0"/>
                <a:cs typeface="Times New Roman" panose="02020603050405020304" pitchFamily="18" charset="0"/>
              </a:rPr>
              <a:t>здобувачем </a:t>
            </a:r>
            <a:r>
              <a:rPr lang="uk-UA" sz="2000" i="1" dirty="0">
                <a:latin typeface="Times New Roman" panose="02020603050405020304" pitchFamily="18" charset="0"/>
                <a:cs typeface="Times New Roman" panose="02020603050405020304" pitchFamily="18" charset="0"/>
              </a:rPr>
              <a:t>комплексу знань з технології виробництва виробів з застосуванням процесів ОМТ.</a:t>
            </a:r>
            <a:endParaRPr lang="uk-UA"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688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20080"/>
          </a:xfrm>
        </p:spPr>
        <p:txBody>
          <a:bodyPr>
            <a:noAutofit/>
          </a:bodyPr>
          <a:lstStyle/>
          <a:p>
            <a:r>
              <a:rPr lang="uk-UA" sz="2000" dirty="0" smtClean="0">
                <a:latin typeface="Times New Roman" panose="02020603050405020304" pitchFamily="18" charset="0"/>
                <a:cs typeface="Times New Roman" panose="02020603050405020304" pitchFamily="18" charset="0"/>
              </a:rPr>
              <a:t>У результаті вивчення навчальної дисципліни здобувач повинен набути таких результатів навчання (знання, уміння тощо) та компетентностей:</a:t>
            </a:r>
            <a:endParaRPr lang="uk-UA" sz="2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251520" y="1124744"/>
            <a:ext cx="4392488" cy="5256584"/>
          </a:xfrm>
        </p:spPr>
        <p:txBody>
          <a:bodyPr>
            <a:normAutofit fontScale="25000" lnSpcReduction="20000"/>
          </a:bodyPr>
          <a:lstStyle/>
          <a:p>
            <a:pPr algn="just">
              <a:lnSpc>
                <a:spcPct val="120000"/>
              </a:lnSpc>
            </a:pPr>
            <a:r>
              <a:rPr lang="uk-UA" sz="3500" b="1" i="1" dirty="0" smtClean="0">
                <a:latin typeface="Times New Roman" panose="02020603050405020304" pitchFamily="18" charset="0"/>
                <a:cs typeface="Times New Roman" panose="02020603050405020304" pitchFamily="18" charset="0"/>
              </a:rPr>
              <a:t>Загальні компетентності:</a:t>
            </a:r>
          </a:p>
          <a:p>
            <a:pPr algn="just">
              <a:lnSpc>
                <a:spcPct val="120000"/>
              </a:lnSpc>
            </a:pPr>
            <a:r>
              <a:rPr lang="uk-UA" sz="3500" dirty="0">
                <a:latin typeface="Times New Roman" panose="02020603050405020304" pitchFamily="18" charset="0"/>
                <a:cs typeface="Times New Roman" panose="02020603050405020304" pitchFamily="18" charset="0"/>
              </a:rPr>
              <a:t>К03. Здатність вчитися і оволодівати сучасними знаннями. </a:t>
            </a:r>
          </a:p>
          <a:p>
            <a:pPr algn="just">
              <a:lnSpc>
                <a:spcPct val="120000"/>
              </a:lnSpc>
            </a:pPr>
            <a:r>
              <a:rPr lang="uk-UA" sz="3500" dirty="0">
                <a:latin typeface="Times New Roman" panose="02020603050405020304" pitchFamily="18" charset="0"/>
                <a:cs typeface="Times New Roman" panose="02020603050405020304" pitchFamily="18" charset="0"/>
              </a:rPr>
              <a:t>К05. Здатність застосовувати знання у практичних ситуаціях.</a:t>
            </a:r>
          </a:p>
          <a:p>
            <a:pPr algn="just">
              <a:lnSpc>
                <a:spcPct val="120000"/>
              </a:lnSpc>
            </a:pPr>
            <a:r>
              <a:rPr lang="uk-UA" sz="3500" dirty="0">
                <a:latin typeface="Times New Roman" panose="02020603050405020304" pitchFamily="18" charset="0"/>
                <a:cs typeface="Times New Roman" panose="02020603050405020304" pitchFamily="18" charset="0"/>
              </a:rPr>
              <a:t>К16. Здатність застосовувати системний підхід до вирішення проблем металургії.</a:t>
            </a:r>
          </a:p>
          <a:p>
            <a:pPr algn="just">
              <a:lnSpc>
                <a:spcPct val="120000"/>
              </a:lnSpc>
            </a:pPr>
            <a:r>
              <a:rPr lang="uk-UA" sz="3500" dirty="0">
                <a:latin typeface="Times New Roman" panose="02020603050405020304" pitchFamily="18" charset="0"/>
                <a:cs typeface="Times New Roman" panose="02020603050405020304" pitchFamily="18" charset="0"/>
              </a:rPr>
              <a:t>К21.Здатність демонструвати творчий та інноваційний потенціал в синтезі рішень і в розробці </a:t>
            </a:r>
            <a:r>
              <a:rPr lang="uk-UA" sz="3500" dirty="0" err="1">
                <a:latin typeface="Times New Roman" panose="02020603050405020304" pitchFamily="18" charset="0"/>
                <a:cs typeface="Times New Roman" panose="02020603050405020304" pitchFamily="18" charset="0"/>
              </a:rPr>
              <a:t>проєктів</a:t>
            </a:r>
            <a:r>
              <a:rPr lang="uk-UA" sz="3500" dirty="0">
                <a:latin typeface="Times New Roman" panose="02020603050405020304" pitchFamily="18" charset="0"/>
                <a:cs typeface="Times New Roman" panose="02020603050405020304" pitchFamily="18" charset="0"/>
              </a:rPr>
              <a:t> в металургії.</a:t>
            </a:r>
          </a:p>
          <a:p>
            <a:pPr algn="just">
              <a:lnSpc>
                <a:spcPct val="120000"/>
              </a:lnSpc>
            </a:pPr>
            <a:r>
              <a:rPr lang="uk-UA" sz="3500" dirty="0">
                <a:latin typeface="Times New Roman" panose="02020603050405020304" pitchFamily="18" charset="0"/>
                <a:cs typeface="Times New Roman" panose="02020603050405020304" pitchFamily="18" charset="0"/>
              </a:rPr>
              <a:t>К23. Усвідомлення контекстів, в яких можуть бути застосовані знання металургії (наприклад, управління процесами та обладнанням, менеджмент, розробка технології тощо).</a:t>
            </a:r>
          </a:p>
          <a:p>
            <a:pPr algn="just">
              <a:lnSpc>
                <a:spcPct val="120000"/>
              </a:lnSpc>
            </a:pPr>
            <a:r>
              <a:rPr lang="uk-UA" sz="3500" dirty="0">
                <a:latin typeface="Times New Roman" panose="02020603050405020304" pitchFamily="18" charset="0"/>
                <a:cs typeface="Times New Roman" panose="02020603050405020304" pitchFamily="18" charset="0"/>
              </a:rPr>
              <a:t>К28. Здатність управляти комплексними діями або </a:t>
            </a:r>
            <a:r>
              <a:rPr lang="uk-UA" sz="3500" dirty="0" err="1">
                <a:latin typeface="Times New Roman" panose="02020603050405020304" pitchFamily="18" charset="0"/>
                <a:cs typeface="Times New Roman" panose="02020603050405020304" pitchFamily="18" charset="0"/>
              </a:rPr>
              <a:t>проєктами</a:t>
            </a:r>
            <a:r>
              <a:rPr lang="uk-UA" sz="3500" dirty="0">
                <a:latin typeface="Times New Roman" panose="02020603050405020304" pitchFamily="18" charset="0"/>
                <a:cs typeface="Times New Roman" panose="02020603050405020304" pitchFamily="18" charset="0"/>
              </a:rPr>
              <a:t> в обробці металів тиском для забезпечення досягнення поставленої мети з урахуванням всіх аспектів вирішуваної проблеми, у тому числі пов’язаних із виробництвом, експлуатацією, технічним обслуговуванням та утилізацією.</a:t>
            </a:r>
          </a:p>
          <a:p>
            <a:pPr algn="just">
              <a:lnSpc>
                <a:spcPct val="120000"/>
              </a:lnSpc>
            </a:pPr>
            <a:r>
              <a:rPr lang="uk-UA" sz="3500" dirty="0">
                <a:latin typeface="Times New Roman" panose="02020603050405020304" pitchFamily="18" charset="0"/>
                <a:cs typeface="Times New Roman" panose="02020603050405020304" pitchFamily="18" charset="0"/>
              </a:rPr>
              <a:t>К29. Здатність забезпечувати якість продукції.</a:t>
            </a:r>
          </a:p>
          <a:p>
            <a:pPr algn="just">
              <a:lnSpc>
                <a:spcPct val="120000"/>
              </a:lnSpc>
            </a:pPr>
            <a:r>
              <a:rPr lang="uk-UA" sz="3500" dirty="0">
                <a:latin typeface="Times New Roman" panose="02020603050405020304" pitchFamily="18" charset="0"/>
                <a:cs typeface="Times New Roman" panose="02020603050405020304" pitchFamily="18" charset="0"/>
              </a:rPr>
              <a:t>К33.Здатність реалізовувати концепції ощадливого виробництва та загальні принципи зниження виробничих витрат у металургії, а також впроваджувати ресурсозберігаючі технології, які дозволяють акумулювати ресурси, спрямовані на досягнення цілей в усіх напрямках діяльності металургійного підприємства. </a:t>
            </a:r>
          </a:p>
          <a:p>
            <a:pPr algn="just">
              <a:lnSpc>
                <a:spcPct val="120000"/>
              </a:lnSpc>
            </a:pPr>
            <a:r>
              <a:rPr lang="uk-UA" sz="3500" dirty="0">
                <a:latin typeface="Times New Roman" panose="02020603050405020304" pitchFamily="18" charset="0"/>
                <a:cs typeface="Times New Roman" panose="02020603050405020304" pitchFamily="18" charset="0"/>
              </a:rPr>
              <a:t>К34. Здатність застосовувати кращі світові практики, стандарти діяльності у обробці металів тиском.</a:t>
            </a:r>
          </a:p>
          <a:p>
            <a:pPr algn="just">
              <a:lnSpc>
                <a:spcPct val="120000"/>
              </a:lnSpc>
            </a:pPr>
            <a:r>
              <a:rPr lang="uk-UA" sz="3500" dirty="0">
                <a:latin typeface="Times New Roman" panose="02020603050405020304" pitchFamily="18" charset="0"/>
                <a:cs typeface="Times New Roman" panose="02020603050405020304" pitchFamily="18" charset="0"/>
              </a:rPr>
              <a:t>Фахові компетентності, визначені закладом вищої освіти та освітньо-професійної програмою</a:t>
            </a:r>
          </a:p>
          <a:p>
            <a:pPr algn="just">
              <a:lnSpc>
                <a:spcPct val="120000"/>
              </a:lnSpc>
            </a:pPr>
            <a:r>
              <a:rPr lang="uk-UA" sz="3500" dirty="0">
                <a:latin typeface="Times New Roman" panose="02020603050405020304" pitchFamily="18" charset="0"/>
                <a:cs typeface="Times New Roman" panose="02020603050405020304" pitchFamily="18" charset="0"/>
              </a:rPr>
              <a:t>К36. Здатність застосовувати методи та засоби моделювання та розрахунку технологічних режимів обробки металів тиском. </a:t>
            </a:r>
          </a:p>
          <a:p>
            <a:pPr algn="just">
              <a:lnSpc>
                <a:spcPct val="120000"/>
              </a:lnSpc>
            </a:pPr>
            <a:r>
              <a:rPr lang="uk-UA" sz="3500" dirty="0">
                <a:latin typeface="Times New Roman" panose="02020603050405020304" pitchFamily="18" charset="0"/>
                <a:cs typeface="Times New Roman" panose="02020603050405020304" pitchFamily="18" charset="0"/>
              </a:rPr>
              <a:t>К39. Здатність оцінювати, розраховувати та обирати сучасні процеси пластичної деформації.</a:t>
            </a:r>
          </a:p>
          <a:p>
            <a:pPr algn="just">
              <a:lnSpc>
                <a:spcPct val="120000"/>
              </a:lnSpc>
            </a:pPr>
            <a:r>
              <a:rPr lang="uk-UA" sz="3500" dirty="0">
                <a:latin typeface="Times New Roman" panose="02020603050405020304" pitchFamily="18" charset="0"/>
                <a:cs typeface="Times New Roman" panose="02020603050405020304" pitchFamily="18" charset="0"/>
              </a:rPr>
              <a:t>К40. Здатність застосовувати теоретичні та технологічні особливості процесів пресування та волочіння.</a:t>
            </a:r>
          </a:p>
          <a:p>
            <a:pPr algn="just">
              <a:lnSpc>
                <a:spcPct val="120000"/>
              </a:lnSpc>
            </a:pPr>
            <a:r>
              <a:rPr lang="uk-UA" sz="3500" dirty="0">
                <a:latin typeface="Times New Roman" panose="02020603050405020304" pitchFamily="18" charset="0"/>
                <a:cs typeface="Times New Roman" panose="02020603050405020304" pitchFamily="18" charset="0"/>
              </a:rPr>
              <a:t>К41. Здатність застосовувати теоретичні та технологічні особливості процесів обробки тиском порошкових матеріалів.</a:t>
            </a:r>
          </a:p>
          <a:p>
            <a:pPr algn="just">
              <a:lnSpc>
                <a:spcPct val="120000"/>
              </a:lnSpc>
            </a:pPr>
            <a:r>
              <a:rPr lang="uk-UA" sz="3500" dirty="0">
                <a:latin typeface="Times New Roman" panose="02020603050405020304" pitchFamily="18" charset="0"/>
                <a:cs typeface="Times New Roman" panose="02020603050405020304" pitchFamily="18" charset="0"/>
              </a:rPr>
              <a:t>К42. Здатність застосовувати теоретичні та технологічні основи кінцевої обробки прокату та деталей отриманих методами обробки металів тиском для оборонної промисловості в галузі механічна інженерія.</a:t>
            </a:r>
          </a:p>
          <a:p>
            <a:endParaRPr lang="uk-UA" dirty="0"/>
          </a:p>
        </p:txBody>
      </p:sp>
      <p:sp>
        <p:nvSpPr>
          <p:cNvPr id="4" name="Объект 3"/>
          <p:cNvSpPr>
            <a:spLocks noGrp="1"/>
          </p:cNvSpPr>
          <p:nvPr>
            <p:ph sz="half" idx="2"/>
          </p:nvPr>
        </p:nvSpPr>
        <p:spPr>
          <a:xfrm>
            <a:off x="4716016" y="1196752"/>
            <a:ext cx="4104456" cy="5328592"/>
          </a:xfrm>
        </p:spPr>
        <p:txBody>
          <a:bodyPr>
            <a:normAutofit fontScale="25000" lnSpcReduction="20000"/>
          </a:bodyPr>
          <a:lstStyle/>
          <a:p>
            <a:pPr algn="just">
              <a:lnSpc>
                <a:spcPct val="170000"/>
              </a:lnSpc>
            </a:pPr>
            <a:r>
              <a:rPr lang="uk-UA" sz="3000" dirty="0" smtClean="0">
                <a:latin typeface="Times New Roman" panose="02020603050405020304" pitchFamily="18" charset="0"/>
                <a:cs typeface="Times New Roman" panose="02020603050405020304" pitchFamily="18" charset="0"/>
              </a:rPr>
              <a:t>Програмні </a:t>
            </a:r>
            <a:r>
              <a:rPr lang="uk-UA" sz="3000" dirty="0">
                <a:latin typeface="Times New Roman" panose="02020603050405020304" pitchFamily="18" charset="0"/>
                <a:cs typeface="Times New Roman" panose="02020603050405020304" pitchFamily="18" charset="0"/>
              </a:rPr>
              <a:t>результати навчання: </a:t>
            </a:r>
          </a:p>
          <a:p>
            <a:pPr algn="just">
              <a:lnSpc>
                <a:spcPct val="170000"/>
              </a:lnSpc>
            </a:pPr>
            <a:r>
              <a:rPr lang="uk-UA" sz="3000" dirty="0">
                <a:latin typeface="Times New Roman" panose="02020603050405020304" pitchFamily="18" charset="0"/>
                <a:cs typeface="Times New Roman" panose="02020603050405020304" pitchFamily="18" charset="0"/>
              </a:rPr>
              <a:t>ПР03. Передові знання принаймні за однією зі спеціалізацій в металургії. </a:t>
            </a:r>
          </a:p>
          <a:p>
            <a:pPr algn="just">
              <a:lnSpc>
                <a:spcPct val="170000"/>
              </a:lnSpc>
            </a:pPr>
            <a:r>
              <a:rPr lang="uk-UA" sz="3000" dirty="0">
                <a:latin typeface="Times New Roman" panose="02020603050405020304" pitchFamily="18" charset="0"/>
                <a:cs typeface="Times New Roman" panose="02020603050405020304" pitchFamily="18" charset="0"/>
              </a:rPr>
              <a:t>ПР04. Вміння виявляти, формулювати і вирішувати типові та складні й непередбачувані інженерні завдання і проблеми відповідно до спеціалізації, що включає збирання та інтерпретацію інформації (даних), вибір і використання відповідних обладнання, інструментів та методів, застосування інноваційних підходів.</a:t>
            </a:r>
          </a:p>
          <a:p>
            <a:pPr algn="just">
              <a:lnSpc>
                <a:spcPct val="170000"/>
              </a:lnSpc>
            </a:pPr>
            <a:r>
              <a:rPr lang="uk-UA" sz="3000" dirty="0">
                <a:latin typeface="Times New Roman" panose="02020603050405020304" pitchFamily="18" charset="0"/>
                <a:cs typeface="Times New Roman" panose="02020603050405020304" pitchFamily="18" charset="0"/>
              </a:rPr>
              <a:t>ПР11. Вміння поєднувати теорію і практику для вирішення інженерних завдань відповідної спеціалізації металургії.</a:t>
            </a:r>
          </a:p>
          <a:p>
            <a:pPr algn="just">
              <a:lnSpc>
                <a:spcPct val="170000"/>
              </a:lnSpc>
            </a:pPr>
            <a:r>
              <a:rPr lang="uk-UA" sz="3000" dirty="0">
                <a:latin typeface="Times New Roman" panose="02020603050405020304" pitchFamily="18" charset="0"/>
                <a:cs typeface="Times New Roman" panose="02020603050405020304" pitchFamily="18" charset="0"/>
              </a:rPr>
              <a:t>ПР21. Вміння застосовувати концепції бережливого виробництва та загальні принципи зниження виробничих витрат у металургії. </a:t>
            </a:r>
          </a:p>
          <a:p>
            <a:pPr algn="just">
              <a:lnSpc>
                <a:spcPct val="170000"/>
              </a:lnSpc>
            </a:pPr>
            <a:r>
              <a:rPr lang="uk-UA" sz="3000" dirty="0">
                <a:latin typeface="Times New Roman" panose="02020603050405020304" pitchFamily="18" charset="0"/>
                <a:cs typeface="Times New Roman" panose="02020603050405020304" pitchFamily="18" charset="0"/>
              </a:rPr>
              <a:t>ПР23. Розуміння питань впровадження ресурсозберігаючих технологій, які дозволяють акумулювати ресурси, спрямовані на досягнення цілей в усіх напрямках діяльності металургійного підприємства. </a:t>
            </a:r>
          </a:p>
          <a:p>
            <a:pPr algn="just">
              <a:lnSpc>
                <a:spcPct val="170000"/>
              </a:lnSpc>
            </a:pPr>
            <a:r>
              <a:rPr lang="uk-UA" sz="3000" dirty="0">
                <a:latin typeface="Times New Roman" panose="02020603050405020304" pitchFamily="18" charset="0"/>
                <a:cs typeface="Times New Roman" panose="02020603050405020304" pitchFamily="18" charset="0"/>
              </a:rPr>
              <a:t>Програмні результати, визначені закладом вищої освіти та освітньо-професійної програмою</a:t>
            </a:r>
          </a:p>
          <a:p>
            <a:pPr algn="just">
              <a:lnSpc>
                <a:spcPct val="170000"/>
              </a:lnSpc>
            </a:pPr>
            <a:r>
              <a:rPr lang="uk-UA" sz="3000" dirty="0">
                <a:latin typeface="Times New Roman" panose="02020603050405020304" pitchFamily="18" charset="0"/>
                <a:cs typeface="Times New Roman" panose="02020603050405020304" pitchFamily="18" charset="0"/>
              </a:rPr>
              <a:t>ПР29. Вміння оцінити доцільність використання технології ковальсько-штампувального виробництва.</a:t>
            </a:r>
          </a:p>
          <a:p>
            <a:pPr algn="just">
              <a:lnSpc>
                <a:spcPct val="170000"/>
              </a:lnSpc>
            </a:pPr>
            <a:r>
              <a:rPr lang="uk-UA" sz="3000" dirty="0">
                <a:latin typeface="Times New Roman" panose="02020603050405020304" pitchFamily="18" charset="0"/>
                <a:cs typeface="Times New Roman" panose="02020603050405020304" pitchFamily="18" charset="0"/>
              </a:rPr>
              <a:t>ПР30. Вміння застосовувати теоретичні та технологічні навички процесів пресування та волочіння.</a:t>
            </a:r>
          </a:p>
          <a:p>
            <a:pPr algn="just">
              <a:lnSpc>
                <a:spcPct val="170000"/>
              </a:lnSpc>
            </a:pPr>
            <a:r>
              <a:rPr lang="uk-UA" sz="3000" dirty="0">
                <a:latin typeface="Times New Roman" panose="02020603050405020304" pitchFamily="18" charset="0"/>
                <a:cs typeface="Times New Roman" panose="02020603050405020304" pitchFamily="18" charset="0"/>
              </a:rPr>
              <a:t>ПР31. Вміння застосовувати теоретичні та технологічні навички процесів обробки тиском порошкових матеріалів.</a:t>
            </a:r>
          </a:p>
          <a:p>
            <a:pPr marL="0" indent="0">
              <a:buNone/>
            </a:pPr>
            <a:endParaRPr lang="uk-UA" dirty="0"/>
          </a:p>
        </p:txBody>
      </p:sp>
    </p:spTree>
    <p:extLst>
      <p:ext uri="{BB962C8B-B14F-4D97-AF65-F5344CB8AC3E}">
        <p14:creationId xmlns:p14="http://schemas.microsoft.com/office/powerpoint/2010/main" val="222139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3200" i="1" dirty="0" smtClean="0">
                <a:solidFill>
                  <a:schemeClr val="accent3"/>
                </a:solidFill>
                <a:latin typeface="Times New Roman" panose="02020603050405020304" pitchFamily="18" charset="0"/>
                <a:cs typeface="Times New Roman" panose="02020603050405020304" pitchFamily="18" charset="0"/>
              </a:rPr>
              <a:t>Технологія матеріалів та технологічні властивості</a:t>
            </a:r>
            <a:endParaRPr lang="uk-UA" sz="3200" i="1" dirty="0">
              <a:solidFill>
                <a:schemeClr val="accent3"/>
              </a:solidFill>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450"/>
          <a:stretch/>
        </p:blipFill>
        <p:spPr bwMode="auto">
          <a:xfrm>
            <a:off x="827584" y="1628800"/>
            <a:ext cx="7372021" cy="425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99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i="1" dirty="0">
                <a:solidFill>
                  <a:schemeClr val="accent3"/>
                </a:solidFill>
                <a:latin typeface="Times New Roman" panose="02020603050405020304" pitchFamily="18" charset="0"/>
                <a:cs typeface="Times New Roman" panose="02020603050405020304" pitchFamily="18" charset="0"/>
              </a:rPr>
              <a:t>Технологія матеріалів та технологічні властивості</a:t>
            </a:r>
            <a:endParaRPr lang="uk-UA"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757655"/>
            <a:ext cx="6696744" cy="482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25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96</TotalTime>
  <Words>599</Words>
  <Application>Microsoft Office PowerPoint</Application>
  <PresentationFormat>Экран (4:3)</PresentationFormat>
  <Paragraphs>56</Paragraphs>
  <Slides>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Ясность</vt:lpstr>
      <vt:lpstr>Технологія пресування та волочіння</vt:lpstr>
      <vt:lpstr>Дисципліна «ТПВ»</vt:lpstr>
      <vt:lpstr>МЕТА ТА ЗАВДАННЯ </vt:lpstr>
      <vt:lpstr>У результаті вивчення навчальної дисципліни здобувач повинен набути таких результатів навчання (знання, уміння тощо) та компетентностей:</vt:lpstr>
      <vt:lpstr>Технологія матеріалів та технологічні властивості</vt:lpstr>
      <vt:lpstr>Технологія матеріалів та технологічні властивості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Термомеханічні методи зміцнення матеріалів військового призначення</dc:title>
  <dc:creator>Admin</dc:creator>
  <cp:lastModifiedBy>User_ZNU</cp:lastModifiedBy>
  <cp:revision>16</cp:revision>
  <dcterms:created xsi:type="dcterms:W3CDTF">2023-11-02T19:33:26Z</dcterms:created>
  <dcterms:modified xsi:type="dcterms:W3CDTF">2024-02-09T12:40:30Z</dcterms:modified>
</cp:coreProperties>
</file>