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4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90049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7190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78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9647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930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99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7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0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2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4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0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8/29/2021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4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0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314" y="4429277"/>
            <a:ext cx="8383360" cy="1646302"/>
          </a:xfrm>
        </p:spPr>
        <p:txBody>
          <a:bodyPr>
            <a:normAutofit fontScale="90000"/>
          </a:bodyPr>
          <a:lstStyle/>
          <a:p>
            <a:r>
              <a:rPr lang="uk-UA" sz="4800" b="1" dirty="0" err="1" smtClean="0">
                <a:solidFill>
                  <a:srgbClr val="002060"/>
                </a:solidFill>
              </a:rPr>
              <a:t>Професійно</a:t>
            </a:r>
            <a:r>
              <a:rPr lang="uk-UA" sz="4800" b="1" dirty="0">
                <a:solidFill>
                  <a:srgbClr val="002060"/>
                </a:solidFill>
              </a:rPr>
              <a:t>-</a:t>
            </a:r>
            <a:r>
              <a:rPr lang="uk-UA" sz="4800" b="1" dirty="0" smtClean="0">
                <a:solidFill>
                  <a:srgbClr val="002060"/>
                </a:solidFill>
              </a:rPr>
              <a:t>орієнтований практикум іноземною мовою</a:t>
            </a:r>
            <a:endParaRPr lang="en-US" sz="48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738" y="3506547"/>
            <a:ext cx="7766936" cy="1096899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Презентація курсу 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399328"/>
            <a:ext cx="213360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703" y="3993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4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59" y="1641006"/>
            <a:ext cx="5390094" cy="3307512"/>
          </a:xfrm>
        </p:spPr>
        <p:txBody>
          <a:bodyPr>
            <a:noAutofit/>
          </a:bodyPr>
          <a:lstStyle/>
          <a:p>
            <a:r>
              <a:rPr lang="ru-RU" sz="2400" dirty="0" err="1">
                <a:solidFill>
                  <a:srgbClr val="002060"/>
                </a:solidFill>
              </a:rPr>
              <a:t>Здатність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спілкуватися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іноземною</a:t>
            </a:r>
            <a:r>
              <a:rPr lang="ru-RU" sz="2400" dirty="0">
                <a:solidFill>
                  <a:srgbClr val="002060"/>
                </a:solidFill>
              </a:rPr>
              <a:t> (</a:t>
            </a:r>
            <a:r>
              <a:rPr lang="ru-RU" sz="2400" dirty="0" err="1">
                <a:solidFill>
                  <a:srgbClr val="002060"/>
                </a:solidFill>
              </a:rPr>
              <a:t>англійською</a:t>
            </a:r>
            <a:r>
              <a:rPr lang="ru-RU" sz="2400" dirty="0">
                <a:solidFill>
                  <a:srgbClr val="002060"/>
                </a:solidFill>
              </a:rPr>
              <a:t>) </a:t>
            </a:r>
            <a:r>
              <a:rPr lang="ru-RU" sz="2400" dirty="0" err="1">
                <a:solidFill>
                  <a:srgbClr val="002060"/>
                </a:solidFill>
              </a:rPr>
              <a:t>мовою</a:t>
            </a:r>
            <a:r>
              <a:rPr lang="ru-RU" sz="2400" dirty="0">
                <a:solidFill>
                  <a:srgbClr val="002060"/>
                </a:solidFill>
              </a:rPr>
              <a:t> є </a:t>
            </a:r>
            <a:r>
              <a:rPr lang="ru-RU" sz="2400" dirty="0" err="1">
                <a:solidFill>
                  <a:srgbClr val="002060"/>
                </a:solidFill>
              </a:rPr>
              <a:t>ключовою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компетенцією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сучасного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медійника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конкурентоспроможного</a:t>
            </a:r>
            <a:r>
              <a:rPr lang="ru-RU" sz="2400" dirty="0">
                <a:solidFill>
                  <a:srgbClr val="002060"/>
                </a:solidFill>
              </a:rPr>
              <a:t> на ринку </a:t>
            </a:r>
            <a:r>
              <a:rPr lang="ru-RU" sz="2400" dirty="0" err="1">
                <a:solidFill>
                  <a:srgbClr val="002060"/>
                </a:solidFill>
              </a:rPr>
              <a:t>праці</a:t>
            </a:r>
            <a:r>
              <a:rPr lang="ru-RU" sz="2400" dirty="0">
                <a:solidFill>
                  <a:srgbClr val="002060"/>
                </a:solidFill>
              </a:rPr>
              <a:t>. 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Мета </a:t>
            </a:r>
            <a:r>
              <a:rPr lang="ru-RU" sz="2400" b="1" dirty="0">
                <a:solidFill>
                  <a:srgbClr val="002060"/>
                </a:solidFill>
              </a:rPr>
              <a:t>курсу</a:t>
            </a:r>
            <a:r>
              <a:rPr lang="ru-RU" sz="2400" dirty="0">
                <a:solidFill>
                  <a:srgbClr val="002060"/>
                </a:solidFill>
              </a:rPr>
              <a:t> – </a:t>
            </a:r>
            <a:r>
              <a:rPr lang="ru-RU" sz="2400" dirty="0" err="1">
                <a:solidFill>
                  <a:srgbClr val="002060"/>
                </a:solidFill>
              </a:rPr>
              <a:t>сформувати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навички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англомовного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спілкування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магістрів</a:t>
            </a:r>
            <a:r>
              <a:rPr lang="ru-RU" sz="2400" dirty="0">
                <a:solidFill>
                  <a:srgbClr val="002060"/>
                </a:solidFill>
              </a:rPr>
              <a:t> у </a:t>
            </a:r>
            <a:r>
              <a:rPr lang="ru-RU" sz="2400" dirty="0" err="1">
                <a:solidFill>
                  <a:srgbClr val="002060"/>
                </a:solidFill>
              </a:rPr>
              <a:t>галузі</a:t>
            </a:r>
            <a:r>
              <a:rPr lang="ru-RU" sz="2400" dirty="0">
                <a:solidFill>
                  <a:srgbClr val="002060"/>
                </a:solidFill>
              </a:rPr>
              <a:t> журналістики, </a:t>
            </a:r>
            <a:r>
              <a:rPr lang="ru-RU" sz="2400" dirty="0" err="1">
                <a:solidFill>
                  <a:srgbClr val="002060"/>
                </a:solidFill>
              </a:rPr>
              <a:t>реклами</a:t>
            </a:r>
            <a:r>
              <a:rPr lang="ru-RU" sz="2400" dirty="0">
                <a:solidFill>
                  <a:srgbClr val="002060"/>
                </a:solidFill>
              </a:rPr>
              <a:t>, ПР і </a:t>
            </a:r>
            <a:r>
              <a:rPr lang="ru-RU" sz="2400" dirty="0" err="1">
                <a:solidFill>
                  <a:srgbClr val="002060"/>
                </a:solidFill>
              </a:rPr>
              <a:t>медіа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комунікацій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err="1" smtClean="0">
                <a:solidFill>
                  <a:srgbClr val="002060"/>
                </a:solidFill>
              </a:rPr>
              <a:t>Дисципліна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розрахована</a:t>
            </a:r>
            <a:r>
              <a:rPr lang="ru-RU" sz="2400" dirty="0">
                <a:solidFill>
                  <a:srgbClr val="002060"/>
                </a:solidFill>
              </a:rPr>
              <a:t> на два </a:t>
            </a:r>
            <a:r>
              <a:rPr lang="ru-RU" sz="2400" dirty="0" err="1">
                <a:solidFill>
                  <a:srgbClr val="002060"/>
                </a:solidFill>
              </a:rPr>
              <a:t>семестри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dirty="0" smtClean="0">
                <a:solidFill>
                  <a:srgbClr val="002060"/>
                </a:solidFill>
              </a:rPr>
              <a:t>Опис </a:t>
            </a:r>
            <a:r>
              <a:rPr lang="uk-UA" dirty="0" smtClean="0">
                <a:solidFill>
                  <a:srgbClr val="002060"/>
                </a:solidFill>
              </a:rPr>
              <a:t>і мета курсу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Readers &amp;amp; Writers Workshop–Beyond English and Into Journalism | Three  Teachers T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953" y="1790125"/>
            <a:ext cx="5018067" cy="385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9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Під час вивчення курсу ви </a:t>
            </a:r>
            <a:r>
              <a:rPr lang="uk-UA" b="1" dirty="0" smtClean="0">
                <a:solidFill>
                  <a:srgbClr val="002060"/>
                </a:solidFill>
              </a:rPr>
              <a:t>навчитеся</a:t>
            </a:r>
            <a:r>
              <a:rPr lang="uk-UA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2160589"/>
            <a:ext cx="4755278" cy="3880773"/>
          </a:xfrm>
        </p:spPr>
        <p:txBody>
          <a:bodyPr>
            <a:normAutofit/>
          </a:bodyPr>
          <a:lstStyle/>
          <a:p>
            <a:r>
              <a:rPr lang="uk-UA" sz="2400" i="1" dirty="0">
                <a:solidFill>
                  <a:srgbClr val="002060"/>
                </a:solidFill>
              </a:rPr>
              <a:t>Осінній семестр</a:t>
            </a:r>
            <a:r>
              <a:rPr lang="uk-UA" sz="2400" dirty="0">
                <a:solidFill>
                  <a:srgbClr val="002060"/>
                </a:solidFill>
              </a:rPr>
              <a:t> присвячено написанню мас-медійних матеріалів (новин, реклами, прес-релізів), підготовці фахового резюме і </a:t>
            </a:r>
            <a:r>
              <a:rPr lang="en-US" sz="2400" dirty="0">
                <a:solidFill>
                  <a:srgbClr val="002060"/>
                </a:solidFill>
              </a:rPr>
              <a:t>CV, </a:t>
            </a:r>
            <a:r>
              <a:rPr lang="uk-UA" sz="2400" dirty="0">
                <a:solidFill>
                  <a:srgbClr val="002060"/>
                </a:solidFill>
              </a:rPr>
              <a:t>ділового листування, практиці говоріння у професійних ситуаціях, особливостям медійної термінології</a:t>
            </a:r>
            <a:r>
              <a:rPr lang="uk-UA" sz="2400" dirty="0" smtClean="0">
                <a:solidFill>
                  <a:srgbClr val="002060"/>
                </a:solidFill>
              </a:rPr>
              <a:t>.</a:t>
            </a:r>
            <a:endParaRPr lang="uk-UA" sz="24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The Difference Between a Resume and a Curriculum Vitae – Rockwell Career  Center | Bauer College of Business at the University of Hous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34" y="2160589"/>
            <a:ext cx="5821158" cy="388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28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Під час вивчення курсу ви </a:t>
            </a:r>
            <a:r>
              <a:rPr lang="uk-UA" b="1" dirty="0" smtClean="0">
                <a:solidFill>
                  <a:srgbClr val="002060"/>
                </a:solidFill>
              </a:rPr>
              <a:t>навчитеся</a:t>
            </a:r>
            <a:r>
              <a:rPr lang="uk-UA" dirty="0" smtClean="0">
                <a:solidFill>
                  <a:srgbClr val="002060"/>
                </a:solidFill>
              </a:rPr>
              <a:t>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2160589"/>
            <a:ext cx="6664760" cy="3880773"/>
          </a:xfrm>
        </p:spPr>
        <p:txBody>
          <a:bodyPr>
            <a:normAutofit fontScale="92500"/>
          </a:bodyPr>
          <a:lstStyle/>
          <a:p>
            <a:r>
              <a:rPr lang="uk-UA" sz="2400" dirty="0">
                <a:solidFill>
                  <a:srgbClr val="002060"/>
                </a:solidFill>
              </a:rPr>
              <a:t>Розділ, який викладається у </a:t>
            </a:r>
            <a:r>
              <a:rPr lang="uk-UA" sz="2400" i="1" dirty="0">
                <a:solidFill>
                  <a:srgbClr val="002060"/>
                </a:solidFill>
              </a:rPr>
              <a:t>весняному семестрі</a:t>
            </a:r>
            <a:r>
              <a:rPr lang="uk-UA" sz="2400" dirty="0">
                <a:solidFill>
                  <a:srgbClr val="002060"/>
                </a:solidFill>
              </a:rPr>
              <a:t> присвячено науці і дослідницькій діяльності. </a:t>
            </a:r>
            <a:r>
              <a:rPr lang="uk-UA" sz="2400" dirty="0" smtClean="0">
                <a:solidFill>
                  <a:srgbClr val="002060"/>
                </a:solidFill>
              </a:rPr>
              <a:t>Курс </a:t>
            </a:r>
            <a:r>
              <a:rPr lang="uk-UA" sz="2400" dirty="0">
                <a:solidFill>
                  <a:srgbClr val="002060"/>
                </a:solidFill>
              </a:rPr>
              <a:t>допоможе </a:t>
            </a:r>
            <a:r>
              <a:rPr lang="uk-UA" sz="2400" dirty="0" smtClean="0">
                <a:solidFill>
                  <a:srgbClr val="002060"/>
                </a:solidFill>
              </a:rPr>
              <a:t>підготуватися </a:t>
            </a:r>
            <a:r>
              <a:rPr lang="uk-UA" sz="2400" dirty="0">
                <a:solidFill>
                  <a:srgbClr val="002060"/>
                </a:solidFill>
              </a:rPr>
              <a:t>до написання кваліфікаційної роботи магістра, зорієнтуватися у міжнародних вимогах до наукових мас-медійних досліджень, зібрати англомовний матеріал, необхідний для власного дослідження, познайомитися з сучасними можливостями професійних грантових програм для фахівців-</a:t>
            </a:r>
            <a:r>
              <a:rPr lang="uk-UA" sz="2400" dirty="0" err="1">
                <a:solidFill>
                  <a:srgbClr val="002060"/>
                </a:solidFill>
              </a:rPr>
              <a:t>медійників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Research written on keyboard 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094" y="2291976"/>
            <a:ext cx="4577818" cy="331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70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Викладач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4" y="1825625"/>
            <a:ext cx="7197436" cy="4351338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Катерина </a:t>
            </a:r>
            <a:r>
              <a:rPr lang="ru-RU" sz="2200" b="1" dirty="0">
                <a:solidFill>
                  <a:srgbClr val="002060"/>
                </a:solidFill>
              </a:rPr>
              <a:t>Григорівна </a:t>
            </a:r>
            <a:r>
              <a:rPr lang="ru-RU" sz="2200" b="1" dirty="0" err="1">
                <a:solidFill>
                  <a:srgbClr val="002060"/>
                </a:solidFill>
              </a:rPr>
              <a:t>Сіріньок-Долгарьова</a:t>
            </a:r>
            <a:endParaRPr lang="ru-RU" sz="2200" b="1" dirty="0">
              <a:solidFill>
                <a:srgbClr val="002060"/>
              </a:solidFill>
            </a:endParaRPr>
          </a:p>
          <a:p>
            <a:r>
              <a:rPr lang="ru-RU" sz="2200" dirty="0">
                <a:solidFill>
                  <a:srgbClr val="002060"/>
                </a:solidFill>
              </a:rPr>
              <a:t>кандидат наук </a:t>
            </a:r>
            <a:r>
              <a:rPr lang="ru-RU" sz="2200" dirty="0" err="1">
                <a:solidFill>
                  <a:srgbClr val="002060"/>
                </a:solidFill>
              </a:rPr>
              <a:t>із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соціальних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комунікацій</a:t>
            </a:r>
            <a:r>
              <a:rPr lang="ru-RU" sz="2200" dirty="0">
                <a:solidFill>
                  <a:srgbClr val="002060"/>
                </a:solidFill>
              </a:rPr>
              <a:t>, доцент </a:t>
            </a:r>
            <a:r>
              <a:rPr lang="ru-RU" sz="2200" dirty="0" err="1">
                <a:solidFill>
                  <a:srgbClr val="002060"/>
                </a:solidFill>
              </a:rPr>
              <a:t>кафедри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журналістики (207 ауд.,2й корп. ЗНУ, тел. </a:t>
            </a:r>
            <a:r>
              <a:rPr lang="ru-RU" sz="2200" dirty="0" err="1">
                <a:solidFill>
                  <a:srgbClr val="002060"/>
                </a:solidFill>
              </a:rPr>
              <a:t>к</a:t>
            </a:r>
            <a:r>
              <a:rPr lang="ru-RU" sz="2200" dirty="0" err="1" smtClean="0">
                <a:solidFill>
                  <a:srgbClr val="002060"/>
                </a:solidFill>
              </a:rPr>
              <a:t>афедри</a:t>
            </a:r>
            <a:r>
              <a:rPr lang="ru-RU" sz="2200" dirty="0" smtClean="0">
                <a:solidFill>
                  <a:srgbClr val="002060"/>
                </a:solidFill>
              </a:rPr>
              <a:t> – 289-12-24)</a:t>
            </a:r>
            <a:r>
              <a:rPr lang="en-US" sz="2200" dirty="0" smtClean="0">
                <a:solidFill>
                  <a:srgbClr val="002060"/>
                </a:solidFill>
              </a:rPr>
              <a:t>. </a:t>
            </a:r>
            <a:endParaRPr lang="en-US" sz="2200" dirty="0">
              <a:solidFill>
                <a:srgbClr val="002060"/>
              </a:solidFill>
            </a:endParaRPr>
          </a:p>
          <a:p>
            <a:r>
              <a:rPr lang="en-US" sz="2200" b="1" dirty="0" smtClean="0">
                <a:solidFill>
                  <a:srgbClr val="002060"/>
                </a:solidFill>
              </a:rPr>
              <a:t>E-mail:</a:t>
            </a:r>
            <a:r>
              <a:rPr lang="en-US" sz="2200" dirty="0" smtClean="0">
                <a:solidFill>
                  <a:srgbClr val="002060"/>
                </a:solidFill>
              </a:rPr>
              <a:t> sirinyok.dolgaryova@gmail.com</a:t>
            </a:r>
          </a:p>
          <a:p>
            <a:r>
              <a:rPr lang="ru-RU" sz="2200" b="1" dirty="0" err="1" smtClean="0">
                <a:solidFill>
                  <a:srgbClr val="002060"/>
                </a:solidFill>
              </a:rPr>
              <a:t>Наукові</a:t>
            </a:r>
            <a:r>
              <a:rPr lang="ru-RU" sz="2200" b="1" dirty="0" smtClean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інтереси</a:t>
            </a:r>
            <a:r>
              <a:rPr lang="ru-RU" sz="2200" dirty="0">
                <a:solidFill>
                  <a:srgbClr val="002060"/>
                </a:solidFill>
              </a:rPr>
              <a:t>: </a:t>
            </a:r>
            <a:r>
              <a:rPr lang="ru-RU" sz="2200" dirty="0" err="1">
                <a:solidFill>
                  <a:srgbClr val="002060"/>
                </a:solidFill>
              </a:rPr>
              <a:t>міжнародна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журналістика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європейські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студії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англомовні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медіа</a:t>
            </a:r>
            <a:r>
              <a:rPr lang="ru-RU" sz="2200" dirty="0">
                <a:solidFill>
                  <a:srgbClr val="002060"/>
                </a:solidFill>
              </a:rPr>
              <a:t>, онлайн-</a:t>
            </a:r>
            <a:r>
              <a:rPr lang="ru-RU" sz="2200" dirty="0" err="1">
                <a:solidFill>
                  <a:srgbClr val="002060"/>
                </a:solidFill>
              </a:rPr>
              <a:t>журналістика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медіаграмотність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журналістська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err="1">
                <a:solidFill>
                  <a:srgbClr val="002060"/>
                </a:solidFill>
              </a:rPr>
              <a:t>освіта</a:t>
            </a:r>
            <a:r>
              <a:rPr lang="ru-RU" sz="2200" dirty="0">
                <a:solidFill>
                  <a:srgbClr val="002060"/>
                </a:solidFill>
              </a:rPr>
              <a:t>, </a:t>
            </a:r>
            <a:r>
              <a:rPr lang="ru-RU" sz="2200" dirty="0" err="1">
                <a:solidFill>
                  <a:srgbClr val="002060"/>
                </a:solidFill>
              </a:rPr>
              <a:t>освітній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менеджмент</a:t>
            </a:r>
            <a:r>
              <a:rPr lang="ru-RU" sz="2200" dirty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3061277" cy="408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58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105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Професійно-орієнтований практикум іноземною мовою</vt:lpstr>
      <vt:lpstr>Здатність спілкуватися іноземною (англійською) мовою є ключовою компетенцією сучасного медійника, конкурентоспроможного на ринку праці.  Мета курсу – сформувати навички англомовного спілкування магістрів у галузі журналістики, реклами, ПР і медіа комунікацій.  Дисципліна розрахована на два семестри.</vt:lpstr>
      <vt:lpstr> Під час вивчення курсу ви навчитеся:</vt:lpstr>
      <vt:lpstr> Під час вивчення курсу ви навчитеся:</vt:lpstr>
      <vt:lpstr>Викладач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Інтернет-журналістика. Оптимізація роботи інтернет-видання</dc:title>
  <dc:creator>Katerina Sirinyok-Dolgaryova</dc:creator>
  <cp:lastModifiedBy>Katerina Sirinyok-Dolgaryova</cp:lastModifiedBy>
  <cp:revision>8</cp:revision>
  <dcterms:created xsi:type="dcterms:W3CDTF">2021-01-25T20:43:39Z</dcterms:created>
  <dcterms:modified xsi:type="dcterms:W3CDTF">2021-08-29T19:11:45Z</dcterms:modified>
</cp:coreProperties>
</file>