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6" r:id="rId3"/>
    <p:sldId id="285" r:id="rId4"/>
    <p:sldId id="284" r:id="rId5"/>
    <p:sldId id="268" r:id="rId6"/>
    <p:sldId id="269" r:id="rId7"/>
    <p:sldId id="270" r:id="rId8"/>
    <p:sldId id="271" r:id="rId9"/>
    <p:sldId id="272" r:id="rId10"/>
    <p:sldId id="275" r:id="rId11"/>
    <p:sldId id="278" r:id="rId12"/>
    <p:sldId id="279" r:id="rId13"/>
    <p:sldId id="280" r:id="rId14"/>
    <p:sldId id="281" r:id="rId15"/>
    <p:sldId id="282" r:id="rId16"/>
    <p:sldId id="276" r:id="rId17"/>
    <p:sldId id="277" r:id="rId18"/>
    <p:sldId id="286" r:id="rId19"/>
    <p:sldId id="257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report-decentralisation-and-minorities-ua/1680a22388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mdm-study-bloc-ukr1/168095ac65" TargetMode="Externa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ssd.org.ua/2020/06/22/stvorennya-rajoniv-dlya-natsionalnyh-menshyn-analiz-zagroz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post.media/vid-prytysyanskogo-okrugu-do-avtonomiyi-yak-i-chomu-ugorshhyna-prosuvaye-svoyi-ideyi-na-zakarpatti-chastyna-i/" TargetMode="External"/><Relationship Id="rId2" Type="http://schemas.openxmlformats.org/officeDocument/2006/relationships/hyperlink" Target="https://ussd.org.ua/2020/06/22/stvorennya-rajoniv-dlya-natsionalnyh-menshyn-analiz-zagroz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7591" y="548680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Мета, </a:t>
            </a:r>
            <a:r>
              <a:rPr lang="ru-RU" sz="2800" b="1" dirty="0" err="1" smtClean="0">
                <a:solidFill>
                  <a:prstClr val="black"/>
                </a:solidFill>
                <a:ea typeface="+mj-ea"/>
                <a:cs typeface="+mj-cs"/>
              </a:rPr>
              <a:t>функції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 та </a:t>
            </a:r>
            <a:r>
              <a:rPr lang="ru-RU" sz="2800" b="1" dirty="0" err="1" smtClean="0">
                <a:solidFill>
                  <a:prstClr val="black"/>
                </a:solidFill>
                <a:ea typeface="+mj-ea"/>
                <a:cs typeface="+mj-cs"/>
              </a:rPr>
              <a:t>принципи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ea typeface="+mj-ea"/>
                <a:cs typeface="+mj-cs"/>
              </a:rPr>
              <a:t>етнонаціональної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ea typeface="+mj-ea"/>
                <a:cs typeface="+mj-cs"/>
              </a:rPr>
              <a:t>політики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ea typeface="+mj-ea"/>
                <a:cs typeface="+mj-cs"/>
              </a:rPr>
              <a:t>України</a:t>
            </a:r>
            <a:endParaRPr lang="ru-RU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uk-UA" sz="2000" dirty="0" smtClean="0">
                <a:solidFill>
                  <a:prstClr val="black"/>
                </a:solidFill>
                <a:ea typeface="+mj-ea"/>
                <a:cs typeface="+mj-cs"/>
              </a:rPr>
              <a:t>Головна мета та завдання етнонаціональної політики.</a:t>
            </a:r>
          </a:p>
          <a:p>
            <a:pPr marL="457200" indent="-457200">
              <a:buFontTx/>
              <a:buAutoNum type="arabicPeriod"/>
            </a:pPr>
            <a:r>
              <a:rPr lang="uk-UA" sz="2000" dirty="0" smtClean="0">
                <a:solidFill>
                  <a:prstClr val="black"/>
                </a:solidFill>
                <a:ea typeface="+mj-ea"/>
                <a:cs typeface="+mj-cs"/>
              </a:rPr>
              <a:t>Функції та принципи етнонаціональної політики.</a:t>
            </a:r>
          </a:p>
          <a:p>
            <a:pPr marL="457200" indent="-457200">
              <a:buFontTx/>
              <a:buAutoNum type="arabicPeriod"/>
            </a:pPr>
            <a:r>
              <a:rPr lang="uk-UA" sz="2000" dirty="0" smtClean="0">
                <a:solidFill>
                  <a:prstClr val="black"/>
                </a:solidFill>
                <a:ea typeface="+mj-ea"/>
                <a:cs typeface="+mj-cs"/>
              </a:rPr>
              <a:t>Практична реалізація цілей, функцій </a:t>
            </a:r>
            <a:r>
              <a:rPr lang="uk-UA" sz="2000" dirty="0">
                <a:solidFill>
                  <a:prstClr val="black"/>
                </a:solidFill>
              </a:rPr>
              <a:t>етнонаціональної </a:t>
            </a:r>
            <a:r>
              <a:rPr lang="uk-UA" sz="2000" dirty="0" smtClean="0">
                <a:solidFill>
                  <a:prstClr val="black"/>
                </a:solidFill>
              </a:rPr>
              <a:t>політики. Досвід інших країн Європи.</a:t>
            </a:r>
            <a:endParaRPr lang="uk-UA" sz="2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278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681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В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усіх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країнах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ЄС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розроблені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способи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забезпечення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представництва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національних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меншин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у парламентах та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представницьких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органах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місцевого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самоврядування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які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містять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такі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механізми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: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83" y="1028344"/>
            <a:ext cx="364502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1</a:t>
            </a:r>
            <a:r>
              <a:rPr lang="ru-RU" sz="2000" i="1" dirty="0" smtClean="0">
                <a:solidFill>
                  <a:prstClr val="black"/>
                </a:solidFill>
              </a:rPr>
              <a:t>. </a:t>
            </a:r>
            <a:r>
              <a:rPr lang="ru-RU" sz="2000" i="1" dirty="0" err="1" smtClean="0">
                <a:solidFill>
                  <a:prstClr val="black"/>
                </a:solidFill>
              </a:rPr>
              <a:t>Включення</a:t>
            </a:r>
            <a:r>
              <a:rPr lang="ru-RU" sz="2000" i="1" dirty="0" smtClean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представників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національних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меншин</a:t>
            </a:r>
            <a:r>
              <a:rPr lang="ru-RU" sz="2000" i="1" dirty="0">
                <a:solidFill>
                  <a:prstClr val="black"/>
                </a:solidFill>
              </a:rPr>
              <a:t> до </a:t>
            </a:r>
            <a:r>
              <a:rPr lang="ru-RU" sz="2000" i="1" dirty="0" err="1">
                <a:solidFill>
                  <a:prstClr val="black"/>
                </a:solidFill>
              </a:rPr>
              <a:t>партійних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списків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dirty="0" err="1">
                <a:solidFill>
                  <a:prstClr val="black"/>
                </a:solidFill>
              </a:rPr>
              <a:t>Австрія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Бельгія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Фінляндія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Німеччина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dirty="0" err="1">
                <a:solidFill>
                  <a:prstClr val="black"/>
                </a:solidFill>
              </a:rPr>
              <a:t>частково</a:t>
            </a:r>
            <a:r>
              <a:rPr lang="ru-RU" sz="2000" dirty="0">
                <a:solidFill>
                  <a:prstClr val="black"/>
                </a:solidFill>
              </a:rPr>
              <a:t>), </a:t>
            </a:r>
            <a:r>
              <a:rPr lang="ru-RU" sz="2000" dirty="0" err="1">
                <a:solidFill>
                  <a:prstClr val="black"/>
                </a:solidFill>
              </a:rPr>
              <a:t>Греція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Італія</a:t>
            </a:r>
            <a:r>
              <a:rPr lang="ru-RU" sz="2000" dirty="0">
                <a:solidFill>
                  <a:prstClr val="black"/>
                </a:solidFill>
              </a:rPr>
              <a:t> (в </a:t>
            </a:r>
            <a:r>
              <a:rPr lang="ru-RU" sz="2000" dirty="0" err="1">
                <a:solidFill>
                  <a:prstClr val="black"/>
                </a:solidFill>
              </a:rPr>
              <a:t>області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ФріуліВенеціяДжулія</a:t>
            </a:r>
            <a:r>
              <a:rPr lang="ru-RU" sz="2000" dirty="0">
                <a:solidFill>
                  <a:prstClr val="black"/>
                </a:solidFill>
              </a:rPr>
              <a:t>), </a:t>
            </a:r>
            <a:r>
              <a:rPr lang="ru-RU" sz="2000" dirty="0" err="1">
                <a:solidFill>
                  <a:prstClr val="black"/>
                </a:solidFill>
              </a:rPr>
              <a:t>Латвія</a:t>
            </a:r>
            <a:r>
              <a:rPr lang="ru-RU" sz="2000" dirty="0">
                <a:solidFill>
                  <a:prstClr val="black"/>
                </a:solidFill>
              </a:rPr>
              <a:t>, Литва, </a:t>
            </a:r>
            <a:r>
              <a:rPr lang="ru-RU" sz="2000" dirty="0" err="1">
                <a:solidFill>
                  <a:prstClr val="black"/>
                </a:solidFill>
              </a:rPr>
              <a:t>Польща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Словаччина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1981" y="1028344"/>
            <a:ext cx="45720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i="1" dirty="0" smtClean="0">
                <a:solidFill>
                  <a:prstClr val="black"/>
                </a:solidFill>
              </a:rPr>
              <a:t>2.Врахування </a:t>
            </a:r>
            <a:r>
              <a:rPr lang="ru-RU" sz="2000" i="1" dirty="0">
                <a:solidFill>
                  <a:prstClr val="black"/>
                </a:solidFill>
              </a:rPr>
              <a:t>в </a:t>
            </a:r>
            <a:r>
              <a:rPr lang="ru-RU" sz="2000" i="1" dirty="0" err="1">
                <a:solidFill>
                  <a:prstClr val="black"/>
                </a:solidFill>
              </a:rPr>
              <a:t>процесі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утворення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виборчих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округів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місць</a:t>
            </a:r>
            <a:r>
              <a:rPr lang="ru-RU" sz="2000" i="1" dirty="0">
                <a:solidFill>
                  <a:prstClr val="black"/>
                </a:solidFill>
              </a:rPr>
              <a:t> компактного </a:t>
            </a:r>
            <a:r>
              <a:rPr lang="ru-RU" sz="2000" i="1" dirty="0" err="1">
                <a:solidFill>
                  <a:prstClr val="black"/>
                </a:solidFill>
              </a:rPr>
              <a:t>проживання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національних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меншин</a:t>
            </a:r>
            <a:r>
              <a:rPr lang="ru-RU" sz="2000" i="1" dirty="0">
                <a:solidFill>
                  <a:prstClr val="black"/>
                </a:solidFill>
              </a:rPr>
              <a:t>, </a:t>
            </a:r>
            <a:r>
              <a:rPr lang="ru-RU" sz="2000" i="1" dirty="0" err="1">
                <a:solidFill>
                  <a:prstClr val="black"/>
                </a:solidFill>
              </a:rPr>
              <a:t>резервування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певної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кількості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місць</a:t>
            </a:r>
            <a:r>
              <a:rPr lang="ru-RU" sz="2000" i="1" dirty="0">
                <a:solidFill>
                  <a:prstClr val="black"/>
                </a:solidFill>
              </a:rPr>
              <a:t> у </a:t>
            </a:r>
            <a:r>
              <a:rPr lang="ru-RU" sz="2000" i="1" dirty="0" err="1">
                <a:solidFill>
                  <a:prstClr val="black"/>
                </a:solidFill>
              </a:rPr>
              <a:t>парламенті</a:t>
            </a:r>
            <a:r>
              <a:rPr lang="ru-RU" sz="2000" i="1" dirty="0">
                <a:solidFill>
                  <a:prstClr val="black"/>
                </a:solidFill>
              </a:rPr>
              <a:t> (</a:t>
            </a:r>
            <a:r>
              <a:rPr lang="ru-RU" sz="2000" i="1" dirty="0" err="1">
                <a:solidFill>
                  <a:prstClr val="black"/>
                </a:solidFill>
              </a:rPr>
              <a:t>місцевих</a:t>
            </a:r>
            <a:r>
              <a:rPr lang="ru-RU" sz="2000" i="1" dirty="0">
                <a:solidFill>
                  <a:prstClr val="black"/>
                </a:solidFill>
              </a:rPr>
              <a:t> органах </a:t>
            </a:r>
            <a:r>
              <a:rPr lang="ru-RU" sz="2000" i="1" dirty="0" err="1">
                <a:solidFill>
                  <a:prstClr val="black"/>
                </a:solidFill>
              </a:rPr>
              <a:t>влади</a:t>
            </a:r>
            <a:r>
              <a:rPr lang="ru-RU" sz="2000" dirty="0">
                <a:solidFill>
                  <a:prstClr val="black"/>
                </a:solidFill>
              </a:rPr>
              <a:t>) для </a:t>
            </a:r>
            <a:r>
              <a:rPr lang="ru-RU" sz="2000" dirty="0" err="1">
                <a:solidFill>
                  <a:prstClr val="black"/>
                </a:solidFill>
              </a:rPr>
              <a:t>представників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національних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меншин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32" y="3582889"/>
            <a:ext cx="3888432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3. </a:t>
            </a:r>
            <a:r>
              <a:rPr lang="ru-RU" sz="1600" dirty="0" err="1"/>
              <a:t>Незастосування</a:t>
            </a:r>
            <a:r>
              <a:rPr lang="ru-RU" sz="1600" dirty="0"/>
              <a:t> </a:t>
            </a:r>
            <a:r>
              <a:rPr lang="ru-RU" sz="1600" dirty="0" err="1"/>
              <a:t>виборчих</a:t>
            </a:r>
            <a:r>
              <a:rPr lang="ru-RU" sz="1600" dirty="0"/>
              <a:t> </a:t>
            </a:r>
            <a:r>
              <a:rPr lang="ru-RU" sz="1600" dirty="0" err="1"/>
              <a:t>бар’єрів</a:t>
            </a:r>
            <a:r>
              <a:rPr lang="ru-RU" sz="1600" dirty="0"/>
              <a:t> на </a:t>
            </a:r>
            <a:r>
              <a:rPr lang="ru-RU" sz="1600" dirty="0" err="1"/>
              <a:t>виборах</a:t>
            </a:r>
            <a:r>
              <a:rPr lang="ru-RU" sz="1600" dirty="0"/>
              <a:t> в округах, де компактно </a:t>
            </a:r>
            <a:r>
              <a:rPr lang="ru-RU" sz="1600" dirty="0" err="1"/>
              <a:t>проживають</a:t>
            </a:r>
            <a:r>
              <a:rPr lang="ru-RU" sz="1600" dirty="0"/>
              <a:t> </a:t>
            </a:r>
            <a:r>
              <a:rPr lang="ru-RU" sz="1600" dirty="0" err="1"/>
              <a:t>національні</a:t>
            </a:r>
            <a:r>
              <a:rPr lang="ru-RU" sz="1600" dirty="0"/>
              <a:t> </a:t>
            </a:r>
            <a:r>
              <a:rPr lang="ru-RU" sz="1600" dirty="0" err="1"/>
              <a:t>меншини</a:t>
            </a:r>
            <a:r>
              <a:rPr lang="ru-RU" sz="1600" dirty="0"/>
              <a:t>: Литва (</a:t>
            </a:r>
            <a:r>
              <a:rPr lang="ru-RU" sz="1600" dirty="0" err="1"/>
              <a:t>загальний</a:t>
            </a:r>
            <a:r>
              <a:rPr lang="ru-RU" sz="1600" dirty="0"/>
              <a:t> </a:t>
            </a:r>
            <a:r>
              <a:rPr lang="ru-RU" sz="1600" dirty="0" err="1"/>
              <a:t>бар’єр</a:t>
            </a:r>
            <a:r>
              <a:rPr lang="ru-RU" sz="1600" dirty="0"/>
              <a:t> на </a:t>
            </a:r>
            <a:r>
              <a:rPr lang="ru-RU" sz="1600" dirty="0" err="1"/>
              <a:t>виборах</a:t>
            </a:r>
            <a:r>
              <a:rPr lang="ru-RU" sz="1600" dirty="0"/>
              <a:t> становить 4%, </a:t>
            </a:r>
            <a:r>
              <a:rPr lang="ru-RU" sz="1600" dirty="0" err="1"/>
              <a:t>однак</a:t>
            </a:r>
            <a:r>
              <a:rPr lang="ru-RU" sz="1600" dirty="0"/>
              <a:t> для </a:t>
            </a:r>
            <a:r>
              <a:rPr lang="ru-RU" sz="1600" dirty="0" err="1"/>
              <a:t>представників</a:t>
            </a:r>
            <a:r>
              <a:rPr lang="ru-RU" sz="1600" dirty="0"/>
              <a:t> нацмен шин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знижений</a:t>
            </a:r>
            <a:r>
              <a:rPr lang="ru-RU" sz="1600" dirty="0"/>
              <a:t> до </a:t>
            </a:r>
            <a:r>
              <a:rPr lang="ru-RU" sz="1600" dirty="0" err="1"/>
              <a:t>величини</a:t>
            </a:r>
            <a:r>
              <a:rPr lang="ru-RU" sz="1600" dirty="0"/>
              <a:t>, </a:t>
            </a:r>
            <a:r>
              <a:rPr lang="ru-RU" sz="1600" dirty="0" err="1"/>
              <a:t>еквівалентної</a:t>
            </a:r>
            <a:r>
              <a:rPr lang="ru-RU" sz="1600" dirty="0"/>
              <a:t> одному мандату — до </a:t>
            </a:r>
            <a:r>
              <a:rPr lang="ru-RU" sz="1600" dirty="0" err="1"/>
              <a:t>близько</a:t>
            </a:r>
            <a:r>
              <a:rPr lang="ru-RU" sz="1600" dirty="0"/>
              <a:t> 1%), </a:t>
            </a:r>
            <a:r>
              <a:rPr lang="ru-RU" sz="1600" dirty="0" err="1"/>
              <a:t>Німеччина</a:t>
            </a:r>
            <a:r>
              <a:rPr lang="ru-RU" sz="1600" dirty="0"/>
              <a:t> (на </a:t>
            </a:r>
            <a:r>
              <a:rPr lang="ru-RU" sz="1600" dirty="0" err="1"/>
              <a:t>парламентських</a:t>
            </a:r>
            <a:r>
              <a:rPr lang="ru-RU" sz="1600" dirty="0"/>
              <a:t> </a:t>
            </a:r>
            <a:r>
              <a:rPr lang="ru-RU" sz="1600" dirty="0" err="1"/>
              <a:t>виборах</a:t>
            </a:r>
            <a:r>
              <a:rPr lang="ru-RU" sz="1600" dirty="0"/>
              <a:t> та </a:t>
            </a:r>
            <a:r>
              <a:rPr lang="ru-RU" sz="1600" dirty="0" err="1"/>
              <a:t>місцевих</a:t>
            </a:r>
            <a:r>
              <a:rPr lang="ru-RU" sz="1600" dirty="0"/>
              <a:t> </a:t>
            </a:r>
            <a:r>
              <a:rPr lang="ru-RU" sz="1600" dirty="0" err="1"/>
              <a:t>виборах</a:t>
            </a:r>
            <a:r>
              <a:rPr lang="ru-RU" sz="1600" dirty="0"/>
              <a:t> в </a:t>
            </a:r>
            <a:r>
              <a:rPr lang="ru-RU" sz="1600" dirty="0" err="1"/>
              <a:t>окремих</a:t>
            </a:r>
            <a:r>
              <a:rPr lang="ru-RU" sz="1600" dirty="0"/>
              <a:t> землях, </a:t>
            </a:r>
            <a:r>
              <a:rPr lang="ru-RU" sz="1600" dirty="0" err="1"/>
              <a:t>наприклад</a:t>
            </a:r>
            <a:r>
              <a:rPr lang="ru-RU" sz="1600" dirty="0"/>
              <a:t>, у </a:t>
            </a:r>
            <a:r>
              <a:rPr lang="ru-RU" sz="1600" dirty="0" err="1"/>
              <a:t>Гессені</a:t>
            </a:r>
            <a:r>
              <a:rPr lang="ru-RU" sz="1600" dirty="0"/>
              <a:t>), </a:t>
            </a:r>
            <a:r>
              <a:rPr lang="ru-RU" sz="1600" dirty="0" err="1"/>
              <a:t>Польща</a:t>
            </a:r>
            <a:r>
              <a:rPr lang="ru-RU" sz="1600" dirty="0"/>
              <a:t> (на </a:t>
            </a:r>
            <a:r>
              <a:rPr lang="ru-RU" sz="1600" dirty="0" err="1"/>
              <a:t>парламентських</a:t>
            </a:r>
            <a:r>
              <a:rPr lang="ru-RU" sz="1600" dirty="0"/>
              <a:t> і </a:t>
            </a:r>
            <a:r>
              <a:rPr lang="ru-RU" sz="1600" dirty="0" err="1"/>
              <a:t>місцевих</a:t>
            </a:r>
            <a:r>
              <a:rPr lang="ru-RU" sz="1600" dirty="0"/>
              <a:t> </a:t>
            </a:r>
            <a:r>
              <a:rPr lang="ru-RU" sz="1600" dirty="0" err="1"/>
              <a:t>виборах</a:t>
            </a:r>
            <a:r>
              <a:rPr lang="ru-RU" sz="1600" dirty="0"/>
              <a:t> до </a:t>
            </a:r>
            <a:r>
              <a:rPr lang="ru-RU" sz="1600" dirty="0" err="1"/>
              <a:t>партій</a:t>
            </a:r>
            <a:r>
              <a:rPr lang="ru-RU" sz="1600" dirty="0"/>
              <a:t> нацмен шин не </a:t>
            </a:r>
            <a:r>
              <a:rPr lang="ru-RU" sz="1600" dirty="0" err="1"/>
              <a:t>застосовується</a:t>
            </a:r>
            <a:r>
              <a:rPr lang="ru-RU" sz="1600" dirty="0"/>
              <a:t> 5% </a:t>
            </a:r>
            <a:r>
              <a:rPr lang="ru-RU" sz="1600" dirty="0" err="1"/>
              <a:t>бар’єр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00008" y="3582889"/>
            <a:ext cx="457200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600" dirty="0" smtClean="0"/>
              <a:t>4.  </a:t>
            </a:r>
            <a:r>
              <a:rPr lang="ru-RU" sz="1600" dirty="0" err="1" smtClean="0"/>
              <a:t>Дозвіл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регіональних</a:t>
            </a:r>
            <a:r>
              <a:rPr lang="ru-RU" sz="1600" dirty="0"/>
              <a:t> </a:t>
            </a:r>
            <a:r>
              <a:rPr lang="ru-RU" sz="1600" dirty="0" err="1"/>
              <a:t>партій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представляють</a:t>
            </a:r>
            <a:r>
              <a:rPr lang="ru-RU" sz="1600" dirty="0"/>
              <a:t> </a:t>
            </a:r>
            <a:r>
              <a:rPr lang="ru-RU" sz="1600" dirty="0" err="1"/>
              <a:t>інтереси</a:t>
            </a:r>
            <a:r>
              <a:rPr lang="ru-RU" sz="1600" dirty="0"/>
              <a:t> </a:t>
            </a:r>
            <a:r>
              <a:rPr lang="ru-RU" sz="1600" dirty="0" err="1"/>
              <a:t>національних</a:t>
            </a:r>
            <a:r>
              <a:rPr lang="ru-RU" sz="1600" dirty="0"/>
              <a:t> </a:t>
            </a:r>
            <a:r>
              <a:rPr lang="ru-RU" sz="1600" dirty="0" err="1"/>
              <a:t>меншин</a:t>
            </a:r>
            <a:r>
              <a:rPr lang="ru-RU" sz="1600" dirty="0"/>
              <a:t> (</a:t>
            </a:r>
            <a:r>
              <a:rPr lang="ru-RU" sz="1600" dirty="0" err="1"/>
              <a:t>Австрія</a:t>
            </a:r>
            <a:r>
              <a:rPr lang="ru-RU" sz="1600" dirty="0"/>
              <a:t>, </a:t>
            </a:r>
            <a:r>
              <a:rPr lang="ru-RU" sz="1600" dirty="0" err="1"/>
              <a:t>Бельгія</a:t>
            </a:r>
            <a:r>
              <a:rPr lang="ru-RU" sz="1600" dirty="0"/>
              <a:t>, </a:t>
            </a:r>
            <a:r>
              <a:rPr lang="ru-RU" sz="1600" dirty="0" err="1"/>
              <a:t>Великобританія</a:t>
            </a:r>
            <a:r>
              <a:rPr lang="ru-RU" sz="1600" dirty="0"/>
              <a:t>, </a:t>
            </a:r>
            <a:r>
              <a:rPr lang="ru-RU" sz="1600" dirty="0" err="1" smtClean="0"/>
              <a:t>Греція</a:t>
            </a:r>
            <a:r>
              <a:rPr lang="ru-RU" sz="1600" dirty="0"/>
              <a:t>, </a:t>
            </a:r>
            <a:r>
              <a:rPr lang="ru-RU" sz="1600" dirty="0" err="1"/>
              <a:t>Данія</a:t>
            </a:r>
            <a:r>
              <a:rPr lang="ru-RU" sz="1600" dirty="0"/>
              <a:t> (</a:t>
            </a:r>
            <a:r>
              <a:rPr lang="ru-RU" sz="1600" dirty="0" err="1"/>
              <a:t>партії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представляють</a:t>
            </a:r>
            <a:r>
              <a:rPr lang="ru-RU" sz="1600" dirty="0"/>
              <a:t> </a:t>
            </a:r>
            <a:r>
              <a:rPr lang="ru-RU" sz="1600" dirty="0" err="1"/>
              <a:t>німецьку</a:t>
            </a:r>
            <a:r>
              <a:rPr lang="ru-RU" sz="1600" dirty="0"/>
              <a:t> </a:t>
            </a:r>
            <a:r>
              <a:rPr lang="ru-RU" sz="1600" dirty="0" err="1"/>
              <a:t>нацменшину</a:t>
            </a:r>
            <a:r>
              <a:rPr lang="ru-RU" sz="1600" dirty="0"/>
              <a:t> і </a:t>
            </a:r>
            <a:r>
              <a:rPr lang="ru-RU" sz="1600" dirty="0" err="1"/>
              <a:t>місцеві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Гренландії</a:t>
            </a:r>
            <a:r>
              <a:rPr lang="ru-RU" sz="1600" dirty="0"/>
              <a:t> та </a:t>
            </a:r>
            <a:r>
              <a:rPr lang="ru-RU" sz="1600" dirty="0" err="1"/>
              <a:t>Фарерських</a:t>
            </a:r>
            <a:r>
              <a:rPr lang="ru-RU" sz="1600" dirty="0"/>
              <a:t> </a:t>
            </a:r>
            <a:r>
              <a:rPr lang="ru-RU" sz="1600" dirty="0" err="1"/>
              <a:t>островів</a:t>
            </a:r>
            <a:r>
              <a:rPr lang="ru-RU" sz="1600" dirty="0"/>
              <a:t>), </a:t>
            </a:r>
            <a:r>
              <a:rPr lang="ru-RU" sz="1600" dirty="0" err="1"/>
              <a:t>Естонія</a:t>
            </a:r>
            <a:r>
              <a:rPr lang="ru-RU" sz="1600" dirty="0"/>
              <a:t> (3 </a:t>
            </a:r>
            <a:r>
              <a:rPr lang="ru-RU" sz="1600" dirty="0" err="1" smtClean="0"/>
              <a:t>партії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представляють</a:t>
            </a:r>
            <a:r>
              <a:rPr lang="ru-RU" sz="1600" dirty="0"/>
              <a:t> </a:t>
            </a:r>
            <a:r>
              <a:rPr lang="ru-RU" sz="1600" dirty="0" err="1"/>
              <a:t>російську</a:t>
            </a:r>
            <a:r>
              <a:rPr lang="ru-RU" sz="1600" dirty="0"/>
              <a:t> </a:t>
            </a:r>
            <a:r>
              <a:rPr lang="ru-RU" sz="1600" dirty="0" err="1"/>
              <a:t>нацменшину</a:t>
            </a:r>
            <a:r>
              <a:rPr lang="ru-RU" sz="1600" dirty="0"/>
              <a:t>), </a:t>
            </a:r>
            <a:r>
              <a:rPr lang="ru-RU" sz="1600" dirty="0" err="1"/>
              <a:t>Іспанія</a:t>
            </a:r>
            <a:r>
              <a:rPr lang="ru-RU" sz="1600" dirty="0"/>
              <a:t> (</a:t>
            </a:r>
            <a:r>
              <a:rPr lang="ru-RU" sz="1600" dirty="0" err="1" smtClean="0"/>
              <a:t>націоналістичні</a:t>
            </a:r>
            <a:r>
              <a:rPr lang="ru-RU" sz="1600" dirty="0" smtClean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в </a:t>
            </a:r>
            <a:r>
              <a:rPr lang="ru-RU" sz="1600" dirty="0" err="1"/>
              <a:t>Каталонії</a:t>
            </a:r>
            <a:r>
              <a:rPr lang="ru-RU" sz="1600" dirty="0"/>
              <a:t> та </a:t>
            </a:r>
            <a:r>
              <a:rPr lang="ru-RU" sz="1600" dirty="0" err="1"/>
              <a:t>Країні</a:t>
            </a:r>
            <a:r>
              <a:rPr lang="ru-RU" sz="1600" dirty="0"/>
              <a:t> </a:t>
            </a:r>
            <a:r>
              <a:rPr lang="ru-RU" sz="1600" dirty="0" err="1"/>
              <a:t>Басків</a:t>
            </a:r>
            <a:r>
              <a:rPr lang="ru-RU" sz="1600" dirty="0"/>
              <a:t>), </a:t>
            </a:r>
            <a:r>
              <a:rPr lang="ru-RU" sz="1600" dirty="0" err="1"/>
              <a:t>Італія</a:t>
            </a:r>
            <a:r>
              <a:rPr lang="ru-RU" sz="1600" dirty="0"/>
              <a:t> (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діють</a:t>
            </a:r>
            <a:r>
              <a:rPr lang="ru-RU" sz="1600" dirty="0"/>
              <a:t> в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регіонах</a:t>
            </a:r>
            <a:r>
              <a:rPr lang="ru-RU" sz="1600" dirty="0"/>
              <a:t>, де компактно </a:t>
            </a:r>
            <a:r>
              <a:rPr lang="ru-RU" sz="1600" dirty="0" err="1"/>
              <a:t>проживають</a:t>
            </a:r>
            <a:r>
              <a:rPr lang="ru-RU" sz="1600" dirty="0"/>
              <a:t> </a:t>
            </a:r>
            <a:r>
              <a:rPr lang="ru-RU" sz="1600" dirty="0" err="1"/>
              <a:t>нацменшини</a:t>
            </a:r>
            <a:r>
              <a:rPr lang="ru-RU" sz="1600" dirty="0" smtClean="0"/>
              <a:t>)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062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11" y="1340768"/>
            <a:ext cx="5982535" cy="38105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214" y="5151300"/>
            <a:ext cx="83529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ЗВІТ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децентралізації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: </a:t>
            </a:r>
            <a:r>
              <a:rPr lang="ru-RU" dirty="0" err="1"/>
              <a:t>Чернівецькій</a:t>
            </a:r>
            <a:r>
              <a:rPr lang="ru-RU" dirty="0"/>
              <a:t>, </a:t>
            </a:r>
            <a:r>
              <a:rPr lang="ru-RU" dirty="0" err="1"/>
              <a:t>Одеській</a:t>
            </a:r>
            <a:r>
              <a:rPr lang="ru-RU" dirty="0"/>
              <a:t> і </a:t>
            </a:r>
            <a:r>
              <a:rPr lang="ru-RU" dirty="0" err="1"/>
              <a:t>Закарпатській</a:t>
            </a:r>
            <a:r>
              <a:rPr lang="ru-RU" dirty="0"/>
              <a:t> </a:t>
            </a:r>
            <a:r>
              <a:rPr lang="ru-RU" dirty="0" smtClean="0"/>
              <a:t>областях</a:t>
            </a:r>
          </a:p>
          <a:p>
            <a:r>
              <a:rPr lang="ru-RU" sz="1400" dirty="0" err="1"/>
              <a:t>звіт</a:t>
            </a:r>
            <a:r>
              <a:rPr lang="ru-RU" sz="1400" dirty="0"/>
              <a:t> </a:t>
            </a:r>
            <a:r>
              <a:rPr lang="ru-RU" sz="1400" dirty="0" err="1"/>
              <a:t>підготовлено</a:t>
            </a:r>
            <a:r>
              <a:rPr lang="ru-RU" sz="1400" dirty="0"/>
              <a:t> Департаментом </a:t>
            </a:r>
            <a:r>
              <a:rPr lang="ru-RU" sz="1400" dirty="0" err="1"/>
              <a:t>демократії</a:t>
            </a:r>
            <a:r>
              <a:rPr lang="ru-RU" sz="1400" dirty="0"/>
              <a:t> і </a:t>
            </a:r>
            <a:r>
              <a:rPr lang="ru-RU" sz="1400" dirty="0" err="1"/>
              <a:t>врядування</a:t>
            </a:r>
            <a:r>
              <a:rPr lang="ru-RU" sz="1400" dirty="0"/>
              <a:t> та Департаментом з </a:t>
            </a:r>
            <a:r>
              <a:rPr lang="ru-RU" sz="1400" dirty="0" err="1"/>
              <a:t>боротьби</a:t>
            </a:r>
            <a:r>
              <a:rPr lang="ru-RU" sz="1400" dirty="0"/>
              <a:t> з </a:t>
            </a:r>
            <a:r>
              <a:rPr lang="ru-RU" sz="1400" dirty="0" err="1"/>
              <a:t>дискримінацією</a:t>
            </a:r>
            <a:r>
              <a:rPr lang="ru-RU" sz="1400" dirty="0"/>
              <a:t> Генерального директорату II з </a:t>
            </a:r>
            <a:r>
              <a:rPr lang="ru-RU" sz="1400" dirty="0" err="1"/>
              <a:t>питань</a:t>
            </a:r>
            <a:r>
              <a:rPr lang="ru-RU" sz="1400" dirty="0"/>
              <a:t> </a:t>
            </a:r>
            <a:r>
              <a:rPr lang="ru-RU" sz="1400" dirty="0" err="1"/>
              <a:t>демократії</a:t>
            </a:r>
            <a:r>
              <a:rPr lang="ru-RU" sz="1400" dirty="0"/>
              <a:t> Ради </a:t>
            </a:r>
            <a:r>
              <a:rPr lang="ru-RU" sz="1400" dirty="0" err="1"/>
              <a:t>Європи</a:t>
            </a:r>
            <a:r>
              <a:rPr lang="ru-RU" sz="1400" dirty="0"/>
              <a:t> на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внесків</a:t>
            </a:r>
            <a:r>
              <a:rPr lang="ru-RU" sz="1400" dirty="0"/>
              <a:t> </a:t>
            </a:r>
            <a:r>
              <a:rPr lang="ru-RU" sz="1400" dirty="0" err="1"/>
              <a:t>міжнародних</a:t>
            </a:r>
            <a:r>
              <a:rPr lang="ru-RU" sz="1400" dirty="0"/>
              <a:t> та </a:t>
            </a:r>
            <a:r>
              <a:rPr lang="ru-RU" sz="1400" dirty="0" err="1"/>
              <a:t>місцевих</a:t>
            </a:r>
            <a:r>
              <a:rPr lang="ru-RU" sz="1400" dirty="0"/>
              <a:t> </a:t>
            </a:r>
            <a:r>
              <a:rPr lang="ru-RU" sz="1400" dirty="0" err="1"/>
              <a:t>експертів</a:t>
            </a:r>
            <a:r>
              <a:rPr lang="ru-RU" sz="1400" dirty="0"/>
              <a:t> Центру </a:t>
            </a:r>
            <a:r>
              <a:rPr lang="ru-RU" sz="1400" dirty="0" err="1"/>
              <a:t>експертизи</a:t>
            </a:r>
            <a:r>
              <a:rPr lang="ru-RU" sz="1400" dirty="0"/>
              <a:t> доброго </a:t>
            </a:r>
            <a:r>
              <a:rPr lang="ru-RU" sz="1400" dirty="0" err="1"/>
              <a:t>врядування</a:t>
            </a:r>
            <a:r>
              <a:rPr lang="ru-RU" sz="1400" dirty="0"/>
              <a:t> Департаменту </a:t>
            </a:r>
            <a:r>
              <a:rPr lang="ru-RU" sz="1400" dirty="0" err="1"/>
              <a:t>демократії</a:t>
            </a:r>
            <a:r>
              <a:rPr lang="ru-RU" sz="1400" dirty="0"/>
              <a:t> і </a:t>
            </a:r>
            <a:r>
              <a:rPr lang="ru-RU" sz="1400" dirty="0" err="1" smtClean="0"/>
              <a:t>врядування</a:t>
            </a:r>
            <a:endParaRPr lang="ru-RU" sz="1400" dirty="0" smtClean="0"/>
          </a:p>
          <a:p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rm.coe.int/report-decentralisation-and-minorities-ua/1680a22388</a:t>
            </a:r>
            <a:endParaRPr lang="uk-UA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939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68" y="1128391"/>
            <a:ext cx="6716063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0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8" y="1599944"/>
            <a:ext cx="6325483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3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42493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55"/>
            <a:ext cx="7776864" cy="5010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467544" y="545073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rm.coe.int/mdm-study-bloc-ukr1/168095ac65</a:t>
            </a:r>
            <a:endParaRPr lang="uk-UA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34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12968" cy="6408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7932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https://rm.coe.int/mdm-study-bloc-ukr1/168095ac65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66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36712"/>
            <a:ext cx="87849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132856"/>
            <a:ext cx="87129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90872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rgbClr val="151515"/>
                </a:solidFill>
                <a:latin typeface="Roboto"/>
              </a:rPr>
              <a:t>Створення</a:t>
            </a:r>
            <a:r>
              <a:rPr lang="ru-RU" b="1" dirty="0">
                <a:solidFill>
                  <a:srgbClr val="151515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151515"/>
                </a:solidFill>
                <a:latin typeface="Roboto"/>
              </a:rPr>
              <a:t>районів</a:t>
            </a:r>
            <a:r>
              <a:rPr lang="ru-RU" b="1" dirty="0">
                <a:solidFill>
                  <a:srgbClr val="151515"/>
                </a:solidFill>
                <a:latin typeface="Roboto"/>
              </a:rPr>
              <a:t> для </a:t>
            </a:r>
            <a:r>
              <a:rPr lang="ru-RU" b="1" dirty="0" err="1">
                <a:solidFill>
                  <a:srgbClr val="151515"/>
                </a:solidFill>
                <a:latin typeface="Roboto"/>
              </a:rPr>
              <a:t>національних</a:t>
            </a:r>
            <a:r>
              <a:rPr lang="ru-RU" b="1" dirty="0">
                <a:solidFill>
                  <a:srgbClr val="151515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151515"/>
                </a:solidFill>
                <a:latin typeface="Roboto"/>
              </a:rPr>
              <a:t>меншин</a:t>
            </a:r>
            <a:r>
              <a:rPr lang="ru-RU" b="1" dirty="0">
                <a:solidFill>
                  <a:srgbClr val="151515"/>
                </a:solidFill>
                <a:latin typeface="Roboto"/>
              </a:rPr>
              <a:t> – </a:t>
            </a:r>
            <a:r>
              <a:rPr lang="ru-RU" b="1" dirty="0" err="1">
                <a:solidFill>
                  <a:srgbClr val="151515"/>
                </a:solidFill>
                <a:latin typeface="Roboto"/>
              </a:rPr>
              <a:t>аналіз</a:t>
            </a:r>
            <a:r>
              <a:rPr lang="ru-RU" b="1" dirty="0">
                <a:solidFill>
                  <a:srgbClr val="151515"/>
                </a:solidFill>
                <a:latin typeface="Roboto"/>
              </a:rPr>
              <a:t> </a:t>
            </a:r>
            <a:r>
              <a:rPr lang="ru-RU" b="1" dirty="0" err="1" smtClean="0">
                <a:solidFill>
                  <a:srgbClr val="151515"/>
                </a:solidFill>
                <a:latin typeface="Roboto"/>
              </a:rPr>
              <a:t>загроз</a:t>
            </a:r>
            <a:r>
              <a:rPr lang="ru-RU" b="1" dirty="0" smtClean="0">
                <a:solidFill>
                  <a:srgbClr val="151515"/>
                </a:solidFill>
                <a:latin typeface="Roboto"/>
              </a:rPr>
              <a:t> </a:t>
            </a:r>
            <a:r>
              <a:rPr lang="en-GB" dirty="0" smtClean="0">
                <a:solidFill>
                  <a:srgbClr val="151515"/>
                </a:solidFill>
                <a:latin typeface="Roboto"/>
                <a:hlinkClick r:id="rId3"/>
              </a:rPr>
              <a:t>https</a:t>
            </a:r>
            <a:r>
              <a:rPr lang="en-GB" dirty="0">
                <a:solidFill>
                  <a:srgbClr val="151515"/>
                </a:solidFill>
                <a:latin typeface="Roboto"/>
                <a:hlinkClick r:id="rId3"/>
              </a:rPr>
              <a:t>://</a:t>
            </a:r>
            <a:r>
              <a:rPr lang="en-GB" dirty="0" smtClean="0">
                <a:solidFill>
                  <a:srgbClr val="151515"/>
                </a:solidFill>
                <a:latin typeface="Roboto"/>
                <a:hlinkClick r:id="rId3"/>
              </a:rPr>
              <a:t>ussd.org.ua/2020/06/22/stvorennya-rajoniv-dlya-natsionalnyh-menshyn-analiz-zagroz</a:t>
            </a:r>
            <a:endParaRPr lang="uk-UA" dirty="0" smtClean="0">
              <a:solidFill>
                <a:srgbClr val="151515"/>
              </a:solidFill>
              <a:latin typeface="Roboto"/>
            </a:endParaRPr>
          </a:p>
          <a:p>
            <a:pPr fontAlgn="base"/>
            <a:endParaRPr lang="ru-RU" b="1" i="0" u="none" strike="noStrike" dirty="0">
              <a:solidFill>
                <a:srgbClr val="151515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9771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/>
              </a:rPr>
              <a:t>«Роками </a:t>
            </a:r>
            <a:r>
              <a:rPr lang="ru-RU" dirty="0" err="1">
                <a:latin typeface="Roboto"/>
              </a:rPr>
              <a:t>угорськомовні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політики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лобіювали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створення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окремого</a:t>
            </a:r>
            <a:r>
              <a:rPr lang="ru-RU" dirty="0">
                <a:latin typeface="Roboto"/>
              </a:rPr>
              <a:t> району для </a:t>
            </a:r>
            <a:r>
              <a:rPr lang="ru-RU" dirty="0" err="1">
                <a:latin typeface="Roboto"/>
              </a:rPr>
              <a:t>угорських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сіл</a:t>
            </a:r>
            <a:r>
              <a:rPr lang="ru-RU" dirty="0">
                <a:latin typeface="Roboto"/>
              </a:rPr>
              <a:t> (</a:t>
            </a:r>
            <a:r>
              <a:rPr lang="ru-RU" dirty="0" err="1">
                <a:latin typeface="Roboto"/>
              </a:rPr>
              <a:t>Берегівщина</a:t>
            </a:r>
            <a:r>
              <a:rPr lang="ru-RU" dirty="0">
                <a:latin typeface="Roboto"/>
              </a:rPr>
              <a:t>, </a:t>
            </a:r>
            <a:r>
              <a:rPr lang="ru-RU" dirty="0" err="1">
                <a:latin typeface="Roboto"/>
              </a:rPr>
              <a:t>Виноградівщина</a:t>
            </a:r>
            <a:r>
              <a:rPr lang="ru-RU" dirty="0">
                <a:latin typeface="Roboto"/>
              </a:rPr>
              <a:t>). І </a:t>
            </a:r>
            <a:r>
              <a:rPr lang="ru-RU" dirty="0" err="1">
                <a:latin typeface="Roboto"/>
              </a:rPr>
              <a:t>врешті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українська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влада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пішла</a:t>
            </a:r>
            <a:r>
              <a:rPr lang="ru-RU" dirty="0">
                <a:latin typeface="Roboto"/>
              </a:rPr>
              <a:t> “на поступки”. </a:t>
            </a:r>
            <a:r>
              <a:rPr lang="ru-RU" dirty="0" err="1">
                <a:latin typeface="Roboto"/>
              </a:rPr>
              <a:t>Нещодавно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Міністерство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розвитку</a:t>
            </a:r>
            <a:r>
              <a:rPr lang="ru-RU" dirty="0">
                <a:latin typeface="Roboto"/>
              </a:rPr>
              <a:t> громад та </a:t>
            </a:r>
            <a:r>
              <a:rPr lang="ru-RU" dirty="0" err="1">
                <a:latin typeface="Roboto"/>
              </a:rPr>
              <a:t>територій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України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опублікувало</a:t>
            </a:r>
            <a:r>
              <a:rPr lang="ru-RU" dirty="0">
                <a:latin typeface="Roboto"/>
              </a:rPr>
              <a:t> карту </a:t>
            </a:r>
            <a:r>
              <a:rPr lang="ru-RU" dirty="0" err="1">
                <a:latin typeface="Roboto"/>
              </a:rPr>
              <a:t>проєктованих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районів</a:t>
            </a:r>
            <a:r>
              <a:rPr lang="ru-RU" dirty="0">
                <a:latin typeface="Roboto"/>
              </a:rPr>
              <a:t>, за новою методикою </a:t>
            </a:r>
            <a:r>
              <a:rPr lang="ru-RU" dirty="0" err="1">
                <a:latin typeface="Roboto"/>
              </a:rPr>
              <a:t>адміністративно-територіального</a:t>
            </a:r>
            <a:r>
              <a:rPr lang="ru-RU" dirty="0">
                <a:latin typeface="Roboto"/>
              </a:rPr>
              <a:t> устрою. І </a:t>
            </a:r>
            <a:r>
              <a:rPr lang="ru-RU" dirty="0" err="1">
                <a:latin typeface="Roboto"/>
              </a:rPr>
              <a:t>що</a:t>
            </a:r>
            <a:r>
              <a:rPr lang="ru-RU" dirty="0">
                <a:latin typeface="Roboto"/>
              </a:rPr>
              <a:t> ми </a:t>
            </a:r>
            <a:r>
              <a:rPr lang="ru-RU" dirty="0" err="1">
                <a:latin typeface="Roboto"/>
              </a:rPr>
              <a:t>бачимо</a:t>
            </a:r>
            <a:r>
              <a:rPr lang="ru-RU" dirty="0">
                <a:latin typeface="Roboto"/>
              </a:rPr>
              <a:t>? </a:t>
            </a:r>
            <a:r>
              <a:rPr lang="ru-RU" dirty="0" err="1">
                <a:latin typeface="Roboto"/>
              </a:rPr>
              <a:t>Окремі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області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перевантажені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зайвими</a:t>
            </a:r>
            <a:r>
              <a:rPr lang="ru-RU" dirty="0">
                <a:latin typeface="Roboto"/>
              </a:rPr>
              <a:t> районами, і </a:t>
            </a:r>
            <a:r>
              <a:rPr lang="ru-RU" dirty="0" err="1">
                <a:latin typeface="Roboto"/>
              </a:rPr>
              <a:t>серед</a:t>
            </a:r>
            <a:r>
              <a:rPr lang="ru-RU" dirty="0">
                <a:latin typeface="Roboto"/>
              </a:rPr>
              <a:t> них </a:t>
            </a:r>
            <a:r>
              <a:rPr lang="ru-RU" dirty="0" err="1">
                <a:latin typeface="Roboto"/>
              </a:rPr>
              <a:t>Одещина</a:t>
            </a:r>
            <a:r>
              <a:rPr lang="ru-RU" dirty="0">
                <a:latin typeface="Roboto"/>
              </a:rPr>
              <a:t> та </a:t>
            </a:r>
            <a:r>
              <a:rPr lang="ru-RU" dirty="0" err="1">
                <a:latin typeface="Roboto"/>
              </a:rPr>
              <a:t>Закарпаття</a:t>
            </a:r>
            <a:r>
              <a:rPr lang="ru-RU" dirty="0">
                <a:latin typeface="Roboto"/>
              </a:rPr>
              <a:t>. </a:t>
            </a:r>
            <a:r>
              <a:rPr lang="ru-RU" dirty="0" err="1">
                <a:latin typeface="Roboto"/>
              </a:rPr>
              <a:t>Спеціально</a:t>
            </a:r>
            <a:r>
              <a:rPr lang="ru-RU" dirty="0">
                <a:latin typeface="Roboto"/>
              </a:rPr>
              <a:t> “для болгар” </a:t>
            </a:r>
            <a:r>
              <a:rPr lang="ru-RU" dirty="0" err="1">
                <a:latin typeface="Roboto"/>
              </a:rPr>
              <a:t>виділяють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Болградський</a:t>
            </a:r>
            <a:r>
              <a:rPr lang="ru-RU" dirty="0">
                <a:latin typeface="Roboto"/>
              </a:rPr>
              <a:t> район (</a:t>
            </a:r>
            <a:r>
              <a:rPr lang="ru-RU" dirty="0" err="1">
                <a:latin typeface="Roboto"/>
              </a:rPr>
              <a:t>хоча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Бессарабії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цілком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достатньо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двох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центрів</a:t>
            </a:r>
            <a:r>
              <a:rPr lang="ru-RU" dirty="0">
                <a:latin typeface="Roboto"/>
              </a:rPr>
              <a:t> – </a:t>
            </a:r>
            <a:r>
              <a:rPr lang="ru-RU" dirty="0" err="1">
                <a:latin typeface="Roboto"/>
              </a:rPr>
              <a:t>Ізмаїлу</a:t>
            </a:r>
            <a:r>
              <a:rPr lang="ru-RU" dirty="0">
                <a:latin typeface="Roboto"/>
              </a:rPr>
              <a:t> та </a:t>
            </a:r>
            <a:r>
              <a:rPr lang="ru-RU" dirty="0" err="1">
                <a:latin typeface="Roboto"/>
              </a:rPr>
              <a:t>Білгорода-Дністровського</a:t>
            </a:r>
            <a:r>
              <a:rPr lang="ru-RU" dirty="0">
                <a:latin typeface="Roboto"/>
              </a:rPr>
              <a:t>). А на </a:t>
            </a:r>
            <a:r>
              <a:rPr lang="ru-RU" dirty="0" err="1">
                <a:latin typeface="Roboto"/>
              </a:rPr>
              <a:t>Закарпатті</a:t>
            </a:r>
            <a:r>
              <a:rPr lang="ru-RU" dirty="0">
                <a:latin typeface="Roboto"/>
              </a:rPr>
              <a:t> маленький, але </a:t>
            </a:r>
            <a:r>
              <a:rPr lang="ru-RU" dirty="0" err="1">
                <a:latin typeface="Roboto"/>
              </a:rPr>
              <a:t>важливий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Берегівський</a:t>
            </a:r>
            <a:r>
              <a:rPr lang="ru-RU" dirty="0">
                <a:latin typeface="Roboto"/>
              </a:rPr>
              <a:t> район, де </a:t>
            </a:r>
            <a:r>
              <a:rPr lang="ru-RU" dirty="0" err="1">
                <a:latin typeface="Roboto"/>
              </a:rPr>
              <a:t>домінуватиме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угорське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населення</a:t>
            </a:r>
            <a:r>
              <a:rPr lang="ru-RU" dirty="0">
                <a:latin typeface="Roboto"/>
              </a:rPr>
              <a:t>. </a:t>
            </a:r>
            <a:r>
              <a:rPr lang="ru-RU" dirty="0" err="1">
                <a:latin typeface="Roboto"/>
              </a:rPr>
              <a:t>Матимемо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принаймні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дві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потенційні</a:t>
            </a:r>
            <a:r>
              <a:rPr lang="ru-RU" dirty="0">
                <a:latin typeface="Roboto"/>
              </a:rPr>
              <a:t> </a:t>
            </a:r>
            <a:r>
              <a:rPr lang="ru-RU" dirty="0" err="1" smtClean="0">
                <a:latin typeface="Roboto"/>
              </a:rPr>
              <a:t>автономії</a:t>
            </a:r>
            <a:r>
              <a:rPr lang="ru-RU" dirty="0" smtClean="0">
                <a:latin typeface="Roboto"/>
              </a:rPr>
              <a:t>. </a:t>
            </a:r>
            <a:r>
              <a:rPr lang="ru-RU" dirty="0">
                <a:latin typeface="Roboto"/>
              </a:rPr>
              <a:t>І </a:t>
            </a:r>
            <a:r>
              <a:rPr lang="ru-RU" dirty="0" err="1">
                <a:latin typeface="Roboto"/>
              </a:rPr>
              <a:t>якщо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щодо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Болграду</a:t>
            </a:r>
            <a:r>
              <a:rPr lang="ru-RU" dirty="0">
                <a:latin typeface="Roboto"/>
              </a:rPr>
              <a:t> – </a:t>
            </a:r>
            <a:r>
              <a:rPr lang="ru-RU" dirty="0" err="1">
                <a:latin typeface="Roboto"/>
              </a:rPr>
              <a:t>ситуація</a:t>
            </a:r>
            <a:r>
              <a:rPr lang="ru-RU" dirty="0">
                <a:latin typeface="Roboto"/>
              </a:rPr>
              <a:t> не </a:t>
            </a:r>
            <a:r>
              <a:rPr lang="ru-RU" dirty="0" err="1">
                <a:latin typeface="Roboto"/>
              </a:rPr>
              <a:t>надто</a:t>
            </a:r>
            <a:r>
              <a:rPr lang="ru-RU" dirty="0">
                <a:latin typeface="Roboto"/>
              </a:rPr>
              <a:t> критична, то </a:t>
            </a:r>
            <a:r>
              <a:rPr lang="ru-RU" dirty="0" err="1">
                <a:latin typeface="Roboto"/>
              </a:rPr>
              <a:t>Берегівський</a:t>
            </a:r>
            <a:r>
              <a:rPr lang="ru-RU" dirty="0">
                <a:latin typeface="Roboto"/>
              </a:rPr>
              <a:t> район </a:t>
            </a:r>
            <a:r>
              <a:rPr lang="ru-RU" dirty="0" err="1">
                <a:latin typeface="Roboto"/>
              </a:rPr>
              <a:t>безпосередньо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прилягає</a:t>
            </a:r>
            <a:r>
              <a:rPr lang="ru-RU" dirty="0">
                <a:latin typeface="Roboto"/>
              </a:rPr>
              <a:t> до </a:t>
            </a:r>
            <a:r>
              <a:rPr lang="ru-RU" dirty="0" err="1">
                <a:latin typeface="Roboto"/>
              </a:rPr>
              <a:t>угорського</a:t>
            </a:r>
            <a:r>
              <a:rPr lang="ru-RU" dirty="0">
                <a:latin typeface="Roboto"/>
              </a:rPr>
              <a:t> кордону, </a:t>
            </a:r>
            <a:r>
              <a:rPr lang="ru-RU" dirty="0" err="1">
                <a:latin typeface="Roboto"/>
              </a:rPr>
              <a:t>майже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суцільно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перекриваючи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його</a:t>
            </a:r>
            <a:r>
              <a:rPr lang="ru-RU" dirty="0">
                <a:latin typeface="Roboto"/>
              </a:rPr>
              <a:t>. </a:t>
            </a:r>
            <a:r>
              <a:rPr lang="ru-RU" dirty="0" err="1">
                <a:latin typeface="Roboto"/>
              </a:rPr>
              <a:t>Врешті</a:t>
            </a:r>
            <a:r>
              <a:rPr lang="ru-RU" dirty="0">
                <a:latin typeface="Roboto"/>
              </a:rPr>
              <a:t>, попри критику </a:t>
            </a:r>
            <a:r>
              <a:rPr lang="ru-RU" dirty="0" err="1">
                <a:latin typeface="Roboto"/>
              </a:rPr>
              <a:t>громадськості</a:t>
            </a:r>
            <a:r>
              <a:rPr lang="ru-RU" dirty="0">
                <a:latin typeface="Roboto"/>
              </a:rPr>
              <a:t> та </a:t>
            </a:r>
            <a:r>
              <a:rPr lang="ru-RU" dirty="0" err="1">
                <a:latin typeface="Roboto"/>
              </a:rPr>
              <a:t>експертів</a:t>
            </a:r>
            <a:r>
              <a:rPr lang="ru-RU" dirty="0">
                <a:latin typeface="Roboto"/>
              </a:rPr>
              <a:t>, уряд не </a:t>
            </a:r>
            <a:r>
              <a:rPr lang="ru-RU" dirty="0" err="1">
                <a:latin typeface="Roboto"/>
              </a:rPr>
              <a:t>змінив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свого</a:t>
            </a:r>
            <a:r>
              <a:rPr lang="ru-RU" dirty="0">
                <a:latin typeface="Roboto"/>
              </a:rPr>
              <a:t> </a:t>
            </a:r>
            <a:r>
              <a:rPr lang="ru-RU" dirty="0" err="1" smtClean="0">
                <a:latin typeface="Roboto"/>
              </a:rPr>
              <a:t>рішення</a:t>
            </a:r>
            <a:r>
              <a:rPr lang="ru-RU" dirty="0" smtClean="0">
                <a:latin typeface="Roboto"/>
              </a:rPr>
              <a:t>». </a:t>
            </a:r>
            <a:r>
              <a:rPr lang="en-GB" dirty="0">
                <a:latin typeface="Roboto"/>
                <a:hlinkClick r:id="rId2"/>
              </a:rPr>
              <a:t>https://ussd.org.ua/2020/06/22/stvorennya-rajoniv-dlya-natsionalnyh-menshyn-analiz-zagroz</a:t>
            </a:r>
            <a:r>
              <a:rPr lang="en-GB" dirty="0" smtClean="0">
                <a:latin typeface="Roboto"/>
                <a:hlinkClick r:id="rId2"/>
              </a:rPr>
              <a:t>/</a:t>
            </a:r>
            <a:endParaRPr lang="uk-UA" dirty="0" smtClean="0">
              <a:latin typeface="Roboto"/>
            </a:endParaRPr>
          </a:p>
          <a:p>
            <a:endParaRPr lang="uk-UA" dirty="0" smtClean="0">
              <a:latin typeface="Roboto"/>
            </a:endParaRPr>
          </a:p>
          <a:p>
            <a:r>
              <a:rPr lang="ru-RU" dirty="0" err="1" smtClean="0">
                <a:solidFill>
                  <a:srgbClr val="101010"/>
                </a:solidFill>
                <a:latin typeface="IBM Plex Serif"/>
              </a:rPr>
              <a:t>Від</a:t>
            </a:r>
            <a:r>
              <a:rPr lang="ru-RU" dirty="0" smtClean="0">
                <a:solidFill>
                  <a:srgbClr val="101010"/>
                </a:solidFill>
                <a:latin typeface="IBM Plex Serif"/>
              </a:rPr>
              <a:t> </a:t>
            </a:r>
            <a:r>
              <a:rPr lang="ru-RU" dirty="0" err="1">
                <a:solidFill>
                  <a:srgbClr val="101010"/>
                </a:solidFill>
                <a:latin typeface="IBM Plex Serif"/>
              </a:rPr>
              <a:t>Притисянського</a:t>
            </a:r>
            <a:r>
              <a:rPr lang="ru-RU" dirty="0">
                <a:solidFill>
                  <a:srgbClr val="101010"/>
                </a:solidFill>
                <a:latin typeface="IBM Plex Serif"/>
              </a:rPr>
              <a:t> округу до </a:t>
            </a:r>
            <a:r>
              <a:rPr lang="ru-RU" dirty="0" err="1">
                <a:solidFill>
                  <a:srgbClr val="101010"/>
                </a:solidFill>
                <a:latin typeface="IBM Plex Serif"/>
              </a:rPr>
              <a:t>автономії</a:t>
            </a:r>
            <a:r>
              <a:rPr lang="ru-RU" dirty="0">
                <a:solidFill>
                  <a:srgbClr val="101010"/>
                </a:solidFill>
                <a:latin typeface="IBM Plex Serif"/>
              </a:rPr>
              <a:t>: як і </a:t>
            </a:r>
            <a:r>
              <a:rPr lang="ru-RU" dirty="0" err="1">
                <a:solidFill>
                  <a:srgbClr val="101010"/>
                </a:solidFill>
                <a:latin typeface="IBM Plex Serif"/>
              </a:rPr>
              <a:t>чому</a:t>
            </a:r>
            <a:r>
              <a:rPr lang="ru-RU" dirty="0">
                <a:solidFill>
                  <a:srgbClr val="101010"/>
                </a:solidFill>
                <a:latin typeface="IBM Plex Serif"/>
              </a:rPr>
              <a:t> </a:t>
            </a:r>
            <a:r>
              <a:rPr lang="ru-RU" dirty="0" err="1">
                <a:solidFill>
                  <a:srgbClr val="101010"/>
                </a:solidFill>
                <a:latin typeface="IBM Plex Serif"/>
              </a:rPr>
              <a:t>Угорщина</a:t>
            </a:r>
            <a:r>
              <a:rPr lang="ru-RU" dirty="0">
                <a:solidFill>
                  <a:srgbClr val="101010"/>
                </a:solidFill>
                <a:latin typeface="IBM Plex Serif"/>
              </a:rPr>
              <a:t> </a:t>
            </a:r>
            <a:r>
              <a:rPr lang="ru-RU" dirty="0" err="1">
                <a:solidFill>
                  <a:srgbClr val="101010"/>
                </a:solidFill>
                <a:latin typeface="IBM Plex Serif"/>
              </a:rPr>
              <a:t>просуває</a:t>
            </a:r>
            <a:r>
              <a:rPr lang="ru-RU" dirty="0">
                <a:solidFill>
                  <a:srgbClr val="101010"/>
                </a:solidFill>
                <a:latin typeface="IBM Plex Serif"/>
              </a:rPr>
              <a:t> </a:t>
            </a:r>
            <a:r>
              <a:rPr lang="ru-RU" dirty="0" err="1">
                <a:solidFill>
                  <a:srgbClr val="101010"/>
                </a:solidFill>
                <a:latin typeface="IBM Plex Serif"/>
              </a:rPr>
              <a:t>свої</a:t>
            </a:r>
            <a:r>
              <a:rPr lang="ru-RU" dirty="0">
                <a:solidFill>
                  <a:srgbClr val="101010"/>
                </a:solidFill>
                <a:latin typeface="IBM Plex Serif"/>
              </a:rPr>
              <a:t> </a:t>
            </a:r>
            <a:r>
              <a:rPr lang="ru-RU" dirty="0" err="1">
                <a:solidFill>
                  <a:srgbClr val="101010"/>
                </a:solidFill>
                <a:latin typeface="IBM Plex Serif"/>
              </a:rPr>
              <a:t>ідеї</a:t>
            </a:r>
            <a:r>
              <a:rPr lang="ru-RU" dirty="0">
                <a:solidFill>
                  <a:srgbClr val="101010"/>
                </a:solidFill>
                <a:latin typeface="IBM Plex Serif"/>
              </a:rPr>
              <a:t> на </a:t>
            </a:r>
            <a:r>
              <a:rPr lang="ru-RU" dirty="0" err="1">
                <a:solidFill>
                  <a:srgbClr val="101010"/>
                </a:solidFill>
                <a:latin typeface="IBM Plex Serif"/>
              </a:rPr>
              <a:t>Закарпатті</a:t>
            </a:r>
            <a:r>
              <a:rPr lang="ru-RU" dirty="0">
                <a:solidFill>
                  <a:srgbClr val="101010"/>
                </a:solidFill>
                <a:latin typeface="IBM Plex Serif"/>
              </a:rPr>
              <a:t>. </a:t>
            </a:r>
            <a:r>
              <a:rPr lang="en-GB" dirty="0">
                <a:solidFill>
                  <a:prstClr val="black"/>
                </a:solidFill>
                <a:hlinkClick r:id="rId3"/>
              </a:rPr>
              <a:t>https://infopost.media/vid-prytysyanskogo-okrugu-do-avtonomiyi-yak-i-chomu-ugorshhyna-prosuvaye-svoyi-ideyi-na-zakarpatti-chastyna-i/</a:t>
            </a:r>
            <a:endParaRPr lang="uk-UA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srgbClr val="101010"/>
              </a:solidFill>
              <a:latin typeface="IBM Plex 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29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881" y="1"/>
            <a:ext cx="6683765" cy="12808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Головна мета </a:t>
            </a:r>
            <a:r>
              <a:rPr lang="ru-RU" sz="2800" b="1" dirty="0" err="1"/>
              <a:t>державної</a:t>
            </a:r>
            <a:r>
              <a:rPr lang="ru-RU" sz="2800" b="1" dirty="0"/>
              <a:t> </a:t>
            </a:r>
            <a:r>
              <a:rPr lang="ru-RU" sz="2800" b="1" dirty="0" err="1"/>
              <a:t>етнонаціональної</a:t>
            </a:r>
            <a:r>
              <a:rPr lang="ru-RU" sz="2800" b="1" dirty="0"/>
              <a:t> </a:t>
            </a:r>
            <a:r>
              <a:rPr lang="ru-RU" sz="2800" b="1" dirty="0" err="1"/>
              <a:t>політики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2522" y="1595021"/>
            <a:ext cx="8589957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i="1" dirty="0">
                <a:latin typeface="+mj-lt"/>
              </a:rPr>
              <a:t>Головною метою державної етнонаціональної політики України </a:t>
            </a:r>
            <a:r>
              <a:rPr lang="uk-UA" sz="2400" i="1" dirty="0" smtClean="0">
                <a:latin typeface="+mj-lt"/>
              </a:rPr>
              <a:t>є:</a:t>
            </a:r>
          </a:p>
          <a:p>
            <a:endParaRPr lang="uk-UA" sz="2400" i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i="1" dirty="0" smtClean="0">
                <a:latin typeface="+mj-lt"/>
              </a:rPr>
              <a:t> </a:t>
            </a:r>
            <a:r>
              <a:rPr lang="uk-UA" sz="2400" dirty="0">
                <a:latin typeface="+mj-lt"/>
              </a:rPr>
              <a:t>забезпечення </a:t>
            </a:r>
            <a:r>
              <a:rPr lang="uk-UA" sz="2400" i="1" dirty="0">
                <a:latin typeface="+mj-lt"/>
              </a:rPr>
              <a:t>рівноправних відносин та тісної взаємодії представників різних етносів</a:t>
            </a:r>
            <a:r>
              <a:rPr lang="uk-UA" sz="2400" dirty="0">
                <a:latin typeface="+mj-lt"/>
              </a:rPr>
              <a:t>, які проживають в Україні, підтримання атмосфери </a:t>
            </a:r>
            <a:r>
              <a:rPr lang="uk-UA" sz="2400" i="1" dirty="0">
                <a:latin typeface="+mj-lt"/>
              </a:rPr>
              <a:t>толерантності, довіри й поваги у </a:t>
            </a:r>
            <a:r>
              <a:rPr lang="uk-UA" sz="2400" i="1" dirty="0" smtClean="0">
                <a:latin typeface="+mj-lt"/>
              </a:rPr>
              <a:t>взаєминах </a:t>
            </a:r>
            <a:r>
              <a:rPr lang="uk-UA" sz="2400" i="1" dirty="0">
                <a:latin typeface="+mj-lt"/>
              </a:rPr>
              <a:t>між ними; </a:t>
            </a:r>
            <a:endParaRPr lang="uk-UA" sz="2400" i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i="1" dirty="0" smtClean="0">
                <a:latin typeface="+mj-lt"/>
              </a:rPr>
              <a:t>оптимальне </a:t>
            </a:r>
            <a:r>
              <a:rPr lang="uk-UA" sz="2400" i="1" dirty="0">
                <a:latin typeface="+mj-lt"/>
              </a:rPr>
              <a:t>врахування інтересів усіх </a:t>
            </a:r>
            <a:r>
              <a:rPr lang="uk-UA" sz="2400" i="1" dirty="0" smtClean="0">
                <a:latin typeface="+mj-lt"/>
              </a:rPr>
              <a:t>етнонаціональних </a:t>
            </a:r>
            <a:r>
              <a:rPr lang="uk-UA" sz="2400" i="1" dirty="0">
                <a:latin typeface="+mj-lt"/>
              </a:rPr>
              <a:t>спільнот, створення сприятливих умов для розвитку української нації, корінних народів та національних </a:t>
            </a:r>
            <a:r>
              <a:rPr lang="uk-UA" sz="2400" i="1" dirty="0" smtClean="0">
                <a:latin typeface="+mj-lt"/>
              </a:rPr>
              <a:t>менши</a:t>
            </a:r>
            <a:r>
              <a:rPr lang="uk-UA" sz="2400" dirty="0" smtClean="0">
                <a:latin typeface="+mj-lt"/>
              </a:rPr>
              <a:t>н;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+mj-lt"/>
              </a:rPr>
              <a:t> формування </a:t>
            </a:r>
            <a:r>
              <a:rPr lang="uk-UA" sz="2400" i="1" dirty="0" smtClean="0">
                <a:latin typeface="+mj-lt"/>
              </a:rPr>
              <a:t>політичної нації.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>
              <a:latin typeface="+mj-lt"/>
            </a:endParaRPr>
          </a:p>
          <a:p>
            <a:r>
              <a:rPr lang="uk-UA" sz="2400" dirty="0" smtClean="0">
                <a:latin typeface="+mj-lt"/>
              </a:rPr>
              <a:t>Змістом </a:t>
            </a:r>
            <a:r>
              <a:rPr lang="uk-UA" sz="2400" dirty="0">
                <a:latin typeface="+mj-lt"/>
              </a:rPr>
              <a:t>етнонаціональної політики є міжнаціональна злагода в умовах етнічної розмаїтості.</a:t>
            </a:r>
          </a:p>
        </p:txBody>
      </p:sp>
      <p:sp>
        <p:nvSpPr>
          <p:cNvPr id="4" name="Овал 3"/>
          <p:cNvSpPr/>
          <p:nvPr/>
        </p:nvSpPr>
        <p:spPr>
          <a:xfrm>
            <a:off x="302523" y="1"/>
            <a:ext cx="579220" cy="540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97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99" y="26064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err="1" smtClean="0">
                <a:solidFill>
                  <a:srgbClr val="333333"/>
                </a:solidFill>
              </a:rPr>
              <a:t>Зміни</a:t>
            </a:r>
            <a:r>
              <a:rPr lang="ru-RU" sz="1600" dirty="0" smtClean="0">
                <a:solidFill>
                  <a:srgbClr val="333333"/>
                </a:solidFill>
              </a:rPr>
              <a:t> </a:t>
            </a:r>
            <a:r>
              <a:rPr lang="ru-RU" sz="1600" dirty="0">
                <a:solidFill>
                  <a:srgbClr val="333333"/>
                </a:solidFill>
              </a:rPr>
              <a:t>до закону "Про </a:t>
            </a:r>
            <a:r>
              <a:rPr lang="ru-RU" sz="1600" dirty="0" err="1">
                <a:solidFill>
                  <a:srgbClr val="333333"/>
                </a:solidFill>
              </a:rPr>
              <a:t>національні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меншини</a:t>
            </a:r>
            <a:r>
              <a:rPr lang="ru-RU" sz="1600" dirty="0">
                <a:solidFill>
                  <a:srgbClr val="333333"/>
                </a:solidFill>
              </a:rPr>
              <a:t> (</a:t>
            </a:r>
            <a:r>
              <a:rPr lang="ru-RU" sz="1600" dirty="0" err="1">
                <a:solidFill>
                  <a:srgbClr val="333333"/>
                </a:solidFill>
              </a:rPr>
              <a:t>спільноти</a:t>
            </a:r>
            <a:r>
              <a:rPr lang="ru-RU" sz="1600" dirty="0">
                <a:solidFill>
                  <a:srgbClr val="333333"/>
                </a:solidFill>
              </a:rPr>
              <a:t>) </a:t>
            </a:r>
            <a:r>
              <a:rPr lang="ru-RU" sz="1600" dirty="0" err="1" smtClean="0">
                <a:solidFill>
                  <a:srgbClr val="333333"/>
                </a:solidFill>
              </a:rPr>
              <a:t>України</a:t>
            </a:r>
            <a:r>
              <a:rPr lang="ru-RU" sz="1600" dirty="0" smtClean="0">
                <a:solidFill>
                  <a:srgbClr val="333333"/>
                </a:solidFill>
              </a:rPr>
              <a:t>« (21 </a:t>
            </a:r>
            <a:r>
              <a:rPr lang="ru-RU" sz="1600" dirty="0" err="1" smtClean="0">
                <a:solidFill>
                  <a:srgbClr val="333333"/>
                </a:solidFill>
              </a:rPr>
              <a:t>вересня</a:t>
            </a:r>
            <a:r>
              <a:rPr lang="ru-RU" sz="1600" dirty="0" smtClean="0">
                <a:solidFill>
                  <a:srgbClr val="333333"/>
                </a:solidFill>
              </a:rPr>
              <a:t> 2023 р.), </a:t>
            </a:r>
            <a:r>
              <a:rPr lang="ru-RU" sz="1600" dirty="0" err="1">
                <a:solidFill>
                  <a:srgbClr val="333333"/>
                </a:solidFill>
              </a:rPr>
              <a:t>відповідно</a:t>
            </a:r>
            <a:r>
              <a:rPr lang="ru-RU" sz="1600" dirty="0">
                <a:solidFill>
                  <a:srgbClr val="333333"/>
                </a:solidFill>
              </a:rPr>
              <a:t> до </a:t>
            </a:r>
            <a:r>
              <a:rPr lang="ru-RU" sz="1600" dirty="0" err="1">
                <a:solidFill>
                  <a:srgbClr val="333333"/>
                </a:solidFill>
              </a:rPr>
              <a:t>яких</a:t>
            </a:r>
            <a:r>
              <a:rPr lang="ru-RU" sz="1600" dirty="0">
                <a:solidFill>
                  <a:srgbClr val="333333"/>
                </a:solidFill>
              </a:rPr>
              <a:t>: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 err="1">
                <a:solidFill>
                  <a:srgbClr val="333333"/>
                </a:solidFill>
              </a:rPr>
              <a:t>Пропонується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закріпити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оновлене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визначення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терміну</a:t>
            </a:r>
            <a:r>
              <a:rPr lang="ru-RU" sz="1600" dirty="0">
                <a:solidFill>
                  <a:srgbClr val="333333"/>
                </a:solidFill>
              </a:rPr>
              <a:t> "</a:t>
            </a:r>
            <a:r>
              <a:rPr lang="ru-RU" sz="1600" dirty="0" err="1">
                <a:solidFill>
                  <a:srgbClr val="333333"/>
                </a:solidFill>
              </a:rPr>
              <a:t>національні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меншини</a:t>
            </a:r>
            <a:r>
              <a:rPr lang="ru-RU" sz="1600" dirty="0">
                <a:solidFill>
                  <a:srgbClr val="333333"/>
                </a:solidFill>
              </a:rPr>
              <a:t> (</a:t>
            </a:r>
            <a:r>
              <a:rPr lang="ru-RU" sz="1600" dirty="0" err="1">
                <a:solidFill>
                  <a:srgbClr val="333333"/>
                </a:solidFill>
              </a:rPr>
              <a:t>спільноти</a:t>
            </a:r>
            <a:r>
              <a:rPr lang="ru-RU" sz="1600" dirty="0">
                <a:solidFill>
                  <a:srgbClr val="333333"/>
                </a:solidFill>
              </a:rPr>
              <a:t>)", </a:t>
            </a:r>
            <a:r>
              <a:rPr lang="ru-RU" sz="1600" dirty="0" err="1">
                <a:solidFill>
                  <a:srgbClr val="333333"/>
                </a:solidFill>
              </a:rPr>
              <a:t>що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</a:rPr>
              <a:t>відповідає</a:t>
            </a:r>
            <a:r>
              <a:rPr lang="ru-RU" sz="1600" dirty="0" smtClean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Рамковій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конвенції</a:t>
            </a:r>
            <a:r>
              <a:rPr lang="ru-RU" sz="1600" dirty="0">
                <a:solidFill>
                  <a:srgbClr val="333333"/>
                </a:solidFill>
              </a:rPr>
              <a:t> про </a:t>
            </a:r>
            <a:r>
              <a:rPr lang="ru-RU" sz="1600" dirty="0" err="1">
                <a:solidFill>
                  <a:srgbClr val="333333"/>
                </a:solidFill>
              </a:rPr>
              <a:t>захист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національних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</a:t>
            </a:r>
            <a:r>
              <a:rPr lang="ru-RU" sz="1600" dirty="0">
                <a:solidFill>
                  <a:srgbClr val="333333"/>
                </a:solidFill>
              </a:rPr>
              <a:t> 1995 року;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 err="1">
                <a:solidFill>
                  <a:srgbClr val="333333"/>
                </a:solidFill>
              </a:rPr>
              <a:t>Передбачаються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державні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гарантії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безоплатного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забезпечення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підручниками</a:t>
            </a:r>
            <a:r>
              <a:rPr lang="ru-RU" sz="1600" dirty="0">
                <a:solidFill>
                  <a:srgbClr val="333333"/>
                </a:solidFill>
              </a:rPr>
              <a:t> (у тому </a:t>
            </a:r>
            <a:r>
              <a:rPr lang="ru-RU" sz="1600" dirty="0" err="1">
                <a:solidFill>
                  <a:srgbClr val="333333"/>
                </a:solidFill>
              </a:rPr>
              <a:t>числі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електронними</a:t>
            </a:r>
            <a:r>
              <a:rPr lang="ru-RU" sz="1600" dirty="0">
                <a:solidFill>
                  <a:srgbClr val="333333"/>
                </a:solidFill>
              </a:rPr>
              <a:t>) </a:t>
            </a:r>
            <a:r>
              <a:rPr lang="ru-RU" sz="1600" dirty="0" err="1">
                <a:solidFill>
                  <a:srgbClr val="333333"/>
                </a:solidFill>
              </a:rPr>
              <a:t>здобувачів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повної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загальної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середньої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освіти</a:t>
            </a:r>
            <a:r>
              <a:rPr lang="ru-RU" sz="1600" dirty="0">
                <a:solidFill>
                  <a:srgbClr val="333333"/>
                </a:solidFill>
              </a:rPr>
              <a:t>, </a:t>
            </a:r>
            <a:r>
              <a:rPr lang="ru-RU" sz="1600" dirty="0" err="1">
                <a:solidFill>
                  <a:srgbClr val="333333"/>
                </a:solidFill>
              </a:rPr>
              <a:t>які</a:t>
            </a:r>
            <a:r>
              <a:rPr lang="ru-RU" sz="1600" dirty="0">
                <a:solidFill>
                  <a:srgbClr val="333333"/>
                </a:solidFill>
              </a:rPr>
              <a:t> належать до </a:t>
            </a:r>
            <a:r>
              <a:rPr lang="ru-RU" sz="1600" dirty="0" err="1">
                <a:solidFill>
                  <a:srgbClr val="333333"/>
                </a:solidFill>
              </a:rPr>
              <a:t>національних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</a:t>
            </a:r>
            <a:r>
              <a:rPr lang="ru-RU" sz="1600" dirty="0">
                <a:solidFill>
                  <a:srgbClr val="333333"/>
                </a:solidFill>
              </a:rPr>
              <a:t> (</a:t>
            </a:r>
            <a:r>
              <a:rPr lang="ru-RU" sz="1600" dirty="0" err="1">
                <a:solidFill>
                  <a:srgbClr val="333333"/>
                </a:solidFill>
              </a:rPr>
              <a:t>спільнот</a:t>
            </a:r>
            <a:r>
              <a:rPr lang="ru-RU" sz="1600" dirty="0">
                <a:solidFill>
                  <a:srgbClr val="333333"/>
                </a:solidFill>
              </a:rPr>
              <a:t>), у порядку, </a:t>
            </a:r>
            <a:r>
              <a:rPr lang="ru-RU" sz="1600" dirty="0" err="1">
                <a:solidFill>
                  <a:srgbClr val="333333"/>
                </a:solidFill>
              </a:rPr>
              <a:t>встановленому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Кабміном</a:t>
            </a:r>
            <a:r>
              <a:rPr lang="ru-RU" sz="1600" dirty="0">
                <a:solidFill>
                  <a:srgbClr val="333333"/>
                </a:solidFill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 err="1">
                <a:solidFill>
                  <a:srgbClr val="333333"/>
                </a:solidFill>
              </a:rPr>
              <a:t>Забезпечується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можливість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використання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мов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національних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</a:t>
            </a:r>
            <a:r>
              <a:rPr lang="ru-RU" sz="1600" dirty="0">
                <a:solidFill>
                  <a:srgbClr val="333333"/>
                </a:solidFill>
              </a:rPr>
              <a:t> (</a:t>
            </a:r>
            <a:r>
              <a:rPr lang="ru-RU" sz="1600" dirty="0" err="1">
                <a:solidFill>
                  <a:srgbClr val="333333"/>
                </a:solidFill>
              </a:rPr>
              <a:t>спільнот</a:t>
            </a:r>
            <a:r>
              <a:rPr lang="ru-RU" sz="1600" dirty="0">
                <a:solidFill>
                  <a:srgbClr val="333333"/>
                </a:solidFill>
              </a:rPr>
              <a:t>) у </a:t>
            </a:r>
            <a:r>
              <a:rPr lang="ru-RU" sz="1600" dirty="0" err="1">
                <a:solidFill>
                  <a:srgbClr val="333333"/>
                </a:solidFill>
              </a:rPr>
              <a:t>сфері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реклами</a:t>
            </a:r>
            <a:r>
              <a:rPr lang="ru-RU" sz="1600" dirty="0">
                <a:solidFill>
                  <a:srgbClr val="333333"/>
                </a:solidFill>
              </a:rPr>
              <a:t>, </a:t>
            </a:r>
            <a:r>
              <a:rPr lang="ru-RU" sz="1600" dirty="0" err="1">
                <a:solidFill>
                  <a:srgbClr val="333333"/>
                </a:solidFill>
              </a:rPr>
              <a:t>під</a:t>
            </a:r>
            <a:r>
              <a:rPr lang="ru-RU" sz="1600" dirty="0">
                <a:solidFill>
                  <a:srgbClr val="333333"/>
                </a:solidFill>
              </a:rPr>
              <a:t> час </a:t>
            </a:r>
            <a:r>
              <a:rPr lang="ru-RU" sz="1600" dirty="0" err="1">
                <a:solidFill>
                  <a:srgbClr val="333333"/>
                </a:solidFill>
              </a:rPr>
              <a:t>здійснення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публічних</a:t>
            </a:r>
            <a:r>
              <a:rPr lang="ru-RU" sz="1600" dirty="0">
                <a:solidFill>
                  <a:srgbClr val="333333"/>
                </a:solidFill>
              </a:rPr>
              <a:t>, культурно-</a:t>
            </a:r>
            <a:r>
              <a:rPr lang="ru-RU" sz="1600" dirty="0" err="1">
                <a:solidFill>
                  <a:srgbClr val="333333"/>
                </a:solidFill>
              </a:rPr>
              <a:t>мистецьких</a:t>
            </a:r>
            <a:r>
              <a:rPr lang="ru-RU" sz="1600" dirty="0">
                <a:solidFill>
                  <a:srgbClr val="333333"/>
                </a:solidFill>
              </a:rPr>
              <a:t>, </a:t>
            </a:r>
            <a:r>
              <a:rPr lang="ru-RU" sz="1600" dirty="0" err="1">
                <a:solidFill>
                  <a:srgbClr val="333333"/>
                </a:solidFill>
              </a:rPr>
              <a:t>розважальних</a:t>
            </a:r>
            <a:r>
              <a:rPr lang="ru-RU" sz="1600" dirty="0">
                <a:solidFill>
                  <a:srgbClr val="333333"/>
                </a:solidFill>
              </a:rPr>
              <a:t> та </a:t>
            </a:r>
            <a:r>
              <a:rPr lang="ru-RU" sz="1600" dirty="0" err="1">
                <a:solidFill>
                  <a:srgbClr val="333333"/>
                </a:solidFill>
              </a:rPr>
              <a:t>видовищних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заходів</a:t>
            </a:r>
            <a:r>
              <a:rPr lang="ru-RU" sz="1600" dirty="0">
                <a:solidFill>
                  <a:srgbClr val="333333"/>
                </a:solidFill>
              </a:rPr>
              <a:t>, </a:t>
            </a:r>
            <a:r>
              <a:rPr lang="ru-RU" sz="1600" dirty="0" err="1">
                <a:solidFill>
                  <a:srgbClr val="333333"/>
                </a:solidFill>
              </a:rPr>
              <a:t>надання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екстреної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допомоги</a:t>
            </a:r>
            <a:r>
              <a:rPr lang="ru-RU" sz="1600" dirty="0">
                <a:solidFill>
                  <a:srgbClr val="333333"/>
                </a:solidFill>
              </a:rPr>
              <a:t>, </a:t>
            </a:r>
            <a:r>
              <a:rPr lang="ru-RU" sz="1600" dirty="0" err="1">
                <a:solidFill>
                  <a:srgbClr val="333333"/>
                </a:solidFill>
              </a:rPr>
              <a:t>надання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допомоги</a:t>
            </a:r>
            <a:r>
              <a:rPr lang="ru-RU" sz="1600" dirty="0">
                <a:solidFill>
                  <a:srgbClr val="333333"/>
                </a:solidFill>
              </a:rPr>
              <a:t> та </a:t>
            </a:r>
            <a:r>
              <a:rPr lang="ru-RU" sz="1600" dirty="0" err="1">
                <a:solidFill>
                  <a:srgbClr val="333333"/>
                </a:solidFill>
              </a:rPr>
              <a:t>захисту</a:t>
            </a:r>
            <a:r>
              <a:rPr lang="ru-RU" sz="1600" dirty="0">
                <a:solidFill>
                  <a:srgbClr val="333333"/>
                </a:solidFill>
              </a:rPr>
              <a:t> жертвам </a:t>
            </a:r>
            <a:r>
              <a:rPr lang="ru-RU" sz="1600" dirty="0" err="1">
                <a:solidFill>
                  <a:srgbClr val="333333"/>
                </a:solidFill>
              </a:rPr>
              <a:t>домашнього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насилля</a:t>
            </a:r>
            <a:r>
              <a:rPr lang="ru-RU" sz="1600" dirty="0">
                <a:solidFill>
                  <a:srgbClr val="333333"/>
                </a:solidFill>
              </a:rPr>
              <a:t>, догляду в </a:t>
            </a:r>
            <a:r>
              <a:rPr lang="ru-RU" sz="1600" dirty="0" err="1">
                <a:solidFill>
                  <a:srgbClr val="333333"/>
                </a:solidFill>
              </a:rPr>
              <a:t>будинку-інтернаті</a:t>
            </a:r>
            <a:r>
              <a:rPr lang="ru-RU" sz="1600" dirty="0">
                <a:solidFill>
                  <a:srgbClr val="333333"/>
                </a:solidFill>
              </a:rPr>
              <a:t> для </a:t>
            </a:r>
            <a:r>
              <a:rPr lang="ru-RU" sz="1600" dirty="0" err="1">
                <a:solidFill>
                  <a:srgbClr val="333333"/>
                </a:solidFill>
              </a:rPr>
              <a:t>громадян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похилого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віку</a:t>
            </a:r>
            <a:r>
              <a:rPr lang="ru-RU" sz="1600" dirty="0">
                <a:solidFill>
                  <a:srgbClr val="333333"/>
                </a:solidFill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 err="1">
                <a:solidFill>
                  <a:srgbClr val="333333"/>
                </a:solidFill>
              </a:rPr>
              <a:t>Уточнюються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критерії</a:t>
            </a:r>
            <a:r>
              <a:rPr lang="ru-RU" sz="1600" dirty="0">
                <a:solidFill>
                  <a:srgbClr val="333333"/>
                </a:solidFill>
              </a:rPr>
              <a:t>, на </a:t>
            </a:r>
            <a:r>
              <a:rPr lang="ru-RU" sz="1600" dirty="0" err="1">
                <a:solidFill>
                  <a:srgbClr val="333333"/>
                </a:solidFill>
              </a:rPr>
              <a:t>основі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яких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розроблятиметься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методологія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використання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мов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національних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</a:t>
            </a:r>
            <a:r>
              <a:rPr lang="ru-RU" sz="1600" dirty="0">
                <a:solidFill>
                  <a:srgbClr val="333333"/>
                </a:solidFill>
              </a:rPr>
              <a:t> (</a:t>
            </a:r>
            <a:r>
              <a:rPr lang="ru-RU" sz="1600" dirty="0" err="1">
                <a:solidFill>
                  <a:srgbClr val="333333"/>
                </a:solidFill>
              </a:rPr>
              <a:t>спільнот</a:t>
            </a:r>
            <a:r>
              <a:rPr lang="ru-RU" sz="1600" dirty="0">
                <a:solidFill>
                  <a:srgbClr val="333333"/>
                </a:solidFill>
              </a:rPr>
              <a:t>) у </a:t>
            </a:r>
            <a:r>
              <a:rPr lang="ru-RU" sz="1600" dirty="0" err="1">
                <a:solidFill>
                  <a:srgbClr val="333333"/>
                </a:solidFill>
              </a:rPr>
              <a:t>населених</a:t>
            </a:r>
            <a:r>
              <a:rPr lang="ru-RU" sz="1600" dirty="0">
                <a:solidFill>
                  <a:srgbClr val="333333"/>
                </a:solidFill>
              </a:rPr>
              <a:t> пунктах, в </a:t>
            </a:r>
            <a:r>
              <a:rPr lang="ru-RU" sz="1600" dirty="0" err="1">
                <a:solidFill>
                  <a:srgbClr val="333333"/>
                </a:solidFill>
              </a:rPr>
              <a:t>яких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традиційно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проживають</a:t>
            </a:r>
            <a:r>
              <a:rPr lang="ru-RU" sz="1600" dirty="0">
                <a:solidFill>
                  <a:srgbClr val="333333"/>
                </a:solidFill>
              </a:rPr>
              <a:t> особи, </a:t>
            </a:r>
            <a:r>
              <a:rPr lang="ru-RU" sz="1600" dirty="0" err="1">
                <a:solidFill>
                  <a:srgbClr val="333333"/>
                </a:solidFill>
              </a:rPr>
              <a:t>які</a:t>
            </a:r>
            <a:r>
              <a:rPr lang="ru-RU" sz="1600" dirty="0">
                <a:solidFill>
                  <a:srgbClr val="333333"/>
                </a:solidFill>
              </a:rPr>
              <a:t> належать до </a:t>
            </a:r>
            <a:r>
              <a:rPr lang="ru-RU" sz="1600" dirty="0" err="1">
                <a:solidFill>
                  <a:srgbClr val="333333"/>
                </a:solidFill>
              </a:rPr>
              <a:t>національних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</a:t>
            </a:r>
            <a:r>
              <a:rPr lang="ru-RU" sz="1600" dirty="0">
                <a:solidFill>
                  <a:srgbClr val="333333"/>
                </a:solidFill>
              </a:rPr>
              <a:t> (</a:t>
            </a:r>
            <a:r>
              <a:rPr lang="ru-RU" sz="1600" dirty="0" err="1">
                <a:solidFill>
                  <a:srgbClr val="333333"/>
                </a:solidFill>
              </a:rPr>
              <a:t>спільнот</a:t>
            </a:r>
            <a:r>
              <a:rPr lang="ru-RU" sz="1600" dirty="0">
                <a:solidFill>
                  <a:srgbClr val="333333"/>
                </a:solidFill>
              </a:rPr>
              <a:t>), </a:t>
            </a:r>
            <a:r>
              <a:rPr lang="ru-RU" sz="1600" dirty="0" err="1">
                <a:solidFill>
                  <a:srgbClr val="333333"/>
                </a:solidFill>
              </a:rPr>
              <a:t>або</a:t>
            </a:r>
            <a:r>
              <a:rPr lang="ru-RU" sz="1600" dirty="0">
                <a:solidFill>
                  <a:srgbClr val="333333"/>
                </a:solidFill>
              </a:rPr>
              <a:t> в </a:t>
            </a:r>
            <a:r>
              <a:rPr lang="ru-RU" sz="1600" dirty="0" err="1">
                <a:solidFill>
                  <a:srgbClr val="333333"/>
                </a:solidFill>
              </a:rPr>
              <a:t>яких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такі</a:t>
            </a:r>
            <a:r>
              <a:rPr lang="ru-RU" sz="1600" dirty="0">
                <a:solidFill>
                  <a:srgbClr val="333333"/>
                </a:solidFill>
              </a:rPr>
              <a:t> особи </a:t>
            </a:r>
            <a:r>
              <a:rPr lang="ru-RU" sz="1600" dirty="0" err="1">
                <a:solidFill>
                  <a:srgbClr val="333333"/>
                </a:solidFill>
              </a:rPr>
              <a:t>складають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значну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частину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населення</a:t>
            </a:r>
            <a:r>
              <a:rPr lang="ru-RU" sz="1600" dirty="0">
                <a:solidFill>
                  <a:srgbClr val="333333"/>
                </a:solidFill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 err="1">
                <a:solidFill>
                  <a:srgbClr val="333333"/>
                </a:solidFill>
              </a:rPr>
              <a:t>Пропонується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визначення</a:t>
            </a:r>
            <a:r>
              <a:rPr lang="ru-RU" sz="1600" dirty="0">
                <a:solidFill>
                  <a:srgbClr val="333333"/>
                </a:solidFill>
              </a:rPr>
              <a:t> таких понять, як "</a:t>
            </a:r>
            <a:r>
              <a:rPr lang="ru-RU" sz="1600" dirty="0" err="1">
                <a:solidFill>
                  <a:srgbClr val="333333"/>
                </a:solidFill>
              </a:rPr>
              <a:t>спеціалізовані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книгарні</a:t>
            </a:r>
            <a:r>
              <a:rPr lang="ru-RU" sz="1600" dirty="0">
                <a:solidFill>
                  <a:srgbClr val="333333"/>
                </a:solidFill>
              </a:rPr>
              <a:t>, </a:t>
            </a:r>
            <a:r>
              <a:rPr lang="ru-RU" sz="1600" dirty="0" err="1">
                <a:solidFill>
                  <a:srgbClr val="333333"/>
                </a:solidFill>
              </a:rPr>
              <a:t>утворені</a:t>
            </a:r>
            <a:r>
              <a:rPr lang="ru-RU" sz="1600" dirty="0">
                <a:solidFill>
                  <a:srgbClr val="333333"/>
                </a:solidFill>
              </a:rPr>
              <a:t> для </a:t>
            </a:r>
            <a:r>
              <a:rPr lang="ru-RU" sz="1600" dirty="0" err="1">
                <a:solidFill>
                  <a:srgbClr val="333333"/>
                </a:solidFill>
              </a:rPr>
              <a:t>реалізації</a:t>
            </a:r>
            <a:r>
              <a:rPr lang="ru-RU" sz="1600" dirty="0">
                <a:solidFill>
                  <a:srgbClr val="333333"/>
                </a:solidFill>
              </a:rPr>
              <a:t> прав </a:t>
            </a:r>
            <a:r>
              <a:rPr lang="ru-RU" sz="1600" dirty="0" err="1">
                <a:solidFill>
                  <a:srgbClr val="333333"/>
                </a:solidFill>
              </a:rPr>
              <a:t>національних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</a:t>
            </a:r>
            <a:r>
              <a:rPr lang="ru-RU" sz="1600" dirty="0">
                <a:solidFill>
                  <a:srgbClr val="333333"/>
                </a:solidFill>
              </a:rPr>
              <a:t> (</a:t>
            </a:r>
            <a:r>
              <a:rPr lang="ru-RU" sz="1600" dirty="0" err="1">
                <a:solidFill>
                  <a:srgbClr val="333333"/>
                </a:solidFill>
              </a:rPr>
              <a:t>спільнот</a:t>
            </a:r>
            <a:r>
              <a:rPr lang="ru-RU" sz="1600" dirty="0">
                <a:solidFill>
                  <a:srgbClr val="333333"/>
                </a:solidFill>
              </a:rPr>
              <a:t>)", "</a:t>
            </a:r>
            <a:r>
              <a:rPr lang="ru-RU" sz="1600" dirty="0" err="1">
                <a:solidFill>
                  <a:srgbClr val="333333"/>
                </a:solidFill>
              </a:rPr>
              <a:t>супровід</a:t>
            </a:r>
            <a:r>
              <a:rPr lang="ru-RU" sz="1600" dirty="0">
                <a:solidFill>
                  <a:srgbClr val="333333"/>
                </a:solidFill>
              </a:rPr>
              <a:t> (конферанс)".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 err="1">
                <a:solidFill>
                  <a:srgbClr val="333333"/>
                </a:solidFill>
              </a:rPr>
              <a:t>Уточнюється</a:t>
            </a:r>
            <a:r>
              <a:rPr lang="ru-RU" sz="1600" dirty="0">
                <a:solidFill>
                  <a:srgbClr val="333333"/>
                </a:solidFill>
              </a:rPr>
              <a:t> порядок </a:t>
            </a:r>
            <a:r>
              <a:rPr lang="ru-RU" sz="1600" dirty="0" err="1">
                <a:solidFill>
                  <a:srgbClr val="333333"/>
                </a:solidFill>
              </a:rPr>
              <a:t>визначення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населених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пунктів</a:t>
            </a:r>
            <a:r>
              <a:rPr lang="ru-RU" sz="1600" dirty="0">
                <a:solidFill>
                  <a:srgbClr val="333333"/>
                </a:solidFill>
              </a:rPr>
              <a:t>, у </a:t>
            </a:r>
            <a:r>
              <a:rPr lang="ru-RU" sz="1600" dirty="0" err="1">
                <a:solidFill>
                  <a:srgbClr val="333333"/>
                </a:solidFill>
              </a:rPr>
              <a:t>яких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традиційно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проживають</a:t>
            </a:r>
            <a:r>
              <a:rPr lang="ru-RU" sz="1600" dirty="0">
                <a:solidFill>
                  <a:srgbClr val="333333"/>
                </a:solidFill>
              </a:rPr>
              <a:t> люди, </a:t>
            </a:r>
            <a:r>
              <a:rPr lang="ru-RU" sz="1600" dirty="0" err="1">
                <a:solidFill>
                  <a:srgbClr val="333333"/>
                </a:solidFill>
              </a:rPr>
              <a:t>які</a:t>
            </a:r>
            <a:r>
              <a:rPr lang="ru-RU" sz="1600" dirty="0">
                <a:solidFill>
                  <a:srgbClr val="333333"/>
                </a:solidFill>
              </a:rPr>
              <a:t> належать до </a:t>
            </a:r>
            <a:r>
              <a:rPr lang="ru-RU" sz="1600" dirty="0" err="1">
                <a:solidFill>
                  <a:srgbClr val="333333"/>
                </a:solidFill>
              </a:rPr>
              <a:t>національних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меншин</a:t>
            </a:r>
            <a:r>
              <a:rPr lang="ru-RU" sz="1600" dirty="0">
                <a:solidFill>
                  <a:srgbClr val="333333"/>
                </a:solidFill>
              </a:rPr>
              <a:t> (</a:t>
            </a:r>
            <a:r>
              <a:rPr lang="ru-RU" sz="1600" dirty="0" err="1">
                <a:solidFill>
                  <a:srgbClr val="333333"/>
                </a:solidFill>
              </a:rPr>
              <a:t>спільнот</a:t>
            </a:r>
            <a:r>
              <a:rPr lang="ru-RU" sz="1600" dirty="0">
                <a:solidFill>
                  <a:srgbClr val="333333"/>
                </a:solidFill>
              </a:rPr>
              <a:t>), </a:t>
            </a:r>
            <a:r>
              <a:rPr lang="ru-RU" sz="1600" dirty="0" err="1">
                <a:solidFill>
                  <a:srgbClr val="333333"/>
                </a:solidFill>
              </a:rPr>
              <a:t>або</a:t>
            </a:r>
            <a:r>
              <a:rPr lang="ru-RU" sz="1600" dirty="0">
                <a:solidFill>
                  <a:srgbClr val="333333"/>
                </a:solidFill>
              </a:rPr>
              <a:t> в </a:t>
            </a:r>
            <a:r>
              <a:rPr lang="ru-RU" sz="1600" dirty="0" err="1">
                <a:solidFill>
                  <a:srgbClr val="333333"/>
                </a:solidFill>
              </a:rPr>
              <a:t>яких</a:t>
            </a:r>
            <a:r>
              <a:rPr lang="ru-RU" sz="1600" dirty="0">
                <a:solidFill>
                  <a:srgbClr val="333333"/>
                </a:solidFill>
              </a:rPr>
              <a:t> вони </a:t>
            </a:r>
            <a:r>
              <a:rPr lang="ru-RU" sz="1600" dirty="0" err="1">
                <a:solidFill>
                  <a:srgbClr val="333333"/>
                </a:solidFill>
              </a:rPr>
              <a:t>складають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значну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частину</a:t>
            </a:r>
            <a:r>
              <a:rPr lang="ru-RU" sz="1600" dirty="0">
                <a:solidFill>
                  <a:srgbClr val="333333"/>
                </a:solidFill>
              </a:rPr>
              <a:t> </a:t>
            </a:r>
            <a:r>
              <a:rPr lang="ru-RU" sz="1600" dirty="0" err="1">
                <a:solidFill>
                  <a:srgbClr val="333333"/>
                </a:solidFill>
              </a:rPr>
              <a:t>населення</a:t>
            </a:r>
            <a:r>
              <a:rPr lang="ru-RU" sz="1600" dirty="0">
                <a:solidFill>
                  <a:srgbClr val="333333"/>
                </a:solidFill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918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136904" cy="55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96944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етнонаціональної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• </a:t>
            </a:r>
            <a:r>
              <a:rPr lang="ru-RU" dirty="0" err="1"/>
              <a:t>безумовна</a:t>
            </a:r>
            <a:r>
              <a:rPr lang="ru-RU" dirty="0"/>
              <a:t> </a:t>
            </a:r>
            <a:r>
              <a:rPr lang="ru-RU" dirty="0" err="1"/>
              <a:t>повага</a:t>
            </a:r>
            <a:r>
              <a:rPr lang="ru-RU" dirty="0"/>
              <a:t> до прав та </a:t>
            </a:r>
            <a:r>
              <a:rPr lang="ru-RU" dirty="0" err="1"/>
              <a:t>основних</a:t>
            </a:r>
            <a:r>
              <a:rPr lang="ru-RU" dirty="0"/>
              <a:t> свобод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/>
              <a:t>, </a:t>
            </a:r>
            <a:r>
              <a:rPr lang="ru-RU" dirty="0" err="1"/>
              <a:t>етнічної</a:t>
            </a:r>
            <a:r>
              <a:rPr lang="ru-RU" dirty="0"/>
              <a:t> та </a:t>
            </a:r>
            <a:r>
              <a:rPr lang="ru-RU" dirty="0" err="1"/>
              <a:t>конфесійної</a:t>
            </a:r>
            <a:r>
              <a:rPr lang="ru-RU" dirty="0"/>
              <a:t> </a:t>
            </a:r>
            <a:r>
              <a:rPr lang="ru-RU" dirty="0" err="1"/>
              <a:t>приналежності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• принцип </a:t>
            </a:r>
            <a:r>
              <a:rPr lang="ru-RU" dirty="0" err="1" smtClean="0">
                <a:solidFill>
                  <a:prstClr val="black"/>
                </a:solidFill>
              </a:rPr>
              <a:t>толерантності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усіма</a:t>
            </a:r>
            <a:r>
              <a:rPr lang="ru-RU" dirty="0"/>
              <a:t> формами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 smtClean="0"/>
              <a:t>екстремізму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етнополітики</a:t>
            </a:r>
            <a:r>
              <a:rPr lang="ru-RU" dirty="0"/>
              <a:t> 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науковість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 smtClean="0"/>
              <a:t>науково-експертного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/>
              <a:t>всього</a:t>
            </a:r>
            <a:r>
              <a:rPr lang="ru-RU" dirty="0"/>
              <a:t> комплексу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врегулюванням</a:t>
            </a:r>
            <a:r>
              <a:rPr lang="ru-RU" dirty="0"/>
              <a:t> </a:t>
            </a:r>
            <a:r>
              <a:rPr lang="ru-RU" dirty="0" err="1"/>
              <a:t>міжетнічних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 smtClean="0"/>
              <a:t>етнонаціональної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міжетнічних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непорушність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кордонів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етнонаціональної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міжнародним</a:t>
            </a:r>
            <a:r>
              <a:rPr lang="ru-RU" dirty="0" smtClean="0"/>
              <a:t> </a:t>
            </a:r>
            <a:r>
              <a:rPr lang="ru-RU" dirty="0" err="1" smtClean="0"/>
              <a:t>правовим</a:t>
            </a:r>
            <a:r>
              <a:rPr lang="ru-RU" dirty="0" smtClean="0"/>
              <a:t> нормам та актам.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69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16909"/>
              </p:ext>
            </p:extLst>
          </p:nvPr>
        </p:nvGraphicFramePr>
        <p:xfrm>
          <a:off x="257380" y="908720"/>
          <a:ext cx="8568952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528"/>
                <a:gridCol w="610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функція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Зміст</a:t>
                      </a:r>
                      <a:r>
                        <a:rPr lang="uk-UA" baseline="0" dirty="0" smtClean="0"/>
                        <a:t> функції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Управлінська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полягає в розробці основних напрямів розвитку етнонаціональної політики й управління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етнополітичними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процесами та відносинами; превентивних засобів щодо можливих ускладнень та загострення етнонаціональної ситуації;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цілепокладання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визначення цілей і завдань, розробка програм діяльності відповідно до інтересів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етноспільнот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мобілізаційна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мобілізувати духовні та матеріальні сили етнонаціональної спільноти для досягнення поставленої мети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організаційна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має сприяти налагодженню організованого життя та цілеспрямованої діяльності етнонаціональних спільнот, зокрема створенню організаційних структур, здатних забезпечувати їхні потреби й інтереси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контрольна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покликана спостерігати та здійснювати контроль за дотриманням всіма суб’єктами етнонаціональної політики законів і норм, що визначають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етнополітичні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відносини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захисна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забезпечення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етнополітичної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безпеки людини, етнонаціональних спільнот, усього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поліетнічного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суспільства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6632"/>
            <a:ext cx="85689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Демократична </a:t>
            </a:r>
            <a:r>
              <a:rPr lang="en-US" b="1" i="1" dirty="0">
                <a:solidFill>
                  <a:prstClr val="black"/>
                </a:solidFill>
              </a:rPr>
              <a:t>    </a:t>
            </a:r>
            <a:r>
              <a:rPr lang="uk-UA" b="1" i="1" dirty="0" smtClean="0">
                <a:solidFill>
                  <a:prstClr val="black"/>
                </a:solidFill>
              </a:rPr>
              <a:t>етнонаціональна </a:t>
            </a:r>
            <a:r>
              <a:rPr lang="uk-UA" b="1" i="1" dirty="0">
                <a:solidFill>
                  <a:prstClr val="black"/>
                </a:solidFill>
              </a:rPr>
              <a:t>політика виконує досить багато різноманітних і важ</a:t>
            </a:r>
            <a:r>
              <a:rPr lang="uk-UA" b="1" dirty="0">
                <a:solidFill>
                  <a:prstClr val="black"/>
                </a:solidFill>
              </a:rPr>
              <a:t>ливих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b="1" i="1" dirty="0">
                <a:solidFill>
                  <a:prstClr val="black"/>
                </a:solidFill>
              </a:rPr>
              <a:t>функцій</a:t>
            </a:r>
            <a:r>
              <a:rPr lang="uk-UA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77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61076"/>
              </p:ext>
            </p:extLst>
          </p:nvPr>
        </p:nvGraphicFramePr>
        <p:xfrm>
          <a:off x="179512" y="116632"/>
          <a:ext cx="8712968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336704"/>
              </a:tblGrid>
              <a:tr h="144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стабілізаційна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збереженню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етнополітичної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стабільності та зміцненню національної безпеки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інтеграційна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зміцненні внутрішньої єдності етнонаціональних спільнот, їх інтеграції, тобто включенню в суспільно-політичне життя, у зміцненні національної єдності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поліетнічного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суспільства та територіальної цілісності держави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етнопримирювальна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узгодження специфічних потреб та інтересів різних етнонаціональних спільнот між собою та із загальносуспільними, запобігання ескалації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етнополітичних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конфліктів та їхнє цивілізоване розв’язання</a:t>
                      </a:r>
                      <a:endParaRPr lang="ru-RU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функція етнічної та політичної соціалізації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формування етнічної та політичної свідомості, включення людини в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етнополітичне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життя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виховна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виховання поваги до етнонаціональної гідності, непримиренності до  проявів ксенофобії, формування  культури міжетнічного спілкування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інноваційна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покликана вести постійні пошуки і запроваджувати нові засоби та методи вдосконалення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етнона¬ціональної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політики</a:t>
                      </a:r>
                      <a:endParaRPr lang="ru-RU" dirty="0"/>
                    </a:p>
                  </a:txBody>
                  <a:tcPr/>
                </a:tc>
              </a:tr>
              <a:tr h="772576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прогностична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вимагає моніторингу (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відстежування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етнополітичних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процесів і відносин, з’ясування тенденцій їх розвитку та передбачення наслідків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5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0648"/>
            <a:ext cx="777686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3496"/>
            <a:ext cx="7920881" cy="59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436" y="180102"/>
            <a:ext cx="8352928" cy="618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b="1" dirty="0" err="1">
                <a:latin typeface="+mj-lt"/>
              </a:rPr>
              <a:t>Венеціанська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комісія</a:t>
            </a:r>
            <a:r>
              <a:rPr lang="ru-RU" b="1" dirty="0">
                <a:latin typeface="+mj-lt"/>
              </a:rPr>
              <a:t> «За </a:t>
            </a:r>
            <a:r>
              <a:rPr lang="ru-RU" b="1" dirty="0" err="1">
                <a:latin typeface="+mj-lt"/>
              </a:rPr>
              <a:t>демократію</a:t>
            </a:r>
            <a:r>
              <a:rPr lang="ru-RU" b="1" dirty="0">
                <a:latin typeface="+mj-lt"/>
              </a:rPr>
              <a:t> через право» </a:t>
            </a:r>
            <a:r>
              <a:rPr lang="ru-RU" b="1" dirty="0" err="1">
                <a:latin typeface="+mj-lt"/>
              </a:rPr>
              <a:t>розробила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рекомендації</a:t>
            </a:r>
            <a:r>
              <a:rPr lang="ru-RU" b="1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щодо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змісту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механізмів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забезпечення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представництва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національних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меншин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виборних</a:t>
            </a:r>
            <a:r>
              <a:rPr lang="ru-RU" dirty="0">
                <a:latin typeface="+mj-lt"/>
              </a:rPr>
              <a:t> органах: </a:t>
            </a:r>
            <a:endParaRPr lang="ru-RU" dirty="0" smtClean="0">
              <a:latin typeface="+mj-lt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+mj-lt"/>
              </a:rPr>
              <a:t>політичні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партії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репрезентують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національні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меншини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мають</a:t>
            </a:r>
            <a:r>
              <a:rPr lang="ru-RU" dirty="0">
                <a:latin typeface="+mj-lt"/>
              </a:rPr>
              <a:t> бути </a:t>
            </a:r>
            <a:r>
              <a:rPr lang="ru-RU" dirty="0" err="1">
                <a:latin typeface="+mj-lt"/>
              </a:rPr>
              <a:t>дозволені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законодавчому</a:t>
            </a:r>
            <a:r>
              <a:rPr lang="ru-RU" dirty="0">
                <a:latin typeface="+mj-lt"/>
              </a:rPr>
              <a:t> порядку. Участь </a:t>
            </a:r>
            <a:r>
              <a:rPr lang="ru-RU" dirty="0" err="1" smtClean="0">
                <a:latin typeface="+mj-lt"/>
              </a:rPr>
              <a:t>національних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меншин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політичних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партіях</a:t>
            </a:r>
            <a:r>
              <a:rPr lang="ru-RU" dirty="0">
                <a:latin typeface="+mj-lt"/>
              </a:rPr>
              <a:t> не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бути </a:t>
            </a:r>
            <a:r>
              <a:rPr lang="ru-RU" dirty="0" err="1">
                <a:latin typeface="+mj-lt"/>
              </a:rPr>
              <a:t>обмежена</a:t>
            </a:r>
            <a:r>
              <a:rPr lang="ru-RU" dirty="0">
                <a:latin typeface="+mj-lt"/>
              </a:rPr>
              <a:t> за так </a:t>
            </a:r>
            <a:r>
              <a:rPr lang="ru-RU" dirty="0" err="1">
                <a:latin typeface="+mj-lt"/>
              </a:rPr>
              <a:t>званим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етнічним</a:t>
            </a:r>
            <a:r>
              <a:rPr lang="ru-RU" dirty="0">
                <a:latin typeface="+mj-lt"/>
              </a:rPr>
              <a:t> принципом; </a:t>
            </a:r>
            <a:endParaRPr lang="ru-RU" dirty="0" smtClean="0">
              <a:latin typeface="+mj-lt"/>
            </a:endParaRPr>
          </a:p>
          <a:p>
            <a:pPr marL="342900" indent="-342900">
              <a:buAutoNum type="arabicParenR"/>
            </a:pPr>
            <a:endParaRPr lang="ru-RU" dirty="0" smtClean="0">
              <a:latin typeface="+mj-lt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спеціальні</a:t>
            </a:r>
            <a:r>
              <a:rPr lang="ru-RU" dirty="0">
                <a:latin typeface="+mj-lt"/>
              </a:rPr>
              <a:t> правила, </a:t>
            </a:r>
            <a:r>
              <a:rPr lang="ru-RU" dirty="0" err="1">
                <a:latin typeface="+mj-lt"/>
              </a:rPr>
              <a:t>які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гарантують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національним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меншинам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зарезервовані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місця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представницькому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органі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є </a:t>
            </a:r>
            <a:r>
              <a:rPr lang="ru-RU" dirty="0" err="1" smtClean="0">
                <a:latin typeface="+mj-lt"/>
              </a:rPr>
              <a:t>винятком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загальної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схеми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розподілу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мандатів</a:t>
            </a:r>
            <a:r>
              <a:rPr lang="ru-RU" dirty="0">
                <a:latin typeface="+mj-lt"/>
              </a:rPr>
              <a:t>, не </a:t>
            </a:r>
            <a:r>
              <a:rPr lang="ru-RU" dirty="0" err="1">
                <a:latin typeface="+mj-lt"/>
              </a:rPr>
              <a:t>суперечить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принципу </a:t>
            </a:r>
            <a:r>
              <a:rPr lang="ru-RU" dirty="0" err="1">
                <a:latin typeface="+mj-lt"/>
              </a:rPr>
              <a:t>рівності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можливостей</a:t>
            </a:r>
            <a:r>
              <a:rPr lang="ru-RU" dirty="0">
                <a:latin typeface="+mj-lt"/>
              </a:rPr>
              <a:t>; </a:t>
            </a:r>
            <a:endParaRPr lang="ru-RU" dirty="0" smtClean="0">
              <a:latin typeface="+mj-lt"/>
            </a:endParaRPr>
          </a:p>
          <a:p>
            <a:pPr marL="342900" indent="-342900">
              <a:buAutoNum type="arabicParenR"/>
            </a:pPr>
            <a:endParaRPr lang="ru-RU" dirty="0" smtClean="0">
              <a:latin typeface="+mj-lt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кандидати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ані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виборці</a:t>
            </a:r>
            <a:r>
              <a:rPr lang="ru-RU" dirty="0">
                <a:latin typeface="+mj-lt"/>
              </a:rPr>
              <a:t> не </a:t>
            </a:r>
            <a:r>
              <a:rPr lang="ru-RU" dirty="0" err="1">
                <a:latin typeface="+mj-lt"/>
              </a:rPr>
              <a:t>мають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доводити</a:t>
            </a:r>
            <a:r>
              <a:rPr lang="ru-RU" dirty="0">
                <a:latin typeface="+mj-lt"/>
              </a:rPr>
              <a:t> свою </a:t>
            </a:r>
            <a:r>
              <a:rPr lang="ru-RU" dirty="0" err="1" smtClean="0">
                <a:latin typeface="+mj-lt"/>
              </a:rPr>
              <a:t>приналежність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до </a:t>
            </a:r>
            <a:r>
              <a:rPr lang="ru-RU" dirty="0" err="1">
                <a:latin typeface="+mj-lt"/>
              </a:rPr>
              <a:t>національних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меншин</a:t>
            </a:r>
            <a:r>
              <a:rPr lang="ru-RU" dirty="0" smtClean="0">
                <a:latin typeface="+mj-lt"/>
              </a:rPr>
              <a:t>;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+mj-lt"/>
              </a:rPr>
              <a:t>право </a:t>
            </a:r>
            <a:r>
              <a:rPr lang="ru-RU" dirty="0" err="1">
                <a:latin typeface="+mj-lt"/>
              </a:rPr>
              <a:t>національних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меншин</a:t>
            </a:r>
            <a:r>
              <a:rPr lang="ru-RU" dirty="0">
                <a:latin typeface="+mj-lt"/>
              </a:rPr>
              <a:t> бути </a:t>
            </a:r>
            <a:r>
              <a:rPr lang="ru-RU" dirty="0" err="1">
                <a:latin typeface="+mj-lt"/>
              </a:rPr>
              <a:t>репрезентованими</a:t>
            </a:r>
            <a:r>
              <a:rPr lang="ru-RU" dirty="0">
                <a:latin typeface="+mj-lt"/>
              </a:rPr>
              <a:t> у </a:t>
            </a:r>
            <a:r>
              <a:rPr lang="ru-RU" dirty="0" err="1" smtClean="0">
                <a:latin typeface="+mj-lt"/>
              </a:rPr>
              <a:t>представницьких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органах не </a:t>
            </a:r>
            <a:r>
              <a:rPr lang="ru-RU" dirty="0" err="1">
                <a:latin typeface="+mj-lt"/>
              </a:rPr>
              <a:t>повинне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обмежуватись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виборчими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бар’єрами</a:t>
            </a:r>
            <a:r>
              <a:rPr lang="ru-RU" dirty="0">
                <a:latin typeface="+mj-lt"/>
              </a:rPr>
              <a:t>; </a:t>
            </a:r>
            <a:endParaRPr lang="ru-RU" dirty="0" smtClean="0">
              <a:latin typeface="+mj-lt"/>
            </a:endParaRPr>
          </a:p>
          <a:p>
            <a:pPr marL="342900" indent="-342900">
              <a:buAutoNum type="arabicParenR"/>
            </a:pPr>
            <a:endParaRPr lang="ru-RU" dirty="0" smtClean="0">
              <a:latin typeface="+mj-lt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+mj-lt"/>
              </a:rPr>
              <a:t>виборчі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округи (</a:t>
            </a:r>
            <a:r>
              <a:rPr lang="ru-RU" dirty="0" err="1">
                <a:latin typeface="+mj-lt"/>
              </a:rPr>
              <a:t>їхній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розмір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конфігурація</a:t>
            </a:r>
            <a:r>
              <a:rPr lang="ru-RU" dirty="0">
                <a:latin typeface="+mj-lt"/>
              </a:rPr>
              <a:t>) </a:t>
            </a:r>
            <a:r>
              <a:rPr lang="ru-RU" dirty="0" err="1">
                <a:latin typeface="+mj-lt"/>
              </a:rPr>
              <a:t>повинні</a:t>
            </a:r>
            <a:r>
              <a:rPr lang="ru-RU" dirty="0">
                <a:latin typeface="+mj-lt"/>
              </a:rPr>
              <a:t> бути </a:t>
            </a:r>
            <a:r>
              <a:rPr lang="ru-RU" dirty="0" err="1">
                <a:latin typeface="+mj-lt"/>
              </a:rPr>
              <a:t>утворені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урахуванням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необхідності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заохотити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представників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національних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меншин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взяти</a:t>
            </a:r>
            <a:r>
              <a:rPr lang="ru-RU" dirty="0">
                <a:latin typeface="+mj-lt"/>
              </a:rPr>
              <a:t> участь у </a:t>
            </a:r>
            <a:r>
              <a:rPr lang="ru-RU" dirty="0" err="1">
                <a:latin typeface="+mj-lt"/>
              </a:rPr>
              <a:t>виборах</a:t>
            </a:r>
            <a:r>
              <a:rPr lang="ru-RU" dirty="0">
                <a:latin typeface="+mj-lt"/>
              </a:rPr>
              <a:t>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У </a:t>
            </a:r>
            <a:r>
              <a:rPr lang="ru-RU" dirty="0" err="1">
                <a:latin typeface="+mj-lt"/>
              </a:rPr>
              <a:t>більшості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країн</a:t>
            </a:r>
            <a:r>
              <a:rPr lang="ru-RU" dirty="0">
                <a:latin typeface="+mj-lt"/>
              </a:rPr>
              <a:t> ЄС з </a:t>
            </a:r>
            <a:r>
              <a:rPr lang="ru-RU" dirty="0" err="1">
                <a:latin typeface="+mj-lt"/>
              </a:rPr>
              <a:t>неоднорідним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етнічним</a:t>
            </a:r>
            <a:r>
              <a:rPr lang="ru-RU" dirty="0">
                <a:latin typeface="+mj-lt"/>
              </a:rPr>
              <a:t> складом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значною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часткою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національних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меншин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структурі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населення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всі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зазначені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чинники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зазвичай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беруться</a:t>
            </a:r>
            <a:r>
              <a:rPr lang="ru-RU" dirty="0">
                <a:latin typeface="+mj-lt"/>
              </a:rPr>
              <a:t> до </a:t>
            </a:r>
            <a:r>
              <a:rPr lang="ru-RU" dirty="0" err="1">
                <a:latin typeface="+mj-lt"/>
              </a:rPr>
              <a:t>уваги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657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1303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Головна мета державної етнонаціональної політики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Nina</cp:lastModifiedBy>
  <cp:revision>21</cp:revision>
  <dcterms:created xsi:type="dcterms:W3CDTF">2023-09-24T07:57:28Z</dcterms:created>
  <dcterms:modified xsi:type="dcterms:W3CDTF">2023-10-05T09:52:31Z</dcterms:modified>
</cp:coreProperties>
</file>