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6" r:id="rId1"/>
  </p:sldMasterIdLst>
  <p:sldIdLst>
    <p:sldId id="256" r:id="rId2"/>
    <p:sldId id="257" r:id="rId3"/>
    <p:sldId id="310" r:id="rId4"/>
    <p:sldId id="311" r:id="rId5"/>
    <p:sldId id="258" r:id="rId6"/>
    <p:sldId id="312" r:id="rId7"/>
    <p:sldId id="321" r:id="rId8"/>
    <p:sldId id="313" r:id="rId9"/>
    <p:sldId id="314" r:id="rId10"/>
    <p:sldId id="315" r:id="rId11"/>
    <p:sldId id="316" r:id="rId12"/>
    <p:sldId id="317" r:id="rId13"/>
    <p:sldId id="319" r:id="rId14"/>
    <p:sldId id="323" r:id="rId15"/>
    <p:sldId id="320" r:id="rId16"/>
    <p:sldId id="259" r:id="rId17"/>
    <p:sldId id="345" r:id="rId18"/>
    <p:sldId id="344" r:id="rId19"/>
    <p:sldId id="349" r:id="rId20"/>
    <p:sldId id="347" r:id="rId21"/>
    <p:sldId id="346" r:id="rId22"/>
    <p:sldId id="350" r:id="rId23"/>
    <p:sldId id="351" r:id="rId24"/>
    <p:sldId id="352" r:id="rId25"/>
    <p:sldId id="353" r:id="rId26"/>
    <p:sldId id="354" r:id="rId27"/>
    <p:sldId id="355" r:id="rId28"/>
    <p:sldId id="261" r:id="rId29"/>
    <p:sldId id="263" r:id="rId30"/>
    <p:sldId id="262" r:id="rId31"/>
    <p:sldId id="264" r:id="rId32"/>
  </p:sldIdLst>
  <p:sldSz cx="12192000" cy="7620000"/>
  <p:notesSz cx="9144000" cy="6858000"/>
  <p:custShowLst>
    <p:custShow name="демонстрация 1" id="0">
      <p:sldLst/>
    </p:custShow>
  </p:custShow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CCFF"/>
    <a:srgbClr val="CC0066"/>
    <a:srgbClr val="FF5050"/>
    <a:srgbClr val="000066"/>
    <a:srgbClr val="006666"/>
    <a:srgbClr val="FFCC99"/>
    <a:srgbClr val="FFFF99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15" autoAdjust="0"/>
    <p:restoredTop sz="94660"/>
  </p:normalViewPr>
  <p:slideViewPr>
    <p:cSldViewPr>
      <p:cViewPr varScale="1">
        <p:scale>
          <a:sx n="97" d="100"/>
          <a:sy n="97" d="100"/>
        </p:scale>
        <p:origin x="1182" y="96"/>
      </p:cViewPr>
      <p:guideLst>
        <p:guide orient="horz" pos="240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9407"/>
            <a:ext cx="12192000" cy="7629408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671705"/>
            <a:ext cx="7766936" cy="1829224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500926"/>
            <a:ext cx="7766936" cy="1218777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7F035-2EF5-470C-BADF-70726E27200C}" type="slidenum">
              <a:rPr lang="ru-RU" altLang="uk-UA" smtClean="0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477087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77333"/>
            <a:ext cx="8596668" cy="3781778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967111"/>
            <a:ext cx="8596668" cy="1745513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9EE1A-FC82-4173-A8CA-54D78BED4348}" type="slidenum">
              <a:rPr lang="ru-RU" altLang="uk-UA" smtClean="0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463538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77334"/>
            <a:ext cx="8094134" cy="3358444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4035778"/>
            <a:ext cx="7224524" cy="423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967111"/>
            <a:ext cx="8596668" cy="1745513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9EE1A-FC82-4173-A8CA-54D78BED4348}" type="slidenum">
              <a:rPr lang="ru-RU" altLang="uk-UA" smtClean="0"/>
              <a:pPr>
                <a:defRPr/>
              </a:pPr>
              <a:t>‹#›</a:t>
            </a:fld>
            <a:endParaRPr lang="ru-RU" alt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878198"/>
            <a:ext cx="609600" cy="6497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3207285"/>
            <a:ext cx="609600" cy="6497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80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9310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146654"/>
            <a:ext cx="8596668" cy="2883844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5030498"/>
            <a:ext cx="8596668" cy="168212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9EE1A-FC82-4173-A8CA-54D78BED4348}" type="slidenum">
              <a:rPr lang="ru-RU" altLang="uk-UA" smtClean="0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689137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77334"/>
            <a:ext cx="8094134" cy="3358444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3" y="4459111"/>
            <a:ext cx="8596669" cy="57138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5030498"/>
            <a:ext cx="8596668" cy="168212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9EE1A-FC82-4173-A8CA-54D78BED4348}" type="slidenum">
              <a:rPr lang="ru-RU" altLang="uk-UA" smtClean="0"/>
              <a:pPr>
                <a:defRPr/>
              </a:pPr>
              <a:t>‹#›</a:t>
            </a:fld>
            <a:endParaRPr lang="ru-RU" alt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878198"/>
            <a:ext cx="609600" cy="6497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3207285"/>
            <a:ext cx="609600" cy="6497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50112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77334"/>
            <a:ext cx="8588203" cy="3358444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3" y="4459111"/>
            <a:ext cx="8596669" cy="57138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5030498"/>
            <a:ext cx="8596668" cy="168212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9EE1A-FC82-4173-A8CA-54D78BED4348}" type="slidenum">
              <a:rPr lang="ru-RU" altLang="uk-UA" smtClean="0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4783063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B5658-DA79-4696-9ECA-BBBDF513AEF3}" type="slidenum">
              <a:rPr lang="ru-RU" altLang="uk-UA" smtClean="0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9896125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4" y="677333"/>
            <a:ext cx="1304743" cy="5834946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77334"/>
            <a:ext cx="7060150" cy="58349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C75B4C-186F-40C8-8C8D-97EA1BC1B48E}" type="slidenum">
              <a:rPr lang="ru-RU" altLang="uk-UA" smtClean="0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5630372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1270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778000"/>
            <a:ext cx="10972800" cy="5029200"/>
          </a:xfrm>
        </p:spPr>
        <p:txBody>
          <a:bodyPr/>
          <a:lstStyle/>
          <a:p>
            <a:pPr lvl="0"/>
            <a:endParaRPr lang="uk-UA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924BE-D3B7-4BCE-8BB9-4A47C4B307A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955174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8FD7BC-6240-4CC5-8F17-4614B750A3A7}" type="slidenum">
              <a:rPr lang="ru-RU" altLang="uk-UA" smtClean="0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634699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3000964"/>
            <a:ext cx="8596668" cy="202953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5030498"/>
            <a:ext cx="8596668" cy="9560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92960-95D4-4EF4-B542-FC14F64D4177}" type="slidenum">
              <a:rPr lang="ru-RU" altLang="uk-UA" smtClean="0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75026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5" y="2400654"/>
            <a:ext cx="4184035" cy="43119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400655"/>
            <a:ext cx="4184034" cy="431197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B41AC5-B1BE-4EC8-B123-BF9356312AC1}" type="slidenum">
              <a:rPr lang="ru-RU" altLang="uk-UA" smtClean="0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32918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6" y="2401092"/>
            <a:ext cx="4185623" cy="640291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6" y="3041384"/>
            <a:ext cx="4185623" cy="367124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401092"/>
            <a:ext cx="4185618" cy="640291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5" y="3041384"/>
            <a:ext cx="4185617" cy="367124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95D8C2-C862-4AFF-B6FA-5129E3344A7A}" type="slidenum">
              <a:rPr lang="ru-RU" altLang="uk-UA" smtClean="0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982909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77333"/>
            <a:ext cx="8596668" cy="146755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9DC94D-9AF9-46C0-B517-53C6F09AB247}" type="slidenum">
              <a:rPr lang="ru-RU" altLang="uk-UA" smtClean="0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011836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A1CCCA-99B6-4752-BB54-FE91BB90B39A}" type="slidenum">
              <a:rPr lang="ru-RU" altLang="uk-UA" smtClean="0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14353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665115"/>
            <a:ext cx="3854528" cy="1420518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2" y="572138"/>
            <a:ext cx="4513541" cy="614048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3085633"/>
            <a:ext cx="3854528" cy="287161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55D309-9760-4385-9B86-FF2514C1A336}" type="slidenum">
              <a:rPr lang="ru-RU" altLang="uk-UA" smtClean="0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580870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5334000"/>
            <a:ext cx="8596667" cy="629709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77333"/>
            <a:ext cx="8596668" cy="427302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5963709"/>
            <a:ext cx="8596667" cy="748916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0EF1-2A84-4885-BCAA-4FBE3A2D5601}" type="slidenum">
              <a:rPr lang="ru-RU" altLang="uk-UA" smtClean="0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203833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9407"/>
            <a:ext cx="12192000" cy="762940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77333"/>
            <a:ext cx="8596668" cy="14675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400655"/>
            <a:ext cx="8596668" cy="43119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712625"/>
            <a:ext cx="911939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712625"/>
            <a:ext cx="6297612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alt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4" y="6712625"/>
            <a:ext cx="683339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FC69EE1A-FC82-4173-A8CA-54D78BED4348}" type="slidenum">
              <a:rPr lang="ru-RU" altLang="uk-UA" smtClean="0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56741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799856" y="713656"/>
            <a:ext cx="6670530" cy="321421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uk-UA" sz="4800" i="1" dirty="0">
                <a:solidFill>
                  <a:schemeClr val="tx1"/>
                </a:solidFill>
              </a:rPr>
              <a:t>Основи  управління проектами</a:t>
            </a:r>
            <a:endParaRPr lang="ru-RU" altLang="uk-UA" sz="4800" i="1" dirty="0">
              <a:solidFill>
                <a:schemeClr val="tx1"/>
              </a:solidFill>
            </a:endParaRP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2553748"/>
              </p:ext>
            </p:extLst>
          </p:nvPr>
        </p:nvGraphicFramePr>
        <p:xfrm>
          <a:off x="1133487" y="1059656"/>
          <a:ext cx="4683270" cy="550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3192463" imgH="3749675" progId="MS_ClipArt_Gallery.2">
                  <p:embed/>
                </p:oleObj>
              </mc:Choice>
              <mc:Fallback>
                <p:oleObj name="Clip" r:id="rId2" imgW="3192463" imgH="3749675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3487" y="1059656"/>
                        <a:ext cx="4683270" cy="5500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Text Box 5"/>
          <p:cNvSpPr txBox="1">
            <a:spLocks noChangeArrowheads="1"/>
          </p:cNvSpPr>
          <p:nvPr/>
        </p:nvSpPr>
        <p:spPr bwMode="auto">
          <a:xfrm rot="20657947">
            <a:off x="2568844" y="2715325"/>
            <a:ext cx="2286000" cy="1920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3" rIns="91388" bIns="45693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uk-UA" sz="3000" b="1" i="1" dirty="0">
                <a:latin typeface="Times New Roman" panose="02020603050405020304" pitchFamily="18" charset="0"/>
              </a:rPr>
              <a:t>Project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uk-UA" sz="3000" b="1" i="1" dirty="0">
                <a:latin typeface="Times New Roman" panose="02020603050405020304" pitchFamily="18" charset="0"/>
              </a:rPr>
              <a:t>Management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uk-UA" sz="3000" b="1" i="1" dirty="0">
                <a:latin typeface="Times New Roman" panose="02020603050405020304" pitchFamily="18" charset="0"/>
              </a:rPr>
              <a:t>Information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uk-UA" sz="3000" b="1" i="1" dirty="0">
                <a:latin typeface="Times New Roman" panose="02020603050405020304" pitchFamily="18" charset="0"/>
              </a:rPr>
              <a:t>Technologies </a:t>
            </a:r>
            <a:endParaRPr lang="uk-UA" altLang="uk-UA" sz="3000" b="1" i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38113"/>
            <a:ext cx="10363200" cy="431800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90000"/>
              </a:lnSpc>
            </a:pPr>
            <a:r>
              <a:rPr lang="uk-UA" altLang="uk-UA" sz="4500" b="1"/>
              <a:t>2. Принцип зобов'язань</a:t>
            </a:r>
            <a:endParaRPr lang="ru-RU" altLang="uk-UA" sz="4500" b="1"/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0" y="641350"/>
            <a:ext cx="12192000" cy="6624638"/>
          </a:xfrm>
        </p:spPr>
        <p:txBody>
          <a:bodyPr>
            <a:noAutofit/>
          </a:bodyPr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uk-UA" altLang="uk-UA" sz="4000" dirty="0"/>
              <a:t>Взаємно прийняті </a:t>
            </a:r>
            <a:r>
              <a:rPr lang="uk-UA" altLang="uk-UA" sz="4000" u="sng" dirty="0"/>
              <a:t>зобов'язання</a:t>
            </a:r>
            <a:r>
              <a:rPr lang="uk-UA" altLang="uk-UA" sz="4000" dirty="0"/>
              <a:t> </a:t>
            </a:r>
            <a:r>
              <a:rPr lang="uk-UA" altLang="uk-UA" sz="4000" u="sng" dirty="0"/>
              <a:t>між спонсором проекту і командою проекту</a:t>
            </a:r>
            <a:r>
              <a:rPr lang="uk-UA" altLang="uk-UA" sz="4000" dirty="0"/>
              <a:t>, повинні існувати до того, як з'явиться життєздатний проект.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4000" b="1" u="sng" dirty="0"/>
              <a:t>Спонсор проекту</a:t>
            </a:r>
            <a:r>
              <a:rPr lang="uk-UA" altLang="uk-UA" sz="4000" dirty="0"/>
              <a:t> - це обізнана людина, яка представляє остаточного власника продукту і яка відповідає за забезпечення необхідними ресурсами (гроші, товар, послуги і, при необхідності, бере на себе загальне керівництво).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uk-UA" altLang="uk-UA" sz="4000" b="1" u="sng" dirty="0"/>
              <a:t>Взаємно прийняті зобов'язання</a:t>
            </a:r>
            <a:r>
              <a:rPr lang="uk-UA" altLang="uk-UA" sz="4000" dirty="0"/>
              <a:t> - це ті зобов'язання, в яких погоджені цілі проекту на основі можливості продукту, якості, часу завершення (виготовлення) продукту й</a:t>
            </a:r>
            <a:r>
              <a:rPr lang="uk-UA" altLang="uk-UA" sz="8000" dirty="0"/>
              <a:t> </a:t>
            </a:r>
            <a:r>
              <a:rPr lang="uk-UA" altLang="uk-UA" sz="4000" dirty="0"/>
              <a:t>остаточна вартість.</a:t>
            </a:r>
            <a:endParaRPr lang="ru-RU" altLang="uk-UA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38113"/>
            <a:ext cx="10363200" cy="6238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altLang="uk-UA" sz="4500" b="1"/>
              <a:t>3.Принцип альтернатив</a:t>
            </a:r>
            <a:endParaRPr lang="ru-RU" altLang="uk-UA" sz="4500" b="1"/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192088" y="787400"/>
            <a:ext cx="11928475" cy="6462713"/>
          </a:xfrm>
        </p:spPr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uk-UA" altLang="uk-UA" sz="2800" dirty="0"/>
              <a:t>Основні змінні процесу управління проектом інформатизації повинні бути взаємно погодженими: </a:t>
            </a:r>
          </a:p>
          <a:p>
            <a:pPr lvl="1" eaLnBrk="1" hangingPunct="1">
              <a:lnSpc>
                <a:spcPct val="70000"/>
              </a:lnSpc>
            </a:pPr>
            <a:r>
              <a:rPr lang="uk-UA" altLang="uk-UA" sz="6000" b="1" dirty="0"/>
              <a:t>можливості (масштаб) продукту, </a:t>
            </a:r>
          </a:p>
          <a:p>
            <a:pPr lvl="1" eaLnBrk="1" hangingPunct="1">
              <a:lnSpc>
                <a:spcPct val="70000"/>
              </a:lnSpc>
            </a:pPr>
            <a:r>
              <a:rPr lang="uk-UA" altLang="uk-UA" sz="6000" b="1" dirty="0"/>
              <a:t>якість, </a:t>
            </a:r>
          </a:p>
          <a:p>
            <a:pPr lvl="1" eaLnBrk="1" hangingPunct="1">
              <a:lnSpc>
                <a:spcPct val="70000"/>
              </a:lnSpc>
            </a:pPr>
            <a:r>
              <a:rPr lang="uk-UA" altLang="uk-UA" sz="6000" b="1" dirty="0"/>
              <a:t>термін (час) виробництва продукту,</a:t>
            </a:r>
          </a:p>
          <a:p>
            <a:pPr lvl="1" eaLnBrk="1" hangingPunct="1">
              <a:lnSpc>
                <a:spcPct val="70000"/>
              </a:lnSpc>
            </a:pPr>
            <a:r>
              <a:rPr lang="uk-UA" altLang="uk-UA" sz="6000" b="1" dirty="0"/>
              <a:t>вартість.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uk-UA" altLang="uk-UA" sz="2800" dirty="0"/>
              <a:t> Основні змінні взаємозалежні і нагадують рамку у формі чотирикутника з гнучкими ланками. Один з кутів може бути зафіксований, інший порушений, але при цьому не уражаються два інших.</a:t>
            </a:r>
            <a:endParaRPr lang="ru-RU" alt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28588"/>
            <a:ext cx="10972800" cy="703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altLang="uk-UA" sz="4000" b="1"/>
              <a:t>4.Принцип єдиноначальності</a:t>
            </a:r>
            <a:r>
              <a:rPr lang="uk-UA" altLang="uk-UA" sz="4500" b="1"/>
              <a:t> </a:t>
            </a:r>
            <a:endParaRPr lang="ru-RU" altLang="uk-UA" sz="4500" b="1"/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0" y="850900"/>
            <a:ext cx="12192000" cy="67691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3600"/>
              <a:t>Цей принцип </a:t>
            </a:r>
            <a:r>
              <a:rPr lang="uk-UA" altLang="uk-UA" b="1" u="sng"/>
              <a:t>необхідний для ефективного розподілу зобов'язань</a:t>
            </a:r>
            <a:r>
              <a:rPr lang="uk-UA" altLang="uk-UA" sz="3600"/>
              <a:t> щодо проекту.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3600"/>
              <a:t>Між спонсором і керівником проекту повинен існувати </a:t>
            </a:r>
            <a:r>
              <a:rPr lang="uk-UA" altLang="uk-UA" b="1" u="sng"/>
              <a:t>єдиний канал комунікації</a:t>
            </a:r>
            <a:r>
              <a:rPr lang="uk-UA" altLang="uk-UA" sz="3600"/>
              <a:t> для передачі всіх рішень, що впливають на продукт проекту.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b="1" u="sng"/>
              <a:t>Власник</a:t>
            </a:r>
            <a:r>
              <a:rPr lang="uk-UA" altLang="uk-UA" sz="3600"/>
              <a:t> кінцевого продукту проекту, навіть якщо він представлений більш ніж однією особою, не зважаючи ні на що, </a:t>
            </a:r>
            <a:r>
              <a:rPr lang="uk-UA" altLang="uk-UA" b="1" u="sng"/>
              <a:t>має право одного голосу</a:t>
            </a:r>
            <a:r>
              <a:rPr lang="uk-UA" altLang="uk-UA" sz="3600" b="1"/>
              <a:t>.</a:t>
            </a:r>
            <a:r>
              <a:rPr lang="uk-UA" altLang="uk-UA" sz="360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3600"/>
              <a:t>Також команда проекту повинна мати </a:t>
            </a:r>
            <a:r>
              <a:rPr lang="uk-UA" altLang="uk-UA" b="1" u="sng"/>
              <a:t>одну відповідальну особу, керівника проекту,</a:t>
            </a:r>
            <a:r>
              <a:rPr lang="uk-UA" altLang="uk-UA" sz="3600"/>
              <a:t> для роботи над проектом. Він повинен бути відданим справі, мати навички, досвід, повноваження і завзятість, необхідні для успішного здійснення проекту.</a:t>
            </a:r>
            <a:endParaRPr lang="ru-RU" altLang="uk-UA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463" y="128588"/>
            <a:ext cx="11857037" cy="512762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90000"/>
              </a:lnSpc>
            </a:pPr>
            <a:r>
              <a:rPr lang="uk-UA" altLang="uk-UA" sz="3200" b="1" dirty="0"/>
              <a:t>5. Принцип культурного середовища</a:t>
            </a:r>
            <a:r>
              <a:rPr lang="uk-UA" altLang="uk-UA" sz="4500" dirty="0"/>
              <a:t> </a:t>
            </a:r>
            <a:endParaRPr lang="ru-RU" altLang="uk-UA" sz="4500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119063" y="714375"/>
            <a:ext cx="12014200" cy="69056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4400" dirty="0"/>
              <a:t>Керівництво проекту повинне </a:t>
            </a:r>
            <a:r>
              <a:rPr lang="uk-UA" altLang="uk-UA" sz="4400" b="1" u="sng" dirty="0"/>
              <a:t>створювати сприятливе культурне середовище</a:t>
            </a:r>
            <a:r>
              <a:rPr lang="uk-UA" altLang="uk-UA" sz="4400" dirty="0"/>
              <a:t>, щоб команда проекту працювала на повну силу.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4400" b="1" u="sng" dirty="0"/>
              <a:t>Сприятливе культурне середовище</a:t>
            </a:r>
            <a:r>
              <a:rPr lang="uk-UA" altLang="uk-UA" sz="4400" dirty="0"/>
              <a:t> - це середовище, у якому </a:t>
            </a:r>
            <a:r>
              <a:rPr lang="uk-UA" altLang="uk-UA" sz="4400" u="sng" dirty="0"/>
              <a:t>проект повністю підтримується керівництвом</a:t>
            </a:r>
            <a:r>
              <a:rPr lang="uk-UA" altLang="uk-UA" sz="4400" dirty="0"/>
              <a:t>, а </a:t>
            </a:r>
            <a:r>
              <a:rPr lang="uk-UA" altLang="uk-UA" sz="4400" u="sng" dirty="0"/>
              <a:t>членам команди</a:t>
            </a:r>
            <a:r>
              <a:rPr lang="uk-UA" altLang="uk-UA" sz="4400" dirty="0"/>
              <a:t> проекту надана можливість </a:t>
            </a:r>
            <a:r>
              <a:rPr lang="uk-UA" altLang="uk-UA" sz="4400" u="sng" dirty="0"/>
              <a:t>працювати на повну силу</a:t>
            </a:r>
            <a:r>
              <a:rPr lang="uk-UA" altLang="uk-UA" sz="4400" dirty="0"/>
              <a:t> без зайвих бюрократичних перешкод.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4400" dirty="0"/>
              <a:t>Цей принцип містить у собі потребу в керівництві за якого спрямованість і стиль керівництва відповідають як типу, так і фазі життєвого циклу проекту.</a:t>
            </a:r>
            <a:endParaRPr lang="ru-RU" alt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09550"/>
            <a:ext cx="10363200" cy="431800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80000"/>
              </a:lnSpc>
            </a:pPr>
            <a:r>
              <a:rPr lang="uk-UA" altLang="uk-UA" sz="4500" b="1"/>
              <a:t>6. Процесний принцип</a:t>
            </a:r>
            <a:endParaRPr lang="ru-RU" altLang="uk-UA" sz="4500" b="1"/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119063" y="857250"/>
            <a:ext cx="11811000" cy="6553200"/>
          </a:xfrm>
        </p:spPr>
        <p:txBody>
          <a:bodyPr/>
          <a:lstStyle/>
          <a:p>
            <a:pPr marL="531813" indent="-531813" eaLnBrk="1" hangingPunct="1">
              <a:lnSpc>
                <a:spcPct val="80000"/>
              </a:lnSpc>
              <a:buFontTx/>
              <a:buNone/>
            </a:pPr>
            <a:r>
              <a:rPr lang="uk-UA" altLang="uk-UA" sz="4400"/>
              <a:t>Для виконання задач проекту повинні існувати ефективні політики й процедури, які, як мінімум, повинні охоплювати:</a:t>
            </a:r>
            <a:r>
              <a:rPr lang="uk-UA" altLang="uk-UA" sz="4800"/>
              <a:t> </a:t>
            </a:r>
          </a:p>
          <a:p>
            <a:pPr marL="914400" lvl="1" indent="-347663" eaLnBrk="1" hangingPunct="1">
              <a:lnSpc>
                <a:spcPct val="80000"/>
              </a:lnSpc>
            </a:pPr>
            <a:r>
              <a:rPr lang="uk-UA" altLang="uk-UA" sz="4800"/>
              <a:t>чіткі </a:t>
            </a:r>
            <a:r>
              <a:rPr lang="uk-UA" altLang="uk-UA" sz="4800" b="1" u="sng"/>
              <a:t>ролі й обов'язки</a:t>
            </a:r>
            <a:r>
              <a:rPr lang="uk-UA" altLang="uk-UA" sz="4800"/>
              <a:t>, </a:t>
            </a:r>
          </a:p>
          <a:p>
            <a:pPr marL="914400" lvl="1" indent="-347663" eaLnBrk="1" hangingPunct="1">
              <a:lnSpc>
                <a:spcPct val="80000"/>
              </a:lnSpc>
            </a:pPr>
            <a:r>
              <a:rPr lang="uk-UA" altLang="uk-UA" sz="4800"/>
              <a:t>передачу </a:t>
            </a:r>
            <a:r>
              <a:rPr lang="uk-UA" altLang="uk-UA" sz="4800" b="1" u="sng"/>
              <a:t>прав і відповідальності</a:t>
            </a:r>
            <a:r>
              <a:rPr lang="uk-UA" altLang="uk-UA" sz="4800"/>
              <a:t>, </a:t>
            </a:r>
          </a:p>
          <a:p>
            <a:pPr marL="914400" lvl="1" indent="-347663" eaLnBrk="1" hangingPunct="1">
              <a:lnSpc>
                <a:spcPct val="80000"/>
              </a:lnSpc>
            </a:pPr>
            <a:r>
              <a:rPr lang="uk-UA" altLang="uk-UA" sz="4800" b="1" u="sng"/>
              <a:t>процеси</a:t>
            </a:r>
            <a:r>
              <a:rPr lang="uk-UA" altLang="uk-UA" sz="4800"/>
              <a:t> з </a:t>
            </a:r>
            <a:r>
              <a:rPr lang="uk-UA" altLang="uk-UA" sz="4800" b="1" u="sng"/>
              <a:t>управління масштабом робіт</a:t>
            </a:r>
            <a:r>
              <a:rPr lang="uk-UA" altLang="uk-UA" sz="4800"/>
              <a:t>, включаючи зміни, забезпечення </a:t>
            </a:r>
            <a:r>
              <a:rPr lang="uk-UA" altLang="uk-UA" sz="4800" b="1" u="sng"/>
              <a:t>якості</a:t>
            </a:r>
            <a:r>
              <a:rPr lang="uk-UA" altLang="uk-UA" sz="4800"/>
              <a:t>,  </a:t>
            </a:r>
            <a:r>
              <a:rPr lang="uk-UA" altLang="uk-UA" sz="4800" b="1" u="sng"/>
              <a:t>своєчасність</a:t>
            </a:r>
            <a:r>
              <a:rPr lang="uk-UA" altLang="uk-UA" sz="4800"/>
              <a:t> виконання і </a:t>
            </a:r>
            <a:r>
              <a:rPr lang="uk-UA" altLang="uk-UA" sz="4800" b="1" u="sng"/>
              <a:t>контроль</a:t>
            </a:r>
            <a:r>
              <a:rPr lang="uk-UA" altLang="uk-UA" sz="4800"/>
              <a:t> над </a:t>
            </a:r>
            <a:r>
              <a:rPr lang="uk-UA" altLang="uk-UA" sz="4800" b="1" u="sng"/>
              <a:t>витратами</a:t>
            </a:r>
            <a:r>
              <a:rPr lang="uk-UA" altLang="uk-UA" sz="4800"/>
              <a:t>. </a:t>
            </a:r>
            <a:endParaRPr lang="ru-RU" altLang="uk-UA" sz="4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38113"/>
            <a:ext cx="10363200" cy="431800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80000"/>
              </a:lnSpc>
            </a:pPr>
            <a:r>
              <a:rPr lang="uk-UA" altLang="uk-UA" sz="4000" b="1"/>
              <a:t>7.Принцип життєвого циклу</a:t>
            </a:r>
            <a:endParaRPr lang="ru-RU" altLang="uk-UA" sz="4000" b="1"/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192088" y="569913"/>
            <a:ext cx="11858625" cy="7050087"/>
          </a:xfrm>
        </p:spPr>
        <p:txBody>
          <a:bodyPr/>
          <a:lstStyle/>
          <a:p>
            <a:pPr eaLnBrk="1" hangingPunct="1">
              <a:lnSpc>
                <a:spcPct val="60000"/>
              </a:lnSpc>
              <a:buFontTx/>
              <a:buNone/>
            </a:pPr>
            <a:r>
              <a:rPr lang="uk-UA" altLang="uk-UA" sz="4600"/>
              <a:t>Спочатку плануйте, потім робіть. 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uk-UA" altLang="uk-UA" sz="3800"/>
              <a:t>Процес успішного управління проектом складається з двох великих фаз:</a:t>
            </a:r>
          </a:p>
          <a:p>
            <a:pPr lvl="1" eaLnBrk="1" hangingPunct="1">
              <a:lnSpc>
                <a:spcPct val="60000"/>
              </a:lnSpc>
            </a:pPr>
            <a:r>
              <a:rPr lang="uk-UA" altLang="uk-UA" sz="4600" b="1"/>
              <a:t>планування, </a:t>
            </a:r>
          </a:p>
          <a:p>
            <a:pPr lvl="1" eaLnBrk="1" hangingPunct="1">
              <a:lnSpc>
                <a:spcPct val="50000"/>
              </a:lnSpc>
            </a:pPr>
            <a:r>
              <a:rPr lang="uk-UA" altLang="uk-UA" sz="4600" b="1"/>
              <a:t>виконання</a:t>
            </a:r>
            <a:r>
              <a:rPr lang="uk-UA" altLang="uk-UA" sz="4600"/>
              <a:t>.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uk-UA" altLang="uk-UA" sz="4200"/>
              <a:t>Ці дві послідовні фази складають основу життєвого циклу кожного проекту і можуть бути розширені, щоб відповідати контрольним вимогам кожного проекту в будь-якій сфері.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uk-UA" altLang="uk-UA" sz="4600"/>
              <a:t>Життєвий цикл проекту характеризується </a:t>
            </a:r>
            <a:r>
              <a:rPr lang="uk-UA" altLang="uk-UA" sz="4600" u="sng"/>
              <a:t>"віхами",</a:t>
            </a:r>
            <a:r>
              <a:rPr lang="uk-UA" altLang="uk-UA" sz="4600"/>
              <a:t> що позначають початок проекту, "контрольні точки", які він повинен перетнути, і кінець проекту.</a:t>
            </a:r>
            <a:r>
              <a:rPr lang="uk-UA" altLang="uk-UA" sz="3700"/>
              <a:t> </a:t>
            </a:r>
            <a:endParaRPr lang="ru-RU" altLang="uk-UA" sz="37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649413"/>
          </a:xfrm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uk-UA" altLang="uk-UA" sz="6600">
                <a:solidFill>
                  <a:schemeClr val="tx1"/>
                </a:solidFill>
              </a:rPr>
              <a:t>Управління проектами </a:t>
            </a:r>
            <a:br>
              <a:rPr lang="uk-UA" altLang="uk-UA" sz="6600">
                <a:solidFill>
                  <a:schemeClr val="tx1"/>
                </a:solidFill>
              </a:rPr>
            </a:br>
            <a:r>
              <a:rPr lang="uk-UA" altLang="uk-UA" sz="6600">
                <a:solidFill>
                  <a:schemeClr val="tx1"/>
                </a:solidFill>
              </a:rPr>
              <a:t>(</a:t>
            </a:r>
            <a:r>
              <a:rPr lang="en-US" altLang="uk-UA" sz="6600">
                <a:solidFill>
                  <a:schemeClr val="tx1"/>
                </a:solidFill>
              </a:rPr>
              <a:t>Project Management)</a:t>
            </a:r>
            <a:endParaRPr lang="uk-UA" altLang="uk-UA" sz="4800">
              <a:solidFill>
                <a:schemeClr val="tx1"/>
              </a:solidFill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1724025"/>
            <a:ext cx="12192000" cy="503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3" rIns="91388" bIns="45693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uk-UA" altLang="uk-UA" sz="4500" i="1">
                <a:latin typeface="Times New Roman" panose="02020603050405020304" pitchFamily="18" charset="0"/>
              </a:rPr>
              <a:t>Мистецтво керівництва та координації людських та матеріальних ресурсів протягом </a:t>
            </a:r>
            <a:r>
              <a:rPr lang="uk-UA" altLang="uk-UA" sz="4500" b="1" i="1" u="sng">
                <a:latin typeface="Times New Roman" panose="02020603050405020304" pitchFamily="18" charset="0"/>
              </a:rPr>
              <a:t>життєвого циклу проекту</a:t>
            </a:r>
            <a:r>
              <a:rPr lang="uk-UA" altLang="uk-UA" sz="4500" i="1">
                <a:latin typeface="Times New Roman" panose="02020603050405020304" pitchFamily="18" charset="0"/>
              </a:rPr>
              <a:t> (ЖЦП) за умови застосування </a:t>
            </a:r>
            <a:r>
              <a:rPr lang="uk-UA" altLang="uk-UA" sz="4500" b="1" i="1" u="sng">
                <a:latin typeface="Times New Roman" panose="02020603050405020304" pitchFamily="18" charset="0"/>
              </a:rPr>
              <a:t>сучасних методів і техніки управління</a:t>
            </a:r>
            <a:r>
              <a:rPr lang="uk-UA" altLang="uk-UA" sz="4500" i="1">
                <a:latin typeface="Times New Roman" panose="02020603050405020304" pitchFamily="18" charset="0"/>
              </a:rPr>
              <a:t> для досягнення встановлених для проекту </a:t>
            </a:r>
            <a:r>
              <a:rPr lang="uk-UA" altLang="uk-UA" sz="4500" b="1" i="1" u="sng">
                <a:latin typeface="Times New Roman" panose="02020603050405020304" pitchFamily="18" charset="0"/>
              </a:rPr>
              <a:t>результатів</a:t>
            </a:r>
            <a:r>
              <a:rPr lang="uk-UA" altLang="uk-UA" sz="4500" i="1">
                <a:latin typeface="Times New Roman" panose="02020603050405020304" pitchFamily="18" charset="0"/>
              </a:rPr>
              <a:t> за складом та обсягами робіт, </a:t>
            </a:r>
            <a:r>
              <a:rPr lang="uk-UA" altLang="uk-UA" sz="4500" b="1" i="1" u="sng">
                <a:latin typeface="Times New Roman" panose="02020603050405020304" pitchFamily="18" charset="0"/>
              </a:rPr>
              <a:t>вартістю, часом, якістю</a:t>
            </a:r>
            <a:r>
              <a:rPr lang="uk-UA" altLang="uk-UA" sz="4500" i="1">
                <a:latin typeface="Times New Roman" panose="02020603050405020304" pitchFamily="18" charset="0"/>
              </a:rPr>
              <a:t> та задоволенням вимог учасників проекту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3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4"/>
          <p:cNvGrpSpPr>
            <a:grpSpLocks/>
          </p:cNvGrpSpPr>
          <p:nvPr/>
        </p:nvGrpSpPr>
        <p:grpSpPr bwMode="auto">
          <a:xfrm>
            <a:off x="-25400" y="425450"/>
            <a:ext cx="12072938" cy="6840538"/>
            <a:chOff x="1440" y="1008"/>
            <a:chExt cx="9792" cy="2880"/>
          </a:xfrm>
        </p:grpSpPr>
        <p:sp>
          <p:nvSpPr>
            <p:cNvPr id="19459" name="Rectangle 5"/>
            <p:cNvSpPr>
              <a:spLocks noChangeArrowheads="1"/>
            </p:cNvSpPr>
            <p:nvPr/>
          </p:nvSpPr>
          <p:spPr bwMode="auto">
            <a:xfrm>
              <a:off x="1440" y="1008"/>
              <a:ext cx="9792" cy="28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1388" tIns="45693" rIns="91388" bIns="45693"/>
            <a:lstStyle>
              <a:lvl1pPr>
                <a:spcBef>
                  <a:spcPct val="20000"/>
                </a:spcBef>
                <a:buChar char="•"/>
                <a:defRPr sz="4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5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uk-UA" sz="6600" b="1">
                  <a:latin typeface="Times New Roman" panose="02020603050405020304" pitchFamily="18" charset="0"/>
                </a:rPr>
                <a:t>П Р О Е К Т</a:t>
              </a:r>
              <a:endParaRPr lang="ru-RU" altLang="uk-UA" sz="7200">
                <a:latin typeface="Times New Roman" panose="02020603050405020304" pitchFamily="18" charset="0"/>
              </a:endParaRPr>
            </a:p>
          </p:txBody>
        </p:sp>
        <p:sp>
          <p:nvSpPr>
            <p:cNvPr id="19460" name="Rectangle 6"/>
            <p:cNvSpPr>
              <a:spLocks noChangeArrowheads="1"/>
            </p:cNvSpPr>
            <p:nvPr/>
          </p:nvSpPr>
          <p:spPr bwMode="auto">
            <a:xfrm>
              <a:off x="1872" y="2448"/>
              <a:ext cx="2592" cy="11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1388" tIns="45693" rIns="91388" bIns="45693"/>
            <a:lstStyle>
              <a:lvl1pPr>
                <a:spcBef>
                  <a:spcPct val="20000"/>
                </a:spcBef>
                <a:buChar char="•"/>
                <a:defRPr sz="4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5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uk-UA" altLang="uk-UA" sz="6000">
                  <a:latin typeface="Times New Roman" panose="02020603050405020304" pitchFamily="18" charset="0"/>
                </a:rPr>
                <a:t>Задум</a:t>
              </a:r>
              <a:r>
                <a:rPr lang="uk-UA" altLang="uk-UA" sz="4400" b="1">
                  <a:latin typeface="Times New Roman" panose="02020603050405020304" pitchFamily="18" charset="0"/>
                </a:rPr>
                <a:t> </a:t>
              </a:r>
              <a:r>
                <a:rPr lang="ru-RU" altLang="uk-UA" sz="4400">
                  <a:latin typeface="Times New Roman" panose="02020603050405020304" pitchFamily="18" charset="0"/>
                </a:rPr>
                <a:t>(проблема, задача)</a:t>
              </a:r>
            </a:p>
          </p:txBody>
        </p:sp>
        <p:sp>
          <p:nvSpPr>
            <p:cNvPr id="19461" name="Rectangle 7"/>
            <p:cNvSpPr>
              <a:spLocks noChangeArrowheads="1"/>
            </p:cNvSpPr>
            <p:nvPr/>
          </p:nvSpPr>
          <p:spPr bwMode="auto">
            <a:xfrm>
              <a:off x="5328" y="2448"/>
              <a:ext cx="2736" cy="11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1388" tIns="45693" rIns="91388" bIns="45693"/>
            <a:lstStyle>
              <a:lvl1pPr>
                <a:spcBef>
                  <a:spcPct val="20000"/>
                </a:spcBef>
                <a:buChar char="•"/>
                <a:defRPr sz="4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5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uk-UA" altLang="uk-UA" sz="6000">
                  <a:latin typeface="Times New Roman" panose="02020603050405020304" pitchFamily="18" charset="0"/>
                </a:rPr>
                <a:t>Засоби </a:t>
              </a:r>
              <a:r>
                <a:rPr lang="uk-UA" altLang="uk-UA" sz="4800">
                  <a:latin typeface="Times New Roman" panose="02020603050405020304" pitchFamily="18" charset="0"/>
                </a:rPr>
                <a:t>реалізації</a:t>
              </a:r>
              <a:endParaRPr lang="uk-UA" altLang="uk-UA" sz="7200">
                <a:latin typeface="Times New Roman" panose="02020603050405020304" pitchFamily="18" charset="0"/>
              </a:endParaRPr>
            </a:p>
          </p:txBody>
        </p:sp>
        <p:sp>
          <p:nvSpPr>
            <p:cNvPr id="19462" name="Rectangle 8"/>
            <p:cNvSpPr>
              <a:spLocks noChangeArrowheads="1"/>
            </p:cNvSpPr>
            <p:nvPr/>
          </p:nvSpPr>
          <p:spPr bwMode="auto">
            <a:xfrm>
              <a:off x="8784" y="2448"/>
              <a:ext cx="2304" cy="11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1388" tIns="45693" rIns="91388" bIns="45693"/>
            <a:lstStyle>
              <a:lvl1pPr>
                <a:spcBef>
                  <a:spcPct val="20000"/>
                </a:spcBef>
                <a:buChar char="•"/>
                <a:defRPr sz="4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5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uk-UA" altLang="uk-UA" sz="6000">
                  <a:latin typeface="Times New Roman" panose="02020603050405020304" pitchFamily="18" charset="0"/>
                </a:rPr>
                <a:t>Цілі</a:t>
              </a:r>
              <a:r>
                <a:rPr lang="uk-UA" altLang="uk-UA" sz="4800">
                  <a:latin typeface="Times New Roman" panose="02020603050405020304" pitchFamily="18" charset="0"/>
                </a:rPr>
                <a:t> реалізації</a:t>
              </a:r>
              <a:r>
                <a:rPr lang="uk-UA" altLang="uk-UA" sz="3200">
                  <a:latin typeface="Times New Roman" panose="02020603050405020304" pitchFamily="18" charset="0"/>
                </a:rPr>
                <a:t> </a:t>
              </a:r>
              <a:r>
                <a:rPr lang="uk-UA" altLang="uk-UA" sz="3600">
                  <a:latin typeface="Times New Roman" panose="02020603050405020304" pitchFamily="18" charset="0"/>
                </a:rPr>
                <a:t>(результати рішення)</a:t>
              </a:r>
              <a:endParaRPr lang="uk-UA" altLang="uk-UA" sz="5400">
                <a:latin typeface="Times New Roman" panose="02020603050405020304" pitchFamily="18" charset="0"/>
              </a:endParaRPr>
            </a:p>
          </p:txBody>
        </p:sp>
        <p:sp>
          <p:nvSpPr>
            <p:cNvPr id="19463" name="Line 9"/>
            <p:cNvSpPr>
              <a:spLocks noChangeShapeType="1"/>
            </p:cNvSpPr>
            <p:nvPr/>
          </p:nvSpPr>
          <p:spPr bwMode="auto">
            <a:xfrm>
              <a:off x="4464" y="3024"/>
              <a:ext cx="8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64" name="Line 10"/>
            <p:cNvSpPr>
              <a:spLocks noChangeShapeType="1"/>
            </p:cNvSpPr>
            <p:nvPr/>
          </p:nvSpPr>
          <p:spPr bwMode="auto">
            <a:xfrm>
              <a:off x="8064" y="3024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8113"/>
            <a:ext cx="12192000" cy="576262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90000"/>
              </a:lnSpc>
            </a:pPr>
            <a:r>
              <a:rPr lang="uk-UA" altLang="uk-UA" sz="4800"/>
              <a:t>Піраміда “арсеналу” управління проектом</a:t>
            </a:r>
            <a:endParaRPr lang="ru-RU" altLang="uk-UA" sz="480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334963" y="857250"/>
            <a:ext cx="10942637" cy="6408738"/>
          </a:xfrm>
        </p:spPr>
        <p:txBody>
          <a:bodyPr/>
          <a:lstStyle/>
          <a:p>
            <a:pPr eaLnBrk="1" hangingPunct="1"/>
            <a:endParaRPr lang="ru-RU" altLang="uk-UA"/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uk-UA" altLang="uk-UA" sz="1800"/>
          </a:p>
        </p:txBody>
      </p:sp>
      <p:graphicFrame>
        <p:nvGraphicFramePr>
          <p:cNvPr id="20485" name="Object 4"/>
          <p:cNvGraphicFramePr>
            <a:graphicFrameLocks noChangeAspect="1"/>
          </p:cNvGraphicFramePr>
          <p:nvPr/>
        </p:nvGraphicFramePr>
        <p:xfrm>
          <a:off x="0" y="930275"/>
          <a:ext cx="11618913" cy="639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Рисунок" r:id="rId2" imgW="6327648" imgH="5327904" progId="Word.Picture.8">
                  <p:embed/>
                </p:oleObj>
              </mc:Choice>
              <mc:Fallback>
                <p:oleObj name="Рисунок" r:id="rId2" imgW="6327648" imgH="5327904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30275"/>
                        <a:ext cx="11618913" cy="639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2088" y="144463"/>
            <a:ext cx="11858625" cy="569912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10000"/>
              </a:lnSpc>
            </a:pPr>
            <a:r>
              <a:rPr lang="uk-UA" altLang="uk-UA" sz="3200" b="1"/>
              <a:t>Етапи розвитку методів управління проектами</a:t>
            </a:r>
            <a:endParaRPr lang="ru-RU" altLang="uk-UA" sz="3200" b="1"/>
          </a:p>
        </p:txBody>
      </p:sp>
      <p:graphicFrame>
        <p:nvGraphicFramePr>
          <p:cNvPr id="112875" name="Group 235"/>
          <p:cNvGraphicFramePr>
            <a:graphicFrameLocks noGrp="1"/>
          </p:cNvGraphicFramePr>
          <p:nvPr>
            <p:ph type="tbl" idx="1"/>
          </p:nvPr>
        </p:nvGraphicFramePr>
        <p:xfrm>
          <a:off x="192088" y="930275"/>
          <a:ext cx="11928475" cy="6710366"/>
        </p:xfrm>
        <a:graphic>
          <a:graphicData uri="http://schemas.openxmlformats.org/drawingml/2006/table">
            <a:tbl>
              <a:tblPr/>
              <a:tblGrid>
                <a:gridCol w="3679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0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0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9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07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4017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0028">
                <a:tc rowSpan="3"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Сфери застосування і методи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Роки</a:t>
                      </a:r>
                      <a:endParaRPr kumimoji="0" lang="uk-UA" altLang="uk-UA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03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1-й етап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2-й етап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3-й етап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03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1960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1970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1975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1980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1985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1990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1995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2000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184">
                <a:tc>
                  <a:txBody>
                    <a:bodyPr/>
                    <a:lstStyle>
                      <a:lvl1pPr marL="457200" indent="-457200"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914400" indent="-347663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371600" indent="-239713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827213" indent="-128588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286000" indent="-222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7432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2004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6576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41148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457200" marR="0" lvl="0" indent="-45720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Техніка сітьового планування</a:t>
                      </a:r>
                      <a:endParaRPr kumimoji="0" lang="uk-UA" altLang="uk-U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0984">
                <a:tc>
                  <a:txBody>
                    <a:bodyPr/>
                    <a:lstStyle>
                      <a:lvl1pPr marL="457200" indent="-457200"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914400" indent="-347663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371600" indent="-239713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827213" indent="-128588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286000" indent="-222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7432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2004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6576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41148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457200" marR="0" lvl="0" indent="-45720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Організація робіт над проектом</a:t>
                      </a:r>
                      <a:endParaRPr kumimoji="0" lang="uk-UA" altLang="uk-U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0035">
                <a:tc>
                  <a:txBody>
                    <a:bodyPr/>
                    <a:lstStyle>
                      <a:lvl1pPr marL="457200" indent="-457200"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914400" indent="-347663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371600" indent="-239713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827213" indent="-128588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286000" indent="-222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7432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2004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6576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41148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457200" marR="0" lvl="0" indent="-45720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Календарне планування</a:t>
                      </a:r>
                      <a:endParaRPr kumimoji="0" lang="uk-UA" altLang="uk-U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1623">
                <a:tc>
                  <a:txBody>
                    <a:bodyPr/>
                    <a:lstStyle>
                      <a:lvl1pPr marL="457200" indent="-457200"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914400" indent="-347663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371600" indent="-239713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827213" indent="-128588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286000" indent="-222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7432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2004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6576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41148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457200" marR="0" lvl="0" indent="-45720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Логістика</a:t>
                      </a:r>
                      <a:endParaRPr kumimoji="0" lang="uk-UA" altLang="uk-U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3238">
                <a:tc>
                  <a:txBody>
                    <a:bodyPr/>
                    <a:lstStyle>
                      <a:lvl1pPr marL="457200" indent="-457200"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914400" indent="-347663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371600" indent="-239713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827213" indent="-128588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286000" indent="-222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7432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2004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6576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41148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457200" marR="0" lvl="0" indent="-45720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Розробка спеціальних програм для ЕОМ</a:t>
                      </a:r>
                      <a:endParaRPr kumimoji="0" lang="uk-UA" altLang="uk-U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0035">
                <a:tc>
                  <a:txBody>
                    <a:bodyPr/>
                    <a:lstStyle>
                      <a:lvl1pPr marL="457200" indent="-457200"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914400" indent="-347663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371600" indent="-239713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827213" indent="-128588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286000" indent="-222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7432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2004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6576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41148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457200" marR="0" lvl="0" indent="-45720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Стандартне планування</a:t>
                      </a:r>
                      <a:endParaRPr kumimoji="0" lang="uk-UA" altLang="uk-U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1623">
                <a:tc>
                  <a:txBody>
                    <a:bodyPr/>
                    <a:lstStyle>
                      <a:lvl1pPr marL="457200" indent="-457200"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914400" indent="-347663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371600" indent="-239713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827213" indent="-128588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286000" indent="-222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7432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2004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6576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41148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457200" marR="0" lvl="0" indent="-45720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Структурне планування</a:t>
                      </a:r>
                      <a:endParaRPr kumimoji="0" lang="uk-UA" altLang="uk-U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0035">
                <a:tc>
                  <a:txBody>
                    <a:bodyPr/>
                    <a:lstStyle>
                      <a:lvl1pPr marL="457200" indent="-457200"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914400" indent="-347663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371600" indent="-239713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827213" indent="-128588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286000" indent="-222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7432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2004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6576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41148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457200" marR="0" lvl="0" indent="-45720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Ресурсне планування</a:t>
                      </a:r>
                      <a:endParaRPr kumimoji="0" lang="uk-UA" altLang="uk-U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03238">
                <a:tc>
                  <a:txBody>
                    <a:bodyPr/>
                    <a:lstStyle>
                      <a:lvl1pPr marL="457200" indent="-457200"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914400" indent="-347663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371600" indent="-239713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827213" indent="-128588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286000" indent="-222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7432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2004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6576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41148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457200" marR="0" lvl="0" indent="-45720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Системне уявлення про фазу закриття проекту</a:t>
                      </a:r>
                      <a:endParaRPr kumimoji="0" lang="uk-UA" altLang="uk-U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0035">
                <a:tc>
                  <a:txBody>
                    <a:bodyPr/>
                    <a:lstStyle>
                      <a:lvl1pPr marL="457200" indent="-457200"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914400" indent="-347663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371600" indent="-239713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827213" indent="-128588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286000" indent="-222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7432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2004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6576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41148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457200" marR="0" lvl="0" indent="-45720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Якість планування</a:t>
                      </a:r>
                      <a:endParaRPr kumimoji="0" lang="uk-UA" altLang="uk-U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703238">
                <a:tc>
                  <a:txBody>
                    <a:bodyPr/>
                    <a:lstStyle>
                      <a:lvl1pPr marL="457200" indent="-457200"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914400" indent="-347663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371600" indent="-239713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827213" indent="-128588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286000" indent="-222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7432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2004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6576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4114800" indent="-22225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457200" marR="0" lvl="0" indent="-45720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Планування особливо складних проектів</a:t>
                      </a:r>
                      <a:endParaRPr kumimoji="0" lang="uk-UA" altLang="uk-U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92" marB="456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2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77863"/>
            <a:ext cx="12192000" cy="1270000"/>
          </a:xfrm>
          <a:extLst>
            <a:ext uri="{909E8E84-426E-40DD-AFC4-6F175D3DCCD1}">
              <a14:hiddenFill xmlns:a14="http://schemas.microsoft.com/office/drawing/2010/main">
                <a:solidFill>
                  <a:srgbClr val="FF66FF"/>
                </a:solidFill>
              </a14:hiddenFill>
            </a:ext>
          </a:extLst>
        </p:spPr>
        <p:txBody>
          <a:bodyPr>
            <a:normAutofit fontScale="90000"/>
          </a:bodyPr>
          <a:lstStyle/>
          <a:p>
            <a:pPr eaLnBrk="1" hangingPunct="1"/>
            <a:r>
              <a:rPr lang="uk-UA" altLang="uk-UA" sz="8500" b="1"/>
              <a:t>Визначення проекту</a:t>
            </a:r>
            <a:r>
              <a:rPr lang="uk-UA" altLang="uk-UA" sz="8500"/>
              <a:t>:</a:t>
            </a:r>
            <a:endParaRPr lang="uk-UA" altLang="uk-UA"/>
          </a:p>
        </p:txBody>
      </p: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381000" y="2362200"/>
            <a:ext cx="5427663" cy="3616325"/>
            <a:chOff x="240" y="1392"/>
            <a:chExt cx="3418" cy="2278"/>
          </a:xfrm>
        </p:grpSpPr>
        <p:sp>
          <p:nvSpPr>
            <p:cNvPr id="4103" name="Text Box 5"/>
            <p:cNvSpPr txBox="1">
              <a:spLocks noChangeArrowheads="1"/>
            </p:cNvSpPr>
            <p:nvPr/>
          </p:nvSpPr>
          <p:spPr bwMode="auto">
            <a:xfrm>
              <a:off x="240" y="1536"/>
              <a:ext cx="3418" cy="2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388" tIns="45693" rIns="91388" bIns="45693">
              <a:spAutoFit/>
            </a:bodyPr>
            <a:lstStyle>
              <a:lvl1pPr marL="342900" indent="-342900">
                <a:spcBef>
                  <a:spcPct val="20000"/>
                </a:spcBef>
                <a:buChar char="•"/>
                <a:defRPr sz="4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90500">
                <a:spcBef>
                  <a:spcPct val="20000"/>
                </a:spcBef>
                <a:buChar char="–"/>
                <a:defRPr sz="35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1">
                <a:spcBef>
                  <a:spcPct val="0"/>
                </a:spcBef>
                <a:buFontTx/>
                <a:buNone/>
              </a:pPr>
              <a:r>
                <a:rPr lang="uk-UA" altLang="uk-UA" sz="3600" b="1" i="1" u="sng">
                  <a:latin typeface="Times New Roman" panose="02020603050405020304" pitchFamily="18" charset="0"/>
                </a:rPr>
                <a:t>Проект</a:t>
              </a:r>
              <a:r>
                <a:rPr lang="uk-UA" altLang="uk-UA" sz="3600" b="1" u="sng">
                  <a:latin typeface="Times New Roman" panose="02020603050405020304" pitchFamily="18" charset="0"/>
                </a:rPr>
                <a:t> </a:t>
              </a:r>
              <a:r>
                <a:rPr lang="uk-UA" altLang="uk-UA" sz="3600" b="1">
                  <a:latin typeface="Times New Roman" panose="02020603050405020304" pitchFamily="18" charset="0"/>
                </a:rPr>
                <a:t>– процес цілеспрямованої зміни технічної або соціально-економічної системи, що переводить її з одного стану в інший</a:t>
              </a:r>
            </a:p>
          </p:txBody>
        </p:sp>
        <p:sp>
          <p:nvSpPr>
            <p:cNvPr id="4104" name="Text Box 7"/>
            <p:cNvSpPr txBox="1">
              <a:spLocks noChangeArrowheads="1"/>
            </p:cNvSpPr>
            <p:nvPr/>
          </p:nvSpPr>
          <p:spPr bwMode="auto">
            <a:xfrm>
              <a:off x="240" y="1392"/>
              <a:ext cx="212" cy="28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388" tIns="45693" rIns="91388" bIns="45693">
              <a:spAutoFit/>
            </a:bodyPr>
            <a:lstStyle>
              <a:lvl1pPr>
                <a:spcBef>
                  <a:spcPct val="20000"/>
                </a:spcBef>
                <a:buChar char="•"/>
                <a:defRPr sz="4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5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uk-UA" altLang="uk-UA" sz="2400" b="1">
                  <a:solidFill>
                    <a:schemeClr val="bg1"/>
                  </a:solidFill>
                  <a:latin typeface="Times New Roman" panose="02020603050405020304" pitchFamily="18" charset="0"/>
                </a:rPr>
                <a:t>1</a:t>
              </a:r>
              <a:endParaRPr lang="uk-UA" altLang="uk-UA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084" name="Group 12"/>
          <p:cNvGrpSpPr>
            <a:grpSpLocks/>
          </p:cNvGrpSpPr>
          <p:nvPr/>
        </p:nvGrpSpPr>
        <p:grpSpPr bwMode="auto">
          <a:xfrm>
            <a:off x="5943600" y="2209800"/>
            <a:ext cx="5943600" cy="4165600"/>
            <a:chOff x="3744" y="1392"/>
            <a:chExt cx="3744" cy="2624"/>
          </a:xfrm>
        </p:grpSpPr>
        <p:sp>
          <p:nvSpPr>
            <p:cNvPr id="4101" name="Text Box 6"/>
            <p:cNvSpPr txBox="1">
              <a:spLocks noChangeArrowheads="1"/>
            </p:cNvSpPr>
            <p:nvPr/>
          </p:nvSpPr>
          <p:spPr bwMode="auto">
            <a:xfrm>
              <a:off x="3744" y="1536"/>
              <a:ext cx="3744" cy="2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388" tIns="45693" rIns="91388" bIns="45693">
              <a:spAutoFit/>
            </a:bodyPr>
            <a:lstStyle>
              <a:lvl1pPr marL="342900" indent="-342900">
                <a:spcBef>
                  <a:spcPct val="20000"/>
                </a:spcBef>
                <a:buChar char="•"/>
                <a:defRPr sz="4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190500">
                <a:spcBef>
                  <a:spcPct val="20000"/>
                </a:spcBef>
                <a:buChar char="–"/>
                <a:defRPr sz="35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1">
                <a:spcBef>
                  <a:spcPct val="0"/>
                </a:spcBef>
                <a:buFontTx/>
                <a:buNone/>
              </a:pPr>
              <a:r>
                <a:rPr lang="uk-UA" altLang="uk-UA" sz="3600" b="1" i="1" u="sng">
                  <a:latin typeface="Times New Roman" panose="02020603050405020304" pitchFamily="18" charset="0"/>
                </a:rPr>
                <a:t>Проект</a:t>
              </a:r>
              <a:r>
                <a:rPr lang="uk-UA" altLang="uk-UA" sz="3600" b="1">
                  <a:latin typeface="Times New Roman" panose="02020603050405020304" pitchFamily="18" charset="0"/>
                </a:rPr>
                <a:t> – це одноразова сукупність взаємозв’язаних дій, які здійснюються з певною метою протягом певного часу при встановлених ресурсних обмеженнях</a:t>
              </a:r>
            </a:p>
          </p:txBody>
        </p:sp>
        <p:sp>
          <p:nvSpPr>
            <p:cNvPr id="4102" name="Text Box 9"/>
            <p:cNvSpPr txBox="1">
              <a:spLocks noChangeArrowheads="1"/>
            </p:cNvSpPr>
            <p:nvPr/>
          </p:nvSpPr>
          <p:spPr bwMode="auto">
            <a:xfrm>
              <a:off x="3744" y="1392"/>
              <a:ext cx="212" cy="28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388" tIns="45693" rIns="91388" bIns="45693">
              <a:spAutoFit/>
            </a:bodyPr>
            <a:lstStyle>
              <a:lvl1pPr>
                <a:spcBef>
                  <a:spcPct val="20000"/>
                </a:spcBef>
                <a:buChar char="•"/>
                <a:defRPr sz="4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5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uk-UA" altLang="uk-UA" sz="2400" b="1">
                  <a:solidFill>
                    <a:schemeClr val="bg1"/>
                  </a:solidFill>
                  <a:latin typeface="Times New Roman" panose="02020603050405020304" pitchFamily="18" charset="0"/>
                </a:rPr>
                <a:t>2</a:t>
              </a:r>
              <a:endParaRPr lang="uk-UA" altLang="uk-UA" sz="240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2088" y="144463"/>
            <a:ext cx="11858625" cy="569912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10000"/>
              </a:lnSpc>
            </a:pPr>
            <a:r>
              <a:rPr lang="uk-UA" altLang="uk-UA" sz="3200" b="1"/>
              <a:t>Етапи розвитку методів управління проектами</a:t>
            </a:r>
            <a:endParaRPr lang="ru-RU" altLang="uk-UA" sz="3200" b="1"/>
          </a:p>
        </p:txBody>
      </p:sp>
      <p:graphicFrame>
        <p:nvGraphicFramePr>
          <p:cNvPr id="110877" name="Group 1309"/>
          <p:cNvGraphicFramePr>
            <a:graphicFrameLocks noGrp="1"/>
          </p:cNvGraphicFramePr>
          <p:nvPr>
            <p:ph type="tbl" idx="1"/>
          </p:nvPr>
        </p:nvGraphicFramePr>
        <p:xfrm>
          <a:off x="265113" y="641350"/>
          <a:ext cx="11926887" cy="6902884"/>
        </p:xfrm>
        <a:graphic>
          <a:graphicData uri="http://schemas.openxmlformats.org/drawingml/2006/table">
            <a:tbl>
              <a:tblPr/>
              <a:tblGrid>
                <a:gridCol w="3678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1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9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0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07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4017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8991">
                <a:tc rowSpan="3"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Сфери застосування і методи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Роки</a:t>
                      </a:r>
                      <a:endParaRPr kumimoji="0" lang="uk-UA" altLang="uk-UA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6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1-й етап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2-й етап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3-й етап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6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1960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1970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1975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1980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1985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1990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1995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2000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0919"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Пофазна організація роботи над проектом</a:t>
                      </a:r>
                      <a:endParaRPr kumimoji="0" lang="uk-UA" altLang="uk-U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0919"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Розробка проектної документації</a:t>
                      </a:r>
                      <a:endParaRPr kumimoji="0" lang="uk-UA" altLang="uk-U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0919"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Імітаційне моделювання на ЕОМ</a:t>
                      </a:r>
                      <a:endParaRPr kumimoji="0" lang="uk-UA" altLang="uk-U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0919"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Системне (цілісне) уявлення про проект</a:t>
                      </a:r>
                      <a:endParaRPr kumimoji="0" lang="uk-UA" altLang="uk-U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0919"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Філософія управління проектом</a:t>
                      </a:r>
                      <a:endParaRPr kumimoji="0" lang="uk-UA" altLang="uk-U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0919"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Процесний підхід до управління проектами</a:t>
                      </a:r>
                      <a:endParaRPr kumimoji="0" lang="uk-UA" altLang="uk-U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05697"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Розробка ПЗ управління проектами з використанням сучасних ІТ</a:t>
                      </a:r>
                      <a:endParaRPr kumimoji="0" lang="uk-UA" altLang="uk-U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00919"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Стандартизація процесів управління проектами</a:t>
                      </a:r>
                      <a:endParaRPr kumimoji="0" lang="uk-UA" altLang="uk-UA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131888">
                        <a:spcBef>
                          <a:spcPct val="20000"/>
                        </a:spcBef>
                        <a:defRPr sz="3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109538" defTabSz="1131888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217488" defTabSz="1131888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327025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7213" indent="436563" defTabSz="1131888">
                        <a:spcBef>
                          <a:spcPct val="20000"/>
                        </a:spcBef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44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16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1988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6013" indent="436563" defTabSz="11318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1131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uk-UA" altLang="uk-UA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8" marR="91388" marT="45682" marB="4568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44463" y="138113"/>
            <a:ext cx="11639550" cy="863600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70000"/>
              </a:lnSpc>
            </a:pPr>
            <a:r>
              <a:rPr lang="uk-UA" altLang="uk-UA" sz="3200" b="1"/>
              <a:t>Відмінності між управлінням проектами і виробничим управлінням</a:t>
            </a:r>
            <a:r>
              <a:rPr lang="ru-RU" altLang="uk-UA" sz="4800"/>
              <a:t> 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>
          <a:xfrm>
            <a:off x="0" y="1073150"/>
            <a:ext cx="12192000" cy="63373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3700" b="1"/>
              <a:t>Перше</a:t>
            </a:r>
            <a:r>
              <a:rPr lang="uk-UA" altLang="uk-UA" sz="3200" b="1"/>
              <a:t>:</a:t>
            </a:r>
            <a:r>
              <a:rPr lang="uk-UA" altLang="uk-UA" sz="3200"/>
              <a:t> </a:t>
            </a:r>
            <a:r>
              <a:rPr lang="uk-UA" altLang="uk-UA" sz="3200" b="1" u="sng"/>
              <a:t>Управління проектами орієнтоване на новацію або зміни</a:t>
            </a:r>
            <a:r>
              <a:rPr lang="uk-UA" altLang="uk-UA" sz="3200"/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3200" u="sng"/>
              <a:t>Виробниче управління</a:t>
            </a:r>
            <a:r>
              <a:rPr lang="uk-UA" altLang="uk-UA" sz="3200"/>
              <a:t> (виробничий менеджмент) </a:t>
            </a:r>
            <a:r>
              <a:rPr lang="uk-UA" altLang="uk-UA" sz="3200" u="sng"/>
              <a:t>має справу з більш передбачуваними</a:t>
            </a:r>
            <a:r>
              <a:rPr lang="uk-UA" altLang="uk-UA" sz="3200"/>
              <a:t>, добре визначеними </a:t>
            </a:r>
            <a:r>
              <a:rPr lang="uk-UA" altLang="uk-UA" sz="3200" u="sng"/>
              <a:t>задачами</a:t>
            </a:r>
            <a:r>
              <a:rPr lang="uk-UA" altLang="uk-UA" sz="3200"/>
              <a:t>. Наголос робиться на надійних планах і процедурах. Більшість виробничих функцій повторюється, і непередбачена поведінка людей і машин є неприйнятною.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3200" u="sng"/>
              <a:t>Управління проектами</a:t>
            </a:r>
            <a:r>
              <a:rPr lang="uk-UA" altLang="uk-UA" sz="3200"/>
              <a:t>, навпаки, </a:t>
            </a:r>
            <a:r>
              <a:rPr lang="uk-UA" altLang="uk-UA" sz="3200" u="sng"/>
              <a:t>шукає змін</a:t>
            </a:r>
            <a:r>
              <a:rPr lang="uk-UA" altLang="uk-UA" sz="3200"/>
              <a:t>, тоді як </a:t>
            </a:r>
            <a:r>
              <a:rPr lang="uk-UA" altLang="uk-UA" sz="3200" u="sng"/>
              <a:t>операційне управління шукає однаковості</a:t>
            </a:r>
            <a:r>
              <a:rPr lang="uk-UA" altLang="uk-UA" sz="3200"/>
              <a:t>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3200"/>
              <a:t>Тому </a:t>
            </a:r>
            <a:r>
              <a:rPr lang="uk-UA" altLang="uk-UA" sz="3200" u="sng"/>
              <a:t>менеджер проекту</a:t>
            </a:r>
            <a:r>
              <a:rPr lang="uk-UA" altLang="uk-UA" sz="3200"/>
              <a:t> повинен створювати атмосферу, яка б сприяла </a:t>
            </a:r>
            <a:r>
              <a:rPr lang="uk-UA" altLang="uk-UA" sz="3200" u="sng"/>
              <a:t>творчому підходу і змінам</a:t>
            </a:r>
            <a:r>
              <a:rPr lang="uk-UA" altLang="uk-UA" sz="3200"/>
              <a:t>, тоді як </a:t>
            </a:r>
            <a:r>
              <a:rPr lang="uk-UA" altLang="uk-UA" sz="3200" u="sng"/>
              <a:t>менеджер виробництва</a:t>
            </a:r>
            <a:r>
              <a:rPr lang="uk-UA" altLang="uk-UA" sz="3200"/>
              <a:t> повинен вимагати </a:t>
            </a:r>
            <a:r>
              <a:rPr lang="uk-UA" altLang="uk-UA" sz="3200" u="sng"/>
              <a:t>передбачуваності й глибоко структурованого і точно визначеного шаблону поведінки</a:t>
            </a:r>
            <a:r>
              <a:rPr lang="uk-UA" altLang="uk-UA" sz="3200"/>
              <a:t>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3200" u="sng"/>
              <a:t>Менеджеру проекту</a:t>
            </a:r>
            <a:r>
              <a:rPr lang="uk-UA" altLang="uk-UA" sz="3200"/>
              <a:t> доводиться стикатися з </a:t>
            </a:r>
            <a:r>
              <a:rPr lang="uk-UA" altLang="uk-UA" sz="3200" u="sng"/>
              <a:t>не завжди передбачуваними і не завжди виправданими витратами</a:t>
            </a:r>
            <a:r>
              <a:rPr lang="uk-UA" altLang="uk-UA" sz="3200"/>
              <a:t>.</a:t>
            </a:r>
            <a:endParaRPr lang="ru-RU" altLang="uk-UA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463" y="138113"/>
            <a:ext cx="11855450" cy="10080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altLang="uk-UA" sz="3200" b="1"/>
              <a:t>Відмінності між управлінням проектами і виробничим управлінням</a:t>
            </a:r>
            <a:endParaRPr lang="ru-RU" altLang="uk-UA" sz="3200" b="1"/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0" y="1146175"/>
            <a:ext cx="11930063" cy="61928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b="1"/>
              <a:t>Друге</a:t>
            </a:r>
            <a:r>
              <a:rPr lang="uk-UA" altLang="uk-UA" sz="3600" b="1"/>
              <a:t>:</a:t>
            </a:r>
            <a:r>
              <a:rPr lang="uk-UA" altLang="uk-UA" sz="3600"/>
              <a:t> на відміну від виробничої системи </a:t>
            </a:r>
            <a:r>
              <a:rPr lang="uk-UA" altLang="uk-UA" sz="3600" u="sng"/>
              <a:t>проект є </a:t>
            </a:r>
            <a:r>
              <a:rPr lang="uk-UA" altLang="uk-UA" sz="3600" b="1" u="sng"/>
              <a:t>одноразовою</a:t>
            </a:r>
            <a:r>
              <a:rPr lang="uk-UA" altLang="uk-UA" sz="3600"/>
              <a:t>, а </a:t>
            </a:r>
            <a:r>
              <a:rPr lang="uk-UA" altLang="uk-UA" sz="3600" u="sng"/>
              <a:t>не циклічною діяльністю</a:t>
            </a:r>
            <a:r>
              <a:rPr lang="uk-UA" altLang="uk-UA" sz="3600"/>
              <a:t>. Виробнича діяльність навпаки, пов'язана з циклами, які періодично повторюються (щогодини, щодня, кожного тижня і т.д.).</a:t>
            </a:r>
            <a:r>
              <a:rPr lang="uk-UA" altLang="uk-UA" sz="330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3000"/>
              <a:t>Проектний цикл відрізняється від циклів виробництва продукції. Випуск товарів не є обмеженим у часі і залежить лише від наявності та рівня попиту. Коли попит зникає, закінчується й виробничий цикл, тому традиційні процеси виготовлення продукції не можуть бути віднесені до проектів. Проте проектний підхід дедалі частіше застосовують і до неперервного виробництва. Наприклад, існують проекти виконання замовлень, де передбачено договірні терміни постачання.</a:t>
            </a:r>
            <a:endParaRPr lang="ru-RU" altLang="uk-UA" sz="3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81013" y="209550"/>
            <a:ext cx="11376025" cy="936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altLang="uk-UA" sz="3200" b="1"/>
              <a:t>Відмінності між управлінням проектами і виробничим управлінням</a:t>
            </a:r>
            <a:endParaRPr lang="ru-RU" altLang="uk-UA" sz="3200" b="1"/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>
          <a:xfrm>
            <a:off x="0" y="1362075"/>
            <a:ext cx="12192000" cy="59769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4800" b="1"/>
              <a:t>Третє:</a:t>
            </a:r>
            <a:r>
              <a:rPr lang="uk-UA" altLang="uk-UA" sz="4800"/>
              <a:t> для одноразової діяльності </a:t>
            </a:r>
            <a:r>
              <a:rPr lang="uk-UA" altLang="uk-UA" sz="4800" b="1" u="sng"/>
              <a:t>визначення ціни є проблематичним</a:t>
            </a:r>
            <a:r>
              <a:rPr lang="uk-UA" altLang="uk-UA" sz="4800"/>
              <a:t> і, отже, дуже часто вартість проектів невірно визначається.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4800"/>
              <a:t>У випадку виробничої діяльності встановлення ціни на дії, що повторюються є досить нескладною справою. Ціни можуть бути визначені на основі попередніх даних.</a:t>
            </a:r>
            <a:endParaRPr lang="ru-RU" altLang="uk-UA" sz="4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07988" y="138113"/>
            <a:ext cx="10869612" cy="936625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uk-UA" altLang="uk-UA" sz="3200" b="1"/>
              <a:t>Відмінності між управлінням проектами і виробничим управлінням</a:t>
            </a:r>
            <a:endParaRPr lang="ru-RU" altLang="uk-UA" sz="3200" b="1"/>
          </a:p>
        </p:txBody>
      </p:sp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>
          <a:xfrm>
            <a:off x="0" y="1073150"/>
            <a:ext cx="12192000" cy="65468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4800" b="1" u="sng"/>
              <a:t>Четверте</a:t>
            </a:r>
            <a:r>
              <a:rPr lang="uk-UA" altLang="uk-UA" sz="4400" b="1"/>
              <a:t>:</a:t>
            </a:r>
            <a:r>
              <a:rPr lang="uk-UA" altLang="uk-UA" sz="4400"/>
              <a:t> </a:t>
            </a:r>
            <a:r>
              <a:rPr lang="uk-UA" altLang="uk-UA" sz="4800"/>
              <a:t>існують </a:t>
            </a:r>
            <a:r>
              <a:rPr lang="uk-UA" altLang="uk-UA" sz="4800" b="1" u="sng"/>
              <a:t>відмінності в шляхах прискорення робіт</a:t>
            </a:r>
            <a:r>
              <a:rPr lang="uk-UA" altLang="uk-UA" sz="4800"/>
              <a:t> у разі проекту й у виробництві.</a:t>
            </a:r>
            <a:r>
              <a:rPr lang="uk-UA" altLang="uk-UA" sz="440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4400"/>
              <a:t>При виробничому управлінні продуктивність діяльності прямо пропорційна ресурсам, що використовуються; в проекті може бути зворотне, тобто нестача людей може бути більш ефективною, ніж їх надлишок, особливо це характерно для інформаційної діяльності.</a:t>
            </a:r>
            <a:r>
              <a:rPr lang="ru-RU" altLang="uk-UA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42875"/>
            <a:ext cx="10363200" cy="9302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altLang="uk-UA" sz="3200" b="1"/>
              <a:t>Відмінності між управлінням проектами і виробничим управлінням</a:t>
            </a:r>
            <a:endParaRPr lang="ru-RU" altLang="uk-UA" sz="3200" b="1"/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7613"/>
            <a:ext cx="12192000" cy="64023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uk-UA" sz="4800" b="1" u="sng"/>
              <a:t>П’яте</a:t>
            </a:r>
            <a:r>
              <a:rPr lang="uk-UA" altLang="uk-UA" sz="4800" b="1"/>
              <a:t>:</a:t>
            </a:r>
            <a:r>
              <a:rPr lang="uk-UA" altLang="uk-UA" sz="4800"/>
              <a:t> можливість </a:t>
            </a:r>
            <a:r>
              <a:rPr lang="uk-UA" altLang="uk-UA" sz="4800" b="1" u="sng"/>
              <a:t>вимірювання продуктивності різна</a:t>
            </a:r>
            <a:r>
              <a:rPr lang="uk-UA" altLang="uk-UA" sz="4800"/>
              <a:t>. Після половини часу, що планується на проект, невідомо, чи він буде успішним, чи провалитися.</a:t>
            </a:r>
            <a:r>
              <a:rPr lang="uk-UA" altLang="uk-UA" sz="440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uk-UA" sz="4400"/>
              <a:t>Більш важливим тут є знання: скільки часу і ресурсів знадобиться для завершення проекту і на скільки збільшитися час, що планується і ціна проекту.</a:t>
            </a:r>
            <a:endParaRPr lang="ru-RU" altLang="uk-UA" sz="4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65113" y="209550"/>
            <a:ext cx="11664950" cy="504825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80000"/>
              </a:lnSpc>
            </a:pPr>
            <a:r>
              <a:rPr lang="uk-UA" altLang="uk-UA" sz="3600" b="1" u="sng"/>
              <a:t>Наслідки зазначених відмінностей</a:t>
            </a:r>
            <a:r>
              <a:rPr lang="uk-UA" altLang="uk-UA"/>
              <a:t> </a:t>
            </a:r>
            <a:endParaRPr lang="ru-RU" altLang="uk-UA"/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>
          <a:xfrm>
            <a:off x="0" y="1001713"/>
            <a:ext cx="11930063" cy="6618287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uk-UA" altLang="uk-UA" sz="4400"/>
              <a:t>Менеджер проекту має справу з</a:t>
            </a:r>
            <a:r>
              <a:rPr lang="uk-UA" altLang="uk-UA" sz="4400" u="sng"/>
              <a:t> </a:t>
            </a:r>
            <a:r>
              <a:rPr lang="uk-UA" altLang="uk-UA" sz="4400" b="1" u="sng"/>
              <a:t>задачами, націленими на створення чогось нового або на зміни існуючого</a:t>
            </a:r>
            <a:r>
              <a:rPr lang="uk-UA" altLang="uk-UA" sz="4400" u="sng"/>
              <a:t>. </a:t>
            </a:r>
          </a:p>
          <a:p>
            <a:pPr marL="609600" indent="-609600" eaLnBrk="1" hangingPunct="1">
              <a:lnSpc>
                <a:spcPct val="70000"/>
              </a:lnSpc>
              <a:buFontTx/>
              <a:buAutoNum type="arabicPeriod"/>
            </a:pPr>
            <a:r>
              <a:rPr lang="uk-UA" altLang="uk-UA" sz="4400" b="1" u="sng"/>
              <a:t>Ресурси</a:t>
            </a:r>
            <a:r>
              <a:rPr lang="uk-UA" altLang="uk-UA" sz="4400"/>
              <a:t>, необхідні для виконання проекту, і </a:t>
            </a:r>
            <a:r>
              <a:rPr lang="uk-UA" altLang="uk-UA" sz="4400" b="1" u="sng"/>
              <a:t>кінцеві результати невизначені й складно передбачувані</a:t>
            </a:r>
            <a:r>
              <a:rPr lang="uk-UA" altLang="uk-UA" sz="4400"/>
              <a:t>.</a:t>
            </a:r>
          </a:p>
          <a:p>
            <a:pPr marL="609600" indent="-609600" eaLnBrk="1" hangingPunct="1">
              <a:lnSpc>
                <a:spcPct val="70000"/>
              </a:lnSpc>
              <a:buFontTx/>
              <a:buAutoNum type="arabicPeriod"/>
            </a:pPr>
            <a:r>
              <a:rPr lang="uk-UA" altLang="uk-UA" sz="4400" b="1" u="sng"/>
              <a:t>Цілі</a:t>
            </a:r>
            <a:r>
              <a:rPr lang="uk-UA" altLang="uk-UA" sz="4400"/>
              <a:t> проекту повинні бути </a:t>
            </a:r>
            <a:r>
              <a:rPr lang="uk-UA" altLang="uk-UA" sz="4400" b="1" u="sng"/>
              <a:t>чіткими, зрозумілими і прийнятими усіма</a:t>
            </a:r>
            <a:r>
              <a:rPr lang="uk-UA" altLang="uk-UA" sz="4400"/>
              <a:t>, хто відповідає або впливає на виконання проекту.</a:t>
            </a:r>
          </a:p>
          <a:p>
            <a:pPr marL="609600" indent="-609600" eaLnBrk="1" hangingPunct="1">
              <a:lnSpc>
                <a:spcPct val="70000"/>
              </a:lnSpc>
              <a:buFontTx/>
              <a:buAutoNum type="arabicPeriod"/>
            </a:pPr>
            <a:r>
              <a:rPr lang="uk-UA" altLang="uk-UA" sz="4400"/>
              <a:t>Рішення в управлінні проектами повинні бути спрямовані на роботу, яка залишилась.</a:t>
            </a:r>
            <a:endParaRPr lang="ru-RU" altLang="uk-UA" sz="4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80988"/>
            <a:ext cx="10363200" cy="792162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uk-UA" altLang="uk-UA" sz="4000"/>
              <a:t>Закони управління проектами:</a:t>
            </a:r>
            <a:endParaRPr lang="ru-RU" altLang="uk-UA" sz="400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265113" y="1211263"/>
            <a:ext cx="11926887" cy="64087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altLang="uk-UA" sz="6000" b="1"/>
              <a:t>Перший закон.</a:t>
            </a:r>
            <a:r>
              <a:rPr lang="uk-UA" altLang="uk-UA" sz="6000"/>
              <a:t> Усі рішення необхідно спрямовувати на досягнення цілей проекту.</a:t>
            </a:r>
            <a:endParaRPr lang="uk-UA" altLang="uk-UA" sz="6000" b="1"/>
          </a:p>
          <a:p>
            <a:pPr eaLnBrk="1" hangingPunct="1">
              <a:buFontTx/>
              <a:buNone/>
            </a:pPr>
            <a:r>
              <a:rPr lang="uk-UA" altLang="uk-UA" sz="6000" b="1"/>
              <a:t>Другий закон.</a:t>
            </a:r>
            <a:r>
              <a:rPr lang="uk-UA" altLang="uk-UA" sz="6000"/>
              <a:t> Управляти можна тільки тією частиною проекту, що залишилась.</a:t>
            </a:r>
            <a:endParaRPr lang="ru-RU" altLang="uk-UA" sz="6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77863"/>
            <a:ext cx="12192000" cy="1270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uk-UA" altLang="uk-UA" sz="48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 УП принципову роль відіграють чотири чинники:</a:t>
            </a:r>
            <a:endParaRPr lang="uk-UA" altLang="uk-UA" sz="4800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0" y="2133600"/>
            <a:ext cx="11277600" cy="5205413"/>
          </a:xfrm>
        </p:spPr>
        <p:txBody>
          <a:bodyPr/>
          <a:lstStyle/>
          <a:p>
            <a:pPr algn="just" eaLnBrk="1" hangingPunct="1"/>
            <a:r>
              <a:rPr lang="uk-UA" altLang="uk-UA" sz="7200" b="1" i="1" u="sng"/>
              <a:t>час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sz="7200" b="1" i="1" u="sng"/>
              <a:t>ресурси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sz="7200" b="1" i="1" u="sng"/>
              <a:t>гроші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sz="7200" b="1" i="1" u="sng"/>
              <a:t>якість</a:t>
            </a:r>
            <a:endParaRPr lang="uk-UA" altLang="uk-UA" sz="6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641350"/>
          </a:xfrm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  <a:defRPr/>
            </a:pPr>
            <a:r>
              <a:rPr lang="uk-UA" altLang="uk-UA" sz="4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Основні параметри управління проектом:</a:t>
            </a:r>
            <a:endParaRPr lang="uk-UA" altLang="uk-UA" sz="4400">
              <a:solidFill>
                <a:schemeClr val="tx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65113" y="714375"/>
            <a:ext cx="11926887" cy="6905625"/>
          </a:xfrm>
          <a:extLst>
            <a:ext uri="{909E8E84-426E-40DD-AFC4-6F175D3DCCD1}">
              <a14:hiddenFill xmlns:a14="http://schemas.microsoft.com/office/drawing/2010/main">
                <a:solidFill>
                  <a:srgbClr val="CC99FF"/>
                </a:solidFill>
              </a14:hiddenFill>
            </a:ext>
          </a:extLst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uk-UA" altLang="uk-UA" sz="4800" b="1" i="1"/>
              <a:t>Кількість </a:t>
            </a:r>
            <a:r>
              <a:rPr lang="uk-UA" altLang="uk-UA" sz="4800" b="1" i="1" u="sng"/>
              <a:t>рівнів управління</a:t>
            </a:r>
            <a:r>
              <a:rPr lang="uk-UA" altLang="uk-UA" sz="4800" b="1" i="1"/>
              <a:t> проектом</a:t>
            </a:r>
          </a:p>
          <a:p>
            <a:pPr algn="just" eaLnBrk="1" hangingPunct="1">
              <a:lnSpc>
                <a:spcPct val="80000"/>
              </a:lnSpc>
            </a:pPr>
            <a:r>
              <a:rPr lang="uk-UA" altLang="uk-UA" sz="4800" b="1" i="1" u="sng"/>
              <a:t>Критерії оцінки</a:t>
            </a:r>
            <a:r>
              <a:rPr lang="uk-UA" altLang="uk-UA" sz="4800" b="1" i="1"/>
              <a:t> завершення проекту та його окремих етапів</a:t>
            </a:r>
          </a:p>
          <a:p>
            <a:pPr algn="just" eaLnBrk="1" hangingPunct="1">
              <a:lnSpc>
                <a:spcPct val="80000"/>
              </a:lnSpc>
            </a:pPr>
            <a:r>
              <a:rPr lang="uk-UA" altLang="uk-UA" sz="4800" b="1" i="1" u="sng"/>
              <a:t>Методи звітності</a:t>
            </a:r>
            <a:r>
              <a:rPr lang="uk-UA" altLang="uk-UA" sz="4800" b="1" i="1"/>
              <a:t>, що будуть використовуватись</a:t>
            </a:r>
          </a:p>
          <a:p>
            <a:pPr algn="just" eaLnBrk="1" hangingPunct="1">
              <a:lnSpc>
                <a:spcPct val="80000"/>
              </a:lnSpc>
            </a:pPr>
            <a:r>
              <a:rPr lang="uk-UA" altLang="uk-UA" sz="4800" b="1" i="1"/>
              <a:t>Система та </a:t>
            </a:r>
            <a:r>
              <a:rPr lang="uk-UA" altLang="uk-UA" sz="4800" b="1" i="1" u="sng"/>
              <a:t>засоби обміну інформацією</a:t>
            </a:r>
          </a:p>
          <a:p>
            <a:pPr algn="just" eaLnBrk="1" hangingPunct="1">
              <a:lnSpc>
                <a:spcPct val="80000"/>
              </a:lnSpc>
            </a:pPr>
            <a:r>
              <a:rPr lang="uk-UA" altLang="uk-UA" sz="4800" b="1" i="1"/>
              <a:t>Регулярність </a:t>
            </a:r>
            <a:r>
              <a:rPr lang="uk-UA" altLang="uk-UA" sz="4800" b="1" i="1" u="sng"/>
              <a:t>проведення нарад</a:t>
            </a:r>
            <a:endParaRPr lang="uk-UA" altLang="uk-UA" sz="4800" u="sn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0513" y="369888"/>
            <a:ext cx="11277600" cy="881062"/>
          </a:xfrm>
        </p:spPr>
        <p:txBody>
          <a:bodyPr/>
          <a:lstStyle/>
          <a:p>
            <a:pPr eaLnBrk="1" hangingPunct="1"/>
            <a:r>
              <a:rPr lang="uk-UA" altLang="uk-UA" sz="4000" b="1" dirty="0"/>
              <a:t>Проекти мають</a:t>
            </a:r>
            <a:r>
              <a:rPr lang="uk-UA" altLang="uk-UA" sz="4000" dirty="0"/>
              <a:t>:</a:t>
            </a:r>
            <a:endParaRPr lang="ru-RU" altLang="uk-UA" sz="4000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23888" y="1490663"/>
            <a:ext cx="11041062" cy="5360987"/>
          </a:xfrm>
        </p:spPr>
        <p:txBody>
          <a:bodyPr>
            <a:normAutofit/>
          </a:bodyPr>
          <a:lstStyle/>
          <a:p>
            <a:pPr marL="609600" indent="-609600" algn="l" eaLnBrk="1" hangingPunct="1">
              <a:buFontTx/>
              <a:buAutoNum type="arabicPeriod"/>
            </a:pPr>
            <a:r>
              <a:rPr lang="uk-UA" altLang="uk-UA" sz="4000" b="1" dirty="0"/>
              <a:t>мету</a:t>
            </a:r>
            <a:r>
              <a:rPr lang="uk-UA" altLang="uk-UA" sz="4000" dirty="0"/>
              <a:t> - отримати кінцевий продукт або результат;</a:t>
            </a:r>
            <a:endParaRPr lang="uk-UA" altLang="uk-UA" sz="4000" b="1" dirty="0"/>
          </a:p>
          <a:p>
            <a:pPr marL="609600" indent="-609600" algn="l" eaLnBrk="1" hangingPunct="1">
              <a:buFontTx/>
              <a:buAutoNum type="arabicPeriod"/>
            </a:pPr>
            <a:r>
              <a:rPr lang="uk-UA" altLang="uk-UA" sz="4000" b="1" dirty="0"/>
              <a:t>встановлені терміни початку і завершення</a:t>
            </a:r>
            <a:r>
              <a:rPr lang="uk-UA" altLang="uk-UA" sz="4000" dirty="0"/>
              <a:t> – дата початку і дата завершення ;</a:t>
            </a:r>
            <a:endParaRPr lang="uk-UA" altLang="uk-UA" sz="4000" b="1" dirty="0"/>
          </a:p>
          <a:p>
            <a:pPr marL="609600" indent="-609600" algn="l" eaLnBrk="1" hangingPunct="1">
              <a:buFontTx/>
              <a:buAutoNum type="arabicPeriod"/>
            </a:pPr>
            <a:r>
              <a:rPr lang="uk-UA" altLang="uk-UA" sz="4000" b="1" dirty="0"/>
              <a:t>визначені ресурси</a:t>
            </a:r>
            <a:r>
              <a:rPr lang="uk-UA" altLang="uk-UA" sz="4000" dirty="0"/>
              <a:t> – трудові, фінансові, обладнання та інформацію.</a:t>
            </a:r>
            <a:endParaRPr lang="ru-RU" altLang="uk-UA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8113"/>
            <a:ext cx="12192000" cy="649287"/>
          </a:xfrm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</a:extLst>
        </p:spPr>
        <p:txBody>
          <a:bodyPr>
            <a:normAutofit fontScale="90000"/>
          </a:bodyPr>
          <a:lstStyle/>
          <a:p>
            <a:pPr eaLnBrk="1" hangingPunct="1">
              <a:lnSpc>
                <a:spcPct val="60000"/>
              </a:lnSpc>
            </a:pPr>
            <a:r>
              <a:rPr lang="uk-UA" altLang="uk-UA" sz="4100" b="1" u="sng">
                <a:solidFill>
                  <a:schemeClr val="tx1"/>
                </a:solidFill>
              </a:rPr>
              <a:t>Планування - основа   успішного завершення проекту</a:t>
            </a:r>
            <a:r>
              <a:rPr lang="uk-UA" altLang="uk-UA" sz="4100" b="1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0" y="857250"/>
            <a:ext cx="12192000" cy="676275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uk-UA" altLang="uk-UA" sz="3700" b="1"/>
              <a:t>Встановлення кінцевої </a:t>
            </a:r>
            <a:r>
              <a:rPr lang="uk-UA" altLang="uk-UA" sz="3700" b="1" u="sng"/>
              <a:t>цілі</a:t>
            </a:r>
            <a:r>
              <a:rPr lang="uk-UA" altLang="uk-UA" sz="3700" b="1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sz="3700" b="1"/>
              <a:t>Визначення </a:t>
            </a:r>
            <a:r>
              <a:rPr lang="uk-UA" altLang="uk-UA" sz="3700" b="1" u="sng"/>
              <a:t>задач</a:t>
            </a:r>
            <a:r>
              <a:rPr lang="uk-UA" altLang="uk-UA" sz="3700" b="1"/>
              <a:t> (робіт). </a:t>
            </a:r>
            <a:r>
              <a:rPr lang="uk-UA" altLang="uk-UA" sz="2900" b="1"/>
              <a:t>Задача (робота) - це будь-які дії або події, які необхідні для виконання проект</a:t>
            </a:r>
            <a:r>
              <a:rPr lang="ru-RU" altLang="uk-UA" sz="2900" b="1"/>
              <a:t>у</a:t>
            </a:r>
            <a:endParaRPr lang="uk-UA" altLang="uk-UA" sz="2900" b="1"/>
          </a:p>
          <a:p>
            <a:pPr eaLnBrk="1" hangingPunct="1">
              <a:lnSpc>
                <a:spcPct val="90000"/>
              </a:lnSpc>
            </a:pPr>
            <a:r>
              <a:rPr lang="uk-UA" altLang="uk-UA" sz="3700" b="1"/>
              <a:t>Встановлення </a:t>
            </a:r>
            <a:r>
              <a:rPr lang="uk-UA" altLang="uk-UA" sz="3700" b="1" u="sng"/>
              <a:t>обсягів робіт</a:t>
            </a:r>
            <a:r>
              <a:rPr lang="uk-UA" altLang="uk-UA" sz="3700" b="1"/>
              <a:t> по проекту</a:t>
            </a:r>
          </a:p>
          <a:p>
            <a:pPr algn="just" eaLnBrk="1" hangingPunct="1">
              <a:lnSpc>
                <a:spcPct val="90000"/>
              </a:lnSpc>
            </a:pPr>
            <a:r>
              <a:rPr lang="uk-UA" altLang="uk-UA" sz="3700" b="1"/>
              <a:t>Встановлення </a:t>
            </a:r>
            <a:r>
              <a:rPr lang="uk-UA" altLang="uk-UA" sz="3700" b="1" u="sng"/>
              <a:t>термінів виконання</a:t>
            </a:r>
            <a:r>
              <a:rPr lang="uk-UA" altLang="uk-UA" sz="3700" b="1"/>
              <a:t> робіт і проекту в цілому</a:t>
            </a:r>
          </a:p>
          <a:p>
            <a:pPr algn="just" eaLnBrk="1" hangingPunct="1">
              <a:lnSpc>
                <a:spcPct val="90000"/>
              </a:lnSpc>
            </a:pPr>
            <a:r>
              <a:rPr lang="uk-UA" altLang="uk-UA" sz="3700" b="1"/>
              <a:t>Оцінка </a:t>
            </a:r>
            <a:r>
              <a:rPr lang="uk-UA" altLang="uk-UA" sz="3700" b="1" u="sng"/>
              <a:t>бюджету</a:t>
            </a:r>
          </a:p>
          <a:p>
            <a:pPr algn="just" eaLnBrk="1" hangingPunct="1">
              <a:lnSpc>
                <a:spcPct val="90000"/>
              </a:lnSpc>
            </a:pPr>
            <a:r>
              <a:rPr lang="uk-UA" altLang="uk-UA" sz="3700" b="1"/>
              <a:t>Встановлення </a:t>
            </a:r>
            <a:r>
              <a:rPr lang="uk-UA" altLang="uk-UA" sz="3700" b="1" u="sng"/>
              <a:t>вимог до якості</a:t>
            </a:r>
            <a:r>
              <a:rPr lang="uk-UA" altLang="uk-UA" sz="3700" b="1"/>
              <a:t> </a:t>
            </a:r>
          </a:p>
          <a:p>
            <a:pPr algn="just" eaLnBrk="1" hangingPunct="1">
              <a:lnSpc>
                <a:spcPct val="90000"/>
              </a:lnSpc>
            </a:pPr>
            <a:r>
              <a:rPr lang="uk-UA" altLang="uk-UA" sz="3700" b="1"/>
              <a:t>Встановлення </a:t>
            </a:r>
            <a:r>
              <a:rPr lang="uk-UA" altLang="uk-UA" sz="3700" b="1" u="sng"/>
              <a:t>пріоритетів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sz="3700" b="1"/>
              <a:t>Розробка </a:t>
            </a:r>
            <a:r>
              <a:rPr lang="uk-UA" altLang="uk-UA" sz="3700" b="1" u="sng"/>
              <a:t>стратегії управління</a:t>
            </a:r>
            <a:r>
              <a:rPr lang="uk-UA" altLang="uk-UA" sz="3700" b="1"/>
              <a:t> проектом (один чи кілька менеджерів буде управляти проектом)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09550"/>
            <a:ext cx="12192000" cy="720725"/>
          </a:xfrm>
          <a:extLst>
            <a:ext uri="{909E8E84-426E-40DD-AFC4-6F175D3DCCD1}">
              <a14:hiddenFill xmlns:a14="http://schemas.microsoft.com/office/drawing/2010/main">
                <a:solidFill>
                  <a:srgbClr val="FF0066"/>
                </a:solidFill>
              </a14:hiddenFill>
            </a:ext>
          </a:extLst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uk-UA" altLang="uk-UA">
                <a:effectLst>
                  <a:outerShdw blurRad="38100" dist="38100" dir="2700000" algn="tl">
                    <a:srgbClr val="C0C0C0"/>
                  </a:outerShdw>
                </a:effectLst>
              </a:rPr>
              <a:t>Методи складання розкладу проекту:</a:t>
            </a:r>
            <a:endParaRPr lang="uk-UA" altLang="uk-UA" sz="44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0" y="1938338"/>
            <a:ext cx="12192000" cy="53276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altLang="uk-UA" sz="6600"/>
              <a:t>“</a:t>
            </a:r>
            <a:r>
              <a:rPr lang="uk-UA" altLang="uk-UA" sz="6600" b="1"/>
              <a:t>зверху-вниз</a:t>
            </a:r>
            <a:r>
              <a:rPr lang="uk-UA" altLang="uk-UA" sz="6600"/>
              <a:t>” - для великих проектів;</a:t>
            </a:r>
          </a:p>
          <a:p>
            <a:pPr eaLnBrk="1" hangingPunct="1">
              <a:buFontTx/>
              <a:buNone/>
            </a:pPr>
            <a:r>
              <a:rPr lang="uk-UA" altLang="uk-UA" sz="6600"/>
              <a:t>“</a:t>
            </a:r>
            <a:r>
              <a:rPr lang="uk-UA" altLang="uk-UA" sz="6600" b="1"/>
              <a:t>знизу-вверх</a:t>
            </a:r>
            <a:r>
              <a:rPr lang="uk-UA" altLang="uk-UA" sz="6600"/>
              <a:t>” - для невеликих, типових проектів.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V="1">
            <a:off x="533400" y="1001713"/>
            <a:ext cx="112776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V="1">
            <a:off x="1219200" y="1289050"/>
            <a:ext cx="100584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25450"/>
            <a:ext cx="10363200" cy="6238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altLang="uk-UA" sz="4000"/>
              <a:t>Взаємозалежність основних ознак проекту</a:t>
            </a:r>
            <a:r>
              <a:rPr lang="ru-RU" altLang="uk-UA" sz="4800"/>
              <a:t> 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334963" y="1169988"/>
            <a:ext cx="11617325" cy="608012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ru-RU" altLang="uk-UA"/>
          </a:p>
        </p:txBody>
      </p:sp>
      <p:grpSp>
        <p:nvGrpSpPr>
          <p:cNvPr id="6148" name="Group 4"/>
          <p:cNvGrpSpPr>
            <a:grpSpLocks noChangeAspect="1"/>
          </p:cNvGrpSpPr>
          <p:nvPr/>
        </p:nvGrpSpPr>
        <p:grpSpPr bwMode="auto">
          <a:xfrm>
            <a:off x="527050" y="1250950"/>
            <a:ext cx="11233150" cy="5919788"/>
            <a:chOff x="2234" y="3560"/>
            <a:chExt cx="8295" cy="3788"/>
          </a:xfrm>
        </p:grpSpPr>
        <p:sp>
          <p:nvSpPr>
            <p:cNvPr id="6149" name="AutoShape 5"/>
            <p:cNvSpPr>
              <a:spLocks noChangeAspect="1" noChangeArrowheads="1"/>
            </p:cNvSpPr>
            <p:nvPr/>
          </p:nvSpPr>
          <p:spPr bwMode="auto">
            <a:xfrm>
              <a:off x="2234" y="3560"/>
              <a:ext cx="8295" cy="3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4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5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uk-UA" altLang="uk-UA" sz="1800"/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4941" y="3568"/>
              <a:ext cx="2880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13140" tIns="56568" rIns="113140" bIns="56568"/>
            <a:lstStyle>
              <a:lvl1pPr defTabSz="1131888">
                <a:spcBef>
                  <a:spcPct val="20000"/>
                </a:spcBef>
                <a:buChar char="•"/>
                <a:defRPr sz="4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566738" indent="-352425" defTabSz="1131888">
                <a:spcBef>
                  <a:spcPct val="20000"/>
                </a:spcBef>
                <a:buChar char="–"/>
                <a:defRPr sz="35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31888" indent="-282575" defTabSz="1131888">
                <a:spcBef>
                  <a:spcPct val="20000"/>
                </a:spcBef>
                <a:buChar char="•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98625" indent="-282575" defTabSz="1131888">
                <a:spcBef>
                  <a:spcPct val="20000"/>
                </a:spcBef>
                <a:buChar char="–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263775" indent="-280988" defTabSz="1131888">
                <a:spcBef>
                  <a:spcPct val="20000"/>
                </a:spcBef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720975" indent="-280988" defTabSz="1131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3178175" indent="-280988" defTabSz="1131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635375" indent="-280988" defTabSz="1131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4092575" indent="-280988" defTabSz="1131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uk-UA" altLang="uk-UA" sz="4500" b="1"/>
                <a:t>Продукт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uk-UA" altLang="uk-UA" sz="2500"/>
                <a:t>(конкретний вихід або результат)</a:t>
              </a:r>
              <a:endParaRPr lang="ru-RU" altLang="uk-UA"/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2242" y="6079"/>
              <a:ext cx="3239" cy="12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13140" tIns="56568" rIns="113140" bIns="56568"/>
            <a:lstStyle>
              <a:lvl1pPr defTabSz="1131888">
                <a:spcBef>
                  <a:spcPct val="20000"/>
                </a:spcBef>
                <a:buChar char="•"/>
                <a:defRPr sz="4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566738" indent="-352425" defTabSz="1131888">
                <a:spcBef>
                  <a:spcPct val="20000"/>
                </a:spcBef>
                <a:buChar char="–"/>
                <a:defRPr sz="35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31888" indent="-282575" defTabSz="1131888">
                <a:spcBef>
                  <a:spcPct val="20000"/>
                </a:spcBef>
                <a:buChar char="•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98625" indent="-282575" defTabSz="1131888">
                <a:spcBef>
                  <a:spcPct val="20000"/>
                </a:spcBef>
                <a:buChar char="–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263775" indent="-280988" defTabSz="1131888">
                <a:spcBef>
                  <a:spcPct val="20000"/>
                </a:spcBef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720975" indent="-280988" defTabSz="1131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3178175" indent="-280988" defTabSz="1131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635375" indent="-280988" defTabSz="1131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4092575" indent="-280988" defTabSz="1131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uk-UA" altLang="uk-UA" sz="4500" b="1"/>
                <a:t>Графік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uk-UA" altLang="uk-UA" sz="2500"/>
                <a:t>(дати початку і завершення проекту)</a:t>
              </a:r>
              <a:endParaRPr lang="ru-RU" altLang="uk-UA"/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7642" y="6079"/>
              <a:ext cx="2879" cy="12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13140" tIns="56568" rIns="113140" bIns="56568"/>
            <a:lstStyle>
              <a:lvl1pPr defTabSz="1131888">
                <a:spcBef>
                  <a:spcPct val="20000"/>
                </a:spcBef>
                <a:buChar char="•"/>
                <a:defRPr sz="4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566738" indent="-352425" defTabSz="1131888">
                <a:spcBef>
                  <a:spcPct val="20000"/>
                </a:spcBef>
                <a:buChar char="–"/>
                <a:defRPr sz="35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31888" indent="-282575" defTabSz="1131888">
                <a:spcBef>
                  <a:spcPct val="20000"/>
                </a:spcBef>
                <a:buChar char="•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98625" indent="-282575" defTabSz="1131888">
                <a:spcBef>
                  <a:spcPct val="20000"/>
                </a:spcBef>
                <a:buChar char="–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263775" indent="-280988" defTabSz="1131888">
                <a:spcBef>
                  <a:spcPct val="20000"/>
                </a:spcBef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720975" indent="-280988" defTabSz="1131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3178175" indent="-280988" defTabSz="1131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635375" indent="-280988" defTabSz="1131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4092575" indent="-280988" defTabSz="11318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uk-UA" altLang="uk-UA" sz="4500" b="1"/>
                <a:t>Ресурси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uk-UA" altLang="uk-UA" sz="2500"/>
                <a:t>(виконавці, фонди, обладнання, допоміжні засоби, інформація)</a:t>
              </a:r>
              <a:endParaRPr lang="ru-RU" altLang="uk-UA"/>
            </a:p>
          </p:txBody>
        </p:sp>
        <p:sp>
          <p:nvSpPr>
            <p:cNvPr id="6153" name="Line 9"/>
            <p:cNvSpPr>
              <a:spLocks noChangeShapeType="1"/>
            </p:cNvSpPr>
            <p:nvPr/>
          </p:nvSpPr>
          <p:spPr bwMode="auto">
            <a:xfrm>
              <a:off x="8001" y="4648"/>
              <a:ext cx="1073" cy="1252"/>
            </a:xfrm>
            <a:prstGeom prst="line">
              <a:avLst/>
            </a:prstGeom>
            <a:noFill/>
            <a:ln w="50800" cmpd="dbl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4" name="Line 10"/>
            <p:cNvSpPr>
              <a:spLocks noChangeShapeType="1"/>
            </p:cNvSpPr>
            <p:nvPr/>
          </p:nvSpPr>
          <p:spPr bwMode="auto">
            <a:xfrm>
              <a:off x="5661" y="6800"/>
              <a:ext cx="1799" cy="1"/>
            </a:xfrm>
            <a:prstGeom prst="line">
              <a:avLst/>
            </a:prstGeom>
            <a:noFill/>
            <a:ln w="50800" cmpd="dbl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5" name="Line 11"/>
            <p:cNvSpPr>
              <a:spLocks noChangeShapeType="1"/>
            </p:cNvSpPr>
            <p:nvPr/>
          </p:nvSpPr>
          <p:spPr bwMode="auto">
            <a:xfrm flipH="1">
              <a:off x="3854" y="4640"/>
              <a:ext cx="900" cy="1260"/>
            </a:xfrm>
            <a:prstGeom prst="line">
              <a:avLst/>
            </a:prstGeom>
            <a:noFill/>
            <a:ln w="50800" cmpd="dbl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073150"/>
          </a:xfrm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uk-UA" altLang="uk-UA" sz="4000" b="1">
                <a:solidFill>
                  <a:schemeClr val="tx1"/>
                </a:solidFill>
              </a:rPr>
              <a:t>Основні</a:t>
            </a:r>
            <a:r>
              <a:rPr lang="uk-UA" altLang="uk-UA" sz="4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altLang="uk-UA" sz="4000" b="1">
                <a:solidFill>
                  <a:schemeClr val="tx1"/>
                </a:solidFill>
              </a:rPr>
              <a:t>характеристики</a:t>
            </a:r>
            <a:r>
              <a:rPr lang="uk-UA" altLang="uk-UA" sz="4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uk-UA" altLang="uk-UA" sz="4000" b="1">
                <a:solidFill>
                  <a:schemeClr val="tx1"/>
                </a:solidFill>
              </a:rPr>
              <a:t>будь-якого проекту: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92088" y="1217613"/>
            <a:ext cx="11928475" cy="6121400"/>
          </a:xfrm>
          <a:extLst>
            <a:ext uri="{909E8E84-426E-40DD-AFC4-6F175D3DCCD1}">
              <a14:hiddenFill xmlns:a14="http://schemas.microsoft.com/office/drawing/2010/main">
                <a:solidFill>
                  <a:srgbClr val="99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altLang="uk-UA" sz="4200"/>
              <a:t>Спрямованість на </a:t>
            </a:r>
            <a:r>
              <a:rPr lang="uk-UA" altLang="uk-UA" sz="4200" b="1" u="sng"/>
              <a:t>досягнення конкретної цілі/цілей</a:t>
            </a:r>
            <a:r>
              <a:rPr lang="uk-UA" altLang="uk-UA" sz="4200"/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4200"/>
              <a:t>Координоване </a:t>
            </a:r>
            <a:r>
              <a:rPr lang="uk-UA" altLang="uk-UA" sz="4200" b="1" u="sng"/>
              <a:t>виконання взаємопов’язаних дій</a:t>
            </a:r>
            <a:r>
              <a:rPr lang="uk-UA" altLang="uk-UA" sz="4200"/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4200" b="1" u="sng"/>
              <a:t>Обмежена протяжність у часі</a:t>
            </a:r>
            <a:r>
              <a:rPr lang="uk-UA" altLang="uk-UA" sz="4200"/>
              <a:t> (з певним початком та кінцем);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4200" b="1" u="sng"/>
              <a:t>Обмеженість ресурсів</a:t>
            </a:r>
            <a:r>
              <a:rPr lang="uk-UA" altLang="uk-UA" sz="4200"/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4200"/>
              <a:t>Певна </a:t>
            </a:r>
            <a:r>
              <a:rPr lang="uk-UA" altLang="uk-UA" sz="4200" b="1" u="sng"/>
              <a:t>міра неповторності та унікальності</a:t>
            </a:r>
            <a:r>
              <a:rPr lang="uk-UA" altLang="uk-UA" sz="4200"/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uk-UA" altLang="uk-UA" sz="4200" b="1" u="sng"/>
              <a:t>Ризик</a:t>
            </a:r>
            <a:r>
              <a:rPr lang="uk-UA" altLang="uk-UA" sz="4200"/>
              <a:t> (конфлікти).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44463" y="128588"/>
            <a:ext cx="12047537" cy="4794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altLang="uk-UA" sz="3200" b="1"/>
              <a:t>Проекти розрізняються за обсягом, змістом і формою</a:t>
            </a:r>
            <a:endParaRPr lang="ru-RU" altLang="uk-UA" sz="3200" b="1"/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95250" y="850900"/>
            <a:ext cx="11857038" cy="64801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3800" b="1" u="sng"/>
              <a:t>Над проектом можуть працювати багато виконавців або одна особа</a:t>
            </a:r>
            <a:r>
              <a:rPr lang="uk-UA" altLang="uk-UA" sz="3400"/>
              <a:t> </a:t>
            </a:r>
            <a:r>
              <a:rPr lang="uk-UA" altLang="uk-UA" sz="3100"/>
              <a:t>(наприклад, переатестація всіх співробітників – це проект, умеблювання й обладнання кафедри - також).</a:t>
            </a:r>
            <a:endParaRPr lang="uk-UA" altLang="uk-UA" sz="31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3800" b="1" u="sng"/>
              <a:t>Керівництво проектом може бути формальним</a:t>
            </a:r>
            <a:r>
              <a:rPr lang="uk-UA" altLang="uk-UA" sz="3400"/>
              <a:t> </a:t>
            </a:r>
            <a:r>
              <a:rPr lang="uk-UA" altLang="uk-UA" sz="3100"/>
              <a:t>(з включенням в річний план організації, офіційним затвердженням плану робіт, кошторису і виконавців)</a:t>
            </a:r>
            <a:r>
              <a:rPr lang="uk-UA" altLang="uk-UA" sz="3400"/>
              <a:t> </a:t>
            </a:r>
            <a:r>
              <a:rPr lang="uk-UA" altLang="uk-UA" sz="3800" b="1" u="sng"/>
              <a:t>або неформальним</a:t>
            </a:r>
            <a:r>
              <a:rPr lang="uk-UA" altLang="uk-UA" sz="3400"/>
              <a:t> </a:t>
            </a:r>
            <a:r>
              <a:rPr lang="uk-UA" altLang="uk-UA" sz="3100"/>
              <a:t>(виконуваним за дорученням, без встановлення витрат і кількості учасників).</a:t>
            </a:r>
            <a:endParaRPr lang="uk-UA" altLang="uk-UA" sz="31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3800" b="1" u="sng"/>
              <a:t>Проекти можуть контролюватися формально</a:t>
            </a:r>
            <a:r>
              <a:rPr lang="uk-UA" altLang="uk-UA" sz="3400" b="1"/>
              <a:t> </a:t>
            </a:r>
            <a:r>
              <a:rPr lang="uk-UA" altLang="uk-UA" sz="3100"/>
              <a:t>(витрачені кошти і час строго обліковуються відповідними службами)</a:t>
            </a:r>
            <a:r>
              <a:rPr lang="uk-UA" altLang="uk-UA" sz="3400" b="1"/>
              <a:t> </a:t>
            </a:r>
            <a:r>
              <a:rPr lang="uk-UA" altLang="uk-UA" sz="3800" b="1" u="sng"/>
              <a:t>і</a:t>
            </a:r>
            <a:r>
              <a:rPr lang="uk-UA" altLang="uk-UA" sz="4600" b="1" u="sng"/>
              <a:t> </a:t>
            </a:r>
            <a:r>
              <a:rPr lang="uk-UA" altLang="uk-UA" sz="3800" b="1" u="sng"/>
              <a:t>неформально</a:t>
            </a:r>
            <a:r>
              <a:rPr lang="uk-UA" altLang="uk-UA" sz="3400" b="1"/>
              <a:t> </a:t>
            </a:r>
            <a:r>
              <a:rPr lang="uk-UA" altLang="uk-UA" sz="3100"/>
              <a:t>(облік не</a:t>
            </a:r>
            <a:r>
              <a:rPr lang="uk-UA" altLang="uk-UA" sz="3500"/>
              <a:t> ведеться, а витрати відносять на виробничі витрати).</a:t>
            </a:r>
            <a:endParaRPr lang="uk-UA" altLang="uk-UA" sz="35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463" y="128588"/>
            <a:ext cx="12047537" cy="4794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altLang="uk-UA" sz="3200" b="1"/>
              <a:t>Проекти розрізняються за обсягом, змістом і формою</a:t>
            </a:r>
            <a:endParaRPr lang="ru-RU" altLang="uk-UA" sz="3200" b="1"/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95250" y="850900"/>
            <a:ext cx="11857038" cy="6480175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uk-UA" altLang="uk-UA" sz="4200" b="1" u="sng"/>
              <a:t>Проекти можуть виконуватись як зовнішніх, так і внутрішніх клієнтів і замовників</a:t>
            </a:r>
            <a:r>
              <a:rPr lang="uk-UA" altLang="uk-UA" sz="3700" b="1"/>
              <a:t> </a:t>
            </a:r>
            <a:r>
              <a:rPr lang="uk-UA" altLang="uk-UA" sz="3200"/>
              <a:t>(розробка або впровадження готової ІС у клієнта – це проект, підготовка пропозицій щодо удосконалення системи мотивації персоналу – також проект)</a:t>
            </a:r>
            <a:endParaRPr lang="uk-UA" altLang="uk-UA" sz="3200" b="1"/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uk-UA" altLang="uk-UA" sz="4200" b="1" u="sng"/>
              <a:t>Проект може виконуватися на основі офіційного договору</a:t>
            </a:r>
            <a:r>
              <a:rPr lang="uk-UA" altLang="uk-UA" sz="3700" b="1"/>
              <a:t> </a:t>
            </a:r>
            <a:r>
              <a:rPr lang="uk-UA" altLang="uk-UA" sz="3200"/>
              <a:t>(підписаного обома сторонами, наприклад, договір на розробку ПЗ)</a:t>
            </a:r>
            <a:r>
              <a:rPr lang="uk-UA" altLang="uk-UA" sz="3700" b="1"/>
              <a:t> </a:t>
            </a:r>
            <a:r>
              <a:rPr lang="uk-UA" altLang="uk-UA" sz="4200" b="1" u="sng"/>
              <a:t>або за неформальною домовленістю</a:t>
            </a:r>
            <a:r>
              <a:rPr lang="uk-UA" altLang="uk-UA" sz="3700" b="1"/>
              <a:t> </a:t>
            </a:r>
            <a:r>
              <a:rPr lang="uk-UA" altLang="uk-UA" sz="3200"/>
              <a:t>(встановлення нової програми на комп’ютер колеги)</a:t>
            </a:r>
            <a:endParaRPr lang="uk-UA" altLang="uk-UA" sz="3200" b="1"/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uk-UA" altLang="uk-UA" sz="4200" b="1" u="sng"/>
              <a:t>Проекти можуть бути як ділового</a:t>
            </a:r>
            <a:r>
              <a:rPr lang="uk-UA" altLang="uk-UA" sz="3700" b="1"/>
              <a:t> </a:t>
            </a:r>
            <a:r>
              <a:rPr lang="uk-UA" altLang="uk-UA" sz="3200"/>
              <a:t>(щорічне складання плану робіт на наступний рік)</a:t>
            </a:r>
            <a:r>
              <a:rPr lang="uk-UA" altLang="uk-UA" sz="3200" b="1"/>
              <a:t>,</a:t>
            </a:r>
            <a:r>
              <a:rPr lang="uk-UA" altLang="uk-UA" sz="3700" b="1"/>
              <a:t> </a:t>
            </a:r>
            <a:r>
              <a:rPr lang="uk-UA" altLang="uk-UA" sz="4200" b="1" u="sng"/>
              <a:t>так і приватного призначення</a:t>
            </a:r>
            <a:r>
              <a:rPr lang="uk-UA" altLang="uk-UA" sz="3700" b="1"/>
              <a:t> </a:t>
            </a:r>
            <a:r>
              <a:rPr lang="uk-UA" altLang="uk-UA" sz="3200"/>
              <a:t>(організація святкування свого ювілею).</a:t>
            </a:r>
            <a:endParaRPr lang="ru-RU" altLang="uk-UA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7800" y="209550"/>
            <a:ext cx="12014200" cy="800100"/>
          </a:xfrm>
        </p:spPr>
        <p:txBody>
          <a:bodyPr>
            <a:normAutofit/>
          </a:bodyPr>
          <a:lstStyle/>
          <a:p>
            <a:pPr eaLnBrk="1" hangingPunct="1"/>
            <a:r>
              <a:rPr lang="uk-UA" altLang="uk-UA" sz="3300" b="1"/>
              <a:t>Основні принципи управління проектом інформатизації</a:t>
            </a:r>
            <a:endParaRPr lang="ru-RU" altLang="uk-UA" sz="3300"/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239713" y="1169988"/>
            <a:ext cx="11807825" cy="600075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uk-UA" altLang="uk-UA" sz="4800" b="1"/>
              <a:t>Принцип успіху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uk-UA" altLang="uk-UA" sz="4800" b="1"/>
              <a:t>Принцип зобов'язань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uk-UA" altLang="uk-UA" sz="4800" b="1"/>
              <a:t>Принцип альтернатив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uk-UA" altLang="uk-UA" sz="4800" b="1"/>
              <a:t>Принцип єдиноначальності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uk-UA" altLang="uk-UA" sz="4800" b="1"/>
              <a:t>Принцип культурного середовища (придатності</a:t>
            </a:r>
            <a:r>
              <a:rPr lang="uk-UA" altLang="uk-UA" sz="4500"/>
              <a:t>)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uk-UA" altLang="uk-UA" sz="4800" b="1"/>
              <a:t>Процесний принцип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uk-UA" altLang="uk-UA" sz="4800" b="1"/>
              <a:t>Принцип життєвого циклу</a:t>
            </a:r>
            <a:endParaRPr lang="ru-RU" altLang="uk-UA" sz="4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88925"/>
            <a:ext cx="10972800" cy="6413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altLang="uk-UA" sz="4500" b="1"/>
              <a:t>1. Принцип успіху</a:t>
            </a:r>
            <a:endParaRPr lang="ru-RU" altLang="uk-UA" sz="4500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177800" y="1073150"/>
            <a:ext cx="12014200" cy="65468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4400"/>
              <a:t>Ціль управління проектом інформатизації - </a:t>
            </a:r>
            <a:r>
              <a:rPr lang="uk-UA" altLang="uk-UA" sz="4400" b="1" u="sng"/>
              <a:t>робити успішний продукт.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4400"/>
              <a:t>Без створення успішного продукту накладні витрати на управління проектом не приносять користі.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uk-UA" sz="4400"/>
              <a:t>Багато проектів виконуються  "вчасно й у межах бюджету", але продукт не є успішним, і навпаки багато проектів не є "вчасними й у межах бюджету", але продукт є успішним.</a:t>
            </a:r>
            <a:endParaRPr lang="ru-RU" altLang="uk-UA" sz="4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/>
    </p:bld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1652</TotalTime>
  <Words>1798</Words>
  <Application>Microsoft Office PowerPoint</Application>
  <PresentationFormat>Произвольный</PresentationFormat>
  <Paragraphs>263</Paragraphs>
  <Slides>31</Slides>
  <Notes>0</Notes>
  <HiddenSlides>0</HiddenSlides>
  <MMClips>0</MMClips>
  <ScaleCrop>false</ScaleCrop>
  <HeadingPairs>
    <vt:vector size="10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31</vt:i4>
      </vt:variant>
      <vt:variant>
        <vt:lpstr>Произвольные показы</vt:lpstr>
      </vt:variant>
      <vt:variant>
        <vt:i4>1</vt:i4>
      </vt:variant>
    </vt:vector>
  </HeadingPairs>
  <TitlesOfParts>
    <vt:vector size="39" baseType="lpstr">
      <vt:lpstr>Arial</vt:lpstr>
      <vt:lpstr>Times New Roman</vt:lpstr>
      <vt:lpstr>Trebuchet MS</vt:lpstr>
      <vt:lpstr>Wingdings 3</vt:lpstr>
      <vt:lpstr>Аспект</vt:lpstr>
      <vt:lpstr>Clip</vt:lpstr>
      <vt:lpstr>Рисунок</vt:lpstr>
      <vt:lpstr>Основи  управління проектами</vt:lpstr>
      <vt:lpstr>Визначення проекту:</vt:lpstr>
      <vt:lpstr>Проекти мають:</vt:lpstr>
      <vt:lpstr>Взаємозалежність основних ознак проекту </vt:lpstr>
      <vt:lpstr>Основні характеристики будь-якого проекту:</vt:lpstr>
      <vt:lpstr>Проекти розрізняються за обсягом, змістом і формою</vt:lpstr>
      <vt:lpstr>Проекти розрізняються за обсягом, змістом і формою</vt:lpstr>
      <vt:lpstr>Основні принципи управління проектом інформатизації</vt:lpstr>
      <vt:lpstr>1. Принцип успіху</vt:lpstr>
      <vt:lpstr>2. Принцип зобов'язань</vt:lpstr>
      <vt:lpstr>3.Принцип альтернатив</vt:lpstr>
      <vt:lpstr>4.Принцип єдиноначальності </vt:lpstr>
      <vt:lpstr>5. Принцип культурного середовища </vt:lpstr>
      <vt:lpstr>6. Процесний принцип</vt:lpstr>
      <vt:lpstr>7.Принцип життєвого циклу</vt:lpstr>
      <vt:lpstr>Управління проектами  (Project Management)</vt:lpstr>
      <vt:lpstr>Презентация PowerPoint</vt:lpstr>
      <vt:lpstr>Піраміда “арсеналу” управління проектом</vt:lpstr>
      <vt:lpstr>Етапи розвитку методів управління проектами</vt:lpstr>
      <vt:lpstr>Етапи розвитку методів управління проектами</vt:lpstr>
      <vt:lpstr>Відмінності між управлінням проектами і виробничим управлінням </vt:lpstr>
      <vt:lpstr>Відмінності між управлінням проектами і виробничим управлінням</vt:lpstr>
      <vt:lpstr>Відмінності між управлінням проектами і виробничим управлінням</vt:lpstr>
      <vt:lpstr>Відмінності між управлінням проектами і виробничим управлінням</vt:lpstr>
      <vt:lpstr>Відмінності між управлінням проектами і виробничим управлінням</vt:lpstr>
      <vt:lpstr>Наслідки зазначених відмінностей </vt:lpstr>
      <vt:lpstr>Закони управління проектами:</vt:lpstr>
      <vt:lpstr>В УП принципову роль відіграють чотири чинники:</vt:lpstr>
      <vt:lpstr>Основні параметри управління проектом:</vt:lpstr>
      <vt:lpstr>Планування - основа   успішного завершення проекту:</vt:lpstr>
      <vt:lpstr>Методи складання розкладу проекту:</vt:lpstr>
      <vt:lpstr>демонстрация 1</vt:lpstr>
    </vt:vector>
  </TitlesOfParts>
  <Company>KNEU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Автоматизація управління проектами</dc:title>
  <dc:creator>Лазарєва Світлана</dc:creator>
  <cp:lastModifiedBy>Ирина</cp:lastModifiedBy>
  <cp:revision>55</cp:revision>
  <dcterms:created xsi:type="dcterms:W3CDTF">2000-10-31T15:49:53Z</dcterms:created>
  <dcterms:modified xsi:type="dcterms:W3CDTF">2024-11-04T17:47:23Z</dcterms:modified>
</cp:coreProperties>
</file>