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3" r:id="rId5"/>
    <p:sldId id="264" r:id="rId6"/>
    <p:sldId id="259" r:id="rId7"/>
    <p:sldId id="262" r:id="rId8"/>
    <p:sldId id="260" r:id="rId9"/>
    <p:sldId id="261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968D3C-7388-42D0-9B41-33C475E46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8C972E-DDC5-48BB-9F26-05F3C04EB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39BB15-5840-4E30-ADD7-C0444A162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3EDF-E799-45AE-AD35-BFB096C482C6}" type="datetimeFigureOut">
              <a:rPr lang="ru-UA" smtClean="0"/>
              <a:t>03.10.2022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5C17C8-4DE1-4440-B2AC-779F0F5A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5ACB74-A149-4EB1-8ACD-44DA42EEE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4968-F084-47F9-906E-8A5195B6959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024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813DE-CA87-4A3B-80ED-ED5F86DAC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862667-94BF-4B0D-B767-0E659E6A6E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958FC9-AC39-46AC-8B64-2A32BC570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3EDF-E799-45AE-AD35-BFB096C482C6}" type="datetimeFigureOut">
              <a:rPr lang="ru-UA" smtClean="0"/>
              <a:t>03.10.2022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B15B9E-54FE-444E-8EE4-F161E0F3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F900AF-D2BE-43D1-A8AB-7190553A3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4968-F084-47F9-906E-8A5195B6959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8849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595191-884A-46B0-A305-0BD4B8864D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4B265A-566C-4B2F-ABE5-46812B64D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60241E-4C97-4EDE-B1B4-7D2F09A32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3EDF-E799-45AE-AD35-BFB096C482C6}" type="datetimeFigureOut">
              <a:rPr lang="ru-UA" smtClean="0"/>
              <a:t>03.10.2022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CA920A-9F90-45D6-9BB5-4CD4FA61C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B5B2AC-45BD-458F-9285-5C63B9F68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4968-F084-47F9-906E-8A5195B6959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658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EF06B-7ACA-4E31-BF1E-8E512D2CE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64D9F2-8263-4E14-ADA3-06470FF91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5C03F3-04C5-4FE1-8F3F-1FC21705B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3EDF-E799-45AE-AD35-BFB096C482C6}" type="datetimeFigureOut">
              <a:rPr lang="ru-UA" smtClean="0"/>
              <a:t>03.10.2022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588517-0069-4063-8F80-68235555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EF9EB4-4409-425D-BF60-F99A69F5F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4968-F084-47F9-906E-8A5195B6959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742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67D96-97F6-4809-A72D-0250A91A5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BBA5BF-6D70-46AB-9C69-C4B7A16FA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F9B032-DDAB-4DE7-A78F-37D207559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3EDF-E799-45AE-AD35-BFB096C482C6}" type="datetimeFigureOut">
              <a:rPr lang="ru-UA" smtClean="0"/>
              <a:t>03.10.2022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F65FCA-007D-4D0B-AA8C-6943171EB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F32383-E55B-4082-9C8A-67F5C47AB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4968-F084-47F9-906E-8A5195B6959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7155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C3F6A4-2C76-41DB-B2CF-6D61DDCF9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50F56F-9803-431D-A8C5-C04F7998A8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5E06AA-F114-4D1F-AFBA-62944D37C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898BFA-DB2C-4EC7-8DC6-68C37F60A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3EDF-E799-45AE-AD35-BFB096C482C6}" type="datetimeFigureOut">
              <a:rPr lang="ru-UA" smtClean="0"/>
              <a:t>03.10.2022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ED4CBB-A0B8-44E9-9F75-3016E1121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55B7C2-0BBF-456B-9144-D829415E7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4968-F084-47F9-906E-8A5195B6959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1792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5B354-AE1F-414C-9AC1-20C8F51E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0ABF3F-3CE8-4717-A9E4-4CB27FC9A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B7094D-C117-4D7E-B820-648EA86C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4161E70-7D5F-482F-A140-8FC37FE308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1F1AF5-7E08-4B25-8E56-066DCA3EC6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16B656D-3730-4BB7-8E4E-DD20A7C89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3EDF-E799-45AE-AD35-BFB096C482C6}" type="datetimeFigureOut">
              <a:rPr lang="ru-UA" smtClean="0"/>
              <a:t>03.10.2022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B93127-BF5D-42D9-86C5-366B3FC1C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462575-6E0B-44E9-8993-1055F37F9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4968-F084-47F9-906E-8A5195B6959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17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185A4-69D1-4587-93FF-B4C6A38DF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EE3A34-9657-4B00-8FCD-2950E39BB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3EDF-E799-45AE-AD35-BFB096C482C6}" type="datetimeFigureOut">
              <a:rPr lang="ru-UA" smtClean="0"/>
              <a:t>03.10.2022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F76A78-0906-46C0-9571-910636643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CC41D7-29CF-4053-8923-E133AB91D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4968-F084-47F9-906E-8A5195B6959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989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67E22A-4333-4879-B52A-0341E3147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3EDF-E799-45AE-AD35-BFB096C482C6}" type="datetimeFigureOut">
              <a:rPr lang="ru-UA" smtClean="0"/>
              <a:t>03.10.2022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02A089-B52D-48A2-9100-76D70FF77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69CD6E-D2D0-4170-9617-6D3D8145C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4968-F084-47F9-906E-8A5195B6959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235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0DBB8-A489-4A77-AEB2-6472C9C47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10611B-0997-4314-96B8-A8920EE9C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3FD13E-A9FC-40B6-AFC5-3FC4D0F79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52C030-F019-4BF9-8A77-17254CD63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3EDF-E799-45AE-AD35-BFB096C482C6}" type="datetimeFigureOut">
              <a:rPr lang="ru-UA" smtClean="0"/>
              <a:t>03.10.2022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873D27-9795-4812-9E85-E799FB2D3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0F59AE-0D7B-404D-AECF-448B7A675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4968-F084-47F9-906E-8A5195B6959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115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513197-FD48-435E-86A0-AB1ED9546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BD7F01-6E24-48B9-8ED1-5B80732158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D2A1A1-5809-48C1-ACDB-5A2A6D13E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77F223-A6BC-48BB-84F1-C9A93CEE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3EDF-E799-45AE-AD35-BFB096C482C6}" type="datetimeFigureOut">
              <a:rPr lang="ru-UA" smtClean="0"/>
              <a:t>03.10.2022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99D247-0ED0-4EE0-B5BA-F9B8DB29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A65F26-B1B8-4F8B-952E-31E57D899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B4968-F084-47F9-906E-8A5195B6959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9867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68487-F6E6-49D1-A12F-92C030179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6A3A89-3216-4E4F-B020-904F7852E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61D793-1105-4338-B34A-287C0F2A2A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53EDF-E799-45AE-AD35-BFB096C482C6}" type="datetimeFigureOut">
              <a:rPr lang="ru-UA" smtClean="0"/>
              <a:t>03.10.2022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F21470-96EB-44D6-9039-DD29E79D8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E6781F-FAD1-411E-BDAA-3377D7C3A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B4968-F084-47F9-906E-8A5195B6959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931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CixKtqPoFB4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Ieuuf-ntRn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usoNFW5z20" TargetMode="External"/><Relationship Id="rId2" Type="http://schemas.openxmlformats.org/officeDocument/2006/relationships/hyperlink" Target="https://www.youtube.com/watch?v=IkgI8w9Kcf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s://www.youtube.com/watch?v=qxIqW_hqRbc" TargetMode="External"/><Relationship Id="rId4" Type="http://schemas.openxmlformats.org/officeDocument/2006/relationships/hyperlink" Target="https://www.youtube.com/watch?v=Wl5suSyGRR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euuf-ntRng" TargetMode="External"/><Relationship Id="rId2" Type="http://schemas.openxmlformats.org/officeDocument/2006/relationships/hyperlink" Target="https://www.youtube.com/watch?v=qgVCNw0LaUg&amp;t=2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s://www.youtube.com/watch?v=JYGgFT0Iy7Q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aeYMysnuvY&amp;t=2s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youtube.com/watch?v=-MtunV9Af1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f4hCTXc6CA&amp;t=9s" TargetMode="External"/><Relationship Id="rId2" Type="http://schemas.openxmlformats.org/officeDocument/2006/relationships/hyperlink" Target="https://www.youtube.com/watch?v=BY3PqgqNw1k&amp;t=12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BAE5C4-C955-4377-9BA0-CD84F3C6D291}"/>
              </a:ext>
            </a:extLst>
          </p:cNvPr>
          <p:cNvSpPr txBox="1"/>
          <p:nvPr/>
        </p:nvSpPr>
        <p:spPr>
          <a:xfrm>
            <a:off x="-629920" y="111760"/>
            <a:ext cx="13055600" cy="70891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indent="0" algn="ctr" defTabSz="701675">
              <a:spcBef>
                <a:spcPts val="2800"/>
              </a:spcBef>
              <a:buSzTx/>
              <a:buFont typeface="Zapf Dingbats" charset="0"/>
              <a:buNone/>
            </a:pPr>
            <a:r>
              <a:rPr lang="ru-UA" altLang="ru-UA" sz="6600" dirty="0" err="1">
                <a:latin typeface="Apple Chancery" charset="0"/>
                <a:ea typeface="Apple Chancery" charset="0"/>
                <a:cs typeface="Apple Chancery" charset="0"/>
                <a:sym typeface="Apple Chancery" charset="0"/>
              </a:rPr>
              <a:t>Гра</a:t>
            </a:r>
            <a:endParaRPr lang="ru-UA" altLang="ru-UA" sz="6600" dirty="0">
              <a:latin typeface="Apple Chancery" charset="0"/>
              <a:ea typeface="Apple Chancery" charset="0"/>
              <a:cs typeface="Apple Chancery" charset="0"/>
              <a:sym typeface="Apple Chancery" charset="0"/>
            </a:endParaRPr>
          </a:p>
          <a:p>
            <a:pPr marL="0" indent="0" algn="ctr" defTabSz="701675">
              <a:spcBef>
                <a:spcPts val="2800"/>
              </a:spcBef>
              <a:buSzTx/>
              <a:buFont typeface="Zapf Dingbats" charset="0"/>
              <a:buNone/>
            </a:pPr>
            <a:endParaRPr lang="ru-UA" altLang="ru-UA" sz="6600" dirty="0">
              <a:latin typeface="Apple Chancery" charset="0"/>
              <a:ea typeface="Apple Chancery" charset="0"/>
              <a:cs typeface="Apple Chancery" charset="0"/>
              <a:sym typeface="Apple Chancery" charset="0"/>
            </a:endParaRPr>
          </a:p>
          <a:p>
            <a:pPr marL="0" indent="0" algn="ctr" defTabSz="701675">
              <a:spcBef>
                <a:spcPts val="2800"/>
              </a:spcBef>
              <a:buSzTx/>
              <a:buFont typeface="Zapf Dingbats" charset="0"/>
              <a:buNone/>
            </a:pPr>
            <a:r>
              <a:rPr lang="ru-UA" altLang="ru-UA" sz="6600" dirty="0" err="1">
                <a:solidFill>
                  <a:srgbClr val="F79646"/>
                </a:solidFill>
                <a:latin typeface="Apple Braille Outline 6 Dot" charset="0"/>
                <a:ea typeface="Apple Braille Outline 6 Dot" charset="0"/>
                <a:cs typeface="Apple Braille Outline 6 Dot" charset="0"/>
                <a:sym typeface="Apple Braille Outline 6 Dot" charset="0"/>
              </a:rPr>
              <a:t>Подібність</a:t>
            </a:r>
            <a:r>
              <a:rPr lang="ru-UA" altLang="ru-UA" sz="6600" dirty="0">
                <a:solidFill>
                  <a:srgbClr val="F79646"/>
                </a:solidFill>
                <a:latin typeface="Apple Braille Outline 6 Dot" charset="0"/>
                <a:ea typeface="Apple Braille Outline 6 Dot" charset="0"/>
                <a:cs typeface="Apple Braille Outline 6 Dot" charset="0"/>
                <a:sym typeface="Apple Braille Outline 6 Dot" charset="0"/>
              </a:rPr>
              <a:t> </a:t>
            </a:r>
          </a:p>
          <a:p>
            <a:pPr marL="0" indent="0" algn="ctr" defTabSz="701675">
              <a:spcBef>
                <a:spcPts val="2800"/>
              </a:spcBef>
              <a:buSzTx/>
              <a:buFont typeface="Zapf Dingbats" charset="0"/>
              <a:buNone/>
            </a:pPr>
            <a:r>
              <a:rPr lang="ru-UA" altLang="ru-UA" sz="6600" dirty="0">
                <a:solidFill>
                  <a:srgbClr val="8064A2"/>
                </a:solidFill>
                <a:latin typeface="Apple Braille Outline 6 Dot" charset="0"/>
                <a:ea typeface="Apple Braille Outline 6 Dot" charset="0"/>
                <a:cs typeface="Apple Braille Outline 6 Dot" charset="0"/>
                <a:sym typeface="Apple Braille Outline 6 Dot" charset="0"/>
              </a:rPr>
              <a:t>і </a:t>
            </a:r>
          </a:p>
          <a:p>
            <a:pPr marL="0" indent="0" algn="ctr" defTabSz="701675">
              <a:spcBef>
                <a:spcPts val="2800"/>
              </a:spcBef>
              <a:buSzTx/>
              <a:buFont typeface="Zapf Dingbats" charset="0"/>
              <a:buNone/>
            </a:pPr>
            <a:r>
              <a:rPr lang="ru-UA" altLang="ru-UA" sz="6600" dirty="0" err="1">
                <a:solidFill>
                  <a:srgbClr val="535353"/>
                </a:solidFill>
                <a:latin typeface="Apple Braille Outline 6 Dot" charset="0"/>
                <a:ea typeface="Apple Braille Outline 6 Dot" charset="0"/>
                <a:cs typeface="Apple Braille Outline 6 Dot" charset="0"/>
                <a:sym typeface="Apple Braille Outline 6 Dot" charset="0"/>
              </a:rPr>
              <a:t>відмінність</a:t>
            </a:r>
            <a:endParaRPr lang="ru-UA" altLang="ru-UA" sz="6600" b="1" i="1" dirty="0">
              <a:solidFill>
                <a:srgbClr val="535353"/>
              </a:solidFill>
            </a:endParaRPr>
          </a:p>
          <a:p>
            <a:pPr marL="0" indent="0" defTabSz="701675">
              <a:spcBef>
                <a:spcPts val="2800"/>
              </a:spcBef>
              <a:buSzTx/>
              <a:buFont typeface="Zapf Dingbats" charset="0"/>
              <a:buNone/>
            </a:pPr>
            <a:endParaRPr lang="ru-UA" altLang="ru-UA" sz="800" b="1" i="1" dirty="0"/>
          </a:p>
        </p:txBody>
      </p:sp>
    </p:spTree>
    <p:extLst>
      <p:ext uri="{BB962C8B-B14F-4D97-AF65-F5344CB8AC3E}">
        <p14:creationId xmlns:p14="http://schemas.microsoft.com/office/powerpoint/2010/main" val="529497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866C5E-1567-435D-94BE-37398ECC1121}"/>
              </a:ext>
            </a:extLst>
          </p:cNvPr>
          <p:cNvSpPr txBox="1"/>
          <p:nvPr/>
        </p:nvSpPr>
        <p:spPr>
          <a:xfrm>
            <a:off x="1305092" y="478237"/>
            <a:ext cx="10053788" cy="21544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dirty="0"/>
              <a:t>ЯК ЦЕ БУЛО (НЕВІДОМА ІСТОРІЯ Георгія Гонгадзе) РАДІО СВОБОДА</a:t>
            </a:r>
          </a:p>
          <a:p>
            <a:pPr algn="ctr"/>
            <a:r>
              <a:rPr lang="en-US" dirty="0">
                <a:hlinkClick r:id="rId2"/>
              </a:rPr>
              <a:t>https://www.youtube.com/watch?v=CixKtqPoFB4</a:t>
            </a:r>
            <a:endParaRPr lang="uk-UA" dirty="0"/>
          </a:p>
          <a:p>
            <a:pPr algn="ctr"/>
            <a:endParaRPr lang="uk-UA" dirty="0"/>
          </a:p>
          <a:p>
            <a:endParaRPr lang="ru-UA" dirty="0"/>
          </a:p>
        </p:txBody>
      </p:sp>
      <p:pic>
        <p:nvPicPr>
          <p:cNvPr id="6146" name="Picture 2" descr="20 років тому цього дня зник журналіст Георгій Гонгадзе - YouTube">
            <a:extLst>
              <a:ext uri="{FF2B5EF4-FFF2-40B4-BE49-F238E27FC236}">
                <a16:creationId xmlns:a16="http://schemas.microsoft.com/office/drawing/2014/main" id="{6D58209F-E2AA-4004-803D-557D273C6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1" y="2367914"/>
            <a:ext cx="6410959" cy="3606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519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C62B0D-20FF-4ED8-8BB1-9E0C8CEC9F4F}"/>
              </a:ext>
            </a:extLst>
          </p:cNvPr>
          <p:cNvSpPr txBox="1"/>
          <p:nvPr/>
        </p:nvSpPr>
        <p:spPr>
          <a:xfrm>
            <a:off x="2311806" y="751840"/>
            <a:ext cx="8112354" cy="424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/>
              <a:t>Фільм Суспільного 2000 р. «Вбивство Гонгадзе: 20 років у пошуках правди»</a:t>
            </a:r>
          </a:p>
          <a:p>
            <a:r>
              <a:rPr lang="uk-UA" dirty="0"/>
              <a:t>ЗНИКНЕННЯ: 7:50-17:08</a:t>
            </a:r>
          </a:p>
          <a:p>
            <a:r>
              <a:rPr lang="en-US" dirty="0">
                <a:hlinkClick r:id="rId2"/>
              </a:rPr>
              <a:t>https://www.youtube.com/watch?v=Ieuuf-ntRng</a:t>
            </a:r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ru-UA" dirty="0"/>
          </a:p>
        </p:txBody>
      </p:sp>
      <p:pic>
        <p:nvPicPr>
          <p:cNvPr id="9220" name="Picture 4" descr="Сьогодні у Києві покажуть прем&amp;#39;єру фільму про вбивство Гонгадзе">
            <a:extLst>
              <a:ext uri="{FF2B5EF4-FFF2-40B4-BE49-F238E27FC236}">
                <a16:creationId xmlns:a16="http://schemas.microsoft.com/office/drawing/2014/main" id="{CBD22AAF-4B72-4665-85AE-825AC8791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714500"/>
            <a:ext cx="8058785" cy="460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970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BE5704-778E-469D-A339-AFC9D55ECD2C}"/>
              </a:ext>
            </a:extLst>
          </p:cNvPr>
          <p:cNvSpPr txBox="1"/>
          <p:nvPr/>
        </p:nvSpPr>
        <p:spPr>
          <a:xfrm>
            <a:off x="3738880" y="74414"/>
            <a:ext cx="8453120" cy="64633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 ВИНЕН?</a:t>
            </a:r>
          </a:p>
          <a:p>
            <a:endParaRPr lang="uk-UA" dirty="0"/>
          </a:p>
          <a:p>
            <a:pPr algn="just"/>
            <a:r>
              <a:rPr lang="uk-UA" dirty="0"/>
              <a:t>КАСЕТНИЙ СКАНДАЛ (28 ЛИСТОПАДА 2000 р.):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Георгій</a:t>
            </a:r>
            <a:r>
              <a:rPr lang="ru-RU" b="0" i="0" dirty="0">
                <a:effectLst/>
                <a:latin typeface="Roboto" panose="02000000000000000000" pitchFamily="2" charset="0"/>
              </a:rPr>
              <a:t> Гонгадзе у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плівках</a:t>
            </a:r>
            <a:r>
              <a:rPr lang="ru-RU" b="0" i="0" dirty="0">
                <a:effectLst/>
                <a:latin typeface="Roboto" panose="02000000000000000000" pitchFamily="2" charset="0"/>
              </a:rPr>
              <a:t> Мельниченка</a:t>
            </a:r>
          </a:p>
          <a:p>
            <a:pPr algn="just"/>
            <a:endParaRPr lang="ru-RU" b="0" i="0" dirty="0">
              <a:effectLst/>
              <a:latin typeface="Roboto" panose="02000000000000000000" pitchFamily="2" charset="0"/>
            </a:endParaRPr>
          </a:p>
          <a:p>
            <a:r>
              <a:rPr lang="en-US" dirty="0">
                <a:hlinkClick r:id="rId2"/>
              </a:rPr>
              <a:t>https://www.youtube.com/watch?v=IkgI8w9Kcf4</a:t>
            </a:r>
            <a:endParaRPr lang="uk-UA" dirty="0"/>
          </a:p>
          <a:p>
            <a:endParaRPr lang="uk-UA" dirty="0"/>
          </a:p>
          <a:p>
            <a:endParaRPr lang="uk-UA" dirty="0"/>
          </a:p>
          <a:p>
            <a:r>
              <a:rPr lang="ru-RU" b="0" i="0" dirty="0">
                <a:effectLst/>
                <a:latin typeface="Roboto" panose="02000000000000000000" pitchFamily="2" charset="0"/>
              </a:rPr>
              <a:t>Кучма о причастности к убийству Гонгадзе</a:t>
            </a:r>
          </a:p>
          <a:p>
            <a:endParaRPr lang="uk-UA" dirty="0"/>
          </a:p>
          <a:p>
            <a:r>
              <a:rPr lang="en-US" dirty="0">
                <a:hlinkClick r:id="rId3"/>
              </a:rPr>
              <a:t>https://www.youtube.com/watch?v=XusoNFW5z20</a:t>
            </a:r>
            <a:endParaRPr lang="uk-UA" dirty="0"/>
          </a:p>
          <a:p>
            <a:endParaRPr lang="uk-UA" dirty="0"/>
          </a:p>
          <a:p>
            <a:endParaRPr lang="uk-UA" dirty="0"/>
          </a:p>
          <a:p>
            <a:pPr algn="just"/>
            <a:r>
              <a:rPr lang="ru-RU" b="0" i="0" dirty="0">
                <a:effectLst/>
                <a:latin typeface="Roboto" panose="02000000000000000000" pitchFamily="2" charset="0"/>
              </a:rPr>
              <a:t>Пукач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наполягає</a:t>
            </a:r>
            <a:r>
              <a:rPr lang="ru-RU" b="0" i="0" dirty="0">
                <a:effectLst/>
                <a:latin typeface="Roboto" panose="02000000000000000000" pitchFamily="2" charset="0"/>
              </a:rPr>
              <a:t> на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причетності</a:t>
            </a:r>
            <a:r>
              <a:rPr lang="ru-RU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Кучми</a:t>
            </a:r>
            <a:r>
              <a:rPr lang="ru-RU" b="0" i="0" dirty="0">
                <a:effectLst/>
                <a:latin typeface="Roboto" panose="02000000000000000000" pitchFamily="2" charset="0"/>
              </a:rPr>
              <a:t> і Литвина до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вбивства</a:t>
            </a:r>
            <a:r>
              <a:rPr lang="ru-RU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Ґонґадзе</a:t>
            </a:r>
            <a:endParaRPr lang="ru-RU" b="0" i="0" dirty="0">
              <a:effectLst/>
              <a:latin typeface="Roboto" panose="02000000000000000000" pitchFamily="2" charset="0"/>
            </a:endParaRPr>
          </a:p>
          <a:p>
            <a:endParaRPr lang="uk-UA" dirty="0"/>
          </a:p>
          <a:p>
            <a:r>
              <a:rPr lang="en-US" dirty="0">
                <a:hlinkClick r:id="rId4"/>
              </a:rPr>
              <a:t>https://www.youtube.com/watch?v=Wl5suSyGRRU</a:t>
            </a:r>
            <a:endParaRPr lang="uk-UA" dirty="0"/>
          </a:p>
          <a:p>
            <a:r>
              <a:rPr lang="uk-UA" dirty="0"/>
              <a:t> </a:t>
            </a:r>
          </a:p>
          <a:p>
            <a:endParaRPr lang="uk-UA" dirty="0"/>
          </a:p>
          <a:p>
            <a:endParaRPr lang="uk-UA" dirty="0"/>
          </a:p>
          <a:p>
            <a:r>
              <a:rPr lang="ru-RU" b="0" i="0" dirty="0" err="1">
                <a:effectLst/>
                <a:latin typeface="Roboto" panose="02000000000000000000" pitchFamily="2" charset="0"/>
              </a:rPr>
              <a:t>Сьогодні</a:t>
            </a:r>
            <a:r>
              <a:rPr lang="ru-RU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виповнюється</a:t>
            </a:r>
            <a:r>
              <a:rPr lang="ru-RU" b="0" i="0" dirty="0">
                <a:effectLst/>
                <a:latin typeface="Roboto" panose="02000000000000000000" pitchFamily="2" charset="0"/>
              </a:rPr>
              <a:t> 15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років</a:t>
            </a:r>
            <a:r>
              <a:rPr lang="ru-RU" b="0" i="0" dirty="0">
                <a:effectLst/>
                <a:latin typeface="Roboto" panose="02000000000000000000" pitchFamily="2" charset="0"/>
              </a:rPr>
              <a:t> «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касетному</a:t>
            </a:r>
            <a:r>
              <a:rPr lang="ru-RU" b="0" i="0" dirty="0">
                <a:effectLst/>
                <a:latin typeface="Roboto" panose="02000000000000000000" pitchFamily="2" charset="0"/>
              </a:rPr>
              <a:t> скандалу»:</a:t>
            </a:r>
          </a:p>
          <a:p>
            <a:endParaRPr lang="ru-RU" b="0" i="0" dirty="0">
              <a:effectLst/>
              <a:latin typeface="Roboto" panose="02000000000000000000" pitchFamily="2" charset="0"/>
            </a:endParaRPr>
          </a:p>
          <a:p>
            <a:r>
              <a:rPr lang="en-US" b="0" i="0" dirty="0">
                <a:effectLst/>
                <a:latin typeface="Roboto" panose="02000000000000000000" pitchFamily="2" charset="0"/>
                <a:hlinkClick r:id="rId5"/>
              </a:rPr>
              <a:t>https://www.youtube.com/watch?v=qxIqW_hqRbc</a:t>
            </a:r>
            <a:endParaRPr lang="ru-RU" b="0" i="0" dirty="0">
              <a:effectLst/>
              <a:latin typeface="Roboto" panose="02000000000000000000" pitchFamily="2" charset="0"/>
            </a:endParaRPr>
          </a:p>
          <a:p>
            <a:endParaRPr lang="ru-UA" dirty="0"/>
          </a:p>
        </p:txBody>
      </p:sp>
      <p:pic>
        <p:nvPicPr>
          <p:cNvPr id="8196" name="Picture 4" descr="Суспільне мовлення - Вбивство журналіста Георгія Гонгадзе: 20 років від дня  зникнення | Facebook">
            <a:extLst>
              <a:ext uri="{FF2B5EF4-FFF2-40B4-BE49-F238E27FC236}">
                <a16:creationId xmlns:a16="http://schemas.microsoft.com/office/drawing/2014/main" id="{FC8316B3-0F0A-4391-B1C2-F5CB2A1A6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155"/>
            <a:ext cx="3738880" cy="5401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477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9DA7D2-7F66-4D9C-AB78-2919235628B7}"/>
              </a:ext>
            </a:extLst>
          </p:cNvPr>
          <p:cNvSpPr txBox="1"/>
          <p:nvPr/>
        </p:nvSpPr>
        <p:spPr>
          <a:xfrm>
            <a:off x="2197608" y="203200"/>
            <a:ext cx="9747504" cy="424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effectLst/>
                <a:latin typeface="Roboto" panose="02000000000000000000" pitchFamily="2" charset="0"/>
              </a:rPr>
              <a:t>Справа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Ґонґадзе</a:t>
            </a:r>
            <a:r>
              <a:rPr lang="ru-RU" b="0" i="0" dirty="0">
                <a:effectLst/>
                <a:latin typeface="Roboto" panose="02000000000000000000" pitchFamily="2" charset="0"/>
              </a:rPr>
              <a:t>: 10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років</a:t>
            </a:r>
            <a:r>
              <a:rPr lang="ru-RU" b="0" i="0" dirty="0">
                <a:effectLst/>
                <a:latin typeface="Roboto" panose="02000000000000000000" pitchFamily="2" charset="0"/>
              </a:rPr>
              <a:t>... </a:t>
            </a:r>
            <a:r>
              <a:rPr lang="ru-RU" dirty="0">
                <a:latin typeface="Roboto" panose="02000000000000000000" pitchFamily="2" charset="0"/>
              </a:rPr>
              <a:t>У</a:t>
            </a:r>
            <a:r>
              <a:rPr lang="ru-RU" b="0" i="0" dirty="0">
                <a:effectLst/>
                <a:latin typeface="Roboto" panose="02000000000000000000" pitchFamily="2" charset="0"/>
              </a:rPr>
              <a:t>же 21 але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чи</a:t>
            </a:r>
            <a:r>
              <a:rPr lang="ru-RU" b="0" i="0" dirty="0">
                <a:effectLst/>
                <a:latin typeface="Roboto" panose="02000000000000000000" pitchFamily="2" charset="0"/>
              </a:rPr>
              <a:t> є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зрушення</a:t>
            </a:r>
            <a:r>
              <a:rPr lang="ru-RU" b="0" i="0" dirty="0">
                <a:effectLst/>
                <a:latin typeface="Roboto" panose="02000000000000000000" pitchFamily="2" charset="0"/>
              </a:rPr>
              <a:t> у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справі</a:t>
            </a:r>
            <a:r>
              <a:rPr lang="ru-RU" b="0" i="0" dirty="0">
                <a:effectLst/>
                <a:latin typeface="Roboto" panose="02000000000000000000" pitchFamily="2" charset="0"/>
              </a:rPr>
              <a:t>?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Реакції</a:t>
            </a:r>
            <a:r>
              <a:rPr lang="ru-RU" b="0" i="0" dirty="0"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близьких</a:t>
            </a:r>
            <a:r>
              <a:rPr lang="ru-RU" b="0" i="0" dirty="0">
                <a:effectLst/>
                <a:latin typeface="Roboto" panose="02000000000000000000" pitchFamily="2" charset="0"/>
              </a:rPr>
              <a:t>:</a:t>
            </a:r>
          </a:p>
          <a:p>
            <a:pPr algn="l"/>
            <a:endParaRPr lang="ru-RU" dirty="0">
              <a:latin typeface="Roboto" panose="02000000000000000000" pitchFamily="2" charset="0"/>
            </a:endParaRPr>
          </a:p>
          <a:p>
            <a:pPr algn="l"/>
            <a:r>
              <a:rPr lang="en-US" b="0" i="0" dirty="0">
                <a:effectLst/>
                <a:latin typeface="Roboto" panose="02000000000000000000" pitchFamily="2" charset="0"/>
                <a:hlinkClick r:id="rId2"/>
              </a:rPr>
              <a:t>https://www.youtube.com/watch?v=qgVCNw0LaUg&amp;t=2s</a:t>
            </a:r>
            <a:endParaRPr lang="uk-UA" b="0" i="0" dirty="0">
              <a:effectLst/>
              <a:latin typeface="Roboto" panose="02000000000000000000" pitchFamily="2" charset="0"/>
            </a:endParaRPr>
          </a:p>
          <a:p>
            <a:pPr algn="l"/>
            <a:endParaRPr lang="uk-UA" dirty="0">
              <a:latin typeface="Roboto" panose="02000000000000000000" pitchFamily="2" charset="0"/>
            </a:endParaRPr>
          </a:p>
          <a:p>
            <a:r>
              <a:rPr lang="uk-UA" b="0" i="0" dirty="0">
                <a:effectLst/>
                <a:latin typeface="Roboto" panose="02000000000000000000" pitchFamily="2" charset="0"/>
              </a:rPr>
              <a:t>Леся Гонгадзе: «Поглянути в очі Кучмі» 48:50 </a:t>
            </a:r>
          </a:p>
          <a:p>
            <a:r>
              <a:rPr lang="uk-UA" b="0" i="0" dirty="0">
                <a:effectLst/>
                <a:latin typeface="Roboto" panose="02000000000000000000" pitchFamily="2" charset="0"/>
              </a:rPr>
              <a:t>: </a:t>
            </a:r>
            <a:r>
              <a:rPr lang="en-US" dirty="0">
                <a:hlinkClick r:id="rId3"/>
              </a:rPr>
              <a:t>https://www.youtube.com/watch?v=Ieuuf-ntRng</a:t>
            </a:r>
            <a:endParaRPr lang="uk-UA" dirty="0"/>
          </a:p>
          <a:p>
            <a:endParaRPr lang="uk-UA" dirty="0"/>
          </a:p>
          <a:p>
            <a:endParaRPr lang="uk-UA" dirty="0">
              <a:hlinkClick r:id="rId4"/>
            </a:endParaRPr>
          </a:p>
          <a:p>
            <a:r>
              <a:rPr lang="en-US" dirty="0">
                <a:hlinkClick r:id="rId4"/>
              </a:rPr>
              <a:t>https://www.youtube.com/watch?v=JYGgFT0Iy7Q</a:t>
            </a:r>
            <a:endParaRPr lang="uk-UA" dirty="0"/>
          </a:p>
          <a:p>
            <a:pPr algn="l"/>
            <a:endParaRPr lang="uk-UA" b="0" i="0" dirty="0">
              <a:effectLst/>
              <a:latin typeface="Roboto" panose="02000000000000000000" pitchFamily="2" charset="0"/>
            </a:endParaRPr>
          </a:p>
          <a:p>
            <a:pPr algn="l"/>
            <a:endParaRPr lang="uk-UA" b="0" i="0" dirty="0">
              <a:effectLst/>
              <a:latin typeface="Roboto" panose="02000000000000000000" pitchFamily="2" charset="0"/>
            </a:endParaRPr>
          </a:p>
          <a:p>
            <a:pPr algn="l"/>
            <a:endParaRPr lang="uk-UA" dirty="0">
              <a:latin typeface="Roboto" panose="02000000000000000000" pitchFamily="2" charset="0"/>
            </a:endParaRPr>
          </a:p>
          <a:p>
            <a:pPr algn="l"/>
            <a:endParaRPr lang="uk-UA" b="0" i="0" dirty="0">
              <a:effectLst/>
              <a:latin typeface="Roboto" panose="02000000000000000000" pitchFamily="2" charset="0"/>
            </a:endParaRPr>
          </a:p>
          <a:p>
            <a:pPr algn="l"/>
            <a:endParaRPr lang="uk-UA" dirty="0">
              <a:latin typeface="Roboto" panose="02000000000000000000" pitchFamily="2" charset="0"/>
            </a:endParaRPr>
          </a:p>
          <a:p>
            <a:pPr algn="l"/>
            <a:endParaRPr lang="ru-RU" b="0" i="0" dirty="0">
              <a:effectLst/>
              <a:latin typeface="Roboto" panose="02000000000000000000" pitchFamily="2" charset="0"/>
            </a:endParaRPr>
          </a:p>
        </p:txBody>
      </p:sp>
      <p:pic>
        <p:nvPicPr>
          <p:cNvPr id="10242" name="Picture 2" descr="Четыре тела Георгия Гонгадзе – Власть – Коммерсантъ">
            <a:extLst>
              <a:ext uri="{FF2B5EF4-FFF2-40B4-BE49-F238E27FC236}">
                <a16:creationId xmlns:a16="http://schemas.microsoft.com/office/drawing/2014/main" id="{514FC911-9080-4B19-BBCF-B8E29D92E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153" y="1801494"/>
            <a:ext cx="2244009" cy="342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Невідомі факти про вбивство журналіста Георгія Гонгадзе - ЗНАЙ ЮА">
            <a:extLst>
              <a:ext uri="{FF2B5EF4-FFF2-40B4-BE49-F238E27FC236}">
                <a16:creationId xmlns:a16="http://schemas.microsoft.com/office/drawing/2014/main" id="{2A936D87-104C-4CBF-A852-323EAE426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6736"/>
            <a:ext cx="5222081" cy="3713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30734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2A4882-2B2A-420A-AC2F-D2359956B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271" y="0"/>
            <a:ext cx="3861009" cy="731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243A87-A6A7-4837-9662-629DAC9E13ED}"/>
              </a:ext>
            </a:extLst>
          </p:cNvPr>
          <p:cNvSpPr txBox="1"/>
          <p:nvPr/>
        </p:nvSpPr>
        <p:spPr>
          <a:xfrm>
            <a:off x="0" y="1137921"/>
            <a:ext cx="8432800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Гія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усвідомлював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що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 свобода слова часом не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подобається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всім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, але без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неї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всі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страждають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custom_19730"/>
              </a:rPr>
              <a:t>П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остійно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намагався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робити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проєкти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які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розширюватимуть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 рамки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свободи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, — 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це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відразу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створювало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опозицію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 до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нього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він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знов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опинявся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 без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підтримки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ресурсів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 та мав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придумувати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щось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нове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. </a:t>
            </a:r>
          </a:p>
          <a:p>
            <a:endParaRPr lang="ru-RU" dirty="0">
              <a:solidFill>
                <a:srgbClr val="000000"/>
              </a:solidFill>
              <a:latin typeface="custom_19730"/>
            </a:endParaRPr>
          </a:p>
          <a:p>
            <a:endParaRPr lang="ru-RU" b="0" i="0" dirty="0">
              <a:solidFill>
                <a:srgbClr val="000000"/>
              </a:solidFill>
              <a:effectLst/>
              <a:latin typeface="custom_19730"/>
            </a:endParaRP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старих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медіа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радянського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періоду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спротив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ішов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переважно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від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 так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званих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 старших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професіоналів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які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після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вишколу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комуністичною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 системою творили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медіа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 за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старими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 лекалами. </a:t>
            </a:r>
            <a:endParaRPr lang="ru-UA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203A8BD-67B2-48F3-AA70-BD71B7D0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8"/>
          <a:stretch/>
        </p:blipFill>
        <p:spPr>
          <a:xfrm>
            <a:off x="172720" y="0"/>
            <a:ext cx="2950590" cy="880017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F092D233-3A0D-47E7-84CD-7D5F286ED0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1" t="14557" r="21937" b="16452"/>
          <a:stretch/>
        </p:blipFill>
        <p:spPr>
          <a:xfrm>
            <a:off x="0" y="5283116"/>
            <a:ext cx="1566507" cy="157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84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E510913E-A14C-420A-BB99-02BE261C4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1" y="53249"/>
            <a:ext cx="6893155" cy="4587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473BD5-DCF0-42C4-93F8-68AC53986759}"/>
              </a:ext>
            </a:extLst>
          </p:cNvPr>
          <p:cNvSpPr txBox="1"/>
          <p:nvPr/>
        </p:nvSpPr>
        <p:spPr>
          <a:xfrm>
            <a:off x="-637744" y="4640672"/>
            <a:ext cx="964966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ClrTx/>
              <a:buSzTx/>
              <a:buFontTx/>
              <a:buNone/>
            </a:pPr>
            <a:r>
              <a:rPr lang="uk-UA" altLang="ru-UA" sz="2800" b="1" dirty="0">
                <a:latin typeface="Noteworthy Light" charset="0"/>
                <a:ea typeface="Noteworthy Light" charset="0"/>
                <a:cs typeface="Noteworthy Light" charset="0"/>
                <a:sym typeface="Noteworthy Light" charset="0"/>
              </a:rPr>
              <a:t>ВБИВСТВО</a:t>
            </a:r>
            <a:r>
              <a:rPr lang="ru-UA" altLang="ru-UA" sz="2800" b="1" dirty="0">
                <a:latin typeface="Noteworthy Light" charset="0"/>
                <a:ea typeface="Noteworthy Light" charset="0"/>
                <a:cs typeface="Noteworthy Light" charset="0"/>
                <a:sym typeface="Noteworthy Light" charset="0"/>
              </a:rPr>
              <a:t> </a:t>
            </a:r>
          </a:p>
          <a:p>
            <a:pPr marL="0" indent="0" algn="ctr">
              <a:buClrTx/>
              <a:buSzTx/>
              <a:buFontTx/>
              <a:buNone/>
            </a:pPr>
            <a:r>
              <a:rPr lang="ru-UA" altLang="ru-UA" sz="2800" b="1" dirty="0">
                <a:latin typeface="Noteworthy Light" charset="0"/>
                <a:ea typeface="Noteworthy Light" charset="0"/>
                <a:cs typeface="Noteworthy Light" charset="0"/>
                <a:sym typeface="Noteworthy Light" charset="0"/>
              </a:rPr>
              <a:t>ДЖАМАЛЛЯ </a:t>
            </a:r>
          </a:p>
          <a:p>
            <a:pPr marL="0" indent="0" algn="ctr">
              <a:buClrTx/>
              <a:buSzTx/>
              <a:buFontTx/>
              <a:buNone/>
            </a:pPr>
            <a:r>
              <a:rPr lang="ru-UA" altLang="ru-UA" sz="2800" b="1" dirty="0">
                <a:latin typeface="Noteworthy Light" charset="0"/>
                <a:ea typeface="Noteworthy Light" charset="0"/>
                <a:cs typeface="Noteworthy Light" charset="0"/>
                <a:sym typeface="Noteworthy Light" charset="0"/>
              </a:rPr>
              <a:t>ХАЖОГГІ</a:t>
            </a:r>
            <a:endParaRPr lang="uk-UA" altLang="ru-UA" sz="2800" b="1" dirty="0">
              <a:latin typeface="Noteworthy Light" charset="0"/>
              <a:ea typeface="Noteworthy Light" charset="0"/>
              <a:cs typeface="Noteworthy Light" charset="0"/>
              <a:sym typeface="Noteworthy Light" charset="0"/>
            </a:endParaRPr>
          </a:p>
          <a:p>
            <a:pPr marL="0" indent="0" algn="ctr">
              <a:buClrTx/>
              <a:buSzTx/>
              <a:buFontTx/>
              <a:buNone/>
            </a:pPr>
            <a:r>
              <a:rPr lang="uk-UA" altLang="ru-UA" sz="2800" dirty="0">
                <a:latin typeface="Noteworthy Light" charset="0"/>
                <a:ea typeface="Noteworthy Light" charset="0"/>
                <a:cs typeface="Noteworthy Light" charset="0"/>
                <a:sym typeface="Noteworthy Light" charset="0"/>
              </a:rPr>
              <a:t>РЕКОНСТРУКЦІЯ</a:t>
            </a:r>
          </a:p>
          <a:p>
            <a:pPr marL="0" indent="0" algn="ctr">
              <a:buClrTx/>
              <a:buSzTx/>
              <a:buFontTx/>
              <a:buNone/>
            </a:pPr>
            <a:r>
              <a:rPr lang="en-US" altLang="ru-UA" sz="2800" dirty="0">
                <a:latin typeface="Noteworthy Light" charset="0"/>
                <a:ea typeface="Noteworthy Light" charset="0"/>
                <a:cs typeface="Noteworthy Light" charset="0"/>
                <a:sym typeface="Noteworthy Light" charset="0"/>
                <a:hlinkClick r:id="rId3"/>
              </a:rPr>
              <a:t>https://www.youtube.com/watch?v=xaeYMysnuvY&amp;t=2s</a:t>
            </a:r>
            <a:endParaRPr lang="uk-UA" altLang="ru-UA" sz="2800" dirty="0">
              <a:latin typeface="Noteworthy Light" charset="0"/>
              <a:ea typeface="Noteworthy Light" charset="0"/>
              <a:cs typeface="Noteworthy Light" charset="0"/>
              <a:sym typeface="Noteworthy Light" charset="0"/>
            </a:endParaRPr>
          </a:p>
          <a:p>
            <a:pPr marL="0" indent="0" algn="ctr">
              <a:buClrTx/>
              <a:buSzTx/>
              <a:buFontTx/>
              <a:buNone/>
            </a:pPr>
            <a:endParaRPr lang="uk-UA" altLang="ru-UA" sz="2800" dirty="0">
              <a:latin typeface="Noteworthy Light" charset="0"/>
              <a:ea typeface="Noteworthy Light" charset="0"/>
              <a:cs typeface="Noteworthy Light" charset="0"/>
              <a:sym typeface="Noteworthy Light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893CDA-A6C5-4C7F-9EFF-C7EBEA10C55E}"/>
              </a:ext>
            </a:extLst>
          </p:cNvPr>
          <p:cNvSpPr txBox="1"/>
          <p:nvPr/>
        </p:nvSpPr>
        <p:spPr>
          <a:xfrm>
            <a:off x="6974436" y="315635"/>
            <a:ext cx="5136283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</a:rPr>
              <a:t>2 </a:t>
            </a:r>
            <a:r>
              <a:rPr lang="ru-RU" dirty="0" err="1">
                <a:latin typeface="Arial" panose="020B0604020202020204" pitchFamily="34" charset="0"/>
              </a:rPr>
              <a:t>жовтня</a:t>
            </a:r>
            <a:r>
              <a:rPr lang="ru-RU" i="0" dirty="0">
                <a:effectLst/>
                <a:latin typeface="Arial" panose="020B0604020202020204" pitchFamily="34" charset="0"/>
              </a:rPr>
              <a:t> </a:t>
            </a:r>
            <a:r>
              <a:rPr lang="ru-RU" dirty="0">
                <a:latin typeface="Arial" panose="020B0604020202020204" pitchFamily="34" charset="0"/>
              </a:rPr>
              <a:t>2018 року </a:t>
            </a:r>
            <a:r>
              <a:rPr lang="ru-RU" i="0" dirty="0">
                <a:effectLst/>
                <a:latin typeface="Arial" panose="020B0604020202020204" pitchFamily="34" charset="0"/>
              </a:rPr>
              <a:t>Джамаль </a:t>
            </a:r>
            <a:r>
              <a:rPr lang="ru-RU" i="0" dirty="0" err="1">
                <a:effectLst/>
                <a:latin typeface="Arial" panose="020B0604020202020204" pitchFamily="34" charset="0"/>
              </a:rPr>
              <a:t>Хашоггі</a:t>
            </a:r>
            <a:r>
              <a:rPr lang="ru-RU" i="0" dirty="0">
                <a:effectLst/>
                <a:latin typeface="Arial" panose="020B0604020202020204" pitchFamily="34" charset="0"/>
              </a:rPr>
              <a:t> </a:t>
            </a:r>
            <a:r>
              <a:rPr lang="ru-RU" i="0" dirty="0" err="1">
                <a:effectLst/>
                <a:latin typeface="Arial" panose="020B0604020202020204" pitchFamily="34" charset="0"/>
              </a:rPr>
              <a:t>пішов</a:t>
            </a:r>
            <a:r>
              <a:rPr lang="ru-RU" i="0" dirty="0">
                <a:effectLst/>
                <a:latin typeface="Arial" panose="020B0604020202020204" pitchFamily="34" charset="0"/>
              </a:rPr>
              <a:t> в </a:t>
            </a:r>
            <a:r>
              <a:rPr lang="ru-RU" dirty="0">
                <a:latin typeface="Arial" panose="020B0604020202020204" pitchFamily="34" charset="0"/>
              </a:rPr>
              <a:t>консульство</a:t>
            </a:r>
            <a:r>
              <a:rPr lang="ru-RU" i="0" dirty="0">
                <a:effectLst/>
                <a:latin typeface="Arial" panose="020B0604020202020204" pitchFamily="34" charset="0"/>
              </a:rPr>
              <a:t> </a:t>
            </a:r>
            <a:r>
              <a:rPr lang="ru-RU" i="0" dirty="0" err="1">
                <a:effectLst/>
                <a:latin typeface="Arial" panose="020B0604020202020204" pitchFamily="34" charset="0"/>
              </a:rPr>
              <a:t>Саудівської</a:t>
            </a:r>
            <a:r>
              <a:rPr lang="ru-RU" i="0" dirty="0">
                <a:effectLst/>
                <a:latin typeface="Arial" panose="020B0604020202020204" pitchFamily="34" charset="0"/>
              </a:rPr>
              <a:t> </a:t>
            </a:r>
            <a:r>
              <a:rPr lang="ru-RU" i="0" dirty="0" err="1">
                <a:effectLst/>
                <a:latin typeface="Arial" panose="020B0604020202020204" pitchFamily="34" charset="0"/>
              </a:rPr>
              <a:t>Аравії</a:t>
            </a:r>
            <a:r>
              <a:rPr lang="ru-RU" i="0" dirty="0">
                <a:effectLst/>
                <a:latin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</a:rPr>
              <a:t>у </a:t>
            </a:r>
            <a:r>
              <a:rPr lang="ru-RU" dirty="0" err="1">
                <a:latin typeface="Arial" panose="020B0604020202020204" pitchFamily="34" charset="0"/>
              </a:rPr>
              <a:t>Стамбулі</a:t>
            </a:r>
            <a:r>
              <a:rPr lang="ru-RU" i="0" dirty="0">
                <a:effectLst/>
                <a:latin typeface="Arial" panose="020B0604020202020204" pitchFamily="34" charset="0"/>
              </a:rPr>
              <a:t>. </a:t>
            </a:r>
            <a:r>
              <a:rPr lang="ru-RU" i="0" dirty="0" err="1">
                <a:effectLst/>
                <a:latin typeface="Arial" panose="020B0604020202020204" pitchFamily="34" charset="0"/>
              </a:rPr>
              <a:t>Йому</a:t>
            </a:r>
            <a:r>
              <a:rPr lang="ru-RU" i="0" dirty="0">
                <a:effectLst/>
                <a:latin typeface="Arial" panose="020B0604020202020204" pitchFamily="34" charset="0"/>
              </a:rPr>
              <a:t> </a:t>
            </a:r>
            <a:r>
              <a:rPr lang="ru-RU" i="0" dirty="0" err="1">
                <a:effectLst/>
                <a:latin typeface="Arial" panose="020B0604020202020204" pitchFamily="34" charset="0"/>
              </a:rPr>
              <a:t>потрібно</a:t>
            </a:r>
            <a:r>
              <a:rPr lang="ru-RU" i="0" dirty="0">
                <a:effectLst/>
                <a:latin typeface="Arial" panose="020B0604020202020204" pitchFamily="34" charset="0"/>
              </a:rPr>
              <a:t> </a:t>
            </a:r>
            <a:r>
              <a:rPr lang="ru-RU" i="0" dirty="0" err="1">
                <a:effectLst/>
                <a:latin typeface="Arial" panose="020B0604020202020204" pitchFamily="34" charset="0"/>
              </a:rPr>
              <a:t>було</a:t>
            </a:r>
            <a:r>
              <a:rPr lang="ru-RU" i="0" dirty="0">
                <a:effectLst/>
                <a:latin typeface="Arial" panose="020B0604020202020204" pitchFamily="34" charset="0"/>
              </a:rPr>
              <a:t> </a:t>
            </a:r>
            <a:r>
              <a:rPr lang="ru-RU" i="0" dirty="0" err="1">
                <a:effectLst/>
                <a:latin typeface="Arial" panose="020B0604020202020204" pitchFamily="34" charset="0"/>
              </a:rPr>
              <a:t>отримати</a:t>
            </a:r>
            <a:r>
              <a:rPr lang="ru-RU" i="0" dirty="0">
                <a:effectLst/>
                <a:latin typeface="Arial" panose="020B0604020202020204" pitchFamily="34" charset="0"/>
              </a:rPr>
              <a:t> документ, </a:t>
            </a:r>
            <a:r>
              <a:rPr lang="ru-RU" i="0" dirty="0" err="1">
                <a:effectLst/>
                <a:latin typeface="Arial" panose="020B0604020202020204" pitchFamily="34" charset="0"/>
              </a:rPr>
              <a:t>який</a:t>
            </a:r>
            <a:r>
              <a:rPr lang="ru-RU" i="0" dirty="0">
                <a:effectLst/>
                <a:latin typeface="Arial" panose="020B0604020202020204" pitchFamily="34" charset="0"/>
              </a:rPr>
              <a:t> </a:t>
            </a:r>
            <a:r>
              <a:rPr lang="ru-RU" i="0" dirty="0" err="1">
                <a:effectLst/>
                <a:latin typeface="Arial" panose="020B0604020202020204" pitchFamily="34" charset="0"/>
              </a:rPr>
              <a:t>необхідний</a:t>
            </a:r>
            <a:r>
              <a:rPr lang="ru-RU" i="0" dirty="0">
                <a:effectLst/>
                <a:latin typeface="Arial" panose="020B0604020202020204" pitchFamily="34" charset="0"/>
              </a:rPr>
              <a:t> </a:t>
            </a:r>
            <a:r>
              <a:rPr lang="ru-RU" i="0" dirty="0" err="1">
                <a:effectLst/>
                <a:latin typeface="Arial" panose="020B0604020202020204" pitchFamily="34" charset="0"/>
              </a:rPr>
              <a:t>був</a:t>
            </a:r>
            <a:r>
              <a:rPr lang="ru-RU" i="0" dirty="0">
                <a:effectLst/>
                <a:latin typeface="Arial" panose="020B0604020202020204" pitchFamily="34" charset="0"/>
              </a:rPr>
              <a:t> для </a:t>
            </a:r>
            <a:r>
              <a:rPr lang="ru-RU" i="0" dirty="0" err="1">
                <a:effectLst/>
                <a:latin typeface="Arial" panose="020B0604020202020204" pitchFamily="34" charset="0"/>
              </a:rPr>
              <a:t>шлюбу</a:t>
            </a:r>
            <a:r>
              <a:rPr lang="ru-RU" i="0" dirty="0">
                <a:effectLst/>
                <a:latin typeface="Arial" panose="020B0604020202020204" pitchFamily="34" charset="0"/>
              </a:rPr>
              <a:t>. </a:t>
            </a:r>
            <a:r>
              <a:rPr lang="ru-RU" i="0" dirty="0" err="1">
                <a:effectLst/>
                <a:latin typeface="Arial" panose="020B0604020202020204" pitchFamily="34" charset="0"/>
              </a:rPr>
              <a:t>Його</a:t>
            </a:r>
            <a:r>
              <a:rPr lang="ru-RU" i="0" dirty="0">
                <a:effectLst/>
                <a:latin typeface="Arial" panose="020B0604020202020204" pitchFamily="34" charset="0"/>
              </a:rPr>
              <a:t> </a:t>
            </a:r>
            <a:r>
              <a:rPr lang="ru-RU" i="0" dirty="0" err="1">
                <a:effectLst/>
                <a:latin typeface="Arial" panose="020B0604020202020204" pitchFamily="34" charset="0"/>
              </a:rPr>
              <a:t>нареченій</a:t>
            </a:r>
            <a:r>
              <a:rPr lang="ru-RU" i="0" dirty="0">
                <a:effectLst/>
                <a:latin typeface="Arial" panose="020B0604020202020204" pitchFamily="34" charset="0"/>
              </a:rPr>
              <a:t> </a:t>
            </a:r>
            <a:r>
              <a:rPr lang="ru-RU" i="0" dirty="0" err="1">
                <a:effectLst/>
                <a:latin typeface="Arial" panose="020B0604020202020204" pitchFamily="34" charset="0"/>
              </a:rPr>
              <a:t>Хатіджі</a:t>
            </a:r>
            <a:r>
              <a:rPr lang="ru-RU" i="0" dirty="0">
                <a:effectLst/>
                <a:latin typeface="Arial" panose="020B0604020202020204" pitchFamily="34" charset="0"/>
              </a:rPr>
              <a:t> </a:t>
            </a:r>
            <a:r>
              <a:rPr lang="ru-RU" i="0" dirty="0" err="1">
                <a:effectLst/>
                <a:latin typeface="Arial" panose="020B0604020202020204" pitchFamily="34" charset="0"/>
              </a:rPr>
              <a:t>Дженгіз</a:t>
            </a:r>
            <a:r>
              <a:rPr lang="ru-RU" i="0" dirty="0">
                <a:effectLst/>
                <a:latin typeface="Arial" panose="020B0604020202020204" pitchFamily="34" charset="0"/>
              </a:rPr>
              <a:t> не дозволили </a:t>
            </a:r>
            <a:r>
              <a:rPr lang="ru-RU" dirty="0" err="1">
                <a:latin typeface="Arial" panose="020B0604020202020204" pitchFamily="34" charset="0"/>
              </a:rPr>
              <a:t>увій</a:t>
            </a:r>
            <a:r>
              <a:rPr lang="ru-RU" i="0" dirty="0" err="1">
                <a:effectLst/>
                <a:latin typeface="Arial" panose="020B0604020202020204" pitchFamily="34" charset="0"/>
              </a:rPr>
              <a:t>ти</a:t>
            </a:r>
            <a:r>
              <a:rPr lang="ru-RU" i="0" dirty="0">
                <a:effectLst/>
                <a:latin typeface="Arial" panose="020B0604020202020204" pitchFamily="34" charset="0"/>
              </a:rPr>
              <a:t> до </a:t>
            </a:r>
            <a:r>
              <a:rPr lang="ru-RU" i="0" dirty="0" err="1">
                <a:effectLst/>
                <a:latin typeface="Arial" panose="020B0604020202020204" pitchFamily="34" charset="0"/>
              </a:rPr>
              <a:t>приміщення</a:t>
            </a:r>
            <a:r>
              <a:rPr lang="ru-RU" i="0" dirty="0">
                <a:effectLst/>
                <a:latin typeface="Arial" panose="020B0604020202020204" pitchFamily="34" charset="0"/>
              </a:rPr>
              <a:t>. Вона </a:t>
            </a:r>
            <a:r>
              <a:rPr lang="ru-RU" i="0" dirty="0" err="1">
                <a:effectLst/>
                <a:latin typeface="Arial" panose="020B0604020202020204" pitchFamily="34" charset="0"/>
              </a:rPr>
              <a:t>чекала</a:t>
            </a:r>
            <a:r>
              <a:rPr lang="ru-RU" i="0" dirty="0">
                <a:effectLst/>
                <a:latin typeface="Arial" panose="020B0604020202020204" pitchFamily="34" charset="0"/>
              </a:rPr>
              <a:t> </a:t>
            </a:r>
            <a:r>
              <a:rPr lang="ru-RU" i="0" dirty="0" err="1">
                <a:effectLst/>
                <a:latin typeface="Arial" panose="020B0604020202020204" pitchFamily="34" charset="0"/>
              </a:rPr>
              <a:t>Хашоггі</a:t>
            </a:r>
            <a:r>
              <a:rPr lang="ru-RU" i="0" dirty="0">
                <a:effectLst/>
                <a:latin typeface="Arial" panose="020B0604020202020204" pitchFamily="34" charset="0"/>
              </a:rPr>
              <a:t> до </a:t>
            </a:r>
            <a:r>
              <a:rPr lang="ru-RU" i="0" dirty="0" err="1">
                <a:effectLst/>
                <a:latin typeface="Arial" panose="020B0604020202020204" pitchFamily="34" charset="0"/>
              </a:rPr>
              <a:t>півночі</a:t>
            </a:r>
            <a:r>
              <a:rPr lang="ru-RU" i="0" dirty="0">
                <a:effectLst/>
                <a:latin typeface="Arial" panose="020B0604020202020204" pitchFamily="34" charset="0"/>
              </a:rPr>
              <a:t>, </a:t>
            </a:r>
            <a:r>
              <a:rPr lang="ru-RU" i="0" dirty="0" err="1">
                <a:effectLst/>
                <a:latin typeface="Arial" panose="020B0604020202020204" pitchFamily="34" charset="0"/>
              </a:rPr>
              <a:t>проте</a:t>
            </a:r>
            <a:r>
              <a:rPr lang="ru-RU" i="0" dirty="0">
                <a:effectLst/>
                <a:latin typeface="Arial" panose="020B0604020202020204" pitchFamily="34" charset="0"/>
              </a:rPr>
              <a:t> </a:t>
            </a:r>
            <a:r>
              <a:rPr lang="ru-RU" i="0" dirty="0" err="1">
                <a:effectLst/>
                <a:latin typeface="Arial" panose="020B0604020202020204" pitchFamily="34" charset="0"/>
              </a:rPr>
              <a:t>він</a:t>
            </a:r>
            <a:r>
              <a:rPr lang="ru-RU" i="0" dirty="0">
                <a:effectLst/>
                <a:latin typeface="Arial" panose="020B0604020202020204" pitchFamily="34" charset="0"/>
              </a:rPr>
              <a:t> так і не </a:t>
            </a:r>
            <a:r>
              <a:rPr lang="ru-RU" i="0" dirty="0" err="1">
                <a:effectLst/>
                <a:latin typeface="Arial" panose="020B0604020202020204" pitchFamily="34" charset="0"/>
              </a:rPr>
              <a:t>вийшов</a:t>
            </a:r>
            <a:r>
              <a:rPr lang="ru-RU" i="0" dirty="0">
                <a:effectLst/>
                <a:latin typeface="Arial" panose="020B0604020202020204" pitchFamily="34" charset="0"/>
              </a:rPr>
              <a:t> </a:t>
            </a:r>
            <a:r>
              <a:rPr lang="ru-RU" i="0" dirty="0" err="1">
                <a:effectLst/>
                <a:latin typeface="Arial" panose="020B0604020202020204" pitchFamily="34" charset="0"/>
              </a:rPr>
              <a:t>із</a:t>
            </a:r>
            <a:r>
              <a:rPr lang="ru-RU" i="0" dirty="0">
                <a:effectLst/>
                <a:latin typeface="Arial" panose="020B0604020202020204" pitchFamily="34" charset="0"/>
              </a:rPr>
              <a:t> консульства.</a:t>
            </a:r>
            <a:endParaRPr lang="ru-U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1071B6-DADC-4923-B319-D4C8055A54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8"/>
          <a:stretch/>
        </p:blipFill>
        <p:spPr>
          <a:xfrm>
            <a:off x="9241410" y="5979500"/>
            <a:ext cx="2950590" cy="880017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E84730BB-DBD8-459B-A221-58A3130CF1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1" t="14557" r="21937" b="16452"/>
          <a:stretch/>
        </p:blipFill>
        <p:spPr>
          <a:xfrm>
            <a:off x="81281" y="4640672"/>
            <a:ext cx="1566507" cy="157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48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7047EE-EED8-4409-AF0B-C90E108B8492}"/>
              </a:ext>
            </a:extLst>
          </p:cNvPr>
          <p:cNvSpPr txBox="1"/>
          <p:nvPr/>
        </p:nvSpPr>
        <p:spPr>
          <a:xfrm>
            <a:off x="772160" y="314960"/>
            <a:ext cx="10993120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/>
              <a:t>Тим </a:t>
            </a:r>
            <a:r>
              <a:rPr lang="uk-UA" dirty="0" err="1"/>
              <a:t>Себастиян</a:t>
            </a:r>
            <a:r>
              <a:rPr lang="uk-UA" dirty="0"/>
              <a:t> (журналіст) – Адель аль </a:t>
            </a:r>
            <a:r>
              <a:rPr lang="uk-UA" dirty="0" err="1"/>
              <a:t>Джубеер</a:t>
            </a:r>
            <a:r>
              <a:rPr lang="uk-UA" dirty="0"/>
              <a:t> (Міністр закордонних справ Саудівської Аравії) </a:t>
            </a:r>
            <a:r>
              <a:rPr lang="en-US" altLang="ru-UA" sz="1800" dirty="0">
                <a:latin typeface="Noteworthy Light" charset="0"/>
                <a:ea typeface="Noteworthy Light" charset="0"/>
                <a:cs typeface="Noteworthy Light" charset="0"/>
                <a:sym typeface="Noteworthy Light" charset="0"/>
                <a:hlinkClick r:id="rId2"/>
              </a:rPr>
              <a:t>https://www.youtube.com/watch?v=-MtunV9Af1E</a:t>
            </a:r>
            <a:endParaRPr lang="uk-UA" altLang="ru-UA" sz="1800" dirty="0">
              <a:latin typeface="Noteworthy Light" charset="0"/>
              <a:ea typeface="Noteworthy Light" charset="0"/>
              <a:cs typeface="Noteworthy Light" charset="0"/>
              <a:sym typeface="Noteworthy Light" charset="0"/>
            </a:endParaRPr>
          </a:p>
          <a:p>
            <a:pPr marL="0" indent="0" algn="ctr">
              <a:buClrTx/>
              <a:buSzTx/>
              <a:buFontTx/>
              <a:buNone/>
            </a:pPr>
            <a:r>
              <a:rPr lang="uk-UA" altLang="ru-UA" sz="1800" dirty="0">
                <a:latin typeface="Noteworthy Light" charset="0"/>
                <a:ea typeface="Noteworthy Light" charset="0"/>
                <a:cs typeface="Noteworthy Light" charset="0"/>
                <a:sym typeface="Noteworthy Light" charset="0"/>
              </a:rPr>
              <a:t>.....10:50</a:t>
            </a:r>
            <a:endParaRPr lang="ru-UA" altLang="ru-UA" sz="1800" dirty="0">
              <a:latin typeface="Noteworthy Light" charset="0"/>
              <a:ea typeface="Noteworthy Light" charset="0"/>
              <a:cs typeface="Noteworthy Light" charset="0"/>
              <a:sym typeface="Noteworthy Light" charset="0"/>
            </a:endParaRPr>
          </a:p>
          <a:p>
            <a:endParaRPr lang="uk-UA" dirty="0"/>
          </a:p>
          <a:p>
            <a:endParaRPr lang="uk-UA" dirty="0"/>
          </a:p>
          <a:p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Через 18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днів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після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зникнення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Хашоггі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влада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Cаудівської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Аравії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через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державне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інформагентство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оголосила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журналіст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загинув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внаслідок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«драки» з людьми,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яких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він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зу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стрів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у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консульстві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ru-U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FDD906-7708-4375-8704-B3DAD37DB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188" y="3454281"/>
            <a:ext cx="4641624" cy="31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12CBE2-60D3-40E5-8D60-BEF7A081E9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1" t="14557" r="21937" b="16452"/>
          <a:stretch/>
        </p:blipFill>
        <p:spPr>
          <a:xfrm>
            <a:off x="71121" y="5168992"/>
            <a:ext cx="1566507" cy="157488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46821E6-90C8-4874-8340-240C579777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8"/>
          <a:stretch/>
        </p:blipFill>
        <p:spPr>
          <a:xfrm>
            <a:off x="9170289" y="5863859"/>
            <a:ext cx="2950590" cy="8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14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Transparent line">
            <a:extLst>
              <a:ext uri="{FF2B5EF4-FFF2-40B4-BE49-F238E27FC236}">
                <a16:creationId xmlns:a16="http://schemas.microsoft.com/office/drawing/2014/main" id="{FC5E6963-C331-4245-A5F4-2755DF013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2235200"/>
            <a:ext cx="59436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8F185BC-43CE-4CB7-8381-71651C090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80" y="111542"/>
            <a:ext cx="1121664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2400" b="0" i="0" u="none" strike="noStrike" cap="none" normalizeH="0" baseline="0" dirty="0">
                <a:ln>
                  <a:noFill/>
                </a:ln>
                <a:solidFill>
                  <a:srgbClr val="3F3F42"/>
                </a:solidFill>
                <a:effectLst/>
                <a:latin typeface="ReithSans"/>
                <a:cs typeface="Times New Roman" panose="02020603050405020304" pitchFamily="18" charset="0"/>
              </a:rPr>
              <a:t>Британська </a:t>
            </a:r>
            <a:r>
              <a:rPr kumimoji="0" lang="uk-UA" altLang="ru-UA" sz="2400" b="0" i="0" u="none" strike="noStrike" cap="none" normalizeH="0" baseline="0" dirty="0" err="1">
                <a:ln>
                  <a:noFill/>
                </a:ln>
                <a:solidFill>
                  <a:srgbClr val="3F3F42"/>
                </a:solidFill>
                <a:effectLst/>
                <a:latin typeface="ReithSans"/>
                <a:cs typeface="Times New Roman" panose="02020603050405020304" pitchFamily="18" charset="0"/>
              </a:rPr>
              <a:t>адвокатка</a:t>
            </a:r>
            <a:r>
              <a:rPr kumimoji="0" lang="uk-UA" altLang="ru-UA" sz="2400" b="0" i="0" u="none" strike="noStrike" cap="none" normalizeH="0" baseline="0" dirty="0">
                <a:ln>
                  <a:noFill/>
                </a:ln>
                <a:solidFill>
                  <a:srgbClr val="3F3F42"/>
                </a:solidFill>
                <a:effectLst/>
                <a:latin typeface="ReithSans"/>
                <a:cs typeface="Times New Roman" panose="02020603050405020304" pitchFamily="18" charset="0"/>
              </a:rPr>
              <a:t> </a:t>
            </a:r>
            <a:r>
              <a:rPr kumimoji="0" lang="uk-UA" altLang="ru-UA" sz="2400" b="0" i="0" u="none" strike="noStrike" cap="none" normalizeH="0" baseline="0" dirty="0" err="1">
                <a:ln>
                  <a:noFill/>
                </a:ln>
                <a:solidFill>
                  <a:srgbClr val="3F3F42"/>
                </a:solidFill>
                <a:effectLst/>
                <a:latin typeface="ReithSans"/>
                <a:cs typeface="Times New Roman" panose="02020603050405020304" pitchFamily="18" charset="0"/>
              </a:rPr>
              <a:t>Хелена</a:t>
            </a:r>
            <a:r>
              <a:rPr kumimoji="0" lang="uk-UA" altLang="ru-UA" sz="2400" b="0" i="0" u="none" strike="noStrike" cap="none" normalizeH="0" baseline="0" dirty="0">
                <a:ln>
                  <a:noFill/>
                </a:ln>
                <a:solidFill>
                  <a:srgbClr val="3F3F42"/>
                </a:solidFill>
                <a:effectLst/>
                <a:latin typeface="ReithSans"/>
                <a:cs typeface="Times New Roman" panose="02020603050405020304" pitchFamily="18" charset="0"/>
              </a:rPr>
              <a:t> Кеннеді прослухала плівки вбивства </a:t>
            </a:r>
            <a:r>
              <a:rPr kumimoji="0" lang="uk-UA" altLang="ru-UA" sz="2400" b="0" i="0" u="none" strike="noStrike" cap="none" normalizeH="0" baseline="0" dirty="0" err="1">
                <a:ln>
                  <a:noFill/>
                </a:ln>
                <a:solidFill>
                  <a:srgbClr val="3F3F42"/>
                </a:solidFill>
                <a:effectLst/>
                <a:latin typeface="ReithSans"/>
                <a:cs typeface="Times New Roman" panose="02020603050405020304" pitchFamily="18" charset="0"/>
              </a:rPr>
              <a:t>Хашоггі</a:t>
            </a:r>
            <a:endParaRPr kumimoji="0" lang="uk-UA" altLang="ru-UA" sz="2400" b="0" i="0" u="none" strike="noStrike" cap="none" normalizeH="0" baseline="0" dirty="0">
              <a:ln>
                <a:noFill/>
              </a:ln>
              <a:solidFill>
                <a:srgbClr val="3F3F42"/>
              </a:solidFill>
              <a:effectLst/>
              <a:latin typeface="ReithSans"/>
              <a:cs typeface="Times New Roman" panose="02020603050405020304" pitchFamily="18" charset="0"/>
            </a:endParaRPr>
          </a:p>
        </p:txBody>
      </p:sp>
      <p:pic>
        <p:nvPicPr>
          <p:cNvPr id="4100" name="Picture 4" descr="Баронесса Хелена Кеннеди">
            <a:extLst>
              <a:ext uri="{FF2B5EF4-FFF2-40B4-BE49-F238E27FC236}">
                <a16:creationId xmlns:a16="http://schemas.microsoft.com/office/drawing/2014/main" id="{D3650618-105D-427A-883E-5CBA8A548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2536190"/>
            <a:ext cx="5283200" cy="2476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292782-3E5D-419F-AA82-E15BD355FC71}"/>
              </a:ext>
            </a:extLst>
          </p:cNvPr>
          <p:cNvSpPr txBox="1"/>
          <p:nvPr/>
        </p:nvSpPr>
        <p:spPr>
          <a:xfrm>
            <a:off x="-81280" y="781864"/>
            <a:ext cx="6096000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ru-RU" b="0" i="0" dirty="0" err="1">
                <a:solidFill>
                  <a:srgbClr val="3F3F42"/>
                </a:solidFill>
                <a:effectLst/>
                <a:latin typeface="Helmet"/>
              </a:rPr>
              <a:t>Британський</a:t>
            </a:r>
            <a:r>
              <a:rPr lang="ru-RU" b="0" i="0" dirty="0">
                <a:solidFill>
                  <a:srgbClr val="3F3F42"/>
                </a:solidFill>
                <a:effectLst/>
                <a:latin typeface="Helmet"/>
              </a:rPr>
              <a:t> адвокат, </a:t>
            </a:r>
            <a:r>
              <a:rPr lang="ru-RU" b="0" i="0" dirty="0" err="1">
                <a:solidFill>
                  <a:srgbClr val="3F3F42"/>
                </a:solidFill>
                <a:effectLst/>
                <a:latin typeface="Helmet"/>
              </a:rPr>
              <a:t>баронеса</a:t>
            </a:r>
            <a:r>
              <a:rPr lang="ru-RU" b="0" i="0" dirty="0">
                <a:solidFill>
                  <a:srgbClr val="3F3F42"/>
                </a:solidFill>
                <a:effectLst/>
                <a:latin typeface="Helmet"/>
              </a:rPr>
              <a:t> Хелена </a:t>
            </a:r>
            <a:r>
              <a:rPr lang="ru-RU" b="0" i="0" dirty="0" err="1">
                <a:solidFill>
                  <a:srgbClr val="3F3F42"/>
                </a:solidFill>
                <a:effectLst/>
                <a:latin typeface="Helmet"/>
              </a:rPr>
              <a:t>Кеннеді</a:t>
            </a:r>
            <a:r>
              <a:rPr lang="ru-RU" b="0" i="0" dirty="0">
                <a:solidFill>
                  <a:srgbClr val="3F3F42"/>
                </a:solidFill>
                <a:effectLst/>
                <a:latin typeface="Helmet"/>
              </a:rPr>
              <a:t> </a:t>
            </a:r>
            <a:r>
              <a:rPr lang="ru-RU" b="0" i="0" dirty="0" err="1">
                <a:solidFill>
                  <a:srgbClr val="3F3F42"/>
                </a:solidFill>
                <a:effectLst/>
                <a:latin typeface="Helmet"/>
              </a:rPr>
              <a:t>чула</a:t>
            </a:r>
            <a:r>
              <a:rPr lang="ru-RU" b="0" i="0" dirty="0">
                <a:solidFill>
                  <a:srgbClr val="3F3F42"/>
                </a:solidFill>
                <a:effectLst/>
                <a:latin typeface="Helmet"/>
              </a:rPr>
              <a:t> </a:t>
            </a:r>
            <a:r>
              <a:rPr lang="ru-RU" b="0" i="0" dirty="0" err="1">
                <a:solidFill>
                  <a:srgbClr val="3F3F42"/>
                </a:solidFill>
                <a:effectLst/>
                <a:latin typeface="Helmet"/>
              </a:rPr>
              <a:t>запис</a:t>
            </a:r>
            <a:r>
              <a:rPr lang="ru-RU" b="0" i="0" dirty="0">
                <a:solidFill>
                  <a:srgbClr val="3F3F42"/>
                </a:solidFill>
                <a:effectLst/>
                <a:latin typeface="Helmet"/>
              </a:rPr>
              <a:t> моменту </a:t>
            </a:r>
            <a:r>
              <a:rPr lang="ru-RU" b="0" i="0" dirty="0" err="1">
                <a:solidFill>
                  <a:srgbClr val="3F3F42"/>
                </a:solidFill>
                <a:effectLst/>
                <a:latin typeface="Helmet"/>
              </a:rPr>
              <a:t>смерті</a:t>
            </a:r>
            <a:r>
              <a:rPr lang="ru-RU" b="0" i="0" dirty="0">
                <a:solidFill>
                  <a:srgbClr val="3F3F42"/>
                </a:solidFill>
                <a:effectLst/>
                <a:latin typeface="Helmet"/>
              </a:rPr>
              <a:t> Джамаля </a:t>
            </a:r>
            <a:r>
              <a:rPr lang="ru-RU" b="0" i="0" dirty="0" err="1">
                <a:solidFill>
                  <a:srgbClr val="3F3F42"/>
                </a:solidFill>
                <a:effectLst/>
                <a:latin typeface="Helmet"/>
              </a:rPr>
              <a:t>Хашоггі</a:t>
            </a:r>
            <a:r>
              <a:rPr lang="ru-RU" b="0" i="0" dirty="0">
                <a:solidFill>
                  <a:srgbClr val="3F3F42"/>
                </a:solidFill>
                <a:effectLst/>
                <a:latin typeface="Helmet"/>
              </a:rPr>
              <a:t>.</a:t>
            </a:r>
          </a:p>
          <a:p>
            <a:pPr algn="l" rtl="0"/>
            <a:r>
              <a:rPr lang="ru-RU" b="0" i="0" dirty="0">
                <a:solidFill>
                  <a:srgbClr val="3F3F42"/>
                </a:solidFill>
                <a:effectLst/>
                <a:latin typeface="Helmet"/>
              </a:rPr>
              <a:t>"</a:t>
            </a:r>
            <a:r>
              <a:rPr lang="ru-RU" b="0" i="0" dirty="0" err="1">
                <a:solidFill>
                  <a:srgbClr val="3F3F42"/>
                </a:solidFill>
                <a:effectLst/>
                <a:latin typeface="Helmet"/>
              </a:rPr>
              <a:t>Моторошно</a:t>
            </a:r>
            <a:r>
              <a:rPr lang="ru-RU" b="0" i="0" dirty="0">
                <a:solidFill>
                  <a:srgbClr val="3F3F42"/>
                </a:solidFill>
                <a:effectLst/>
                <a:latin typeface="Helmet"/>
              </a:rPr>
              <a:t> </a:t>
            </a:r>
            <a:r>
              <a:rPr lang="ru-RU" b="0" i="0" dirty="0" err="1">
                <a:solidFill>
                  <a:srgbClr val="3F3F42"/>
                </a:solidFill>
                <a:effectLst/>
                <a:latin typeface="Helmet"/>
              </a:rPr>
              <a:t>чути</a:t>
            </a:r>
            <a:r>
              <a:rPr lang="ru-RU" b="0" i="0" dirty="0">
                <a:solidFill>
                  <a:srgbClr val="3F3F42"/>
                </a:solidFill>
                <a:effectLst/>
                <a:latin typeface="Helmet"/>
              </a:rPr>
              <a:t> </a:t>
            </a:r>
            <a:r>
              <a:rPr lang="ru-RU" b="0" i="0" dirty="0" err="1">
                <a:solidFill>
                  <a:srgbClr val="3F3F42"/>
                </a:solidFill>
                <a:effectLst/>
                <a:latin typeface="Helmet"/>
              </a:rPr>
              <a:t>чийсь</a:t>
            </a:r>
            <a:r>
              <a:rPr lang="ru-RU" b="0" i="0" dirty="0">
                <a:solidFill>
                  <a:srgbClr val="3F3F42"/>
                </a:solidFill>
                <a:effectLst/>
                <a:latin typeface="Helmet"/>
              </a:rPr>
              <a:t> голос, </a:t>
            </a:r>
            <a:r>
              <a:rPr lang="ru-RU" b="0" i="0" dirty="0" err="1">
                <a:solidFill>
                  <a:srgbClr val="3F3F42"/>
                </a:solidFill>
                <a:effectLst/>
                <a:latin typeface="Helmet"/>
              </a:rPr>
              <a:t>чути</a:t>
            </a:r>
            <a:r>
              <a:rPr lang="ru-RU" b="0" i="0" dirty="0">
                <a:solidFill>
                  <a:srgbClr val="3F3F42"/>
                </a:solidFill>
                <a:effectLst/>
                <a:latin typeface="Helmet"/>
              </a:rPr>
              <a:t> страх в </a:t>
            </a:r>
            <a:r>
              <a:rPr lang="ru-RU" b="0" i="0" dirty="0" err="1">
                <a:solidFill>
                  <a:srgbClr val="3F3F42"/>
                </a:solidFill>
                <a:effectLst/>
                <a:latin typeface="Helmet"/>
              </a:rPr>
              <a:t>цьому</a:t>
            </a:r>
            <a:r>
              <a:rPr lang="ru-RU" b="0" i="0" dirty="0">
                <a:solidFill>
                  <a:srgbClr val="3F3F42"/>
                </a:solidFill>
                <a:effectLst/>
                <a:latin typeface="Helmet"/>
              </a:rPr>
              <a:t> </a:t>
            </a:r>
            <a:r>
              <a:rPr lang="ru-RU" b="0" i="0" dirty="0" err="1">
                <a:solidFill>
                  <a:srgbClr val="3F3F42"/>
                </a:solidFill>
                <a:effectLst/>
                <a:latin typeface="Helmet"/>
              </a:rPr>
              <a:t>голосі</a:t>
            </a:r>
            <a:r>
              <a:rPr lang="ru-RU" b="0" i="0" dirty="0">
                <a:solidFill>
                  <a:srgbClr val="3F3F42"/>
                </a:solidFill>
                <a:effectLst/>
                <a:latin typeface="Helmet"/>
              </a:rPr>
              <a:t> і </a:t>
            </a:r>
            <a:r>
              <a:rPr lang="ru-RU" b="0" i="0" dirty="0" err="1">
                <a:solidFill>
                  <a:srgbClr val="3F3F42"/>
                </a:solidFill>
                <a:effectLst/>
                <a:latin typeface="Helmet"/>
              </a:rPr>
              <a:t>розуміти</a:t>
            </a:r>
            <a:r>
              <a:rPr lang="ru-RU" b="0" i="0" dirty="0">
                <a:solidFill>
                  <a:srgbClr val="3F3F42"/>
                </a:solidFill>
                <a:effectLst/>
                <a:latin typeface="Helmet"/>
              </a:rPr>
              <a:t>, </a:t>
            </a:r>
            <a:r>
              <a:rPr lang="ru-RU" b="0" i="0" dirty="0" err="1">
                <a:solidFill>
                  <a:srgbClr val="3F3F42"/>
                </a:solidFill>
                <a:effectLst/>
                <a:latin typeface="Helmet"/>
              </a:rPr>
              <a:t>що</a:t>
            </a:r>
            <a:r>
              <a:rPr lang="ru-RU" b="0" i="0" dirty="0">
                <a:solidFill>
                  <a:srgbClr val="3F3F42"/>
                </a:solidFill>
                <a:effectLst/>
                <a:latin typeface="Helmet"/>
              </a:rPr>
              <a:t> все </a:t>
            </a:r>
            <a:r>
              <a:rPr lang="ru-RU" b="0" i="0" dirty="0" err="1">
                <a:solidFill>
                  <a:srgbClr val="3F3F42"/>
                </a:solidFill>
                <a:effectLst/>
                <a:latin typeface="Helmet"/>
              </a:rPr>
              <a:t>це</a:t>
            </a:r>
            <a:r>
              <a:rPr lang="ru-RU" b="0" i="0" dirty="0">
                <a:solidFill>
                  <a:srgbClr val="3F3F42"/>
                </a:solidFill>
                <a:effectLst/>
                <a:latin typeface="Helmet"/>
              </a:rPr>
              <a:t> </a:t>
            </a:r>
            <a:r>
              <a:rPr lang="ru-RU" b="0" i="0" dirty="0" err="1">
                <a:solidFill>
                  <a:srgbClr val="3F3F42"/>
                </a:solidFill>
                <a:effectLst/>
                <a:latin typeface="Helmet"/>
              </a:rPr>
              <a:t>відбувалося</a:t>
            </a:r>
            <a:r>
              <a:rPr lang="ru-RU" b="0" i="0" dirty="0">
                <a:solidFill>
                  <a:srgbClr val="3F3F42"/>
                </a:solidFill>
                <a:effectLst/>
                <a:latin typeface="Helmet"/>
              </a:rPr>
              <a:t> </a:t>
            </a:r>
            <a:r>
              <a:rPr lang="ru-RU" b="0" i="0" dirty="0" err="1">
                <a:solidFill>
                  <a:srgbClr val="3F3F42"/>
                </a:solidFill>
                <a:effectLst/>
                <a:latin typeface="Helmet"/>
              </a:rPr>
              <a:t>насправді</a:t>
            </a:r>
            <a:r>
              <a:rPr lang="ru-RU" b="0" i="0" dirty="0">
                <a:solidFill>
                  <a:srgbClr val="3F3F42"/>
                </a:solidFill>
                <a:effectLst/>
                <a:latin typeface="Helmet"/>
              </a:rPr>
              <a:t>. </a:t>
            </a:r>
          </a:p>
          <a:p>
            <a:pPr algn="l" rtl="0"/>
            <a:r>
              <a:rPr lang="ru-RU" b="0" i="0" dirty="0" err="1">
                <a:solidFill>
                  <a:srgbClr val="3F3F42"/>
                </a:solidFill>
                <a:effectLst/>
                <a:latin typeface="Helmet"/>
              </a:rPr>
              <a:t>Від</a:t>
            </a:r>
            <a:r>
              <a:rPr lang="ru-RU" b="0" i="0" dirty="0">
                <a:solidFill>
                  <a:srgbClr val="3F3F42"/>
                </a:solidFill>
                <a:effectLst/>
                <a:latin typeface="Helmet"/>
              </a:rPr>
              <a:t> </a:t>
            </a:r>
            <a:r>
              <a:rPr lang="ru-RU" b="0" i="0" dirty="0" err="1">
                <a:solidFill>
                  <a:srgbClr val="3F3F42"/>
                </a:solidFill>
                <a:effectLst/>
                <a:latin typeface="Helmet"/>
              </a:rPr>
              <a:t>цього</a:t>
            </a:r>
            <a:r>
              <a:rPr lang="ru-RU" b="0" i="0" dirty="0">
                <a:solidFill>
                  <a:srgbClr val="3F3F42"/>
                </a:solidFill>
                <a:effectLst/>
                <a:latin typeface="Helmet"/>
              </a:rPr>
              <a:t> </a:t>
            </a:r>
            <a:r>
              <a:rPr lang="ru-RU" b="0" i="0" dirty="0" err="1">
                <a:solidFill>
                  <a:srgbClr val="3F3F42"/>
                </a:solidFill>
                <a:effectLst/>
                <a:latin typeface="Helmet"/>
              </a:rPr>
              <a:t>тремтіння</a:t>
            </a:r>
            <a:r>
              <a:rPr lang="ru-RU" b="0" i="0" dirty="0">
                <a:solidFill>
                  <a:srgbClr val="3F3F42"/>
                </a:solidFill>
                <a:effectLst/>
                <a:latin typeface="Helmet"/>
              </a:rPr>
              <a:t> </a:t>
            </a:r>
            <a:r>
              <a:rPr lang="ru-RU" b="0" i="0" dirty="0" err="1">
                <a:solidFill>
                  <a:srgbClr val="3F3F42"/>
                </a:solidFill>
                <a:effectLst/>
                <a:latin typeface="Helmet"/>
              </a:rPr>
              <a:t>пронизує</a:t>
            </a:r>
            <a:r>
              <a:rPr lang="ru-RU" b="0" i="0" dirty="0">
                <a:solidFill>
                  <a:srgbClr val="3F3F42"/>
                </a:solidFill>
                <a:effectLst/>
                <a:latin typeface="Helmet"/>
              </a:rPr>
              <a:t> все </a:t>
            </a:r>
            <a:r>
              <a:rPr lang="ru-RU" b="0" i="0" dirty="0" err="1">
                <a:solidFill>
                  <a:srgbClr val="3F3F42"/>
                </a:solidFill>
                <a:effectLst/>
                <a:latin typeface="Helmet"/>
              </a:rPr>
              <a:t>тіло</a:t>
            </a:r>
            <a:r>
              <a:rPr lang="ru-RU" b="0" i="0" dirty="0">
                <a:solidFill>
                  <a:srgbClr val="3F3F42"/>
                </a:solidFill>
                <a:effectLst/>
                <a:latin typeface="Helmet"/>
              </a:rPr>
              <a:t>", - </a:t>
            </a:r>
            <a:r>
              <a:rPr lang="ru-RU" b="0" i="0" dirty="0" err="1">
                <a:solidFill>
                  <a:srgbClr val="3F3F42"/>
                </a:solidFill>
                <a:effectLst/>
                <a:latin typeface="Helmet"/>
              </a:rPr>
              <a:t>зізнається</a:t>
            </a:r>
            <a:r>
              <a:rPr lang="ru-RU" b="0" i="0" dirty="0">
                <a:solidFill>
                  <a:srgbClr val="3F3F42"/>
                </a:solidFill>
                <a:effectLst/>
                <a:latin typeface="Helmet"/>
              </a:rPr>
              <a:t> Хелена </a:t>
            </a:r>
            <a:r>
              <a:rPr lang="ru-RU" b="0" i="0" dirty="0" err="1">
                <a:solidFill>
                  <a:srgbClr val="3F3F42"/>
                </a:solidFill>
                <a:effectLst/>
                <a:latin typeface="Helmet"/>
              </a:rPr>
              <a:t>Кеннеді</a:t>
            </a:r>
            <a:r>
              <a:rPr lang="ru-RU" b="0" i="0" dirty="0">
                <a:solidFill>
                  <a:srgbClr val="3F3F42"/>
                </a:solidFill>
                <a:effectLst/>
                <a:latin typeface="Helmet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AF9A45-A79F-40B7-9AB5-827A9CC384B6}"/>
              </a:ext>
            </a:extLst>
          </p:cNvPr>
          <p:cNvSpPr txBox="1"/>
          <p:nvPr/>
        </p:nvSpPr>
        <p:spPr>
          <a:xfrm>
            <a:off x="0" y="5652274"/>
            <a:ext cx="6096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F3F42"/>
                </a:solidFill>
                <a:effectLst/>
                <a:latin typeface="Helmet"/>
              </a:rPr>
              <a:t>Хелена </a:t>
            </a:r>
            <a:r>
              <a:rPr lang="ru-RU" b="0" i="0" dirty="0" err="1">
                <a:solidFill>
                  <a:srgbClr val="3F3F42"/>
                </a:solidFill>
                <a:effectLst/>
                <a:latin typeface="Helmet"/>
              </a:rPr>
              <a:t>Кеннеді</a:t>
            </a:r>
            <a:r>
              <a:rPr lang="ru-RU" b="0" i="0" dirty="0">
                <a:solidFill>
                  <a:srgbClr val="3F3F42"/>
                </a:solidFill>
                <a:effectLst/>
                <a:latin typeface="Helmet"/>
              </a:rPr>
              <a:t> робила </a:t>
            </a:r>
            <a:r>
              <a:rPr lang="ru-RU" b="0" i="0" dirty="0" err="1">
                <a:solidFill>
                  <a:srgbClr val="3F3F42"/>
                </a:solidFill>
                <a:effectLst/>
                <a:latin typeface="Helmet"/>
              </a:rPr>
              <a:t>докладні</a:t>
            </a:r>
            <a:r>
              <a:rPr lang="ru-RU" b="0" i="0" dirty="0">
                <a:solidFill>
                  <a:srgbClr val="3F3F42"/>
                </a:solidFill>
                <a:effectLst/>
                <a:latin typeface="Helmet"/>
              </a:rPr>
              <a:t> записи </a:t>
            </a:r>
            <a:r>
              <a:rPr lang="ru-RU" b="0" i="0" dirty="0" err="1">
                <a:solidFill>
                  <a:srgbClr val="3F3F42"/>
                </a:solidFill>
                <a:effectLst/>
                <a:latin typeface="Helmet"/>
              </a:rPr>
              <a:t>під</a:t>
            </a:r>
            <a:r>
              <a:rPr lang="ru-RU" b="0" i="0" dirty="0">
                <a:solidFill>
                  <a:srgbClr val="3F3F42"/>
                </a:solidFill>
                <a:effectLst/>
                <a:latin typeface="Helmet"/>
              </a:rPr>
              <a:t> час </a:t>
            </a:r>
            <a:r>
              <a:rPr lang="ru-RU" b="0" i="0" dirty="0" err="1">
                <a:solidFill>
                  <a:srgbClr val="3F3F42"/>
                </a:solidFill>
                <a:effectLst/>
                <a:latin typeface="Helmet"/>
              </a:rPr>
              <a:t>прослуховування</a:t>
            </a:r>
            <a:r>
              <a:rPr lang="ru-RU" b="0" i="0" dirty="0">
                <a:solidFill>
                  <a:srgbClr val="3F3F42"/>
                </a:solidFill>
                <a:effectLst/>
                <a:latin typeface="Helmet"/>
              </a:rPr>
              <a:t> </a:t>
            </a:r>
            <a:r>
              <a:rPr lang="ru-RU" b="0" i="0" dirty="0" err="1">
                <a:solidFill>
                  <a:srgbClr val="3F3F42"/>
                </a:solidFill>
                <a:effectLst/>
                <a:latin typeface="Helmet"/>
              </a:rPr>
              <a:t>розмов</a:t>
            </a:r>
            <a:r>
              <a:rPr lang="ru-RU" b="0" i="0" dirty="0">
                <a:solidFill>
                  <a:srgbClr val="3F3F42"/>
                </a:solidFill>
                <a:effectLst/>
                <a:latin typeface="Helmet"/>
              </a:rPr>
              <a:t> </a:t>
            </a:r>
            <a:r>
              <a:rPr lang="ru-RU" b="0" i="0" dirty="0" err="1">
                <a:solidFill>
                  <a:srgbClr val="3F3F42"/>
                </a:solidFill>
                <a:effectLst/>
                <a:latin typeface="Helmet"/>
              </a:rPr>
              <a:t>саудівських</a:t>
            </a:r>
            <a:r>
              <a:rPr lang="ru-RU" b="0" i="0" dirty="0">
                <a:solidFill>
                  <a:srgbClr val="3F3F42"/>
                </a:solidFill>
                <a:effectLst/>
                <a:latin typeface="Helmet"/>
              </a:rPr>
              <a:t> </a:t>
            </a:r>
            <a:r>
              <a:rPr lang="ru-RU" b="0" i="0" dirty="0" err="1">
                <a:solidFill>
                  <a:srgbClr val="3F3F42"/>
                </a:solidFill>
                <a:effectLst/>
                <a:latin typeface="Helmet"/>
              </a:rPr>
              <a:t>вбивць</a:t>
            </a:r>
            <a:r>
              <a:rPr lang="ru-RU" b="0" i="0" dirty="0">
                <a:solidFill>
                  <a:srgbClr val="3F3F42"/>
                </a:solidFill>
                <a:effectLst/>
                <a:latin typeface="Helmet"/>
              </a:rPr>
              <a:t>.</a:t>
            </a:r>
            <a:endParaRPr lang="ru-UA" dirty="0"/>
          </a:p>
        </p:txBody>
      </p:sp>
      <p:pic>
        <p:nvPicPr>
          <p:cNvPr id="2050" name="Picture 2" descr="Стаття, написана Джамалем Хашоггі у вересні 2017 року">
            <a:extLst>
              <a:ext uri="{FF2B5EF4-FFF2-40B4-BE49-F238E27FC236}">
                <a16:creationId xmlns:a16="http://schemas.microsoft.com/office/drawing/2014/main" id="{3A611B9C-FF5D-4FF7-A860-B09E70D72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0874"/>
            <a:ext cx="6096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E65D98BE-39AD-4EE4-8758-9FD7A98775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1" t="14557" r="21937" b="16452"/>
          <a:stretch/>
        </p:blipFill>
        <p:spPr>
          <a:xfrm>
            <a:off x="6217921" y="5012690"/>
            <a:ext cx="1566507" cy="1574884"/>
          </a:xfrm>
          <a:prstGeom prst="rect">
            <a:avLst/>
          </a:prstGeom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2D94A362-A273-4A89-BBAE-A23237BF59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8"/>
          <a:stretch/>
        </p:blipFill>
        <p:spPr>
          <a:xfrm>
            <a:off x="7906349" y="5222241"/>
            <a:ext cx="4169016" cy="124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94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Наследный принц Саудовской Аравии Мухаммед бин Салман">
            <a:extLst>
              <a:ext uri="{FF2B5EF4-FFF2-40B4-BE49-F238E27FC236}">
                <a16:creationId xmlns:a16="http://schemas.microsoft.com/office/drawing/2014/main" id="{3E667893-84FE-47A3-8B68-9DF7F13A3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246380"/>
            <a:ext cx="6807200" cy="2857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B8815E-F0B5-4FD1-9E18-8F05FBA0A5EF}"/>
              </a:ext>
            </a:extLst>
          </p:cNvPr>
          <p:cNvSpPr txBox="1"/>
          <p:nvPr/>
        </p:nvSpPr>
        <p:spPr>
          <a:xfrm>
            <a:off x="548640" y="3403600"/>
            <a:ext cx="603504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0" dirty="0" err="1">
                <a:effectLst/>
                <a:latin typeface="ReithSans"/>
              </a:rPr>
              <a:t>Наслідний</a:t>
            </a:r>
            <a:r>
              <a:rPr lang="ru-RU" b="1" i="0" dirty="0">
                <a:effectLst/>
                <a:latin typeface="ReithSans"/>
              </a:rPr>
              <a:t> принц </a:t>
            </a:r>
            <a:r>
              <a:rPr lang="ru-RU" b="1" i="0" dirty="0" err="1">
                <a:effectLst/>
                <a:latin typeface="ReithSans"/>
              </a:rPr>
              <a:t>Саудівської</a:t>
            </a:r>
            <a:r>
              <a:rPr lang="ru-RU" b="1" i="0" dirty="0">
                <a:effectLst/>
                <a:latin typeface="ReithSans"/>
              </a:rPr>
              <a:t> </a:t>
            </a:r>
            <a:r>
              <a:rPr lang="ru-RU" b="1" i="0" dirty="0" err="1">
                <a:effectLst/>
                <a:latin typeface="ReithSans"/>
              </a:rPr>
              <a:t>Аравії</a:t>
            </a:r>
            <a:r>
              <a:rPr lang="ru-RU" b="1" i="0" dirty="0">
                <a:effectLst/>
                <a:latin typeface="ReithSans"/>
              </a:rPr>
              <a:t> Мухаммед </a:t>
            </a:r>
            <a:r>
              <a:rPr lang="ru-RU" b="1" i="0" dirty="0" err="1">
                <a:effectLst/>
                <a:latin typeface="ReithSans"/>
              </a:rPr>
              <a:t>бін</a:t>
            </a:r>
            <a:r>
              <a:rPr lang="ru-RU" b="1" i="0" dirty="0">
                <a:effectLst/>
                <a:latin typeface="ReithSans"/>
              </a:rPr>
              <a:t> </a:t>
            </a:r>
          </a:p>
          <a:p>
            <a:r>
              <a:rPr lang="ru-RU" b="1" i="0" dirty="0">
                <a:effectLst/>
                <a:latin typeface="ReithSans"/>
              </a:rPr>
              <a:t>Салман</a:t>
            </a:r>
            <a:endParaRPr lang="ru-UA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FC2A02-74DF-4B36-9D84-3C99EBDE8578}"/>
              </a:ext>
            </a:extLst>
          </p:cNvPr>
          <p:cNvSpPr txBox="1"/>
          <p:nvPr/>
        </p:nvSpPr>
        <p:spPr>
          <a:xfrm>
            <a:off x="6583680" y="520968"/>
            <a:ext cx="5232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0"/>
            <a:r>
              <a:rPr lang="ru-RU" dirty="0">
                <a:latin typeface="ReithSans"/>
              </a:rPr>
              <a:t>Е</a:t>
            </a:r>
            <a:r>
              <a:rPr lang="ru-RU" b="0" i="0" dirty="0">
                <a:effectLst/>
                <a:latin typeface="ReithSans"/>
              </a:rPr>
              <a:t>р-</a:t>
            </a:r>
            <a:r>
              <a:rPr lang="ru-RU" b="0" i="0" dirty="0" err="1">
                <a:effectLst/>
                <a:latin typeface="ReithSans"/>
              </a:rPr>
              <a:t>Ріяд</a:t>
            </a:r>
            <a:r>
              <a:rPr lang="ru-RU" b="0" i="0" dirty="0">
                <a:effectLst/>
                <a:latin typeface="ReithSans"/>
              </a:rPr>
              <a:t> заявив, </a:t>
            </a:r>
            <a:r>
              <a:rPr lang="ru-RU" b="0" i="0" dirty="0" err="1">
                <a:effectLst/>
                <a:latin typeface="ReithSans"/>
              </a:rPr>
              <a:t>що</a:t>
            </a:r>
            <a:r>
              <a:rPr lang="ru-RU" b="0" i="0" dirty="0">
                <a:effectLst/>
                <a:latin typeface="ReithSans"/>
              </a:rPr>
              <a:t> </a:t>
            </a:r>
            <a:r>
              <a:rPr lang="ru-RU" b="0" i="0" dirty="0" err="1">
                <a:effectLst/>
                <a:latin typeface="ReithSans"/>
              </a:rPr>
              <a:t>наслідний</a:t>
            </a:r>
            <a:r>
              <a:rPr lang="ru-RU" b="0" i="0" dirty="0">
                <a:effectLst/>
                <a:latin typeface="ReithSans"/>
              </a:rPr>
              <a:t> принц "</a:t>
            </a:r>
            <a:r>
              <a:rPr lang="ru-RU" b="0" i="0" dirty="0" err="1">
                <a:effectLst/>
                <a:latin typeface="ReithSans"/>
              </a:rPr>
              <a:t>немає</a:t>
            </a:r>
            <a:r>
              <a:rPr lang="ru-RU" b="0" i="0" dirty="0">
                <a:effectLst/>
                <a:latin typeface="ReithSans"/>
              </a:rPr>
              <a:t> </a:t>
            </a:r>
            <a:r>
              <a:rPr lang="ru-RU" b="0" i="0" dirty="0" err="1">
                <a:effectLst/>
                <a:latin typeface="ReithSans"/>
              </a:rPr>
              <a:t>ніякого</a:t>
            </a:r>
            <a:r>
              <a:rPr lang="ru-RU" b="0" i="0" dirty="0">
                <a:effectLst/>
                <a:latin typeface="ReithSans"/>
              </a:rPr>
              <a:t> </a:t>
            </a:r>
            <a:r>
              <a:rPr lang="ru-RU" b="0" i="0" dirty="0" err="1">
                <a:effectLst/>
                <a:latin typeface="ReithSans"/>
              </a:rPr>
              <a:t>стосунку</a:t>
            </a:r>
            <a:r>
              <a:rPr lang="ru-RU" b="0" i="0" dirty="0">
                <a:effectLst/>
                <a:latin typeface="ReithSans"/>
              </a:rPr>
              <a:t>" до </a:t>
            </a:r>
            <a:r>
              <a:rPr lang="ru-RU" b="0" i="0" dirty="0" err="1">
                <a:effectLst/>
                <a:latin typeface="ReithSans"/>
              </a:rPr>
              <a:t>цього</a:t>
            </a:r>
            <a:r>
              <a:rPr lang="ru-RU" b="0" i="0" dirty="0">
                <a:effectLst/>
                <a:latin typeface="ReithSans"/>
              </a:rPr>
              <a:t> «</a:t>
            </a:r>
            <a:r>
              <a:rPr lang="ru-RU" b="0" i="0" dirty="0" err="1">
                <a:effectLst/>
                <a:latin typeface="ReithSans"/>
              </a:rPr>
              <a:t>жахливого</a:t>
            </a:r>
            <a:r>
              <a:rPr lang="ru-RU" b="0" i="0" dirty="0">
                <a:effectLst/>
                <a:latin typeface="ReithSans"/>
              </a:rPr>
              <a:t> </a:t>
            </a:r>
            <a:r>
              <a:rPr lang="ru-RU" b="0" i="0" dirty="0" err="1">
                <a:effectLst/>
                <a:latin typeface="ReithSans"/>
              </a:rPr>
              <a:t>злочину</a:t>
            </a:r>
            <a:r>
              <a:rPr lang="ru-RU" b="0" i="0" dirty="0">
                <a:effectLst/>
                <a:latin typeface="ReithSans"/>
              </a:rPr>
              <a:t>".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F1A8FD-3169-407F-9C1E-915B4FCE2ACB}"/>
              </a:ext>
            </a:extLst>
          </p:cNvPr>
          <p:cNvSpPr txBox="1"/>
          <p:nvPr/>
        </p:nvSpPr>
        <p:spPr>
          <a:xfrm>
            <a:off x="0" y="4731157"/>
            <a:ext cx="631952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i="0" dirty="0">
                <a:effectLst/>
                <a:latin typeface="ReithSans"/>
              </a:rPr>
              <a:t>"Когда он работал редактором в Саудовской Аравии, он переходил дозволенные границы. Мне приходилось наблюдать, как Джамаль раз за разом нарывался на проблемы из-за того, что говорил то, что думал", - говорить </a:t>
            </a:r>
            <a:r>
              <a:rPr lang="ru-RU" sz="2000" b="1" i="0" dirty="0" err="1">
                <a:effectLst/>
                <a:latin typeface="ReithSans"/>
              </a:rPr>
              <a:t>його</a:t>
            </a:r>
            <a:r>
              <a:rPr lang="ru-RU" sz="2000" b="1" i="0" dirty="0">
                <a:effectLst/>
                <a:latin typeface="ReithSans"/>
              </a:rPr>
              <a:t> </a:t>
            </a:r>
            <a:r>
              <a:rPr lang="ru-RU" sz="2000" b="1" i="0" dirty="0" err="1">
                <a:effectLst/>
                <a:latin typeface="ReithSans"/>
              </a:rPr>
              <a:t>товариш</a:t>
            </a:r>
            <a:r>
              <a:rPr lang="ru-RU" sz="2000" b="1" i="0" dirty="0">
                <a:effectLst/>
                <a:latin typeface="ReithSans"/>
              </a:rPr>
              <a:t>, </a:t>
            </a:r>
            <a:r>
              <a:rPr lang="ru-RU" sz="2000" b="1" i="0" dirty="0" err="1">
                <a:effectLst/>
                <a:latin typeface="ReithSans"/>
              </a:rPr>
              <a:t>журналіст</a:t>
            </a:r>
            <a:r>
              <a:rPr lang="ru-RU" sz="2000" b="1" i="0" dirty="0">
                <a:effectLst/>
                <a:latin typeface="ReithSans"/>
              </a:rPr>
              <a:t> і </a:t>
            </a:r>
            <a:r>
              <a:rPr lang="ru-RU" sz="2000" b="1" i="0" dirty="0" err="1">
                <a:effectLst/>
                <a:latin typeface="ReithSans"/>
              </a:rPr>
              <a:t>колумніст</a:t>
            </a:r>
            <a:r>
              <a:rPr lang="ru-RU" sz="2000" b="1" i="0" dirty="0">
                <a:effectLst/>
                <a:latin typeface="ReithSans"/>
              </a:rPr>
              <a:t> Washington Post </a:t>
            </a:r>
            <a:r>
              <a:rPr lang="ru-RU" sz="2000" b="1" i="0" dirty="0" err="1">
                <a:effectLst/>
                <a:latin typeface="ReithSans"/>
              </a:rPr>
              <a:t>Девід</a:t>
            </a:r>
            <a:r>
              <a:rPr lang="ru-RU" sz="2000" b="1" i="0" dirty="0">
                <a:effectLst/>
                <a:latin typeface="ReithSans"/>
              </a:rPr>
              <a:t> </a:t>
            </a:r>
            <a:r>
              <a:rPr lang="ru-RU" sz="2000" b="1" i="0" dirty="0" err="1">
                <a:effectLst/>
                <a:latin typeface="ReithSans"/>
              </a:rPr>
              <a:t>Ігнатіус</a:t>
            </a:r>
            <a:r>
              <a:rPr lang="ru-RU" sz="2000" b="1" i="0" dirty="0">
                <a:effectLst/>
                <a:latin typeface="ReithSans"/>
              </a:rPr>
              <a:t>.</a:t>
            </a:r>
            <a:endParaRPr lang="ru-UA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02BD07-D626-4D2E-9616-3AB222415384}"/>
              </a:ext>
            </a:extLst>
          </p:cNvPr>
          <p:cNvSpPr txBox="1"/>
          <p:nvPr/>
        </p:nvSpPr>
        <p:spPr>
          <a:xfrm>
            <a:off x="6583680" y="1675130"/>
            <a:ext cx="5374640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0"/>
            <a:r>
              <a:rPr lang="ru-RU" b="1" i="0" dirty="0">
                <a:solidFill>
                  <a:srgbClr val="3F3F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Одним </a:t>
            </a:r>
            <a:r>
              <a:rPr lang="ru-RU" b="1" dirty="0" err="1">
                <a:solidFill>
                  <a:srgbClr val="3F3F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і</a:t>
            </a:r>
            <a:r>
              <a:rPr lang="ru-RU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з</a:t>
            </a:r>
            <a:r>
              <a:rPr lang="ru-RU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 </a:t>
            </a:r>
            <a:r>
              <a:rPr lang="ru-RU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головних</a:t>
            </a:r>
            <a:r>
              <a:rPr lang="ru-RU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 об</a:t>
            </a:r>
            <a:r>
              <a:rPr lang="en-US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’</a:t>
            </a:r>
            <a:r>
              <a:rPr lang="uk-UA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є</a:t>
            </a:r>
            <a:r>
              <a:rPr lang="ru-RU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ктів</a:t>
            </a:r>
            <a:r>
              <a:rPr lang="ru-RU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 критики </a:t>
            </a:r>
            <a:r>
              <a:rPr lang="ru-RU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Хашоггі</a:t>
            </a:r>
            <a:r>
              <a:rPr lang="ru-RU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 </a:t>
            </a:r>
            <a:r>
              <a:rPr lang="ru-RU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був</a:t>
            </a:r>
            <a:r>
              <a:rPr lang="ru-RU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 </a:t>
            </a:r>
            <a:r>
              <a:rPr lang="ru-RU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наслідний</a:t>
            </a:r>
            <a:r>
              <a:rPr lang="ru-RU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 принц </a:t>
            </a:r>
            <a:r>
              <a:rPr lang="ru-RU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Саудівської</a:t>
            </a:r>
            <a:r>
              <a:rPr lang="ru-RU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 </a:t>
            </a:r>
            <a:r>
              <a:rPr lang="ru-RU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Аравії</a:t>
            </a:r>
            <a:r>
              <a:rPr lang="ru-RU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.</a:t>
            </a:r>
          </a:p>
          <a:p>
            <a:pPr algn="just" rtl="0"/>
            <a:endParaRPr lang="ru-RU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eithSans"/>
            </a:endParaRPr>
          </a:p>
          <a:p>
            <a:pPr algn="just" rtl="0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eithSans"/>
            </a:endParaRPr>
          </a:p>
          <a:p>
            <a:pPr algn="just" rtl="0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eithSans"/>
            </a:endParaRPr>
          </a:p>
          <a:p>
            <a:pPr algn="just" rtl="0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eithSans"/>
            </a:endParaRPr>
          </a:p>
          <a:p>
            <a:pPr algn="just" rtl="0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eithSans"/>
            </a:endParaRPr>
          </a:p>
          <a:p>
            <a:pPr algn="just" rtl="0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eithSans"/>
            </a:endParaRPr>
          </a:p>
          <a:p>
            <a:pPr algn="just" rtl="0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eithSans"/>
            </a:endParaRPr>
          </a:p>
          <a:p>
            <a:pPr algn="just" rtl="0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eithSans"/>
            </a:endParaRPr>
          </a:p>
          <a:p>
            <a:pPr algn="just" rtl="0"/>
            <a:endParaRPr lang="ru-RU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eithSans"/>
            </a:endParaRPr>
          </a:p>
          <a:p>
            <a:pPr algn="just" rtl="0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eithSans"/>
            </a:endParaRPr>
          </a:p>
          <a:p>
            <a:pPr algn="just" rtl="0"/>
            <a:r>
              <a:rPr lang="ru-RU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В </a:t>
            </a:r>
            <a:r>
              <a:rPr lang="ru-RU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Саудівській</a:t>
            </a:r>
            <a:r>
              <a:rPr lang="ru-RU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 </a:t>
            </a:r>
            <a:r>
              <a:rPr lang="ru-RU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Аравії</a:t>
            </a:r>
            <a:r>
              <a:rPr lang="ru-RU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 </a:t>
            </a:r>
            <a:r>
              <a:rPr lang="ru-RU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наслідний</a:t>
            </a:r>
            <a:r>
              <a:rPr lang="ru-RU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 принц </a:t>
            </a:r>
            <a:r>
              <a:rPr lang="ru-RU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переслідує</a:t>
            </a:r>
            <a:r>
              <a:rPr lang="ru-RU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 </a:t>
            </a:r>
            <a:r>
              <a:rPr lang="ru-RU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дисидентів</a:t>
            </a:r>
            <a:r>
              <a:rPr lang="ru-RU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 і </a:t>
            </a:r>
            <a:r>
              <a:rPr lang="ru-RU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всіляко</a:t>
            </a:r>
            <a:r>
              <a:rPr lang="ru-RU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 </a:t>
            </a:r>
            <a:r>
              <a:rPr lang="ru-RU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бореться</a:t>
            </a:r>
            <a:r>
              <a:rPr lang="ru-RU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 з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і</a:t>
            </a:r>
            <a:r>
              <a:rPr lang="ru-RU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накомисленням</a:t>
            </a:r>
            <a:r>
              <a:rPr lang="ru-RU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. Про </a:t>
            </a:r>
            <a:r>
              <a:rPr lang="ru-RU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це</a:t>
            </a:r>
            <a:r>
              <a:rPr lang="ru-RU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 і </a:t>
            </a:r>
            <a:r>
              <a:rPr lang="ru-RU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розповів</a:t>
            </a:r>
            <a:r>
              <a:rPr lang="ru-RU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 </a:t>
            </a:r>
            <a:r>
              <a:rPr lang="ru-RU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Хашоггі</a:t>
            </a:r>
            <a:r>
              <a:rPr lang="ru-RU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 на </a:t>
            </a:r>
            <a:r>
              <a:rPr lang="ru-RU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сторінках</a:t>
            </a:r>
            <a:r>
              <a:rPr lang="ru-RU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 Washington Post. </a:t>
            </a:r>
            <a:r>
              <a:rPr lang="ru-RU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Наслідному</a:t>
            </a:r>
            <a:r>
              <a:rPr lang="ru-RU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 </a:t>
            </a:r>
            <a:r>
              <a:rPr lang="ru-RU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принцю</a:t>
            </a:r>
            <a:r>
              <a:rPr lang="ru-RU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 </a:t>
            </a:r>
            <a:r>
              <a:rPr lang="ru-RU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такий</a:t>
            </a:r>
            <a:r>
              <a:rPr lang="ru-RU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і</a:t>
            </a:r>
            <a:r>
              <a:rPr lang="ru-RU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мідж</a:t>
            </a:r>
            <a:r>
              <a:rPr lang="ru-RU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 на </a:t>
            </a:r>
            <a:r>
              <a:rPr lang="ru-RU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Заході</a:t>
            </a:r>
            <a:r>
              <a:rPr lang="ru-RU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 </a:t>
            </a:r>
            <a:r>
              <a:rPr lang="ru-RU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був</a:t>
            </a:r>
            <a:r>
              <a:rPr lang="ru-RU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 не </a:t>
            </a:r>
            <a:r>
              <a:rPr lang="ru-RU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потрібний</a:t>
            </a:r>
            <a:r>
              <a:rPr lang="ru-RU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.</a:t>
            </a:r>
          </a:p>
          <a:p>
            <a:pPr algn="just" rt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ithSans"/>
              </a:rPr>
              <a:t>				BBC News</a:t>
            </a:r>
            <a:endParaRPr lang="ru-RU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eithSans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F55EAB2F-81AF-45A2-ACD1-6023013ADA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1" t="14557" r="21937" b="16452"/>
          <a:stretch/>
        </p:blipFill>
        <p:spPr>
          <a:xfrm>
            <a:off x="8188961" y="2639402"/>
            <a:ext cx="1566507" cy="1574884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F762CA0-0044-4A7F-BC1D-C18018FA72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8"/>
          <a:stretch/>
        </p:blipFill>
        <p:spPr>
          <a:xfrm>
            <a:off x="0" y="0"/>
            <a:ext cx="2950590" cy="8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C0F4DD-1942-4B59-927E-F2A7ECE82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ru-UA" altLang="ru-UA" sz="9600" dirty="0" err="1">
                <a:solidFill>
                  <a:srgbClr val="6C7C4E"/>
                </a:solidFill>
              </a:rPr>
              <a:t>Соціальна</a:t>
            </a:r>
            <a:r>
              <a:rPr lang="ru-UA" altLang="ru-UA" sz="9600" dirty="0">
                <a:solidFill>
                  <a:srgbClr val="6C7C4E"/>
                </a:solidFill>
              </a:rPr>
              <a:t> </a:t>
            </a:r>
            <a:r>
              <a:rPr lang="ru-UA" altLang="ru-UA" sz="9600" dirty="0" err="1">
                <a:solidFill>
                  <a:srgbClr val="6C7C4E"/>
                </a:solidFill>
              </a:rPr>
              <a:t>відповідальність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36A555-41BB-4B15-A5CC-A28C50CF4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70000" lnSpcReduction="20000"/>
          </a:bodyPr>
          <a:lstStyle/>
          <a:p>
            <a:r>
              <a:rPr lang="ru-UA" altLang="ru-UA" sz="9600" dirty="0">
                <a:latin typeface="Oriya Sangam MN" charset="0"/>
                <a:ea typeface="Oriya Sangam MN" charset="0"/>
                <a:cs typeface="Oriya Sangam MN" charset="0"/>
                <a:sym typeface="Oriya Sangam MN" charset="0"/>
              </a:rPr>
              <a:t>Media</a:t>
            </a:r>
            <a:endParaRPr lang="uk-UA" altLang="ru-UA" sz="9600" dirty="0">
              <a:latin typeface="Oriya Sangam MN" charset="0"/>
              <a:ea typeface="Oriya Sangam MN" charset="0"/>
              <a:cs typeface="Oriya Sangam MN" charset="0"/>
              <a:sym typeface="Oriya Sangam MN" charset="0"/>
            </a:endParaRPr>
          </a:p>
          <a:p>
            <a:r>
              <a:rPr lang="ru-UA" altLang="ru-UA" sz="9600" dirty="0"/>
              <a:t>SOCIAL RESPONSIBILITY</a:t>
            </a:r>
          </a:p>
          <a:p>
            <a:endParaRPr lang="ru-UA" altLang="ru-UA" sz="9600" dirty="0">
              <a:latin typeface="Oriya Sangam MN" charset="0"/>
              <a:ea typeface="Oriya Sangam MN" charset="0"/>
              <a:cs typeface="Oriya Sangam MN" charset="0"/>
              <a:sym typeface="Oriya Sangam MN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075100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E94307-A9DA-4E93-B6C3-41F94D0FB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1" y="-40516"/>
            <a:ext cx="5813622" cy="689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DB50F2-BF07-49C5-A0E5-21EB34B57E0E}"/>
              </a:ext>
            </a:extLst>
          </p:cNvPr>
          <p:cNvSpPr txBox="1"/>
          <p:nvPr/>
        </p:nvSpPr>
        <p:spPr>
          <a:xfrm>
            <a:off x="1828800" y="2505670"/>
            <a:ext cx="355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5400" dirty="0">
                <a:solidFill>
                  <a:srgbClr val="276865"/>
                </a:solidFill>
              </a:rPr>
              <a:t>Впізнаєте?</a:t>
            </a:r>
            <a:endParaRPr lang="ru-UA" sz="5400" dirty="0"/>
          </a:p>
        </p:txBody>
      </p:sp>
    </p:spTree>
    <p:extLst>
      <p:ext uri="{BB962C8B-B14F-4D97-AF65-F5344CB8AC3E}">
        <p14:creationId xmlns:p14="http://schemas.microsoft.com/office/powerpoint/2010/main" val="3937171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DAD6BE-94FB-41C4-A2B0-457D0C924063}"/>
              </a:ext>
            </a:extLst>
          </p:cNvPr>
          <p:cNvSpPr txBox="1"/>
          <p:nvPr/>
        </p:nvSpPr>
        <p:spPr>
          <a:xfrm>
            <a:off x="807720" y="1382642"/>
            <a:ext cx="10576560" cy="32612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UA" altLang="ru-UA" sz="9600" i="1" dirty="0"/>
              <a:t>Картина П. </a:t>
            </a:r>
            <a:r>
              <a:rPr lang="ru-UA" altLang="ru-UA" sz="9600" i="1" dirty="0" err="1"/>
              <a:t>Пікассо</a:t>
            </a:r>
            <a:r>
              <a:rPr lang="ru-UA" altLang="ru-UA" sz="9600" i="1" dirty="0"/>
              <a:t> «Дон </a:t>
            </a:r>
            <a:r>
              <a:rPr lang="ru-UA" altLang="ru-UA" sz="9600" i="1" dirty="0" err="1"/>
              <a:t>Кіхот</a:t>
            </a:r>
            <a:r>
              <a:rPr lang="ru-UA" altLang="ru-UA" sz="9600" i="1" dirty="0"/>
              <a:t>», 1955</a:t>
            </a:r>
          </a:p>
        </p:txBody>
      </p:sp>
    </p:spTree>
    <p:extLst>
      <p:ext uri="{BB962C8B-B14F-4D97-AF65-F5344CB8AC3E}">
        <p14:creationId xmlns:p14="http://schemas.microsoft.com/office/powerpoint/2010/main" val="3515103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4182E906-BE1B-48BC-89EA-2B010747F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448" y="165537"/>
            <a:ext cx="4940552" cy="6526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9EDD35-4CFE-45CA-8BB1-6A620B49E1AE}"/>
              </a:ext>
            </a:extLst>
          </p:cNvPr>
          <p:cNvSpPr txBox="1"/>
          <p:nvPr/>
        </p:nvSpPr>
        <p:spPr>
          <a:xfrm>
            <a:off x="0" y="2147611"/>
            <a:ext cx="7251447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Свобода,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Санчо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є одна з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найкоштовніших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щедрот,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які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небо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виливає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на людей; з нею не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можуть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зрівнятися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ніякі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скарби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: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ні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ті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що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таяться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в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надрах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землі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ні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ті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що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заховані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на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дні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морському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.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Заради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свободи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так само точно, як і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заради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честі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можна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і треба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ризикувати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життям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і,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навпаки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неволя є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найбільше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з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усіх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нещасть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які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тільки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можуть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трапитися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з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людиною</a:t>
            </a:r>
            <a:b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</a:br>
            <a:b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</a:b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Мігель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де Сервантес, "Дон </a:t>
            </a:r>
            <a:r>
              <a:rPr lang="ru-RU" b="0" i="1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Кіхот</a:t>
            </a:r>
            <a:r>
              <a:rPr lang="ru-RU" b="0" i="1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"</a:t>
            </a:r>
            <a:endParaRPr lang="ru-UA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FC8B69E-427B-45E9-AEE7-FF6F78A541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8"/>
          <a:stretch/>
        </p:blipFill>
        <p:spPr>
          <a:xfrm>
            <a:off x="0" y="-45790"/>
            <a:ext cx="2950590" cy="880017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4ADD789A-57E5-4184-AB5D-C00D324F08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1" t="14557" r="21937" b="16452"/>
          <a:stretch/>
        </p:blipFill>
        <p:spPr>
          <a:xfrm>
            <a:off x="0" y="5258876"/>
            <a:ext cx="1566507" cy="157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05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Українська правда» відзначає 20 років - Детектор медіа.">
            <a:extLst>
              <a:ext uri="{FF2B5EF4-FFF2-40B4-BE49-F238E27FC236}">
                <a16:creationId xmlns:a16="http://schemas.microsoft.com/office/drawing/2014/main" id="{BB8C6690-C9D8-4CE0-A021-D2AED9795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8765"/>
            <a:ext cx="7000875" cy="39814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1028" name="Picture 4" descr="Георгий Гонгадзе: фото, биография, досье">
            <a:extLst>
              <a:ext uri="{FF2B5EF4-FFF2-40B4-BE49-F238E27FC236}">
                <a16:creationId xmlns:a16="http://schemas.microsoft.com/office/drawing/2014/main" id="{4EA64A9C-942E-4EEA-B2DA-B15880830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61" y="3017520"/>
            <a:ext cx="6204193" cy="3492819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032" name="Picture 8" descr="Сьогодні в Україні згадують зникнення журналіста Георгія Гонгадзе">
            <a:extLst>
              <a:ext uri="{FF2B5EF4-FFF2-40B4-BE49-F238E27FC236}">
                <a16:creationId xmlns:a16="http://schemas.microsoft.com/office/drawing/2014/main" id="{5ECC6573-EE22-45E8-BE15-2646B5A8A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" y="3017520"/>
            <a:ext cx="4917440" cy="3688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D637A2-4691-4CD9-B911-573ABC2FE254}"/>
              </a:ext>
            </a:extLst>
          </p:cNvPr>
          <p:cNvSpPr txBox="1"/>
          <p:nvPr/>
        </p:nvSpPr>
        <p:spPr>
          <a:xfrm>
            <a:off x="6096000" y="209866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custom_25069"/>
              </a:rPr>
              <a:t>«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25069"/>
              </a:rPr>
              <a:t>Вiн</a:t>
            </a:r>
            <a:r>
              <a:rPr lang="ru-RU" b="0" i="0" dirty="0">
                <a:solidFill>
                  <a:srgbClr val="000000"/>
                </a:solidFill>
                <a:effectLst/>
                <a:latin typeface="custom_25069"/>
              </a:rPr>
              <a:t> не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25069"/>
              </a:rPr>
              <a:t>був</a:t>
            </a:r>
            <a:r>
              <a:rPr lang="ru-RU" b="0" i="0" dirty="0">
                <a:solidFill>
                  <a:srgbClr val="000000"/>
                </a:solidFill>
                <a:effectLst/>
                <a:latin typeface="custom_25069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25069"/>
              </a:rPr>
              <a:t>героєм</a:t>
            </a:r>
            <a:r>
              <a:rPr lang="ru-RU" b="0" i="0" dirty="0">
                <a:solidFill>
                  <a:srgbClr val="000000"/>
                </a:solidFill>
                <a:effectLst/>
                <a:latin typeface="custom_25069"/>
              </a:rPr>
              <a:t> 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25069"/>
              </a:rPr>
              <a:t>класичному</a:t>
            </a:r>
            <a:r>
              <a:rPr lang="ru-RU" b="0" i="0" dirty="0">
                <a:solidFill>
                  <a:srgbClr val="000000"/>
                </a:solidFill>
                <a:effectLst/>
                <a:latin typeface="custom_25069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25069"/>
              </a:rPr>
              <a:t>розумінні</a:t>
            </a:r>
            <a:r>
              <a:rPr lang="ru-RU" b="0" i="0" dirty="0">
                <a:solidFill>
                  <a:srgbClr val="000000"/>
                </a:solidFill>
                <a:effectLst/>
                <a:latin typeface="custom_25069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25069"/>
              </a:rPr>
              <a:t>цього</a:t>
            </a:r>
            <a:r>
              <a:rPr lang="ru-RU" b="0" i="0" dirty="0">
                <a:solidFill>
                  <a:srgbClr val="000000"/>
                </a:solidFill>
                <a:effectLst/>
                <a:latin typeface="custom_25069"/>
              </a:rPr>
              <a:t> слова. Але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25069"/>
              </a:rPr>
              <a:t>він</a:t>
            </a:r>
            <a:r>
              <a:rPr lang="ru-RU" b="0" i="0" dirty="0">
                <a:solidFill>
                  <a:srgbClr val="000000"/>
                </a:solidFill>
                <a:effectLst/>
                <a:latin typeface="custom_25069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25069"/>
              </a:rPr>
              <a:t>був</a:t>
            </a:r>
            <a:r>
              <a:rPr lang="ru-RU" b="0" i="0" dirty="0">
                <a:solidFill>
                  <a:srgbClr val="000000"/>
                </a:solidFill>
                <a:effectLst/>
                <a:latin typeface="custom_25069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25069"/>
              </a:rPr>
              <a:t>безмежно</a:t>
            </a:r>
            <a:r>
              <a:rPr lang="ru-RU" b="0" i="0" dirty="0">
                <a:solidFill>
                  <a:srgbClr val="000000"/>
                </a:solidFill>
                <a:effectLst/>
                <a:latin typeface="custom_25069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25069"/>
              </a:rPr>
              <a:t>небайдужим</a:t>
            </a:r>
            <a:r>
              <a:rPr lang="ru-RU" b="0" i="0" dirty="0">
                <a:solidFill>
                  <a:srgbClr val="000000"/>
                </a:solidFill>
                <a:effectLst/>
                <a:latin typeface="custom_25069"/>
              </a:rPr>
              <a:t>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25069"/>
              </a:rPr>
              <a:t>Йому</a:t>
            </a:r>
            <a:r>
              <a:rPr lang="ru-RU" b="0" i="0" dirty="0">
                <a:solidFill>
                  <a:srgbClr val="000000"/>
                </a:solidFill>
                <a:effectLst/>
                <a:latin typeface="custom_25069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25069"/>
              </a:rPr>
              <a:t>хотілося</a:t>
            </a:r>
            <a:r>
              <a:rPr lang="ru-RU" b="0" i="0" dirty="0">
                <a:solidFill>
                  <a:srgbClr val="000000"/>
                </a:solidFill>
                <a:effectLst/>
                <a:latin typeface="custom_25069"/>
              </a:rPr>
              <a:t> все знати й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25069"/>
              </a:rPr>
              <a:t>відстоювати</a:t>
            </a:r>
            <a:r>
              <a:rPr lang="ru-RU" b="0" i="0" dirty="0">
                <a:solidFill>
                  <a:srgbClr val="000000"/>
                </a:solidFill>
                <a:effectLst/>
                <a:latin typeface="custom_25069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25069"/>
              </a:rPr>
              <a:t>справедливість</a:t>
            </a:r>
            <a:r>
              <a:rPr lang="ru-RU" b="0" i="0" dirty="0">
                <a:solidFill>
                  <a:srgbClr val="000000"/>
                </a:solidFill>
                <a:effectLst/>
                <a:latin typeface="custom_25069"/>
              </a:rPr>
              <a:t>, яку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25069"/>
              </a:rPr>
              <a:t>він</a:t>
            </a:r>
            <a:r>
              <a:rPr lang="ru-RU" b="0" i="0" dirty="0">
                <a:solidFill>
                  <a:srgbClr val="000000"/>
                </a:solidFill>
                <a:effectLst/>
                <a:latin typeface="custom_25069"/>
              </a:rPr>
              <a:t> шукав»</a:t>
            </a:r>
            <a:endParaRPr lang="ru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ADE25F-8ADA-4536-920F-673302E56C4F}"/>
              </a:ext>
            </a:extLst>
          </p:cNvPr>
          <p:cNvSpPr txBox="1"/>
          <p:nvPr/>
        </p:nvSpPr>
        <p:spPr>
          <a:xfrm>
            <a:off x="5858461" y="2213857"/>
            <a:ext cx="6121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Гія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хотів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писати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 правду.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Тож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замість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радянської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 «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Правди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»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він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 придумав «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19730"/>
              </a:rPr>
              <a:t>Українську</a:t>
            </a:r>
            <a:r>
              <a:rPr lang="ru-RU" b="0" i="0" dirty="0">
                <a:solidFill>
                  <a:srgbClr val="000000"/>
                </a:solidFill>
                <a:effectLst/>
                <a:latin typeface="custom_19730"/>
              </a:rPr>
              <a:t> правду». </a:t>
            </a:r>
            <a:endParaRPr lang="ru-UA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BD0E93CE-EE65-4BA4-BAB3-56CEF00F33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8"/>
          <a:stretch/>
        </p:blipFill>
        <p:spPr>
          <a:xfrm>
            <a:off x="0" y="-196105"/>
            <a:ext cx="2950590" cy="880017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2132A200-67B2-40A4-8A30-8397B1ABB5E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1" t="14557" r="21937" b="16452"/>
          <a:stretch/>
        </p:blipFill>
        <p:spPr>
          <a:xfrm>
            <a:off x="3873575" y="-196105"/>
            <a:ext cx="1566507" cy="157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86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238721-8224-496D-AA53-FD64DD1FB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280" y="1006874"/>
            <a:ext cx="12110720" cy="47551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16 вересня 2000 року в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центрі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Києва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українські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правоохоронці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викрали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31-річного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Георгія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Гонгадзе,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вивезли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за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межі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міста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, кинули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зв’язаного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до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ями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й задушили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ременем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, а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тіло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облили бензином,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підпалили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й закопали. </a:t>
            </a:r>
            <a:endParaRPr kumimoji="0" lang="uk-UA" altLang="ru-UA" sz="2000" b="0" i="0" u="none" strike="noStrike" cap="none" normalizeH="0" baseline="0" dirty="0">
              <a:ln>
                <a:noFill/>
              </a:ln>
              <a:solidFill>
                <a:srgbClr val="434343"/>
              </a:solidFill>
              <a:effectLst/>
              <a:latin typeface="SkemaProText-Regular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2 листопада у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лісі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під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містом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Тараща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було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знайдено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безголове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sz="2000" b="0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тіло</a:t>
            </a: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.</a:t>
            </a:r>
            <a:endParaRPr kumimoji="0" lang="uk-UA" altLang="ru-UA" sz="2000" b="0" i="0" u="none" strike="noStrike" cap="none" normalizeH="0" baseline="0" dirty="0">
              <a:ln>
                <a:noFill/>
              </a:ln>
              <a:solidFill>
                <a:srgbClr val="434343"/>
              </a:solidFill>
              <a:effectLst/>
              <a:latin typeface="SkemaProText-Regular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UA" altLang="ru-UA" sz="2000" b="0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sz="2000" b="1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Українське</a:t>
            </a:r>
            <a:r>
              <a:rPr kumimoji="0" lang="ru-UA" altLang="ru-UA" sz="2000" b="1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sz="2000" b="1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суспільство</a:t>
            </a:r>
            <a:r>
              <a:rPr kumimoji="0" lang="ru-UA" altLang="ru-UA" sz="2000" b="1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sz="2000" b="1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відтоді</a:t>
            </a:r>
            <a:r>
              <a:rPr kumimoji="0" lang="ru-UA" altLang="ru-UA" sz="2000" b="1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sz="2000" b="1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змінилося</a:t>
            </a:r>
            <a:r>
              <a:rPr kumimoji="0" lang="ru-UA" altLang="ru-UA" sz="2000" b="1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 </a:t>
            </a:r>
            <a:r>
              <a:rPr kumimoji="0" lang="ru-UA" altLang="ru-UA" sz="2000" b="1" i="0" u="none" strike="noStrike" cap="none" normalizeH="0" baseline="0" dirty="0" err="1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назавжди</a:t>
            </a:r>
            <a:r>
              <a:rPr kumimoji="0" lang="ru-UA" altLang="ru-UA" sz="2000" b="1" i="0" u="none" strike="noStrike" cap="none" normalizeH="0" baseline="0" dirty="0">
                <a:ln>
                  <a:noFill/>
                </a:ln>
                <a:solidFill>
                  <a:srgbClr val="434343"/>
                </a:solidFill>
                <a:effectLst/>
                <a:latin typeface="SkemaProText-Regular"/>
              </a:rPr>
              <a:t>.</a:t>
            </a:r>
            <a:endParaRPr kumimoji="0" lang="uk-UA" altLang="ru-UA" sz="2000" b="1" i="0" u="none" strike="noStrike" cap="none" normalizeH="0" baseline="0" dirty="0">
              <a:ln>
                <a:noFill/>
              </a:ln>
              <a:solidFill>
                <a:srgbClr val="434343"/>
              </a:solidFill>
              <a:effectLst/>
              <a:latin typeface="SkemaProText-Regular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ru-UA" sz="1300" dirty="0">
              <a:solidFill>
                <a:srgbClr val="434343"/>
              </a:solidFill>
              <a:latin typeface="SkemaProText-Regular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UA" altLang="ru-UA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UA" sz="1300" b="0" i="0" u="none" strike="noStrike" cap="none" normalizeH="0" baseline="0" dirty="0">
              <a:ln>
                <a:noFill/>
              </a:ln>
              <a:solidFill>
                <a:srgbClr val="434343"/>
              </a:solidFill>
              <a:effectLst/>
              <a:latin typeface="SkemaProText-Regular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ru-UA" sz="1300" dirty="0">
              <a:solidFill>
                <a:srgbClr val="434343"/>
              </a:solidFill>
              <a:latin typeface="SkemaProText-Regular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UA" sz="1300" b="0" i="0" u="none" strike="noStrike" cap="none" normalizeH="0" baseline="0" dirty="0">
              <a:ln>
                <a:noFill/>
              </a:ln>
              <a:solidFill>
                <a:srgbClr val="434343"/>
              </a:solidFill>
              <a:effectLst/>
              <a:latin typeface="SkemaProText-Regular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ru-UA" sz="1300" dirty="0">
              <a:solidFill>
                <a:srgbClr val="434343"/>
              </a:solidFill>
              <a:latin typeface="SkemaProText-Regular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UA" sz="1300" b="0" i="0" u="none" strike="noStrike" cap="none" normalizeH="0" baseline="0" dirty="0">
              <a:ln>
                <a:noFill/>
              </a:ln>
              <a:solidFill>
                <a:srgbClr val="434343"/>
              </a:solidFill>
              <a:effectLst/>
              <a:latin typeface="SkemaProText-Regular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ru-UA" sz="1300" dirty="0">
              <a:solidFill>
                <a:srgbClr val="434343"/>
              </a:solidFill>
              <a:latin typeface="SkemaProText-Regular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UA" sz="1300" b="0" i="0" u="none" strike="noStrike" cap="none" normalizeH="0" baseline="0" dirty="0">
              <a:ln>
                <a:noFill/>
              </a:ln>
              <a:solidFill>
                <a:srgbClr val="434343"/>
              </a:solidFill>
              <a:effectLst/>
              <a:latin typeface="SkemaProText-Regular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ru-UA" sz="1300" dirty="0">
              <a:solidFill>
                <a:srgbClr val="434343"/>
              </a:solidFill>
              <a:latin typeface="SkemaProText-Regular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UA" sz="1300" b="0" i="0" u="none" strike="noStrike" cap="none" normalizeH="0" baseline="0" dirty="0">
              <a:ln>
                <a:noFill/>
              </a:ln>
              <a:solidFill>
                <a:srgbClr val="434343"/>
              </a:solidFill>
              <a:effectLst/>
              <a:latin typeface="SkemaProText-Regular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ru-UA" sz="1300" dirty="0">
              <a:solidFill>
                <a:srgbClr val="434343"/>
              </a:solidFill>
              <a:latin typeface="SkemaProText-Regular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UA" sz="1300" b="0" i="0" u="none" strike="noStrike" cap="none" normalizeH="0" baseline="0" dirty="0">
              <a:ln>
                <a:noFill/>
              </a:ln>
              <a:solidFill>
                <a:srgbClr val="434343"/>
              </a:solidFill>
              <a:effectLst/>
              <a:latin typeface="SkemaProText-Regular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ru-UA" sz="1300" dirty="0">
              <a:solidFill>
                <a:srgbClr val="434343"/>
              </a:solidFill>
              <a:latin typeface="SkemaProText-Regular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UA" sz="1300" b="0" i="0" u="none" strike="noStrike" cap="none" normalizeH="0" baseline="0" dirty="0">
              <a:ln>
                <a:noFill/>
              </a:ln>
              <a:solidFill>
                <a:srgbClr val="434343"/>
              </a:solidFill>
              <a:effectLst/>
              <a:latin typeface="SkemaProText-Regular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ru-UA" sz="1300" dirty="0">
              <a:solidFill>
                <a:srgbClr val="434343"/>
              </a:solidFill>
              <a:latin typeface="SkemaProText-Regular"/>
            </a:endParaRPr>
          </a:p>
        </p:txBody>
      </p:sp>
      <p:pic>
        <p:nvPicPr>
          <p:cNvPr id="4099" name="Picture 3" descr="Грузин Георгій Гонгадзе, що загинув за свободу слова в Україні">
            <a:extLst>
              <a:ext uri="{FF2B5EF4-FFF2-40B4-BE49-F238E27FC236}">
                <a16:creationId xmlns:a16="http://schemas.microsoft.com/office/drawing/2014/main" id="{4E9AEE56-3826-41DF-BF78-58BC351E2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320" y="2887651"/>
            <a:ext cx="5852160" cy="244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DBB50D-539A-4BEA-83F1-7C83BB8A7397}"/>
              </a:ext>
            </a:extLst>
          </p:cNvPr>
          <p:cNvSpPr txBox="1"/>
          <p:nvPr/>
        </p:nvSpPr>
        <p:spPr>
          <a:xfrm>
            <a:off x="0" y="5934670"/>
            <a:ext cx="61772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 err="1">
                <a:solidFill>
                  <a:srgbClr val="000000"/>
                </a:solidFill>
                <a:effectLst/>
                <a:latin typeface="custom_25067"/>
              </a:rPr>
              <a:t>Вiн</a:t>
            </a:r>
            <a:r>
              <a:rPr lang="ru-RU" b="0" i="0" dirty="0">
                <a:solidFill>
                  <a:srgbClr val="000000"/>
                </a:solidFill>
                <a:effectLst/>
                <a:latin typeface="custom_25067"/>
              </a:rPr>
              <a:t> - танк: як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25067"/>
              </a:rPr>
              <a:t>хоче</a:t>
            </a:r>
            <a:r>
              <a:rPr lang="ru-RU" b="0" i="0" dirty="0">
                <a:solidFill>
                  <a:srgbClr val="000000"/>
                </a:solidFill>
                <a:effectLst/>
                <a:latin typeface="custom_25067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25067"/>
              </a:rPr>
              <a:t>новини</a:t>
            </a:r>
            <a:r>
              <a:rPr lang="ru-RU" b="0" i="0" dirty="0">
                <a:solidFill>
                  <a:srgbClr val="000000"/>
                </a:solidFill>
                <a:effectLst/>
                <a:latin typeface="custom_25067"/>
              </a:rPr>
              <a:t>, то буде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25067"/>
              </a:rPr>
              <a:t>робити</a:t>
            </a:r>
            <a:r>
              <a:rPr lang="ru-RU" b="0" i="0" dirty="0">
                <a:solidFill>
                  <a:srgbClr val="000000"/>
                </a:solidFill>
                <a:effectLst/>
                <a:latin typeface="custom_25067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25067"/>
              </a:rPr>
              <a:t>новини</a:t>
            </a:r>
            <a:r>
              <a:rPr lang="ru-RU" b="0" i="0" dirty="0">
                <a:solidFill>
                  <a:srgbClr val="000000"/>
                </a:solidFill>
                <a:effectLst/>
                <a:latin typeface="custom_25067"/>
              </a:rPr>
              <a:t>. Хай би як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25067"/>
              </a:rPr>
              <a:t>ризиковано</a:t>
            </a:r>
            <a:r>
              <a:rPr lang="ru-RU" b="0" i="0" dirty="0">
                <a:solidFill>
                  <a:srgbClr val="000000"/>
                </a:solidFill>
                <a:effectLst/>
                <a:latin typeface="custom_25067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25067"/>
              </a:rPr>
              <a:t>це</a:t>
            </a:r>
            <a:r>
              <a:rPr lang="ru-RU" b="0" i="0" dirty="0">
                <a:solidFill>
                  <a:srgbClr val="000000"/>
                </a:solidFill>
                <a:effectLst/>
                <a:latin typeface="custom_25067"/>
              </a:rPr>
              <a:t> не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25067"/>
              </a:rPr>
              <a:t>було</a:t>
            </a:r>
            <a:r>
              <a:rPr lang="ru-RU" b="0" i="0" dirty="0">
                <a:solidFill>
                  <a:srgbClr val="000000"/>
                </a:solidFill>
                <a:effectLst/>
                <a:latin typeface="custom_25067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25067"/>
              </a:rPr>
              <a:t>адже</a:t>
            </a:r>
            <a:r>
              <a:rPr lang="ru-RU" b="0" i="0" dirty="0">
                <a:solidFill>
                  <a:srgbClr val="000000"/>
                </a:solidFill>
                <a:effectLst/>
                <a:latin typeface="custom_25067"/>
              </a:rPr>
              <a:t> будь-яке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25067"/>
              </a:rPr>
              <a:t>новинне</a:t>
            </a:r>
            <a:r>
              <a:rPr lang="ru-RU" b="0" i="0" dirty="0">
                <a:solidFill>
                  <a:srgbClr val="000000"/>
                </a:solidFill>
                <a:effectLst/>
                <a:latin typeface="custom_25067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25067"/>
              </a:rPr>
              <a:t>мовлення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custom_25067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25067"/>
              </a:rPr>
              <a:t>одразу</a:t>
            </a:r>
            <a:r>
              <a:rPr lang="ru-RU" b="0" i="0" dirty="0">
                <a:solidFill>
                  <a:srgbClr val="000000"/>
                </a:solidFill>
                <a:effectLst/>
                <a:latin typeface="custom_25067"/>
              </a:rPr>
              <a:t> починали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25067"/>
              </a:rPr>
              <a:t>пильнувати</a:t>
            </a:r>
            <a:r>
              <a:rPr lang="ru-RU" b="0" i="0" dirty="0">
                <a:solidFill>
                  <a:srgbClr val="000000"/>
                </a:solidFill>
                <a:effectLst/>
                <a:latin typeface="custom_25067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ustom_25067"/>
              </a:rPr>
              <a:t>органи</a:t>
            </a:r>
            <a:r>
              <a:rPr lang="ru-RU" b="0" i="0" dirty="0">
                <a:solidFill>
                  <a:srgbClr val="000000"/>
                </a:solidFill>
                <a:effectLst/>
                <a:latin typeface="custom_25067"/>
              </a:rPr>
              <a:t>. </a:t>
            </a:r>
            <a:endParaRPr lang="ru-U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CE1229-A7F0-4287-BE72-C704D9BD8C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8"/>
          <a:stretch/>
        </p:blipFill>
        <p:spPr>
          <a:xfrm>
            <a:off x="0" y="-45790"/>
            <a:ext cx="2950590" cy="880017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AF54D5A1-1BD1-46DD-B8E4-5F01289A40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1" t="14557" r="21937" b="16452"/>
          <a:stretch/>
        </p:blipFill>
        <p:spPr>
          <a:xfrm>
            <a:off x="10462933" y="5271935"/>
            <a:ext cx="1566507" cy="157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51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00FCDC-93E4-4645-8359-208B17300D2D}"/>
              </a:ext>
            </a:extLst>
          </p:cNvPr>
          <p:cNvSpPr txBox="1"/>
          <p:nvPr/>
        </p:nvSpPr>
        <p:spPr>
          <a:xfrm>
            <a:off x="111760" y="0"/>
            <a:ext cx="7437120" cy="69865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ГАРЯЧИЙ ГІЯ</a:t>
            </a:r>
          </a:p>
          <a:p>
            <a:pPr algn="ctr"/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«Епіцентр» подій</a:t>
            </a:r>
          </a:p>
          <a:p>
            <a:pPr algn="ctr"/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Віктор Медведчук</a:t>
            </a:r>
          </a:p>
          <a:p>
            <a:pPr algn="ctr"/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(Заступник Голови ВР України, глава адміністрації Президента України)</a:t>
            </a:r>
          </a:p>
          <a:p>
            <a:r>
              <a:rPr lang="ru-UA" dirty="0">
                <a:hlinkClick r:id="rId2"/>
              </a:rPr>
              <a:t>https://www.youtube.com/watch?v=BY3PqgqNw1k&amp;t=12s</a:t>
            </a:r>
            <a:endParaRPr lang="uk-UA" dirty="0"/>
          </a:p>
          <a:p>
            <a:pPr algn="ctr"/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Леонід Кучма</a:t>
            </a:r>
          </a:p>
          <a:p>
            <a:pPr algn="ctr"/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(Президент України</a:t>
            </a:r>
          </a:p>
          <a:p>
            <a:pPr algn="ctr"/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1994-2005 </a:t>
            </a:r>
            <a:r>
              <a:rPr lang="uk-UA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рр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en-US" sz="2800" b="1" dirty="0">
                <a:hlinkClick r:id="rId3"/>
              </a:rPr>
              <a:t>https://www.youtube.com/watch?v=Af4hCTXc6CA&amp;t=9s</a:t>
            </a:r>
            <a:endParaRPr lang="ru-UA" sz="2800" b="1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02BE039-AF4C-4331-94A3-84C420877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415" y="0"/>
            <a:ext cx="4553585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3585BF-4689-4518-83FA-8A51E8A7D3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1" t="14557" r="21937" b="16452"/>
          <a:stretch/>
        </p:blipFill>
        <p:spPr>
          <a:xfrm>
            <a:off x="0" y="0"/>
            <a:ext cx="1566507" cy="157488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63F78D7-50B6-4418-BB85-CA41BCF406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8"/>
          <a:stretch/>
        </p:blipFill>
        <p:spPr>
          <a:xfrm>
            <a:off x="9241410" y="0"/>
            <a:ext cx="2950590" cy="8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5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55E1E4-1A92-4E1E-A0E6-A81A4E63ADD7}"/>
              </a:ext>
            </a:extLst>
          </p:cNvPr>
          <p:cNvSpPr txBox="1"/>
          <p:nvPr/>
        </p:nvSpPr>
        <p:spPr>
          <a:xfrm>
            <a:off x="294640" y="1545441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Гія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і без того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наривався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скандали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владою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. У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грудні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1999 року президент Кучма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їхав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офіційним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візитом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до США, і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Гія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вирішив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поїздку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зіпсувати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підготував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листа про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утиски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свободи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слова в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Україні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який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підписала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понад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сотня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українських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журналістів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і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хотів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везти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його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у Вашингтон.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було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ризиковано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.</a:t>
            </a:r>
            <a:endParaRPr lang="ru-UA" dirty="0">
              <a:latin typeface="Fira Sans" panose="020B05030500000200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2504E5-278F-4D41-B4A8-C6C89C35F8A2}"/>
              </a:ext>
            </a:extLst>
          </p:cNvPr>
          <p:cNvSpPr txBox="1"/>
          <p:nvPr/>
        </p:nvSpPr>
        <p:spPr>
          <a:xfrm>
            <a:off x="6583680" y="3909267"/>
            <a:ext cx="54457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Я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готовий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був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покласти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вівтар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незалежності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свою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молодість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навіть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своє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життя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. Я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хотів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би,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ми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мали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гарантоване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життя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своїх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дітей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для тих,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хто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буде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після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нас, але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цей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Fira Sans" panose="020B0503050000020004" pitchFamily="34" charset="0"/>
              </a:rPr>
              <a:t>«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режим»… не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робити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і тому можете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вважати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мій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крик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душі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. Я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хотів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би,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ми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змінили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післязавтра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життя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. Ми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повинні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зробити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і ми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зробимо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я </a:t>
            </a:r>
            <a:r>
              <a:rPr lang="ru-RU" dirty="0" err="1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переконаний</a:t>
            </a:r>
            <a:r>
              <a:rPr lang="ru-RU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.</a:t>
            </a:r>
            <a:endParaRPr lang="ru-UA" dirty="0"/>
          </a:p>
        </p:txBody>
      </p:sp>
      <p:pic>
        <p:nvPicPr>
          <p:cNvPr id="3074" name="Picture 2" descr="Георгiй Гонгадзе">
            <a:extLst>
              <a:ext uri="{FF2B5EF4-FFF2-40B4-BE49-F238E27FC236}">
                <a16:creationId xmlns:a16="http://schemas.microsoft.com/office/drawing/2014/main" id="{5F5E5ED5-D6B8-4D67-B6B4-A5172F8EA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" y="3429000"/>
            <a:ext cx="6096000" cy="276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55B86E-7CA4-484B-BCC4-E208FD3A17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8"/>
          <a:stretch/>
        </p:blipFill>
        <p:spPr>
          <a:xfrm>
            <a:off x="71120" y="228371"/>
            <a:ext cx="2950590" cy="880017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F3B55C52-4F66-4FBF-ABB5-3EF228B730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1" t="14557" r="21937" b="16452"/>
          <a:stretch/>
        </p:blipFill>
        <p:spPr>
          <a:xfrm>
            <a:off x="5017173" y="34497"/>
            <a:ext cx="1566507" cy="1574884"/>
          </a:xfrm>
          <a:prstGeom prst="rect">
            <a:avLst/>
          </a:prstGeom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6C3BC055-3E7C-44F6-AB7E-1821986937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5AC37835-9A47-4CFD-9F1E-ABD1DDF00B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61280" y="-441960"/>
            <a:ext cx="5537200" cy="371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pic>
        <p:nvPicPr>
          <p:cNvPr id="1030" name="Picture 6" descr="Проанализированное изображение">
            <a:extLst>
              <a:ext uri="{FF2B5EF4-FFF2-40B4-BE49-F238E27FC236}">
                <a16:creationId xmlns:a16="http://schemas.microsoft.com/office/drawing/2014/main" id="{0B7B4CFF-D64D-4305-A018-4C9A5812C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0" y="34497"/>
            <a:ext cx="5537200" cy="371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0980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1056</Words>
  <Application>Microsoft Office PowerPoint</Application>
  <PresentationFormat>Широкоэкранный</PresentationFormat>
  <Paragraphs>128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5" baseType="lpstr">
      <vt:lpstr>Apple Braille Outline 6 Dot</vt:lpstr>
      <vt:lpstr>Apple Chancery</vt:lpstr>
      <vt:lpstr>Arial</vt:lpstr>
      <vt:lpstr>Calibri</vt:lpstr>
      <vt:lpstr>Calibri Light</vt:lpstr>
      <vt:lpstr>custom_19730</vt:lpstr>
      <vt:lpstr>custom_25067</vt:lpstr>
      <vt:lpstr>custom_25069</vt:lpstr>
      <vt:lpstr>Fira Sans</vt:lpstr>
      <vt:lpstr>Helmet</vt:lpstr>
      <vt:lpstr>Noteworthy Light</vt:lpstr>
      <vt:lpstr>Oriya Sangam MN</vt:lpstr>
      <vt:lpstr>ReithSans</vt:lpstr>
      <vt:lpstr>Roboto</vt:lpstr>
      <vt:lpstr>SkemaProText-Regular</vt:lpstr>
      <vt:lpstr>Zapf Dingbats</vt:lpstr>
      <vt:lpstr>Тема Office</vt:lpstr>
      <vt:lpstr>Презентация PowerPoint</vt:lpstr>
      <vt:lpstr>Соціальна відповідальність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Соціальна відповідальність</dc:title>
  <dc:creator>Olena Usmanova</dc:creator>
  <cp:lastModifiedBy>Olena Usmanova</cp:lastModifiedBy>
  <cp:revision>13</cp:revision>
  <dcterms:created xsi:type="dcterms:W3CDTF">2021-10-08T16:09:05Z</dcterms:created>
  <dcterms:modified xsi:type="dcterms:W3CDTF">2022-10-03T20:41:41Z</dcterms:modified>
</cp:coreProperties>
</file>