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27"/>
  </p:notesMasterIdLst>
  <p:sldIdLst>
    <p:sldId id="282" r:id="rId2"/>
    <p:sldId id="28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1" r:id="rId2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 y="-6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7AECF-31A7-436C-A101-9008D9B19EAE}" type="datetimeFigureOut">
              <a:rPr lang="uk-UA" smtClean="0"/>
              <a:t>03.10.2025</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866DA7-C195-4D08-9B60-864EAC36434A}" type="slidenum">
              <a:rPr lang="uk-UA" smtClean="0"/>
              <a:t>‹#›</a:t>
            </a:fld>
            <a:endParaRPr lang="uk-UA"/>
          </a:p>
        </p:txBody>
      </p:sp>
    </p:spTree>
    <p:extLst>
      <p:ext uri="{BB962C8B-B14F-4D97-AF65-F5344CB8AC3E}">
        <p14:creationId xmlns:p14="http://schemas.microsoft.com/office/powerpoint/2010/main" val="412129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C866DA7-C195-4D08-9B60-864EAC36434A}" type="slidenum">
              <a:rPr lang="uk-UA" smtClean="0"/>
              <a:t>16</a:t>
            </a:fld>
            <a:endParaRPr lang="uk-UA"/>
          </a:p>
        </p:txBody>
      </p:sp>
    </p:spTree>
    <p:extLst>
      <p:ext uri="{BB962C8B-B14F-4D97-AF65-F5344CB8AC3E}">
        <p14:creationId xmlns:p14="http://schemas.microsoft.com/office/powerpoint/2010/main" val="355471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CDCC99E-14EE-469C-A11C-63D43EB19F73}" type="datetimeFigureOut">
              <a:rPr lang="uk-UA" smtClean="0"/>
              <a:t>03.10.2025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AF33337-1989-44D2-B61A-233FB9C9C1E1}" type="slidenum">
              <a:rPr lang="uk-UA" smtClean="0"/>
              <a:t>‹#›</a:t>
            </a:fld>
            <a:endParaRPr lang="uk-UA"/>
          </a:p>
        </p:txBody>
      </p:sp>
    </p:spTree>
    <p:extLst>
      <p:ext uri="{BB962C8B-B14F-4D97-AF65-F5344CB8AC3E}">
        <p14:creationId xmlns:p14="http://schemas.microsoft.com/office/powerpoint/2010/main" val="117186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CDCC99E-14EE-469C-A11C-63D43EB19F73}" type="datetimeFigureOut">
              <a:rPr lang="uk-UA" smtClean="0"/>
              <a:t>03.10.2025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AF33337-1989-44D2-B61A-233FB9C9C1E1}" type="slidenum">
              <a:rPr lang="uk-UA" smtClean="0"/>
              <a:t>‹#›</a:t>
            </a:fld>
            <a:endParaRPr lang="uk-UA"/>
          </a:p>
        </p:txBody>
      </p:sp>
    </p:spTree>
    <p:extLst>
      <p:ext uri="{BB962C8B-B14F-4D97-AF65-F5344CB8AC3E}">
        <p14:creationId xmlns:p14="http://schemas.microsoft.com/office/powerpoint/2010/main" val="2325884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CDCC99E-14EE-469C-A11C-63D43EB19F73}" type="datetimeFigureOut">
              <a:rPr lang="uk-UA" smtClean="0"/>
              <a:t>03.10.2025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AF33337-1989-44D2-B61A-233FB9C9C1E1}" type="slidenum">
              <a:rPr lang="uk-UA" smtClean="0"/>
              <a:t>‹#›</a:t>
            </a:fld>
            <a:endParaRPr lang="uk-UA"/>
          </a:p>
        </p:txBody>
      </p:sp>
    </p:spTree>
    <p:extLst>
      <p:ext uri="{BB962C8B-B14F-4D97-AF65-F5344CB8AC3E}">
        <p14:creationId xmlns:p14="http://schemas.microsoft.com/office/powerpoint/2010/main" val="3401808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CDCC99E-14EE-469C-A11C-63D43EB19F73}" type="datetimeFigureOut">
              <a:rPr lang="uk-UA" smtClean="0"/>
              <a:t>03.10.2025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AF33337-1989-44D2-B61A-233FB9C9C1E1}" type="slidenum">
              <a:rPr lang="uk-UA" smtClean="0"/>
              <a:t>‹#›</a:t>
            </a:fld>
            <a:endParaRPr lang="uk-UA"/>
          </a:p>
        </p:txBody>
      </p:sp>
    </p:spTree>
    <p:extLst>
      <p:ext uri="{BB962C8B-B14F-4D97-AF65-F5344CB8AC3E}">
        <p14:creationId xmlns:p14="http://schemas.microsoft.com/office/powerpoint/2010/main" val="1333506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CDCC99E-14EE-469C-A11C-63D43EB19F73}" type="datetimeFigureOut">
              <a:rPr lang="uk-UA" smtClean="0"/>
              <a:t>03.10.2025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AF33337-1989-44D2-B61A-233FB9C9C1E1}" type="slidenum">
              <a:rPr lang="uk-UA" smtClean="0"/>
              <a:t>‹#›</a:t>
            </a:fld>
            <a:endParaRPr lang="uk-UA"/>
          </a:p>
        </p:txBody>
      </p:sp>
    </p:spTree>
    <p:extLst>
      <p:ext uri="{BB962C8B-B14F-4D97-AF65-F5344CB8AC3E}">
        <p14:creationId xmlns:p14="http://schemas.microsoft.com/office/powerpoint/2010/main" val="293353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CDCC99E-14EE-469C-A11C-63D43EB19F73}" type="datetimeFigureOut">
              <a:rPr lang="uk-UA" smtClean="0"/>
              <a:t>03.10.2025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AF33337-1989-44D2-B61A-233FB9C9C1E1}" type="slidenum">
              <a:rPr lang="uk-UA" smtClean="0"/>
              <a:t>‹#›</a:t>
            </a:fld>
            <a:endParaRPr lang="uk-UA"/>
          </a:p>
        </p:txBody>
      </p:sp>
    </p:spTree>
    <p:extLst>
      <p:ext uri="{BB962C8B-B14F-4D97-AF65-F5344CB8AC3E}">
        <p14:creationId xmlns:p14="http://schemas.microsoft.com/office/powerpoint/2010/main" val="357680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CDCC99E-14EE-469C-A11C-63D43EB19F73}" type="datetimeFigureOut">
              <a:rPr lang="uk-UA" smtClean="0"/>
              <a:t>03.10.2025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8AF33337-1989-44D2-B61A-233FB9C9C1E1}" type="slidenum">
              <a:rPr lang="uk-UA" smtClean="0"/>
              <a:t>‹#›</a:t>
            </a:fld>
            <a:endParaRPr lang="uk-UA"/>
          </a:p>
        </p:txBody>
      </p:sp>
    </p:spTree>
    <p:extLst>
      <p:ext uri="{BB962C8B-B14F-4D97-AF65-F5344CB8AC3E}">
        <p14:creationId xmlns:p14="http://schemas.microsoft.com/office/powerpoint/2010/main" val="239904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CDCC99E-14EE-469C-A11C-63D43EB19F73}" type="datetimeFigureOut">
              <a:rPr lang="uk-UA" smtClean="0"/>
              <a:t>03.10.2025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8AF33337-1989-44D2-B61A-233FB9C9C1E1}" type="slidenum">
              <a:rPr lang="uk-UA" smtClean="0"/>
              <a:t>‹#›</a:t>
            </a:fld>
            <a:endParaRPr lang="uk-UA"/>
          </a:p>
        </p:txBody>
      </p:sp>
    </p:spTree>
    <p:extLst>
      <p:ext uri="{BB962C8B-B14F-4D97-AF65-F5344CB8AC3E}">
        <p14:creationId xmlns:p14="http://schemas.microsoft.com/office/powerpoint/2010/main" val="2436265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DCC99E-14EE-469C-A11C-63D43EB19F73}" type="datetimeFigureOut">
              <a:rPr lang="uk-UA" smtClean="0"/>
              <a:t>03.10.2025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8AF33337-1989-44D2-B61A-233FB9C9C1E1}" type="slidenum">
              <a:rPr lang="uk-UA" smtClean="0"/>
              <a:t>‹#›</a:t>
            </a:fld>
            <a:endParaRPr lang="uk-UA"/>
          </a:p>
        </p:txBody>
      </p:sp>
    </p:spTree>
    <p:extLst>
      <p:ext uri="{BB962C8B-B14F-4D97-AF65-F5344CB8AC3E}">
        <p14:creationId xmlns:p14="http://schemas.microsoft.com/office/powerpoint/2010/main" val="2387904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CDCC99E-14EE-469C-A11C-63D43EB19F73}" type="datetimeFigureOut">
              <a:rPr lang="uk-UA" smtClean="0"/>
              <a:t>03.10.2025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AF33337-1989-44D2-B61A-233FB9C9C1E1}" type="slidenum">
              <a:rPr lang="uk-UA" smtClean="0"/>
              <a:t>‹#›</a:t>
            </a:fld>
            <a:endParaRPr lang="uk-UA"/>
          </a:p>
        </p:txBody>
      </p:sp>
    </p:spTree>
    <p:extLst>
      <p:ext uri="{BB962C8B-B14F-4D97-AF65-F5344CB8AC3E}">
        <p14:creationId xmlns:p14="http://schemas.microsoft.com/office/powerpoint/2010/main" val="1053119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CDCC99E-14EE-469C-A11C-63D43EB19F73}" type="datetimeFigureOut">
              <a:rPr lang="uk-UA" smtClean="0"/>
              <a:t>03.10.2025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AF33337-1989-44D2-B61A-233FB9C9C1E1}" type="slidenum">
              <a:rPr lang="uk-UA" smtClean="0"/>
              <a:t>‹#›</a:t>
            </a:fld>
            <a:endParaRPr lang="uk-UA"/>
          </a:p>
        </p:txBody>
      </p:sp>
    </p:spTree>
    <p:extLst>
      <p:ext uri="{BB962C8B-B14F-4D97-AF65-F5344CB8AC3E}">
        <p14:creationId xmlns:p14="http://schemas.microsoft.com/office/powerpoint/2010/main" val="3969102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CC99E-14EE-469C-A11C-63D43EB19F73}" type="datetimeFigureOut">
              <a:rPr lang="uk-UA" smtClean="0"/>
              <a:t>03.10.2025</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33337-1989-44D2-B61A-233FB9C9C1E1}" type="slidenum">
              <a:rPr lang="uk-UA" smtClean="0"/>
              <a:t>‹#›</a:t>
            </a:fld>
            <a:endParaRPr lang="uk-UA"/>
          </a:p>
        </p:txBody>
      </p:sp>
    </p:spTree>
    <p:extLst>
      <p:ext uri="{BB962C8B-B14F-4D97-AF65-F5344CB8AC3E}">
        <p14:creationId xmlns:p14="http://schemas.microsoft.com/office/powerpoint/2010/main" val="2072217024"/>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buNone/>
            </a:pPr>
            <a:r>
              <a:rPr lang="uk-UA" sz="6000" dirty="0" smtClean="0">
                <a:solidFill>
                  <a:schemeClr val="bg1"/>
                </a:solidFill>
              </a:rPr>
              <a:t>ТЕХНОЛОГІЇ </a:t>
            </a:r>
          </a:p>
          <a:p>
            <a:pPr marL="0" indent="0" algn="ctr">
              <a:buNone/>
            </a:pPr>
            <a:r>
              <a:rPr lang="uk-UA" sz="6000" dirty="0" smtClean="0">
                <a:solidFill>
                  <a:schemeClr val="bg1"/>
                </a:solidFill>
              </a:rPr>
              <a:t>УПРАВЛІННЯ ГЕНЕТИЧНОЮ МІНЛИВІСТЮ</a:t>
            </a:r>
            <a:endParaRPr lang="ru-RU" sz="6000" dirty="0">
              <a:solidFill>
                <a:schemeClr val="bg1"/>
              </a:solidFill>
            </a:endParaRPr>
          </a:p>
        </p:txBody>
      </p:sp>
    </p:spTree>
    <p:extLst>
      <p:ext uri="{BB962C8B-B14F-4D97-AF65-F5344CB8AC3E}">
        <p14:creationId xmlns:p14="http://schemas.microsoft.com/office/powerpoint/2010/main" val="2744043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7198" y="377262"/>
            <a:ext cx="7689275" cy="5087803"/>
          </a:xfrm>
          <a:prstGeom prst="rect">
            <a:avLst/>
          </a:prstGeom>
        </p:spPr>
        <p:txBody>
          <a:bodyPr wrap="square">
            <a:spAutoFit/>
          </a:bodyPr>
          <a:lstStyle/>
          <a:p>
            <a:pPr algn="just">
              <a:lnSpc>
                <a:spcPct val="107000"/>
              </a:lnSpc>
              <a:spcAft>
                <a:spcPts val="800"/>
              </a:spcAft>
            </a:pPr>
            <a:r>
              <a:rPr lang="uk-UA"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Результати і </a:t>
            </a:r>
            <a:r>
              <a:rPr lang="uk-UA"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обговорення</a:t>
            </a:r>
          </a:p>
          <a:p>
            <a:pPr algn="just">
              <a:lnSpc>
                <a:spcPct val="107000"/>
              </a:lnSpc>
              <a:spcAft>
                <a:spcPts val="800"/>
              </a:spcAft>
            </a:pPr>
            <a:endParaRPr lang="uk-UA"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Трансформація соняшнику геном TSV‑CP</a:t>
            </a:r>
          </a:p>
          <a:p>
            <a:pPr algn="just"/>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Розщеплені сім’ядолі утворювали як пазушні, так і придаткові пагони протягом 10 днів, а до 15-го дня культури придаткові пагони індукували на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адаксіальній</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стороні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сім’ядолей</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на середовищі селекції </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I </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(рис. 1а</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uk-UA" dirty="0">
              <a:solidFill>
                <a:schemeClr val="bg1"/>
              </a:solidFill>
              <a:latin typeface="Times New Roman" panose="02020603050405020304" pitchFamily="18" charset="0"/>
              <a:cs typeface="Times New Roman" panose="02020603050405020304" pitchFamily="18" charset="0"/>
            </a:endParaRPr>
          </a:p>
          <a:p>
            <a:pPr algn="just"/>
            <a:endParaRPr lang="uk-UA" dirty="0" smtClean="0">
              <a:solidFill>
                <a:schemeClr val="bg1"/>
              </a:solidFill>
              <a:latin typeface="Times New Roman" panose="02020603050405020304" pitchFamily="18" charset="0"/>
              <a:cs typeface="Times New Roman" panose="02020603050405020304" pitchFamily="18" charset="0"/>
            </a:endParaRPr>
          </a:p>
          <a:p>
            <a:pPr algn="just"/>
            <a:endParaRPr lang="uk-UA" dirty="0" smtClean="0">
              <a:solidFill>
                <a:schemeClr val="bg1"/>
              </a:solidFill>
              <a:latin typeface="Times New Roman" panose="02020603050405020304" pitchFamily="18" charset="0"/>
              <a:cs typeface="Times New Roman" panose="02020603050405020304" pitchFamily="18" charset="0"/>
            </a:endParaRPr>
          </a:p>
          <a:p>
            <a:pPr algn="just"/>
            <a:endParaRPr lang="uk-UA" dirty="0">
              <a:solidFill>
                <a:schemeClr val="bg1"/>
              </a:solidFill>
              <a:latin typeface="Times New Roman" panose="02020603050405020304" pitchFamily="18" charset="0"/>
              <a:cs typeface="Times New Roman" panose="02020603050405020304" pitchFamily="18" charset="0"/>
            </a:endParaRPr>
          </a:p>
          <a:p>
            <a:pPr algn="just"/>
            <a:endParaRPr lang="uk-UA" dirty="0" smtClean="0">
              <a:solidFill>
                <a:schemeClr val="bg1"/>
              </a:solidFill>
              <a:latin typeface="Times New Roman" panose="02020603050405020304" pitchFamily="18" charset="0"/>
              <a:cs typeface="Times New Roman" panose="02020603050405020304" pitchFamily="18" charset="0"/>
            </a:endParaRPr>
          </a:p>
          <a:p>
            <a:pPr algn="just"/>
            <a:endParaRPr lang="uk-UA" dirty="0">
              <a:solidFill>
                <a:schemeClr val="bg1"/>
              </a:solidFill>
              <a:latin typeface="Times New Roman" panose="02020603050405020304" pitchFamily="18" charset="0"/>
              <a:cs typeface="Times New Roman" panose="02020603050405020304" pitchFamily="18" charset="0"/>
            </a:endParaRPr>
          </a:p>
          <a:p>
            <a:pPr algn="just"/>
            <a:r>
              <a:rPr lang="uk-UA" dirty="0" smtClean="0">
                <a:solidFill>
                  <a:schemeClr val="bg1"/>
                </a:solidFill>
                <a:latin typeface="Times New Roman" panose="02020603050405020304" pitchFamily="18" charset="0"/>
                <a:cs typeface="Times New Roman" panose="02020603050405020304" pitchFamily="18" charset="0"/>
              </a:rPr>
              <a:t>Сім’ядолі </a:t>
            </a:r>
            <a:r>
              <a:rPr lang="uk-UA" dirty="0">
                <a:solidFill>
                  <a:schemeClr val="bg1"/>
                </a:solidFill>
                <a:latin typeface="Times New Roman" panose="02020603050405020304" pitchFamily="18" charset="0"/>
                <a:cs typeface="Times New Roman" panose="02020603050405020304" pitchFamily="18" charset="0"/>
              </a:rPr>
              <a:t>з придатковими пагонами при повороті на </a:t>
            </a:r>
            <a:r>
              <a:rPr lang="uk-UA" dirty="0" err="1">
                <a:solidFill>
                  <a:schemeClr val="bg1"/>
                </a:solidFill>
                <a:latin typeface="Times New Roman" panose="02020603050405020304" pitchFamily="18" charset="0"/>
                <a:cs typeface="Times New Roman" panose="02020603050405020304" pitchFamily="18" charset="0"/>
              </a:rPr>
              <a:t>абаксиальний</a:t>
            </a:r>
            <a:r>
              <a:rPr lang="uk-UA" dirty="0">
                <a:solidFill>
                  <a:schemeClr val="bg1"/>
                </a:solidFill>
                <a:latin typeface="Times New Roman" panose="02020603050405020304" pitchFamily="18" charset="0"/>
                <a:cs typeface="Times New Roman" panose="02020603050405020304" pitchFamily="18" charset="0"/>
              </a:rPr>
              <a:t> бік на середовищі селекції I виявляли диференціацію пагонів (рис. 1б). Пазушні пагони подовжені на середовищі 2BI з чітко вираженими вузлами і довжина </a:t>
            </a:r>
            <a:r>
              <a:rPr lang="uk-UA" dirty="0" err="1">
                <a:solidFill>
                  <a:schemeClr val="bg1"/>
                </a:solidFill>
                <a:latin typeface="Times New Roman" panose="02020603050405020304" pitchFamily="18" charset="0"/>
                <a:cs typeface="Times New Roman" panose="02020603050405020304" pitchFamily="18" charset="0"/>
              </a:rPr>
              <a:t>пагона</a:t>
            </a:r>
            <a:r>
              <a:rPr lang="uk-UA" dirty="0">
                <a:solidFill>
                  <a:schemeClr val="bg1"/>
                </a:solidFill>
                <a:latin typeface="Times New Roman" panose="02020603050405020304" pitchFamily="18" charset="0"/>
                <a:cs typeface="Times New Roman" panose="02020603050405020304" pitchFamily="18" charset="0"/>
              </a:rPr>
              <a:t> протягом 15 днів становила від 10,7 до 12,1 см. </a:t>
            </a:r>
            <a:r>
              <a:rPr lang="uk-UA" dirty="0" smtClean="0">
                <a:solidFill>
                  <a:schemeClr val="bg1"/>
                </a:solidFill>
                <a:latin typeface="Times New Roman" panose="02020603050405020304" pitchFamily="18" charset="0"/>
                <a:cs typeface="Times New Roman" panose="02020603050405020304" pitchFamily="18" charset="0"/>
              </a:rPr>
              <a:t>‘</a:t>
            </a:r>
            <a:endParaRPr lang="uk-UA" dirty="0">
              <a:solidFill>
                <a:schemeClr val="bg1"/>
              </a:solidFill>
              <a:latin typeface="Times New Roman" panose="02020603050405020304" pitchFamily="18" charset="0"/>
              <a:cs typeface="Times New Roman" panose="02020603050405020304" pitchFamily="18" charset="0"/>
            </a:endParaRPr>
          </a:p>
        </p:txBody>
      </p:sp>
      <p:pic>
        <p:nvPicPr>
          <p:cNvPr id="5" name="Рисунок 4"/>
          <p:cNvPicPr/>
          <p:nvPr/>
        </p:nvPicPr>
        <p:blipFill rotWithShape="1">
          <a:blip r:embed="rId2"/>
          <a:srcRect l="37133" t="24932" r="43553" b="44879"/>
          <a:stretch/>
        </p:blipFill>
        <p:spPr bwMode="auto">
          <a:xfrm>
            <a:off x="8382000" y="245921"/>
            <a:ext cx="3200400" cy="2857497"/>
          </a:xfrm>
          <a:prstGeom prst="rect">
            <a:avLst/>
          </a:prstGeom>
          <a:ln>
            <a:noFill/>
          </a:ln>
          <a:extLst>
            <a:ext uri="{53640926-AAD7-44D8-BBD7-CCE9431645EC}">
              <a14:shadowObscured xmlns:a14="http://schemas.microsoft.com/office/drawing/2010/main"/>
            </a:ext>
          </a:extLst>
        </p:spPr>
      </p:pic>
      <p:pic>
        <p:nvPicPr>
          <p:cNvPr id="7" name="Рисунок 6"/>
          <p:cNvPicPr/>
          <p:nvPr/>
        </p:nvPicPr>
        <p:blipFill rotWithShape="1">
          <a:blip r:embed="rId2"/>
          <a:srcRect l="57500" t="24515" r="23419" b="44879"/>
          <a:stretch/>
        </p:blipFill>
        <p:spPr bwMode="auto">
          <a:xfrm>
            <a:off x="8382001" y="3588327"/>
            <a:ext cx="3200400" cy="30064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5787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35596" t="55538" r="22234" b="8443"/>
          <a:stretch/>
        </p:blipFill>
        <p:spPr bwMode="auto">
          <a:xfrm>
            <a:off x="2492091" y="3006436"/>
            <a:ext cx="6762750" cy="3546763"/>
          </a:xfrm>
          <a:prstGeom prst="rect">
            <a:avLst/>
          </a:prstGeom>
          <a:ln>
            <a:noFill/>
          </a:ln>
          <a:extLst>
            <a:ext uri="{53640926-AAD7-44D8-BBD7-CCE9431645EC}">
              <a14:shadowObscured xmlns:a14="http://schemas.microsoft.com/office/drawing/2010/main"/>
            </a:ext>
          </a:extLst>
        </p:spPr>
      </p:pic>
      <p:sp>
        <p:nvSpPr>
          <p:cNvPr id="5" name="Прямоугольник 4"/>
          <p:cNvSpPr/>
          <p:nvPr/>
        </p:nvSpPr>
        <p:spPr>
          <a:xfrm>
            <a:off x="1316181" y="1083254"/>
            <a:ext cx="9462655" cy="1200329"/>
          </a:xfrm>
          <a:prstGeom prst="rect">
            <a:avLst/>
          </a:prstGeom>
        </p:spPr>
        <p:txBody>
          <a:bodyPr wrap="square">
            <a:spAutoFit/>
          </a:bodyPr>
          <a:lstStyle/>
          <a:p>
            <a:pPr algn="just"/>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Незалежно </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від способу регенерації, на селекційному середовищі ІІ спостерігалася чітка диференціація між трансформованими та нетрансформованими пагонами через 10 днів перенесення, і на селекційному середовищі виживали лише передбачувані трансформовані пагони (рис. </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1с, </a:t>
            </a:r>
            <a:r>
              <a:rPr lang="en-US"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uk-UA"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2577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71453" y="475513"/>
            <a:ext cx="7938655" cy="5509522"/>
          </a:xfrm>
          <a:prstGeom prst="rect">
            <a:avLst/>
          </a:prstGeom>
        </p:spPr>
        <p:txBody>
          <a:bodyPr wrap="square">
            <a:spAutoFit/>
          </a:bodyPr>
          <a:lstStyle/>
          <a:p>
            <a:pPr algn="just">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Подовжені пагони вкорінюються з частотою 45,8–71,4% у різних дослідах із загальною частотою вкорінення 60,6% (рис. 1е). Укорінені пагони успішно акліматизували з більш ніж 80% успіхом і акліматизовані пагони перенесли в ґрунт теплиці (рис. 1</a:t>
            </a: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f</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Пагони, які не вкоренилися, прищеплювали, але з обмеженим успіхом. Диференційовані та добре розвинені придаткові пагони також були отримані за допомогою тієї ж процедури, за винятком додаткового циклу культивування на середовищі селекції II. Всього було отримано 1033 і 79 проростків з конструкціями TSV-CP-S і AS відповідно. З них 102 рослини були вирощені до зрілості і були виявлені позитивними за допомогою ПЛР-аналізу з TSV-CP і специфічними для гена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nptII</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праймерами</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За винятком зменшеної висоти рослини, не спостерігалося жодних спостережуваних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фенотипових</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змін у передбачуваних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трансформантів</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та їхніх нульових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сегрегантів</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uk-UA" dirty="0">
                <a:solidFill>
                  <a:schemeClr val="bg1"/>
                </a:solidFill>
                <a:latin typeface="Times New Roman" panose="02020603050405020304" pitchFamily="18" charset="0"/>
                <a:cs typeface="Times New Roman" panose="02020603050405020304" pitchFamily="18" charset="0"/>
              </a:rPr>
              <a:t>Щодо досліджених генотипів, то суттєвих відмінностей за частотою трансформації (2,2–4,6%) не спостерігалося ні з однією з конструкцій (табл. 1). Більшість трансгенних подій, які були перенесені, були з геном TSV-CP у смисловій орієнтації, і, отже, результати з геном TSV-CP в </a:t>
            </a:r>
            <a:r>
              <a:rPr lang="uk-UA" dirty="0" err="1">
                <a:solidFill>
                  <a:schemeClr val="bg1"/>
                </a:solidFill>
                <a:latin typeface="Times New Roman" panose="02020603050405020304" pitchFamily="18" charset="0"/>
                <a:cs typeface="Times New Roman" panose="02020603050405020304" pitchFamily="18" charset="0"/>
              </a:rPr>
              <a:t>антисмисловому</a:t>
            </a:r>
            <a:r>
              <a:rPr lang="uk-UA" dirty="0">
                <a:solidFill>
                  <a:schemeClr val="bg1"/>
                </a:solidFill>
                <a:latin typeface="Times New Roman" panose="02020603050405020304" pitchFamily="18" charset="0"/>
                <a:cs typeface="Times New Roman" panose="02020603050405020304" pitchFamily="18" charset="0"/>
              </a:rPr>
              <a:t> напрямку далі не представлені.</a:t>
            </a:r>
            <a:endPar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Рисунок 4"/>
          <p:cNvPicPr/>
          <p:nvPr/>
        </p:nvPicPr>
        <p:blipFill rotWithShape="1">
          <a:blip r:embed="rId2"/>
          <a:srcRect l="37129" t="50560" r="43389" b="14784"/>
          <a:stretch/>
        </p:blipFill>
        <p:spPr bwMode="auto">
          <a:xfrm>
            <a:off x="152400" y="290946"/>
            <a:ext cx="3325091" cy="2951017"/>
          </a:xfrm>
          <a:prstGeom prst="rect">
            <a:avLst/>
          </a:prstGeom>
          <a:ln>
            <a:noFill/>
          </a:ln>
          <a:extLst>
            <a:ext uri="{53640926-AAD7-44D8-BBD7-CCE9431645EC}">
              <a14:shadowObscured xmlns:a14="http://schemas.microsoft.com/office/drawing/2010/main"/>
            </a:ext>
          </a:extLst>
        </p:spPr>
      </p:pic>
      <p:pic>
        <p:nvPicPr>
          <p:cNvPr id="6" name="Рисунок 5"/>
          <p:cNvPicPr/>
          <p:nvPr/>
        </p:nvPicPr>
        <p:blipFill rotWithShape="1">
          <a:blip r:embed="rId2"/>
          <a:srcRect l="57764" t="50764" r="23561" b="14169"/>
          <a:stretch/>
        </p:blipFill>
        <p:spPr bwMode="auto">
          <a:xfrm>
            <a:off x="152400" y="3532913"/>
            <a:ext cx="3325091" cy="29622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9401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4800" y="315913"/>
            <a:ext cx="11651672" cy="3042371"/>
          </a:xfrm>
          <a:prstGeom prst="rect">
            <a:avLst/>
          </a:prstGeom>
        </p:spPr>
        <p:txBody>
          <a:bodyPr wrap="square">
            <a:spAutoFit/>
          </a:bodyPr>
          <a:lstStyle/>
          <a:p>
            <a:pPr algn="just">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Стійкі до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канаміцину</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пагони та рослини, отримані після відбору, піддавали ПЛР-аналізу на наявність генів TSV-CP та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nptII</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Всього було отримано 1112 проростків, з яких 102 рослини виросли до дозрівання, і всі рослини були виявлені позитивними на гени TSV-CP і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nptII</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які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ампліфікували</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фрагменти розміром 717 і 700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п.н</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відповідно (рис. 2).</a:t>
            </a:r>
          </a:p>
          <a:p>
            <a:pPr algn="just"/>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Первинні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трансформанти</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були тонкими та тендітними, але росли нормально та цвіли, але давали лише кілька насінин в порівнянні з контрольними рослинами, вирощеними з насіння в горщиках. Насіннєвий набор у різних рослин коливався від 1 до 40. Із 102 рослин, які досягли зрілості, 38 рослин дали кілька добре розвинутих насінин, тоді як інші рослини дали лише 1 або 2, які були нежиттєздатними. З них нащадки 20 зразків (237, 247, 249, 383, 480, 481, 593, 646, 648, 665, 667, 674, 676, 679, 680, 689, 63, 7 були успішними) пророщені та охарактеризовані на наявність введеного гена за допомогою ПЛР та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Саузерн</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-аналізу.</a:t>
            </a:r>
            <a:endParaRPr lang="uk-UA" dirty="0">
              <a:solidFill>
                <a:schemeClr val="bg1"/>
              </a:solidFill>
              <a:latin typeface="Times New Roman" panose="02020603050405020304" pitchFamily="18" charset="0"/>
              <a:cs typeface="Times New Roman" panose="02020603050405020304" pitchFamily="18" charset="0"/>
            </a:endParaRPr>
          </a:p>
        </p:txBody>
      </p:sp>
      <p:pic>
        <p:nvPicPr>
          <p:cNvPr id="5" name="Рисунок 4"/>
          <p:cNvPicPr/>
          <p:nvPr/>
        </p:nvPicPr>
        <p:blipFill rotWithShape="1">
          <a:blip r:embed="rId2"/>
          <a:srcRect l="38963" t="33935" r="26885" b="31844"/>
          <a:stretch/>
        </p:blipFill>
        <p:spPr bwMode="auto">
          <a:xfrm>
            <a:off x="2493818" y="3469120"/>
            <a:ext cx="5219700" cy="2940050"/>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7744690" y="3586218"/>
            <a:ext cx="4211782" cy="3048207"/>
          </a:xfrm>
          <a:prstGeom prst="rect">
            <a:avLst/>
          </a:prstGeom>
        </p:spPr>
        <p:txBody>
          <a:bodyPr wrap="square">
            <a:spAutoFit/>
          </a:bodyPr>
          <a:lstStyle/>
          <a:p>
            <a:pPr algn="just">
              <a:lnSpc>
                <a:spcPct val="107000"/>
              </a:lnSpc>
              <a:spcAft>
                <a:spcPts val="800"/>
              </a:spcAft>
            </a:pP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Рис. 2 Молекулярний аналіз рослин події № 481-10-11 в </a:t>
            </a:r>
            <a:r>
              <a:rPr lang="uk-UA" sz="1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Т3 поколінні.</a:t>
            </a:r>
          </a:p>
          <a:p>
            <a:pPr algn="just">
              <a:lnSpc>
                <a:spcPct val="107000"/>
              </a:lnSpc>
              <a:spcAft>
                <a:spcPts val="800"/>
              </a:spcAft>
            </a:pP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а</a:t>
            </a:r>
            <a:r>
              <a:rPr lang="uk-UA" sz="1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ПЛР-аналіз </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рослин 481-10-11-2 </a:t>
            </a:r>
            <a:r>
              <a:rPr lang="uk-UA" sz="1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показаний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а</a:t>
            </a:r>
            <a:r>
              <a:rPr lang="uk-UA" sz="14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мпліфікований</a:t>
            </a:r>
            <a:r>
              <a:rPr lang="uk-UA" sz="1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фрагмент гена TSV-CP розміром 717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п.н</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uk-UA" sz="1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uk-UA" sz="1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 </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Аналіз RT-PCR рослин 481-10-11-2, який показує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ампліфікований</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фрагмент гена TSV-CP розміром 717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п.н</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Доріжки M маркер-λ ДНК подвійного розщеплення з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EcoRI</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HindIII</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плазмідна</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ДНК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pc</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nc</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без контролю ДНК,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ut</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ДНК з нетрансформованої рослини соняшнику, від 1 до 12 представляють рослини-нащадки лінії 481-10-11-2</a:t>
            </a:r>
          </a:p>
        </p:txBody>
      </p:sp>
    </p:spTree>
    <p:extLst>
      <p:ext uri="{BB962C8B-B14F-4D97-AF65-F5344CB8AC3E}">
        <p14:creationId xmlns:p14="http://schemas.microsoft.com/office/powerpoint/2010/main" val="714178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9492" y="390620"/>
            <a:ext cx="11402290" cy="1200329"/>
          </a:xfrm>
          <a:prstGeom prst="rect">
            <a:avLst/>
          </a:prstGeom>
        </p:spPr>
        <p:txBody>
          <a:bodyPr wrap="square">
            <a:spAutoFit/>
          </a:bodyPr>
          <a:lstStyle/>
          <a:p>
            <a:pPr algn="just"/>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На основі сегрегаційного аналізу нащадків T1 20  п'ять зразків, а саме, CP-S-237, CP-S-247, CP-S-481, CP-S-648 і CP-S-753, були розширені далі. Зразки 237, 247 були отримані з КБШ-1, а 481, 648 і 753 були з ДРШ-1. З них чотири події (237, 247, 481 і 753) показали коефіцієнт сегрегації для наявності як генів TSV-CP, так і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nptII</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за допомогою ПЛР-аналізів із відповідністю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менделівського</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співвідношення 3:1 для одного гена (табл. </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2</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uk-UA" dirty="0">
              <a:solidFill>
                <a:schemeClr val="bg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29492" y="1590949"/>
            <a:ext cx="11762508" cy="1064074"/>
          </a:xfrm>
          <a:prstGeom prst="rect">
            <a:avLst/>
          </a:prstGeom>
        </p:spPr>
        <p:txBody>
          <a:bodyPr wrap="square">
            <a:spAutoFit/>
          </a:bodyPr>
          <a:lstStyle/>
          <a:p>
            <a:pPr algn="just">
              <a:lnSpc>
                <a:spcPct val="107000"/>
              </a:lnSpc>
              <a:spcAft>
                <a:spcPts val="800"/>
              </a:spcAft>
            </a:pPr>
            <a:r>
              <a:rPr lang="uk-UA"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uk-UA"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Таблиця 2 Аналіз трансгенних рослин соняшнику на зараження вірусом і значення ІФА (A405) після інфікування</a:t>
            </a:r>
            <a:endPar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5"/>
          <p:cNvPicPr/>
          <p:nvPr/>
        </p:nvPicPr>
        <p:blipFill rotWithShape="1">
          <a:blip r:embed="rId2"/>
          <a:srcRect l="34634" t="48194" r="21753" b="17585"/>
          <a:stretch/>
        </p:blipFill>
        <p:spPr bwMode="auto">
          <a:xfrm>
            <a:off x="1413166" y="2655023"/>
            <a:ext cx="8991600" cy="40090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5309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0115" y="96985"/>
            <a:ext cx="6608615" cy="7299114"/>
          </a:xfrm>
          <a:prstGeom prst="rect">
            <a:avLst/>
          </a:prstGeom>
        </p:spPr>
        <p:txBody>
          <a:bodyPr wrap="square">
            <a:spAutoFit/>
          </a:bodyPr>
          <a:lstStyle/>
          <a:p>
            <a:pPr algn="just">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Усі ПЛР-позитивні рослини були просунуті до покоління Т2, і лінії, які відокремилися для генів TSV-CP і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nptII</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були еліміновані на цьому етапі, тоді як ті, які показали ПЛР-ампліфікацію у всіх рослинах, вважалися гомозиготними та продовжувались далі (рис. 3).</a:t>
            </a:r>
          </a:p>
          <a:p>
            <a:pPr algn="just">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У поколіннях Т1–Т3 спостерігали рослини з розгалуженням та чоловічою стерильністю. Було виділено 25 гомозиготних ліній, з яких 19 ліній мали рослини з розгалуженнями і лише шість гомозиготних ліній (п’ять ліній з події 481 і одна лінія з події 247) були позбавлені розгалуження. Насіннєве розмноження цих шести ліній було зроблено для подальшої характеристики.</a:t>
            </a:r>
          </a:p>
          <a:p>
            <a:pPr algn="just">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Аналіз ПЛР зворотної транскрипції (RT-PCR) був проведений для рослин події № 481-10-11 у поколінні T2, де наявність гена TSV-CP (717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bp</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було підтверджено як за допомогою ПЛР, так і RT-PCR аналізу (рис. 2а, б</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uk-UA" dirty="0">
                <a:solidFill>
                  <a:schemeClr val="bg1"/>
                </a:solidFill>
                <a:latin typeface="Times New Roman" panose="02020603050405020304" pitchFamily="18" charset="0"/>
                <a:cs typeface="Times New Roman" panose="02020603050405020304" pitchFamily="18" charset="0"/>
              </a:rPr>
              <a:t>Аналіз RT-PCR проводили на гени TSV-CP, </a:t>
            </a:r>
            <a:r>
              <a:rPr lang="uk-UA" dirty="0" err="1">
                <a:solidFill>
                  <a:schemeClr val="bg1"/>
                </a:solidFill>
                <a:latin typeface="Times New Roman" panose="02020603050405020304" pitchFamily="18" charset="0"/>
                <a:cs typeface="Times New Roman" panose="02020603050405020304" pitchFamily="18" charset="0"/>
              </a:rPr>
              <a:t>nptII</a:t>
            </a:r>
            <a:r>
              <a:rPr lang="uk-UA" dirty="0">
                <a:solidFill>
                  <a:schemeClr val="bg1"/>
                </a:solidFill>
                <a:latin typeface="Times New Roman" panose="02020603050405020304" pitchFamily="18" charset="0"/>
                <a:cs typeface="Times New Roman" panose="02020603050405020304" pitchFamily="18" charset="0"/>
              </a:rPr>
              <a:t> та актину в різних органах трансгенної події (481-10-11-2, таких як </a:t>
            </a:r>
            <a:r>
              <a:rPr lang="uk-UA" dirty="0" err="1">
                <a:solidFill>
                  <a:schemeClr val="bg1"/>
                </a:solidFill>
                <a:latin typeface="Times New Roman" panose="02020603050405020304" pitchFamily="18" charset="0"/>
                <a:cs typeface="Times New Roman" panose="02020603050405020304" pitchFamily="18" charset="0"/>
              </a:rPr>
              <a:t>прапоровий</a:t>
            </a:r>
            <a:r>
              <a:rPr lang="uk-UA" dirty="0">
                <a:solidFill>
                  <a:schemeClr val="bg1"/>
                </a:solidFill>
                <a:latin typeface="Times New Roman" panose="02020603050405020304" pitchFamily="18" charset="0"/>
                <a:cs typeface="Times New Roman" panose="02020603050405020304" pitchFamily="18" charset="0"/>
              </a:rPr>
              <a:t> лист, зрілий лист, пильовики, яйцеклітини, насіння, що розвивається та зріле насіння). Аналіз показав ампліфікацію генів TSV-CP, </a:t>
            </a:r>
            <a:r>
              <a:rPr lang="uk-UA" dirty="0" err="1">
                <a:solidFill>
                  <a:schemeClr val="bg1"/>
                </a:solidFill>
                <a:latin typeface="Times New Roman" panose="02020603050405020304" pitchFamily="18" charset="0"/>
                <a:cs typeface="Times New Roman" panose="02020603050405020304" pitchFamily="18" charset="0"/>
              </a:rPr>
              <a:t>nptII</a:t>
            </a:r>
            <a:r>
              <a:rPr lang="uk-UA" dirty="0">
                <a:solidFill>
                  <a:schemeClr val="bg1"/>
                </a:solidFill>
                <a:latin typeface="Times New Roman" panose="02020603050405020304" pitchFamily="18" charset="0"/>
                <a:cs typeface="Times New Roman" panose="02020603050405020304" pitchFamily="18" charset="0"/>
              </a:rPr>
              <a:t> та актину (рис. 3а, б, в), що показало хорошу конститутивну експресію введеного гена у всіх частинах рослини до дозрівання.</a:t>
            </a:r>
          </a:p>
          <a:p>
            <a:pPr algn="just">
              <a:lnSpc>
                <a:spcPct val="107000"/>
              </a:lnSpc>
              <a:spcAft>
                <a:spcPts val="800"/>
              </a:spcAft>
            </a:pPr>
            <a:endPar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Рисунок 4"/>
          <p:cNvPicPr/>
          <p:nvPr/>
        </p:nvPicPr>
        <p:blipFill rotWithShape="1">
          <a:blip r:embed="rId2"/>
          <a:srcRect l="39123" t="24239" r="28488" b="6749"/>
          <a:stretch/>
        </p:blipFill>
        <p:spPr bwMode="auto">
          <a:xfrm>
            <a:off x="7038115" y="55420"/>
            <a:ext cx="5029199" cy="67471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2824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0327" y="861629"/>
            <a:ext cx="6096000" cy="3970318"/>
          </a:xfrm>
          <a:prstGeom prst="rect">
            <a:avLst/>
          </a:prstGeom>
        </p:spPr>
        <p:txBody>
          <a:bodyPr>
            <a:spAutoFit/>
          </a:bodyPr>
          <a:lstStyle/>
          <a:p>
            <a:pPr algn="just"/>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Аналіз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Саузерна</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ПЛР-позитивних ліній поколінь T0, T1, T2 і T3 показав сигнал гібридизації фрагмента звільненого 717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п.н</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що представляє ген TSV-CP, під час подвійного розщеплення ферментами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BamHI</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та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SalI</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Стабільна інтеграція та успадкування гена TSV-CP було успішно продемонстровано у зразку № 481 від поколінь Т2 до Т4 (рис. </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4а–</a:t>
            </a:r>
            <a:r>
              <a:rPr lang="en-US"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uk-UA" dirty="0" smtClean="0">
              <a:solidFill>
                <a:schemeClr val="bg1"/>
              </a:solidFill>
              <a:latin typeface="Times New Roman" panose="02020603050405020304" pitchFamily="18" charset="0"/>
              <a:cs typeface="Times New Roman" panose="02020603050405020304" pitchFamily="18" charset="0"/>
            </a:endParaRPr>
          </a:p>
          <a:p>
            <a:pPr algn="just"/>
            <a:endParaRPr lang="uk-UA" dirty="0">
              <a:solidFill>
                <a:schemeClr val="bg1"/>
              </a:solidFill>
              <a:latin typeface="Times New Roman" panose="02020603050405020304" pitchFamily="18" charset="0"/>
              <a:cs typeface="Times New Roman" panose="02020603050405020304" pitchFamily="18" charset="0"/>
            </a:endParaRPr>
          </a:p>
          <a:p>
            <a:pPr algn="just"/>
            <a:r>
              <a:rPr lang="uk-UA" dirty="0">
                <a:solidFill>
                  <a:schemeClr val="bg1"/>
                </a:solidFill>
                <a:latin typeface="Times New Roman" panose="02020603050405020304" pitchFamily="18" charset="0"/>
                <a:cs typeface="Times New Roman" panose="02020603050405020304" pitchFamily="18" charset="0"/>
              </a:rPr>
              <a:t>Сигнали гібридизації для гомозиготної лінії 481-10-11-2 з ферментами </a:t>
            </a:r>
            <a:r>
              <a:rPr lang="uk-UA" dirty="0" err="1">
                <a:solidFill>
                  <a:schemeClr val="bg1"/>
                </a:solidFill>
                <a:latin typeface="Times New Roman" panose="02020603050405020304" pitchFamily="18" charset="0"/>
                <a:cs typeface="Times New Roman" panose="02020603050405020304" pitchFamily="18" charset="0"/>
              </a:rPr>
              <a:t>NheI</a:t>
            </a:r>
            <a:r>
              <a:rPr lang="uk-UA" dirty="0">
                <a:solidFill>
                  <a:schemeClr val="bg1"/>
                </a:solidFill>
                <a:latin typeface="Times New Roman" panose="02020603050405020304" pitchFamily="18" charset="0"/>
                <a:cs typeface="Times New Roman" panose="02020603050405020304" pitchFamily="18" charset="0"/>
              </a:rPr>
              <a:t> і </a:t>
            </a:r>
            <a:r>
              <a:rPr lang="uk-UA" dirty="0" err="1">
                <a:solidFill>
                  <a:schemeClr val="bg1"/>
                </a:solidFill>
                <a:latin typeface="Times New Roman" panose="02020603050405020304" pitchFamily="18" charset="0"/>
                <a:cs typeface="Times New Roman" panose="02020603050405020304" pitchFamily="18" charset="0"/>
              </a:rPr>
              <a:t>BglII</a:t>
            </a:r>
            <a:r>
              <a:rPr lang="uk-UA" dirty="0">
                <a:solidFill>
                  <a:schemeClr val="bg1"/>
                </a:solidFill>
                <a:latin typeface="Times New Roman" panose="02020603050405020304" pitchFamily="18" charset="0"/>
                <a:cs typeface="Times New Roman" panose="02020603050405020304" pitchFamily="18" charset="0"/>
              </a:rPr>
              <a:t>, які мають сайт рестрикції за межами генної касети, показали єдиний сайт інтеграції гена TSV-CP, тоді як ДНК з нетрансформованої рослини соняшнику не показала сигнал гібридизації. (рис. </a:t>
            </a:r>
            <a:r>
              <a:rPr lang="uk-UA" dirty="0" smtClean="0">
                <a:solidFill>
                  <a:schemeClr val="bg1"/>
                </a:solidFill>
                <a:latin typeface="Times New Roman" panose="02020603050405020304" pitchFamily="18" charset="0"/>
                <a:cs typeface="Times New Roman" panose="02020603050405020304" pitchFamily="18" charset="0"/>
              </a:rPr>
              <a:t>4с). </a:t>
            </a:r>
            <a:endParaRPr lang="uk-UA" dirty="0">
              <a:solidFill>
                <a:schemeClr val="bg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8451272" y="-20231947"/>
            <a:ext cx="2715491" cy="4877259"/>
          </a:xfrm>
          <a:prstGeom prst="rect">
            <a:avLst/>
          </a:prstGeom>
        </p:spPr>
      </p:pic>
      <p:pic>
        <p:nvPicPr>
          <p:cNvPr id="6" name="Рисунок 5"/>
          <p:cNvPicPr>
            <a:picLocks noChangeAspect="1"/>
          </p:cNvPicPr>
          <p:nvPr/>
        </p:nvPicPr>
        <p:blipFill>
          <a:blip r:embed="rId3"/>
          <a:stretch>
            <a:fillRect/>
          </a:stretch>
        </p:blipFill>
        <p:spPr>
          <a:xfrm>
            <a:off x="7620001" y="0"/>
            <a:ext cx="4572000" cy="6861603"/>
          </a:xfrm>
          <a:prstGeom prst="rect">
            <a:avLst/>
          </a:prstGeom>
        </p:spPr>
      </p:pic>
    </p:spTree>
    <p:extLst>
      <p:ext uri="{BB962C8B-B14F-4D97-AF65-F5344CB8AC3E}">
        <p14:creationId xmlns:p14="http://schemas.microsoft.com/office/powerpoint/2010/main" val="3060095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rotWithShape="1">
          <a:blip r:embed="rId2"/>
          <a:srcRect l="27579" t="22243" r="50935" b="6749"/>
          <a:stretch/>
        </p:blipFill>
        <p:spPr bwMode="auto">
          <a:xfrm>
            <a:off x="0" y="0"/>
            <a:ext cx="3962400" cy="6858000"/>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4724400" y="494471"/>
            <a:ext cx="6788727" cy="1574149"/>
          </a:xfrm>
          <a:prstGeom prst="rect">
            <a:avLst/>
          </a:prstGeom>
        </p:spPr>
        <p:txBody>
          <a:bodyPr wrap="square">
            <a:spAutoFit/>
          </a:bodyPr>
          <a:lstStyle/>
          <a:p>
            <a:pPr algn="just">
              <a:lnSpc>
                <a:spcPct val="107000"/>
              </a:lnSpc>
              <a:spcAft>
                <a:spcPts val="800"/>
              </a:spcAft>
            </a:pP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Нозерн</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блот</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-аналіз шести рослин гомозиготної лінії 481-10-11-2 та різних подій (237, 247, 481, 648, 753) показав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транскрипт</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TSV-CP лише у трансгенних рослинах та гені домашнього господарства, актину у всіх рослини, у тому числі соняшник нетрансформований (рис. </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5а–с).</a:t>
            </a:r>
            <a:endPar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3976255" y="4785707"/>
            <a:ext cx="8215745" cy="1926233"/>
          </a:xfrm>
          <a:prstGeom prst="rect">
            <a:avLst/>
          </a:prstGeom>
        </p:spPr>
        <p:txBody>
          <a:bodyPr wrap="square">
            <a:spAutoFit/>
          </a:bodyPr>
          <a:lstStyle/>
          <a:p>
            <a:pPr algn="just">
              <a:lnSpc>
                <a:spcPct val="107000"/>
              </a:lnSpc>
              <a:spcAft>
                <a:spcPts val="800"/>
              </a:spcAft>
            </a:pPr>
            <a:r>
              <a:rPr lang="uk-UA" sz="1400">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Рис. </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5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Нозерн</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аналіз події № 481-10-11-2 рядка та різних подій (237, 247, 481, 648, 753). a Рослини лінії 481-10-11-2, що демонструють сигнал гібридизації з продуктом ПЛР,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ампліфікованим</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геном TSV-CP (717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bp</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як зонд. b Рослини лінії 481-10-11-2, включаючи нетрансформований соняшник, демонструють сигнал з актином (168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bp</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ампліфікованим</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продуктом ПЛР як зондом. c П'ять подій (237, 247, 481, 648 і 753), що демонструють сигнал із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ампліфікованим</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геном TSV-CP продуктом ПЛР (717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bp</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як зондом. Доріжки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pc</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плазмідної</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ДНК,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nc</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без контролю ДНК,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ut</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ДНК з нетрансформованих рослин соняшнику, від 1 до 6 в a і b представляють шість рослин лінії 481-10-11-2, 1, 2, 3, 4, 5 в c представляють РНК з 237, 247, 481, 648 та 753 відповідно</a:t>
            </a:r>
          </a:p>
        </p:txBody>
      </p:sp>
    </p:spTree>
    <p:extLst>
      <p:ext uri="{BB962C8B-B14F-4D97-AF65-F5344CB8AC3E}">
        <p14:creationId xmlns:p14="http://schemas.microsoft.com/office/powerpoint/2010/main" val="1101761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3158685"/>
          </a:xfrm>
          <a:prstGeom prst="rect">
            <a:avLst/>
          </a:prstGeom>
        </p:spPr>
        <p:txBody>
          <a:bodyPr wrap="square">
            <a:spAutoFit/>
          </a:bodyPr>
          <a:lstStyle/>
          <a:p>
            <a:pPr algn="just"/>
            <a:r>
              <a:rPr lang="uk-UA" dirty="0" smtClean="0">
                <a:solidFill>
                  <a:schemeClr val="bg1"/>
                </a:solidFill>
                <a:latin typeface="Times New Roman" panose="02020603050405020304" pitchFamily="18" charset="0"/>
                <a:cs typeface="Times New Roman" panose="02020603050405020304" pitchFamily="18" charset="0"/>
              </a:rPr>
              <a:t>Аналіз </a:t>
            </a:r>
            <a:r>
              <a:rPr lang="uk-UA" dirty="0" err="1">
                <a:solidFill>
                  <a:schemeClr val="bg1"/>
                </a:solidFill>
                <a:latin typeface="Times New Roman" panose="02020603050405020304" pitchFamily="18" charset="0"/>
                <a:cs typeface="Times New Roman" panose="02020603050405020304" pitchFamily="18" charset="0"/>
              </a:rPr>
              <a:t>qRT</a:t>
            </a:r>
            <a:r>
              <a:rPr lang="uk-UA" dirty="0">
                <a:solidFill>
                  <a:schemeClr val="bg1"/>
                </a:solidFill>
                <a:latin typeface="Times New Roman" panose="02020603050405020304" pitchFamily="18" charset="0"/>
                <a:cs typeface="Times New Roman" panose="02020603050405020304" pitchFamily="18" charset="0"/>
              </a:rPr>
              <a:t>-PCR проводили для оцінки рівнів експресії генів TSV-CP, </a:t>
            </a:r>
            <a:r>
              <a:rPr lang="uk-UA" dirty="0" err="1">
                <a:solidFill>
                  <a:schemeClr val="bg1"/>
                </a:solidFill>
                <a:latin typeface="Times New Roman" panose="02020603050405020304" pitchFamily="18" charset="0"/>
                <a:cs typeface="Times New Roman" panose="02020603050405020304" pitchFamily="18" charset="0"/>
              </a:rPr>
              <a:t>nptII</a:t>
            </a:r>
            <a:r>
              <a:rPr lang="uk-UA" dirty="0">
                <a:solidFill>
                  <a:schemeClr val="bg1"/>
                </a:solidFill>
                <a:latin typeface="Times New Roman" panose="02020603050405020304" pitchFamily="18" charset="0"/>
                <a:cs typeface="Times New Roman" panose="02020603050405020304" pitchFamily="18" charset="0"/>
              </a:rPr>
              <a:t> та актину внутрішнього контролю в гомозиготній (481-10-11-2) лінії. Значення </a:t>
            </a:r>
            <a:r>
              <a:rPr lang="uk-UA" dirty="0" err="1">
                <a:solidFill>
                  <a:schemeClr val="bg1"/>
                </a:solidFill>
                <a:latin typeface="Times New Roman" panose="02020603050405020304" pitchFamily="18" charset="0"/>
                <a:cs typeface="Times New Roman" panose="02020603050405020304" pitchFamily="18" charset="0"/>
              </a:rPr>
              <a:t>Ct</a:t>
            </a:r>
            <a:r>
              <a:rPr lang="uk-UA" dirty="0">
                <a:solidFill>
                  <a:schemeClr val="bg1"/>
                </a:solidFill>
                <a:latin typeface="Times New Roman" panose="02020603050405020304" pitchFamily="18" charset="0"/>
                <a:cs typeface="Times New Roman" panose="02020603050405020304" pitchFamily="18" charset="0"/>
              </a:rPr>
              <a:t> для гена TSV-CP коливалися від 16,2 до 24,9 проти значення 37,3 у контролі. Значення </a:t>
            </a:r>
            <a:r>
              <a:rPr lang="uk-UA" dirty="0" err="1">
                <a:solidFill>
                  <a:schemeClr val="bg1"/>
                </a:solidFill>
                <a:latin typeface="Times New Roman" panose="02020603050405020304" pitchFamily="18" charset="0"/>
                <a:cs typeface="Times New Roman" panose="02020603050405020304" pitchFamily="18" charset="0"/>
              </a:rPr>
              <a:t>Ct</a:t>
            </a:r>
            <a:r>
              <a:rPr lang="uk-UA" dirty="0">
                <a:solidFill>
                  <a:schemeClr val="bg1"/>
                </a:solidFill>
                <a:latin typeface="Times New Roman" panose="02020603050405020304" pitchFamily="18" charset="0"/>
                <a:cs typeface="Times New Roman" panose="02020603050405020304" pitchFamily="18" charset="0"/>
              </a:rPr>
              <a:t> для гена актину в трансформованих та контрольних рослинах коливались від 20,1 до 24,1, відмінності не були значущими (рис. 6а). У трьох рослинах, де </a:t>
            </a:r>
            <a:r>
              <a:rPr lang="uk-UA" dirty="0" err="1">
                <a:solidFill>
                  <a:schemeClr val="bg1"/>
                </a:solidFill>
                <a:latin typeface="Times New Roman" panose="02020603050405020304" pitchFamily="18" charset="0"/>
                <a:cs typeface="Times New Roman" panose="02020603050405020304" pitchFamily="18" charset="0"/>
              </a:rPr>
              <a:t>кДНК</a:t>
            </a:r>
            <a:r>
              <a:rPr lang="uk-UA" dirty="0">
                <a:solidFill>
                  <a:schemeClr val="bg1"/>
                </a:solidFill>
                <a:latin typeface="Times New Roman" panose="02020603050405020304" pitchFamily="18" charset="0"/>
                <a:cs typeface="Times New Roman" panose="02020603050405020304" pitchFamily="18" charset="0"/>
              </a:rPr>
              <a:t> трансгенних рослин була розведена </a:t>
            </a:r>
            <a:r>
              <a:rPr lang="uk-UA" dirty="0" err="1">
                <a:solidFill>
                  <a:schemeClr val="bg1"/>
                </a:solidFill>
                <a:latin typeface="Times New Roman" panose="02020603050405020304" pitchFamily="18" charset="0"/>
                <a:cs typeface="Times New Roman" panose="02020603050405020304" pitchFamily="18" charset="0"/>
              </a:rPr>
              <a:t>кДНК</a:t>
            </a:r>
            <a:r>
              <a:rPr lang="uk-UA" dirty="0">
                <a:solidFill>
                  <a:schemeClr val="bg1"/>
                </a:solidFill>
                <a:latin typeface="Times New Roman" panose="02020603050405020304" pitchFamily="18" charset="0"/>
                <a:cs typeface="Times New Roman" panose="02020603050405020304" pitchFamily="18" charset="0"/>
              </a:rPr>
              <a:t> нетрансгенних рослин, відносні кількості були виявлені в розведенні 1:1 (481-10-11-2-8), менше ніж у 10 разів при 1:4 розведення (481-10-11-2-7) і не виявляється при розведенні 1:10 (481-10-11-2-6) (рис. 6а).</a:t>
            </a:r>
          </a:p>
          <a:p>
            <a:pPr algn="just"/>
            <a:r>
              <a:rPr lang="uk-UA" dirty="0">
                <a:solidFill>
                  <a:schemeClr val="bg1"/>
                </a:solidFill>
                <a:latin typeface="Times New Roman" panose="02020603050405020304" pitchFamily="18" charset="0"/>
                <a:cs typeface="Times New Roman" panose="02020603050405020304" pitchFamily="18" charset="0"/>
              </a:rPr>
              <a:t>Аналіз експресії, проведений у різних частинах рослини, показав високу експресію у </a:t>
            </a:r>
            <a:r>
              <a:rPr lang="uk-UA" dirty="0" err="1">
                <a:solidFill>
                  <a:schemeClr val="bg1"/>
                </a:solidFill>
                <a:latin typeface="Times New Roman" panose="02020603050405020304" pitchFamily="18" charset="0"/>
                <a:cs typeface="Times New Roman" panose="02020603050405020304" pitchFamily="18" charset="0"/>
              </a:rPr>
              <a:t>прапорцевому</a:t>
            </a:r>
            <a:r>
              <a:rPr lang="uk-UA" dirty="0">
                <a:solidFill>
                  <a:schemeClr val="bg1"/>
                </a:solidFill>
                <a:latin typeface="Times New Roman" panose="02020603050405020304" pitchFamily="18" charset="0"/>
                <a:cs typeface="Times New Roman" panose="02020603050405020304" pitchFamily="18" charset="0"/>
              </a:rPr>
              <a:t> листі, а потім у зрілому насінні, пильовиках, насінні, що розвивається, повністю розкритому листі та </a:t>
            </a:r>
            <a:r>
              <a:rPr lang="uk-UA" dirty="0" err="1">
                <a:solidFill>
                  <a:schemeClr val="bg1"/>
                </a:solidFill>
                <a:latin typeface="Times New Roman" panose="02020603050405020304" pitchFamily="18" charset="0"/>
                <a:cs typeface="Times New Roman" panose="02020603050405020304" pitchFamily="18" charset="0"/>
              </a:rPr>
              <a:t>сім’язачатках</a:t>
            </a:r>
            <a:r>
              <a:rPr lang="uk-UA" dirty="0">
                <a:solidFill>
                  <a:schemeClr val="bg1"/>
                </a:solidFill>
                <a:latin typeface="Times New Roman" panose="02020603050405020304" pitchFamily="18" charset="0"/>
                <a:cs typeface="Times New Roman" panose="02020603050405020304" pitchFamily="18" charset="0"/>
              </a:rPr>
              <a:t>. Значення </a:t>
            </a:r>
            <a:r>
              <a:rPr lang="uk-UA" dirty="0" err="1">
                <a:solidFill>
                  <a:schemeClr val="bg1"/>
                </a:solidFill>
                <a:latin typeface="Times New Roman" panose="02020603050405020304" pitchFamily="18" charset="0"/>
                <a:cs typeface="Times New Roman" panose="02020603050405020304" pitchFamily="18" charset="0"/>
              </a:rPr>
              <a:t>Ct</a:t>
            </a:r>
            <a:r>
              <a:rPr lang="uk-UA" dirty="0">
                <a:solidFill>
                  <a:schemeClr val="bg1"/>
                </a:solidFill>
                <a:latin typeface="Times New Roman" panose="02020603050405020304" pitchFamily="18" charset="0"/>
                <a:cs typeface="Times New Roman" panose="02020603050405020304" pitchFamily="18" charset="0"/>
              </a:rPr>
              <a:t> коливаються від 17,4 до 26,8 для гена TSV-CP і від 12,4 до 15,6 для гена </a:t>
            </a:r>
            <a:r>
              <a:rPr lang="uk-UA" dirty="0" err="1">
                <a:solidFill>
                  <a:schemeClr val="bg1"/>
                </a:solidFill>
                <a:latin typeface="Times New Roman" panose="02020603050405020304" pitchFamily="18" charset="0"/>
                <a:cs typeface="Times New Roman" panose="02020603050405020304" pitchFamily="18" charset="0"/>
              </a:rPr>
              <a:t>nptII</a:t>
            </a:r>
            <a:r>
              <a:rPr lang="uk-UA" dirty="0">
                <a:solidFill>
                  <a:schemeClr val="bg1"/>
                </a:solidFill>
                <a:latin typeface="Times New Roman" panose="02020603050405020304" pitchFamily="18" charset="0"/>
                <a:cs typeface="Times New Roman" panose="02020603050405020304" pitchFamily="18" charset="0"/>
              </a:rPr>
              <a:t>, а відносні величини зображені на рис. 6b. Значення </a:t>
            </a:r>
            <a:r>
              <a:rPr lang="uk-UA" dirty="0" err="1">
                <a:solidFill>
                  <a:schemeClr val="bg1"/>
                </a:solidFill>
                <a:latin typeface="Times New Roman" panose="02020603050405020304" pitchFamily="18" charset="0"/>
                <a:cs typeface="Times New Roman" panose="02020603050405020304" pitchFamily="18" charset="0"/>
              </a:rPr>
              <a:t>Ct</a:t>
            </a:r>
            <a:r>
              <a:rPr lang="uk-UA" dirty="0">
                <a:solidFill>
                  <a:schemeClr val="bg1"/>
                </a:solidFill>
                <a:latin typeface="Times New Roman" panose="02020603050405020304" pitchFamily="18" charset="0"/>
                <a:cs typeface="Times New Roman" panose="02020603050405020304" pitchFamily="18" charset="0"/>
              </a:rPr>
              <a:t> для домашнього гена коливались від 20,4 до 24,5, і відмінності не були значущими.</a:t>
            </a:r>
          </a:p>
          <a:p>
            <a:pPr algn="just">
              <a:lnSpc>
                <a:spcPct val="107000"/>
              </a:lnSpc>
              <a:spcAft>
                <a:spcPts val="800"/>
              </a:spcAft>
            </a:pPr>
            <a:endPar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Рисунок 4"/>
          <p:cNvPicPr/>
          <p:nvPr/>
        </p:nvPicPr>
        <p:blipFill rotWithShape="1">
          <a:blip r:embed="rId2"/>
          <a:srcRect l="29342" t="33650" r="30893" b="29277"/>
          <a:stretch/>
        </p:blipFill>
        <p:spPr bwMode="auto">
          <a:xfrm>
            <a:off x="2725882" y="2843941"/>
            <a:ext cx="6740236" cy="40140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8051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29343" t="42490" r="31694" b="17016"/>
          <a:stretch/>
        </p:blipFill>
        <p:spPr bwMode="auto">
          <a:xfrm>
            <a:off x="27710" y="762001"/>
            <a:ext cx="8201891" cy="5167746"/>
          </a:xfrm>
          <a:prstGeom prst="rect">
            <a:avLst/>
          </a:prstGeom>
          <a:ln>
            <a:noFill/>
          </a:ln>
          <a:extLst>
            <a:ext uri="{53640926-AAD7-44D8-BBD7-CCE9431645EC}">
              <a14:shadowObscured xmlns:a14="http://schemas.microsoft.com/office/drawing/2010/main"/>
            </a:ext>
          </a:extLst>
        </p:spPr>
      </p:pic>
      <p:sp>
        <p:nvSpPr>
          <p:cNvPr id="5" name="Прямоугольник 4"/>
          <p:cNvSpPr/>
          <p:nvPr/>
        </p:nvSpPr>
        <p:spPr>
          <a:xfrm>
            <a:off x="8437418" y="122838"/>
            <a:ext cx="3754582" cy="6612323"/>
          </a:xfrm>
          <a:prstGeom prst="rect">
            <a:avLst/>
          </a:prstGeom>
        </p:spPr>
        <p:txBody>
          <a:bodyPr wrap="square">
            <a:spAutoFit/>
          </a:bodyPr>
          <a:lstStyle/>
          <a:p>
            <a:pPr algn="just">
              <a:lnSpc>
                <a:spcPct val="107000"/>
              </a:lnSpc>
              <a:spcAft>
                <a:spcPts val="800"/>
              </a:spcAft>
            </a:pPr>
            <a:r>
              <a:rPr lang="uk-UA"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Рис.6 </a:t>
            </a:r>
            <a:r>
              <a:rPr lang="uk-UA" dirty="0">
                <a:solidFill>
                  <a:schemeClr val="bg1"/>
                </a:solidFill>
                <a:latin typeface="Calibri" panose="020F0502020204030204" pitchFamily="34" charset="0"/>
                <a:ea typeface="Calibri" panose="020F0502020204030204" pitchFamily="34" charset="0"/>
                <a:cs typeface="Times New Roman" panose="02020603050405020304" pitchFamily="18" charset="0"/>
              </a:rPr>
              <a:t>аналіз експресії </a:t>
            </a:r>
            <a:r>
              <a:rPr lang="uk-UA"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qRT</a:t>
            </a:r>
            <a:r>
              <a:rPr lang="uk-UA" dirty="0">
                <a:solidFill>
                  <a:schemeClr val="bg1"/>
                </a:solidFill>
                <a:latin typeface="Calibri" panose="020F0502020204030204" pitchFamily="34" charset="0"/>
                <a:ea typeface="Calibri" panose="020F0502020204030204" pitchFamily="34" charset="0"/>
                <a:cs typeface="Times New Roman" panose="02020603050405020304" pitchFamily="18" charset="0"/>
              </a:rPr>
              <a:t>-PCR генів TSV-CP та актину в 481-10-11-2. Мітки на осі x представляють номери рослин нащадків 481-10-11-2, а C – контрольні рослини. b Аналіз експресії генів TSV-CP, </a:t>
            </a:r>
            <a:r>
              <a:rPr lang="uk-UA"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nptII</a:t>
            </a:r>
            <a:r>
              <a:rPr lang="uk-UA" dirty="0">
                <a:solidFill>
                  <a:schemeClr val="bg1"/>
                </a:solidFill>
                <a:latin typeface="Calibri" panose="020F0502020204030204" pitchFamily="34" charset="0"/>
                <a:ea typeface="Calibri" panose="020F0502020204030204" pitchFamily="34" charset="0"/>
                <a:cs typeface="Times New Roman" panose="02020603050405020304" pitchFamily="18" charset="0"/>
              </a:rPr>
              <a:t> та актину в різних частинах рослин події № 481-10-11-2. Мітки позначають: ANT пильовики, DS розвивається насіння, FL </a:t>
            </a:r>
            <a:r>
              <a:rPr lang="uk-UA"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прапорцевий</a:t>
            </a:r>
            <a:r>
              <a:rPr lang="uk-UA" dirty="0">
                <a:solidFill>
                  <a:schemeClr val="bg1"/>
                </a:solidFill>
                <a:latin typeface="Calibri" panose="020F0502020204030204" pitchFamily="34" charset="0"/>
                <a:ea typeface="Calibri" panose="020F0502020204030204" pitchFamily="34" charset="0"/>
                <a:cs typeface="Times New Roman" panose="02020603050405020304" pitchFamily="18" charset="0"/>
              </a:rPr>
              <a:t> лист, FOL повністю відкритий лист, OVU яйцеклітини, MS зріле насіння і C представляє контрольні рослини. Представлено середні значення трьох біологічних повторень (± стандартна помилка). Смужки, що представляють гени актину і TSV-CP в a і гени актину, TSV-CP і </a:t>
            </a:r>
            <a:r>
              <a:rPr lang="uk-UA"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nptII</a:t>
            </a:r>
            <a:r>
              <a:rPr lang="uk-UA" dirty="0">
                <a:solidFill>
                  <a:schemeClr val="bg1"/>
                </a:solidFill>
                <a:latin typeface="Calibri" panose="020F0502020204030204" pitchFamily="34" charset="0"/>
                <a:ea typeface="Calibri" panose="020F0502020204030204" pitchFamily="34" charset="0"/>
                <a:cs typeface="Times New Roman" panose="02020603050405020304" pitchFamily="18" charset="0"/>
              </a:rPr>
              <a:t> в b, позначені тими ж буквами, істотно не відрізняються відповідно до LSD при p = 0,05 і p = 0,01, відповідно </a:t>
            </a:r>
          </a:p>
        </p:txBody>
      </p:sp>
    </p:spTree>
    <p:extLst>
      <p:ext uri="{BB962C8B-B14F-4D97-AF65-F5344CB8AC3E}">
        <p14:creationId xmlns:p14="http://schemas.microsoft.com/office/powerpoint/2010/main" val="2922502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85000" lnSpcReduction="10000"/>
          </a:bodyPr>
          <a:lstStyle/>
          <a:p>
            <a:pPr marL="0" indent="0">
              <a:buNone/>
            </a:pPr>
            <a:r>
              <a:rPr lang="uk-UA" sz="3500" dirty="0" smtClean="0"/>
              <a:t>МОДУЛЬ 4.  ГЕНЕТИЧНА ІНЖЕНЕРІЯ</a:t>
            </a:r>
          </a:p>
          <a:p>
            <a:endParaRPr lang="uk-UA" dirty="0"/>
          </a:p>
          <a:p>
            <a:pPr marL="0" indent="0">
              <a:buNone/>
            </a:pPr>
            <a:r>
              <a:rPr lang="uk-UA" sz="3500" dirty="0" smtClean="0">
                <a:latin typeface="Arial" panose="020B0604020202020204" pitchFamily="34" charset="0"/>
                <a:cs typeface="Arial" panose="020B0604020202020204" pitchFamily="34" charset="0"/>
              </a:rPr>
              <a:t>За матеріалами наукової статті </a:t>
            </a:r>
            <a:r>
              <a:rPr lang="uk-UA" sz="3500" dirty="0" err="1">
                <a:solidFill>
                  <a:prstClr val="white"/>
                </a:solidFill>
                <a:latin typeface="Arial" panose="020B0604020202020204" pitchFamily="34" charset="0"/>
                <a:ea typeface="Calibri" panose="020F0502020204030204" pitchFamily="34" charset="0"/>
                <a:cs typeface="Arial" panose="020B0604020202020204" pitchFamily="34" charset="0"/>
              </a:rPr>
              <a:t>Васаві</a:t>
            </a:r>
            <a:r>
              <a:rPr lang="uk-UA" sz="35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uk-UA" sz="3500" dirty="0" err="1">
                <a:solidFill>
                  <a:prstClr val="white"/>
                </a:solidFill>
                <a:latin typeface="Arial" panose="020B0604020202020204" pitchFamily="34" charset="0"/>
                <a:ea typeface="Calibri" panose="020F0502020204030204" pitchFamily="34" charset="0"/>
                <a:cs typeface="Arial" panose="020B0604020202020204" pitchFamily="34" charset="0"/>
              </a:rPr>
              <a:t>Сінгаредді</a:t>
            </a:r>
            <a:r>
              <a:rPr lang="uk-UA" sz="35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uk-UA" sz="3500" dirty="0" err="1">
                <a:solidFill>
                  <a:prstClr val="white"/>
                </a:solidFill>
                <a:latin typeface="Arial" panose="020B0604020202020204" pitchFamily="34" charset="0"/>
                <a:ea typeface="Calibri" panose="020F0502020204030204" pitchFamily="34" charset="0"/>
                <a:cs typeface="Arial" panose="020B0604020202020204" pitchFamily="34" charset="0"/>
              </a:rPr>
              <a:t>Віджай</a:t>
            </a:r>
            <a:r>
              <a:rPr lang="uk-UA" sz="35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uk-UA" sz="3500" dirty="0" err="1">
                <a:solidFill>
                  <a:prstClr val="white"/>
                </a:solidFill>
                <a:latin typeface="Arial" panose="020B0604020202020204" pitchFamily="34" charset="0"/>
                <a:ea typeface="Calibri" panose="020F0502020204030204" pitchFamily="34" charset="0"/>
                <a:cs typeface="Arial" panose="020B0604020202020204" pitchFamily="34" charset="0"/>
              </a:rPr>
              <a:t>Редді</a:t>
            </a:r>
            <a:r>
              <a:rPr lang="uk-UA" sz="35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uk-UA" sz="3500" dirty="0" err="1">
                <a:solidFill>
                  <a:prstClr val="white"/>
                </a:solidFill>
                <a:latin typeface="Arial" panose="020B0604020202020204" pitchFamily="34" charset="0"/>
                <a:ea typeface="Calibri" panose="020F0502020204030204" pitchFamily="34" charset="0"/>
                <a:cs typeface="Arial" panose="020B0604020202020204" pitchFamily="34" charset="0"/>
              </a:rPr>
              <a:t>Шері</a:t>
            </a:r>
            <a:r>
              <a:rPr lang="uk-UA" sz="35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uk-UA" sz="3500" dirty="0" err="1">
                <a:solidFill>
                  <a:prstClr val="white"/>
                </a:solidFill>
                <a:latin typeface="Arial" panose="020B0604020202020204" pitchFamily="34" charset="0"/>
                <a:ea typeface="Calibri" panose="020F0502020204030204" pitchFamily="34" charset="0"/>
                <a:cs typeface="Arial" panose="020B0604020202020204" pitchFamily="34" charset="0"/>
              </a:rPr>
              <a:t>Таракесварі</a:t>
            </a:r>
            <a:r>
              <a:rPr lang="uk-UA" sz="35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uk-UA" sz="3500" dirty="0" err="1">
                <a:solidFill>
                  <a:prstClr val="white"/>
                </a:solidFill>
                <a:latin typeface="Arial" panose="020B0604020202020204" pitchFamily="34" charset="0"/>
                <a:ea typeface="Calibri" panose="020F0502020204030204" pitchFamily="34" charset="0"/>
                <a:cs typeface="Arial" panose="020B0604020202020204" pitchFamily="34" charset="0"/>
              </a:rPr>
              <a:t>Муддануру</a:t>
            </a:r>
            <a:r>
              <a:rPr lang="uk-UA" sz="35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uk-UA" sz="3500" dirty="0" err="1">
                <a:solidFill>
                  <a:prstClr val="white"/>
                </a:solidFill>
                <a:latin typeface="Arial" panose="020B0604020202020204" pitchFamily="34" charset="0"/>
                <a:ea typeface="Calibri" panose="020F0502020204030204" pitchFamily="34" charset="0"/>
                <a:cs typeface="Arial" panose="020B0604020202020204" pitchFamily="34" charset="0"/>
              </a:rPr>
              <a:t>Реваті</a:t>
            </a:r>
            <a:r>
              <a:rPr lang="uk-UA" sz="35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uk-UA" sz="3500" dirty="0" err="1">
                <a:solidFill>
                  <a:prstClr val="white"/>
                </a:solidFill>
                <a:latin typeface="Arial" panose="020B0604020202020204" pitchFamily="34" charset="0"/>
                <a:ea typeface="Calibri" panose="020F0502020204030204" pitchFamily="34" charset="0"/>
                <a:cs typeface="Arial" panose="020B0604020202020204" pitchFamily="34" charset="0"/>
              </a:rPr>
              <a:t>Татініні</a:t>
            </a:r>
            <a:r>
              <a:rPr lang="uk-UA" sz="35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uk-UA" sz="3500" dirty="0" err="1">
                <a:solidFill>
                  <a:prstClr val="white"/>
                </a:solidFill>
                <a:latin typeface="Arial" panose="020B0604020202020204" pitchFamily="34" charset="0"/>
                <a:ea typeface="Calibri" panose="020F0502020204030204" pitchFamily="34" charset="0"/>
                <a:cs typeface="Arial" panose="020B0604020202020204" pitchFamily="34" charset="0"/>
              </a:rPr>
              <a:t>Ракеш</a:t>
            </a:r>
            <a:r>
              <a:rPr lang="uk-UA" sz="3500" dirty="0">
                <a:solidFill>
                  <a:prstClr val="white"/>
                </a:solidFill>
                <a:latin typeface="Arial" panose="020B0604020202020204" pitchFamily="34" charset="0"/>
                <a:ea typeface="Calibri" panose="020F0502020204030204" pitchFamily="34" charset="0"/>
                <a:cs typeface="Arial" panose="020B0604020202020204" pitchFamily="34" charset="0"/>
              </a:rPr>
              <a:t> Кумар </a:t>
            </a:r>
            <a:r>
              <a:rPr lang="uk-UA" sz="3500" dirty="0" err="1" smtClean="0">
                <a:solidFill>
                  <a:prstClr val="white"/>
                </a:solidFill>
                <a:latin typeface="Arial" panose="020B0604020202020204" pitchFamily="34" charset="0"/>
                <a:ea typeface="Calibri" panose="020F0502020204030204" pitchFamily="34" charset="0"/>
                <a:cs typeface="Arial" panose="020B0604020202020204" pitchFamily="34" charset="0"/>
              </a:rPr>
              <a:t>Джайн</a:t>
            </a:r>
            <a:endParaRPr lang="uk-UA" sz="3500" dirty="0" smtClean="0">
              <a:solidFill>
                <a:prstClr val="white"/>
              </a:solidFill>
              <a:latin typeface="Arial" panose="020B0604020202020204" pitchFamily="34" charset="0"/>
              <a:ea typeface="Calibri" panose="020F0502020204030204" pitchFamily="34" charset="0"/>
              <a:cs typeface="Arial" panose="020B0604020202020204" pitchFamily="34" charset="0"/>
            </a:endParaRPr>
          </a:p>
          <a:p>
            <a:endParaRPr lang="uk-UA" sz="1800" dirty="0">
              <a:solidFill>
                <a:prstClr val="white"/>
              </a:solidFill>
              <a:latin typeface="Times New Roman" panose="02020603050405020304" pitchFamily="18" charset="0"/>
              <a:cs typeface="Times New Roman" panose="02020603050405020304" pitchFamily="18" charset="0"/>
            </a:endParaRPr>
          </a:p>
          <a:p>
            <a:pPr marL="0" lvl="0" indent="0" algn="just">
              <a:lnSpc>
                <a:spcPct val="107000"/>
              </a:lnSpc>
              <a:spcBef>
                <a:spcPts val="0"/>
              </a:spcBef>
              <a:spcAft>
                <a:spcPts val="800"/>
              </a:spcAft>
              <a:buNone/>
            </a:pPr>
            <a:r>
              <a:rPr lang="uk-UA"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ГЕННА ІНЖЕНЕРІЯ СОНЯШНИКУ (</a:t>
            </a:r>
            <a:r>
              <a:rPr lang="en-US" sz="3200" b="1" i="1"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HELIANTHUS ANNUUS </a:t>
            </a:r>
            <a:r>
              <a:rPr lang="en-US"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a:t>
            </a:r>
            <a:r>
              <a:rPr lang="uk-UA"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ДЛЯ НАДАННЯ СТІЙКОСТІ ДО ЗАХВОРЮВАНОСТІ </a:t>
            </a:r>
            <a:r>
              <a:rPr lang="uk-UA" sz="3200" b="1" dirty="0" err="1">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НЕКРОЗАМИ</a:t>
            </a:r>
            <a:r>
              <a:rPr lang="uk-UA"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ШЛЯХОМ ВИКОРИСТАННЯ ГЕНА БІЛКА ОБОЛОНКИ ВІРУСУ ТЮТЮНОВОЇ МОЗАЇКИ</a:t>
            </a:r>
          </a:p>
          <a:p>
            <a:endParaRPr lang="ru-RU" dirty="0"/>
          </a:p>
        </p:txBody>
      </p:sp>
    </p:spTree>
    <p:extLst>
      <p:ext uri="{BB962C8B-B14F-4D97-AF65-F5344CB8AC3E}">
        <p14:creationId xmlns:p14="http://schemas.microsoft.com/office/powerpoint/2010/main" val="1429716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370617" y="1271738"/>
            <a:ext cx="4544291" cy="3416320"/>
          </a:xfrm>
          <a:prstGeom prst="rect">
            <a:avLst/>
          </a:prstGeom>
        </p:spPr>
        <p:txBody>
          <a:bodyPr wrap="square">
            <a:spAutoFit/>
          </a:bodyPr>
          <a:lstStyle/>
          <a:p>
            <a:pPr algn="just"/>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Для боротьби з вірусом було відібрано дві лінії події 481 у поколінні Т3, які включали лінію 481-4-20, яка була гомозиготною, і 481-4-35, яка відокремлювалася за геном TSV-CP разом з відповідними контрольними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вигна</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нетрансформований соняшник, неінокульовані трансгенні рослини). ПЛР-аналіз гена TSV-CP до виклику вірусу не показав ампліфікацію гена TSV-CP у контрольних рослин, але показав ампліфікацію у всіх рослинах лінії 481-4-20 та у 6 з 10 рослин лінії 481 -4-35 (рис. 7а). </a:t>
            </a:r>
            <a:endParaRPr lang="uk-UA" dirty="0">
              <a:solidFill>
                <a:schemeClr val="bg1"/>
              </a:solidFill>
              <a:latin typeface="Times New Roman" panose="02020603050405020304" pitchFamily="18" charset="0"/>
              <a:cs typeface="Times New Roman" panose="02020603050405020304" pitchFamily="18" charset="0"/>
            </a:endParaRPr>
          </a:p>
        </p:txBody>
      </p:sp>
      <p:pic>
        <p:nvPicPr>
          <p:cNvPr id="5" name="Рисунок 4"/>
          <p:cNvPicPr/>
          <p:nvPr/>
        </p:nvPicPr>
        <p:blipFill rotWithShape="1">
          <a:blip r:embed="rId2"/>
          <a:srcRect l="38322" t="23384" r="28007" b="37516"/>
          <a:stretch/>
        </p:blipFill>
        <p:spPr bwMode="auto">
          <a:xfrm>
            <a:off x="346363" y="759142"/>
            <a:ext cx="6796953" cy="5392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2895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09599" y="940452"/>
            <a:ext cx="4405745" cy="4801314"/>
          </a:xfrm>
          <a:prstGeom prst="rect">
            <a:avLst/>
          </a:prstGeom>
        </p:spPr>
        <p:txBody>
          <a:bodyPr wrap="square">
            <a:spAutoFit/>
          </a:bodyPr>
          <a:lstStyle/>
          <a:p>
            <a:pPr algn="just"/>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Після штучної інокуляції всі рослини гомозиготних ліній і рослини, що несуть ген TSV-CP в сегрегаційних лініях, були вільні від інфекції і росли до дозрівання; тоді як контрольні та нетрансгенні рослини в сегрегаційній лінії загинули протягом 10–12 днів після інокуляції (рис. 8). Симптоми, типові для інфекції TSV, такі як хлороз листя та симптоми мозаїки (рис. 8a), сильний некроз (рис. 8b), плямистість (рис. 8c) та висихання рослин, що в кінцевому підсумку призводить до затримки росту (рис. 8d) або загибелі рослин (рис. 8d). 8e) спостерігали у нетрансформованих рослинах соняшнику, але не в трансгенних рослинах, які залишилися здоровими (рис. 8f).</a:t>
            </a:r>
            <a:endParaRPr lang="uk-UA" dirty="0">
              <a:solidFill>
                <a:schemeClr val="bg1"/>
              </a:solidFill>
              <a:latin typeface="Times New Roman" panose="02020603050405020304" pitchFamily="18" charset="0"/>
              <a:cs typeface="Times New Roman" panose="02020603050405020304" pitchFamily="18" charset="0"/>
            </a:endParaRPr>
          </a:p>
        </p:txBody>
      </p:sp>
      <p:pic>
        <p:nvPicPr>
          <p:cNvPr id="5" name="Рисунок 4"/>
          <p:cNvPicPr/>
          <p:nvPr/>
        </p:nvPicPr>
        <p:blipFill rotWithShape="1">
          <a:blip r:embed="rId2"/>
          <a:srcRect l="35916" t="29658" r="21913" b="13878"/>
          <a:stretch/>
        </p:blipFill>
        <p:spPr bwMode="auto">
          <a:xfrm>
            <a:off x="5832753" y="641638"/>
            <a:ext cx="6170035" cy="53989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2960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36837" t="25951" r="43340" b="46442"/>
          <a:stretch/>
        </p:blipFill>
        <p:spPr bwMode="auto">
          <a:xfrm>
            <a:off x="1233715" y="43542"/>
            <a:ext cx="4194629" cy="3204359"/>
          </a:xfrm>
          <a:prstGeom prst="rect">
            <a:avLst/>
          </a:prstGeom>
          <a:ln>
            <a:noFill/>
          </a:ln>
          <a:extLst>
            <a:ext uri="{53640926-AAD7-44D8-BBD7-CCE9431645EC}">
              <a14:shadowObscured xmlns:a14="http://schemas.microsoft.com/office/drawing/2010/main"/>
            </a:ext>
          </a:extLst>
        </p:spPr>
      </p:pic>
      <p:sp>
        <p:nvSpPr>
          <p:cNvPr id="5" name="Прямоугольник 4"/>
          <p:cNvSpPr/>
          <p:nvPr/>
        </p:nvSpPr>
        <p:spPr>
          <a:xfrm>
            <a:off x="5632202" y="1127453"/>
            <a:ext cx="6559798" cy="4537781"/>
          </a:xfrm>
          <a:prstGeom prst="rect">
            <a:avLst/>
          </a:prstGeom>
        </p:spPr>
        <p:txBody>
          <a:bodyPr wrap="square">
            <a:spAutoFit/>
          </a:bodyPr>
          <a:lstStyle/>
          <a:p>
            <a:pPr algn="just">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Рис. 8. Зараження вірусами трансгенних рослин. Контрольні рослини з ознаками мозаїки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полоска</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3,7 см), b некроз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полоска</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2,4 см), c плямистість листків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полоска</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3,6 см) після штучної інокуляції соком; d затримка росту у заражених контрольних рослин (I) порівняно з неінфікованими рослинами які здорові (H)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полоска</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2,9 см). e Контрольні рослини, які загинули протягом 10–12 днів після пробного аналізу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полоска</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8,6 см). f Вірусні симптоми на контрольних рослинах (C) та варіація реакції у двох рослин 481-4-35 (T), які відокремилися на наявність гена TSV-CP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Bar</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8,6 см). (g) Відмінності в зростанні та реакції на SND між рослинами гомозиготної трансгенної лінії (481-10-11-2) (T) і контролю (C)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полоска</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10,3 см). h Відмінності в реакції на SND у рослин гомозиготної (481-10-11-2) (позначена як 481) і сегрегаційної лінії (753-7-3) (позначена як 753)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полоска</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9,1 см)</a:t>
            </a:r>
          </a:p>
        </p:txBody>
      </p:sp>
      <p:pic>
        <p:nvPicPr>
          <p:cNvPr id="6" name="Рисунок 5"/>
          <p:cNvPicPr/>
          <p:nvPr/>
        </p:nvPicPr>
        <p:blipFill rotWithShape="1">
          <a:blip r:embed="rId2"/>
          <a:srcRect l="57285" t="25951" r="23517" b="46442"/>
          <a:stretch/>
        </p:blipFill>
        <p:spPr bwMode="auto">
          <a:xfrm>
            <a:off x="1233715" y="3396344"/>
            <a:ext cx="4093028" cy="34198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5123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964" y="2040861"/>
            <a:ext cx="5860472" cy="2463238"/>
          </a:xfrm>
          <a:prstGeom prst="rect">
            <a:avLst/>
          </a:prstGeom>
        </p:spPr>
        <p:txBody>
          <a:bodyPr wrap="square">
            <a:spAutoFit/>
          </a:bodyPr>
          <a:lstStyle/>
          <a:p>
            <a:pPr algn="just">
              <a:lnSpc>
                <a:spcPct val="107000"/>
              </a:lnSpc>
              <a:spcAft>
                <a:spcPts val="800"/>
              </a:spcAft>
            </a:pPr>
            <a:r>
              <a:rPr lang="uk-UA"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Через десять днів після інокуляції </a:t>
            </a:r>
            <a:r>
              <a:rPr lang="uk-UA"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напівкількісний</a:t>
            </a:r>
            <a:r>
              <a:rPr lang="uk-UA"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аналіз RT-PCR, проведений як для </a:t>
            </a:r>
            <a:r>
              <a:rPr lang="uk-UA"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безсимптомних</a:t>
            </a:r>
            <a:r>
              <a:rPr lang="uk-UA"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так і для симптоматичних рослин, показав </a:t>
            </a:r>
            <a:r>
              <a:rPr lang="uk-UA"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амплікони</a:t>
            </a:r>
            <a:r>
              <a:rPr lang="uk-UA"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TSV-CP, що підтверджують системну інфекцію в цих рослинах (через інфекцію в сприйнятливих рослинах та експресію гена в стійких рослинах), за винятком неінокульованих контрольних (нетрансформований соняшник) рослин (рис. 7б).</a:t>
            </a:r>
          </a:p>
        </p:txBody>
      </p:sp>
      <p:pic>
        <p:nvPicPr>
          <p:cNvPr id="3" name="Рисунок 2"/>
          <p:cNvPicPr/>
          <p:nvPr/>
        </p:nvPicPr>
        <p:blipFill rotWithShape="1">
          <a:blip r:embed="rId2"/>
          <a:srcRect l="38322" t="62253" r="28007" b="7890"/>
          <a:stretch/>
        </p:blipFill>
        <p:spPr bwMode="auto">
          <a:xfrm>
            <a:off x="6054436" y="847872"/>
            <a:ext cx="5965680" cy="55944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0745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7091" y="312583"/>
            <a:ext cx="6096000" cy="6296019"/>
          </a:xfrm>
          <a:prstGeom prst="rect">
            <a:avLst/>
          </a:prstGeom>
        </p:spPr>
        <p:txBody>
          <a:bodyPr>
            <a:spAutoFit/>
          </a:bodyPr>
          <a:lstStyle/>
          <a:p>
            <a:pPr algn="just">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Згодом рослини зразків 481-10-11-2 і 753-7-3 разом з контролем інокулювали інфікованим соком. ІФА було проведено для рослин після інфікування, а показники поглинання при 405 нм становили 0,50–0,65, 0,20–0,94 та 1,10 відповідно у 481-10-11-2, 753-7-3 та контрольних рослин (Таблиця 2). Існувала чітка різниця щодо розвитку симптомів та росту рослин між трансгенними та контрольними рослинами при зараженні вірусом. Здорові рослини 481-10-11-2 мали лише місцеві симптоми, і рослини виросли до 36–50 см через 21 день інокуляції. Контрольні групи мали відставання в зростанні через системну інфекцію і мали висоту рослини 12 см і зрештою загинули (рис. 8g). Подібним є випадок у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гемізиготної</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лінії (753-7-3), у якій ПЛР-негативні рослини показали затримку росту на 14 см після 21 дня інокуляції (рис. 8h). Незважаючи на те, що спостерігалися місцеві симптоми, трансгенні рослини швидко відроджувалися та мали нормальні верхівки з добре розвиненою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капітулою</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та гарним зав’язуванням насіння (рис. 8g, h). Сприйнятливі рослини не розвивалися, і жодна з них не досягла стадії цвітіння.</a:t>
            </a:r>
          </a:p>
        </p:txBody>
      </p:sp>
      <p:pic>
        <p:nvPicPr>
          <p:cNvPr id="5" name="Рисунок 4"/>
          <p:cNvPicPr/>
          <p:nvPr/>
        </p:nvPicPr>
        <p:blipFill rotWithShape="1">
          <a:blip r:embed="rId2"/>
          <a:srcRect l="36926" t="54651" r="43429" b="8778"/>
          <a:stretch/>
        </p:blipFill>
        <p:spPr bwMode="auto">
          <a:xfrm>
            <a:off x="7656283" y="312583"/>
            <a:ext cx="2960915" cy="2909049"/>
          </a:xfrm>
          <a:prstGeom prst="rect">
            <a:avLst/>
          </a:prstGeom>
          <a:ln>
            <a:noFill/>
          </a:ln>
          <a:extLst>
            <a:ext uri="{53640926-AAD7-44D8-BBD7-CCE9431645EC}">
              <a14:shadowObscured xmlns:a14="http://schemas.microsoft.com/office/drawing/2010/main"/>
            </a:ext>
          </a:extLst>
        </p:spPr>
      </p:pic>
      <p:pic>
        <p:nvPicPr>
          <p:cNvPr id="6" name="Рисунок 5"/>
          <p:cNvPicPr/>
          <p:nvPr/>
        </p:nvPicPr>
        <p:blipFill rotWithShape="1">
          <a:blip r:embed="rId2"/>
          <a:srcRect l="57017" t="54651" r="23427" b="8778"/>
          <a:stretch/>
        </p:blipFill>
        <p:spPr bwMode="auto">
          <a:xfrm>
            <a:off x="7656283" y="3408202"/>
            <a:ext cx="2953659" cy="320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5927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9942" y="2338806"/>
            <a:ext cx="11596915" cy="2166875"/>
          </a:xfrm>
          <a:prstGeom prst="rect">
            <a:avLst/>
          </a:prstGeom>
        </p:spPr>
        <p:txBody>
          <a:bodyPr wrap="square">
            <a:spAutoFit/>
          </a:bodyPr>
          <a:lstStyle/>
          <a:p>
            <a:pPr>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Таким чином, у цьому дослідженні були отримані трансгенні лінії, що містять ген білка TSV-</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coat</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зі стійкістю до TSV, і були проведені всі можливі підтверджуючі тести для виявлення та підтвердження стабільної інтеграції, успадкування та експресії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трансгену</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в трансгенних рослинах. Ці лінії мають великий потенціал, оскільки вони служать донорами для включення стійкості до хвороби некрозу в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агрономічно</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кращих інбредних і батьківських лініях гібридів соняшнику. Оскільки TSV став одним із найважливіших вірусних захворювань в Індії та, як повідомляється, вражає кілька важливих овочевих, волокнистих та олійних культур, ця методика CP-MR має далекосяжні наслідки, особливо для комерційних культур, таких як арахіс, бавовна та соя.</a:t>
            </a:r>
          </a:p>
        </p:txBody>
      </p:sp>
    </p:spTree>
    <p:extLst>
      <p:ext uri="{BB962C8B-B14F-4D97-AF65-F5344CB8AC3E}">
        <p14:creationId xmlns:p14="http://schemas.microsoft.com/office/powerpoint/2010/main" val="4275796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7817" y="675725"/>
            <a:ext cx="9171709" cy="5022401"/>
          </a:xfrm>
          <a:prstGeom prst="rect">
            <a:avLst/>
          </a:prstGeom>
        </p:spPr>
        <p:txBody>
          <a:bodyPr wrap="square">
            <a:spAutoFit/>
          </a:bodyPr>
          <a:lstStyle/>
          <a:p>
            <a:pPr algn="just">
              <a:lnSpc>
                <a:spcPct val="107000"/>
              </a:lnSpc>
              <a:spcAft>
                <a:spcPts val="800"/>
              </a:spcAft>
            </a:pPr>
            <a:r>
              <a:rPr lang="uk-UA"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Вступ</a:t>
            </a:r>
          </a:p>
          <a:p>
            <a:pPr algn="just">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Соняшник (</a:t>
            </a:r>
            <a:r>
              <a:rPr lang="uk-UA"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Helianthus</a:t>
            </a:r>
            <a:r>
              <a:rPr lang="uk-UA"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annuus</a:t>
            </a:r>
            <a:r>
              <a:rPr lang="uk-UA"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L.) — третя за значенням олійна культура у світі. Обробна площа соняшнику перевищує 26,2 мільйона га, що виробляє близько 47,3 мільйонів тон насіння щорічно у всьому світі (FAOSTAT 2016). Ця культура була завезена в Індію в 1970-х роках і стала потенційною олійною культурою. Однак з кінця 1990-х років вирощування соняшнику було серйозно ускладнено через нове вірусне захворювання, яке називається хворобою некрозу соняшнику (SND), і епідемія призвела до значних втрат у виробництві соняшнику, а площа вирощування була різко скорочена з 2,0 до 0,4 млн га., річне виробництво скоротилося з 2,0 млн. тон у 1998–1999 роках до 0,33 млн. тон протягом 2016 року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Bhat</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et</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al</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2002;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Jain</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et</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al</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2003). Після появи хвороба набула широкого поширення, зустрічаючись у всі сезони та на всіх фенологічних стадіях росту, що спричиняє значні втрати врожаю (30–100%) через раннє зараження на полях. Типовими симптомами зараженого соняшнику, є некроз листкової пластинки, черешка, стебла та квіткової чашечки із затримкою росту, що призводить до загибелі рослин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Ravi</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et</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al</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2001;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Reddy</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et</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al</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2007). Хвороба некрозом соняшнику також є типовою для Нідерландів, Аргентини, Австралії та Індії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Dijkstra</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1983;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Sharman</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et</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al</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2008).</a:t>
            </a:r>
          </a:p>
        </p:txBody>
      </p:sp>
      <p:pic>
        <p:nvPicPr>
          <p:cNvPr id="2050" name="Picture 2" descr="Symptoms of TSV on naturally infected field samples of: (a) sunflower... |  Download Scientific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r="51679" b="51464"/>
          <a:stretch/>
        </p:blipFill>
        <p:spPr bwMode="auto">
          <a:xfrm>
            <a:off x="9585828" y="43289"/>
            <a:ext cx="2453772" cy="23951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ymptoms of sunflower necrosis disease in sunflower plants. (A)... |  Download Scientific Diagram"/>
          <p:cNvPicPr>
            <a:picLocks noChangeAspect="1" noChangeArrowheads="1"/>
          </p:cNvPicPr>
          <p:nvPr/>
        </p:nvPicPr>
        <p:blipFill rotWithShape="1">
          <a:blip r:embed="rId3">
            <a:extLst>
              <a:ext uri="{28A0092B-C50C-407E-A947-70E740481C1C}">
                <a14:useLocalDpi xmlns:a14="http://schemas.microsoft.com/office/drawing/2010/main" val="0"/>
              </a:ext>
            </a:extLst>
          </a:blip>
          <a:srcRect l="53037" t="1920" r="1883" b="73644"/>
          <a:stretch/>
        </p:blipFill>
        <p:spPr bwMode="auto">
          <a:xfrm>
            <a:off x="9585829" y="2466108"/>
            <a:ext cx="2448000" cy="21034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ymptoms of sunflower necrosis disease in sunflower plants. (A)... |  Download Scientific Diagram"/>
          <p:cNvPicPr>
            <a:picLocks noChangeAspect="1" noChangeArrowheads="1"/>
          </p:cNvPicPr>
          <p:nvPr/>
        </p:nvPicPr>
        <p:blipFill rotWithShape="1">
          <a:blip r:embed="rId3">
            <a:extLst>
              <a:ext uri="{28A0092B-C50C-407E-A947-70E740481C1C}">
                <a14:useLocalDpi xmlns:a14="http://schemas.microsoft.com/office/drawing/2010/main" val="0"/>
              </a:ext>
            </a:extLst>
          </a:blip>
          <a:srcRect l="24272" t="68015" r="30973" b="3593"/>
          <a:stretch/>
        </p:blipFill>
        <p:spPr bwMode="auto">
          <a:xfrm>
            <a:off x="9580058" y="4602872"/>
            <a:ext cx="2453771" cy="221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75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7091" y="1024591"/>
            <a:ext cx="11554691" cy="4845557"/>
          </a:xfrm>
          <a:prstGeom prst="rect">
            <a:avLst/>
          </a:prstGeom>
        </p:spPr>
        <p:txBody>
          <a:bodyPr wrap="square">
            <a:spAutoFit/>
          </a:bodyPr>
          <a:lstStyle/>
          <a:p>
            <a:pPr algn="just">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Стратегії боротьби з вірусами включають використання генетичної стійкості, контроль популяцій переносників з використанням інсектицидів та відповідних культурних практик. Виявилося, що більшість ліній зародкової плазми, включаючи лінії CMS, R та вивільнені гібриди, перевірені за допомогою техніки інокуляції штучного соку проти SND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Chander</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Rao</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et</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al</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2002). Традиційні стратегії управління для контролю SND на основі культурних практик, включаючи обробку насіння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імідаклопридом</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використання сорго як прикордонної культури, біологічний контроль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Srinivasan</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and</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Mathivanan</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2009), відстрочену посадку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Shirshikar</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2003), контроль популяції трипсів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Pramod</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et</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al</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2011) були не досить ефективними. Виробничі втрати були як прямими, внаслідок пошкодження посівів, спричиненого TSV, так і опосередкованими – втрата посівних площ, оскільки фермери були змушені перейти на альтернативні культури. Так як не існує єдиного інструменту боротьби з цією хворобою, генна інженерія стала привабливим підходом для створення сортів соняшнику зі стійкістю до TSV</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uk-UA" dirty="0">
                <a:solidFill>
                  <a:schemeClr val="bg1"/>
                </a:solidFill>
                <a:latin typeface="Times New Roman" panose="02020603050405020304" pitchFamily="18" charset="0"/>
                <a:cs typeface="Times New Roman" panose="02020603050405020304" pitchFamily="18" charset="0"/>
              </a:rPr>
              <a:t>Дане дослідження було проведено з метою розвитку трансгенних подій у соняшнику шляхом розгортання гена білка TSV-</a:t>
            </a:r>
            <a:r>
              <a:rPr lang="uk-UA" dirty="0" err="1">
                <a:solidFill>
                  <a:schemeClr val="bg1"/>
                </a:solidFill>
                <a:latin typeface="Times New Roman" panose="02020603050405020304" pitchFamily="18" charset="0"/>
                <a:cs typeface="Times New Roman" panose="02020603050405020304" pitchFamily="18" charset="0"/>
              </a:rPr>
              <a:t>coat</a:t>
            </a:r>
            <a:r>
              <a:rPr lang="uk-UA" dirty="0">
                <a:solidFill>
                  <a:schemeClr val="bg1"/>
                </a:solidFill>
                <a:latin typeface="Times New Roman" panose="02020603050405020304" pitchFamily="18" charset="0"/>
                <a:cs typeface="Times New Roman" panose="02020603050405020304" pitchFamily="18" charset="0"/>
              </a:rPr>
              <a:t>, характеристики передбачуваних подій трансформації для стабільної інтеграції, успадкування введеного гена та підтвердження резистентності за допомогою аналізів на вірус.</a:t>
            </a:r>
          </a:p>
          <a:p>
            <a:pPr algn="just">
              <a:lnSpc>
                <a:spcPct val="107000"/>
              </a:lnSpc>
              <a:spcAft>
                <a:spcPts val="800"/>
              </a:spcAft>
            </a:pPr>
            <a:endPar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6" name="Picture 4" descr="Сорт Соняшника Добриня Насіння купити опис ціна в Україні |  Агроэксперт-Трейд"/>
          <p:cNvPicPr>
            <a:picLocks noChangeAspect="1" noChangeArrowheads="1"/>
          </p:cNvPicPr>
          <p:nvPr/>
        </p:nvPicPr>
        <p:blipFill rotWithShape="1">
          <a:blip r:embed="rId2">
            <a:extLst>
              <a:ext uri="{28A0092B-C50C-407E-A947-70E740481C1C}">
                <a14:useLocalDpi xmlns:a14="http://schemas.microsoft.com/office/drawing/2010/main" val="0"/>
              </a:ext>
            </a:extLst>
          </a:blip>
          <a:srcRect t="71220"/>
          <a:stretch/>
        </p:blipFill>
        <p:spPr bwMode="auto">
          <a:xfrm>
            <a:off x="2673493" y="5304201"/>
            <a:ext cx="6761885" cy="113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277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9381" y="545708"/>
            <a:ext cx="9531927" cy="5975034"/>
          </a:xfrm>
          <a:prstGeom prst="rect">
            <a:avLst/>
          </a:prstGeom>
        </p:spPr>
        <p:txBody>
          <a:bodyPr wrap="square">
            <a:spAutoFit/>
          </a:bodyPr>
          <a:lstStyle/>
          <a:p>
            <a:pPr algn="just">
              <a:lnSpc>
                <a:spcPct val="107000"/>
              </a:lnSpc>
              <a:spcAft>
                <a:spcPts val="800"/>
              </a:spcAft>
            </a:pPr>
            <a:r>
              <a:rPr lang="uk-UA"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Матеріали і методи</a:t>
            </a:r>
          </a:p>
          <a:p>
            <a:pPr algn="just">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Рослинний матеріал</a:t>
            </a:r>
          </a:p>
          <a:p>
            <a:pPr algn="just"/>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Генотипи соняшнику, використані в експериментах з трансформації, включали сорт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Morden</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відновлювальну лінію (RHA 6D-1) і два гібриди, DRSH-1 і KBSH-1, отримані з </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зародкової </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плазми, ICAR-Індійський інститут досліджень олійних культур (IIOR), Індія</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uk-UA" dirty="0">
                <a:solidFill>
                  <a:schemeClr val="bg1"/>
                </a:solidFill>
                <a:latin typeface="Times New Roman" panose="02020603050405020304" pitchFamily="18" charset="0"/>
                <a:cs typeface="Times New Roman" panose="02020603050405020304" pitchFamily="18" charset="0"/>
              </a:rPr>
              <a:t>Зріле насіння </a:t>
            </a:r>
            <a:r>
              <a:rPr lang="uk-UA" dirty="0" smtClean="0">
                <a:solidFill>
                  <a:schemeClr val="bg1"/>
                </a:solidFill>
                <a:latin typeface="Times New Roman" panose="02020603050405020304" pitchFamily="18" charset="0"/>
                <a:cs typeface="Times New Roman" panose="02020603050405020304" pitchFamily="18" charset="0"/>
              </a:rPr>
              <a:t>очищали </a:t>
            </a:r>
            <a:r>
              <a:rPr lang="uk-UA" dirty="0">
                <a:solidFill>
                  <a:schemeClr val="bg1"/>
                </a:solidFill>
                <a:latin typeface="Times New Roman" panose="02020603050405020304" pitchFamily="18" charset="0"/>
                <a:cs typeface="Times New Roman" panose="02020603050405020304" pitchFamily="18" charset="0"/>
              </a:rPr>
              <a:t>і ретельно </a:t>
            </a:r>
            <a:r>
              <a:rPr lang="uk-UA" dirty="0" smtClean="0">
                <a:solidFill>
                  <a:schemeClr val="bg1"/>
                </a:solidFill>
                <a:latin typeface="Times New Roman" panose="02020603050405020304" pitchFamily="18" charset="0"/>
                <a:cs typeface="Times New Roman" panose="02020603050405020304" pitchFamily="18" charset="0"/>
              </a:rPr>
              <a:t>промивали </a:t>
            </a:r>
            <a:r>
              <a:rPr lang="uk-UA" dirty="0">
                <a:solidFill>
                  <a:schemeClr val="bg1"/>
                </a:solidFill>
                <a:latin typeface="Times New Roman" panose="02020603050405020304" pitchFamily="18" charset="0"/>
                <a:cs typeface="Times New Roman" panose="02020603050405020304" pitchFamily="18" charset="0"/>
              </a:rPr>
              <a:t>під проточною водою з крана, поверхню </a:t>
            </a:r>
            <a:r>
              <a:rPr lang="uk-UA" dirty="0" smtClean="0">
                <a:solidFill>
                  <a:schemeClr val="bg1"/>
                </a:solidFill>
                <a:latin typeface="Times New Roman" panose="02020603050405020304" pitchFamily="18" charset="0"/>
                <a:cs typeface="Times New Roman" panose="02020603050405020304" pitchFamily="18" charset="0"/>
              </a:rPr>
              <a:t>стерилізували 0,1</a:t>
            </a:r>
            <a:r>
              <a:rPr lang="uk-UA" dirty="0">
                <a:solidFill>
                  <a:schemeClr val="bg1"/>
                </a:solidFill>
                <a:latin typeface="Times New Roman" panose="02020603050405020304" pitchFamily="18" charset="0"/>
                <a:cs typeface="Times New Roman" panose="02020603050405020304" pitchFamily="18" charset="0"/>
              </a:rPr>
              <a:t>% </a:t>
            </a:r>
            <a:r>
              <a:rPr lang="uk-UA" dirty="0" smtClean="0">
                <a:solidFill>
                  <a:schemeClr val="bg1"/>
                </a:solidFill>
                <a:latin typeface="Times New Roman" panose="02020603050405020304" pitchFamily="18" charset="0"/>
                <a:cs typeface="Times New Roman" panose="02020603050405020304" pitchFamily="18" charset="0"/>
              </a:rPr>
              <a:t> </a:t>
            </a:r>
            <a:r>
              <a:rPr lang="uk-UA" dirty="0">
                <a:solidFill>
                  <a:schemeClr val="bg1"/>
                </a:solidFill>
                <a:latin typeface="Times New Roman" panose="02020603050405020304" pitchFamily="18" charset="0"/>
                <a:cs typeface="Times New Roman" panose="02020603050405020304" pitchFamily="18" charset="0"/>
              </a:rPr>
              <a:t>хлоридом ртуті протягом 10 хв, </a:t>
            </a:r>
            <a:r>
              <a:rPr lang="uk-UA" dirty="0" smtClean="0">
                <a:solidFill>
                  <a:schemeClr val="bg1"/>
                </a:solidFill>
                <a:latin typeface="Times New Roman" panose="02020603050405020304" pitchFamily="18" charset="0"/>
                <a:cs typeface="Times New Roman" panose="02020603050405020304" pitchFamily="18" charset="0"/>
              </a:rPr>
              <a:t>далі промивали </a:t>
            </a:r>
            <a:r>
              <a:rPr lang="uk-UA" dirty="0">
                <a:solidFill>
                  <a:schemeClr val="bg1"/>
                </a:solidFill>
                <a:latin typeface="Times New Roman" panose="02020603050405020304" pitchFamily="18" charset="0"/>
                <a:cs typeface="Times New Roman" panose="02020603050405020304" pitchFamily="18" charset="0"/>
              </a:rPr>
              <a:t>тричі стерильною водою по 5 хв</a:t>
            </a:r>
            <a:r>
              <a:rPr lang="uk-UA" dirty="0" smtClean="0">
                <a:solidFill>
                  <a:schemeClr val="bg1"/>
                </a:solidFill>
                <a:latin typeface="Times New Roman" panose="02020603050405020304" pitchFamily="18" charset="0"/>
                <a:cs typeface="Times New Roman" panose="02020603050405020304" pitchFamily="18" charset="0"/>
              </a:rPr>
              <a:t>, та обробляли </a:t>
            </a:r>
            <a:r>
              <a:rPr lang="uk-UA" dirty="0">
                <a:solidFill>
                  <a:schemeClr val="bg1"/>
                </a:solidFill>
                <a:latin typeface="Times New Roman" panose="02020603050405020304" pitchFamily="18" charset="0"/>
                <a:cs typeface="Times New Roman" panose="02020603050405020304" pitchFamily="18" charset="0"/>
              </a:rPr>
              <a:t>фунгіцидом </a:t>
            </a:r>
            <a:r>
              <a:rPr lang="uk-UA" dirty="0" err="1">
                <a:solidFill>
                  <a:schemeClr val="bg1"/>
                </a:solidFill>
                <a:latin typeface="Times New Roman" panose="02020603050405020304" pitchFamily="18" charset="0"/>
                <a:cs typeface="Times New Roman" panose="02020603050405020304" pitchFamily="18" charset="0"/>
              </a:rPr>
              <a:t>Бавістин</a:t>
            </a:r>
            <a:r>
              <a:rPr lang="uk-UA" dirty="0">
                <a:solidFill>
                  <a:schemeClr val="bg1"/>
                </a:solidFill>
                <a:latin typeface="Times New Roman" panose="02020603050405020304" pitchFamily="18" charset="0"/>
                <a:cs typeface="Times New Roman" panose="02020603050405020304" pitchFamily="18" charset="0"/>
              </a:rPr>
              <a:t> (1 мг/100 мл) для 8 хв і остаточне </a:t>
            </a:r>
            <a:r>
              <a:rPr lang="uk-UA" dirty="0" smtClean="0">
                <a:solidFill>
                  <a:schemeClr val="bg1"/>
                </a:solidFill>
                <a:latin typeface="Times New Roman" panose="02020603050405020304" pitchFamily="18" charset="0"/>
                <a:cs typeface="Times New Roman" panose="02020603050405020304" pitchFamily="18" charset="0"/>
              </a:rPr>
              <a:t>змивали </a:t>
            </a:r>
            <a:r>
              <a:rPr lang="uk-UA" dirty="0">
                <a:solidFill>
                  <a:schemeClr val="bg1"/>
                </a:solidFill>
                <a:latin typeface="Times New Roman" panose="02020603050405020304" pitchFamily="18" charset="0"/>
                <a:cs typeface="Times New Roman" panose="02020603050405020304" pitchFamily="18" charset="0"/>
              </a:rPr>
              <a:t>водою</a:t>
            </a:r>
            <a:r>
              <a:rPr lang="uk-UA" dirty="0" smtClean="0">
                <a:solidFill>
                  <a:schemeClr val="bg1"/>
                </a:solidFill>
                <a:latin typeface="Times New Roman" panose="02020603050405020304" pitchFamily="18" charset="0"/>
                <a:cs typeface="Times New Roman" panose="02020603050405020304" pitchFamily="18" charset="0"/>
              </a:rPr>
              <a:t>.</a:t>
            </a:r>
          </a:p>
          <a:p>
            <a:pPr algn="just"/>
            <a:endParaRPr lang="uk-UA" dirty="0">
              <a:solidFill>
                <a:schemeClr val="bg1"/>
              </a:solidFill>
              <a:latin typeface="Times New Roman" panose="02020603050405020304" pitchFamily="18" charset="0"/>
              <a:cs typeface="Times New Roman" panose="02020603050405020304" pitchFamily="18" charset="0"/>
            </a:endParaRPr>
          </a:p>
          <a:p>
            <a:pPr algn="just"/>
            <a:r>
              <a:rPr lang="uk-UA" dirty="0">
                <a:solidFill>
                  <a:schemeClr val="bg1"/>
                </a:solidFill>
                <a:latin typeface="Times New Roman" panose="02020603050405020304" pitchFamily="18" charset="0"/>
                <a:cs typeface="Times New Roman" panose="02020603050405020304" pitchFamily="18" charset="0"/>
              </a:rPr>
              <a:t>Генні </a:t>
            </a:r>
            <a:r>
              <a:rPr lang="uk-UA" dirty="0" smtClean="0">
                <a:solidFill>
                  <a:schemeClr val="bg1"/>
                </a:solidFill>
                <a:latin typeface="Times New Roman" panose="02020603050405020304" pitchFamily="18" charset="0"/>
                <a:cs typeface="Times New Roman" panose="02020603050405020304" pitchFamily="18" charset="0"/>
              </a:rPr>
              <a:t>конструкції</a:t>
            </a:r>
          </a:p>
          <a:p>
            <a:pPr algn="just"/>
            <a:endParaRPr lang="uk-UA" dirty="0">
              <a:solidFill>
                <a:schemeClr val="bg1"/>
              </a:solidFill>
              <a:latin typeface="Times New Roman" panose="02020603050405020304" pitchFamily="18" charset="0"/>
              <a:cs typeface="Times New Roman" panose="02020603050405020304" pitchFamily="18" charset="0"/>
            </a:endParaRPr>
          </a:p>
          <a:p>
            <a:pPr algn="just"/>
            <a:r>
              <a:rPr lang="uk-UA" dirty="0">
                <a:solidFill>
                  <a:schemeClr val="bg1"/>
                </a:solidFill>
                <a:latin typeface="Times New Roman" panose="02020603050405020304" pitchFamily="18" charset="0"/>
                <a:cs typeface="Times New Roman" panose="02020603050405020304" pitchFamily="18" charset="0"/>
              </a:rPr>
              <a:t>Ген TSV-CP (717 </a:t>
            </a:r>
            <a:r>
              <a:rPr lang="uk-UA" dirty="0" err="1">
                <a:solidFill>
                  <a:schemeClr val="bg1"/>
                </a:solidFill>
                <a:latin typeface="Times New Roman" panose="02020603050405020304" pitchFamily="18" charset="0"/>
                <a:cs typeface="Times New Roman" panose="02020603050405020304" pitchFamily="18" charset="0"/>
              </a:rPr>
              <a:t>bp</a:t>
            </a:r>
            <a:r>
              <a:rPr lang="uk-UA" dirty="0">
                <a:solidFill>
                  <a:schemeClr val="bg1"/>
                </a:solidFill>
                <a:latin typeface="Times New Roman" panose="02020603050405020304" pitchFamily="18" charset="0"/>
                <a:cs typeface="Times New Roman" panose="02020603050405020304" pitchFamily="18" charset="0"/>
              </a:rPr>
              <a:t>) був клонований у </a:t>
            </a:r>
            <a:r>
              <a:rPr lang="uk-UA" dirty="0" smtClean="0">
                <a:solidFill>
                  <a:schemeClr val="bg1"/>
                </a:solidFill>
                <a:latin typeface="Times New Roman" panose="02020603050405020304" pitchFamily="18" charset="0"/>
                <a:cs typeface="Times New Roman" panose="02020603050405020304" pitchFamily="18" charset="0"/>
              </a:rPr>
              <a:t>ПЛР-</a:t>
            </a:r>
            <a:r>
              <a:rPr lang="uk-UA" dirty="0" err="1" smtClean="0">
                <a:solidFill>
                  <a:schemeClr val="bg1"/>
                </a:solidFill>
                <a:latin typeface="Times New Roman" panose="02020603050405020304" pitchFamily="18" charset="0"/>
                <a:cs typeface="Times New Roman" panose="02020603050405020304" pitchFamily="18" charset="0"/>
              </a:rPr>
              <a:t>клонуючий</a:t>
            </a:r>
            <a:r>
              <a:rPr lang="uk-UA" dirty="0" smtClean="0">
                <a:solidFill>
                  <a:schemeClr val="bg1"/>
                </a:solidFill>
                <a:latin typeface="Times New Roman" panose="02020603050405020304" pitchFamily="18" charset="0"/>
                <a:cs typeface="Times New Roman" panose="02020603050405020304" pitchFamily="18" charset="0"/>
              </a:rPr>
              <a:t> </a:t>
            </a:r>
            <a:r>
              <a:rPr lang="uk-UA" dirty="0">
                <a:solidFill>
                  <a:schemeClr val="bg1"/>
                </a:solidFill>
                <a:latin typeface="Times New Roman" panose="02020603050405020304" pitchFamily="18" charset="0"/>
                <a:cs typeface="Times New Roman" panose="02020603050405020304" pitchFamily="18" charset="0"/>
              </a:rPr>
              <a:t>вектор </a:t>
            </a:r>
            <a:r>
              <a:rPr lang="uk-UA" dirty="0" err="1">
                <a:solidFill>
                  <a:schemeClr val="bg1"/>
                </a:solidFill>
                <a:latin typeface="Times New Roman" panose="02020603050405020304" pitchFamily="18" charset="0"/>
                <a:cs typeface="Times New Roman" panose="02020603050405020304" pitchFamily="18" charset="0"/>
              </a:rPr>
              <a:t>pDrive</a:t>
            </a:r>
            <a:r>
              <a:rPr lang="uk-UA" dirty="0">
                <a:solidFill>
                  <a:schemeClr val="bg1"/>
                </a:solidFill>
                <a:latin typeface="Times New Roman" panose="02020603050405020304" pitchFamily="18" charset="0"/>
                <a:cs typeface="Times New Roman" panose="02020603050405020304" pitchFamily="18" charset="0"/>
              </a:rPr>
              <a:t> (3,85 </a:t>
            </a:r>
            <a:r>
              <a:rPr lang="uk-UA" dirty="0" err="1">
                <a:solidFill>
                  <a:schemeClr val="bg1"/>
                </a:solidFill>
                <a:latin typeface="Times New Roman" panose="02020603050405020304" pitchFamily="18" charset="0"/>
                <a:cs typeface="Times New Roman" panose="02020603050405020304" pitchFamily="18" charset="0"/>
              </a:rPr>
              <a:t>kb</a:t>
            </a:r>
            <a:r>
              <a:rPr lang="uk-UA" dirty="0">
                <a:solidFill>
                  <a:schemeClr val="bg1"/>
                </a:solidFill>
                <a:latin typeface="Times New Roman" panose="02020603050405020304" pitchFamily="18" charset="0"/>
                <a:cs typeface="Times New Roman" panose="02020603050405020304" pitchFamily="18" charset="0"/>
              </a:rPr>
              <a:t>) (</a:t>
            </a:r>
            <a:r>
              <a:rPr lang="uk-UA" dirty="0" err="1">
                <a:solidFill>
                  <a:schemeClr val="bg1"/>
                </a:solidFill>
                <a:latin typeface="Times New Roman" panose="02020603050405020304" pitchFamily="18" charset="0"/>
                <a:cs typeface="Times New Roman" panose="02020603050405020304" pitchFamily="18" charset="0"/>
              </a:rPr>
              <a:t>Qiagen</a:t>
            </a:r>
            <a:r>
              <a:rPr lang="uk-UA" dirty="0">
                <a:solidFill>
                  <a:schemeClr val="bg1"/>
                </a:solidFill>
                <a:latin typeface="Times New Roman" panose="02020603050405020304" pitchFamily="18" charset="0"/>
                <a:cs typeface="Times New Roman" panose="02020603050405020304" pitchFamily="18" charset="0"/>
              </a:rPr>
              <a:t>, США) та </a:t>
            </a:r>
            <a:r>
              <a:rPr lang="uk-UA" dirty="0" err="1">
                <a:solidFill>
                  <a:schemeClr val="bg1"/>
                </a:solidFill>
                <a:latin typeface="Times New Roman" panose="02020603050405020304" pitchFamily="18" charset="0"/>
                <a:cs typeface="Times New Roman" panose="02020603050405020304" pitchFamily="18" charset="0"/>
              </a:rPr>
              <a:t>субклонований</a:t>
            </a:r>
            <a:r>
              <a:rPr lang="uk-UA" dirty="0">
                <a:solidFill>
                  <a:schemeClr val="bg1"/>
                </a:solidFill>
                <a:latin typeface="Times New Roman" panose="02020603050405020304" pitchFamily="18" charset="0"/>
                <a:cs typeface="Times New Roman" panose="02020603050405020304" pitchFamily="18" charset="0"/>
              </a:rPr>
              <a:t> у </a:t>
            </a:r>
            <a:r>
              <a:rPr lang="uk-UA" dirty="0" err="1">
                <a:solidFill>
                  <a:schemeClr val="bg1"/>
                </a:solidFill>
                <a:latin typeface="Times New Roman" panose="02020603050405020304" pitchFamily="18" charset="0"/>
                <a:cs typeface="Times New Roman" panose="02020603050405020304" pitchFamily="18" charset="0"/>
              </a:rPr>
              <a:t>pBIN</a:t>
            </a:r>
            <a:r>
              <a:rPr lang="uk-UA" dirty="0">
                <a:solidFill>
                  <a:schemeClr val="bg1"/>
                </a:solidFill>
                <a:latin typeface="Times New Roman" panose="02020603050405020304" pitchFamily="18" charset="0"/>
                <a:cs typeface="Times New Roman" panose="02020603050405020304" pitchFamily="18" charset="0"/>
              </a:rPr>
              <a:t> AR (12,2 </a:t>
            </a:r>
            <a:r>
              <a:rPr lang="uk-UA" dirty="0" err="1">
                <a:solidFill>
                  <a:schemeClr val="bg1"/>
                </a:solidFill>
                <a:latin typeface="Times New Roman" panose="02020603050405020304" pitchFamily="18" charset="0"/>
                <a:cs typeface="Times New Roman" panose="02020603050405020304" pitchFamily="18" charset="0"/>
              </a:rPr>
              <a:t>kb</a:t>
            </a:r>
            <a:r>
              <a:rPr lang="uk-UA" dirty="0">
                <a:solidFill>
                  <a:schemeClr val="bg1"/>
                </a:solidFill>
                <a:latin typeface="Times New Roman" panose="02020603050405020304" pitchFamily="18" charset="0"/>
                <a:cs typeface="Times New Roman" panose="02020603050405020304" pitchFamily="18" charset="0"/>
              </a:rPr>
              <a:t>) у смисловій орієнтації (</a:t>
            </a:r>
            <a:r>
              <a:rPr lang="uk-UA" dirty="0" err="1">
                <a:solidFill>
                  <a:schemeClr val="bg1"/>
                </a:solidFill>
                <a:latin typeface="Times New Roman" panose="02020603050405020304" pitchFamily="18" charset="0"/>
                <a:cs typeface="Times New Roman" panose="02020603050405020304" pitchFamily="18" charset="0"/>
              </a:rPr>
              <a:t>pTCP</a:t>
            </a:r>
            <a:r>
              <a:rPr lang="uk-UA" dirty="0">
                <a:solidFill>
                  <a:schemeClr val="bg1"/>
                </a:solidFill>
                <a:latin typeface="Times New Roman" panose="02020603050405020304" pitchFamily="18" charset="0"/>
                <a:cs typeface="Times New Roman" panose="02020603050405020304" pitchFamily="18" charset="0"/>
              </a:rPr>
              <a:t>-S) у сайтах рестрикції </a:t>
            </a:r>
            <a:r>
              <a:rPr lang="uk-UA" dirty="0" err="1">
                <a:solidFill>
                  <a:schemeClr val="bg1"/>
                </a:solidFill>
                <a:latin typeface="Times New Roman" panose="02020603050405020304" pitchFamily="18" charset="0"/>
                <a:cs typeface="Times New Roman" panose="02020603050405020304" pitchFamily="18" charset="0"/>
              </a:rPr>
              <a:t>BamHI</a:t>
            </a:r>
            <a:r>
              <a:rPr lang="uk-UA" dirty="0">
                <a:solidFill>
                  <a:schemeClr val="bg1"/>
                </a:solidFill>
                <a:latin typeface="Times New Roman" panose="02020603050405020304" pitchFamily="18" charset="0"/>
                <a:cs typeface="Times New Roman" panose="02020603050405020304" pitchFamily="18" charset="0"/>
              </a:rPr>
              <a:t> та </a:t>
            </a:r>
            <a:r>
              <a:rPr lang="uk-UA" dirty="0" err="1">
                <a:solidFill>
                  <a:schemeClr val="bg1"/>
                </a:solidFill>
                <a:latin typeface="Times New Roman" panose="02020603050405020304" pitchFamily="18" charset="0"/>
                <a:cs typeface="Times New Roman" panose="02020603050405020304" pitchFamily="18" charset="0"/>
              </a:rPr>
              <a:t>SalI</a:t>
            </a:r>
            <a:r>
              <a:rPr lang="uk-UA" dirty="0">
                <a:solidFill>
                  <a:schemeClr val="bg1"/>
                </a:solidFill>
                <a:latin typeface="Times New Roman" panose="02020603050405020304" pitchFamily="18" charset="0"/>
                <a:cs typeface="Times New Roman" panose="02020603050405020304" pitchFamily="18" charset="0"/>
              </a:rPr>
              <a:t> та в </a:t>
            </a:r>
            <a:r>
              <a:rPr lang="uk-UA" dirty="0" err="1">
                <a:solidFill>
                  <a:schemeClr val="bg1"/>
                </a:solidFill>
                <a:latin typeface="Times New Roman" panose="02020603050405020304" pitchFamily="18" charset="0"/>
                <a:cs typeface="Times New Roman" panose="02020603050405020304" pitchFamily="18" charset="0"/>
              </a:rPr>
              <a:t>антисмисловій</a:t>
            </a:r>
            <a:r>
              <a:rPr lang="uk-UA" dirty="0">
                <a:solidFill>
                  <a:schemeClr val="bg1"/>
                </a:solidFill>
                <a:latin typeface="Times New Roman" panose="02020603050405020304" pitchFamily="18" charset="0"/>
                <a:cs typeface="Times New Roman" panose="02020603050405020304" pitchFamily="18" charset="0"/>
              </a:rPr>
              <a:t> орієнтації (</a:t>
            </a:r>
            <a:r>
              <a:rPr lang="uk-UA" dirty="0" err="1">
                <a:solidFill>
                  <a:schemeClr val="bg1"/>
                </a:solidFill>
                <a:latin typeface="Times New Roman" panose="02020603050405020304" pitchFamily="18" charset="0"/>
                <a:cs typeface="Times New Roman" panose="02020603050405020304" pitchFamily="18" charset="0"/>
              </a:rPr>
              <a:t>pTCP</a:t>
            </a:r>
            <a:r>
              <a:rPr lang="uk-UA" dirty="0">
                <a:solidFill>
                  <a:schemeClr val="bg1"/>
                </a:solidFill>
                <a:latin typeface="Times New Roman" panose="02020603050405020304" pitchFamily="18" charset="0"/>
                <a:cs typeface="Times New Roman" panose="02020603050405020304" pitchFamily="18" charset="0"/>
              </a:rPr>
              <a:t>-AS) на сайтах </a:t>
            </a:r>
            <a:r>
              <a:rPr lang="uk-UA" dirty="0" err="1">
                <a:solidFill>
                  <a:schemeClr val="bg1"/>
                </a:solidFill>
                <a:latin typeface="Times New Roman" panose="02020603050405020304" pitchFamily="18" charset="0"/>
                <a:cs typeface="Times New Roman" panose="02020603050405020304" pitchFamily="18" charset="0"/>
              </a:rPr>
              <a:t>BamHI</a:t>
            </a:r>
            <a:r>
              <a:rPr lang="uk-UA" dirty="0">
                <a:solidFill>
                  <a:schemeClr val="bg1"/>
                </a:solidFill>
                <a:latin typeface="Times New Roman" panose="02020603050405020304" pitchFamily="18" charset="0"/>
                <a:cs typeface="Times New Roman" panose="02020603050405020304" pitchFamily="18" charset="0"/>
              </a:rPr>
              <a:t> та </a:t>
            </a:r>
            <a:r>
              <a:rPr lang="uk-UA" dirty="0" err="1">
                <a:solidFill>
                  <a:schemeClr val="bg1"/>
                </a:solidFill>
                <a:latin typeface="Times New Roman" panose="02020603050405020304" pitchFamily="18" charset="0"/>
                <a:cs typeface="Times New Roman" panose="02020603050405020304" pitchFamily="18" charset="0"/>
              </a:rPr>
              <a:t>XbaI</a:t>
            </a:r>
            <a:r>
              <a:rPr lang="uk-UA" dirty="0">
                <a:solidFill>
                  <a:schemeClr val="bg1"/>
                </a:solidFill>
                <a:latin typeface="Times New Roman" panose="02020603050405020304" pitchFamily="18" charset="0"/>
                <a:cs typeface="Times New Roman" panose="02020603050405020304" pitchFamily="18" charset="0"/>
              </a:rPr>
              <a:t> (</a:t>
            </a:r>
            <a:r>
              <a:rPr lang="uk-UA" dirty="0" err="1">
                <a:solidFill>
                  <a:schemeClr val="bg1"/>
                </a:solidFill>
                <a:latin typeface="Times New Roman" panose="02020603050405020304" pitchFamily="18" charset="0"/>
                <a:cs typeface="Times New Roman" panose="02020603050405020304" pitchFamily="18" charset="0"/>
              </a:rPr>
              <a:t>Bag</a:t>
            </a:r>
            <a:r>
              <a:rPr lang="uk-UA" dirty="0">
                <a:solidFill>
                  <a:schemeClr val="bg1"/>
                </a:solidFill>
                <a:latin typeface="Times New Roman" panose="02020603050405020304" pitchFamily="18" charset="0"/>
                <a:cs typeface="Times New Roman" panose="02020603050405020304" pitchFamily="18" charset="0"/>
              </a:rPr>
              <a:t> </a:t>
            </a:r>
            <a:r>
              <a:rPr lang="uk-UA" dirty="0" err="1">
                <a:solidFill>
                  <a:schemeClr val="bg1"/>
                </a:solidFill>
                <a:latin typeface="Times New Roman" panose="02020603050405020304" pitchFamily="18" charset="0"/>
                <a:cs typeface="Times New Roman" panose="02020603050405020304" pitchFamily="18" charset="0"/>
              </a:rPr>
              <a:t>et</a:t>
            </a:r>
            <a:r>
              <a:rPr lang="uk-UA" dirty="0">
                <a:solidFill>
                  <a:schemeClr val="bg1"/>
                </a:solidFill>
                <a:latin typeface="Times New Roman" panose="02020603050405020304" pitchFamily="18" charset="0"/>
                <a:cs typeface="Times New Roman" panose="02020603050405020304" pitchFamily="18" charset="0"/>
              </a:rPr>
              <a:t> </a:t>
            </a:r>
            <a:r>
              <a:rPr lang="uk-UA" dirty="0" err="1">
                <a:solidFill>
                  <a:schemeClr val="bg1"/>
                </a:solidFill>
                <a:latin typeface="Times New Roman" panose="02020603050405020304" pitchFamily="18" charset="0"/>
                <a:cs typeface="Times New Roman" panose="02020603050405020304" pitchFamily="18" charset="0"/>
              </a:rPr>
              <a:t>al</a:t>
            </a:r>
            <a:r>
              <a:rPr lang="uk-UA" dirty="0">
                <a:solidFill>
                  <a:schemeClr val="bg1"/>
                </a:solidFill>
                <a:latin typeface="Times New Roman" panose="02020603050405020304" pitchFamily="18" charset="0"/>
                <a:cs typeface="Times New Roman" panose="02020603050405020304" pitchFamily="18" charset="0"/>
              </a:rPr>
              <a:t>. 2007). Обидві конструкції були введені в штам </a:t>
            </a:r>
            <a:r>
              <a:rPr lang="uk-UA" dirty="0" err="1">
                <a:solidFill>
                  <a:schemeClr val="bg1"/>
                </a:solidFill>
                <a:latin typeface="Times New Roman" panose="02020603050405020304" pitchFamily="18" charset="0"/>
                <a:cs typeface="Times New Roman" panose="02020603050405020304" pitchFamily="18" charset="0"/>
              </a:rPr>
              <a:t>Agrobacterium</a:t>
            </a:r>
            <a:r>
              <a:rPr lang="uk-UA" dirty="0">
                <a:solidFill>
                  <a:schemeClr val="bg1"/>
                </a:solidFill>
                <a:latin typeface="Times New Roman" panose="02020603050405020304" pitchFamily="18" charset="0"/>
                <a:cs typeface="Times New Roman" panose="02020603050405020304" pitchFamily="18" charset="0"/>
              </a:rPr>
              <a:t> LBA 4404 (</a:t>
            </a:r>
            <a:r>
              <a:rPr lang="uk-UA" dirty="0" err="1">
                <a:solidFill>
                  <a:schemeClr val="bg1"/>
                </a:solidFill>
                <a:latin typeface="Times New Roman" panose="02020603050405020304" pitchFamily="18" charset="0"/>
                <a:cs typeface="Times New Roman" panose="02020603050405020304" pitchFamily="18" charset="0"/>
              </a:rPr>
              <a:t>Sujatha</a:t>
            </a:r>
            <a:r>
              <a:rPr lang="uk-UA" dirty="0">
                <a:solidFill>
                  <a:schemeClr val="bg1"/>
                </a:solidFill>
                <a:latin typeface="Times New Roman" panose="02020603050405020304" pitchFamily="18" charset="0"/>
                <a:cs typeface="Times New Roman" panose="02020603050405020304" pitchFamily="18" charset="0"/>
              </a:rPr>
              <a:t> </a:t>
            </a:r>
            <a:r>
              <a:rPr lang="uk-UA" dirty="0" err="1">
                <a:solidFill>
                  <a:schemeClr val="bg1"/>
                </a:solidFill>
                <a:latin typeface="Times New Roman" panose="02020603050405020304" pitchFamily="18" charset="0"/>
                <a:cs typeface="Times New Roman" panose="02020603050405020304" pitchFamily="18" charset="0"/>
              </a:rPr>
              <a:t>et</a:t>
            </a:r>
            <a:r>
              <a:rPr lang="uk-UA" dirty="0">
                <a:solidFill>
                  <a:schemeClr val="bg1"/>
                </a:solidFill>
                <a:latin typeface="Times New Roman" panose="02020603050405020304" pitchFamily="18" charset="0"/>
                <a:cs typeface="Times New Roman" panose="02020603050405020304" pitchFamily="18" charset="0"/>
              </a:rPr>
              <a:t> </a:t>
            </a:r>
            <a:r>
              <a:rPr lang="uk-UA" dirty="0" err="1">
                <a:solidFill>
                  <a:schemeClr val="bg1"/>
                </a:solidFill>
                <a:latin typeface="Times New Roman" panose="02020603050405020304" pitchFamily="18" charset="0"/>
                <a:cs typeface="Times New Roman" panose="02020603050405020304" pitchFamily="18" charset="0"/>
              </a:rPr>
              <a:t>al</a:t>
            </a:r>
            <a:r>
              <a:rPr lang="uk-UA" dirty="0">
                <a:solidFill>
                  <a:schemeClr val="bg1"/>
                </a:solidFill>
                <a:latin typeface="Times New Roman" panose="02020603050405020304" pitchFamily="18" charset="0"/>
                <a:cs typeface="Times New Roman" panose="02020603050405020304" pitchFamily="18" charset="0"/>
              </a:rPr>
              <a:t>. 2012), оскільки сім'ядольні тканини проростків соняшнику не реагували на жодний зі штамів, протестованих </a:t>
            </a:r>
            <a:r>
              <a:rPr lang="uk-UA" dirty="0" smtClean="0">
                <a:solidFill>
                  <a:schemeClr val="bg1"/>
                </a:solidFill>
                <a:latin typeface="Times New Roman" panose="02020603050405020304" pitchFamily="18" charset="0"/>
                <a:cs typeface="Times New Roman" panose="02020603050405020304" pitchFamily="18" charset="0"/>
              </a:rPr>
              <a:t>раніше. Вектор </a:t>
            </a:r>
            <a:r>
              <a:rPr lang="uk-UA" dirty="0">
                <a:solidFill>
                  <a:schemeClr val="bg1"/>
                </a:solidFill>
                <a:latin typeface="Times New Roman" panose="02020603050405020304" pitchFamily="18" charset="0"/>
                <a:cs typeface="Times New Roman" panose="02020603050405020304" pitchFamily="18" charset="0"/>
              </a:rPr>
              <a:t>містить конститутивний промотор </a:t>
            </a:r>
            <a:r>
              <a:rPr lang="uk-UA" dirty="0" err="1">
                <a:solidFill>
                  <a:schemeClr val="bg1"/>
                </a:solidFill>
                <a:latin typeface="Times New Roman" panose="02020603050405020304" pitchFamily="18" charset="0"/>
                <a:cs typeface="Times New Roman" panose="02020603050405020304" pitchFamily="18" charset="0"/>
              </a:rPr>
              <a:t>CaMV</a:t>
            </a:r>
            <a:r>
              <a:rPr lang="uk-UA" dirty="0">
                <a:solidFill>
                  <a:schemeClr val="bg1"/>
                </a:solidFill>
                <a:latin typeface="Times New Roman" panose="02020603050405020304" pitchFamily="18" charset="0"/>
                <a:cs typeface="Times New Roman" panose="02020603050405020304" pitchFamily="18" charset="0"/>
              </a:rPr>
              <a:t> 35S, термінатор OCS і ген </a:t>
            </a:r>
            <a:r>
              <a:rPr lang="uk-UA" dirty="0" err="1">
                <a:solidFill>
                  <a:schemeClr val="bg1"/>
                </a:solidFill>
                <a:latin typeface="Times New Roman" panose="02020603050405020304" pitchFamily="18" charset="0"/>
                <a:cs typeface="Times New Roman" panose="02020603050405020304" pitchFamily="18" charset="0"/>
              </a:rPr>
              <a:t>nptII</a:t>
            </a:r>
            <a:r>
              <a:rPr lang="uk-UA" dirty="0">
                <a:solidFill>
                  <a:schemeClr val="bg1"/>
                </a:solidFill>
                <a:latin typeface="Times New Roman" panose="02020603050405020304" pitchFamily="18" charset="0"/>
                <a:cs typeface="Times New Roman" panose="02020603050405020304" pitchFamily="18" charset="0"/>
              </a:rPr>
              <a:t>, щоб полегшити відбір як рослин, так і бактерій на </a:t>
            </a:r>
            <a:r>
              <a:rPr lang="uk-UA" dirty="0" err="1">
                <a:solidFill>
                  <a:schemeClr val="bg1"/>
                </a:solidFill>
                <a:latin typeface="Times New Roman" panose="02020603050405020304" pitchFamily="18" charset="0"/>
                <a:cs typeface="Times New Roman" panose="02020603050405020304" pitchFamily="18" charset="0"/>
              </a:rPr>
              <a:t>канаміцині</a:t>
            </a:r>
            <a:r>
              <a:rPr lang="uk-UA" dirty="0">
                <a:solidFill>
                  <a:schemeClr val="bg1"/>
                </a:solidFill>
                <a:latin typeface="Times New Roman" panose="02020603050405020304" pitchFamily="18" charset="0"/>
                <a:cs typeface="Times New Roman" panose="02020603050405020304" pitchFamily="18" charset="0"/>
              </a:rPr>
              <a:t> (додаткова рис. 1).</a:t>
            </a:r>
          </a:p>
          <a:p>
            <a:pPr algn="just"/>
            <a:endParaRPr lang="uk-UA" dirty="0">
              <a:solidFill>
                <a:schemeClr val="bg1"/>
              </a:solidFill>
              <a:latin typeface="Times New Roman" panose="02020603050405020304" pitchFamily="18" charset="0"/>
              <a:cs typeface="Times New Roman" panose="02020603050405020304" pitchFamily="18" charset="0"/>
            </a:endParaRPr>
          </a:p>
          <a:p>
            <a:pPr algn="just"/>
            <a:endParaRPr lang="uk-UA" dirty="0">
              <a:solidFill>
                <a:schemeClr val="bg1"/>
              </a:solidFill>
              <a:latin typeface="Times New Roman" panose="02020603050405020304" pitchFamily="18" charset="0"/>
              <a:cs typeface="Times New Roman" panose="02020603050405020304" pitchFamily="18" charset="0"/>
            </a:endParaRPr>
          </a:p>
        </p:txBody>
      </p:sp>
      <p:sp>
        <p:nvSpPr>
          <p:cNvPr id="5" name="AutoShape 2" descr="ЗАСОБІВ ЗАХИСТУ РОСЛИН ТА НАСІНН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4104" name="Picture 8" descr="Чисте насіння соняшнику для великих папуг (1 кг): продаж, ціна у Києві.  Корми та ласощі для домашніх тварин і птахів від &amp;quot;Интернет-магазин  зоотоваров &amp;quot;all-birds&amp;quot;. Товары для домашних животных с доставкой по  Украине.&amp;quot; -"/>
          <p:cNvPicPr>
            <a:picLocks noChangeAspect="1" noChangeArrowheads="1"/>
          </p:cNvPicPr>
          <p:nvPr/>
        </p:nvPicPr>
        <p:blipFill rotWithShape="1">
          <a:blip r:embed="rId2">
            <a:extLst>
              <a:ext uri="{28A0092B-C50C-407E-A947-70E740481C1C}">
                <a14:useLocalDpi xmlns:a14="http://schemas.microsoft.com/office/drawing/2010/main" val="0"/>
              </a:ext>
            </a:extLst>
          </a:blip>
          <a:srcRect r="74009"/>
          <a:stretch/>
        </p:blipFill>
        <p:spPr bwMode="auto">
          <a:xfrm>
            <a:off x="10392495" y="0"/>
            <a:ext cx="133735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047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0285"/>
            <a:ext cx="12191999" cy="6920100"/>
          </a:xfrm>
          <a:prstGeom prst="rect">
            <a:avLst/>
          </a:prstGeom>
        </p:spPr>
        <p:txBody>
          <a:bodyPr wrap="square">
            <a:spAutoFit/>
          </a:bodyPr>
          <a:lstStyle/>
          <a:p>
            <a:pPr algn="just">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Трансформація, відбір та регенерація імовірних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трансформантів</a:t>
            </a:r>
            <a:endPar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Генетичну трансформацію соняшнику проводили за методом, розробленим раніше нашою дослідницькою групою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Sujatha</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et</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al</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2012). Стерилізоване насіння розщеплювали поздовжньо вздовж осі зародка і інокулювали вирощеною протягом ночі суспензією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Agrobacterium</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яку розбавляли до 0,6 OD600 рідким середовищем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Murashige</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and</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Skoog</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(1962) (MS), що містить 150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мкМ</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ацетосирингону</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та 3 хв та піддавали вакуумній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інфільтраціїї</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протягом 30 хв</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uk-UA" dirty="0">
                <a:solidFill>
                  <a:schemeClr val="bg1"/>
                </a:solidFill>
                <a:latin typeface="Times New Roman" panose="02020603050405020304" pitchFamily="18" charset="0"/>
                <a:cs typeface="Times New Roman" panose="02020603050405020304" pitchFamily="18" charset="0"/>
              </a:rPr>
              <a:t>Далі сухі експлантати поміщали їх </a:t>
            </a:r>
            <a:r>
              <a:rPr lang="uk-UA" dirty="0" err="1">
                <a:solidFill>
                  <a:schemeClr val="bg1"/>
                </a:solidFill>
                <a:latin typeface="Times New Roman" panose="02020603050405020304" pitchFamily="18" charset="0"/>
                <a:cs typeface="Times New Roman" panose="02020603050405020304" pitchFamily="18" charset="0"/>
              </a:rPr>
              <a:t>адаксіальною</a:t>
            </a:r>
            <a:r>
              <a:rPr lang="uk-UA" dirty="0">
                <a:solidFill>
                  <a:schemeClr val="bg1"/>
                </a:solidFill>
                <a:latin typeface="Times New Roman" panose="02020603050405020304" pitchFamily="18" charset="0"/>
                <a:cs typeface="Times New Roman" panose="02020603050405020304" pitchFamily="18" charset="0"/>
              </a:rPr>
              <a:t> стороною в контакт з поверхнею на середовище MS, що містить 2,0 мг/л </a:t>
            </a:r>
            <a:r>
              <a:rPr lang="uk-UA" dirty="0" err="1">
                <a:solidFill>
                  <a:schemeClr val="bg1"/>
                </a:solidFill>
                <a:latin typeface="Times New Roman" panose="02020603050405020304" pitchFamily="18" charset="0"/>
                <a:cs typeface="Times New Roman" panose="02020603050405020304" pitchFamily="18" charset="0"/>
              </a:rPr>
              <a:t>ізопентеніладеніну</a:t>
            </a:r>
            <a:r>
              <a:rPr lang="uk-UA" dirty="0">
                <a:solidFill>
                  <a:schemeClr val="bg1"/>
                </a:solidFill>
                <a:latin typeface="Times New Roman" panose="02020603050405020304" pitchFamily="18" charset="0"/>
                <a:cs typeface="Times New Roman" panose="02020603050405020304" pitchFamily="18" charset="0"/>
              </a:rPr>
              <a:t> (2-iP) + 0,5 мг/л </a:t>
            </a:r>
            <a:r>
              <a:rPr lang="uk-UA" dirty="0" err="1">
                <a:solidFill>
                  <a:schemeClr val="bg1"/>
                </a:solidFill>
                <a:latin typeface="Times New Roman" panose="02020603050405020304" pitchFamily="18" charset="0"/>
                <a:cs typeface="Times New Roman" panose="02020603050405020304" pitchFamily="18" charset="0"/>
              </a:rPr>
              <a:t>індолоцтової</a:t>
            </a:r>
            <a:r>
              <a:rPr lang="uk-UA" dirty="0">
                <a:solidFill>
                  <a:schemeClr val="bg1"/>
                </a:solidFill>
                <a:latin typeface="Times New Roman" panose="02020603050405020304" pitchFamily="18" charset="0"/>
                <a:cs typeface="Times New Roman" panose="02020603050405020304" pitchFamily="18" charset="0"/>
              </a:rPr>
              <a:t> кислоти (IAA) + 0,1 мг/л </a:t>
            </a:r>
            <a:r>
              <a:rPr lang="uk-UA" dirty="0" err="1">
                <a:solidFill>
                  <a:schemeClr val="bg1"/>
                </a:solidFill>
                <a:latin typeface="Times New Roman" panose="02020603050405020304" pitchFamily="18" charset="0"/>
                <a:cs typeface="Times New Roman" panose="02020603050405020304" pitchFamily="18" charset="0"/>
              </a:rPr>
              <a:t>тідіазурону</a:t>
            </a:r>
            <a:r>
              <a:rPr lang="uk-UA" dirty="0">
                <a:solidFill>
                  <a:schemeClr val="bg1"/>
                </a:solidFill>
                <a:latin typeface="Times New Roman" panose="02020603050405020304" pitchFamily="18" charset="0"/>
                <a:cs typeface="Times New Roman" panose="02020603050405020304" pitchFamily="18" charset="0"/>
              </a:rPr>
              <a:t> (TDZ) гель 0,3% </a:t>
            </a:r>
            <a:r>
              <a:rPr lang="uk-UA" dirty="0" err="1">
                <a:solidFill>
                  <a:schemeClr val="bg1"/>
                </a:solidFill>
                <a:latin typeface="Times New Roman" panose="02020603050405020304" pitchFamily="18" charset="0"/>
                <a:cs typeface="Times New Roman" panose="02020603050405020304" pitchFamily="18" charset="0"/>
              </a:rPr>
              <a:t>гельриту</a:t>
            </a:r>
            <a:r>
              <a:rPr lang="uk-UA" dirty="0">
                <a:solidFill>
                  <a:schemeClr val="bg1"/>
                </a:solidFill>
                <a:latin typeface="Times New Roman" panose="02020603050405020304" pitchFamily="18" charset="0"/>
                <a:cs typeface="Times New Roman" panose="02020603050405020304" pitchFamily="18" charset="0"/>
              </a:rPr>
              <a:t> (позначений як VST 178). Після спільного культивування в темряві при 26 ± 2 °C протягом 2 днів експлантати </a:t>
            </a:r>
            <a:r>
              <a:rPr lang="uk-UA" dirty="0" err="1">
                <a:solidFill>
                  <a:schemeClr val="bg1"/>
                </a:solidFill>
                <a:latin typeface="Times New Roman" panose="02020603050405020304" pitchFamily="18" charset="0"/>
                <a:cs typeface="Times New Roman" panose="02020603050405020304" pitchFamily="18" charset="0"/>
              </a:rPr>
              <a:t>переносили</a:t>
            </a:r>
            <a:r>
              <a:rPr lang="uk-UA" dirty="0">
                <a:solidFill>
                  <a:schemeClr val="bg1"/>
                </a:solidFill>
                <a:latin typeface="Times New Roman" panose="02020603050405020304" pitchFamily="18" charset="0"/>
                <a:cs typeface="Times New Roman" panose="02020603050405020304" pitchFamily="18" charset="0"/>
              </a:rPr>
              <a:t> на середовище VST 178, що містить 250 мг/л </a:t>
            </a:r>
            <a:r>
              <a:rPr lang="uk-UA" dirty="0" err="1">
                <a:solidFill>
                  <a:schemeClr val="bg1"/>
                </a:solidFill>
                <a:latin typeface="Times New Roman" panose="02020603050405020304" pitchFamily="18" charset="0"/>
                <a:cs typeface="Times New Roman" panose="02020603050405020304" pitchFamily="18" charset="0"/>
              </a:rPr>
              <a:t>цефотаксиму</a:t>
            </a:r>
            <a:r>
              <a:rPr lang="uk-UA" dirty="0">
                <a:solidFill>
                  <a:schemeClr val="bg1"/>
                </a:solidFill>
                <a:latin typeface="Times New Roman" panose="02020603050405020304" pitchFamily="18" charset="0"/>
                <a:cs typeface="Times New Roman" panose="02020603050405020304" pitchFamily="18" charset="0"/>
              </a:rPr>
              <a:t> та 100 мг/л </a:t>
            </a:r>
            <a:r>
              <a:rPr lang="uk-UA" dirty="0" err="1">
                <a:solidFill>
                  <a:schemeClr val="bg1"/>
                </a:solidFill>
                <a:latin typeface="Times New Roman" panose="02020603050405020304" pitchFamily="18" charset="0"/>
                <a:cs typeface="Times New Roman" panose="02020603050405020304" pitchFamily="18" charset="0"/>
              </a:rPr>
              <a:t>канаміцину</a:t>
            </a:r>
            <a:r>
              <a:rPr lang="uk-UA" dirty="0">
                <a:solidFill>
                  <a:schemeClr val="bg1"/>
                </a:solidFill>
                <a:latin typeface="Times New Roman" panose="02020603050405020304" pitchFamily="18" charset="0"/>
                <a:cs typeface="Times New Roman" panose="02020603050405020304" pitchFamily="18" charset="0"/>
              </a:rPr>
              <a:t> (вибір I). Культури інкубували при 26 ± 2 °C під час світлового/темного періоду 16/8 год, який забезпечували холодними флуоресцентними лампами.</a:t>
            </a:r>
          </a:p>
          <a:p>
            <a:pPr algn="just">
              <a:lnSpc>
                <a:spcPct val="107000"/>
              </a:lnSpc>
              <a:spcAft>
                <a:spcPts val="800"/>
              </a:spcAft>
            </a:pPr>
            <a:r>
              <a:rPr lang="uk-UA" dirty="0">
                <a:solidFill>
                  <a:schemeClr val="bg1"/>
                </a:solidFill>
                <a:latin typeface="Times New Roman" panose="02020603050405020304" pitchFamily="18" charset="0"/>
                <a:cs typeface="Times New Roman" panose="02020603050405020304" pitchFamily="18" charset="0"/>
              </a:rPr>
              <a:t>Після 12–15 днів інкубації у </a:t>
            </a:r>
            <a:r>
              <a:rPr lang="uk-UA" dirty="0" err="1">
                <a:solidFill>
                  <a:schemeClr val="bg1"/>
                </a:solidFill>
                <a:latin typeface="Times New Roman" panose="02020603050405020304" pitchFamily="18" charset="0"/>
                <a:cs typeface="Times New Roman" panose="02020603050405020304" pitchFamily="18" charset="0"/>
              </a:rPr>
              <a:t>експлантів</a:t>
            </a:r>
            <a:r>
              <a:rPr lang="uk-UA" dirty="0">
                <a:solidFill>
                  <a:schemeClr val="bg1"/>
                </a:solidFill>
                <a:latin typeface="Times New Roman" panose="02020603050405020304" pitchFamily="18" charset="0"/>
                <a:cs typeface="Times New Roman" panose="02020603050405020304" pitchFamily="18" charset="0"/>
              </a:rPr>
              <a:t> утворювалися пазушні та придаткові пагони, які піддавали селекції на </a:t>
            </a:r>
            <a:r>
              <a:rPr lang="uk-UA" dirty="0" err="1">
                <a:solidFill>
                  <a:schemeClr val="bg1"/>
                </a:solidFill>
                <a:latin typeface="Times New Roman" panose="02020603050405020304" pitchFamily="18" charset="0"/>
                <a:cs typeface="Times New Roman" panose="02020603050405020304" pitchFamily="18" charset="0"/>
              </a:rPr>
              <a:t>канаміцині</a:t>
            </a:r>
            <a:r>
              <a:rPr lang="uk-UA" dirty="0">
                <a:solidFill>
                  <a:schemeClr val="bg1"/>
                </a:solidFill>
                <a:latin typeface="Times New Roman" panose="02020603050405020304" pitchFamily="18" charset="0"/>
                <a:cs typeface="Times New Roman" panose="02020603050405020304" pitchFamily="18" charset="0"/>
              </a:rPr>
              <a:t> двома окремими методами. (1) Пазушні пагони були перенесені на середовище для їх подовження, доповнене 1,0 мг/л 2-iP + 0,5 мг/л </a:t>
            </a:r>
            <a:r>
              <a:rPr lang="uk-UA" dirty="0" err="1">
                <a:solidFill>
                  <a:schemeClr val="bg1"/>
                </a:solidFill>
                <a:latin typeface="Times New Roman" panose="02020603050405020304" pitchFamily="18" charset="0"/>
                <a:cs typeface="Times New Roman" panose="02020603050405020304" pitchFamily="18" charset="0"/>
              </a:rPr>
              <a:t>бензиламінопурину</a:t>
            </a:r>
            <a:r>
              <a:rPr lang="uk-UA" dirty="0">
                <a:solidFill>
                  <a:schemeClr val="bg1"/>
                </a:solidFill>
                <a:latin typeface="Times New Roman" panose="02020603050405020304" pitchFamily="18" charset="0"/>
                <a:cs typeface="Times New Roman" panose="02020603050405020304" pitchFamily="18" charset="0"/>
              </a:rPr>
              <a:t> (BAP) + 250 мг/л </a:t>
            </a:r>
            <a:r>
              <a:rPr lang="uk-UA" dirty="0" err="1">
                <a:solidFill>
                  <a:schemeClr val="bg1"/>
                </a:solidFill>
                <a:latin typeface="Times New Roman" panose="02020603050405020304" pitchFamily="18" charset="0"/>
                <a:cs typeface="Times New Roman" panose="02020603050405020304" pitchFamily="18" charset="0"/>
              </a:rPr>
              <a:t>цефотаксиму</a:t>
            </a:r>
            <a:r>
              <a:rPr lang="uk-UA" dirty="0">
                <a:solidFill>
                  <a:schemeClr val="bg1"/>
                </a:solidFill>
                <a:latin typeface="Times New Roman" panose="02020603050405020304" pitchFamily="18" charset="0"/>
                <a:cs typeface="Times New Roman" panose="02020603050405020304" pitchFamily="18" charset="0"/>
              </a:rPr>
              <a:t> та 100 мг/л </a:t>
            </a:r>
            <a:r>
              <a:rPr lang="uk-UA" dirty="0" err="1">
                <a:solidFill>
                  <a:schemeClr val="bg1"/>
                </a:solidFill>
                <a:latin typeface="Times New Roman" panose="02020603050405020304" pitchFamily="18" charset="0"/>
                <a:cs typeface="Times New Roman" panose="02020603050405020304" pitchFamily="18" charset="0"/>
              </a:rPr>
              <a:t>канаміцину</a:t>
            </a:r>
            <a:r>
              <a:rPr lang="uk-UA" dirty="0">
                <a:solidFill>
                  <a:schemeClr val="bg1"/>
                </a:solidFill>
                <a:latin typeface="Times New Roman" panose="02020603050405020304" pitchFamily="18" charset="0"/>
                <a:cs typeface="Times New Roman" panose="02020603050405020304" pitchFamily="18" charset="0"/>
              </a:rPr>
              <a:t>. Через 2 тижні культивування подовжені пагони, стійкі до </a:t>
            </a:r>
            <a:r>
              <a:rPr lang="uk-UA" dirty="0" err="1">
                <a:solidFill>
                  <a:schemeClr val="bg1"/>
                </a:solidFill>
                <a:latin typeface="Times New Roman" panose="02020603050405020304" pitchFamily="18" charset="0"/>
                <a:cs typeface="Times New Roman" panose="02020603050405020304" pitchFamily="18" charset="0"/>
              </a:rPr>
              <a:t>канаміцину</a:t>
            </a:r>
            <a:r>
              <a:rPr lang="uk-UA" dirty="0">
                <a:solidFill>
                  <a:schemeClr val="bg1"/>
                </a:solidFill>
                <a:latin typeface="Times New Roman" panose="02020603050405020304" pitchFamily="18" charset="0"/>
                <a:cs typeface="Times New Roman" panose="02020603050405020304" pitchFamily="18" charset="0"/>
              </a:rPr>
              <a:t>, </a:t>
            </a:r>
            <a:r>
              <a:rPr lang="uk-UA" dirty="0" err="1">
                <a:solidFill>
                  <a:schemeClr val="bg1"/>
                </a:solidFill>
                <a:latin typeface="Times New Roman" panose="02020603050405020304" pitchFamily="18" charset="0"/>
                <a:cs typeface="Times New Roman" panose="02020603050405020304" pitchFamily="18" charset="0"/>
              </a:rPr>
              <a:t>переносили</a:t>
            </a:r>
            <a:r>
              <a:rPr lang="uk-UA" dirty="0">
                <a:solidFill>
                  <a:schemeClr val="bg1"/>
                </a:solidFill>
                <a:latin typeface="Times New Roman" panose="02020603050405020304" pitchFamily="18" charset="0"/>
                <a:cs typeface="Times New Roman" panose="02020603050405020304" pitchFamily="18" charset="0"/>
              </a:rPr>
              <a:t> на середовище для укорінення (½ МС + 1,0 мг/л NAA + 250 мг/л </a:t>
            </a:r>
            <a:r>
              <a:rPr lang="uk-UA" dirty="0" err="1">
                <a:solidFill>
                  <a:schemeClr val="bg1"/>
                </a:solidFill>
                <a:latin typeface="Times New Roman" panose="02020603050405020304" pitchFamily="18" charset="0"/>
                <a:cs typeface="Times New Roman" panose="02020603050405020304" pitchFamily="18" charset="0"/>
              </a:rPr>
              <a:t>цефотаксиму</a:t>
            </a:r>
            <a:r>
              <a:rPr lang="uk-UA" dirty="0">
                <a:solidFill>
                  <a:schemeClr val="bg1"/>
                </a:solidFill>
                <a:latin typeface="Times New Roman" panose="02020603050405020304" pitchFamily="18" charset="0"/>
                <a:cs typeface="Times New Roman" panose="02020603050405020304" pitchFamily="18" charset="0"/>
              </a:rPr>
              <a:t>). (2) Експлантати з придатковими пагонами знову </a:t>
            </a:r>
            <a:r>
              <a:rPr lang="uk-UA" dirty="0" err="1">
                <a:solidFill>
                  <a:schemeClr val="bg1"/>
                </a:solidFill>
                <a:latin typeface="Times New Roman" panose="02020603050405020304" pitchFamily="18" charset="0"/>
                <a:cs typeface="Times New Roman" panose="02020603050405020304" pitchFamily="18" charset="0"/>
              </a:rPr>
              <a:t>переносили</a:t>
            </a:r>
            <a:r>
              <a:rPr lang="uk-UA" dirty="0">
                <a:solidFill>
                  <a:schemeClr val="bg1"/>
                </a:solidFill>
                <a:latin typeface="Times New Roman" panose="02020603050405020304" pitchFamily="18" charset="0"/>
                <a:cs typeface="Times New Roman" panose="02020603050405020304" pitchFamily="18" charset="0"/>
              </a:rPr>
              <a:t> на середовище VST 178 так, щоб їх </a:t>
            </a:r>
            <a:r>
              <a:rPr lang="uk-UA" dirty="0" err="1" smtClean="0">
                <a:solidFill>
                  <a:schemeClr val="bg1"/>
                </a:solidFill>
                <a:latin typeface="Times New Roman" panose="02020603050405020304" pitchFamily="18" charset="0"/>
                <a:cs typeface="Times New Roman" panose="02020603050405020304" pitchFamily="18" charset="0"/>
              </a:rPr>
              <a:t>абаксиальна</a:t>
            </a:r>
            <a:r>
              <a:rPr lang="uk-UA" dirty="0" smtClean="0">
                <a:solidFill>
                  <a:schemeClr val="bg1"/>
                </a:solidFill>
                <a:latin typeface="Times New Roman" panose="02020603050405020304" pitchFamily="18" charset="0"/>
                <a:cs typeface="Times New Roman" panose="02020603050405020304" pitchFamily="18" charset="0"/>
              </a:rPr>
              <a:t> </a:t>
            </a:r>
            <a:r>
              <a:rPr lang="uk-UA" dirty="0">
                <a:solidFill>
                  <a:schemeClr val="bg1"/>
                </a:solidFill>
                <a:latin typeface="Times New Roman" panose="02020603050405020304" pitchFamily="18" charset="0"/>
                <a:cs typeface="Times New Roman" panose="02020603050405020304" pitchFamily="18" charset="0"/>
              </a:rPr>
              <a:t>сторона (вибір I) торкалася поверхні середовища та інкубували протягом 12–15 днів для диференціації пагонів. Стійкі до </a:t>
            </a:r>
            <a:r>
              <a:rPr lang="uk-UA" dirty="0" err="1">
                <a:solidFill>
                  <a:schemeClr val="bg1"/>
                </a:solidFill>
                <a:latin typeface="Times New Roman" panose="02020603050405020304" pitchFamily="18" charset="0"/>
                <a:cs typeface="Times New Roman" panose="02020603050405020304" pitchFamily="18" charset="0"/>
              </a:rPr>
              <a:t>канаміцину</a:t>
            </a:r>
            <a:r>
              <a:rPr lang="uk-UA" dirty="0">
                <a:solidFill>
                  <a:schemeClr val="bg1"/>
                </a:solidFill>
                <a:latin typeface="Times New Roman" panose="02020603050405020304" pitchFamily="18" charset="0"/>
                <a:cs typeface="Times New Roman" panose="02020603050405020304" pitchFamily="18" charset="0"/>
              </a:rPr>
              <a:t> придаткові пагони </a:t>
            </a:r>
            <a:r>
              <a:rPr lang="uk-UA" dirty="0" err="1">
                <a:solidFill>
                  <a:schemeClr val="bg1"/>
                </a:solidFill>
                <a:latin typeface="Times New Roman" panose="02020603050405020304" pitchFamily="18" charset="0"/>
                <a:cs typeface="Times New Roman" panose="02020603050405020304" pitchFamily="18" charset="0"/>
              </a:rPr>
              <a:t>переносили</a:t>
            </a:r>
            <a:r>
              <a:rPr lang="uk-UA" dirty="0">
                <a:solidFill>
                  <a:schemeClr val="bg1"/>
                </a:solidFill>
                <a:latin typeface="Times New Roman" panose="02020603050405020304" pitchFamily="18" charset="0"/>
                <a:cs typeface="Times New Roman" panose="02020603050405020304" pitchFamily="18" charset="0"/>
              </a:rPr>
              <a:t> на середовище відбору II. Так, пазушні пагони піддавали двом циклам відбору, а придаткові — трьом циклам відбору. Всього було потрібно 45 днів для розвитку всієї рослини з пазушних пагонів і 55–60 днів з придаткових пагонів. Укорінені пагони промивали для видалення агару і </a:t>
            </a:r>
            <a:r>
              <a:rPr lang="uk-UA" dirty="0" err="1">
                <a:solidFill>
                  <a:schemeClr val="bg1"/>
                </a:solidFill>
                <a:latin typeface="Times New Roman" panose="02020603050405020304" pitchFamily="18" charset="0"/>
                <a:cs typeface="Times New Roman" panose="02020603050405020304" pitchFamily="18" charset="0"/>
              </a:rPr>
              <a:t>переносили</a:t>
            </a:r>
            <a:r>
              <a:rPr lang="uk-UA" dirty="0">
                <a:solidFill>
                  <a:schemeClr val="bg1"/>
                </a:solidFill>
                <a:latin typeface="Times New Roman" panose="02020603050405020304" pitchFamily="18" charset="0"/>
                <a:cs typeface="Times New Roman" panose="02020603050405020304" pitchFamily="18" charset="0"/>
              </a:rPr>
              <a:t> в стерильний вермикуліт для акліматизації. Спочатку саджанці накривали прозорими поліетиленовими чохлами для підтримки високої вологості на 4–7 днів і </a:t>
            </a:r>
            <a:r>
              <a:rPr lang="uk-UA" dirty="0" err="1">
                <a:solidFill>
                  <a:schemeClr val="bg1"/>
                </a:solidFill>
                <a:latin typeface="Times New Roman" panose="02020603050405020304" pitchFamily="18" charset="0"/>
                <a:cs typeface="Times New Roman" panose="02020603050405020304" pitchFamily="18" charset="0"/>
              </a:rPr>
              <a:t>переносили</a:t>
            </a:r>
            <a:r>
              <a:rPr lang="uk-UA" dirty="0">
                <a:solidFill>
                  <a:schemeClr val="bg1"/>
                </a:solidFill>
                <a:latin typeface="Times New Roman" panose="02020603050405020304" pitchFamily="18" charset="0"/>
                <a:cs typeface="Times New Roman" panose="02020603050405020304" pitchFamily="18" charset="0"/>
              </a:rPr>
              <a:t> в ґрунт і тримали в теплиці. Рослини на стадії цвітіння накривали паперовими </a:t>
            </a:r>
            <a:r>
              <a:rPr lang="uk-UA" dirty="0" smtClean="0">
                <a:solidFill>
                  <a:schemeClr val="bg1"/>
                </a:solidFill>
                <a:latin typeface="Times New Roman" panose="02020603050405020304" pitchFamily="18" charset="0"/>
                <a:cs typeface="Times New Roman" panose="02020603050405020304" pitchFamily="18" charset="0"/>
              </a:rPr>
              <a:t>пакетами. </a:t>
            </a:r>
            <a:endPar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1187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8546" y="154050"/>
            <a:ext cx="11942618" cy="2269467"/>
          </a:xfrm>
          <a:prstGeom prst="rect">
            <a:avLst/>
          </a:prstGeom>
        </p:spPr>
        <p:txBody>
          <a:bodyPr wrap="square">
            <a:spAutoFit/>
          </a:bodyPr>
          <a:lstStyle/>
          <a:p>
            <a:pPr algn="just">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Молекулярний </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аналіз, екстракція </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ДНК та ПЛР-аналіз</a:t>
            </a:r>
          </a:p>
          <a:p>
            <a:pPr algn="just">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ПЛР-аналіз проводили для рослин у поколіннях від Т0 до Т4.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Геномну</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ДНК витягували з трансформованих і нетрансформованих рослин (контроль) за допомогою методу CTAB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Doyle</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and</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Doyle</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1990). ПЛР-аналіз з використанням </a:t>
            </a:r>
            <a:r>
              <a:rPr lang="uk-UA"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геноспецифічних</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праймерів</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проводили для ампліфікації фрагментів 717, 700, 487 і 168/641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п.н</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для генів TSV-CP,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nptII</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virD2 та актину (домашнє господарство) </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відповідно. </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Деталі реакційної суміші ПЛР та профілі ампліфікації для всіх генів представлені в </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таблиці 1</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Ампліфіковані</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продукти проводили і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візуалізували</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на 1,4%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агарозних</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гелях, забарвлених </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бромистим </a:t>
            </a:r>
            <a:r>
              <a:rPr lang="uk-UA"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етидієм</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5" name="Рисунок 4"/>
          <p:cNvPicPr/>
          <p:nvPr/>
        </p:nvPicPr>
        <p:blipFill rotWithShape="1">
          <a:blip r:embed="rId2"/>
          <a:srcRect l="20524" t="35932" r="22394" b="31844"/>
          <a:stretch/>
        </p:blipFill>
        <p:spPr bwMode="auto">
          <a:xfrm>
            <a:off x="1332642" y="2715490"/>
            <a:ext cx="9554426" cy="37961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8216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4799" y="516087"/>
            <a:ext cx="11762509" cy="6153095"/>
          </a:xfrm>
          <a:prstGeom prst="rect">
            <a:avLst/>
          </a:prstGeom>
        </p:spPr>
        <p:txBody>
          <a:bodyPr wrap="square">
            <a:spAutoFit/>
          </a:bodyPr>
          <a:lstStyle/>
          <a:p>
            <a:pPr algn="just">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Виділення РНК та </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RT-ПЛР</a:t>
            </a:r>
            <a:endPar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Загальну РНК екстрагували методом реагентів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TRIzol</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із трансформованих та нетрансформованих рослин у різних поколіннях. ПЛР із зворотною транскрипцією проводили за допомогою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Invitrogen</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SuperScript</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III згідно з інструкціями виробника (Таблиця </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1</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У стандартній реакції ПЛР було використано 2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мкл</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кДНК</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а потім профіль ПЛР був початковим етапом денатурації при 94 °C протягом 4 хвилин, 35 циклів при 92 °C-30 с, 60 °C-30 с, 72 °C-45 с і остаточне подовження при 72 °C протягом 5 хв. Продукти ПЛР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візуалізували</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на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агарозних</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гелях, забарвлених 1,4% </a:t>
            </a:r>
            <a:r>
              <a:rPr lang="uk-UA"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бромістим</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етидієм</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Контроль для аналізу RT-PCR включав –RT,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кДНК</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з нетрансформованого соняшнику та позитивні TSV-CP рослини, які не були заражені. Відсутність TSV-інфекції до тестів на зараження вірусом була підтверджена за допомогою </a:t>
            </a:r>
            <a:r>
              <a:rPr lang="uk-UA"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напівкількісної</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RT-PCR. Аналогічно, наявність/відсутність гена TSV-CP у передбачуваних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трансформантів</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та контрольних рослин було підтверджено за допомогою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геномної</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ПЛР</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endPar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uk-UA" dirty="0" err="1">
                <a:solidFill>
                  <a:schemeClr val="bg1"/>
                </a:solidFill>
                <a:latin typeface="Times New Roman" panose="02020603050405020304" pitchFamily="18" charset="0"/>
                <a:cs typeface="Times New Roman" panose="02020603050405020304" pitchFamily="18" charset="0"/>
              </a:rPr>
              <a:t>Саузерн</a:t>
            </a:r>
            <a:r>
              <a:rPr lang="uk-UA" dirty="0">
                <a:solidFill>
                  <a:schemeClr val="bg1"/>
                </a:solidFill>
                <a:latin typeface="Times New Roman" panose="02020603050405020304" pitchFamily="18" charset="0"/>
                <a:cs typeface="Times New Roman" panose="02020603050405020304" pitchFamily="18" charset="0"/>
              </a:rPr>
              <a:t> і </a:t>
            </a:r>
            <a:r>
              <a:rPr lang="uk-UA" dirty="0" err="1">
                <a:solidFill>
                  <a:schemeClr val="bg1"/>
                </a:solidFill>
                <a:latin typeface="Times New Roman" panose="02020603050405020304" pitchFamily="18" charset="0"/>
                <a:cs typeface="Times New Roman" panose="02020603050405020304" pitchFamily="18" charset="0"/>
              </a:rPr>
              <a:t>нотерн-блот</a:t>
            </a:r>
            <a:r>
              <a:rPr lang="uk-UA" dirty="0">
                <a:solidFill>
                  <a:schemeClr val="bg1"/>
                </a:solidFill>
                <a:latin typeface="Times New Roman" panose="02020603050405020304" pitchFamily="18" charset="0"/>
                <a:cs typeface="Times New Roman" panose="02020603050405020304" pitchFamily="18" charset="0"/>
              </a:rPr>
              <a:t> </a:t>
            </a:r>
            <a:r>
              <a:rPr lang="uk-UA" dirty="0" smtClean="0">
                <a:solidFill>
                  <a:schemeClr val="bg1"/>
                </a:solidFill>
                <a:latin typeface="Times New Roman" panose="02020603050405020304" pitchFamily="18" charset="0"/>
                <a:cs typeface="Times New Roman" panose="02020603050405020304" pitchFamily="18" charset="0"/>
              </a:rPr>
              <a:t>гібридизації</a:t>
            </a:r>
          </a:p>
          <a:p>
            <a:pPr algn="just"/>
            <a:endParaRPr lang="uk-UA" dirty="0">
              <a:solidFill>
                <a:schemeClr val="bg1"/>
              </a:solidFill>
              <a:latin typeface="Times New Roman" panose="02020603050405020304" pitchFamily="18" charset="0"/>
              <a:cs typeface="Times New Roman" panose="02020603050405020304" pitchFamily="18" charset="0"/>
            </a:endParaRPr>
          </a:p>
          <a:p>
            <a:pPr algn="just"/>
            <a:r>
              <a:rPr lang="uk-UA" dirty="0" err="1">
                <a:solidFill>
                  <a:schemeClr val="bg1"/>
                </a:solidFill>
                <a:latin typeface="Times New Roman" panose="02020603050405020304" pitchFamily="18" charset="0"/>
                <a:cs typeface="Times New Roman" panose="02020603050405020304" pitchFamily="18" charset="0"/>
              </a:rPr>
              <a:t>Саузерн</a:t>
            </a:r>
            <a:r>
              <a:rPr lang="uk-UA" dirty="0">
                <a:solidFill>
                  <a:schemeClr val="bg1"/>
                </a:solidFill>
                <a:latin typeface="Times New Roman" panose="02020603050405020304" pitchFamily="18" charset="0"/>
                <a:cs typeface="Times New Roman" panose="02020603050405020304" pitchFamily="18" charset="0"/>
              </a:rPr>
              <a:t> аналіз проводили згідно з </a:t>
            </a:r>
            <a:r>
              <a:rPr lang="uk-UA" dirty="0" err="1">
                <a:solidFill>
                  <a:schemeClr val="bg1"/>
                </a:solidFill>
                <a:latin typeface="Times New Roman" panose="02020603050405020304" pitchFamily="18" charset="0"/>
                <a:cs typeface="Times New Roman" panose="02020603050405020304" pitchFamily="18" charset="0"/>
              </a:rPr>
              <a:t>Sambrook</a:t>
            </a:r>
            <a:r>
              <a:rPr lang="uk-UA" dirty="0">
                <a:solidFill>
                  <a:schemeClr val="bg1"/>
                </a:solidFill>
                <a:latin typeface="Times New Roman" panose="02020603050405020304" pitchFamily="18" charset="0"/>
                <a:cs typeface="Times New Roman" panose="02020603050405020304" pitchFamily="18" charset="0"/>
              </a:rPr>
              <a:t> </a:t>
            </a:r>
            <a:r>
              <a:rPr lang="uk-UA" dirty="0" err="1">
                <a:solidFill>
                  <a:schemeClr val="bg1"/>
                </a:solidFill>
                <a:latin typeface="Times New Roman" panose="02020603050405020304" pitchFamily="18" charset="0"/>
                <a:cs typeface="Times New Roman" panose="02020603050405020304" pitchFamily="18" charset="0"/>
              </a:rPr>
              <a:t>et</a:t>
            </a:r>
            <a:r>
              <a:rPr lang="uk-UA" dirty="0">
                <a:solidFill>
                  <a:schemeClr val="bg1"/>
                </a:solidFill>
                <a:latin typeface="Times New Roman" panose="02020603050405020304" pitchFamily="18" charset="0"/>
                <a:cs typeface="Times New Roman" panose="02020603050405020304" pitchFamily="18" charset="0"/>
              </a:rPr>
              <a:t> </a:t>
            </a:r>
            <a:r>
              <a:rPr lang="uk-UA" dirty="0" err="1">
                <a:solidFill>
                  <a:schemeClr val="bg1"/>
                </a:solidFill>
                <a:latin typeface="Times New Roman" panose="02020603050405020304" pitchFamily="18" charset="0"/>
                <a:cs typeface="Times New Roman" panose="02020603050405020304" pitchFamily="18" charset="0"/>
              </a:rPr>
              <a:t>al</a:t>
            </a:r>
            <a:r>
              <a:rPr lang="uk-UA" dirty="0">
                <a:solidFill>
                  <a:schemeClr val="bg1"/>
                </a:solidFill>
                <a:latin typeface="Times New Roman" panose="02020603050405020304" pitchFamily="18" charset="0"/>
                <a:cs typeface="Times New Roman" panose="02020603050405020304" pitchFamily="18" charset="0"/>
              </a:rPr>
              <a:t>. (1989). 10 </a:t>
            </a:r>
            <a:r>
              <a:rPr lang="uk-UA" dirty="0" err="1">
                <a:solidFill>
                  <a:schemeClr val="bg1"/>
                </a:solidFill>
                <a:latin typeface="Times New Roman" panose="02020603050405020304" pitchFamily="18" charset="0"/>
                <a:cs typeface="Times New Roman" panose="02020603050405020304" pitchFamily="18" charset="0"/>
              </a:rPr>
              <a:t>мкг</a:t>
            </a:r>
            <a:r>
              <a:rPr lang="uk-UA" dirty="0">
                <a:solidFill>
                  <a:schemeClr val="bg1"/>
                </a:solidFill>
                <a:latin typeface="Times New Roman" panose="02020603050405020304" pitchFamily="18" charset="0"/>
                <a:cs typeface="Times New Roman" panose="02020603050405020304" pitchFamily="18" charset="0"/>
              </a:rPr>
              <a:t> </a:t>
            </a:r>
            <a:r>
              <a:rPr lang="uk-UA" dirty="0" err="1">
                <a:solidFill>
                  <a:schemeClr val="bg1"/>
                </a:solidFill>
                <a:latin typeface="Times New Roman" panose="02020603050405020304" pitchFamily="18" charset="0"/>
                <a:cs typeface="Times New Roman" panose="02020603050405020304" pitchFamily="18" charset="0"/>
              </a:rPr>
              <a:t>геномної</a:t>
            </a:r>
            <a:r>
              <a:rPr lang="uk-UA" dirty="0">
                <a:solidFill>
                  <a:schemeClr val="bg1"/>
                </a:solidFill>
                <a:latin typeface="Times New Roman" panose="02020603050405020304" pitchFamily="18" charset="0"/>
                <a:cs typeface="Times New Roman" panose="02020603050405020304" pitchFamily="18" charset="0"/>
              </a:rPr>
              <a:t> ДНК, виділеної зі зразка № 481 у поколіннях T0-T4 та подій 237, 247, 648 і 753 у поколіннях T2/T3, розщеплювали за допомогою BamH1/Sal1 (8 одиниць/</a:t>
            </a:r>
            <a:r>
              <a:rPr lang="uk-UA" dirty="0" err="1">
                <a:solidFill>
                  <a:schemeClr val="bg1"/>
                </a:solidFill>
                <a:latin typeface="Times New Roman" panose="02020603050405020304" pitchFamily="18" charset="0"/>
                <a:cs typeface="Times New Roman" panose="02020603050405020304" pitchFamily="18" charset="0"/>
              </a:rPr>
              <a:t>мкг</a:t>
            </a:r>
            <a:r>
              <a:rPr lang="uk-UA" dirty="0">
                <a:solidFill>
                  <a:schemeClr val="bg1"/>
                </a:solidFill>
                <a:latin typeface="Times New Roman" panose="02020603050405020304" pitchFamily="18" charset="0"/>
                <a:cs typeface="Times New Roman" panose="02020603050405020304" pitchFamily="18" charset="0"/>
              </a:rPr>
              <a:t> ДНК) у відповідному буфері при 37 °C протягом ночі. щоб вивільнити фрагмент гена TSV-CP розміром 717 </a:t>
            </a:r>
            <a:r>
              <a:rPr lang="uk-UA" dirty="0" err="1">
                <a:solidFill>
                  <a:schemeClr val="bg1"/>
                </a:solidFill>
                <a:latin typeface="Times New Roman" panose="02020603050405020304" pitchFamily="18" charset="0"/>
                <a:cs typeface="Times New Roman" panose="02020603050405020304" pitchFamily="18" charset="0"/>
              </a:rPr>
              <a:t>п.н</a:t>
            </a:r>
            <a:r>
              <a:rPr lang="uk-UA" dirty="0">
                <a:solidFill>
                  <a:schemeClr val="bg1"/>
                </a:solidFill>
                <a:latin typeface="Times New Roman" panose="02020603050405020304" pitchFamily="18" charset="0"/>
                <a:cs typeface="Times New Roman" panose="02020603050405020304" pitchFamily="18" charset="0"/>
              </a:rPr>
              <a:t>. Також ДНК окремих рослин гомозиготної лінії (481-10-11-2) розщеплювали ферментами </a:t>
            </a:r>
            <a:r>
              <a:rPr lang="uk-UA" dirty="0" err="1">
                <a:solidFill>
                  <a:schemeClr val="bg1"/>
                </a:solidFill>
                <a:latin typeface="Times New Roman" panose="02020603050405020304" pitchFamily="18" charset="0"/>
                <a:cs typeface="Times New Roman" panose="02020603050405020304" pitchFamily="18" charset="0"/>
              </a:rPr>
              <a:t>EcoRI</a:t>
            </a:r>
            <a:r>
              <a:rPr lang="uk-UA" dirty="0">
                <a:solidFill>
                  <a:schemeClr val="bg1"/>
                </a:solidFill>
                <a:latin typeface="Times New Roman" panose="02020603050405020304" pitchFamily="18" charset="0"/>
                <a:cs typeface="Times New Roman" panose="02020603050405020304" pitchFamily="18" charset="0"/>
              </a:rPr>
              <a:t>, </a:t>
            </a:r>
            <a:r>
              <a:rPr lang="uk-UA" dirty="0" err="1">
                <a:solidFill>
                  <a:schemeClr val="bg1"/>
                </a:solidFill>
                <a:latin typeface="Times New Roman" panose="02020603050405020304" pitchFamily="18" charset="0"/>
                <a:cs typeface="Times New Roman" panose="02020603050405020304" pitchFamily="18" charset="0"/>
              </a:rPr>
              <a:t>BglII</a:t>
            </a:r>
            <a:r>
              <a:rPr lang="uk-UA" dirty="0">
                <a:solidFill>
                  <a:schemeClr val="bg1"/>
                </a:solidFill>
                <a:latin typeface="Times New Roman" panose="02020603050405020304" pitchFamily="18" charset="0"/>
                <a:cs typeface="Times New Roman" panose="02020603050405020304" pitchFamily="18" charset="0"/>
              </a:rPr>
              <a:t> та </a:t>
            </a:r>
            <a:r>
              <a:rPr lang="uk-UA" dirty="0" err="1">
                <a:solidFill>
                  <a:schemeClr val="bg1"/>
                </a:solidFill>
                <a:latin typeface="Times New Roman" panose="02020603050405020304" pitchFamily="18" charset="0"/>
                <a:cs typeface="Times New Roman" panose="02020603050405020304" pitchFamily="18" charset="0"/>
              </a:rPr>
              <a:t>NheI</a:t>
            </a:r>
            <a:r>
              <a:rPr lang="uk-UA" dirty="0">
                <a:solidFill>
                  <a:schemeClr val="bg1"/>
                </a:solidFill>
                <a:latin typeface="Times New Roman" panose="02020603050405020304" pitchFamily="18" charset="0"/>
                <a:cs typeface="Times New Roman" panose="02020603050405020304" pitchFamily="18" charset="0"/>
              </a:rPr>
              <a:t> (фермент </a:t>
            </a:r>
            <a:r>
              <a:rPr lang="uk-UA" dirty="0" err="1">
                <a:solidFill>
                  <a:schemeClr val="bg1"/>
                </a:solidFill>
                <a:latin typeface="Times New Roman" panose="02020603050405020304" pitchFamily="18" charset="0"/>
                <a:cs typeface="Times New Roman" panose="02020603050405020304" pitchFamily="18" charset="0"/>
              </a:rPr>
              <a:t>Fermentas</a:t>
            </a:r>
            <a:r>
              <a:rPr lang="uk-UA" dirty="0">
                <a:solidFill>
                  <a:schemeClr val="bg1"/>
                </a:solidFill>
                <a:latin typeface="Times New Roman" panose="02020603050405020304" pitchFamily="18" charset="0"/>
                <a:cs typeface="Times New Roman" panose="02020603050405020304" pitchFamily="18" charset="0"/>
              </a:rPr>
              <a:t> </a:t>
            </a:r>
            <a:r>
              <a:rPr lang="uk-UA" dirty="0" err="1">
                <a:solidFill>
                  <a:schemeClr val="bg1"/>
                </a:solidFill>
                <a:latin typeface="Times New Roman" panose="02020603050405020304" pitchFamily="18" charset="0"/>
                <a:cs typeface="Times New Roman" panose="02020603050405020304" pitchFamily="18" charset="0"/>
              </a:rPr>
              <a:t>Fast</a:t>
            </a:r>
            <a:r>
              <a:rPr lang="uk-UA" dirty="0">
                <a:solidFill>
                  <a:schemeClr val="bg1"/>
                </a:solidFill>
                <a:latin typeface="Times New Roman" panose="02020603050405020304" pitchFamily="18" charset="0"/>
                <a:cs typeface="Times New Roman" panose="02020603050405020304" pitchFamily="18" charset="0"/>
              </a:rPr>
              <a:t> </a:t>
            </a:r>
            <a:r>
              <a:rPr lang="uk-UA" dirty="0" err="1">
                <a:solidFill>
                  <a:schemeClr val="bg1"/>
                </a:solidFill>
                <a:latin typeface="Times New Roman" panose="02020603050405020304" pitchFamily="18" charset="0"/>
                <a:cs typeface="Times New Roman" panose="02020603050405020304" pitchFamily="18" charset="0"/>
              </a:rPr>
              <a:t>Digest</a:t>
            </a:r>
            <a:r>
              <a:rPr lang="uk-UA" dirty="0">
                <a:solidFill>
                  <a:schemeClr val="bg1"/>
                </a:solidFill>
                <a:latin typeface="Times New Roman" panose="02020603050405020304" pitchFamily="18" charset="0"/>
                <a:cs typeface="Times New Roman" panose="02020603050405020304" pitchFamily="18" charset="0"/>
              </a:rPr>
              <a:t> 1 </a:t>
            </a:r>
            <a:r>
              <a:rPr lang="uk-UA" dirty="0" err="1">
                <a:solidFill>
                  <a:schemeClr val="bg1"/>
                </a:solidFill>
                <a:latin typeface="Times New Roman" panose="02020603050405020304" pitchFamily="18" charset="0"/>
                <a:cs typeface="Times New Roman" panose="02020603050405020304" pitchFamily="18" charset="0"/>
              </a:rPr>
              <a:t>мкл</a:t>
            </a:r>
            <a:r>
              <a:rPr lang="uk-UA" dirty="0">
                <a:solidFill>
                  <a:schemeClr val="bg1"/>
                </a:solidFill>
                <a:latin typeface="Times New Roman" panose="02020603050405020304" pitchFamily="18" charset="0"/>
                <a:cs typeface="Times New Roman" panose="02020603050405020304" pitchFamily="18" charset="0"/>
              </a:rPr>
              <a:t>/1 </a:t>
            </a:r>
            <a:r>
              <a:rPr lang="uk-UA" dirty="0" err="1">
                <a:solidFill>
                  <a:schemeClr val="bg1"/>
                </a:solidFill>
                <a:latin typeface="Times New Roman" panose="02020603050405020304" pitchFamily="18" charset="0"/>
                <a:cs typeface="Times New Roman" panose="02020603050405020304" pitchFamily="18" charset="0"/>
              </a:rPr>
              <a:t>мкг</a:t>
            </a:r>
            <a:r>
              <a:rPr lang="uk-UA" dirty="0">
                <a:solidFill>
                  <a:schemeClr val="bg1"/>
                </a:solidFill>
                <a:latin typeface="Times New Roman" panose="02020603050405020304" pitchFamily="18" charset="0"/>
                <a:cs typeface="Times New Roman" panose="02020603050405020304" pitchFamily="18" charset="0"/>
              </a:rPr>
              <a:t> ДНК) при 37 °C протягом 2 год. для виявлення гена TSV-CP. Перетравлену ДНК піддавали електрофорезу на 1,0% </a:t>
            </a:r>
            <a:r>
              <a:rPr lang="uk-UA" dirty="0" err="1">
                <a:solidFill>
                  <a:schemeClr val="bg1"/>
                </a:solidFill>
                <a:latin typeface="Times New Roman" panose="02020603050405020304" pitchFamily="18" charset="0"/>
                <a:cs typeface="Times New Roman" panose="02020603050405020304" pitchFamily="18" charset="0"/>
              </a:rPr>
              <a:t>агарозному</a:t>
            </a:r>
            <a:r>
              <a:rPr lang="uk-UA" dirty="0">
                <a:solidFill>
                  <a:schemeClr val="bg1"/>
                </a:solidFill>
                <a:latin typeface="Times New Roman" panose="02020603050405020304" pitchFamily="18" charset="0"/>
                <a:cs typeface="Times New Roman" panose="02020603050405020304" pitchFamily="18" charset="0"/>
              </a:rPr>
              <a:t> гелі протягом 5 год </a:t>
            </a:r>
            <a:r>
              <a:rPr lang="uk-UA" dirty="0" smtClean="0">
                <a:solidFill>
                  <a:schemeClr val="bg1"/>
                </a:solidFill>
                <a:latin typeface="Times New Roman" panose="02020603050405020304" pitchFamily="18" charset="0"/>
                <a:cs typeface="Times New Roman" panose="02020603050405020304" pitchFamily="18" charset="0"/>
              </a:rPr>
              <a:t>. Далі проводили кількісну ПЛР у реальному часі.</a:t>
            </a:r>
            <a:endPar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9872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3965" y="435399"/>
            <a:ext cx="11790218" cy="5825826"/>
          </a:xfrm>
          <a:prstGeom prst="rect">
            <a:avLst/>
          </a:prstGeom>
        </p:spPr>
        <p:txBody>
          <a:bodyPr wrap="square">
            <a:spAutoFit/>
          </a:bodyPr>
          <a:lstStyle/>
          <a:p>
            <a:pPr algn="just">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Виклик вірусу</a:t>
            </a:r>
          </a:p>
          <a:p>
            <a:pPr algn="just">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Для тесту на стійкість до TSV було відібрано чотири ПЛР-позитивні трансгенні лінії (481-4-20, 481-4-35, 481-10-11-2, 753-7-3) разом із двома контролями, а саме, неінфіковані трансгенні рослини та нетрансформовані рослини одного генотипу. Приблизно 3-тижневі рослини з 4-5 розширеними листками піддавали аналізу на вірусну інфекцію. Сік TSV виділяли з рослин соняшнику, природно інфікованих SND, і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інокулят</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збільшували у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вігні</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Vigna</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unguiculata</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Інокулят</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(сирий сік) із симптоматичних листків готували в попередньо охолодженому 0,01 М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калійфосфатному</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буфері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рН</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7,0), що містить 2-меркаптоетанол, з розрахунку 1 мл на 100 мг інфікованої тканини листя шляхом мацерації в попередньо охолодженому розчині товкачиком. Отриманий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гомогенат</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пропускали через два шари стерильної муслінової тканини і використовували для інокуляції соком звичайним методом протирання листя з використанням карборундового порошку (600 меш) як абразиву. Інокульовані сіянці промивали струменем стерильної води через 5 хв після інокуляції та зберігали в захищеному від комах теплиці (28 ± 2 °C; 70%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відн</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вологості) для розвитку симптомів. Місцеві ураження були оцінені через два дні після інокуляції та симптоми системної інфекції з точки зору росту рослин, висоти та місцевих уражень спостерігали з тижневими інтервалами до одного місяця після інокуляції. Засівання насіння було зафіксовано у рослин, підданих зараженню вірусом. Листя випробуваних рослин, заражених вірусом, піддавали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імуноферментному</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аналізу з прямим покриттям антигеном (DAC-ELISA) через 3 тижні після інокуляції для перевірки наявності/відсутності TSV в інфікованих листках згідно з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Chander</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Rao</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et</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al</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(2013). Усі реакції проводили в двох повторах, поглинання зчитували при 405 нм на планшеті для ELISA (</a:t>
            </a:r>
            <a:r>
              <a:rPr lang="uk-UA"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Biotek</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ELX 800, США) і обчислювали середнє з двох показань. При щотижневих спостереженнях за системною інфекцією до 1 місяця штучної інокуляції відбирали проби листя для ІФА.</a:t>
            </a:r>
          </a:p>
        </p:txBody>
      </p:sp>
    </p:spTree>
    <p:extLst>
      <p:ext uri="{BB962C8B-B14F-4D97-AF65-F5344CB8AC3E}">
        <p14:creationId xmlns:p14="http://schemas.microsoft.com/office/powerpoint/2010/main" val="3935797730"/>
      </p:ext>
    </p:extLst>
  </p:cSld>
  <p:clrMapOvr>
    <a:masterClrMapping/>
  </p:clrMapOvr>
</p:sld>
</file>

<file path=ppt/theme/theme1.xml><?xml version="1.0" encoding="utf-8"?>
<a:theme xmlns:a="http://schemas.openxmlformats.org/drawingml/2006/main" name="Office Them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TotalTime>
  <Words>4037</Words>
  <Application>Microsoft Office PowerPoint</Application>
  <PresentationFormat>Произвольный</PresentationFormat>
  <Paragraphs>75</Paragraphs>
  <Slides>25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You</cp:lastModifiedBy>
  <cp:revision>24</cp:revision>
  <dcterms:created xsi:type="dcterms:W3CDTF">2021-12-22T21:48:44Z</dcterms:created>
  <dcterms:modified xsi:type="dcterms:W3CDTF">2025-10-03T19:55:03Z</dcterms:modified>
</cp:coreProperties>
</file>