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61" r:id="rId3"/>
    <p:sldId id="362" r:id="rId4"/>
    <p:sldId id="363" r:id="rId5"/>
    <p:sldId id="364" r:id="rId6"/>
    <p:sldId id="365" r:id="rId7"/>
    <p:sldId id="366" r:id="rId8"/>
    <p:sldId id="367" r:id="rId9"/>
    <p:sldId id="321" r:id="rId10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nn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C2E4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82" autoAdjust="0"/>
    <p:restoredTop sz="94624" autoAdjust="0"/>
  </p:normalViewPr>
  <p:slideViewPr>
    <p:cSldViewPr>
      <p:cViewPr varScale="1">
        <p:scale>
          <a:sx n="81" d="100"/>
          <a:sy n="81" d="100"/>
        </p:scale>
        <p:origin x="-226" y="-6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99510E9-440A-4D39-992B-F533FCDF695E}" type="datetimeFigureOut">
              <a:rPr lang="uk-UA"/>
              <a:pPr>
                <a:defRPr/>
              </a:pPr>
              <a:t>22.10.2021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56BE3EB-B43F-45F9-AC99-517BF61573CF}" type="slidenum">
              <a:rPr lang="uk-UA" altLang="uk-UA"/>
              <a:pPr/>
              <a:t>‹#›</a:t>
            </a:fld>
            <a:endParaRPr lang="uk-UA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CF915-64BE-479C-BF59-4996C1473477}" type="datetimeFigureOut">
              <a:rPr lang="ru-RU"/>
              <a:pPr>
                <a:defRPr/>
              </a:pPr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B678F-2F64-48E1-B5B9-FC4CF6CC658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E3415-C268-4B77-BBC9-A666FC615E17}" type="datetimeFigureOut">
              <a:rPr lang="ru-RU"/>
              <a:pPr>
                <a:defRPr/>
              </a:pPr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6B399-8CCB-4BD3-B5B4-587A94A0933C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2D25-08C5-4E3D-95E7-A903FA933C37}" type="datetimeFigureOut">
              <a:rPr lang="ru-RU"/>
              <a:pPr>
                <a:defRPr/>
              </a:pPr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E6A20-FD62-422E-85E3-183D0DCDB3B1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6A702-3D32-4566-8106-CA9BF6C3C24F}" type="datetimeFigureOut">
              <a:rPr lang="ru-RU"/>
              <a:pPr>
                <a:defRPr/>
              </a:pPr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1CB6D-586A-48D1-BE57-A371A8AE3F7C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AC94D-DE52-45BA-A8EA-19B23E463430}" type="datetimeFigureOut">
              <a:rPr lang="ru-RU"/>
              <a:pPr>
                <a:defRPr/>
              </a:pPr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98DAF-1B89-4D3F-8CDB-6A1FAFEBE7E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44562-EA22-4ECD-B5CB-98A7CB145D49}" type="datetimeFigureOut">
              <a:rPr lang="ru-RU"/>
              <a:pPr>
                <a:defRPr/>
              </a:pPr>
              <a:t>22.10.2021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D6CCF-E82A-41EB-8304-108AC2D3F740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98FBC-B552-402B-9E28-3B8DECF3E468}" type="datetimeFigureOut">
              <a:rPr lang="ru-RU"/>
              <a:pPr>
                <a:defRPr/>
              </a:pPr>
              <a:t>22.10.2021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F4753-3C2B-43AA-ABEF-FE9121C3B6CA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7AC4D-C091-4599-9868-36861D3F667E}" type="datetimeFigureOut">
              <a:rPr lang="ru-RU"/>
              <a:pPr>
                <a:defRPr/>
              </a:pPr>
              <a:t>22.10.2021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8D4AD-7F29-4FD4-BFDC-45A387ECEC0E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0AD15-254A-48AF-B894-6CDFCC2A8C2E}" type="datetimeFigureOut">
              <a:rPr lang="ru-RU"/>
              <a:pPr>
                <a:defRPr/>
              </a:pPr>
              <a:t>22.10.2021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53CA3-4721-407F-B821-7665DB4CD287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BCEE8-DB58-4BA6-B5FA-EEBED7F82F63}" type="datetimeFigureOut">
              <a:rPr lang="ru-RU"/>
              <a:pPr>
                <a:defRPr/>
              </a:pPr>
              <a:t>22.10.2021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83CC5-FF44-4E32-9C41-42616AF1F363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E6922-37CB-477B-A946-87CC24234384}" type="datetimeFigureOut">
              <a:rPr lang="ru-RU"/>
              <a:pPr>
                <a:defRPr/>
              </a:pPr>
              <a:t>22.10.2021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27107-F32A-46D9-8347-A2D1645166F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2ECBE7-75E0-410A-8AB8-36B7CE4D508A}" type="datetimeFigureOut">
              <a:rPr lang="ru-RU"/>
              <a:pPr>
                <a:defRPr/>
              </a:pPr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1A1288E-79EC-433F-927F-6A6CB80EFC86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64" y="-5500750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38216" y="2428868"/>
            <a:ext cx="9423358" cy="2301976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Методи соціологічних досліджень</a:t>
            </a: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3076" name="Прямокутник 7"/>
          <p:cNvSpPr>
            <a:spLocks noChangeArrowheads="1"/>
          </p:cNvSpPr>
          <p:nvPr/>
        </p:nvSpPr>
        <p:spPr bwMode="auto">
          <a:xfrm>
            <a:off x="3595670" y="4857760"/>
            <a:ext cx="8215312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uk-UA" altLang="uk-UA" b="1" dirty="0">
                <a:latin typeface="George" pitchFamily="50" charset="0"/>
                <a:cs typeface="Times New Roman" pitchFamily="18" charset="0"/>
              </a:rPr>
              <a:t>Заняття підготовлене</a:t>
            </a:r>
          </a:p>
          <a:p>
            <a:pPr algn="r" eaLnBrk="1" hangingPunct="1"/>
            <a:r>
              <a:rPr lang="uk-UA" altLang="uk-UA" dirty="0">
                <a:latin typeface="George" pitchFamily="50" charset="0"/>
                <a:cs typeface="Times New Roman" pitchFamily="18" charset="0"/>
              </a:rPr>
              <a:t>кандидатом </a:t>
            </a:r>
            <a:r>
              <a:rPr lang="uk-UA" altLang="uk-UA" dirty="0" smtClean="0">
                <a:latin typeface="George" pitchFamily="50" charset="0"/>
                <a:cs typeface="Times New Roman" pitchFamily="18" charset="0"/>
              </a:rPr>
              <a:t>соціологічних наук</a:t>
            </a:r>
            <a:r>
              <a:rPr lang="uk-UA" altLang="uk-UA" dirty="0">
                <a:latin typeface="George" pitchFamily="50" charset="0"/>
                <a:cs typeface="Times New Roman" pitchFamily="18" charset="0"/>
              </a:rPr>
              <a:t>, </a:t>
            </a:r>
            <a:r>
              <a:rPr lang="uk-UA" altLang="uk-UA" dirty="0" smtClean="0">
                <a:latin typeface="George" pitchFamily="50" charset="0"/>
                <a:cs typeface="Times New Roman" pitchFamily="18" charset="0"/>
              </a:rPr>
              <a:t> доцентом кафедри соціології ЗНУ, </a:t>
            </a:r>
            <a:r>
              <a:rPr lang="uk-UA" altLang="uk-UA" dirty="0">
                <a:latin typeface="George" pitchFamily="50" charset="0"/>
                <a:cs typeface="Times New Roman" pitchFamily="18" charset="0"/>
              </a:rPr>
              <a:t>членом </a:t>
            </a:r>
            <a:r>
              <a:rPr lang="uk-UA" altLang="uk-UA" dirty="0" smtClean="0">
                <a:latin typeface="George" pitchFamily="50" charset="0"/>
                <a:cs typeface="Times New Roman" pitchFamily="18" charset="0"/>
              </a:rPr>
              <a:t>Соціологічної асоціації України</a:t>
            </a:r>
            <a:endParaRPr lang="uk-UA" altLang="uk-UA" dirty="0">
              <a:latin typeface="George" pitchFamily="50" charset="0"/>
              <a:cs typeface="Times New Roman" pitchFamily="18" charset="0"/>
            </a:endParaRPr>
          </a:p>
          <a:p>
            <a:pPr algn="r" eaLnBrk="1" hangingPunct="1">
              <a:lnSpc>
                <a:spcPct val="150000"/>
              </a:lnSpc>
            </a:pPr>
            <a:r>
              <a:rPr lang="uk-UA" altLang="uk-UA" b="1" dirty="0" smtClean="0">
                <a:latin typeface="George" pitchFamily="50" charset="0"/>
                <a:cs typeface="Times New Roman" pitchFamily="18" charset="0"/>
              </a:rPr>
              <a:t>КУЛИК МАРІЯ АНАТОЛІЇВНА</a:t>
            </a:r>
            <a:endParaRPr lang="uk-UA" altLang="uk-UA" b="1" dirty="0">
              <a:latin typeface="George" pitchFamily="50" charset="0"/>
              <a:cs typeface="Times New Roman" pitchFamily="18" charset="0"/>
            </a:endParaRPr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9106" y="0"/>
            <a:ext cx="59118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7167570" y="928670"/>
            <a:ext cx="392909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Соціологія дл</a:t>
            </a: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я студентів несоціологічних спеціальностей</a:t>
            </a:r>
            <a:endParaRPr lang="uk-UA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/>
              <a:uLnTx/>
              <a:uFillTx/>
              <a:latin typeface="George" panose="02000500000000000000" pitchFamily="50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333467" y="1214422"/>
            <a:ext cx="10096571" cy="48577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95406" y="785794"/>
            <a:ext cx="433390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Етика соціологічного дослідження:</a:t>
            </a:r>
          </a:p>
          <a:p>
            <a:pPr marL="342900" indent="-342900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 Застосування принципу об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єктивності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2. Додержання правила конфіденційності</a:t>
            </a: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Адекватність методології дослідження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визначеному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предмету дослідження</a:t>
            </a:r>
          </a:p>
          <a:p>
            <a:pPr marL="342900" indent="-342900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4. Додержання Кодексу Соціолога САУ</a:t>
            </a:r>
          </a:p>
          <a:p>
            <a:pPr marL="342900" indent="-342900">
              <a:buAutoNum type="arabicPeriod"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Каждый видит свой мир по-своему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778" y="2786058"/>
            <a:ext cx="2849920" cy="1785950"/>
          </a:xfrm>
          <a:prstGeom prst="rect">
            <a:avLst/>
          </a:prstGeom>
        </p:spPr>
      </p:pic>
      <p:pic>
        <p:nvPicPr>
          <p:cNvPr id="2052" name="Picture 4" descr="Блог викладача математики Пересипкіної О.В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1224" y="4714884"/>
            <a:ext cx="3999812" cy="1571618"/>
          </a:xfrm>
          <a:prstGeom prst="rect">
            <a:avLst/>
          </a:prstGeom>
          <a:noFill/>
        </p:spPr>
      </p:pic>
      <p:pic>
        <p:nvPicPr>
          <p:cNvPr id="2054" name="Picture 6" descr="Заява Соціологічної асоціації України у зв'язку із судовим позовом до  соціологічних служб - Фонд «Демократичні ініціативи» ім. Ілька Кучерів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24364" y="2857496"/>
            <a:ext cx="2537989" cy="1700206"/>
          </a:xfrm>
          <a:prstGeom prst="rect">
            <a:avLst/>
          </a:prstGeom>
          <a:noFill/>
        </p:spPr>
      </p:pic>
      <p:pic>
        <p:nvPicPr>
          <p:cNvPr id="12290" name="Picture 2" descr="business it - researcher and tribe photos et images de collectio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67636" y="500042"/>
            <a:ext cx="3886200" cy="5829301"/>
          </a:xfrm>
          <a:prstGeom prst="rect">
            <a:avLst/>
          </a:prstGeom>
          <a:noFill/>
        </p:spPr>
      </p:pic>
      <p:pic>
        <p:nvPicPr>
          <p:cNvPr id="11" name="Content Placeholder 3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3405254" y="-5500750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047715" y="1285860"/>
            <a:ext cx="10096571" cy="48577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52464" y="2357430"/>
            <a:ext cx="628654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Види спостереження: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Включене</a:t>
            </a:r>
            <a:r>
              <a:rPr lang="uk-UA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– дослідник приймає участь в діяльності груп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Невключене</a:t>
            </a:r>
            <a:r>
              <a:rPr lang="uk-UA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– дослідник не приймає участь в діяльності груп</a:t>
            </a:r>
            <a:endParaRPr lang="uk-UA" sz="200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ea typeface="+mj-ea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24034" y="642918"/>
            <a:ext cx="790580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МЕТОД СПОСТЕРЕЖЕННЯ</a:t>
            </a:r>
          </a:p>
          <a:p>
            <a:pPr algn="ctr"/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- метод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цілеспрямованого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,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планомірного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,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певним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способом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фіксованого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сприйняття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об’єкта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,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який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досліджують</a:t>
            </a:r>
            <a:endParaRPr lang="uk-UA" sz="200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endParaRPr lang="en-GB" sz="20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ea typeface="+mj-ea"/>
              <a:cs typeface="Times New Roman" pitchFamily="18" charset="0"/>
            </a:endParaRPr>
          </a:p>
        </p:txBody>
      </p:sp>
      <p:pic>
        <p:nvPicPr>
          <p:cNvPr id="11266" name="Picture 2" descr="espion - observation photos et images de collec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67702" y="2285992"/>
            <a:ext cx="3471847" cy="2314565"/>
          </a:xfrm>
          <a:prstGeom prst="rect">
            <a:avLst/>
          </a:prstGeom>
          <a:noFill/>
        </p:spPr>
      </p:pic>
      <p:pic>
        <p:nvPicPr>
          <p:cNvPr id="11268" name="Picture 4" descr="Путешествие Джейн (фильм, 2010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04" y="3929066"/>
            <a:ext cx="3543300" cy="2667000"/>
          </a:xfrm>
          <a:prstGeom prst="rect">
            <a:avLst/>
          </a:prstGeom>
          <a:noFill/>
        </p:spPr>
      </p:pic>
      <p:pic>
        <p:nvPicPr>
          <p:cNvPr id="12" name="Content Placeholder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405254" y="-5500750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047715" y="1285860"/>
            <a:ext cx="10096571" cy="48577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66910" y="642918"/>
            <a:ext cx="79058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Приклад</a:t>
            </a:r>
          </a:p>
          <a:p>
            <a:pPr algn="ctr"/>
            <a:r>
              <a:rPr lang="uk-UA" sz="3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МЕТОД СПОСТЕРЕЖЕННЯ</a:t>
            </a:r>
          </a:p>
          <a:p>
            <a:pPr algn="ctr"/>
            <a:r>
              <a:rPr lang="uk-UA" sz="3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Таємний покупець</a:t>
            </a:r>
            <a:endParaRPr lang="uk-UA" sz="36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71725" y="2500306"/>
            <a:ext cx="752480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Використання </a:t>
            </a:r>
            <a:r>
              <a:rPr lang="uk-UA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методики </a:t>
            </a:r>
            <a:r>
              <a:rPr lang="uk-UA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“</a:t>
            </a:r>
            <a:r>
              <a:rPr lang="uk-UA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Таємного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uk-UA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покупця</a:t>
            </a:r>
            <a:r>
              <a:rPr lang="uk-UA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”</a:t>
            </a:r>
            <a:r>
              <a:rPr lang="uk-UA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для:</a:t>
            </a:r>
          </a:p>
          <a:p>
            <a:pPr marL="342900" indent="-342900">
              <a:buAutoNum type="arabicPeriod"/>
            </a:pPr>
            <a:r>
              <a:rPr lang="uk-UA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Збільшення доходу</a:t>
            </a:r>
          </a:p>
          <a:p>
            <a:pPr marL="342900" indent="-342900">
              <a:buAutoNum type="arabicPeriod"/>
            </a:pPr>
            <a:r>
              <a:rPr lang="uk-UA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Поліпшення іміджу компанії</a:t>
            </a:r>
          </a:p>
          <a:p>
            <a:pPr marL="342900" indent="-342900">
              <a:buAutoNum type="arabicPeriod"/>
            </a:pPr>
            <a:r>
              <a:rPr lang="uk-UA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Мотивації і контролю персоналу</a:t>
            </a:r>
          </a:p>
          <a:p>
            <a:endParaRPr lang="en-GB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Mystery Shopping UAE - Home | Faceboo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86" y="4143381"/>
            <a:ext cx="4229100" cy="1438275"/>
          </a:xfrm>
          <a:prstGeom prst="rect">
            <a:avLst/>
          </a:prstGeom>
          <a:noFill/>
        </p:spPr>
      </p:pic>
      <p:pic>
        <p:nvPicPr>
          <p:cNvPr id="11" name="Content Placeholder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405254" y="-5500750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452398" y="1214422"/>
            <a:ext cx="10096571" cy="48577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81092" y="2428868"/>
            <a:ext cx="9239315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Загальна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логіка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експерименту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полягає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у:</a:t>
            </a:r>
          </a:p>
          <a:p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•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виборі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певної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експериментальної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групи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•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поміщення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її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у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незвичну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експериментальну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ситуацію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,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під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дію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певного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введеного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чинника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•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простеження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скерованості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,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величини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і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сталості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змінних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характеристик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,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які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називаються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контрольними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і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котрі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настали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внаслідок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дії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введеного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чинника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.</a:t>
            </a:r>
            <a:endParaRPr lang="uk-UA" sz="200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Види експерименту:</a:t>
            </a:r>
          </a:p>
          <a:p>
            <a:pPr>
              <a:lnSpc>
                <a:spcPct val="150000"/>
              </a:lnSpc>
            </a:pPr>
            <a:r>
              <a:rPr lang="uk-UA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1. Польовий</a:t>
            </a:r>
          </a:p>
          <a:p>
            <a:pPr>
              <a:lnSpc>
                <a:spcPct val="150000"/>
              </a:lnSpc>
            </a:pPr>
            <a:r>
              <a:rPr lang="uk-UA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2. Лабораторний</a:t>
            </a:r>
            <a:endParaRPr lang="en-GB" sz="20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ea typeface="+mj-ea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81158" y="357166"/>
            <a:ext cx="790580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МЕТОД </a:t>
            </a:r>
            <a:r>
              <a:rPr lang="uk-UA" sz="3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ЕКСПЕРИМЕНТУ</a:t>
            </a:r>
          </a:p>
          <a:p>
            <a:pPr algn="ctr"/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це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метод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отримання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інформації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про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кількісні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та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якісні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зміни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показників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діяльності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і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поведінки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об’єкта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внаслідок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дії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на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нього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певних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чинників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,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якими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можна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керувати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і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котрі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можна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контролювати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.</a:t>
            </a:r>
            <a:endParaRPr lang="en-GB" sz="20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ea typeface="+mj-ea"/>
              <a:cs typeface="Times New Roman" pitchFamily="18" charset="0"/>
            </a:endParaRPr>
          </a:p>
        </p:txBody>
      </p:sp>
      <p:pic>
        <p:nvPicPr>
          <p:cNvPr id="10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05254" y="-5500750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047715" y="1285860"/>
            <a:ext cx="10096571" cy="48577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881158" y="285728"/>
            <a:ext cx="79058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Приклад </a:t>
            </a:r>
          </a:p>
          <a:p>
            <a:pPr algn="ctr"/>
            <a:r>
              <a:rPr lang="uk-UA" sz="3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Польовий експеримент </a:t>
            </a:r>
            <a:endParaRPr lang="uk-UA" sz="36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pPr algn="ctr"/>
            <a:r>
              <a:rPr lang="uk-UA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вивчення </a:t>
            </a:r>
            <a:r>
              <a:rPr lang="uk-UA" sz="24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конформності</a:t>
            </a:r>
            <a:r>
              <a:rPr lang="uk-UA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uk-UA" sz="24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“Людина</a:t>
            </a:r>
            <a:r>
              <a:rPr lang="uk-UA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в </a:t>
            </a:r>
            <a:r>
              <a:rPr lang="uk-UA" sz="24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ліфті”</a:t>
            </a:r>
            <a:endParaRPr lang="uk-UA" sz="24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ea typeface="+mj-ea"/>
              <a:cs typeface="Times New Roman" pitchFamily="18" charset="0"/>
            </a:endParaRPr>
          </a:p>
        </p:txBody>
      </p:sp>
      <p:pic>
        <p:nvPicPr>
          <p:cNvPr id="8194" name="Picture 2" descr="Классические эксперименты Соломона Аша - Психолого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480" y="2285992"/>
            <a:ext cx="5724525" cy="3895725"/>
          </a:xfrm>
          <a:prstGeom prst="rect">
            <a:avLst/>
          </a:prstGeom>
          <a:noFill/>
        </p:spPr>
      </p:pic>
      <p:pic>
        <p:nvPicPr>
          <p:cNvPr id="11" name="Content Placeholder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405254" y="-5500750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952596" y="214290"/>
            <a:ext cx="79058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Приклад</a:t>
            </a:r>
          </a:p>
          <a:p>
            <a:pPr algn="ctr"/>
            <a:r>
              <a:rPr lang="uk-UA" sz="3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Лабораторний </a:t>
            </a:r>
            <a:r>
              <a:rPr lang="uk-UA" sz="3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експеримент</a:t>
            </a:r>
            <a:endParaRPr lang="uk-UA" sz="36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pPr algn="ctr"/>
            <a:r>
              <a:rPr lang="uk-UA" sz="36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“Стенфордський</a:t>
            </a:r>
            <a:r>
              <a:rPr lang="uk-UA" sz="3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uk-UA" sz="36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експеримент”</a:t>
            </a:r>
            <a:r>
              <a:rPr lang="uk-UA" sz="3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 Ф. </a:t>
            </a:r>
            <a:r>
              <a:rPr lang="uk-UA" sz="36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Зімбардо</a:t>
            </a:r>
            <a:endParaRPr lang="uk-UA" sz="36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ea typeface="+mj-ea"/>
              <a:cs typeface="Times New Roman" pitchFamily="18" charset="0"/>
            </a:endParaRPr>
          </a:p>
        </p:txBody>
      </p:sp>
      <p:pic>
        <p:nvPicPr>
          <p:cNvPr id="7170" name="Picture 2" descr="Из студента в садиста. Что такое Стэнфордский тюремный эксперимент? | Наука  | Общество | Аргументы и Факт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1290" y="2500306"/>
            <a:ext cx="6096000" cy="4048125"/>
          </a:xfrm>
          <a:prstGeom prst="rect">
            <a:avLst/>
          </a:prstGeom>
          <a:noFill/>
        </p:spPr>
      </p:pic>
      <p:pic>
        <p:nvPicPr>
          <p:cNvPr id="7174" name="Picture 6" descr="Зимбардо Филип - книги и биография писателя, купить книги Зимбардо Филип в  России | Интернет-магазин Буквоед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96462" y="1285860"/>
            <a:ext cx="1857368" cy="2786052"/>
          </a:xfrm>
          <a:prstGeom prst="rect">
            <a:avLst/>
          </a:prstGeom>
          <a:noFill/>
        </p:spPr>
      </p:pic>
      <p:pic>
        <p:nvPicPr>
          <p:cNvPr id="12" name="Content Placeholder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405254" y="-5500750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047715" y="1285860"/>
            <a:ext cx="10096571" cy="48577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09588" y="1357298"/>
            <a:ext cx="92393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«</a:t>
            </a:r>
            <a:r>
              <a:rPr lang="ru-RU" sz="24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Хоторнський</a:t>
            </a:r>
            <a:r>
              <a:rPr lang="ru-RU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4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ефект</a:t>
            </a:r>
            <a:r>
              <a:rPr lang="ru-RU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» в </a:t>
            </a:r>
            <a:r>
              <a:rPr lang="ru-RU" sz="24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проведенні</a:t>
            </a:r>
            <a:r>
              <a:rPr lang="ru-RU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4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експерименту</a:t>
            </a:r>
            <a:endParaRPr lang="ru-RU" sz="24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GB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95406" y="642918"/>
            <a:ext cx="7905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МЕТОД ЕКСПЕРИМЕНТУ</a:t>
            </a:r>
          </a:p>
        </p:txBody>
      </p:sp>
      <p:pic>
        <p:nvPicPr>
          <p:cNvPr id="25602" name="Picture 2" descr="Конспект. Основи теорії організацій: Елтон Мейо і Хоторнський експеримен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53586" y="714356"/>
            <a:ext cx="2450964" cy="3155181"/>
          </a:xfrm>
          <a:prstGeom prst="rect">
            <a:avLst/>
          </a:prstGeom>
          <a:noFill/>
        </p:spPr>
      </p:pic>
      <p:pic>
        <p:nvPicPr>
          <p:cNvPr id="25604" name="Picture 4" descr="Готорнський експеримент – aXXeleratorTES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52729" y="3143248"/>
            <a:ext cx="4432300" cy="2219326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0096528" y="3857628"/>
            <a:ext cx="1905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Елтон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Мейо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(1880-1949)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Content Placeholder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262378" y="-5072122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66910" y="285728"/>
            <a:ext cx="7858180" cy="135732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ДЯКУЮ ЗА УВАГУ!</a:t>
            </a:r>
            <a:b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</a:b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16387" name="Picture 2" descr="http://qrcoder.ru/code/?https%3A%2F%2Ftaplink.cc%2Ffsu_znu&amp;10&amp;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08888" y="1628775"/>
            <a:ext cx="31432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000" y="1624013"/>
            <a:ext cx="59118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639300" y="4538663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864600" y="4562475"/>
            <a:ext cx="592138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9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85138" y="4549775"/>
            <a:ext cx="596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Заголовок 1"/>
          <p:cNvSpPr txBox="1">
            <a:spLocks/>
          </p:cNvSpPr>
          <p:nvPr/>
        </p:nvSpPr>
        <p:spPr bwMode="auto">
          <a:xfrm>
            <a:off x="7434263" y="5154613"/>
            <a:ext cx="3452812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uk-UA" sz="2800" b="1">
                <a:latin typeface="George" pitchFamily="50" charset="0"/>
                <a:cs typeface="Times New Roman" pitchFamily="18" charset="0"/>
              </a:rPr>
              <a:t>@fsu_znu</a:t>
            </a:r>
            <a:endParaRPr lang="ru-RU" altLang="uk-UA" sz="2800" b="1">
              <a:latin typeface="George" pitchFamily="50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3546</TotalTime>
  <Words>239</Words>
  <Application>Microsoft Office PowerPoint</Application>
  <PresentationFormat>Произвольный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 Методи соціологічних досліджень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ДЯКУЮ ЗА УВАГУ! 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Програма практики з організації соціологічного дослідження</dc:title>
  <dc:creator>DNA7 X86</dc:creator>
  <cp:lastModifiedBy>kulik</cp:lastModifiedBy>
  <cp:revision>326</cp:revision>
  <dcterms:created xsi:type="dcterms:W3CDTF">2014-05-17T18:57:21Z</dcterms:created>
  <dcterms:modified xsi:type="dcterms:W3CDTF">2021-10-22T17:04:22Z</dcterms:modified>
</cp:coreProperties>
</file>