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92907" y="3525011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9" y="0"/>
                </a:lnTo>
              </a:path>
            </a:pathLst>
          </a:custGeom>
          <a:ln w="15875">
            <a:solidFill>
              <a:srgbClr val="E8D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66490" y="3058490"/>
            <a:ext cx="5128259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9530" y="815721"/>
            <a:ext cx="7170165" cy="587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777" y="1496009"/>
            <a:ext cx="9187180" cy="2153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83022" y="3656152"/>
            <a:ext cx="269811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spc="-25" dirty="0" err="1" smtClean="0">
                <a:solidFill>
                  <a:srgbClr val="252525"/>
                </a:solidFill>
                <a:latin typeface="Times New Roman"/>
                <a:cs typeface="Times New Roman"/>
              </a:rPr>
              <a:t>лек</a:t>
            </a:r>
            <a:r>
              <a:rPr lang="uk-UA" sz="5400" spc="-25" dirty="0" err="1" smtClean="0">
                <a:solidFill>
                  <a:srgbClr val="252525"/>
                </a:solidFill>
                <a:latin typeface="Times New Roman"/>
                <a:cs typeface="Times New Roman"/>
              </a:rPr>
              <a:t>ція</a:t>
            </a:r>
            <a:endParaRPr sz="5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3600" b="1" dirty="0">
                <a:solidFill>
                  <a:srgbClr val="212121"/>
                </a:solidFill>
                <a:latin typeface="Arial"/>
                <a:cs typeface="Arial"/>
              </a:rPr>
              <a:t>Лекція.</a:t>
            </a:r>
            <a:r>
              <a:rPr sz="36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212121"/>
                </a:solidFill>
                <a:latin typeface="Arial"/>
                <a:cs typeface="Arial"/>
              </a:rPr>
              <a:t>PHP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8181" y="6286601"/>
            <a:ext cx="242189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00" spc="-20" dirty="0" smtClean="0">
                <a:latin typeface="Times New Roman"/>
                <a:cs typeface="Times New Roman"/>
              </a:rPr>
              <a:t>Калюжняк А.В.</a:t>
            </a:r>
            <a:r>
              <a:rPr sz="1600" spc="-2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70" rIns="0" bIns="0" rtlCol="0">
            <a:spAutoFit/>
          </a:bodyPr>
          <a:lstStyle/>
          <a:p>
            <a:pPr marL="1194435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Форми.</a:t>
            </a:r>
            <a:r>
              <a:rPr spc="-30" dirty="0"/>
              <a:t> </a:t>
            </a:r>
            <a:r>
              <a:rPr dirty="0"/>
              <a:t>Перевірка</a:t>
            </a:r>
            <a:r>
              <a:rPr spc="-50" dirty="0"/>
              <a:t> </a:t>
            </a:r>
            <a:r>
              <a:rPr dirty="0"/>
              <a:t>електронної</a:t>
            </a:r>
            <a:r>
              <a:rPr spc="-60" dirty="0"/>
              <a:t> </a:t>
            </a:r>
            <a:r>
              <a:rPr dirty="0"/>
              <a:t>пошти</a:t>
            </a:r>
            <a:r>
              <a:rPr spc="-45" dirty="0"/>
              <a:t> </a:t>
            </a:r>
            <a:r>
              <a:rPr dirty="0"/>
              <a:t>та</a:t>
            </a:r>
            <a:r>
              <a:rPr spc="-30" dirty="0"/>
              <a:t> </a:t>
            </a:r>
            <a:r>
              <a:rPr spc="-25" dirty="0"/>
              <a:t>URL-</a:t>
            </a:r>
            <a:r>
              <a:rPr spc="-10" dirty="0"/>
              <a:t>адреси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061" y="1681429"/>
            <a:ext cx="9836785" cy="447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latin typeface="Segoe UI"/>
                <a:cs typeface="Segoe UI"/>
              </a:rPr>
              <a:t>PHP-</a:t>
            </a:r>
            <a:r>
              <a:rPr sz="1400" dirty="0">
                <a:latin typeface="Segoe UI"/>
                <a:cs typeface="Segoe UI"/>
              </a:rPr>
              <a:t>перевірка</a:t>
            </a:r>
            <a:r>
              <a:rPr sz="1400" spc="7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імені</a:t>
            </a:r>
            <a:endParaRPr sz="1400">
              <a:latin typeface="Segoe UI"/>
              <a:cs typeface="Segoe UI"/>
            </a:endParaRPr>
          </a:p>
          <a:p>
            <a:pPr marL="12700" marR="1029969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У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наведеному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нижче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коді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показаний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простий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спосіб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перевірити,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чи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поле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Name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лише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літери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та </a:t>
            </a:r>
            <a:r>
              <a:rPr sz="1400" dirty="0">
                <a:latin typeface="Verdana"/>
                <a:cs typeface="Verdana"/>
              </a:rPr>
              <a:t>пробіли.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Якщо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значення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поля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name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неприпустиме,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збережіть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повідомлення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помилку: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400" dirty="0">
                <a:latin typeface="Consolas"/>
                <a:cs typeface="Consolas"/>
              </a:rPr>
              <a:t>$name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-10" dirty="0">
                <a:latin typeface="Consolas"/>
                <a:cs typeface="Consolas"/>
              </a:rPr>
              <a:t>test_input($_POST["name"]);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if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spc="-10" dirty="0">
                <a:latin typeface="Consolas"/>
                <a:cs typeface="Consolas"/>
              </a:rPr>
              <a:t>(!preg_match("/^[a-zA-</a:t>
            </a:r>
            <a:r>
              <a:rPr sz="1400" dirty="0">
                <a:latin typeface="Consolas"/>
                <a:cs typeface="Consolas"/>
              </a:rPr>
              <a:t>Z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]*$/",$name))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spc="-5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$nameErr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5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"Only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letters</a:t>
            </a:r>
            <a:r>
              <a:rPr sz="1400" spc="-5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and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white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space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spc="-10" dirty="0">
                <a:latin typeface="Consolas"/>
                <a:cs typeface="Consolas"/>
              </a:rPr>
              <a:t>allowed";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 marR="511809">
              <a:lnSpc>
                <a:spcPct val="100000"/>
              </a:lnSpc>
              <a:spcBef>
                <a:spcPts val="75"/>
              </a:spcBef>
            </a:pPr>
            <a:r>
              <a:rPr sz="1400" b="1" dirty="0">
                <a:latin typeface="Verdana"/>
                <a:cs typeface="Verdana"/>
              </a:rPr>
              <a:t>Функція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прег_матч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()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виконує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пошук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рядка</a:t>
            </a:r>
            <a:r>
              <a:rPr sz="1400" b="1" spc="-8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для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масиву,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повертаючи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значення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true,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якщо </a:t>
            </a:r>
            <a:r>
              <a:rPr sz="1400" b="1" dirty="0">
                <a:latin typeface="Verdana"/>
                <a:cs typeface="Verdana"/>
              </a:rPr>
              <a:t>шаблон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існує,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і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false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інакше.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400" spc="-35" dirty="0">
                <a:latin typeface="Segoe UI"/>
                <a:cs typeface="Segoe UI"/>
              </a:rPr>
              <a:t>PHP-</a:t>
            </a:r>
            <a:r>
              <a:rPr sz="1400" dirty="0">
                <a:latin typeface="Segoe UI"/>
                <a:cs typeface="Segoe UI"/>
              </a:rPr>
              <a:t>перевірка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електронної</a:t>
            </a:r>
            <a:r>
              <a:rPr sz="1400" spc="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пошти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Найпростіший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найбезпечніший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спосіб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перевірити,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чи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правильно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сформована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адреса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електронної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пошти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-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використовувати функцію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PHP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філтер_вар</a:t>
            </a:r>
            <a:r>
              <a:rPr sz="1400" spc="-25" dirty="0">
                <a:latin typeface="Verdana"/>
                <a:cs typeface="Verdana"/>
              </a:rPr>
              <a:t> ().</a:t>
            </a:r>
            <a:endParaRPr sz="1400">
              <a:latin typeface="Verdana"/>
              <a:cs typeface="Verdana"/>
            </a:endParaRPr>
          </a:p>
          <a:p>
            <a:pPr marL="12700" marR="85915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У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наведеному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нижче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коді,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якщо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адреса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електронної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пошти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неправильно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сформована,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збережіть </a:t>
            </a:r>
            <a:r>
              <a:rPr sz="1400" dirty="0">
                <a:latin typeface="Verdana"/>
                <a:cs typeface="Verdana"/>
              </a:rPr>
              <a:t>повідомлення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помилку: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400" dirty="0">
                <a:latin typeface="Consolas"/>
                <a:cs typeface="Consolas"/>
              </a:rPr>
              <a:t>$email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10" dirty="0">
                <a:latin typeface="Consolas"/>
                <a:cs typeface="Consolas"/>
              </a:rPr>
              <a:t> test_input($_POST["email"]);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if</a:t>
            </a:r>
            <a:r>
              <a:rPr sz="1400" spc="-1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(!filter_var($email,</a:t>
            </a:r>
            <a:r>
              <a:rPr sz="1400" spc="-1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FILTER_VALIDATE_EMAIL))</a:t>
            </a:r>
            <a:r>
              <a:rPr sz="1400" spc="-130" dirty="0">
                <a:latin typeface="Consolas"/>
                <a:cs typeface="Consolas"/>
              </a:rPr>
              <a:t> </a:t>
            </a:r>
            <a:r>
              <a:rPr sz="1400" spc="-5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$emailErr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6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"Invalid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email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spc="-10" dirty="0">
                <a:latin typeface="Consolas"/>
                <a:cs typeface="Consolas"/>
              </a:rPr>
              <a:t>format";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70" rIns="0" bIns="0" rtlCol="0">
            <a:spAutoFit/>
          </a:bodyPr>
          <a:lstStyle/>
          <a:p>
            <a:pPr marL="1194435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Форми.</a:t>
            </a:r>
            <a:r>
              <a:rPr spc="-25" dirty="0"/>
              <a:t> </a:t>
            </a:r>
            <a:r>
              <a:rPr dirty="0"/>
              <a:t>Перевірка</a:t>
            </a:r>
            <a:r>
              <a:rPr spc="-50" dirty="0"/>
              <a:t> </a:t>
            </a:r>
            <a:r>
              <a:rPr dirty="0"/>
              <a:t>електронної</a:t>
            </a:r>
            <a:r>
              <a:rPr spc="-65" dirty="0"/>
              <a:t> </a:t>
            </a:r>
            <a:r>
              <a:rPr dirty="0"/>
              <a:t>пошти</a:t>
            </a:r>
            <a:r>
              <a:rPr spc="-40" dirty="0"/>
              <a:t> </a:t>
            </a:r>
            <a:r>
              <a:rPr dirty="0"/>
              <a:t>та</a:t>
            </a:r>
            <a:r>
              <a:rPr spc="-35" dirty="0"/>
              <a:t> </a:t>
            </a:r>
            <a:r>
              <a:rPr spc="-25" dirty="0"/>
              <a:t>URL-</a:t>
            </a:r>
            <a:r>
              <a:rPr spc="-10" dirty="0"/>
              <a:t>адреси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PHP-</a:t>
            </a:r>
            <a:r>
              <a:rPr dirty="0"/>
              <a:t>перевірка</a:t>
            </a:r>
            <a:r>
              <a:rPr spc="75" dirty="0"/>
              <a:t> </a:t>
            </a:r>
            <a:r>
              <a:rPr spc="-25" dirty="0"/>
              <a:t>URL</a:t>
            </a: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наведеному</a:t>
            </a:r>
            <a:r>
              <a:rPr spc="-5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нижче</a:t>
            </a:r>
            <a:r>
              <a:rPr spc="-7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коді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показаний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спосіб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перевірки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допустимості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синтаксису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URL-</a:t>
            </a:r>
            <a:r>
              <a:rPr dirty="0">
                <a:latin typeface="Verdana"/>
                <a:cs typeface="Verdana"/>
              </a:rPr>
              <a:t>адреси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(це </a:t>
            </a:r>
            <a:r>
              <a:rPr dirty="0">
                <a:latin typeface="Verdana"/>
                <a:cs typeface="Verdana"/>
              </a:rPr>
              <a:t>регулярне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вираз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також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дозволяє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тире</a:t>
            </a:r>
            <a:r>
              <a:rPr spc="-5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URL-</a:t>
            </a:r>
            <a:r>
              <a:rPr dirty="0">
                <a:latin typeface="Verdana"/>
                <a:cs typeface="Verdana"/>
              </a:rPr>
              <a:t>адресі).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Якщо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синтаксис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URL-</a:t>
            </a:r>
            <a:r>
              <a:rPr dirty="0">
                <a:latin typeface="Verdana"/>
                <a:cs typeface="Verdana"/>
              </a:rPr>
              <a:t>адреси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неприпустимий, </a:t>
            </a:r>
            <a:r>
              <a:rPr dirty="0">
                <a:latin typeface="Verdana"/>
                <a:cs typeface="Verdana"/>
              </a:rPr>
              <a:t>збережіть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повідомлення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про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помилку:</a:t>
            </a: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>
                <a:latin typeface="Consolas"/>
                <a:cs typeface="Consolas"/>
              </a:rPr>
              <a:t>$website</a:t>
            </a:r>
            <a:r>
              <a:rPr spc="-40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20" dirty="0"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test_input($_POST["website"]);</a:t>
            </a:r>
          </a:p>
          <a:p>
            <a:pPr marL="12700" marR="999490">
              <a:lnSpc>
                <a:spcPct val="100000"/>
              </a:lnSpc>
            </a:pPr>
            <a:r>
              <a:rPr dirty="0">
                <a:latin typeface="Consolas"/>
                <a:cs typeface="Consolas"/>
              </a:rPr>
              <a:t>if</a:t>
            </a:r>
            <a:r>
              <a:rPr spc="185" dirty="0"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(!preg_match("/\b(?:(?:https?|ftp):\/\/|www\.)[-a-z0-9+&amp;@#\/%?=~_|!:,.;]*[-a-</a:t>
            </a:r>
            <a:r>
              <a:rPr spc="-25" dirty="0">
                <a:latin typeface="Consolas"/>
                <a:cs typeface="Consolas"/>
              </a:rPr>
              <a:t>z0- </a:t>
            </a:r>
            <a:r>
              <a:rPr spc="-10" dirty="0">
                <a:latin typeface="Consolas"/>
                <a:cs typeface="Consolas"/>
              </a:rPr>
              <a:t>9+&amp;@#\/%=~_|]/i",$website))</a:t>
            </a:r>
            <a:r>
              <a:rPr spc="20" dirty="0">
                <a:latin typeface="Consolas"/>
                <a:cs typeface="Consolas"/>
              </a:rPr>
              <a:t> </a:t>
            </a:r>
            <a:r>
              <a:rPr spc="-50" dirty="0">
                <a:latin typeface="Consolas"/>
                <a:cs typeface="Consolas"/>
              </a:rPr>
              <a:t>{</a:t>
            </a:r>
          </a:p>
          <a:p>
            <a:pPr marL="207645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Consolas"/>
                <a:cs typeface="Consolas"/>
              </a:rPr>
              <a:t>$websiteErr</a:t>
            </a:r>
            <a:r>
              <a:rPr spc="-65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40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"Invalid</a:t>
            </a:r>
            <a:r>
              <a:rPr spc="-40" dirty="0"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URL";</a:t>
            </a:r>
          </a:p>
          <a:p>
            <a:pPr marL="12700">
              <a:lnSpc>
                <a:spcPct val="100000"/>
              </a:lnSpc>
            </a:pPr>
            <a:r>
              <a:rPr spc="-50" dirty="0">
                <a:latin typeface="Consolas"/>
                <a:cs typeface="Consolas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1334" y="2703016"/>
            <a:ext cx="2868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14" dirty="0">
                <a:latin typeface="Times New Roman"/>
                <a:cs typeface="Times New Roman"/>
              </a:rPr>
              <a:t>Дякую</a:t>
            </a:r>
            <a:r>
              <a:rPr sz="3600" b="0" spc="-11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за</a:t>
            </a:r>
            <a:r>
              <a:rPr sz="3600" b="0" spc="-175" dirty="0">
                <a:latin typeface="Times New Roman"/>
                <a:cs typeface="Times New Roman"/>
              </a:rPr>
              <a:t> </a:t>
            </a:r>
            <a:r>
              <a:rPr sz="3600" b="0" spc="-280" dirty="0">
                <a:latin typeface="Times New Roman"/>
                <a:cs typeface="Times New Roman"/>
              </a:rPr>
              <a:t>увагу!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283208"/>
            <a:ext cx="10850880" cy="3850004"/>
          </a:xfrm>
          <a:custGeom>
            <a:avLst/>
            <a:gdLst/>
            <a:ahLst/>
            <a:cxnLst/>
            <a:rect l="l" t="t" r="r" b="b"/>
            <a:pathLst>
              <a:path w="10850880" h="3850004">
                <a:moveTo>
                  <a:pt x="10850880" y="0"/>
                </a:moveTo>
                <a:lnTo>
                  <a:pt x="0" y="0"/>
                </a:lnTo>
                <a:lnTo>
                  <a:pt x="0" y="3849624"/>
                </a:lnTo>
                <a:lnTo>
                  <a:pt x="10850880" y="3849624"/>
                </a:lnTo>
                <a:lnTo>
                  <a:pt x="1085088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164" y="1339672"/>
            <a:ext cx="79032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Segoe UI"/>
                <a:cs typeface="Segoe UI"/>
              </a:rPr>
              <a:t>PHP-</a:t>
            </a:r>
            <a:r>
              <a:rPr sz="3600" b="0" dirty="0">
                <a:latin typeface="Segoe UI"/>
                <a:cs typeface="Segoe UI"/>
              </a:rPr>
              <a:t>Сортування</a:t>
            </a:r>
            <a:r>
              <a:rPr sz="3600" b="0" spc="-50" dirty="0">
                <a:latin typeface="Segoe UI"/>
                <a:cs typeface="Segoe UI"/>
              </a:rPr>
              <a:t> </a:t>
            </a:r>
            <a:r>
              <a:rPr sz="3600" b="0" dirty="0">
                <a:latin typeface="Segoe UI"/>
                <a:cs typeface="Segoe UI"/>
              </a:rPr>
              <a:t>функцій</a:t>
            </a:r>
            <a:r>
              <a:rPr sz="3600" b="0" spc="-50" dirty="0">
                <a:latin typeface="Segoe UI"/>
                <a:cs typeface="Segoe UI"/>
              </a:rPr>
              <a:t> </a:t>
            </a:r>
            <a:r>
              <a:rPr sz="3600" b="0" dirty="0">
                <a:latin typeface="Segoe UI"/>
                <a:cs typeface="Segoe UI"/>
              </a:rPr>
              <a:t>для </a:t>
            </a:r>
            <a:r>
              <a:rPr sz="3600" b="0" spc="-10" dirty="0">
                <a:latin typeface="Segoe UI"/>
                <a:cs typeface="Segoe UI"/>
              </a:rPr>
              <a:t>масивів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64" y="2443429"/>
            <a:ext cx="10774680" cy="212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У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цьому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розділі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ми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проходитиме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через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такі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функції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масиву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PHP: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ts val="2375"/>
              </a:lnSpc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зростання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ct val="100000"/>
              </a:lnSpc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rsort()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зменшення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asort()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асоціативних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зростання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значенням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ct val="100000"/>
              </a:lnSpc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ksort()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асоціативних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зростання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відповідно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до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ключа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ct val="100000"/>
              </a:lnSpc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arsort()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асоціативних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зменшення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значенням</a:t>
            </a:r>
            <a:endParaRPr sz="1800">
              <a:latin typeface="Verdana"/>
              <a:cs typeface="Verdana"/>
            </a:endParaRPr>
          </a:p>
          <a:p>
            <a:pPr marL="152400" indent="-146050">
              <a:lnSpc>
                <a:spcPct val="100000"/>
              </a:lnSpc>
              <a:buSzPct val="95000"/>
              <a:buChar char="•"/>
              <a:tabLst>
                <a:tab pos="152400" algn="l"/>
              </a:tabLst>
            </a:pPr>
            <a:r>
              <a:rPr sz="2000" dirty="0">
                <a:solidFill>
                  <a:srgbClr val="DC133B"/>
                </a:solidFill>
                <a:latin typeface="Consolas"/>
                <a:cs typeface="Consolas"/>
              </a:rPr>
              <a:t>krsort()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Сортування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асоціативних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масивів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порядку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зменшення,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відповідно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до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ключа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Обробка</a:t>
            </a:r>
            <a:r>
              <a:rPr sz="2400" spc="-55" dirty="0"/>
              <a:t> </a:t>
            </a:r>
            <a:r>
              <a:rPr sz="2400" spc="-20" dirty="0"/>
              <a:t>форм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90701" y="1793239"/>
            <a:ext cx="68129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збору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даних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форми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використовуються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PHP-</a:t>
            </a:r>
            <a:r>
              <a:rPr sz="1400" dirty="0">
                <a:latin typeface="Verdana"/>
                <a:cs typeface="Verdana"/>
              </a:rPr>
              <a:t>глобальні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$_get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$_post.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701" y="2444623"/>
            <a:ext cx="6140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701" y="3084956"/>
            <a:ext cx="435483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035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-9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="welcome.php"</a:t>
            </a:r>
            <a:r>
              <a:rPr sz="1400" spc="-10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="post"&gt; </a:t>
            </a:r>
            <a:r>
              <a:rPr sz="1400" dirty="0">
                <a:latin typeface="Consolas"/>
                <a:cs typeface="Consolas"/>
              </a:rPr>
              <a:t>Name: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-6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-4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="name"&gt;&lt;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Consolas"/>
                <a:cs typeface="Consolas"/>
              </a:rPr>
              <a:t>E-</a:t>
            </a:r>
            <a:r>
              <a:rPr sz="1400" dirty="0">
                <a:latin typeface="Consolas"/>
                <a:cs typeface="Consolas"/>
              </a:rPr>
              <a:t>mail: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-3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-6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="email"&gt;&lt;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-6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="submit"&gt;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/form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701" y="4365751"/>
            <a:ext cx="7112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7760" y="2453767"/>
            <a:ext cx="57632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відображення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надісланих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даних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можна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просто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повторити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всі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змінні.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"Welcome.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php"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виглядає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наступним: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7760" y="3084956"/>
            <a:ext cx="6134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onsolas"/>
                <a:cs typeface="Consolas"/>
              </a:rPr>
              <a:t>&lt;html&gt;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onsolas"/>
                <a:cs typeface="Consolas"/>
              </a:rPr>
              <a:t>&lt;body&gt;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7760" y="3725417"/>
            <a:ext cx="52355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Welcome</a:t>
            </a:r>
            <a:r>
              <a:rPr sz="1400" spc="-5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&lt;?php</a:t>
            </a:r>
            <a:r>
              <a:rPr sz="1400" spc="-7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$_POST["name"];</a:t>
            </a:r>
            <a:r>
              <a:rPr sz="1400" spc="-80" dirty="0">
                <a:latin typeface="Consolas"/>
                <a:cs typeface="Consolas"/>
              </a:rPr>
              <a:t> </a:t>
            </a:r>
            <a:r>
              <a:rPr sz="1400" spc="-10" dirty="0">
                <a:latin typeface="Consolas"/>
                <a:cs typeface="Consolas"/>
              </a:rPr>
              <a:t>?&gt;&lt;br&gt;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Your</a:t>
            </a:r>
            <a:r>
              <a:rPr sz="1400" spc="-4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email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address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is:</a:t>
            </a:r>
            <a:r>
              <a:rPr sz="1400" spc="-4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&lt;?php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-6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$_POST["email"];</a:t>
            </a:r>
            <a:r>
              <a:rPr sz="1400" spc="-65" dirty="0">
                <a:latin typeface="Consolas"/>
                <a:cs typeface="Consolas"/>
              </a:rPr>
              <a:t> </a:t>
            </a:r>
            <a:r>
              <a:rPr sz="1400" spc="-25" dirty="0"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7760" y="4365751"/>
            <a:ext cx="7099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onsolas"/>
                <a:cs typeface="Consolas"/>
              </a:rPr>
              <a:t>&lt;/body&gt;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onsolas"/>
                <a:cs typeface="Consolas"/>
              </a:rPr>
              <a:t>&lt;/html&gt;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567" y="1209548"/>
            <a:ext cx="9175115" cy="295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Verdana"/>
                <a:cs typeface="Verdana"/>
              </a:rPr>
              <a:t>Обидва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Get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POST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створити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масив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(наприклад,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Array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(ключ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=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&gt;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значення,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Key2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=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&gt; </a:t>
            </a:r>
            <a:r>
              <a:rPr sz="1600" dirty="0">
                <a:latin typeface="Verdana"/>
                <a:cs typeface="Verdana"/>
              </a:rPr>
              <a:t>value2,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Key3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=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&gt;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валуе3,...)). Цей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масив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містить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пари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«ключ-</a:t>
            </a:r>
            <a:r>
              <a:rPr sz="1600" dirty="0">
                <a:latin typeface="Verdana"/>
                <a:cs typeface="Verdana"/>
              </a:rPr>
              <a:t>значення»,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де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ключі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– 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імена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елементів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керування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форми,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а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значення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–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вхідні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дані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користувача.</a:t>
            </a:r>
            <a:endParaRPr sz="1600">
              <a:latin typeface="Verdana"/>
              <a:cs typeface="Verdana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Verdana"/>
                <a:cs typeface="Verdana"/>
              </a:rPr>
              <a:t>Як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Get,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 POST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розглядаються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$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_жет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$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_пост.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глобальні,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означає,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вони </a:t>
            </a:r>
            <a:r>
              <a:rPr sz="1600" dirty="0">
                <a:latin typeface="Verdana"/>
                <a:cs typeface="Verdana"/>
              </a:rPr>
              <a:t>завжди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доступні,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незалежно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від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області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видимості-</a:t>
            </a:r>
            <a:r>
              <a:rPr sz="1600" dirty="0">
                <a:latin typeface="Verdana"/>
                <a:cs typeface="Verdana"/>
              </a:rPr>
              <a:t>і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ви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можете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отримати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до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них </a:t>
            </a:r>
            <a:r>
              <a:rPr sz="1600" dirty="0">
                <a:latin typeface="Verdana"/>
                <a:cs typeface="Verdana"/>
              </a:rPr>
              <a:t>доступ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будь-</a:t>
            </a:r>
            <a:r>
              <a:rPr sz="1600" dirty="0">
                <a:latin typeface="Verdana"/>
                <a:cs typeface="Verdana"/>
              </a:rPr>
              <a:t>якої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функції,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класу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або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файлу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без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необхідності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робити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нічого особливого.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600" dirty="0">
                <a:latin typeface="Verdana"/>
                <a:cs typeface="Verdana"/>
              </a:rPr>
              <a:t>$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_жет-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масив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змінних,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передаються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поточному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сценарію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через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параметри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URL.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$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_пост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масив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змінних,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передаються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поточному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сценарію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за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допомогою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методу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HTTP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POST.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2575" y="866393"/>
            <a:ext cx="9803765" cy="1737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Segoe UI"/>
                <a:cs typeface="Segoe UI"/>
              </a:rPr>
              <a:t>Коли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використовувати</a:t>
            </a:r>
            <a:r>
              <a:rPr sz="1600" b="1" spc="-65" dirty="0">
                <a:latin typeface="Segoe UI"/>
                <a:cs typeface="Segoe UI"/>
              </a:rPr>
              <a:t> </a:t>
            </a:r>
            <a:r>
              <a:rPr sz="1600" b="1" spc="-20" dirty="0">
                <a:latin typeface="Segoe UI"/>
                <a:cs typeface="Segoe UI"/>
              </a:rPr>
              <a:t>Get?</a:t>
            </a:r>
            <a:endParaRPr sz="16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Verdana"/>
                <a:cs typeface="Verdana"/>
              </a:rPr>
              <a:t>Інформація,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надсилається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форми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методом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GET,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видно</a:t>
            </a:r>
            <a:r>
              <a:rPr sz="1600" b="1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всім </a:t>
            </a:r>
            <a:r>
              <a:rPr sz="1600" dirty="0">
                <a:latin typeface="Verdana"/>
                <a:cs typeface="Verdana"/>
              </a:rPr>
              <a:t>(усі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імена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змінних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і </a:t>
            </a:r>
            <a:r>
              <a:rPr sz="1600" dirty="0">
                <a:latin typeface="Verdana"/>
                <a:cs typeface="Verdana"/>
              </a:rPr>
              <a:t>значення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відображаються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URL-</a:t>
            </a:r>
            <a:r>
              <a:rPr sz="1600" dirty="0">
                <a:latin typeface="Verdana"/>
                <a:cs typeface="Verdana"/>
              </a:rPr>
              <a:t>адресі).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Get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також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має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обмеження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обсяг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інформації,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що </a:t>
            </a:r>
            <a:r>
              <a:rPr sz="1600" dirty="0">
                <a:latin typeface="Verdana"/>
                <a:cs typeface="Verdana"/>
              </a:rPr>
              <a:t>відправляється.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Обмеження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складає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близько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2000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символів.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Однак,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оскільки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змінні </a:t>
            </a:r>
            <a:r>
              <a:rPr sz="1600" dirty="0">
                <a:latin typeface="Verdana"/>
                <a:cs typeface="Verdana"/>
              </a:rPr>
              <a:t>відображаються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URL-</a:t>
            </a:r>
            <a:r>
              <a:rPr sz="1600" dirty="0">
                <a:latin typeface="Verdana"/>
                <a:cs typeface="Verdana"/>
              </a:rPr>
              <a:t>адресі,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можна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закладати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сторінку.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може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бути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корисним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у</a:t>
            </a:r>
            <a:r>
              <a:rPr sz="1600" spc="-10" dirty="0">
                <a:latin typeface="Verdana"/>
                <a:cs typeface="Verdana"/>
              </a:rPr>
              <a:t> деяких випадках.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Get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може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використовуватися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для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надсилання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не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конфіденційних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даних.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293" y="3198952"/>
            <a:ext cx="9870440" cy="1494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Segoe UI"/>
                <a:cs typeface="Segoe UI"/>
              </a:rPr>
              <a:t>Коли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використовувати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b="1" spc="-20" dirty="0">
                <a:latin typeface="Segoe UI"/>
                <a:cs typeface="Segoe UI"/>
              </a:rPr>
              <a:t>POST?</a:t>
            </a:r>
            <a:endParaRPr sz="16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1600" dirty="0">
                <a:latin typeface="Verdana"/>
                <a:cs typeface="Verdana"/>
              </a:rPr>
              <a:t>Інформація,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надсилається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форми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методом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POST,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невидима</a:t>
            </a:r>
            <a:r>
              <a:rPr sz="1600" b="1" spc="-5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для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інших</a:t>
            </a:r>
            <a:r>
              <a:rPr sz="1600" b="1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(всі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імена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та </a:t>
            </a:r>
            <a:r>
              <a:rPr sz="1600" dirty="0">
                <a:latin typeface="Verdana"/>
                <a:cs typeface="Verdana"/>
              </a:rPr>
              <a:t>значення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впроваджуються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тіло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HTTP-</a:t>
            </a:r>
            <a:r>
              <a:rPr sz="1600" dirty="0">
                <a:latin typeface="Verdana"/>
                <a:cs typeface="Verdana"/>
              </a:rPr>
              <a:t>запиту)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 </a:t>
            </a:r>
            <a:r>
              <a:rPr sz="1600" b="1" dirty="0">
                <a:latin typeface="Verdana"/>
                <a:cs typeface="Verdana"/>
              </a:rPr>
              <a:t>не</a:t>
            </a:r>
            <a:r>
              <a:rPr sz="1600" b="1" spc="-1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має</a:t>
            </a:r>
            <a:r>
              <a:rPr sz="1600" b="1" spc="-4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обмежень</a:t>
            </a:r>
            <a:r>
              <a:rPr sz="1600" b="1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обсяг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інформації,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що </a:t>
            </a:r>
            <a:r>
              <a:rPr sz="1600" spc="-10" dirty="0">
                <a:latin typeface="Verdana"/>
                <a:cs typeface="Verdana"/>
              </a:rPr>
              <a:t>надсилається.</a:t>
            </a:r>
            <a:endParaRPr sz="1600">
              <a:latin typeface="Verdana"/>
              <a:cs typeface="Verdana"/>
            </a:endParaRPr>
          </a:p>
          <a:p>
            <a:pPr marL="12700" marR="91694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Verdana"/>
                <a:cs typeface="Verdana"/>
              </a:rPr>
              <a:t>Крім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того,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POST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підтримує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розширені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функціональні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можливості,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такі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підтримка </a:t>
            </a:r>
            <a:r>
              <a:rPr sz="1600" dirty="0">
                <a:latin typeface="Verdana"/>
                <a:cs typeface="Verdana"/>
              </a:rPr>
              <a:t>багатокомпонентного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двійкового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введення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під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час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завантаження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файлів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сервер.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66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Form </a:t>
            </a:r>
            <a:r>
              <a:rPr sz="2400" spc="-10" dirty="0"/>
              <a:t>Validation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68349" y="1774698"/>
            <a:ext cx="21088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Перевірка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форми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PHP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455" y="853439"/>
            <a:ext cx="6083808" cy="5504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94485" y="1405889"/>
          <a:ext cx="9215120" cy="280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780"/>
                <a:gridCol w="6911340"/>
              </a:tblGrid>
              <a:tr h="3759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Поле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Правила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проверки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Name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содержать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буквы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пробелы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mail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содержать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действительный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адрес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электронной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почты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(с @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и.)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Website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1549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Дополнительные.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присутствует,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содержать допустимый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URL-адрес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Comment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Дополнительные.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Многострочный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(текстовое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поле)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Gender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Необходимо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выбрать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один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751457" y="866902"/>
            <a:ext cx="364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Правила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перевірки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цієї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форми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/>
              <a:t>Перевірка</a:t>
            </a:r>
            <a:r>
              <a:rPr sz="2000" spc="-55" dirty="0"/>
              <a:t> </a:t>
            </a:r>
            <a:r>
              <a:rPr sz="2000" dirty="0"/>
              <a:t>даних</a:t>
            </a:r>
            <a:r>
              <a:rPr sz="2000" spc="-95" dirty="0"/>
              <a:t> </a:t>
            </a:r>
            <a:r>
              <a:rPr sz="2000" dirty="0"/>
              <a:t>форми</a:t>
            </a:r>
            <a:r>
              <a:rPr sz="2000" spc="-50" dirty="0"/>
              <a:t> </a:t>
            </a:r>
            <a:r>
              <a:rPr sz="2000" dirty="0"/>
              <a:t>за</a:t>
            </a:r>
            <a:r>
              <a:rPr sz="2000" spc="-80" dirty="0"/>
              <a:t> </a:t>
            </a:r>
            <a:r>
              <a:rPr sz="2000" dirty="0"/>
              <a:t>допомогою</a:t>
            </a:r>
            <a:r>
              <a:rPr sz="2000" spc="-40" dirty="0"/>
              <a:t> </a:t>
            </a:r>
            <a:r>
              <a:rPr sz="2000" spc="-25" dirty="0"/>
              <a:t>PHP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19530" y="1545717"/>
            <a:ext cx="9834880" cy="3686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Verdana"/>
                <a:cs typeface="Verdana"/>
              </a:rPr>
              <a:t>Перше,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ми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будемо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робити,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передати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всі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змінні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через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PHP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хтмлспеціалчарс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()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Verdana"/>
                <a:cs typeface="Verdana"/>
              </a:rPr>
              <a:t>функції.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При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використанні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функції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хтмлспеціалчарс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();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Потім,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якщо користувач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намагається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Verdana"/>
                <a:cs typeface="Verdana"/>
              </a:rPr>
              <a:t>надіслати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наступне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текстове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поле: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&lt;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сценарій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&gt;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розташування.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href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('http://ВВВ.хаккед.ком')&lt;/script&gt;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Verdana"/>
                <a:cs typeface="Verdana"/>
              </a:rPr>
              <a:t>-</a:t>
            </a:r>
            <a:r>
              <a:rPr sz="1600" dirty="0">
                <a:latin typeface="Verdana"/>
                <a:cs typeface="Verdana"/>
              </a:rPr>
              <a:t>Це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не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було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виконано,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тому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що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воно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було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збережено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код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екранованого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HTML,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це: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&lt;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скрипт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&amp;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gt;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Location.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href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('http://ВВВ.хаккед.ком')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&amp;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lt;/скрипт&amp;АМП;ГТ;</a:t>
            </a:r>
            <a:endParaRPr sz="1600">
              <a:latin typeface="Verdana"/>
              <a:cs typeface="Verdana"/>
            </a:endParaRPr>
          </a:p>
          <a:p>
            <a:pPr marL="12700" marR="62357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Тепер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код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безпечний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для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відображення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сторінці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або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всередині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електронної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пошти. </a:t>
            </a:r>
            <a:r>
              <a:rPr sz="1600" dirty="0">
                <a:latin typeface="Verdana"/>
                <a:cs typeface="Verdana"/>
              </a:rPr>
              <a:t>Ми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також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робитимемо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ще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дві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речі,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коли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користувач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надсилає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форму:</a:t>
            </a:r>
            <a:endParaRPr sz="1600">
              <a:latin typeface="Verdana"/>
              <a:cs typeface="Verdana"/>
            </a:endParaRPr>
          </a:p>
          <a:p>
            <a:pPr marL="12700" marR="62865" indent="203200">
              <a:lnSpc>
                <a:spcPct val="100000"/>
              </a:lnSpc>
              <a:spcBef>
                <a:spcPts val="5"/>
              </a:spcBef>
              <a:buSzPct val="93750"/>
              <a:buAutoNum type="arabicPeriod"/>
              <a:tabLst>
                <a:tab pos="215900" algn="l"/>
              </a:tabLst>
            </a:pPr>
            <a:r>
              <a:rPr sz="1600" dirty="0">
                <a:latin typeface="Verdana"/>
                <a:cs typeface="Verdana"/>
              </a:rPr>
              <a:t>Прокладає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непотрібні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символи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(зайвий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простір,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табуляцію,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новий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рядок)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вхідних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даних </a:t>
            </a:r>
            <a:r>
              <a:rPr sz="1600" dirty="0">
                <a:latin typeface="Verdana"/>
                <a:cs typeface="Verdana"/>
              </a:rPr>
              <a:t>користувача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(за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допомогою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функції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PHP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Trim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())</a:t>
            </a:r>
            <a:endParaRPr sz="1600">
              <a:latin typeface="Verdana"/>
              <a:cs typeface="Verdana"/>
            </a:endParaRPr>
          </a:p>
          <a:p>
            <a:pPr marL="215900" indent="-203200">
              <a:lnSpc>
                <a:spcPct val="100000"/>
              </a:lnSpc>
              <a:buSzPct val="93750"/>
              <a:buAutoNum type="arabicPeriod"/>
              <a:tabLst>
                <a:tab pos="215900" algn="l"/>
              </a:tabLst>
            </a:pPr>
            <a:r>
              <a:rPr sz="1600" dirty="0">
                <a:latin typeface="Verdana"/>
                <a:cs typeface="Verdana"/>
              </a:rPr>
              <a:t>Видалення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зворотної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косої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межі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(\) з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вхідних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даних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користувача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(за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допомогою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функції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PHP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stripslashes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())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Наступний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крок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полягає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у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створенні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функції,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яка робитиме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всі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перевірки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для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нас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(що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Verdana"/>
                <a:cs typeface="Verdana"/>
              </a:rPr>
              <a:t>набагато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зручніше,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ніж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писати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ж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код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знову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знову).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9530" y="1054684"/>
            <a:ext cx="297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Форми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обов'язкові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20" dirty="0">
                <a:latin typeface="Segoe UI"/>
                <a:cs typeface="Segoe UI"/>
              </a:rPr>
              <a:t>поля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81836" y="2067179"/>
          <a:ext cx="8686800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6515100"/>
              </a:tblGrid>
              <a:tr h="3454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Поле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29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Правила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проверки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29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Name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29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6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Должен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содержать</a:t>
                      </a:r>
                      <a:r>
                        <a:rPr sz="16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буквы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пробелы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29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E-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mail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8655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6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содержать</a:t>
                      </a:r>
                      <a:r>
                        <a:rPr sz="16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действительный</a:t>
                      </a:r>
                      <a:r>
                        <a:rPr sz="16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адрес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электронной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почты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(с @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и.)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Website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Дополнительные.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присутствует,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содержать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допустимый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URL-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адрес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Comment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Дополнительные.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Многострочный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(текстовое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поле)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Gender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Обязательно.</a:t>
                      </a:r>
                      <a:r>
                        <a:rPr sz="16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Необходимо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выбрать</a:t>
                      </a:r>
                      <a:r>
                        <a:rPr sz="16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один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Произвольный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PHP-Сортування функцій для масивів</vt:lpstr>
      <vt:lpstr>Обробка форм</vt:lpstr>
      <vt:lpstr>Презентация PowerPoint</vt:lpstr>
      <vt:lpstr>Презентация PowerPoint</vt:lpstr>
      <vt:lpstr>Form Validation</vt:lpstr>
      <vt:lpstr>Презентация PowerPoint</vt:lpstr>
      <vt:lpstr>Перевірка даних форми за допомогою PHP</vt:lpstr>
      <vt:lpstr>Презентация PowerPoint</vt:lpstr>
      <vt:lpstr>Форми. Перевірка електронної пошти та URL-адреси</vt:lpstr>
      <vt:lpstr>Форми. Перевірка електронної пошти та URL-адреси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програмування лек 1 Основи JavaScript</dc:title>
  <dc:creator>gms</dc:creator>
  <cp:lastModifiedBy>Анастасия Коргун</cp:lastModifiedBy>
  <cp:revision>1</cp:revision>
  <dcterms:created xsi:type="dcterms:W3CDTF">2023-11-21T10:38:31Z</dcterms:created>
  <dcterms:modified xsi:type="dcterms:W3CDTF">2023-11-21T10:39:10Z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2023-11-21T00:00:00Z</vt:filetime>
  </property>
  <property fmtid="{D5CDD505-2E9C-101B-9397-08002B2CF9AE}" pid="5" name="Producer">
    <vt:lpwstr>Microsoft® PowerPoint® LTSC</vt:lpwstr>
  </property>
</Properties>
</file>