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4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4" r:id="rId11"/>
    <p:sldId id="269" r:id="rId12"/>
    <p:sldId id="271" r:id="rId13"/>
    <p:sldId id="272" r:id="rId14"/>
    <p:sldId id="275" r:id="rId15"/>
    <p:sldId id="305" r:id="rId16"/>
    <p:sldId id="276" r:id="rId17"/>
    <p:sldId id="306" r:id="rId18"/>
    <p:sldId id="273" r:id="rId19"/>
    <p:sldId id="277" r:id="rId20"/>
    <p:sldId id="307" r:id="rId21"/>
    <p:sldId id="279" r:id="rId22"/>
    <p:sldId id="278" r:id="rId23"/>
    <p:sldId id="280" r:id="rId24"/>
    <p:sldId id="281" r:id="rId25"/>
    <p:sldId id="282" r:id="rId26"/>
    <p:sldId id="308" r:id="rId27"/>
    <p:sldId id="283" r:id="rId28"/>
    <p:sldId id="284" r:id="rId29"/>
    <p:sldId id="285" r:id="rId30"/>
    <p:sldId id="257" r:id="rId31"/>
    <p:sldId id="258" r:id="rId32"/>
    <p:sldId id="289" r:id="rId33"/>
    <p:sldId id="286" r:id="rId34"/>
    <p:sldId id="288" r:id="rId35"/>
    <p:sldId id="290" r:id="rId36"/>
    <p:sldId id="260" r:id="rId37"/>
    <p:sldId id="291" r:id="rId38"/>
    <p:sldId id="292" r:id="rId39"/>
    <p:sldId id="287" r:id="rId40"/>
    <p:sldId id="259" r:id="rId41"/>
    <p:sldId id="295" r:id="rId42"/>
    <p:sldId id="294" r:id="rId43"/>
    <p:sldId id="293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261" r:id="rId53"/>
    <p:sldId id="262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3FD"/>
    <a:srgbClr val="E31FDB"/>
    <a:srgbClr val="E42CCF"/>
    <a:srgbClr val="2462E3"/>
    <a:srgbClr val="F6E6FC"/>
    <a:srgbClr val="BCE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83"/>
    <p:restoredTop sz="91403"/>
  </p:normalViewPr>
  <p:slideViewPr>
    <p:cSldViewPr>
      <p:cViewPr varScale="1">
        <p:scale>
          <a:sx n="115" d="100"/>
          <a:sy n="115" d="100"/>
        </p:scale>
        <p:origin x="10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gi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800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97152"/>
            <a:ext cx="8303840" cy="1725580"/>
          </a:xfrm>
        </p:spPr>
        <p:txBody>
          <a:bodyPr>
            <a:noAutofit/>
          </a:bodyPr>
          <a:lstStyle/>
          <a:p>
            <a:pPr algn="r"/>
            <a:br>
              <a:rPr lang="uk-UA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Історія прогностики</a:t>
            </a:r>
            <a:br>
              <a:rPr lang="uk-UA" sz="4800" b="1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політ. </a:t>
            </a:r>
            <a:r>
              <a:rPr lang="uk-UA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В. Лепська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New Technology Robots: – AsianNews">
            <a:extLst>
              <a:ext uri="{FF2B5EF4-FFF2-40B4-BE49-F238E27FC236}">
                <a16:creationId xmlns:a16="http://schemas.microsoft.com/office/drawing/2014/main" id="{37E9FEC3-C3EC-6046-BAD3-73D4DCE8A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t="8383" r="5578" b="9245"/>
          <a:stretch/>
        </p:blipFill>
        <p:spPr bwMode="auto">
          <a:xfrm>
            <a:off x="236474" y="316468"/>
            <a:ext cx="5922400" cy="23151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he Evolution of Robots Engineering Article for Students | Scholastic  Science World Magazine">
            <a:extLst>
              <a:ext uri="{FF2B5EF4-FFF2-40B4-BE49-F238E27FC236}">
                <a16:creationId xmlns:a16="http://schemas.microsoft.com/office/drawing/2014/main" id="{1DE433B1-BBCA-3C44-81BB-A3658CF85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t="2498" r="7687"/>
          <a:stretch/>
        </p:blipFill>
        <p:spPr bwMode="auto">
          <a:xfrm>
            <a:off x="3175063" y="2691746"/>
            <a:ext cx="5899513" cy="23488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0000">
              <a:schemeClr val="accent3">
                <a:lumMod val="20000"/>
                <a:lumOff val="80000"/>
              </a:schemeClr>
            </a:gs>
            <a:gs pos="61000">
              <a:srgbClr val="E5F3FD"/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6EB9A-B5AF-5B45-8FFE-5E6A0B85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089" y="0"/>
            <a:ext cx="4668832" cy="69691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Джон </a:t>
            </a:r>
            <a:r>
              <a:rPr lang="ru-RU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Бердон</a:t>
            </a: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Сандерсон</a:t>
            </a: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Голдейн</a:t>
            </a: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 </a:t>
            </a:r>
            <a:b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(1892 – 1964)</a:t>
            </a:r>
            <a:endParaRPr lang="ru-UA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5AF134-427D-CE46-B255-F403AF446E8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771800" y="548680"/>
            <a:ext cx="6372200" cy="5970610"/>
          </a:xfrm>
        </p:spPr>
        <p:txBody>
          <a:bodyPr>
            <a:noAutofit/>
          </a:bodyPr>
          <a:lstStyle/>
          <a:p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Видатний англійський біолог,  член Лондонського королівського товариства, з 1933 професор Лондонського університету</a:t>
            </a:r>
          </a:p>
          <a:p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У 1942 р. Академія наук СРСР вибрала </a:t>
            </a:r>
            <a:r>
              <a:rPr lang="uk-UA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Голдейна</a:t>
            </a: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своїм почесним членом.</a:t>
            </a:r>
            <a:endParaRPr lang="uk-UA" sz="1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r>
              <a:rPr lang="uk-UA" sz="1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1916 р. – написав брошуру «</a:t>
            </a:r>
            <a:r>
              <a:rPr lang="uk-UA" sz="18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Дедал</a:t>
            </a:r>
            <a:r>
              <a:rPr lang="uk-UA" sz="1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, або Наука і майбутнє»</a:t>
            </a: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яка у 20-х рр. викликала дискусію про принципову можливість планування розвитку економіки і культури, стала </a:t>
            </a:r>
            <a:r>
              <a:rPr lang="uk-UA" sz="1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основою серії більш ніж зі 100 брошур по різноманітним перспективним проблемам науки, техніки, економіки, культури, політики, мистецтва</a:t>
            </a: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Серія виходила в </a:t>
            </a:r>
            <a:r>
              <a:rPr lang="uk-UA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1925-1930</a:t>
            </a: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рр. на декількох мовах під загальною назвою </a:t>
            </a:r>
            <a:r>
              <a:rPr lang="uk-UA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«Сьогодні і завтра», </a:t>
            </a: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де брали участь багато діячів науки і культури Заходу, в тому числі майбутні вчені зі світовими іменами Б. Рассел, </a:t>
            </a:r>
            <a:r>
              <a:rPr lang="uk-UA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Дж</a:t>
            </a: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Джині, Б. </a:t>
            </a:r>
            <a:r>
              <a:rPr lang="uk-UA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Ліддел</a:t>
            </a: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-Гарт, </a:t>
            </a:r>
            <a:r>
              <a:rPr lang="uk-UA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Дж</a:t>
            </a: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r>
              <a:rPr lang="uk-UA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Бернал</a:t>
            </a: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ін. </a:t>
            </a:r>
          </a:p>
          <a:p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Серія викликала дискусію в світовій пресі і значно </a:t>
            </a:r>
            <a:r>
              <a:rPr lang="uk-UA" sz="1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стимулювала інтерес наукової громадськості до проблем майбутнього</a:t>
            </a: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8194" name="Picture 2" descr="Джон Бердон Сандерсон Голдейн — Вікіпедія">
            <a:extLst>
              <a:ext uri="{FF2B5EF4-FFF2-40B4-BE49-F238E27FC236}">
                <a16:creationId xmlns:a16="http://schemas.microsoft.com/office/drawing/2014/main" id="{BF1289AD-AF4C-6945-93A8-7FDD093117C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" y="39318"/>
            <a:ext cx="2565282" cy="36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069ECBF-48EE-8240-97F1-CFE2A82B2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" y="3968179"/>
            <a:ext cx="2209140" cy="285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2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EC226B5-A203-1D47-A627-07E278D5B23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71907" y="1392014"/>
            <a:ext cx="4114800" cy="5328592"/>
          </a:xfrm>
        </p:spPr>
        <p:txBody>
          <a:bodyPr>
            <a:noAutofit/>
          </a:bodyPr>
          <a:lstStyle/>
          <a:p>
            <a:r>
              <a:rPr lang="ru-UA" sz="1800" b="1" dirty="0">
                <a:solidFill>
                  <a:srgbClr val="E31FDB"/>
                </a:solidFill>
                <a:latin typeface="Bookman Old Style" panose="02050604050505020204" pitchFamily="18" charset="0"/>
              </a:rPr>
              <a:t>Дж. Бернал </a:t>
            </a:r>
            <a:r>
              <a:rPr lang="ru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англійський фізик і громадськи діяч, в сер. 40-х р.р. 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</a:t>
            </a:r>
            <a:r>
              <a:rPr lang="ru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иступив з сенсаційною «скандальною» статтею з передбаченням швидкого кінця звичного до того часу НТП та початку нового явища </a:t>
            </a:r>
            <a:r>
              <a:rPr lang="ru-UA" sz="1800" b="1" dirty="0">
                <a:solidFill>
                  <a:srgbClr val="E31FDB"/>
                </a:solidFill>
                <a:latin typeface="Bookman Old Style" panose="02050604050505020204" pitchFamily="18" charset="0"/>
              </a:rPr>
              <a:t>– науково-технічної революції (НТР), </a:t>
            </a:r>
            <a:r>
              <a:rPr lang="ru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перевороту, який радикально змінить не тільки науку та техніку, але і весь світ, життя людства </a:t>
            </a:r>
          </a:p>
          <a:p>
            <a:r>
              <a:rPr lang="ru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Ідея НТР органічно увійшла в арсенал технологічного прогнозування</a:t>
            </a:r>
          </a:p>
        </p:txBody>
      </p:sp>
      <p:pic>
        <p:nvPicPr>
          <p:cNvPr id="1026" name="Picture 2" descr="Бернал, Джон Десмонд — Википедия">
            <a:extLst>
              <a:ext uri="{FF2B5EF4-FFF2-40B4-BE49-F238E27FC236}">
                <a16:creationId xmlns:a16="http://schemas.microsoft.com/office/drawing/2014/main" id="{5461A131-D0CE-0842-96BB-2A2379E1B24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57" y="14888"/>
            <a:ext cx="3352800" cy="40414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8BB0CB9-A97A-7C4B-8313-D27D80480FF2}"/>
              </a:ext>
            </a:extLst>
          </p:cNvPr>
          <p:cNvSpPr txBox="1">
            <a:spLocks/>
          </p:cNvSpPr>
          <p:nvPr/>
        </p:nvSpPr>
        <p:spPr>
          <a:xfrm>
            <a:off x="4602862" y="404664"/>
            <a:ext cx="3655261" cy="64827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UA" sz="2000" dirty="0">
                <a:solidFill>
                  <a:srgbClr val="FF0000"/>
                </a:solidFill>
                <a:latin typeface="Bookman Old Style" panose="02050604050505020204" pitchFamily="18" charset="0"/>
              </a:rPr>
              <a:t>Джон Бернал </a:t>
            </a:r>
          </a:p>
          <a:p>
            <a:pPr algn="ctr"/>
            <a:r>
              <a:rPr lang="ru-UA" sz="2000" dirty="0">
                <a:solidFill>
                  <a:srgbClr val="FF0000"/>
                </a:solidFill>
                <a:latin typeface="Bookman Old Style" panose="02050604050505020204" pitchFamily="18" charset="0"/>
              </a:rPr>
              <a:t>(1901 – 1971)</a:t>
            </a:r>
          </a:p>
        </p:txBody>
      </p:sp>
      <p:pic>
        <p:nvPicPr>
          <p:cNvPr id="1032" name="Picture 8" descr="Советская экономика в эпоху научно-технической революции - Экономическая  история России">
            <a:extLst>
              <a:ext uri="{FF2B5EF4-FFF2-40B4-BE49-F238E27FC236}">
                <a16:creationId xmlns:a16="http://schemas.microsoft.com/office/drawing/2014/main" id="{A880121F-F57F-4F43-8737-084E1894F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2" y="3886677"/>
            <a:ext cx="4838410" cy="29564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27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E68CA-991D-7645-A77C-B9D67C3AD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824" y="116632"/>
            <a:ext cx="4794950" cy="517784"/>
          </a:xfrm>
        </p:spPr>
        <p:txBody>
          <a:bodyPr>
            <a:noAutofit/>
          </a:bodyPr>
          <a:lstStyle/>
          <a:p>
            <a:r>
              <a:rPr lang="ru-UA" sz="2000" dirty="0">
                <a:solidFill>
                  <a:srgbClr val="FF0000"/>
                </a:solidFill>
                <a:latin typeface="Bookman Old Style" panose="02050604050505020204" pitchFamily="18" charset="0"/>
              </a:rPr>
              <a:t>Норберт Вінер (1894 – 1964)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87F7AD-8D19-9344-98B5-EBC5E25E104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203848" y="815871"/>
            <a:ext cx="5760640" cy="290646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E31FDB"/>
                </a:solidFill>
                <a:latin typeface="Bookman Old Style" panose="02050604050505020204" pitchFamily="18" charset="0"/>
              </a:rPr>
              <a:t>Б</a:t>
            </a:r>
            <a:r>
              <a:rPr lang="ru-UA" sz="1800" b="1" dirty="0">
                <a:solidFill>
                  <a:srgbClr val="E31FDB"/>
                </a:solidFill>
                <a:latin typeface="Bookman Old Style" panose="02050604050505020204" pitchFamily="18" charset="0"/>
              </a:rPr>
              <a:t>атько кібернетики</a:t>
            </a:r>
          </a:p>
          <a:p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</a:t>
            </a:r>
            <a:r>
              <a:rPr lang="ru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априкінці 40-х р.р. ХХ ст. одним з перших та небагатьох підтримав Бернала, заявив, що йому відомо, яка саме машина стане «мотором» НТР та переверне життя людей, а можливо й зробить людину своїм рабом - </a:t>
            </a:r>
            <a:r>
              <a:rPr lang="ru-UA" sz="1800" b="1" dirty="0">
                <a:solidFill>
                  <a:srgbClr val="E31FDB"/>
                </a:solidFill>
                <a:latin typeface="Bookman Old Style" panose="02050604050505020204" pitchFamily="18" charset="0"/>
              </a:rPr>
              <a:t>арифмометр (протокомп</a:t>
            </a:r>
            <a:r>
              <a:rPr lang="en-US" sz="1800" b="1" dirty="0">
                <a:solidFill>
                  <a:srgbClr val="E31FDB"/>
                </a:solidFill>
                <a:latin typeface="Bookman Old Style" panose="02050604050505020204" pitchFamily="18" charset="0"/>
              </a:rPr>
              <a:t>’</a:t>
            </a:r>
            <a:r>
              <a:rPr lang="ru-UA" sz="1800" b="1" dirty="0">
                <a:solidFill>
                  <a:srgbClr val="E31FDB"/>
                </a:solidFill>
                <a:latin typeface="Bookman Old Style" panose="02050604050505020204" pitchFamily="18" charset="0"/>
              </a:rPr>
              <a:t>ютер) </a:t>
            </a:r>
          </a:p>
          <a:p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1948 - книга Н.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Вінера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«Кибернетика, или управление и связь в животном и машине».</a:t>
            </a:r>
            <a:endParaRPr lang="ru-UA" sz="1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История развития компьютерных технологий timeline | Timetoast timelines">
            <a:extLst>
              <a:ext uri="{FF2B5EF4-FFF2-40B4-BE49-F238E27FC236}">
                <a16:creationId xmlns:a16="http://schemas.microsoft.com/office/drawing/2014/main" id="{F003047D-D0DA-7843-9319-DA2C300A07C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19" y="3309164"/>
            <a:ext cx="4739382" cy="35545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инер Норберт">
            <a:extLst>
              <a:ext uri="{FF2B5EF4-FFF2-40B4-BE49-F238E27FC236}">
                <a16:creationId xmlns:a16="http://schemas.microsoft.com/office/drawing/2014/main" id="{532AA11D-20A7-B344-A8FF-BF5D704F5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" y="634416"/>
            <a:ext cx="3154074" cy="42106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CBBF6C1-349F-D947-8A71-7CD60B40A1FC}"/>
              </a:ext>
            </a:extLst>
          </p:cNvPr>
          <p:cNvSpPr txBox="1">
            <a:spLocks/>
          </p:cNvSpPr>
          <p:nvPr/>
        </p:nvSpPr>
        <p:spPr>
          <a:xfrm>
            <a:off x="327148" y="4725144"/>
            <a:ext cx="3261571" cy="193066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FF0000"/>
                </a:solidFill>
                <a:latin typeface="Bookman Old Style" panose="02050604050505020204" pitchFamily="18" charset="0"/>
              </a:rPr>
              <a:t>1964 </a:t>
            </a:r>
            <a:r>
              <a:rPr lang="uk-UA" sz="2000" dirty="0">
                <a:solidFill>
                  <a:srgbClr val="FF0000"/>
                </a:solidFill>
                <a:latin typeface="Bookman Old Style" panose="02050604050505020204" pitchFamily="18" charset="0"/>
              </a:rPr>
              <a:t>нагороджений вищою для американського вченого нагородою – Національною медаллю науки США</a:t>
            </a:r>
            <a:endParaRPr lang="ru-UA" sz="2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71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7C306-E114-B343-A166-CBC1A2485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149080"/>
            <a:ext cx="2304256" cy="450198"/>
          </a:xfrm>
        </p:spPr>
        <p:txBody>
          <a:bodyPr>
            <a:normAutofit fontScale="90000"/>
          </a:bodyPr>
          <a:lstStyle/>
          <a:p>
            <a:r>
              <a:rPr lang="ru-UA" dirty="0">
                <a:solidFill>
                  <a:srgbClr val="FF0000"/>
                </a:solidFill>
                <a:latin typeface="Bookman Old Style" panose="02050604050505020204" pitchFamily="18" charset="0"/>
              </a:rPr>
              <a:t>Роберт Юнгк (1913 – 1994)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F0B16-C789-2D4A-8B2B-96E716F2ACD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203848" y="116632"/>
            <a:ext cx="5926238" cy="6291170"/>
          </a:xfrm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Винахідник </a:t>
            </a:r>
            <a:r>
              <a:rPr lang="uk-UA" b="1" dirty="0" err="1">
                <a:solidFill>
                  <a:srgbClr val="002060"/>
                </a:solidFill>
              </a:rPr>
              <a:t>т.зв</a:t>
            </a:r>
            <a:r>
              <a:rPr lang="uk-UA" b="1" dirty="0">
                <a:solidFill>
                  <a:srgbClr val="002060"/>
                </a:solidFill>
              </a:rPr>
              <a:t>. </a:t>
            </a:r>
            <a:r>
              <a:rPr lang="uk-UA" b="1" dirty="0">
                <a:solidFill>
                  <a:srgbClr val="FF0000"/>
                </a:solidFill>
              </a:rPr>
              <a:t>«семінару майбутнього» - метод соціальних інновацій (за участю зацікавлених сторін) і далекоглядного планування майбутнього «знизу».</a:t>
            </a:r>
          </a:p>
          <a:p>
            <a:r>
              <a:rPr lang="uk-UA" b="1" dirty="0">
                <a:solidFill>
                  <a:srgbClr val="002060"/>
                </a:solidFill>
              </a:rPr>
              <a:t> У Зальцбурзі є міжнародна бібліотека під назвою «Бібліотека Роберта Юнга з питань про майбутнє». </a:t>
            </a:r>
          </a:p>
          <a:p>
            <a:r>
              <a:rPr lang="uk-UA" b="1" dirty="0">
                <a:solidFill>
                  <a:srgbClr val="002060"/>
                </a:solidFill>
              </a:rPr>
              <a:t>Книга «Яскравіше тисячі сонць: особиста історія вчених-атомників» - перший опублікований звіт про </a:t>
            </a:r>
            <a:r>
              <a:rPr lang="uk-UA" b="1" dirty="0" err="1">
                <a:solidFill>
                  <a:srgbClr val="002060"/>
                </a:solidFill>
              </a:rPr>
              <a:t>Манхеттенський</a:t>
            </a:r>
            <a:r>
              <a:rPr lang="uk-UA" b="1" dirty="0">
                <a:solidFill>
                  <a:srgbClr val="002060"/>
                </a:solidFill>
              </a:rPr>
              <a:t> проект і німецький проект атомної бомби</a:t>
            </a:r>
          </a:p>
          <a:p>
            <a:r>
              <a:rPr lang="uk-UA" b="1" dirty="0">
                <a:solidFill>
                  <a:srgbClr val="FF0000"/>
                </a:solidFill>
              </a:rPr>
              <a:t>1952 «Майбутнє вже почалось» </a:t>
            </a:r>
            <a:r>
              <a:rPr lang="uk-UA" b="1" dirty="0">
                <a:solidFill>
                  <a:srgbClr val="002060"/>
                </a:solidFill>
              </a:rPr>
              <a:t>– про прорив людства у світ космосу і атому, у світ цілеспрямованого управління природними процесами, у світ штучного інтелекту – ця книга </a:t>
            </a:r>
            <a:r>
              <a:rPr lang="uk-UA" b="1" dirty="0">
                <a:solidFill>
                  <a:srgbClr val="FF0000"/>
                </a:solidFill>
              </a:rPr>
              <a:t>ще не була результатом спеціального дослідження майбутнього, але вже містила головні елементи наукових звітів про технологічні прогнозні розробки</a:t>
            </a:r>
          </a:p>
          <a:p>
            <a:r>
              <a:rPr lang="uk-UA" b="1" dirty="0">
                <a:solidFill>
                  <a:srgbClr val="002060"/>
                </a:solidFill>
              </a:rPr>
              <a:t>Один з провідних футурологів, один із засновників та почесний член Всесвітньої Федерації Досліджень Майбутнього</a:t>
            </a:r>
          </a:p>
          <a:p>
            <a:r>
              <a:rPr lang="uk-UA" b="1" dirty="0">
                <a:solidFill>
                  <a:srgbClr val="FF0000"/>
                </a:solidFill>
              </a:rPr>
              <a:t>1986 р. - премія «Правильні засоби до існування» за «невпинну боротьбу за мир, розумні альтернативи для майбутнього і екологічну свідомість»</a:t>
            </a:r>
          </a:p>
          <a:p>
            <a:r>
              <a:rPr lang="uk-UA" b="1" dirty="0">
                <a:solidFill>
                  <a:srgbClr val="FF0000"/>
                </a:solidFill>
              </a:rPr>
              <a:t>1993 р. -  </a:t>
            </a:r>
            <a:r>
              <a:rPr lang="uk-UA" b="1" dirty="0" err="1">
                <a:solidFill>
                  <a:srgbClr val="FF0000"/>
                </a:solidFill>
              </a:rPr>
              <a:t>Зальцбургська</a:t>
            </a:r>
            <a:r>
              <a:rPr lang="uk-UA" b="1" dirty="0">
                <a:solidFill>
                  <a:srgbClr val="FF0000"/>
                </a:solidFill>
              </a:rPr>
              <a:t> премія за майбутні дослідження</a:t>
            </a:r>
          </a:p>
          <a:p>
            <a:endParaRPr lang="ru-UA" dirty="0"/>
          </a:p>
        </p:txBody>
      </p:sp>
      <p:pic>
        <p:nvPicPr>
          <p:cNvPr id="4098" name="Picture 2" descr="Роберт Юнг - Robert Jungk - qaz.wiki">
            <a:extLst>
              <a:ext uri="{FF2B5EF4-FFF2-40B4-BE49-F238E27FC236}">
                <a16:creationId xmlns:a16="http://schemas.microsoft.com/office/drawing/2014/main" id="{8198938B-B2B6-974F-9047-AF33BD6F8B3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313"/>
            <a:ext cx="2808312" cy="376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Аркадий Красильщиков: Элвин Тоффлер: Сельские биопреобразователи как  альтернатива урбанизму">
            <a:extLst>
              <a:ext uri="{FF2B5EF4-FFF2-40B4-BE49-F238E27FC236}">
                <a16:creationId xmlns:a16="http://schemas.microsoft.com/office/drawing/2014/main" id="{99545D27-D30B-CE4E-A6E5-0B568E472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35" y="4869160"/>
            <a:ext cx="4699332" cy="20654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44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rgbClr val="E5F3FD"/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05453-8EB1-A44F-A679-10CDCDBC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676" y="52559"/>
            <a:ext cx="4968552" cy="445776"/>
          </a:xfrm>
        </p:spPr>
        <p:txBody>
          <a:bodyPr/>
          <a:lstStyle/>
          <a:p>
            <a:r>
              <a:rPr lang="ru-UA" dirty="0">
                <a:solidFill>
                  <a:srgbClr val="FF0000"/>
                </a:solidFill>
                <a:latin typeface="Bookman Old Style" panose="02050604050505020204" pitchFamily="18" charset="0"/>
              </a:rPr>
              <a:t>Бертран де Жувінель (1903 - 1987)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D73C22-5B9D-0647-9E51-D81C77354FA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532044" y="546100"/>
            <a:ext cx="5688632" cy="2090812"/>
          </a:xfrm>
        </p:spPr>
        <p:txBody>
          <a:bodyPr>
            <a:normAutofit/>
          </a:bodyPr>
          <a:lstStyle/>
          <a:p>
            <a:r>
              <a:rPr lang="ru-UA" sz="1600" b="1" dirty="0">
                <a:solidFill>
                  <a:srgbClr val="FF0000"/>
                </a:solidFill>
              </a:rPr>
              <a:t>1964 – «Мистецтво припущення» </a:t>
            </a:r>
            <a:r>
              <a:rPr lang="ru-UA" sz="1600" b="1" dirty="0">
                <a:solidFill>
                  <a:srgbClr val="002060"/>
                </a:solidFill>
              </a:rPr>
              <a:t>– сформулював багато теоретичних положень </a:t>
            </a:r>
            <a:r>
              <a:rPr lang="ru-UA" sz="1600" b="1" dirty="0">
                <a:solidFill>
                  <a:srgbClr val="FF0000"/>
                </a:solidFill>
              </a:rPr>
              <a:t>технологічного прогнозування</a:t>
            </a:r>
            <a:r>
              <a:rPr lang="ru-UA" sz="1600" b="1" dirty="0">
                <a:solidFill>
                  <a:srgbClr val="002060"/>
                </a:solidFill>
              </a:rPr>
              <a:t>; став першим співпрезидентом  (президент І.В.Бестужев-Лада) Комітету досліджень майбутньог; разом з Юнгком та Бестужевим-Ладою створював </a:t>
            </a:r>
            <a:r>
              <a:rPr lang="ru-UA" sz="1600" b="1" dirty="0">
                <a:solidFill>
                  <a:srgbClr val="FF0000"/>
                </a:solidFill>
              </a:rPr>
              <a:t>Всесвітню Федерацію Дослідження Майбутнього, став її першим президентом</a:t>
            </a:r>
          </a:p>
        </p:txBody>
      </p:sp>
      <p:pic>
        <p:nvPicPr>
          <p:cNvPr id="9218" name="Picture 2" descr="Жувенель дез Юрсен Бертран де. Книги онлайн">
            <a:extLst>
              <a:ext uri="{FF2B5EF4-FFF2-40B4-BE49-F238E27FC236}">
                <a16:creationId xmlns:a16="http://schemas.microsoft.com/office/drawing/2014/main" id="{49975260-B550-C14F-998C-0540044BF80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4" y="0"/>
            <a:ext cx="2423920" cy="323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C89B8E-B1FA-614B-813E-1592BFE2ACED}"/>
              </a:ext>
            </a:extLst>
          </p:cNvPr>
          <p:cNvSpPr/>
          <p:nvPr/>
        </p:nvSpPr>
        <p:spPr>
          <a:xfrm>
            <a:off x="108124" y="3284984"/>
            <a:ext cx="583202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Засновник теорії постіндустріального (інформаційного) суспільства</a:t>
            </a:r>
          </a:p>
          <a:p>
            <a:r>
              <a:rPr lang="ru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1973 - «Майбутнє постіндустріальне суспільство» </a:t>
            </a:r>
            <a:r>
              <a:rPr lang="ru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«ризиковане підприємство соціального прогнозування», передбачив економічні зрушення від фізичної сили до знання, від «виробництва благ до економіки послуг». </a:t>
            </a:r>
          </a:p>
          <a:p>
            <a:r>
              <a:rPr lang="ru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Вважав, що виробник комп'ютерів в останні десятиліття XX століття буде грати таку ж центральну роль, що і виробник автомобілів в середині століття.</a:t>
            </a:r>
          </a:p>
          <a:p>
            <a:endParaRPr lang="ru-UA" sz="1400" dirty="0"/>
          </a:p>
        </p:txBody>
      </p:sp>
      <p:pic>
        <p:nvPicPr>
          <p:cNvPr id="7" name="Picture 2" descr="http://graphics8.nytimes.com/images/2011/01/26/arts/BELL-obit/BELL-obit-popup.jpg">
            <a:extLst>
              <a:ext uri="{FF2B5EF4-FFF2-40B4-BE49-F238E27FC236}">
                <a16:creationId xmlns:a16="http://schemas.microsoft.com/office/drawing/2014/main" id="{924D3A34-F07A-5545-BE53-828BF36B7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091" y="2404347"/>
            <a:ext cx="2604560" cy="37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2533318-4150-3941-A126-D608F85DAF13}"/>
              </a:ext>
            </a:extLst>
          </p:cNvPr>
          <p:cNvSpPr txBox="1">
            <a:spLocks/>
          </p:cNvSpPr>
          <p:nvPr/>
        </p:nvSpPr>
        <p:spPr>
          <a:xfrm>
            <a:off x="5616116" y="6168162"/>
            <a:ext cx="3372510" cy="44577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UA" dirty="0">
                <a:solidFill>
                  <a:srgbClr val="FF0000"/>
                </a:solidFill>
                <a:latin typeface="Bookman Old Style" panose="02050604050505020204" pitchFamily="18" charset="0"/>
              </a:rPr>
              <a:t>Деніел Белл (1919 - 2011)</a:t>
            </a:r>
          </a:p>
        </p:txBody>
      </p:sp>
    </p:spTree>
    <p:extLst>
      <p:ext uri="{BB962C8B-B14F-4D97-AF65-F5344CB8AC3E}">
        <p14:creationId xmlns:p14="http://schemas.microsoft.com/office/powerpoint/2010/main" val="185829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49000">
              <a:schemeClr val="accent3">
                <a:lumMod val="20000"/>
                <a:lumOff val="80000"/>
              </a:schemeClr>
            </a:gs>
            <a:gs pos="71000">
              <a:schemeClr val="accent2">
                <a:lumMod val="40000"/>
                <a:lumOff val="60000"/>
              </a:schemeClr>
            </a:gs>
            <a:gs pos="93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50B3CCA-2601-CF4A-A33D-A021EB65013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61425" y="171271"/>
            <a:ext cx="4690665" cy="3905801"/>
          </a:xfrm>
        </p:spPr>
        <p:txBody>
          <a:bodyPr>
            <a:normAutofit fontScale="92500" lnSpcReduction="10000"/>
          </a:bodyPr>
          <a:lstStyle/>
          <a:p>
            <a:r>
              <a:rPr lang="uk-UA" sz="1600" b="1" dirty="0">
                <a:solidFill>
                  <a:srgbClr val="002060"/>
                </a:solidFill>
              </a:rPr>
              <a:t>60 –ті роки прогнозування як окрема інтелектуальна  та наукова діяльність, </a:t>
            </a:r>
            <a:r>
              <a:rPr lang="uk-UA" sz="1600" b="1" dirty="0">
                <a:solidFill>
                  <a:srgbClr val="FF0000"/>
                </a:solidFill>
              </a:rPr>
              <a:t>інтелектуальний рух </a:t>
            </a:r>
            <a:r>
              <a:rPr lang="uk-UA" sz="1600" b="1" dirty="0">
                <a:solidFill>
                  <a:srgbClr val="002060"/>
                </a:solidFill>
              </a:rPr>
              <a:t>з цілою низкою інститутів (журнали «Футурист», «</a:t>
            </a:r>
            <a:r>
              <a:rPr lang="uk-UA" sz="1600" b="1" dirty="0" err="1">
                <a:solidFill>
                  <a:srgbClr val="002060"/>
                </a:solidFill>
              </a:rPr>
              <a:t>Фьючерс</a:t>
            </a:r>
            <a:r>
              <a:rPr lang="uk-UA" sz="1600" b="1" dirty="0">
                <a:solidFill>
                  <a:srgbClr val="002060"/>
                </a:solidFill>
              </a:rPr>
              <a:t>»), превалювала техніко-аналітична перспектива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«</a:t>
            </a:r>
            <a:r>
              <a:rPr lang="uk-UA" sz="1600" b="1" dirty="0">
                <a:solidFill>
                  <a:srgbClr val="FF0000"/>
                </a:solidFill>
              </a:rPr>
              <a:t>Бум прогнозів» </a:t>
            </a:r>
            <a:r>
              <a:rPr lang="uk-UA" sz="1600" b="1" dirty="0">
                <a:solidFill>
                  <a:srgbClr val="002060"/>
                </a:solidFill>
              </a:rPr>
              <a:t>- поява в першій половині 60-х років сотень наукових установ або відділів, спеціально займалися розробкою "технологічних прогнозів". Новітні течії західної філософії створили світоглядний "фон" - набір понять, категорій, теоретичних передумов, перспективних тенденцій, соціальних норм і </a:t>
            </a:r>
            <a:r>
              <a:rPr lang="uk-UA" sz="1600" b="1" dirty="0" err="1">
                <a:solidFill>
                  <a:srgbClr val="002060"/>
                </a:solidFill>
              </a:rPr>
              <a:t>т.д</a:t>
            </a:r>
            <a:r>
              <a:rPr lang="uk-UA" sz="1600" b="1" dirty="0">
                <a:solidFill>
                  <a:srgbClr val="002060"/>
                </a:solidFill>
              </a:rPr>
              <a:t>., необхідних для конструювання концепцій майбутнього. </a:t>
            </a:r>
          </a:p>
          <a:p>
            <a:r>
              <a:rPr lang="uk-UA" sz="1600" b="1" dirty="0">
                <a:solidFill>
                  <a:srgbClr val="FF0000"/>
                </a:solidFill>
              </a:rPr>
              <a:t>Але!!!  Прогностика ще не була визнана науковою дисципліною</a:t>
            </a:r>
          </a:p>
          <a:p>
            <a:endParaRPr lang="uk-UA" sz="1600" b="1" dirty="0">
              <a:solidFill>
                <a:srgbClr val="002060"/>
              </a:solidFill>
            </a:endParaRPr>
          </a:p>
          <a:p>
            <a:endParaRPr lang="uk-UA" sz="16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THE FUTURIST MAGAZINE SEPTEMBER OCTOBER 2008: Various: Amazon.com: Books">
            <a:extLst>
              <a:ext uri="{FF2B5EF4-FFF2-40B4-BE49-F238E27FC236}">
                <a16:creationId xmlns:a16="http://schemas.microsoft.com/office/drawing/2014/main" id="{E2733616-F5F9-FD43-A91C-2F4FB6434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1" y="3782144"/>
            <a:ext cx="2159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uturists and Their Exhibitions - Print Magazine | Плакат, Дизайн плаката,  Дизайн">
            <a:extLst>
              <a:ext uri="{FF2B5EF4-FFF2-40B4-BE49-F238E27FC236}">
                <a16:creationId xmlns:a16="http://schemas.microsoft.com/office/drawing/2014/main" id="{0AEFB0A0-4292-4943-92B0-D5F06A26C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70"/>
          <a:stretch/>
        </p:blipFill>
        <p:spPr bwMode="auto">
          <a:xfrm>
            <a:off x="2442125" y="68272"/>
            <a:ext cx="20193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Futurist Magazine (January/February 2013): Cynthia G. Wagner:  Amazon.com: Books">
            <a:extLst>
              <a:ext uri="{FF2B5EF4-FFF2-40B4-BE49-F238E27FC236}">
                <a16:creationId xmlns:a16="http://schemas.microsoft.com/office/drawing/2014/main" id="{98E2A259-6756-B440-BC7A-CC3EA0451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1" y="445952"/>
            <a:ext cx="2159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FUTURIST, September - October 2014 by World Future Society - issuu">
            <a:extLst>
              <a:ext uri="{FF2B5EF4-FFF2-40B4-BE49-F238E27FC236}">
                <a16:creationId xmlns:a16="http://schemas.microsoft.com/office/drawing/2014/main" id="{3A0F4B20-2C9E-3D47-AD69-87AE3DBB6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30" y="2748559"/>
            <a:ext cx="2159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FUTURIST, July - August 2012 by World Future Society - issuu">
            <a:extLst>
              <a:ext uri="{FF2B5EF4-FFF2-40B4-BE49-F238E27FC236}">
                <a16:creationId xmlns:a16="http://schemas.microsoft.com/office/drawing/2014/main" id="{8E51782A-7E20-924F-A881-5632DE093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31" y="4077072"/>
            <a:ext cx="2089478" cy="271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HE FUTURIST, September - October 2012 by World Future Society - issuu">
            <a:extLst>
              <a:ext uri="{FF2B5EF4-FFF2-40B4-BE49-F238E27FC236}">
                <a16:creationId xmlns:a16="http://schemas.microsoft.com/office/drawing/2014/main" id="{D4455A3C-7460-8D44-9BDA-C2D1EF39E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89106"/>
            <a:ext cx="2089478" cy="270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277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5ED85-53CC-A247-B594-E4F39C29D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0" y="3084907"/>
            <a:ext cx="3637998" cy="517784"/>
          </a:xfrm>
        </p:spPr>
        <p:txBody>
          <a:bodyPr/>
          <a:lstStyle/>
          <a:p>
            <a:r>
              <a:rPr lang="ru-UA" dirty="0">
                <a:solidFill>
                  <a:srgbClr val="FF0000"/>
                </a:solidFill>
                <a:latin typeface="Bookman Old Style" panose="02050604050505020204" pitchFamily="18" charset="0"/>
              </a:rPr>
              <a:t>Герман Кан (1922 – 1983)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CBA44E-23D4-974C-8711-6883C273963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38714" y="980728"/>
            <a:ext cx="4716016" cy="5472608"/>
          </a:xfrm>
        </p:spPr>
        <p:txBody>
          <a:bodyPr>
            <a:normAutofit/>
          </a:bodyPr>
          <a:lstStyle/>
          <a:p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ГЕРМАН КАН 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директор </a:t>
            </a:r>
            <a:r>
              <a:rPr lang="uk-UA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Гудзонівського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інституту - одного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 провідних прогностичних центрів США</a:t>
            </a:r>
          </a:p>
          <a:p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1967 </a:t>
            </a:r>
            <a:r>
              <a:rPr lang="uk-UA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р</a:t>
            </a:r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 - «Рік 2000»  Г. Кан та А. Вінер 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Книга була підготовлена ​​протягом 1964-1966 рр. в рамках роботи </a:t>
            </a:r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«Комісії 2000 року» 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Американської академії наук і мистецтв під головуванням </a:t>
            </a:r>
            <a:r>
              <a:rPr lang="uk-UA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Белла, до 1970 </a:t>
            </a:r>
            <a:r>
              <a:rPr lang="uk-UA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залишалася в центрі уваги західних футурологів.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    Автори побудували країни світу по «сходах» величини ВНП на душу населення.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 самій верхній сходинці опинилися </a:t>
            </a:r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США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Під ними ланцюжком - в залежності від цього своєрідного «майнового цензу» - </a:t>
            </a:r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розвинуті капіталістичні і соціалістичні країни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а далеко у відриві від них </a:t>
            </a:r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- країни Латинської Америки, Азії та Африки.</a:t>
            </a:r>
          </a:p>
        </p:txBody>
      </p:sp>
      <p:pic>
        <p:nvPicPr>
          <p:cNvPr id="10242" name="Picture 2" descr="Herman Kahn &amp; Anthony Wiener, authors of the book THE News Photo - Getty  Images">
            <a:extLst>
              <a:ext uri="{FF2B5EF4-FFF2-40B4-BE49-F238E27FC236}">
                <a16:creationId xmlns:a16="http://schemas.microsoft.com/office/drawing/2014/main" id="{164E5371-28A6-7440-B849-E366D4F75AA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0" b="9431"/>
          <a:stretch/>
        </p:blipFill>
        <p:spPr bwMode="auto">
          <a:xfrm>
            <a:off x="679447" y="3592387"/>
            <a:ext cx="2657643" cy="321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BF48F4AD-E816-A54A-9C1B-A490460AD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0" y="120890"/>
            <a:ext cx="3367965" cy="313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44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7CE2631-2D13-F544-9C4E-AEDE6500E8F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92079" y="548680"/>
            <a:ext cx="3707121" cy="6079767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Кан і Вінер розділили країни світу на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5 категорій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: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</a:t>
            </a:r>
            <a:r>
              <a:rPr lang="uk-UA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Доіндустріальні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»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(до 200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дол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ВНП на душу населення), 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- «Перехідні»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(200-600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дол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.),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- «Індустріальні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» (600-1500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дол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.), 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«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Високо індустріальні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» (1500-4000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дол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.), 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- «Постіндустріальні»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(понад 4000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дол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.).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Визначили найбільш ймовірні темпи зростання ВНП цих країн при спостережуваних тенденціях та підрахували, скільки років знадобиться при даних темпах зростання тій чи іншій країні для переходу в наступну категорію і в кінцевому рахунку - для досягнення рівня США 60-х рр. Вийшло, що навіть "високо індустріальним" країнам необхідно нібито для цього від 11 до 42 років, а "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доіндустріальним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" Китаю - 101 рік, Індії - 117 років, Мексиці - 162 року, Нігерії - 339 років, Індонезії - 593 року.</a:t>
            </a:r>
          </a:p>
          <a:p>
            <a:endParaRPr lang="uk-UA" dirty="0"/>
          </a:p>
        </p:txBody>
      </p:sp>
      <p:pic>
        <p:nvPicPr>
          <p:cNvPr id="2052" name="Picture 4" descr="The Year 2000: Harry Harrison: 9780425021170: Amazon.com: Books">
            <a:extLst>
              <a:ext uri="{FF2B5EF4-FFF2-40B4-BE49-F238E27FC236}">
                <a16:creationId xmlns:a16="http://schemas.microsoft.com/office/drawing/2014/main" id="{F74E47F9-5375-644C-9394-E182F82D0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" y="404664"/>
            <a:ext cx="2736304" cy="439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mazon.com: The Worlds of Herman Kahn: The Intuitive Science of  Thermonuclear War (9780674017146): Ghamari-Tabrizi, Sharon: Books">
            <a:extLst>
              <a:ext uri="{FF2B5EF4-FFF2-40B4-BE49-F238E27FC236}">
                <a16:creationId xmlns:a16="http://schemas.microsoft.com/office/drawing/2014/main" id="{C230CB39-EF9F-A749-A0FA-984DE9237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0" y="2302"/>
            <a:ext cx="2489200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future of technology in 2014, a 1964 perspective | Two Thirds Done">
            <a:extLst>
              <a:ext uri="{FF2B5EF4-FFF2-40B4-BE49-F238E27FC236}">
                <a16:creationId xmlns:a16="http://schemas.microsoft.com/office/drawing/2014/main" id="{E2630AE6-5416-A948-A984-5BD91DC42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873" y="3721100"/>
            <a:ext cx="21717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986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rgbClr val="E5F3FD"/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260C1F3-2970-C340-8E97-E82E887E1F3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00236" y="129111"/>
            <a:ext cx="5043764" cy="6599777"/>
          </a:xfrm>
        </p:spPr>
        <p:txBody>
          <a:bodyPr/>
          <a:lstStyle/>
          <a:p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1970 - «</a:t>
            </a:r>
            <a:r>
              <a:rPr lang="uk-UA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Футурошок</a:t>
            </a:r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» Е. </a:t>
            </a:r>
            <a:r>
              <a:rPr lang="uk-UA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Тоффлер</a:t>
            </a:r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 - 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все більше незатишно почуває себе людина в цьому "божевільному, божевільному світі". Усе частіше виявляється вона в стані шоку. Але ж все це, доводить автор, тільки початок.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Тому що </a:t>
            </a:r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це - не просто шок, а </a:t>
            </a:r>
            <a:r>
              <a:rPr lang="uk-UA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футурошок</a:t>
            </a:r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, шок від зіткнення з майбутнім.</a:t>
            </a:r>
          </a:p>
          <a:p>
            <a:endParaRPr lang="uk-UA" sz="16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uk-UA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Тоффлер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пропонує </a:t>
            </a:r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рецепти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: по-перше, </a:t>
            </a:r>
            <a:r>
              <a:rPr lang="uk-UA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терміново розвивати "дослідження майбутнього", 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інтегрувати прогнозування - цілепокладання - планування - програмування - проектування - управління в єдину систему; по-друге</a:t>
            </a:r>
            <a:r>
              <a:rPr lang="uk-UA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почати "навчання майбутнього" 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школах, університетах, по каналах масової інформації, знайомлячи людей, особливо молодь, з соціальними наслідками науково-технічної революції, полегшуючи їх "пристосування" до майбутнього; по-третє, </a:t>
            </a:r>
            <a:r>
              <a:rPr lang="uk-UA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розширювати практику соціальних експериментів, штучно створюючи "плацдарм для наступу на майбутнє".</a:t>
            </a:r>
          </a:p>
          <a:p>
            <a:endParaRPr lang="uk-UA" dirty="0">
              <a:latin typeface="Bookman Old Style" panose="020506040505050202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C1E1B7C-C0DA-2344-8CFC-45EA8A2AA8AF}"/>
              </a:ext>
            </a:extLst>
          </p:cNvPr>
          <p:cNvSpPr txBox="1">
            <a:spLocks/>
          </p:cNvSpPr>
          <p:nvPr/>
        </p:nvSpPr>
        <p:spPr>
          <a:xfrm>
            <a:off x="698987" y="3817606"/>
            <a:ext cx="2490839" cy="517784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UA" dirty="0">
                <a:solidFill>
                  <a:srgbClr val="FF0000"/>
                </a:solidFill>
                <a:latin typeface="Bookman Old Style" panose="02050604050505020204" pitchFamily="18" charset="0"/>
              </a:rPr>
              <a:t>Елвін Тоффлер</a:t>
            </a:r>
          </a:p>
          <a:p>
            <a:r>
              <a:rPr lang="ru-UA" dirty="0">
                <a:solidFill>
                  <a:srgbClr val="FF0000"/>
                </a:solidFill>
                <a:latin typeface="Bookman Old Style" panose="02050604050505020204" pitchFamily="18" charset="0"/>
              </a:rPr>
              <a:t> (1928 – 2016)</a:t>
            </a:r>
          </a:p>
        </p:txBody>
      </p:sp>
      <p:pic>
        <p:nvPicPr>
          <p:cNvPr id="11270" name="Picture 6" descr="NOMOBILE.RU - Максим Макаренков о футурошоке: возможных негативных  последствиях от технологий будущего">
            <a:extLst>
              <a:ext uri="{FF2B5EF4-FFF2-40B4-BE49-F238E27FC236}">
                <a16:creationId xmlns:a16="http://schemas.microsoft.com/office/drawing/2014/main" id="{0671C894-68C3-5D4E-A1E7-09E68F857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1" y="4437112"/>
            <a:ext cx="3874410" cy="21879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Шок будущего">
            <a:extLst>
              <a:ext uri="{FF2B5EF4-FFF2-40B4-BE49-F238E27FC236}">
                <a16:creationId xmlns:a16="http://schemas.microsoft.com/office/drawing/2014/main" id="{69AB08EA-6A2E-A947-933E-D5385C6E6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238"/>
            <a:ext cx="2794290" cy="35342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938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7000">
              <a:srgbClr val="E5F7FD"/>
            </a:gs>
            <a:gs pos="23000">
              <a:schemeClr val="accent4">
                <a:lumMod val="20000"/>
                <a:lumOff val="80000"/>
              </a:schemeClr>
            </a:gs>
            <a:gs pos="39000">
              <a:schemeClr val="accent4">
                <a:lumMod val="20000"/>
                <a:lumOff val="80000"/>
              </a:schemeClr>
            </a:gs>
            <a:gs pos="60000">
              <a:schemeClr val="tx1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E59DD-5A58-A349-A52C-CB64EF63A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THINK TANKS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- ФАБРИКИ ДУМКИ та їх роль в прогнозуванні майбутнього</a:t>
            </a:r>
            <a:endParaRPr lang="ru-UA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862B38-40CD-8C42-9278-8FAB5DE38B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53495" y="2010727"/>
            <a:ext cx="3655979" cy="4617720"/>
          </a:xfrm>
        </p:spPr>
        <p:txBody>
          <a:bodyPr>
            <a:normAutofit lnSpcReduction="10000"/>
          </a:bodyPr>
          <a:lstStyle/>
          <a:p>
            <a:pPr marL="294894" indent="-285750">
              <a:buFontTx/>
              <a:buChar char="-"/>
            </a:pPr>
            <a:r>
              <a:rPr lang="uk-UA" b="1" dirty="0">
                <a:solidFill>
                  <a:srgbClr val="002060"/>
                </a:solidFill>
              </a:rPr>
              <a:t>Створені наприкінці 40-х ХХ ст., коли американці намагалися провести тотальну реорганізацію своєї економіки; основний замовник – ВПС США</a:t>
            </a:r>
          </a:p>
          <a:p>
            <a:pPr marL="294894" indent="-285750">
              <a:buFontTx/>
              <a:buChar char="-"/>
            </a:pPr>
            <a:r>
              <a:rPr lang="uk-UA" b="1" dirty="0">
                <a:solidFill>
                  <a:srgbClr val="FF0000"/>
                </a:solidFill>
              </a:rPr>
              <a:t>ФД – новий тип науково-дослідницької організації, новий напрямок консалтингу - «консультування за контрактом»</a:t>
            </a:r>
          </a:p>
          <a:p>
            <a:pPr marL="294894" indent="-285750">
              <a:buFontTx/>
              <a:buChar char="-"/>
            </a:pPr>
            <a:r>
              <a:rPr lang="uk-UA" b="1" dirty="0">
                <a:solidFill>
                  <a:srgbClr val="002060"/>
                </a:solidFill>
              </a:rPr>
              <a:t>На сьогодні у світі близько 7000, в США – 1835, в Західній Європі – 1150, Китай – 550, Росія – 123</a:t>
            </a:r>
          </a:p>
          <a:p>
            <a:pPr marL="294894" indent="-285750">
              <a:buFontTx/>
              <a:buChar char="-"/>
            </a:pPr>
            <a:r>
              <a:rPr lang="uk-UA" b="1" dirty="0">
                <a:solidFill>
                  <a:srgbClr val="FF0000"/>
                </a:solidFill>
              </a:rPr>
              <a:t>топ3 – </a:t>
            </a:r>
            <a:r>
              <a:rPr lang="uk-UA" b="1" dirty="0" err="1">
                <a:solidFill>
                  <a:srgbClr val="FF0000"/>
                </a:solidFill>
              </a:rPr>
              <a:t>Брукінгський</a:t>
            </a:r>
            <a:r>
              <a:rPr lang="uk-UA" b="1" dirty="0">
                <a:solidFill>
                  <a:srgbClr val="FF0000"/>
                </a:solidFill>
              </a:rPr>
              <a:t> інститут, Французький інститут міжнародних відносин і Фонд Карнегі в США</a:t>
            </a:r>
          </a:p>
          <a:p>
            <a:pPr marL="294894" indent="-285750">
              <a:buFontTx/>
              <a:buChar char="-"/>
            </a:pPr>
            <a:r>
              <a:rPr lang="uk-UA" b="1" dirty="0">
                <a:solidFill>
                  <a:srgbClr val="002060"/>
                </a:solidFill>
              </a:rPr>
              <a:t>ФД – «еталон здорового глузду в епоху повсюдної політичної істерії»</a:t>
            </a:r>
          </a:p>
          <a:p>
            <a:pPr marL="294894" indent="-285750">
              <a:buFontTx/>
              <a:buChar char="-"/>
            </a:pPr>
            <a:r>
              <a:rPr lang="uk-UA" b="1" dirty="0">
                <a:solidFill>
                  <a:srgbClr val="002060"/>
                </a:solidFill>
              </a:rPr>
              <a:t>Стандарт аналітичної чистоти, тільки об'єктивність</a:t>
            </a:r>
          </a:p>
          <a:p>
            <a:pPr marL="294894" indent="-285750">
              <a:buFontTx/>
              <a:buChar char="-"/>
            </a:pPr>
            <a:endParaRPr lang="uk-UA" dirty="0"/>
          </a:p>
          <a:p>
            <a:pPr marL="294894" indent="-285750">
              <a:buFontTx/>
              <a:buChar char="-"/>
            </a:pPr>
            <a:endParaRPr lang="uk-UA" dirty="0"/>
          </a:p>
        </p:txBody>
      </p:sp>
      <p:pic>
        <p:nvPicPr>
          <p:cNvPr id="1026" name="Picture 2" descr="Что такое “фабрики мысли” и как они работают">
            <a:extLst>
              <a:ext uri="{FF2B5EF4-FFF2-40B4-BE49-F238E27FC236}">
                <a16:creationId xmlns:a16="http://schemas.microsoft.com/office/drawing/2014/main" id="{9B1DD2D2-37E6-C24F-9038-D5D5518B52D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5" y="44976"/>
            <a:ext cx="4539547" cy="302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абрики мысли и экспертные сообщества – Книги – Публикации ВШЭ –  Национальный исследовательский университет «Высшая школа экономики»">
            <a:extLst>
              <a:ext uri="{FF2B5EF4-FFF2-40B4-BE49-F238E27FC236}">
                <a16:creationId xmlns:a16="http://schemas.microsoft.com/office/drawing/2014/main" id="{E77F3209-5C95-2F45-9580-475BC0582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" y="3095542"/>
            <a:ext cx="2499112" cy="365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абрики мысли » Скачать книги в форматах txt, fb2, pdf бесплатно|Большая  электронная библиотека Kodges.ru|Постоянное обновление базы">
            <a:extLst>
              <a:ext uri="{FF2B5EF4-FFF2-40B4-BE49-F238E27FC236}">
                <a16:creationId xmlns:a16="http://schemas.microsoft.com/office/drawing/2014/main" id="{AF64818A-BB6B-B846-82F4-BA946EA8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73" y="2342731"/>
            <a:ext cx="1479023" cy="22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ША. &quot;Фабрики мысли&quot; на службе стратегии">
            <a:extLst>
              <a:ext uri="{FF2B5EF4-FFF2-40B4-BE49-F238E27FC236}">
                <a16:creationId xmlns:a16="http://schemas.microsoft.com/office/drawing/2014/main" id="{0C8F70A4-46BB-994A-A723-DA0F81140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693" y="4400597"/>
            <a:ext cx="1566695" cy="237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США. Фабрики мысли на службе стратегии">
            <a:extLst>
              <a:ext uri="{FF2B5EF4-FFF2-40B4-BE49-F238E27FC236}">
                <a16:creationId xmlns:a16="http://schemas.microsoft.com/office/drawing/2014/main" id="{69D48192-D2ED-814C-A992-3050D0D5C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370" y="4250582"/>
            <a:ext cx="1675059" cy="25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Атлас российских &quot;фабрик мысли&quot;.">
            <a:extLst>
              <a:ext uri="{FF2B5EF4-FFF2-40B4-BE49-F238E27FC236}">
                <a16:creationId xmlns:a16="http://schemas.microsoft.com/office/drawing/2014/main" id="{D461B08F-C27D-1A43-ACE8-ABF3DD23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006" y="2480630"/>
            <a:ext cx="1332421" cy="189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83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504F0-D52A-764E-A4FF-41C42AD1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53449C-A810-E249-B1D5-40D46D26F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1. Основі етапи розвитку прогностики</a:t>
            </a:r>
          </a:p>
          <a:p>
            <a:r>
              <a:rPr lang="uk-UA" b="1" dirty="0">
                <a:solidFill>
                  <a:srgbClr val="002060"/>
                </a:solidFill>
              </a:rPr>
              <a:t>2. Еволюція західної прогностики</a:t>
            </a:r>
          </a:p>
          <a:p>
            <a:r>
              <a:rPr lang="uk-UA" b="1" dirty="0">
                <a:solidFill>
                  <a:srgbClr val="002060"/>
                </a:solidFill>
              </a:rPr>
              <a:t>3. Фабрики думки – сучасні інституції прогнозування</a:t>
            </a:r>
          </a:p>
          <a:p>
            <a:r>
              <a:rPr lang="uk-UA" b="1" dirty="0">
                <a:solidFill>
                  <a:srgbClr val="002060"/>
                </a:solidFill>
              </a:rPr>
              <a:t>4. Радянська школа прогнозування</a:t>
            </a:r>
          </a:p>
        </p:txBody>
      </p:sp>
    </p:spTree>
    <p:extLst>
      <p:ext uri="{BB962C8B-B14F-4D97-AF65-F5344CB8AC3E}">
        <p14:creationId xmlns:p14="http://schemas.microsoft.com/office/powerpoint/2010/main" val="1797461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Центр стратегических и международных исследований — Википедия">
            <a:extLst>
              <a:ext uri="{FF2B5EF4-FFF2-40B4-BE49-F238E27FC236}">
                <a16:creationId xmlns:a16="http://schemas.microsoft.com/office/drawing/2014/main" id="{58AF13C4-0D81-C145-8D61-205C0DDDD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7" y="0"/>
            <a:ext cx="4383079" cy="47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градация русофобской пропаганды на примере Центра стратегических и международных  исследований | RussiaPost.su">
            <a:extLst>
              <a:ext uri="{FF2B5EF4-FFF2-40B4-BE49-F238E27FC236}">
                <a16:creationId xmlns:a16="http://schemas.microsoft.com/office/drawing/2014/main" id="{BCF73AD2-B86F-7543-B5BF-818938963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954" y="56030"/>
            <a:ext cx="2431776" cy="129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рукингский институт — Википедия">
            <a:extLst>
              <a:ext uri="{FF2B5EF4-FFF2-40B4-BE49-F238E27FC236}">
                <a16:creationId xmlns:a16="http://schemas.microsoft.com/office/drawing/2014/main" id="{3AC955BB-5767-A54F-931D-C84EF1258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56" y="50288"/>
            <a:ext cx="4295069" cy="420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Легальная марихуана в Брукингском институте » Голос Севастополя - новости  Новороссии, ситуация на Украине сегодня">
            <a:extLst>
              <a:ext uri="{FF2B5EF4-FFF2-40B4-BE49-F238E27FC236}">
                <a16:creationId xmlns:a16="http://schemas.microsoft.com/office/drawing/2014/main" id="{EB15E91A-F8C3-6E45-B982-A07A1FF70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"/>
          <a:stretch/>
        </p:blipFill>
        <p:spPr bwMode="auto">
          <a:xfrm>
            <a:off x="4260770" y="26954"/>
            <a:ext cx="1922534" cy="13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Байден: «Мой доктор сказал, что у меня нет ни альцгеймера, ни деменции, ни  альцгеймера» (The Babylon Bee, США) | Политика | ИноСМИ - Все, что достойно  перевода">
            <a:extLst>
              <a:ext uri="{FF2B5EF4-FFF2-40B4-BE49-F238E27FC236}">
                <a16:creationId xmlns:a16="http://schemas.microsoft.com/office/drawing/2014/main" id="{3B2E25C5-76AE-A945-AC4D-6F621C578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404" y="4352774"/>
            <a:ext cx="4154922" cy="25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Гудзоновский институт - Hudson Institute - qaz.wiki">
            <a:extLst>
              <a:ext uri="{FF2B5EF4-FFF2-40B4-BE49-F238E27FC236}">
                <a16:creationId xmlns:a16="http://schemas.microsoft.com/office/drawing/2014/main" id="{1B592C4D-61AF-EB4B-9C34-9F7949C50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08" y="3542457"/>
            <a:ext cx="3497292" cy="328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5CE2561-24BE-AE4E-ADD7-4A3B4A71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0174"/>
            <a:ext cx="2363404" cy="967655"/>
          </a:xfrm>
        </p:spPr>
        <p:txBody>
          <a:bodyPr>
            <a:noAutofit/>
          </a:bodyPr>
          <a:lstStyle/>
          <a:p>
            <a:pPr algn="ctr"/>
            <a:r>
              <a:rPr lang="uk-UA" sz="2000" dirty="0">
                <a:solidFill>
                  <a:srgbClr val="FF0000"/>
                </a:solidFill>
              </a:rPr>
              <a:t>Провідні американські мозкові центри</a:t>
            </a:r>
          </a:p>
        </p:txBody>
      </p:sp>
    </p:spTree>
    <p:extLst>
      <p:ext uri="{BB962C8B-B14F-4D97-AF65-F5344CB8AC3E}">
        <p14:creationId xmlns:p14="http://schemas.microsoft.com/office/powerpoint/2010/main" val="18494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7000">
              <a:srgbClr val="E5F7FD"/>
            </a:gs>
            <a:gs pos="23000">
              <a:schemeClr val="accent4">
                <a:lumMod val="20000"/>
                <a:lumOff val="80000"/>
              </a:schemeClr>
            </a:gs>
            <a:gs pos="39000">
              <a:schemeClr val="accent4">
                <a:lumMod val="20000"/>
                <a:lumOff val="80000"/>
              </a:schemeClr>
            </a:gs>
            <a:gs pos="60000">
              <a:schemeClr val="tx1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173FA-FE62-9044-95AD-646D590C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4913525"/>
            <a:ext cx="4170469" cy="734579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Ендрю Карнегі – один із засновників промисловості США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D63DC9-0C2C-B84F-BCBA-936A56B96C1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7504" y="5648105"/>
            <a:ext cx="8917304" cy="1152129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Перший </a:t>
            </a:r>
            <a:r>
              <a:rPr lang="ru-RU" sz="1600" b="1" dirty="0" err="1">
                <a:solidFill>
                  <a:srgbClr val="002060"/>
                </a:solidFill>
              </a:rPr>
              <a:t>американський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мозковий</a:t>
            </a:r>
            <a:r>
              <a:rPr lang="ru-RU" sz="1600" b="1" dirty="0">
                <a:solidFill>
                  <a:srgbClr val="002060"/>
                </a:solidFill>
              </a:rPr>
              <a:t> центр </a:t>
            </a:r>
            <a:r>
              <a:rPr lang="ru-RU" sz="1600" b="1" dirty="0">
                <a:solidFill>
                  <a:srgbClr val="FF0000"/>
                </a:solidFill>
              </a:rPr>
              <a:t>Фонд </a:t>
            </a:r>
            <a:r>
              <a:rPr lang="ru-RU" sz="1600" b="1" dirty="0" err="1">
                <a:solidFill>
                  <a:srgbClr val="FF0000"/>
                </a:solidFill>
              </a:rPr>
              <a:t>Карнегі</a:t>
            </a:r>
            <a:r>
              <a:rPr lang="ru-RU" sz="1600" b="1" dirty="0">
                <a:solidFill>
                  <a:srgbClr val="FF0000"/>
                </a:solidFill>
              </a:rPr>
              <a:t> за </a:t>
            </a:r>
            <a:r>
              <a:rPr lang="ru-RU" sz="1600" b="1" dirty="0" err="1">
                <a:solidFill>
                  <a:srgbClr val="FF0000"/>
                </a:solidFill>
              </a:rPr>
              <a:t>міжнародний</a:t>
            </a:r>
            <a:r>
              <a:rPr lang="ru-RU" sz="1600" b="1" dirty="0">
                <a:solidFill>
                  <a:srgbClr val="FF0000"/>
                </a:solidFill>
              </a:rPr>
              <a:t> мир </a:t>
            </a:r>
            <a:r>
              <a:rPr lang="ru-RU" sz="1600" b="1" dirty="0">
                <a:solidFill>
                  <a:srgbClr val="002060"/>
                </a:solidFill>
              </a:rPr>
              <a:t>(</a:t>
            </a:r>
            <a:r>
              <a:rPr lang="en" sz="1600" b="1" dirty="0">
                <a:solidFill>
                  <a:srgbClr val="002060"/>
                </a:solidFill>
              </a:rPr>
              <a:t>Carnegie Endowment for International Peace)</a:t>
            </a:r>
            <a:r>
              <a:rPr lang="uk-UA" sz="1600" b="1" dirty="0">
                <a:solidFill>
                  <a:srgbClr val="002060"/>
                </a:solidFill>
              </a:rPr>
              <a:t> – старіший експертно-аналітичний центр. Виник в 11.05. 1910 р., коли Карнегі виписав чек на 1,5 млн </a:t>
            </a:r>
            <a:r>
              <a:rPr lang="uk-UA" sz="1600" b="1" dirty="0" err="1">
                <a:solidFill>
                  <a:srgbClr val="002060"/>
                </a:solidFill>
              </a:rPr>
              <a:t>дол</a:t>
            </a:r>
            <a:r>
              <a:rPr lang="uk-UA" sz="1600" b="1" dirty="0">
                <a:solidFill>
                  <a:srgbClr val="002060"/>
                </a:solidFill>
              </a:rPr>
              <a:t> на будівництво Палацу миру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A086A08-FAE2-5F42-9AF9-FBA604BC8BD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766"/>
            <a:ext cx="8640960" cy="485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252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7000">
              <a:srgbClr val="E5F7FD"/>
            </a:gs>
            <a:gs pos="23000">
              <a:schemeClr val="accent4">
                <a:lumMod val="20000"/>
                <a:lumOff val="80000"/>
              </a:schemeClr>
            </a:gs>
            <a:gs pos="39000">
              <a:schemeClr val="accent4">
                <a:lumMod val="20000"/>
                <a:lumOff val="80000"/>
              </a:schemeClr>
            </a:gs>
            <a:gs pos="60000">
              <a:schemeClr val="tx1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BFAC3E7-0D51-9A4E-BEF6-55338DC057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96003" y="188640"/>
            <a:ext cx="4140428" cy="6624736"/>
          </a:xfrm>
        </p:spPr>
        <p:txBody>
          <a:bodyPr>
            <a:noAutofit/>
          </a:bodyPr>
          <a:lstStyle/>
          <a:p>
            <a:r>
              <a:rPr lang="uk-UA" sz="1600" b="1" dirty="0">
                <a:solidFill>
                  <a:srgbClr val="002060"/>
                </a:solidFill>
              </a:rPr>
              <a:t>ФД спрямовують свою діяльність </a:t>
            </a:r>
            <a:r>
              <a:rPr lang="uk-UA" sz="1600" b="1" dirty="0">
                <a:solidFill>
                  <a:srgbClr val="FF0000"/>
                </a:solidFill>
              </a:rPr>
              <a:t>не на виробництво нового знання </a:t>
            </a:r>
            <a:r>
              <a:rPr lang="uk-UA" sz="1600" b="1" dirty="0">
                <a:solidFill>
                  <a:srgbClr val="002060"/>
                </a:solidFill>
              </a:rPr>
              <a:t>або винахід якогось нового матеріального продукту, а </a:t>
            </a:r>
            <a:r>
              <a:rPr lang="uk-UA" sz="1600" b="1" dirty="0">
                <a:solidFill>
                  <a:srgbClr val="FF0000"/>
                </a:solidFill>
              </a:rPr>
              <a:t>на сприяння тим, хто приймає рішення у застосуванні вже наявного знання. </a:t>
            </a:r>
            <a:r>
              <a:rPr lang="uk-UA" sz="1600" b="1" dirty="0">
                <a:solidFill>
                  <a:srgbClr val="002060"/>
                </a:solidFill>
              </a:rPr>
              <a:t>Тому не всі дослідницькі або наукові центри є ФД!!!</a:t>
            </a:r>
          </a:p>
          <a:p>
            <a:r>
              <a:rPr lang="uk-UA" sz="1600" b="1" dirty="0">
                <a:solidFill>
                  <a:srgbClr val="FF0000"/>
                </a:solidFill>
              </a:rPr>
              <a:t>ФД незалежні організації</a:t>
            </a:r>
            <a:r>
              <a:rPr lang="uk-UA" sz="1600" b="1" dirty="0">
                <a:solidFill>
                  <a:srgbClr val="002060"/>
                </a:solidFill>
              </a:rPr>
              <a:t>, працюють на контрактах, укладають договори з потужними державними або корпоративними замовниками на платній основі</a:t>
            </a:r>
          </a:p>
          <a:p>
            <a:r>
              <a:rPr lang="uk-UA" sz="1600" b="1" dirty="0">
                <a:solidFill>
                  <a:srgbClr val="FF0000"/>
                </a:solidFill>
              </a:rPr>
              <a:t>ФД – соціальна організація знання і одночасне впровадження знання в соціальну організацію, тобто соціалізація знання + планування отримання нового знання</a:t>
            </a:r>
          </a:p>
          <a:p>
            <a:r>
              <a:rPr lang="uk-UA" sz="1600" b="1" dirty="0">
                <a:solidFill>
                  <a:srgbClr val="002060"/>
                </a:solidFill>
              </a:rPr>
              <a:t> ФД – міст між знанням і владою, між урядовими структурами та академічними центрами</a:t>
            </a:r>
          </a:p>
          <a:p>
            <a:r>
              <a:rPr lang="uk-UA" sz="1600" b="1" dirty="0">
                <a:solidFill>
                  <a:srgbClr val="FF0000"/>
                </a:solidFill>
              </a:rPr>
              <a:t>Продукт ФД </a:t>
            </a:r>
            <a:r>
              <a:rPr lang="uk-UA" sz="1600" b="1" dirty="0">
                <a:solidFill>
                  <a:srgbClr val="002060"/>
                </a:solidFill>
              </a:rPr>
              <a:t>– нові варіанти політичного курсу, оцінки, теорії, пропозиції, попередження, прогнози, аналіз тощо</a:t>
            </a:r>
          </a:p>
        </p:txBody>
      </p:sp>
      <p:pic>
        <p:nvPicPr>
          <p:cNvPr id="2050" name="Picture 2" descr="Фабрики мысли» планетарного масштаба СОНАР-2050">
            <a:extLst>
              <a:ext uri="{FF2B5EF4-FFF2-40B4-BE49-F238E27FC236}">
                <a16:creationId xmlns:a16="http://schemas.microsoft.com/office/drawing/2014/main" id="{589B2E60-69F3-414C-8A32-EA4940F84E2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75905"/>
            <a:ext cx="4996002" cy="24586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F9EFEC6-4C84-2847-B1E9-522580B45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789040"/>
            <a:ext cx="3383280" cy="87782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Китайський інститут сучасних міжнародних досліджень – провідна ФД Китаю</a:t>
            </a:r>
          </a:p>
        </p:txBody>
      </p:sp>
    </p:spTree>
    <p:extLst>
      <p:ext uri="{BB962C8B-B14F-4D97-AF65-F5344CB8AC3E}">
        <p14:creationId xmlns:p14="http://schemas.microsoft.com/office/powerpoint/2010/main" val="1090790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7000">
              <a:srgbClr val="E5F7FD"/>
            </a:gs>
            <a:gs pos="23000">
              <a:schemeClr val="accent4">
                <a:lumMod val="20000"/>
                <a:lumOff val="80000"/>
              </a:schemeClr>
            </a:gs>
            <a:gs pos="39000">
              <a:schemeClr val="accent4">
                <a:lumMod val="20000"/>
                <a:lumOff val="80000"/>
              </a:schemeClr>
            </a:gs>
            <a:gs pos="60000">
              <a:schemeClr val="tx1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36359-9AE8-3247-BC50-04DCAD2D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815" y="541984"/>
            <a:ext cx="2358122" cy="98433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RAND </a:t>
            </a:r>
            <a:r>
              <a:rPr lang="uk-UA" sz="2800" dirty="0">
                <a:solidFill>
                  <a:srgbClr val="FF0000"/>
                </a:solidFill>
              </a:rPr>
              <a:t>корпорація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A5C44B-133C-2F42-8C07-7369B3266E6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11960" y="2508452"/>
            <a:ext cx="4061513" cy="842209"/>
          </a:xfrm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Створена 1948 як контракт між ВПС США та приватною авіаційною компанією Дуглас</a:t>
            </a:r>
          </a:p>
        </p:txBody>
      </p:sp>
      <p:pic>
        <p:nvPicPr>
          <p:cNvPr id="4098" name="Picture 2" descr="Почему тот, кто истерит про коррупцию, либо предатель, либо лох?: kubanezz  — LiveJournal">
            <a:extLst>
              <a:ext uri="{FF2B5EF4-FFF2-40B4-BE49-F238E27FC236}">
                <a16:creationId xmlns:a16="http://schemas.microsoft.com/office/drawing/2014/main" id="{157666CE-18D2-DC4D-ABDD-A76045D9306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3" y="3528721"/>
            <a:ext cx="3219102" cy="321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АМЕРИКАНСКАЯ РЭНД КОРПОРЭЙШН. КРУПНЕЙШАЯ В МИРЕ «ФАБРИКА МЫСЛИ» В ПОИСКАХ  ВНЕШНИХ ВРАГОВ">
            <a:extLst>
              <a:ext uri="{FF2B5EF4-FFF2-40B4-BE49-F238E27FC236}">
                <a16:creationId xmlns:a16="http://schemas.microsoft.com/office/drawing/2014/main" id="{41BDFF16-A646-1740-9709-D9B3B2632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84" y="3528614"/>
            <a:ext cx="4833373" cy="321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AND (корпорация) — Википедия">
            <a:extLst>
              <a:ext uri="{FF2B5EF4-FFF2-40B4-BE49-F238E27FC236}">
                <a16:creationId xmlns:a16="http://schemas.microsoft.com/office/drawing/2014/main" id="{CD07C2FD-F59B-C74A-A15E-746764877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494" y="286800"/>
            <a:ext cx="2043699" cy="20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de of Power: Rand Corporation: &quot;think tank&quot; that controls America">
            <a:extLst>
              <a:ext uri="{FF2B5EF4-FFF2-40B4-BE49-F238E27FC236}">
                <a16:creationId xmlns:a16="http://schemas.microsoft.com/office/drawing/2014/main" id="{7DA60CBA-7C20-7A46-85DB-082234DD4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3" y="908720"/>
            <a:ext cx="3792313" cy="23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379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7000">
              <a:srgbClr val="E5F7FD"/>
            </a:gs>
            <a:gs pos="23000">
              <a:schemeClr val="accent4">
                <a:lumMod val="20000"/>
                <a:lumOff val="80000"/>
              </a:schemeClr>
            </a:gs>
            <a:gs pos="39000">
              <a:schemeClr val="accent4">
                <a:lumMod val="20000"/>
                <a:lumOff val="80000"/>
              </a:schemeClr>
            </a:gs>
            <a:gs pos="60000">
              <a:schemeClr val="tx1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92D6341-F5F6-6047-B9F6-69338AB75F8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55751" y="72877"/>
            <a:ext cx="3988249" cy="6785123"/>
          </a:xfrm>
        </p:spPr>
        <p:txBody>
          <a:bodyPr>
            <a:normAutofit/>
          </a:bodyPr>
          <a:lstStyle/>
          <a:p>
            <a:r>
              <a:rPr lang="uk-UA" sz="1600" b="1" dirty="0">
                <a:solidFill>
                  <a:srgbClr val="002060"/>
                </a:solidFill>
              </a:rPr>
              <a:t>У 1957 році ВПС замовили у </a:t>
            </a:r>
            <a:r>
              <a:rPr lang="en" sz="1600" b="1" dirty="0">
                <a:solidFill>
                  <a:srgbClr val="002060"/>
                </a:solidFill>
              </a:rPr>
              <a:t>RAND</a:t>
            </a:r>
            <a:r>
              <a:rPr lang="uk-UA" sz="1600" b="1" dirty="0">
                <a:solidFill>
                  <a:srgbClr val="002060"/>
                </a:solidFill>
              </a:rPr>
              <a:t> створення супутників-шпигунів. Протягом двох років вона розробляла </a:t>
            </a:r>
            <a:r>
              <a:rPr lang="en" sz="1600" b="1" dirty="0">
                <a:solidFill>
                  <a:srgbClr val="002060"/>
                </a:solidFill>
              </a:rPr>
              <a:t>CORONA - </a:t>
            </a:r>
            <a:r>
              <a:rPr lang="uk-UA" sz="1600" b="1" dirty="0">
                <a:solidFill>
                  <a:srgbClr val="002060"/>
                </a:solidFill>
              </a:rPr>
              <a:t>приховану систему (призначену для відправки на орбіту супутників з фотоапаратами), встановлену на ракетах.  Ідея була геніальною, але дизайн був недовершеним. </a:t>
            </a:r>
          </a:p>
          <a:p>
            <a:endParaRPr lang="uk-UA" sz="1600" b="1" dirty="0">
              <a:solidFill>
                <a:srgbClr val="002060"/>
              </a:solidFill>
            </a:endParaRPr>
          </a:p>
          <a:p>
            <a:r>
              <a:rPr lang="uk-UA" sz="1600" b="1" dirty="0">
                <a:solidFill>
                  <a:srgbClr val="002060"/>
                </a:solidFill>
              </a:rPr>
              <a:t>Після 13 невдалих спроб у 1959 році остаточний варіант  супутника </a:t>
            </a:r>
            <a:r>
              <a:rPr lang="en" sz="1600" b="1" dirty="0">
                <a:solidFill>
                  <a:srgbClr val="002060"/>
                </a:solidFill>
              </a:rPr>
              <a:t>CORONA </a:t>
            </a:r>
            <a:r>
              <a:rPr lang="uk-UA" sz="1600" b="1" dirty="0">
                <a:solidFill>
                  <a:srgbClr val="002060"/>
                </a:solidFill>
              </a:rPr>
              <a:t>повернувся з вагою 161 фунт (73 кг) з  «фільмом» про СРСР.</a:t>
            </a:r>
          </a:p>
          <a:p>
            <a:endParaRPr lang="uk-UA" sz="1600" b="1" dirty="0">
              <a:solidFill>
                <a:srgbClr val="002060"/>
              </a:solidFill>
            </a:endParaRPr>
          </a:p>
          <a:p>
            <a:r>
              <a:rPr lang="uk-UA" sz="1600" b="1" dirty="0">
                <a:solidFill>
                  <a:srgbClr val="002060"/>
                </a:solidFill>
              </a:rPr>
              <a:t>В наступне десятиліття КОРОНА стала основою американської розвідки в Радянському Союзі.</a:t>
            </a:r>
          </a:p>
          <a:p>
            <a:r>
              <a:rPr lang="uk-UA" sz="1600" b="1" dirty="0">
                <a:solidFill>
                  <a:srgbClr val="002060"/>
                </a:solidFill>
              </a:rPr>
              <a:t> Дослідники спостерігали, як війська марширують на кордоні Росії з Китаєм, шпигували за містами, які ніколи не раніше не бачили. Вони навіть могли порахувати плоди в радянських садах і проаналізувати урожай!!!</a:t>
            </a:r>
          </a:p>
          <a:p>
            <a:endParaRPr lang="uk-UA" dirty="0"/>
          </a:p>
        </p:txBody>
      </p:sp>
      <p:pic>
        <p:nvPicPr>
          <p:cNvPr id="5122" name="Picture 2" descr="The Rand Corporation: The Think Tank That Controls America | Mental Floss">
            <a:extLst>
              <a:ext uri="{FF2B5EF4-FFF2-40B4-BE49-F238E27FC236}">
                <a16:creationId xmlns:a16="http://schemas.microsoft.com/office/drawing/2014/main" id="{66EB9507-C461-9B42-9FE6-474049D72D3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8" y="72877"/>
            <a:ext cx="4594929" cy="309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E5489C7-D4C8-B946-A2BA-7BF94CFC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5" y="3142628"/>
            <a:ext cx="4724043" cy="675845"/>
          </a:xfrm>
        </p:spPr>
        <p:txBody>
          <a:bodyPr>
            <a:noAutofit/>
          </a:bodyPr>
          <a:lstStyle/>
          <a:p>
            <a:pPr algn="ctr"/>
            <a:r>
              <a:rPr lang="uk-UA" sz="2000" dirty="0">
                <a:solidFill>
                  <a:srgbClr val="FF0000"/>
                </a:solidFill>
              </a:rPr>
              <a:t>Засновник </a:t>
            </a:r>
            <a:r>
              <a:rPr lang="en-US" sz="2000" dirty="0">
                <a:solidFill>
                  <a:srgbClr val="FF0000"/>
                </a:solidFill>
              </a:rPr>
              <a:t>RAND </a:t>
            </a:r>
            <a:r>
              <a:rPr lang="uk-UA" sz="2000" dirty="0">
                <a:solidFill>
                  <a:srgbClr val="FF0000"/>
                </a:solidFill>
              </a:rPr>
              <a:t>генерал ВПС США Генрі </a:t>
            </a:r>
            <a:r>
              <a:rPr lang="uk-UA" sz="2000" dirty="0" err="1">
                <a:solidFill>
                  <a:srgbClr val="FF0000"/>
                </a:solidFill>
              </a:rPr>
              <a:t>Хейп</a:t>
            </a:r>
            <a:r>
              <a:rPr lang="uk-UA" sz="2000" dirty="0">
                <a:solidFill>
                  <a:srgbClr val="FF0000"/>
                </a:solidFill>
              </a:rPr>
              <a:t> Арнольд</a:t>
            </a:r>
          </a:p>
        </p:txBody>
      </p:sp>
      <p:pic>
        <p:nvPicPr>
          <p:cNvPr id="5124" name="Picture 4" descr="RAND Corporation Predicts the Home Computer - It's no fun if you know what  you're doing">
            <a:extLst>
              <a:ext uri="{FF2B5EF4-FFF2-40B4-BE49-F238E27FC236}">
                <a16:creationId xmlns:a16="http://schemas.microsoft.com/office/drawing/2014/main" id="{4D5A533D-54B7-0D4B-8DFB-054EFB989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3" y="3838942"/>
            <a:ext cx="4032448" cy="301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04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7000">
              <a:srgbClr val="E5F7FD"/>
            </a:gs>
            <a:gs pos="23000">
              <a:schemeClr val="accent4">
                <a:lumMod val="20000"/>
                <a:lumOff val="80000"/>
              </a:schemeClr>
            </a:gs>
            <a:gs pos="39000">
              <a:schemeClr val="accent4">
                <a:lumMod val="20000"/>
                <a:lumOff val="80000"/>
              </a:schemeClr>
            </a:gs>
            <a:gs pos="60000">
              <a:schemeClr val="tx1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1B824-2909-FB40-A37D-6CFE4C500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160" y="260648"/>
            <a:ext cx="2324017" cy="450495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STRATFOR</a:t>
            </a:r>
            <a:endParaRPr lang="uk-UA" sz="24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A50A21-AF1A-0940-9869-B8AED3F5159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48064" y="2924944"/>
            <a:ext cx="3719281" cy="3806363"/>
          </a:xfrm>
        </p:spPr>
        <p:txBody>
          <a:bodyPr>
            <a:normAutofit lnSpcReduction="10000"/>
          </a:bodyPr>
          <a:lstStyle/>
          <a:p>
            <a:r>
              <a:rPr lang="uk-UA" sz="1600" b="1" dirty="0">
                <a:solidFill>
                  <a:srgbClr val="002060"/>
                </a:solidFill>
              </a:rPr>
              <a:t>Засновник </a:t>
            </a:r>
            <a:r>
              <a:rPr lang="uk-UA" sz="1600" b="1" dirty="0">
                <a:solidFill>
                  <a:srgbClr val="FF0000"/>
                </a:solidFill>
              </a:rPr>
              <a:t>Джордж </a:t>
            </a:r>
            <a:r>
              <a:rPr lang="uk-UA" sz="1600" b="1" dirty="0" err="1">
                <a:solidFill>
                  <a:srgbClr val="FF0000"/>
                </a:solidFill>
              </a:rPr>
              <a:t>Фрідман</a:t>
            </a:r>
            <a:endParaRPr lang="uk-UA" sz="1600" b="1" dirty="0">
              <a:solidFill>
                <a:srgbClr val="FF0000"/>
              </a:solidFill>
            </a:endParaRPr>
          </a:p>
          <a:p>
            <a:r>
              <a:rPr lang="uk-UA" sz="1600" b="1" dirty="0">
                <a:solidFill>
                  <a:srgbClr val="002060"/>
                </a:solidFill>
              </a:rPr>
              <a:t>Приватне </a:t>
            </a:r>
            <a:r>
              <a:rPr lang="uk-UA" sz="1600" b="1" dirty="0" err="1">
                <a:solidFill>
                  <a:srgbClr val="002060"/>
                </a:solidFill>
              </a:rPr>
              <a:t>розвідувально</a:t>
            </a:r>
            <a:r>
              <a:rPr lang="uk-UA" sz="1600" b="1" dirty="0">
                <a:solidFill>
                  <a:srgbClr val="002060"/>
                </a:solidFill>
              </a:rPr>
              <a:t>-аналітичне агентство </a:t>
            </a:r>
            <a:r>
              <a:rPr lang="uk-UA" sz="1600" b="1" dirty="0">
                <a:solidFill>
                  <a:srgbClr val="FF0000"/>
                </a:solidFill>
              </a:rPr>
              <a:t>(«тіньове ЦРУ»)</a:t>
            </a:r>
          </a:p>
          <a:p>
            <a:r>
              <a:rPr lang="uk-UA" sz="1600" b="1" dirty="0">
                <a:solidFill>
                  <a:srgbClr val="002060"/>
                </a:solidFill>
              </a:rPr>
              <a:t>Створений у 1994 р. спочатку Центр геополітичних досліджень при університеті штату Луїзіана, займався економічним, політичним та воєнним моделюванням</a:t>
            </a:r>
          </a:p>
          <a:p>
            <a:r>
              <a:rPr lang="uk-UA" sz="1600" b="1" dirty="0">
                <a:solidFill>
                  <a:srgbClr val="002060"/>
                </a:solidFill>
              </a:rPr>
              <a:t>У </a:t>
            </a:r>
            <a:r>
              <a:rPr lang="uk-UA" sz="1600" b="1" dirty="0">
                <a:solidFill>
                  <a:srgbClr val="FF0000"/>
                </a:solidFill>
              </a:rPr>
              <a:t>1996</a:t>
            </a:r>
            <a:r>
              <a:rPr lang="uk-UA" sz="1600" b="1" dirty="0">
                <a:solidFill>
                  <a:srgbClr val="002060"/>
                </a:solidFill>
              </a:rPr>
              <a:t> перетворився в окрему структуру  </a:t>
            </a:r>
            <a:r>
              <a:rPr lang="uk-UA" sz="1600" b="1" dirty="0" err="1">
                <a:solidFill>
                  <a:srgbClr val="002060"/>
                </a:solidFill>
              </a:rPr>
              <a:t>Стретфор</a:t>
            </a:r>
            <a:r>
              <a:rPr lang="uk-UA" sz="1600" b="1" dirty="0">
                <a:solidFill>
                  <a:srgbClr val="002060"/>
                </a:solidFill>
              </a:rPr>
              <a:t>, де сам </a:t>
            </a:r>
            <a:r>
              <a:rPr lang="uk-UA" sz="1600" b="1" dirty="0" err="1">
                <a:solidFill>
                  <a:srgbClr val="002060"/>
                </a:solidFill>
              </a:rPr>
              <a:t>Фрідман</a:t>
            </a:r>
            <a:r>
              <a:rPr lang="uk-UA" sz="1600" b="1" dirty="0">
                <a:solidFill>
                  <a:srgbClr val="002060"/>
                </a:solidFill>
              </a:rPr>
              <a:t> був і керівником розвідувального відділу, і президентом корпорації</a:t>
            </a:r>
          </a:p>
        </p:txBody>
      </p:sp>
      <p:pic>
        <p:nvPicPr>
          <p:cNvPr id="6148" name="Picture 4" descr="Похищенная у Stratfor информация содержала данные 242 сотрудников НАТО">
            <a:extLst>
              <a:ext uri="{FF2B5EF4-FFF2-40B4-BE49-F238E27FC236}">
                <a16:creationId xmlns:a16="http://schemas.microsoft.com/office/drawing/2014/main" id="{33E334EE-BC2E-2244-BD27-A02D71422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94451"/>
            <a:ext cx="2052960" cy="205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Глава Stratfor: США стремятся не допустить создания коалиции России и Германии">
            <a:extLst>
              <a:ext uri="{FF2B5EF4-FFF2-40B4-BE49-F238E27FC236}">
                <a16:creationId xmlns:a16="http://schemas.microsoft.com/office/drawing/2014/main" id="{170D1752-1F83-764A-9DC6-FD53CB133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" y="3740020"/>
            <a:ext cx="5102225" cy="28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Джордж Фридман">
            <a:extLst>
              <a:ext uri="{FF2B5EF4-FFF2-40B4-BE49-F238E27FC236}">
                <a16:creationId xmlns:a16="http://schemas.microsoft.com/office/drawing/2014/main" id="{4CC312FB-E4DC-DF44-823A-62353029E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8"/>
          <a:stretch/>
        </p:blipFill>
        <p:spPr bwMode="auto">
          <a:xfrm>
            <a:off x="59551" y="53269"/>
            <a:ext cx="5088513" cy="352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066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7000">
              <a:srgbClr val="E5F7FD"/>
            </a:gs>
            <a:gs pos="23000">
              <a:schemeClr val="accent4">
                <a:lumMod val="20000"/>
                <a:lumOff val="80000"/>
              </a:schemeClr>
            </a:gs>
            <a:gs pos="39000">
              <a:schemeClr val="accent4">
                <a:lumMod val="20000"/>
                <a:lumOff val="80000"/>
              </a:schemeClr>
            </a:gs>
            <a:gs pos="60000">
              <a:schemeClr val="tx1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15EFD1C-9B2C-AD45-87E5-9AD1B283169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46997" y="97398"/>
            <a:ext cx="4004346" cy="6663204"/>
          </a:xfrm>
        </p:spPr>
        <p:txBody>
          <a:bodyPr/>
          <a:lstStyle/>
          <a:p>
            <a:r>
              <a:rPr lang="uk-UA" b="1" dirty="0">
                <a:solidFill>
                  <a:srgbClr val="7030A0"/>
                </a:solidFill>
              </a:rPr>
              <a:t>Відмінність від РЕНД – спеціально рекламована закритість низки аналітичних матеріалів</a:t>
            </a:r>
          </a:p>
          <a:p>
            <a:endParaRPr lang="uk-UA" dirty="0"/>
          </a:p>
        </p:txBody>
      </p:sp>
      <p:pic>
        <p:nvPicPr>
          <p:cNvPr id="2050" name="Picture 2" descr="МИР БУДУЩЕГО: Прогноз Stratfor">
            <a:extLst>
              <a:ext uri="{FF2B5EF4-FFF2-40B4-BE49-F238E27FC236}">
                <a16:creationId xmlns:a16="http://schemas.microsoft.com/office/drawing/2014/main" id="{A8BA63F6-1A24-E04A-886E-D0D478B29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8"/>
          <a:stretch/>
        </p:blipFill>
        <p:spPr bwMode="auto">
          <a:xfrm>
            <a:off x="31978" y="16024"/>
            <a:ext cx="4471790" cy="267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канье от Stratfor: что пророчат России и Белоруссии американские  аналитики - Ритм Евразии">
            <a:extLst>
              <a:ext uri="{FF2B5EF4-FFF2-40B4-BE49-F238E27FC236}">
                <a16:creationId xmlns:a16="http://schemas.microsoft.com/office/drawing/2014/main" id="{92FC38F8-AE4F-E946-9FD7-9DD6FCD83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/>
          <a:stretch/>
        </p:blipFill>
        <p:spPr bwMode="auto">
          <a:xfrm>
            <a:off x="92657" y="2690838"/>
            <a:ext cx="4471790" cy="360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E71217-0655-564E-8590-8124860AB551}"/>
              </a:ext>
            </a:extLst>
          </p:cNvPr>
          <p:cNvSpPr/>
          <p:nvPr/>
        </p:nvSpPr>
        <p:spPr>
          <a:xfrm>
            <a:off x="4564447" y="980728"/>
            <a:ext cx="4486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</a:rPr>
              <a:t>«</a:t>
            </a:r>
            <a:r>
              <a:rPr lang="ru-RU" sz="1600" dirty="0">
                <a:solidFill>
                  <a:srgbClr val="FF0000"/>
                </a:solidFill>
                <a:latin typeface="Tahoma" panose="020B0604030504040204" pitchFamily="34" charset="0"/>
              </a:rPr>
              <a:t>Стратегическое прогнозирование относится к той части разведывательной деятельности, в фокусе которой находятся события, оказывающие глубокое, фундаментальное воздействие на международную систему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</a:rPr>
              <a:t>. Среди таких, стратегических, событий можно назвать коллапс европейского империализма, попытку Советского Союза повлиять на баланс сил путем размещения ракет на Кубе, союз США с Китаем, финансовый кризис 2008 г. и современный конфликт на Украине. Очень часто одно из таких событий становится силой, вызывающей цепную реакцию других значимых событий. Такие стратегические события имеют долгосрочные последствия и оказывают влияние на действие основополагающих механизмов мировой системы, в результате чего целые нации оказываются в выигрыше или же серьезно проигрывают.» (</a:t>
            </a:r>
            <a:r>
              <a:rPr lang="ru-RU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доповідь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Д.Фрідмана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</a:rPr>
              <a:t> на </a:t>
            </a:r>
            <a:r>
              <a:rPr lang="ru-RU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Валдайському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форумі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серпень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</a:rPr>
              <a:t> 2015)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171125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7000">
              <a:srgbClr val="E5F7FD"/>
            </a:gs>
            <a:gs pos="23000">
              <a:schemeClr val="accent4">
                <a:lumMod val="20000"/>
                <a:lumOff val="80000"/>
              </a:schemeClr>
            </a:gs>
            <a:gs pos="39000">
              <a:schemeClr val="accent4">
                <a:lumMod val="20000"/>
                <a:lumOff val="80000"/>
              </a:schemeClr>
            </a:gs>
            <a:gs pos="60000">
              <a:schemeClr val="tx1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1692A-15A7-6140-BE17-3A3E0A30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030" y="0"/>
            <a:ext cx="3383280" cy="877824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Університет </a:t>
            </a:r>
            <a:r>
              <a:rPr lang="uk-UA" sz="2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Сингулярності</a:t>
            </a:r>
            <a:endParaRPr lang="uk-UA" sz="24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4365EB-45F0-6B4C-99A5-817261E921E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91685" y="912144"/>
            <a:ext cx="3744812" cy="5945856"/>
          </a:xfrm>
        </p:spPr>
        <p:txBody>
          <a:bodyPr>
            <a:noAutofit/>
          </a:bodyPr>
          <a:lstStyle/>
          <a:p>
            <a:r>
              <a:rPr lang="uk-UA" sz="1600" b="1" dirty="0">
                <a:solidFill>
                  <a:srgbClr val="002060"/>
                </a:solidFill>
              </a:rPr>
              <a:t>Створений у 2008</a:t>
            </a:r>
          </a:p>
          <a:p>
            <a:r>
              <a:rPr lang="uk-UA" sz="1600" b="1" dirty="0">
                <a:solidFill>
                  <a:srgbClr val="002060"/>
                </a:solidFill>
              </a:rPr>
              <a:t>Засновники </a:t>
            </a:r>
            <a:r>
              <a:rPr lang="uk-UA" sz="1600" b="1" dirty="0" err="1">
                <a:solidFill>
                  <a:srgbClr val="002060"/>
                </a:solidFill>
              </a:rPr>
              <a:t>Реймонд</a:t>
            </a:r>
            <a:r>
              <a:rPr lang="uk-UA" sz="1600" b="1" dirty="0">
                <a:solidFill>
                  <a:srgbClr val="002060"/>
                </a:solidFill>
              </a:rPr>
              <a:t> </a:t>
            </a:r>
            <a:r>
              <a:rPr lang="uk-UA" sz="1600" b="1" dirty="0" err="1">
                <a:solidFill>
                  <a:srgbClr val="002060"/>
                </a:solidFill>
              </a:rPr>
              <a:t>Курцвейл</a:t>
            </a:r>
            <a:r>
              <a:rPr lang="uk-UA" sz="1600" b="1" dirty="0">
                <a:solidFill>
                  <a:srgbClr val="002060"/>
                </a:solidFill>
              </a:rPr>
              <a:t> і Пітер </a:t>
            </a:r>
            <a:r>
              <a:rPr lang="uk-UA" sz="1600" b="1" dirty="0" err="1">
                <a:solidFill>
                  <a:srgbClr val="002060"/>
                </a:solidFill>
              </a:rPr>
              <a:t>Діамандіс</a:t>
            </a:r>
            <a:endParaRPr lang="uk-UA" sz="1600" b="1" dirty="0">
              <a:solidFill>
                <a:srgbClr val="002060"/>
              </a:solidFill>
            </a:endParaRPr>
          </a:p>
          <a:p>
            <a:r>
              <a:rPr lang="uk-UA" sz="1600" b="1" dirty="0">
                <a:solidFill>
                  <a:srgbClr val="002060"/>
                </a:solidFill>
              </a:rPr>
              <a:t>Спонсори - </a:t>
            </a:r>
            <a:r>
              <a:rPr lang="en-US" sz="1600" b="1" dirty="0">
                <a:solidFill>
                  <a:srgbClr val="002060"/>
                </a:solidFill>
              </a:rPr>
              <a:t>NASA</a:t>
            </a:r>
            <a:r>
              <a:rPr lang="uk-UA" sz="1600" b="1" dirty="0">
                <a:solidFill>
                  <a:srgbClr val="002060"/>
                </a:solidFill>
              </a:rPr>
              <a:t> і </a:t>
            </a:r>
            <a:r>
              <a:rPr lang="en-US" sz="1600" b="1" dirty="0">
                <a:solidFill>
                  <a:srgbClr val="002060"/>
                </a:solidFill>
              </a:rPr>
              <a:t>GOOGLE</a:t>
            </a:r>
            <a:endParaRPr lang="uk-UA" sz="1600" b="1" dirty="0">
              <a:solidFill>
                <a:srgbClr val="002060"/>
              </a:solidFill>
            </a:endParaRPr>
          </a:p>
          <a:p>
            <a:r>
              <a:rPr lang="uk-UA" sz="1600" b="1" dirty="0">
                <a:solidFill>
                  <a:srgbClr val="002060"/>
                </a:solidFill>
              </a:rPr>
              <a:t> </a:t>
            </a:r>
            <a:r>
              <a:rPr lang="uk-UA" sz="1600" b="1" dirty="0" err="1">
                <a:solidFill>
                  <a:srgbClr val="002060"/>
                </a:solidFill>
              </a:rPr>
              <a:t>Р.Курцвейл</a:t>
            </a:r>
            <a:r>
              <a:rPr lang="uk-UA" sz="1600" b="1" dirty="0">
                <a:solidFill>
                  <a:srgbClr val="002060"/>
                </a:solidFill>
              </a:rPr>
              <a:t> обґрунтував технологічну </a:t>
            </a:r>
            <a:r>
              <a:rPr lang="uk-UA" sz="1600" b="1" dirty="0" err="1">
                <a:solidFill>
                  <a:srgbClr val="FF0000"/>
                </a:solidFill>
              </a:rPr>
              <a:t>сингулярність</a:t>
            </a:r>
            <a:r>
              <a:rPr lang="uk-UA" sz="1600" b="1" dirty="0">
                <a:solidFill>
                  <a:srgbClr val="FF0000"/>
                </a:solidFill>
              </a:rPr>
              <a:t>  - як вибуховий науково-технічний процес</a:t>
            </a:r>
            <a:r>
              <a:rPr lang="uk-UA" sz="1600" b="1" dirty="0">
                <a:solidFill>
                  <a:srgbClr val="002060"/>
                </a:solidFill>
              </a:rPr>
              <a:t>, який почнеться після появи потужного штучного інтелекту (більш потужного за людський) та </a:t>
            </a:r>
            <a:r>
              <a:rPr lang="uk-UA" sz="1600" b="1" dirty="0" err="1">
                <a:solidFill>
                  <a:srgbClr val="002060"/>
                </a:solidFill>
              </a:rPr>
              <a:t>кіборгізації</a:t>
            </a:r>
            <a:r>
              <a:rPr lang="uk-UA" sz="1600" b="1" dirty="0">
                <a:solidFill>
                  <a:srgbClr val="002060"/>
                </a:solidFill>
              </a:rPr>
              <a:t> людей</a:t>
            </a:r>
          </a:p>
          <a:p>
            <a:r>
              <a:rPr lang="uk-UA" sz="1600" b="1" dirty="0">
                <a:solidFill>
                  <a:srgbClr val="002060"/>
                </a:solidFill>
              </a:rPr>
              <a:t>За </a:t>
            </a:r>
            <a:r>
              <a:rPr lang="uk-UA" sz="1600" b="1" dirty="0" err="1">
                <a:solidFill>
                  <a:srgbClr val="002060"/>
                </a:solidFill>
              </a:rPr>
              <a:t>Курцвейлом</a:t>
            </a:r>
            <a:r>
              <a:rPr lang="uk-UA" sz="1600" b="1" dirty="0">
                <a:solidFill>
                  <a:srgbClr val="002060"/>
                </a:solidFill>
              </a:rPr>
              <a:t> </a:t>
            </a:r>
            <a:r>
              <a:rPr lang="uk-UA" sz="1600" b="1" dirty="0">
                <a:solidFill>
                  <a:srgbClr val="FF0000"/>
                </a:solidFill>
              </a:rPr>
              <a:t>комп'ютер пройде Тест </a:t>
            </a:r>
            <a:r>
              <a:rPr lang="uk-UA" sz="1600" b="1" dirty="0" err="1">
                <a:solidFill>
                  <a:srgbClr val="FF0000"/>
                </a:solidFill>
              </a:rPr>
              <a:t>Тьюринга</a:t>
            </a:r>
            <a:r>
              <a:rPr lang="uk-UA" sz="1600" b="1" dirty="0">
                <a:solidFill>
                  <a:srgbClr val="FF0000"/>
                </a:solidFill>
              </a:rPr>
              <a:t> у 2029 </a:t>
            </a:r>
            <a:r>
              <a:rPr lang="uk-UA" sz="1600" b="1" dirty="0" err="1">
                <a:solidFill>
                  <a:srgbClr val="FF0000"/>
                </a:solidFill>
              </a:rPr>
              <a:t>р</a:t>
            </a:r>
            <a:r>
              <a:rPr lang="uk-UA" sz="1600" b="1" dirty="0">
                <a:solidFill>
                  <a:srgbClr val="002060"/>
                </a:solidFill>
              </a:rPr>
              <a:t>, а згідно із Законом Мура (кількість транзисторів в інтегральних схемах подвоюється кожні два роки; Мур сформулював його у 1970 р.) та екстраполяцією </a:t>
            </a:r>
            <a:r>
              <a:rPr lang="uk-UA" sz="1600" b="1" dirty="0" err="1">
                <a:solidFill>
                  <a:srgbClr val="002060"/>
                </a:solidFill>
              </a:rPr>
              <a:t>кіборгізація</a:t>
            </a:r>
            <a:r>
              <a:rPr lang="uk-UA" sz="1600" b="1" dirty="0">
                <a:solidFill>
                  <a:srgbClr val="002060"/>
                </a:solidFill>
              </a:rPr>
              <a:t> людства відбудеться близько 2045 року </a:t>
            </a:r>
          </a:p>
        </p:txBody>
      </p:sp>
      <p:pic>
        <p:nvPicPr>
          <p:cNvPr id="7170" name="Picture 2" descr="7 шагов к бессмертию от Рэя Курцвейла – человека, собравшегося жить вечно |  Marie Claire">
            <a:extLst>
              <a:ext uri="{FF2B5EF4-FFF2-40B4-BE49-F238E27FC236}">
                <a16:creationId xmlns:a16="http://schemas.microsoft.com/office/drawing/2014/main" id="{3C58F7DF-1732-3A47-B11D-DE3286E9266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9" y="51846"/>
            <a:ext cx="5102225" cy="38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к создать разум - How to Create a Mind - qaz.wiki">
            <a:extLst>
              <a:ext uri="{FF2B5EF4-FFF2-40B4-BE49-F238E27FC236}">
                <a16:creationId xmlns:a16="http://schemas.microsoft.com/office/drawing/2014/main" id="{A6DE31AB-20EB-0F4B-9AE9-C1344685C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9898">
            <a:off x="273343" y="4071294"/>
            <a:ext cx="1689299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раткое содержание «Transcend. Девять шагов на пути к вечной жизни»» читать  онлайн книгу автора Евгения Чупина на MyBook.ru">
            <a:extLst>
              <a:ext uri="{FF2B5EF4-FFF2-40B4-BE49-F238E27FC236}">
                <a16:creationId xmlns:a16="http://schemas.microsoft.com/office/drawing/2014/main" id="{EF89731E-755B-E346-833A-93A488EB2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7" y="3717032"/>
            <a:ext cx="1689299" cy="23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нига Эволюция разума Рэй Курцвейл купить, скачать, читать онлайн отзывы и  рецензии | ISBN 978-5-699-81143-4 | Эксмо">
            <a:extLst>
              <a:ext uri="{FF2B5EF4-FFF2-40B4-BE49-F238E27FC236}">
                <a16:creationId xmlns:a16="http://schemas.microsoft.com/office/drawing/2014/main" id="{491261A6-019E-5E4A-BFB6-361B868C4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661">
            <a:off x="3551675" y="4086147"/>
            <a:ext cx="1634048" cy="24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ASA и Google создают Университет сингулярности">
            <a:extLst>
              <a:ext uri="{FF2B5EF4-FFF2-40B4-BE49-F238E27FC236}">
                <a16:creationId xmlns:a16="http://schemas.microsoft.com/office/drawing/2014/main" id="{AAAE81C6-F4D3-A848-8EFF-1C2E53E8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4156"/>
            <a:ext cx="2062411" cy="82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36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7000">
              <a:srgbClr val="E5F7FD"/>
            </a:gs>
            <a:gs pos="23000">
              <a:schemeClr val="accent4">
                <a:lumMod val="20000"/>
                <a:lumOff val="80000"/>
              </a:schemeClr>
            </a:gs>
            <a:gs pos="39000">
              <a:schemeClr val="accent4">
                <a:lumMod val="20000"/>
                <a:lumOff val="80000"/>
              </a:schemeClr>
            </a:gs>
            <a:gs pos="60000">
              <a:schemeClr val="tx1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CAC4D-5920-1742-B3F4-26078EFB8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6" name="Picture 4" descr="Университет потерял свою душу». Как Singularity University выбирается из  репутационной ловушки - Финансы на Новостей.COM">
            <a:extLst>
              <a:ext uri="{FF2B5EF4-FFF2-40B4-BE49-F238E27FC236}">
                <a16:creationId xmlns:a16="http://schemas.microsoft.com/office/drawing/2014/main" id="{C3204543-E242-FB43-8B28-A4C974A9C6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8"/>
          <a:stretch/>
        </p:blipFill>
        <p:spPr bwMode="auto">
          <a:xfrm>
            <a:off x="6809" y="287742"/>
            <a:ext cx="5102225" cy="338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nstitute For Advanced Study at Indonesia: High Advance Technology">
            <a:extLst>
              <a:ext uri="{FF2B5EF4-FFF2-40B4-BE49-F238E27FC236}">
                <a16:creationId xmlns:a16="http://schemas.microsoft.com/office/drawing/2014/main" id="{13446ECC-2BC6-D14E-AB2B-82E893D42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930" y="-25459"/>
            <a:ext cx="4508409" cy="313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ingularity University Launches Accelerator To Seize Academia's Innovation  Monopoly | TechCrunch">
            <a:extLst>
              <a:ext uri="{FF2B5EF4-FFF2-40B4-BE49-F238E27FC236}">
                <a16:creationId xmlns:a16="http://schemas.microsoft.com/office/drawing/2014/main" id="{465EEC0C-7506-3F42-81CD-A998CBDD4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49" y="3116635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Limited to 180 places –Singularity University comes to Sydney - The Growth  Faculty">
            <a:extLst>
              <a:ext uri="{FF2B5EF4-FFF2-40B4-BE49-F238E27FC236}">
                <a16:creationId xmlns:a16="http://schemas.microsoft.com/office/drawing/2014/main" id="{EEE69D24-F67C-114A-B0A5-B7B139CC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1" y="3610188"/>
            <a:ext cx="4573621" cy="312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33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7000">
              <a:srgbClr val="E5F7FD"/>
            </a:gs>
            <a:gs pos="23000">
              <a:schemeClr val="accent4">
                <a:lumMod val="20000"/>
                <a:lumOff val="80000"/>
              </a:schemeClr>
            </a:gs>
            <a:gs pos="39000">
              <a:schemeClr val="accent4">
                <a:lumMod val="20000"/>
                <a:lumOff val="80000"/>
              </a:schemeClr>
            </a:gs>
            <a:gs pos="60000">
              <a:schemeClr val="tx1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E9455D0-D47C-434B-A04F-CD5F10C2282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08415" y="222877"/>
            <a:ext cx="4098373" cy="1144708"/>
          </a:xfrm>
        </p:spPr>
        <p:txBody>
          <a:bodyPr>
            <a:normAutofit/>
          </a:bodyPr>
          <a:lstStyle/>
          <a:p>
            <a:r>
              <a:rPr lang="uk-UA" sz="1800" b="1" dirty="0">
                <a:solidFill>
                  <a:srgbClr val="002060"/>
                </a:solidFill>
              </a:rPr>
              <a:t>В Києві створений у 09. 2016 </a:t>
            </a:r>
            <a:r>
              <a:rPr lang="uk-UA" sz="1800" b="1" dirty="0" err="1">
                <a:solidFill>
                  <a:srgbClr val="002060"/>
                </a:solidFill>
              </a:rPr>
              <a:t>р</a:t>
            </a:r>
            <a:endParaRPr lang="uk-UA" sz="1800" b="1" dirty="0">
              <a:solidFill>
                <a:srgbClr val="002060"/>
              </a:solidFill>
            </a:endParaRPr>
          </a:p>
          <a:p>
            <a:r>
              <a:rPr lang="uk-UA" sz="1800" b="1" dirty="0">
                <a:solidFill>
                  <a:srgbClr val="002060"/>
                </a:solidFill>
              </a:rPr>
              <a:t>Керівник Ігор Новіков</a:t>
            </a:r>
          </a:p>
          <a:p>
            <a:r>
              <a:rPr lang="uk-UA" sz="1800" b="1" dirty="0">
                <a:solidFill>
                  <a:srgbClr val="002060"/>
                </a:solidFill>
              </a:rPr>
              <a:t>(!!! див. </a:t>
            </a:r>
            <a:r>
              <a:rPr lang="uk-UA" sz="1800" b="1" dirty="0" err="1">
                <a:solidFill>
                  <a:srgbClr val="002060"/>
                </a:solidFill>
              </a:rPr>
              <a:t>інтерв</a:t>
            </a:r>
            <a:r>
              <a:rPr lang="en-US" sz="1800" b="1" dirty="0">
                <a:solidFill>
                  <a:srgbClr val="002060"/>
                </a:solidFill>
              </a:rPr>
              <a:t>’</a:t>
            </a:r>
            <a:r>
              <a:rPr lang="uk-UA" sz="1800" b="1" dirty="0" err="1">
                <a:solidFill>
                  <a:srgbClr val="002060"/>
                </a:solidFill>
              </a:rPr>
              <a:t>ю</a:t>
            </a:r>
            <a:r>
              <a:rPr lang="uk-UA" sz="1800" b="1" dirty="0">
                <a:solidFill>
                  <a:srgbClr val="002060"/>
                </a:solidFill>
              </a:rPr>
              <a:t> в </a:t>
            </a:r>
            <a:r>
              <a:rPr lang="en-US" sz="1800" b="1" dirty="0">
                <a:solidFill>
                  <a:srgbClr val="002060"/>
                </a:solidFill>
              </a:rPr>
              <a:t>MOODLE</a:t>
            </a:r>
            <a:r>
              <a:rPr lang="uk-UA" sz="1800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9220" name="Picture 4" descr="Университет Сингулярности открывает Филиал в Украине - SingularityU  KyivSingularityU Kyiv">
            <a:extLst>
              <a:ext uri="{FF2B5EF4-FFF2-40B4-BE49-F238E27FC236}">
                <a16:creationId xmlns:a16="http://schemas.microsoft.com/office/drawing/2014/main" id="{A86DF96A-B54B-3941-9EF2-A83310B895B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3" y="268030"/>
            <a:ext cx="4630792" cy="308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Добро пожаловать в SingularityU Kyiv Chapter! - SingularityU  KyivSingularityU Kyiv">
            <a:extLst>
              <a:ext uri="{FF2B5EF4-FFF2-40B4-BE49-F238E27FC236}">
                <a16:creationId xmlns:a16="http://schemas.microsoft.com/office/drawing/2014/main" id="{459C6058-EFA6-3049-A0A0-12FAE1AD3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3663399"/>
            <a:ext cx="8388424" cy="308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Образование будущего. Технологии, - новости бизнеса Украины">
            <a:extLst>
              <a:ext uri="{FF2B5EF4-FFF2-40B4-BE49-F238E27FC236}">
                <a16:creationId xmlns:a16="http://schemas.microsoft.com/office/drawing/2014/main" id="{7576C0E2-658C-9749-8810-28162C634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37719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Образование будущего. Технологии, - новости бизнеса Украины">
            <a:extLst>
              <a:ext uri="{FF2B5EF4-FFF2-40B4-BE49-F238E27FC236}">
                <a16:creationId xmlns:a16="http://schemas.microsoft.com/office/drawing/2014/main" id="{FBB08530-6303-5B42-962D-70D066B2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16" y="1301199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928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D9BF9-BFB0-264C-A547-993281FE6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83129"/>
            <a:ext cx="4572000" cy="689184"/>
          </a:xfrm>
        </p:spPr>
        <p:txBody>
          <a:bodyPr/>
          <a:lstStyle/>
          <a:p>
            <a:pPr algn="ctr"/>
            <a:r>
              <a:rPr lang="ru-UA" dirty="0">
                <a:solidFill>
                  <a:srgbClr val="FF0000"/>
                </a:solidFill>
                <a:latin typeface="Bookman Old Style" panose="02050604050505020204" pitchFamily="18" charset="0"/>
              </a:rPr>
              <a:t>Точка відліку виникнення наукового передбачення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3632D0-9366-6546-A331-DD7DD3C1CDE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17850" y="824495"/>
            <a:ext cx="4280300" cy="5998221"/>
          </a:xfrm>
        </p:spPr>
        <p:txBody>
          <a:bodyPr>
            <a:noAutofit/>
          </a:bodyPr>
          <a:lstStyle/>
          <a:p>
            <a:r>
              <a:rPr lang="ru-UA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1 підхід </a:t>
            </a:r>
            <a:r>
              <a:rPr lang="ru-UA" sz="1600" b="1" dirty="0">
                <a:latin typeface="Bookman Old Style" panose="02050604050505020204" pitchFamily="18" charset="0"/>
              </a:rPr>
              <a:t>– початок з марксизму (40 р.р. ХІХ ст.)</a:t>
            </a:r>
          </a:p>
          <a:p>
            <a:r>
              <a:rPr lang="ru-UA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2 підхід </a:t>
            </a:r>
            <a:r>
              <a:rPr lang="ru-UA" sz="1600" b="1" dirty="0">
                <a:latin typeface="Bookman Old Style" panose="02050604050505020204" pitchFamily="18" charset="0"/>
              </a:rPr>
              <a:t>-  </a:t>
            </a:r>
            <a:r>
              <a:rPr lang="uk-UA" sz="1600" b="1" dirty="0">
                <a:latin typeface="Bookman Old Style" panose="02050604050505020204" pitchFamily="18" charset="0"/>
              </a:rPr>
              <a:t>початок з ранньої футурології – 2 пол. ХІХ ст. жанр роздумів про майбутнє (</a:t>
            </a:r>
            <a:r>
              <a:rPr lang="uk-UA" sz="1600" b="1" dirty="0" err="1">
                <a:latin typeface="Bookman Old Style" panose="02050604050505020204" pitchFamily="18" charset="0"/>
              </a:rPr>
              <a:t>Г.Уеллс</a:t>
            </a:r>
            <a:r>
              <a:rPr lang="uk-UA" sz="1600" b="1" dirty="0">
                <a:latin typeface="Bookman Old Style" panose="02050604050505020204" pitchFamily="18" charset="0"/>
              </a:rPr>
              <a:t> «Передбачення про вплив прогресу механіки та науки на людське життя і думку», 1901 р., російською 1902р.; </a:t>
            </a:r>
            <a:r>
              <a:rPr lang="uk-UA" sz="1600" b="1" dirty="0" err="1">
                <a:latin typeface="Bookman Old Style" panose="02050604050505020204" pitchFamily="18" charset="0"/>
              </a:rPr>
              <a:t>К.Ціолковський</a:t>
            </a:r>
            <a:r>
              <a:rPr lang="uk-UA" sz="1600" b="1" dirty="0">
                <a:latin typeface="Bookman Old Style" panose="02050604050505020204" pitchFamily="18" charset="0"/>
              </a:rPr>
              <a:t> «Майбутнє Землі і людства», 1928 р.)</a:t>
            </a:r>
          </a:p>
          <a:p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3 підхід </a:t>
            </a:r>
            <a:r>
              <a:rPr lang="uk-UA" sz="1600" b="1" dirty="0">
                <a:latin typeface="Bookman Old Style" panose="02050604050505020204" pitchFamily="18" charset="0"/>
              </a:rPr>
              <a:t>– починати потрібно з того моменту, коли </a:t>
            </a:r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майбутнє з предмету різних світоглядних спекуляцій та предмету роздумів вченого перетворилося у предмет наукового дослідження</a:t>
            </a:r>
            <a:r>
              <a:rPr lang="uk-UA" sz="1600" b="1" dirty="0">
                <a:latin typeface="Bookman Old Style" panose="02050604050505020204" pitchFamily="18" charset="0"/>
              </a:rPr>
              <a:t> з усіма вимогами, що стосуються науково-дослідницької діяльності – </a:t>
            </a:r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тобто з 50-х років ХХ ст. з появою технологічного прогнозування</a:t>
            </a:r>
            <a:r>
              <a:rPr lang="uk-UA" sz="1600" b="1" dirty="0">
                <a:latin typeface="Bookman Old Style" panose="02050604050505020204" pitchFamily="18" charset="0"/>
              </a:rPr>
              <a:t>. </a:t>
            </a:r>
          </a:p>
          <a:p>
            <a:r>
              <a:rPr lang="uk-UA" sz="1600" b="1" dirty="0">
                <a:latin typeface="Bookman Old Style" panose="02050604050505020204" pitchFamily="18" charset="0"/>
              </a:rPr>
              <a:t>Найбільш активний розвиток прогностики – 60-70 </a:t>
            </a:r>
            <a:r>
              <a:rPr lang="uk-UA" sz="1600" b="1" dirty="0" err="1">
                <a:latin typeface="Bookman Old Style" panose="02050604050505020204" pitchFamily="18" charset="0"/>
              </a:rPr>
              <a:t>р.р</a:t>
            </a:r>
            <a:r>
              <a:rPr lang="uk-UA" sz="1600" b="1" dirty="0">
                <a:latin typeface="Bookman Old Style" panose="02050604050505020204" pitchFamily="18" charset="0"/>
              </a:rPr>
              <a:t>. ХХ ст., цьому сприяли 3 фактори  </a:t>
            </a:r>
            <a:endParaRPr lang="ru-UA" sz="1600" b="1" dirty="0">
              <a:latin typeface="Bookman Old Style" panose="02050604050505020204" pitchFamily="18" charset="0"/>
            </a:endParaRPr>
          </a:p>
        </p:txBody>
      </p:sp>
      <p:pic>
        <p:nvPicPr>
          <p:cNvPr id="5" name="Picture 2" descr="http://neurocomp.ru/wp-content/uploads/2010/02/aaa.jpg">
            <a:extLst>
              <a:ext uri="{FF2B5EF4-FFF2-40B4-BE49-F238E27FC236}">
                <a16:creationId xmlns:a16="http://schemas.microsoft.com/office/drawing/2014/main" id="{6C8C7C35-BE4C-7D41-B5A8-D061C72C7D0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6" y="0"/>
            <a:ext cx="4675085" cy="3308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salesman.ua/img/article/1096-300.jpg">
            <a:extLst>
              <a:ext uri="{FF2B5EF4-FFF2-40B4-BE49-F238E27FC236}">
                <a16:creationId xmlns:a16="http://schemas.microsoft.com/office/drawing/2014/main" id="{966A0DF3-9180-D747-A966-1F2CA0335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6" y="2925404"/>
            <a:ext cx="3917019" cy="39170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45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>
            <a:off x="246042" y="260648"/>
            <a:ext cx="5838125" cy="659735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Свій початок радянська школа прогнозування в бере в 20 роках роботами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В.О. </a:t>
            </a:r>
            <a:r>
              <a:rPr lang="uk-UA" sz="2000" b="1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Базарова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– Руднєва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(вважав своїм наставником О.О. Богданова), який розробляв прогноз очікуваного стану розвитку країни під кінець 1 - </a:t>
            </a:r>
            <a:r>
              <a:rPr lang="uk-UA" sz="2000" b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ї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п'ятирічки, тобто до 1923 року.</a:t>
            </a:r>
          </a:p>
          <a:p>
            <a:pPr algn="just"/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Запропонував реальний шлях від роздумів про майбутнє до досліджень майбутнього: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проблемно-цільовий підхід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, який він назвав генетико-телеологічним, однак з домінуванням генетичного: «Варто не гадати даремно, що знати неможливо, а вивчати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проблеми, що визрівають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та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виявляти цілі, орієнтуючись на які потрібно приступати до вирішення проблем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». </a:t>
            </a:r>
          </a:p>
          <a:p>
            <a:pPr algn="just"/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Попереджав про небезпеку командно-адміністративного управління нар. господарством</a:t>
            </a:r>
          </a:p>
          <a:p>
            <a:pPr algn="just"/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Він фактично відкрив поняття «</a:t>
            </a:r>
            <a:r>
              <a:rPr lang="uk-UA" sz="2000" b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самореализующихся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» і «</a:t>
            </a:r>
            <a:r>
              <a:rPr lang="uk-UA" sz="2000" b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самопарализующихся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» прогнозів. Неможливо передбачити керовані явища, оскільки рішення здатне перекреслити пророкування. Мета прогнозування - не прогноз майбутнього, а виявлення проблем та можливих шляхів їх оптимального рішення.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ages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5696" y="1124744"/>
            <a:ext cx="2602100" cy="35829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0D577E2-E7B3-DC4F-9065-FB0801F1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696" y="5013176"/>
            <a:ext cx="2915816" cy="720080"/>
          </a:xfrm>
        </p:spPr>
        <p:txBody>
          <a:bodyPr>
            <a:noAutofit/>
          </a:bodyPr>
          <a:lstStyle/>
          <a:p>
            <a:pPr algn="ctr"/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Олександрович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Базаров-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Руднєв</a:t>
            </a:r>
            <a:b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(1874-1939)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06760" cy="642942"/>
          </a:xfrm>
        </p:spPr>
        <p:txBody>
          <a:bodyPr>
            <a:normAutofit/>
          </a:bodyPr>
          <a:lstStyle/>
          <a:p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К.Э. Ціолковський - основоположник сучасної космонавтики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9512" y="759574"/>
            <a:ext cx="5535497" cy="609842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dirty="0">
                <a:solidFill>
                  <a:srgbClr val="002060"/>
                </a:solidFill>
              </a:rPr>
              <a:t>Винаходи в області </a:t>
            </a:r>
            <a:r>
              <a:rPr lang="uk-UA" b="1" dirty="0" err="1">
                <a:solidFill>
                  <a:srgbClr val="002060"/>
                </a:solidFill>
              </a:rPr>
              <a:t>аеро</a:t>
            </a:r>
            <a:r>
              <a:rPr lang="uk-UA" b="1" dirty="0">
                <a:solidFill>
                  <a:srgbClr val="002060"/>
                </a:solidFill>
              </a:rPr>
              <a:t>- і ракетодинаміки, теорії літака і дирижабля,  захоплювався аеростатами, потягами на повітряних подушках, ракетами.</a:t>
            </a:r>
          </a:p>
          <a:p>
            <a:pPr algn="just">
              <a:buNone/>
            </a:pPr>
            <a:endParaRPr lang="uk-UA" b="1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uk-UA" b="1" dirty="0">
                <a:solidFill>
                  <a:srgbClr val="002060"/>
                </a:solidFill>
              </a:rPr>
              <a:t>Свою першу друковану працю присвятив аеростатам (1892).</a:t>
            </a:r>
          </a:p>
          <a:p>
            <a:pPr marL="109728" indent="0">
              <a:buNone/>
            </a:pPr>
            <a:r>
              <a:rPr lang="uk-UA" b="1" dirty="0">
                <a:solidFill>
                  <a:srgbClr val="002060"/>
                </a:solidFill>
              </a:rPr>
              <a:t>У 1894 р. учений виклав </a:t>
            </a:r>
            <a:r>
              <a:rPr lang="uk-UA" b="1" dirty="0">
                <a:solidFill>
                  <a:srgbClr val="FF0000"/>
                </a:solidFill>
              </a:rPr>
              <a:t>проект побудови моноплана</a:t>
            </a:r>
            <a:r>
              <a:rPr lang="uk-UA" b="1" dirty="0">
                <a:solidFill>
                  <a:srgbClr val="002060"/>
                </a:solidFill>
              </a:rPr>
              <a:t> (пізніше, у 1932 р. розробив теорію польоту реактивного літака в стратосфері та схеми конструкції літаків із гіперзвуковими швидкостями). </a:t>
            </a:r>
          </a:p>
          <a:p>
            <a:pPr marL="109728" indent="0">
              <a:buNone/>
            </a:pPr>
            <a:r>
              <a:rPr lang="uk-UA" b="1" dirty="0">
                <a:solidFill>
                  <a:srgbClr val="002060"/>
                </a:solidFill>
              </a:rPr>
              <a:t>У 1896 р. розпочав працю над своєю </a:t>
            </a:r>
            <a:r>
              <a:rPr lang="uk-UA" b="1" dirty="0">
                <a:solidFill>
                  <a:srgbClr val="FF0000"/>
                </a:solidFill>
              </a:rPr>
              <a:t>фундаментальною роботою «Дослідження космічного простору з допомогою реактивного двигуна» </a:t>
            </a:r>
            <a:r>
              <a:rPr lang="uk-UA" b="1" dirty="0">
                <a:solidFill>
                  <a:srgbClr val="002060"/>
                </a:solidFill>
              </a:rPr>
              <a:t>(закінчив у 1903). </a:t>
            </a:r>
          </a:p>
          <a:p>
            <a:pPr marL="109728" indent="0">
              <a:buNone/>
            </a:pPr>
            <a:r>
              <a:rPr lang="uk-UA" b="1" dirty="0">
                <a:solidFill>
                  <a:srgbClr val="002060"/>
                </a:solidFill>
              </a:rPr>
              <a:t>У 1926-1929 рр. </a:t>
            </a:r>
            <a:r>
              <a:rPr lang="uk-UA" b="1" dirty="0" err="1">
                <a:solidFill>
                  <a:srgbClr val="002060"/>
                </a:solidFill>
              </a:rPr>
              <a:t>К</a:t>
            </a:r>
            <a:r>
              <a:rPr lang="uk-UA" b="1" dirty="0">
                <a:solidFill>
                  <a:srgbClr val="002060"/>
                </a:solidFill>
              </a:rPr>
              <a:t>. Ціолковський запропонував оригінальну </a:t>
            </a:r>
            <a:r>
              <a:rPr lang="uk-UA" b="1" dirty="0">
                <a:solidFill>
                  <a:srgbClr val="FF0000"/>
                </a:solidFill>
              </a:rPr>
              <a:t>ідею побудови космічного корабля - багатоступеневу міжпланетну ракету.</a:t>
            </a:r>
          </a:p>
          <a:p>
            <a:pPr marL="109728" indent="0">
              <a:buNone/>
            </a:pPr>
            <a:r>
              <a:rPr lang="uk-UA" b="1" dirty="0">
                <a:solidFill>
                  <a:srgbClr val="002060"/>
                </a:solidFill>
              </a:rPr>
              <a:t>У 1919 р. учений був прийнятий у так звану соціалістичну Академію (майбутню Академію наук СРСР). </a:t>
            </a:r>
          </a:p>
          <a:p>
            <a:pPr marL="109728" indent="0">
              <a:buNone/>
            </a:pPr>
            <a:r>
              <a:rPr lang="uk-UA" b="1" dirty="0">
                <a:solidFill>
                  <a:srgbClr val="002060"/>
                </a:solidFill>
              </a:rPr>
              <a:t>9 листопада 1921 р. ученому було призначено довічну пенсію за заслуги перед вітчизняною й світовою наукою</a:t>
            </a:r>
          </a:p>
          <a:p>
            <a:pPr marL="109728" indent="0">
              <a:buNone/>
            </a:pPr>
            <a:endParaRPr lang="uk-UA" dirty="0"/>
          </a:p>
          <a:p>
            <a:pPr>
              <a:buNone/>
            </a:pPr>
            <a:endParaRPr lang="uk-UA" b="1" dirty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9540F3B-1E23-994A-8FA2-0C2D192B47BA}"/>
              </a:ext>
            </a:extLst>
          </p:cNvPr>
          <p:cNvSpPr txBox="1">
            <a:spLocks/>
          </p:cNvSpPr>
          <p:nvPr/>
        </p:nvSpPr>
        <p:spPr>
          <a:xfrm>
            <a:off x="5942463" y="5642153"/>
            <a:ext cx="2915816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Констянтин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Едуардович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Ціолковський</a:t>
            </a:r>
            <a:b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(1857-1935)</a:t>
            </a:r>
          </a:p>
        </p:txBody>
      </p:sp>
      <p:pic>
        <p:nvPicPr>
          <p:cNvPr id="10244" name="Picture 4" descr="Костянтин Ціолковський, біографія, космічна філософія, космонавтика -  Всесвіт належить людині!">
            <a:extLst>
              <a:ext uri="{FF2B5EF4-FFF2-40B4-BE49-F238E27FC236}">
                <a16:creationId xmlns:a16="http://schemas.microsoft.com/office/drawing/2014/main" id="{83D74178-A409-E844-B8AE-590C1B309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9" y="1191572"/>
            <a:ext cx="3370306" cy="403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6E46A-FEB3-774D-A54E-8B52BE1A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2980765"/>
            <a:ext cx="3456384" cy="634752"/>
          </a:xfrm>
        </p:spPr>
        <p:txBody>
          <a:bodyPr>
            <a:normAutofit/>
          </a:bodyPr>
          <a:lstStyle/>
          <a:p>
            <a:r>
              <a:rPr lang="uk-UA" sz="1600" b="1" dirty="0">
                <a:solidFill>
                  <a:srgbClr val="002060"/>
                </a:solidFill>
              </a:rPr>
              <a:t>Дирижабль Ціолковського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19B684-1768-444B-B1EF-22957DDA9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352" y="3626351"/>
            <a:ext cx="8713295" cy="3209056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Ціолковський розповідав,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що теорію ракетобудування він розробив лише як додаток до своїх філософських пошуків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Їм написано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понад 400 робіт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більшість яких мало відома широкому колу читачів.</a:t>
            </a:r>
          </a:p>
          <a:p>
            <a:pPr marL="109728" indent="0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Близька до фантастики його рання робота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«Вільний простір»,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яка написана в 1883 році (опублікована в 1954 році). </a:t>
            </a:r>
          </a:p>
          <a:p>
            <a:pPr marL="109728" indent="0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Ціолковський є автором науково-фантастичних творів: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«Мрії про Землю і небо»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(збірник творів),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«На </a:t>
            </a:r>
            <a:r>
              <a:rPr lang="uk-UA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Весті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», повісті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«На Місяці»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(вперше була опублікована в додатку до журналу «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Вокруг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света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» в 1893 році, неодноразово перевидавалася за радянських часів). У 1894 році в журналі “Наука і життя” публікується робота “Аероплан або птахоподібна (авіаційна) літальна машина”.</a:t>
            </a:r>
            <a:br>
              <a:rPr lang="ru-RU" dirty="0"/>
            </a:br>
            <a:br>
              <a:rPr lang="ru-RU" dirty="0"/>
            </a:br>
            <a:endParaRPr lang="uk-UA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9E7B8F80-A6F6-594C-BCD8-94DFBD7CA8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75" y="22593"/>
            <a:ext cx="6400702" cy="317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997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7000">
              <a:srgbClr val="E5F7FD"/>
            </a:gs>
            <a:gs pos="23000">
              <a:schemeClr val="accent4">
                <a:lumMod val="20000"/>
                <a:lumOff val="80000"/>
              </a:schemeClr>
            </a:gs>
            <a:gs pos="39000">
              <a:schemeClr val="accent4">
                <a:lumMod val="20000"/>
                <a:lumOff val="80000"/>
              </a:schemeClr>
            </a:gs>
            <a:gs pos="60000">
              <a:schemeClr val="tx1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AC2E7C2-789A-4F47-8EB3-449B3EF12975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323528" y="2780928"/>
            <a:ext cx="8208912" cy="341845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	Перша експериментальна радянська ракета на гібридному паливі (ГИРД-09), запущена в 1933 році. За характеристиками ракета сильно поступалася сучасним: її стартова маса становила 19 кг, а політ тривав лише 18 секунд, протягом яких ракета піднялася всього на 400 метрів. </a:t>
            </a:r>
            <a:b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"Я твердо вірю в здійсненність космічних подорожей і заселення сонячних просторів. Але я ніколи не наважуся сказати, коли це буде".</a:t>
            </a:r>
            <a:b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uk-UA" sz="1600" b="1" i="1" dirty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90A5477-D0E3-B64B-9977-3154C60B5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17" y="658614"/>
            <a:ext cx="7074566" cy="18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938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7000">
              <a:srgbClr val="E5F7FD"/>
            </a:gs>
            <a:gs pos="23000">
              <a:schemeClr val="accent4">
                <a:lumMod val="20000"/>
                <a:lumOff val="80000"/>
              </a:schemeClr>
            </a:gs>
            <a:gs pos="39000">
              <a:schemeClr val="accent4">
                <a:lumMod val="20000"/>
                <a:lumOff val="80000"/>
              </a:schemeClr>
            </a:gs>
            <a:gs pos="60000">
              <a:schemeClr val="tx1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C736ED-90E7-CD49-9D65-4C36BB62A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820" y="764704"/>
            <a:ext cx="4316288" cy="60106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Все людське буття ділиться на 4 етапи:</a:t>
            </a:r>
          </a:p>
          <a:p>
            <a:pPr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1.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Ера народження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(людство вступить через кілька десятків років разом з науковим прогресом)</a:t>
            </a:r>
          </a:p>
          <a:p>
            <a:pPr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2.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Ера становлення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(розселення людства по всьому Космосу. Спілкування людей - телепатія. Тривалість - сотні мільйонів років)</a:t>
            </a:r>
          </a:p>
          <a:p>
            <a:pPr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3.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Ера процвітання людини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(повна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телепатизація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Космосу)</a:t>
            </a:r>
          </a:p>
          <a:p>
            <a:pPr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4.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Ера термінальна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(людство відповість на питання «Навіщо?» і «Хто ми?». Космос стане єдиним простором, земні істоти виродяться)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5BB0C8-1D06-8141-AA74-9FE795C255BB}"/>
              </a:ext>
            </a:extLst>
          </p:cNvPr>
          <p:cNvSpPr txBox="1">
            <a:spLocks/>
          </p:cNvSpPr>
          <p:nvPr/>
        </p:nvSpPr>
        <p:spPr>
          <a:xfrm>
            <a:off x="714347" y="-92635"/>
            <a:ext cx="8143932" cy="642942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Космічна філософія та теорія</a:t>
            </a:r>
            <a:r>
              <a:rPr lang="uk-UA" i="1" dirty="0">
                <a:solidFill>
                  <a:srgbClr val="FF0000"/>
                </a:solidFill>
              </a:rPr>
              <a:t> </a:t>
            </a:r>
            <a:r>
              <a:rPr lang="uk-UA" sz="3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космічних ер  К.Э. Ціолковського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6715845-7D1B-024A-8CD8-5FC78521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54" y="359371"/>
            <a:ext cx="4456125" cy="290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705339C9-FCED-9440-8309-F4A3C56FE411}"/>
              </a:ext>
            </a:extLst>
          </p:cNvPr>
          <p:cNvSpPr txBox="1">
            <a:spLocks/>
          </p:cNvSpPr>
          <p:nvPr/>
        </p:nvSpPr>
        <p:spPr>
          <a:xfrm>
            <a:off x="4015716" y="3261070"/>
            <a:ext cx="5038464" cy="327533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Font typeface="Georgia"/>
              <a:buNone/>
            </a:pPr>
            <a:r>
              <a:rPr lang="uk-UA" sz="1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Космологічний процес  - низка циклічних удосконалень буття</a:t>
            </a:r>
            <a:r>
              <a:rPr lang="uk-UA" sz="1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Розумні істоти, що заселяють Всесвіт, вже давно налагодили сприятливе протікання космічної еволюції, а </a:t>
            </a:r>
            <a:r>
              <a:rPr lang="uk-UA" sz="1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Земля з її муками біологічного і соціального становлення залишена ними як свого роду заповідник для природного оновлення життєвих форм</a:t>
            </a:r>
            <a:r>
              <a:rPr lang="uk-UA" sz="1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тож роль Землі є досить суттєвою.</a:t>
            </a:r>
          </a:p>
          <a:p>
            <a:pPr marL="109728" indent="0" algn="just">
              <a:buFont typeface="Georgia"/>
              <a:buNone/>
            </a:pPr>
            <a:r>
              <a:rPr lang="uk-UA" sz="1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Ініціював </a:t>
            </a:r>
            <a:r>
              <a:rPr lang="uk-UA" sz="1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космічне розселення людства в Сонячній системі  </a:t>
            </a:r>
            <a:r>
              <a:rPr lang="uk-UA" sz="1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та інших зоряних світах. В далекому майбутньому має бути </a:t>
            </a:r>
            <a:r>
              <a:rPr lang="uk-UA" sz="1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біохімічна перебудова  мешканців Землі і перетворення їх у розумні «тварино-рослини»</a:t>
            </a:r>
            <a:r>
              <a:rPr lang="uk-UA" sz="1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які перероблюють сонячну енергію і максимально визволені будуть від середовища мешкання</a:t>
            </a:r>
            <a:br>
              <a:rPr lang="uk-UA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br>
              <a:rPr lang="uk-UA" sz="1200" dirty="0">
                <a:solidFill>
                  <a:schemeClr val="accent2">
                    <a:lumMod val="50000"/>
                  </a:schemeClr>
                </a:solidFill>
              </a:rPr>
            </a:br>
            <a:endParaRPr lang="uk-UA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50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7000">
              <a:srgbClr val="E5F7FD"/>
            </a:gs>
            <a:gs pos="23000">
              <a:schemeClr val="accent4">
                <a:lumMod val="20000"/>
                <a:lumOff val="80000"/>
              </a:schemeClr>
            </a:gs>
            <a:gs pos="39000">
              <a:schemeClr val="accent4">
                <a:lumMod val="20000"/>
                <a:lumOff val="80000"/>
              </a:schemeClr>
            </a:gs>
            <a:gs pos="60000">
              <a:schemeClr val="tx1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8C853-53B3-C646-895A-BE5E04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228" y="135710"/>
            <a:ext cx="5487144" cy="648072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Прогнози </a:t>
            </a:r>
            <a:r>
              <a:rPr lang="uk-UA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К.Ціолковського</a:t>
            </a:r>
            <a:endParaRPr lang="uk-UA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096B2C-C729-D146-A866-01A06C99A584}"/>
              </a:ext>
            </a:extLst>
          </p:cNvPr>
          <p:cNvSpPr/>
          <p:nvPr/>
        </p:nvSpPr>
        <p:spPr>
          <a:xfrm>
            <a:off x="4495800" y="1052736"/>
            <a:ext cx="48511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3">
                    <a:lumMod val="75000"/>
                  </a:schemeClr>
                </a:solidFill>
                <a:latin typeface="Comic Sans MS" panose="030F0902030302020204" pitchFamily="66" charset="0"/>
              </a:rPr>
              <a:t>У науково-фантастичної повісті “Поза Землі” (1918 рік) люди вирушили досліджувати космічні простори в 2017 році.  «Всі не прикріплені до ракети предмети зійшли зі своїх місць і висять в повітрі … Самі ми також не торкаємося підлоги і приймаємо будь-яке положення і напрямок: стоїмо і на підлозі, і на стелі, і на стіні»</a:t>
            </a:r>
            <a:br>
              <a:rPr lang="ru-RU" dirty="0"/>
            </a:br>
            <a:br>
              <a:rPr lang="ru-RU" dirty="0"/>
            </a:br>
            <a:endParaRPr lang="uk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A2F08F-F70E-D54A-8F31-FB26B1A4F342}"/>
              </a:ext>
            </a:extLst>
          </p:cNvPr>
          <p:cNvSpPr/>
          <p:nvPr/>
        </p:nvSpPr>
        <p:spPr>
          <a:xfrm>
            <a:off x="121097" y="97172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b="1" dirty="0">
                <a:solidFill>
                  <a:srgbClr val="7030A0"/>
                </a:solidFill>
                <a:latin typeface="Comic Sans MS" panose="030F0902030302020204" pitchFamily="66" charset="0"/>
              </a:rPr>
              <a:t>«Були особливі скафандри, які надягали при виході в порожній простір і входження в чужу нам атмосферу» ( «Поза Землі», 1920).</a:t>
            </a:r>
            <a:br>
              <a:rPr lang="ru-RU" dirty="0"/>
            </a:br>
            <a:br>
              <a:rPr lang="ru-RU" dirty="0"/>
            </a:br>
            <a:endParaRPr lang="uk-UA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29589A-B732-CF4C-91BC-6FF723C2DE2A}"/>
              </a:ext>
            </a:extLst>
          </p:cNvPr>
          <p:cNvSpPr/>
          <p:nvPr/>
        </p:nvSpPr>
        <p:spPr>
          <a:xfrm>
            <a:off x="3959424" y="3861048"/>
            <a:ext cx="51845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Comic Sans MS" panose="030F0902030302020204" pitchFamily="66" charset="0"/>
              </a:rPr>
              <a:t>Прообразом орбітальних станцій стали “космічні житла”: « Ці житла і всі  речі для них повинні доставлятися ракетами з Землі в складеному (компактному) вигляді, розкладатися і збиратися в ефірі після прибуття на місце » (« Дослідження світових просторів реактивними приладами » (доповнене перевидання), 1926 рік).</a:t>
            </a:r>
            <a:br>
              <a:rPr lang="ru-RU" dirty="0"/>
            </a:br>
            <a:endParaRPr lang="uk-UA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83E3852-97B4-F740-B01A-9B41754EFFC7}"/>
              </a:ext>
            </a:extLst>
          </p:cNvPr>
          <p:cNvSpPr/>
          <p:nvPr/>
        </p:nvSpPr>
        <p:spPr>
          <a:xfrm>
            <a:off x="121097" y="2283419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Поповнювати запаси кисню на станції можливо за допомогою орбітальних оранжерей. «Як земна атмосфера очищається рослинами за допомогою Сонця, так може відновлюватися і наша штучна атмосфера»  («Дослідження світових просторів реактивними приладами», 1911)</a:t>
            </a:r>
            <a:br>
              <a:rPr lang="ru-RU" dirty="0"/>
            </a:br>
            <a:br>
              <a:rPr lang="ru-RU" dirty="0"/>
            </a:br>
            <a:endParaRPr lang="uk-UA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FDBB8CF-AA12-1842-AA2A-D7F0A9A668D8}"/>
              </a:ext>
            </a:extLst>
          </p:cNvPr>
          <p:cNvSpPr/>
          <p:nvPr/>
        </p:nvSpPr>
        <p:spPr>
          <a:xfrm>
            <a:off x="191046" y="4438173"/>
            <a:ext cx="35339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Comic Sans MS" panose="030F0902030302020204" pitchFamily="66" charset="0"/>
              </a:rPr>
              <a:t>«Людство не залишиться вічно на Землі, але, в гонитві за світлом і простором, спочатку несміливо проникне за межі атмосфери, а потім завоює собі весь простір біля Сонця» </a:t>
            </a:r>
            <a:br>
              <a:rPr lang="ru-RU" b="1" dirty="0">
                <a:solidFill>
                  <a:srgbClr val="002060"/>
                </a:solidFill>
              </a:rPr>
            </a:b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26606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72000">
              <a:srgbClr val="BCEEB5"/>
            </a:gs>
            <a:gs pos="97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2588"/>
            <a:ext cx="8258204" cy="57148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Теорія ноосфери В.І. Вернадського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43808" y="704076"/>
            <a:ext cx="6192688" cy="5965284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Один з перших вчених-природознавців, що усвідомили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необхідність змін у взаємовідносинах суспільства і навколишнього середовища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</a:p>
          <a:p>
            <a:pPr marL="109728" indent="0">
              <a:buNone/>
            </a:pP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Людина не є самодостатньою живою </a:t>
            </a:r>
            <a:r>
              <a:rPr lang="uk-UA" b="1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істотою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, вона існує всередині природи і є її частиною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Оскільки природні ресурси вичерпуються,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прогрес людства наткнувся на суттєві обмеження. </a:t>
            </a:r>
          </a:p>
          <a:p>
            <a:pPr marL="109728" indent="0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Втім для Вернадського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необхідність переходу до кардинально інших принципів відносин суспільства до природи обумовлена радше законами біогеохімічної еволюції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які він сформулював в своїй концепції</a:t>
            </a:r>
          </a:p>
          <a:p>
            <a:pPr marL="109728" indent="0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Екологічна криза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спрогнозована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ним теоретично і розроблені передумови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появи якісно нового стану біосфери: «… під впливом наукової думки та людської праці біосфера перейде в новий стан – ноосферу»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4045ECB-5E12-294C-AB7E-B2BE805F3AE6}"/>
              </a:ext>
            </a:extLst>
          </p:cNvPr>
          <p:cNvSpPr txBox="1">
            <a:spLocks/>
          </p:cNvSpPr>
          <p:nvPr/>
        </p:nvSpPr>
        <p:spPr>
          <a:xfrm>
            <a:off x="251520" y="5229200"/>
            <a:ext cx="2880320" cy="571488"/>
          </a:xfrm>
          <a:prstGeom prst="rect">
            <a:avLst/>
          </a:prstGeom>
        </p:spPr>
        <p:txBody>
          <a:bodyPr vert="horz" anchor="ctr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Володимир Іванович Вернадський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(1863 – 1945)</a:t>
            </a:r>
          </a:p>
        </p:txBody>
      </p:sp>
      <p:pic>
        <p:nvPicPr>
          <p:cNvPr id="17410" name="Picture 2" descr="Владимир Иванович Вернадский">
            <a:extLst>
              <a:ext uri="{FF2B5EF4-FFF2-40B4-BE49-F238E27FC236}">
                <a16:creationId xmlns:a16="http://schemas.microsoft.com/office/drawing/2014/main" id="{4258C976-DB7E-0548-92A4-1D39830E0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3" y="1069133"/>
            <a:ext cx="2746722" cy="387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8000">
              <a:schemeClr val="accent1">
                <a:lumMod val="5000"/>
                <a:lumOff val="95000"/>
              </a:schemeClr>
            </a:gs>
            <a:gs pos="49000">
              <a:schemeClr val="accent3">
                <a:lumMod val="20000"/>
                <a:lumOff val="80000"/>
              </a:schemeClr>
            </a:gs>
            <a:gs pos="73000">
              <a:schemeClr val="accent2">
                <a:lumMod val="40000"/>
                <a:lumOff val="60000"/>
              </a:schemeClr>
            </a:gs>
            <a:gs pos="96000">
              <a:srgbClr val="BCEEB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34E1A3F2-F4AC-7640-8239-F9466E328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2040" y="99925"/>
            <a:ext cx="4211960" cy="655822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uk-UA" sz="1200" b="1" dirty="0">
                <a:solidFill>
                  <a:srgbClr val="002060"/>
                </a:solidFill>
              </a:rPr>
              <a:t>1.В певний період часу «геологічною силою» стають біологічні форми життя, </a:t>
            </a:r>
            <a:r>
              <a:rPr lang="uk-UA" sz="1200" b="1" dirty="0">
                <a:solidFill>
                  <a:srgbClr val="FF0000"/>
                </a:solidFill>
              </a:rPr>
              <a:t>а з появою і розвитком людського суспільства її місце займає «небувала геологічна сила», тобто людська перетворююча діяльність</a:t>
            </a:r>
            <a:r>
              <a:rPr lang="uk-UA" sz="1200" b="1" dirty="0">
                <a:solidFill>
                  <a:srgbClr val="002060"/>
                </a:solidFill>
              </a:rPr>
              <a:t>, що заснована на науці та використовує техніку. Залучаючи неорганічну речовину в "вихор життя", в біологічний </a:t>
            </a:r>
            <a:r>
              <a:rPr lang="uk-UA" sz="1200" b="1" dirty="0" err="1">
                <a:solidFill>
                  <a:srgbClr val="002060"/>
                </a:solidFill>
              </a:rPr>
              <a:t>колообіг</a:t>
            </a:r>
            <a:r>
              <a:rPr lang="uk-UA" sz="1200" b="1" dirty="0">
                <a:solidFill>
                  <a:srgbClr val="002060"/>
                </a:solidFill>
              </a:rPr>
              <a:t>, життя здатне згодом проникати в раніше недоступні йому області планети і збільшувати свою геологічну активність ..</a:t>
            </a:r>
          </a:p>
          <a:p>
            <a:pPr marL="109728" indent="0">
              <a:buNone/>
            </a:pPr>
            <a:endParaRPr lang="uk-UA" sz="1200" b="1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uk-UA" sz="1200" b="1" dirty="0">
                <a:solidFill>
                  <a:srgbClr val="FF0000"/>
                </a:solidFill>
              </a:rPr>
              <a:t>2.Одна з рис ноосфери – перехід людства від гетеротрофного існування </a:t>
            </a:r>
            <a:r>
              <a:rPr lang="uk-UA" sz="1200" b="1" dirty="0">
                <a:solidFill>
                  <a:srgbClr val="002060"/>
                </a:solidFill>
              </a:rPr>
              <a:t>(залежності вищих форм життя від нижчих – перш за все рослин) </a:t>
            </a:r>
            <a:r>
              <a:rPr lang="uk-UA" sz="1200" b="1" dirty="0">
                <a:solidFill>
                  <a:srgbClr val="FF0000"/>
                </a:solidFill>
              </a:rPr>
              <a:t>до автотрофного </a:t>
            </a:r>
            <a:r>
              <a:rPr lang="uk-UA" sz="1200" b="1" dirty="0">
                <a:solidFill>
                  <a:srgbClr val="002060"/>
                </a:solidFill>
              </a:rPr>
              <a:t>(вивільнення від залежності від нижчих форм)</a:t>
            </a:r>
          </a:p>
          <a:p>
            <a:pPr marL="109728" indent="0">
              <a:buNone/>
            </a:pPr>
            <a:endParaRPr lang="uk-UA" sz="1200" b="1" dirty="0">
              <a:solidFill>
                <a:srgbClr val="002060"/>
              </a:solidFill>
            </a:endParaRPr>
          </a:p>
          <a:p>
            <a:pPr marL="109728" indent="0">
              <a:buNone/>
            </a:pPr>
            <a:r>
              <a:rPr lang="uk-UA" sz="1200" b="1" dirty="0">
                <a:solidFill>
                  <a:srgbClr val="002060"/>
                </a:solidFill>
              </a:rPr>
              <a:t>3.</a:t>
            </a:r>
            <a:r>
              <a:rPr lang="uk-UA" sz="1200" b="1" dirty="0">
                <a:solidFill>
                  <a:srgbClr val="FF0000"/>
                </a:solidFill>
              </a:rPr>
              <a:t>Біосфера – передумова для виникнення ноосфери</a:t>
            </a:r>
            <a:r>
              <a:rPr lang="uk-UA" sz="1200" b="1" dirty="0">
                <a:solidFill>
                  <a:srgbClr val="002060"/>
                </a:solidFill>
              </a:rPr>
              <a:t>, з її появою вона втрачає своє призначення, свою роль як геологічної сили, тобто розвиток йде за законом заперечення – заперечення</a:t>
            </a:r>
          </a:p>
          <a:p>
            <a:pPr marL="109728" indent="0">
              <a:buNone/>
            </a:pPr>
            <a:endParaRPr lang="uk-UA" sz="1200" b="1" dirty="0">
              <a:solidFill>
                <a:srgbClr val="002060"/>
              </a:solidFill>
            </a:endParaRPr>
          </a:p>
          <a:p>
            <a:pPr marL="109728" indent="0">
              <a:buNone/>
            </a:pPr>
            <a:r>
              <a:rPr lang="uk-UA" sz="1200" b="1" dirty="0">
                <a:solidFill>
                  <a:srgbClr val="002060"/>
                </a:solidFill>
              </a:rPr>
              <a:t>4. </a:t>
            </a:r>
            <a:r>
              <a:rPr lang="uk-UA" sz="1200" b="1" dirty="0">
                <a:solidFill>
                  <a:srgbClr val="FF0000"/>
                </a:solidFill>
              </a:rPr>
              <a:t>Умови, що призводять до </a:t>
            </a:r>
            <a:r>
              <a:rPr lang="uk-UA" sz="1200" b="1" dirty="0" err="1">
                <a:solidFill>
                  <a:srgbClr val="FF0000"/>
                </a:solidFill>
              </a:rPr>
              <a:t>автотрофності</a:t>
            </a:r>
            <a:r>
              <a:rPr lang="uk-UA" sz="1200" b="1" dirty="0">
                <a:solidFill>
                  <a:srgbClr val="FF0000"/>
                </a:solidFill>
              </a:rPr>
              <a:t> </a:t>
            </a:r>
            <a:r>
              <a:rPr lang="uk-UA" sz="1200" b="1" dirty="0">
                <a:solidFill>
                  <a:srgbClr val="002060"/>
                </a:solidFill>
              </a:rPr>
              <a:t>– створення штучних продуктів харчування, керованих біологічних процесів, безвідходних технологій</a:t>
            </a:r>
          </a:p>
          <a:p>
            <a:pPr marL="109728" indent="0">
              <a:buNone/>
            </a:pPr>
            <a:r>
              <a:rPr lang="uk-UA" sz="1200" b="1" dirty="0" err="1">
                <a:solidFill>
                  <a:srgbClr val="FF0000"/>
                </a:solidFill>
              </a:rPr>
              <a:t>Автотрофність</a:t>
            </a:r>
            <a:r>
              <a:rPr lang="uk-UA" sz="1200" b="1" dirty="0">
                <a:solidFill>
                  <a:srgbClr val="FF0000"/>
                </a:solidFill>
              </a:rPr>
              <a:t> – можливість вічного існування розумного життя та розселення людини у космосі </a:t>
            </a:r>
          </a:p>
        </p:txBody>
      </p:sp>
      <p:pic>
        <p:nvPicPr>
          <p:cNvPr id="15362" name="Picture 2" descr="Начало атомного века и ноосфера. Монеты с Владимиром Вернадским">
            <a:extLst>
              <a:ext uri="{FF2B5EF4-FFF2-40B4-BE49-F238E27FC236}">
                <a16:creationId xmlns:a16="http://schemas.microsoft.com/office/drawing/2014/main" id="{C89A2A5E-64AD-0846-B368-C407EF03449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24" y="229251"/>
            <a:ext cx="5004549" cy="311394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От биосферы к ноосфере 3/3">
            <a:extLst>
              <a:ext uri="{FF2B5EF4-FFF2-40B4-BE49-F238E27FC236}">
                <a16:creationId xmlns:a16="http://schemas.microsoft.com/office/drawing/2014/main" id="{0B8F81D3-8565-9B47-9631-6D5181D21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" y="3645024"/>
            <a:ext cx="5004549" cy="31819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387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8000">
              <a:schemeClr val="accent1">
                <a:lumMod val="5000"/>
                <a:lumOff val="95000"/>
              </a:schemeClr>
            </a:gs>
            <a:gs pos="49000">
              <a:schemeClr val="accent3">
                <a:lumMod val="20000"/>
                <a:lumOff val="80000"/>
              </a:schemeClr>
            </a:gs>
            <a:gs pos="73000">
              <a:schemeClr val="accent2">
                <a:lumMod val="40000"/>
                <a:lumOff val="60000"/>
              </a:schemeClr>
            </a:gs>
            <a:gs pos="96000">
              <a:srgbClr val="BCEEB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>
            <a:extLst>
              <a:ext uri="{FF2B5EF4-FFF2-40B4-BE49-F238E27FC236}">
                <a16:creationId xmlns:a16="http://schemas.microsoft.com/office/drawing/2014/main" id="{D74808F6-86F2-FA4A-84F5-B670EA2F8011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4860032" cy="674136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uk-UA" sz="1400" b="1" dirty="0">
                <a:solidFill>
                  <a:srgbClr val="002060"/>
                </a:solidFill>
              </a:rPr>
              <a:t>У </a:t>
            </a:r>
            <a:r>
              <a:rPr lang="uk-UA" sz="1400" b="1" dirty="0">
                <a:solidFill>
                  <a:srgbClr val="FF0000"/>
                </a:solidFill>
              </a:rPr>
              <a:t>1938</a:t>
            </a:r>
            <a:r>
              <a:rPr lang="uk-UA" sz="1400" b="1" dirty="0">
                <a:solidFill>
                  <a:srgbClr val="002060"/>
                </a:solidFill>
              </a:rPr>
              <a:t> році Вернадський писав: </a:t>
            </a:r>
          </a:p>
          <a:p>
            <a:pPr marL="109728" indent="0">
              <a:buFont typeface="Georgia"/>
              <a:buNone/>
            </a:pPr>
            <a:r>
              <a:rPr lang="uk-UA" sz="1400" b="1" dirty="0">
                <a:solidFill>
                  <a:srgbClr val="002060"/>
                </a:solidFill>
              </a:rPr>
              <a:t>«Ми присутні і </a:t>
            </a:r>
            <a:r>
              <a:rPr lang="uk-UA" sz="1400" b="1" dirty="0" err="1">
                <a:solidFill>
                  <a:srgbClr val="002060"/>
                </a:solidFill>
              </a:rPr>
              <a:t>життєво</a:t>
            </a:r>
            <a:r>
              <a:rPr lang="uk-UA" sz="1400" b="1" dirty="0">
                <a:solidFill>
                  <a:srgbClr val="002060"/>
                </a:solidFill>
              </a:rPr>
              <a:t> беремо участь у створенні в біосфері нового </a:t>
            </a:r>
            <a:r>
              <a:rPr lang="uk-UA" sz="1400" b="1" dirty="0">
                <a:solidFill>
                  <a:srgbClr val="FF0000"/>
                </a:solidFill>
              </a:rPr>
              <a:t>геологічного фактору, небувалого в ній по потужності </a:t>
            </a:r>
            <a:r>
              <a:rPr lang="uk-UA" sz="1400" b="1" dirty="0">
                <a:solidFill>
                  <a:srgbClr val="002060"/>
                </a:solidFill>
              </a:rPr>
              <a:t>... Закінчено після багатьох сотень тисяч років неухильних стихійних прагнень </a:t>
            </a:r>
            <a:r>
              <a:rPr lang="uk-UA" sz="1400" b="1" dirty="0">
                <a:solidFill>
                  <a:srgbClr val="FF0000"/>
                </a:solidFill>
              </a:rPr>
              <a:t>охоплення всієї поверхні біосфери єдиним соціальним видом тваринного світу - людиною</a:t>
            </a:r>
            <a:r>
              <a:rPr lang="uk-UA" sz="1400" b="1" dirty="0">
                <a:solidFill>
                  <a:srgbClr val="002060"/>
                </a:solidFill>
              </a:rPr>
              <a:t>. </a:t>
            </a:r>
          </a:p>
          <a:p>
            <a:pPr marL="109728" indent="0">
              <a:buFont typeface="Georgia"/>
              <a:buNone/>
            </a:pPr>
            <a:r>
              <a:rPr lang="uk-UA" sz="1400" b="1" dirty="0">
                <a:solidFill>
                  <a:srgbClr val="FF0000"/>
                </a:solidFill>
              </a:rPr>
              <a:t>Створення ноосфери з біосфери є природне явище, глибше і потужніше у своїй основі, ніж людська історія ...»</a:t>
            </a:r>
          </a:p>
          <a:p>
            <a:pPr marL="109728" indent="0">
              <a:buFont typeface="Georgia"/>
              <a:buNone/>
            </a:pPr>
            <a:endParaRPr lang="uk-UA" sz="1400" b="1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uk-UA" sz="1400" b="1" dirty="0">
                <a:solidFill>
                  <a:srgbClr val="002060"/>
                </a:solidFill>
              </a:rPr>
              <a:t>Термін </a:t>
            </a:r>
            <a:r>
              <a:rPr lang="uk-UA" sz="1400" b="1" dirty="0">
                <a:solidFill>
                  <a:srgbClr val="FF0000"/>
                </a:solidFill>
              </a:rPr>
              <a:t>"ноосфера" </a:t>
            </a:r>
            <a:r>
              <a:rPr lang="uk-UA" sz="1400" b="1" dirty="0">
                <a:solidFill>
                  <a:srgbClr val="002060"/>
                </a:solidFill>
              </a:rPr>
              <a:t>перекладається буквально як </a:t>
            </a:r>
            <a:r>
              <a:rPr lang="uk-UA" sz="1400" b="1" dirty="0">
                <a:solidFill>
                  <a:srgbClr val="FF0000"/>
                </a:solidFill>
              </a:rPr>
              <a:t>сфера розуму</a:t>
            </a:r>
            <a:r>
              <a:rPr lang="uk-UA" sz="1400" b="1" dirty="0">
                <a:solidFill>
                  <a:srgbClr val="002060"/>
                </a:solidFill>
              </a:rPr>
              <a:t>. Вперше його ввів в науковий обіг в </a:t>
            </a:r>
            <a:r>
              <a:rPr lang="uk-UA" sz="1400" b="1" dirty="0">
                <a:solidFill>
                  <a:srgbClr val="FF0000"/>
                </a:solidFill>
              </a:rPr>
              <a:t>1927 </a:t>
            </a:r>
            <a:r>
              <a:rPr lang="uk-UA" sz="1400" b="1" dirty="0" err="1">
                <a:solidFill>
                  <a:srgbClr val="FF0000"/>
                </a:solidFill>
              </a:rPr>
              <a:t>р</a:t>
            </a:r>
            <a:r>
              <a:rPr lang="uk-UA" sz="1400" b="1" dirty="0">
                <a:solidFill>
                  <a:srgbClr val="FF0000"/>
                </a:solidFill>
              </a:rPr>
              <a:t> </a:t>
            </a:r>
            <a:r>
              <a:rPr lang="uk-UA" sz="1400" b="1" dirty="0">
                <a:solidFill>
                  <a:srgbClr val="002060"/>
                </a:solidFill>
              </a:rPr>
              <a:t>французький вчений </a:t>
            </a:r>
            <a:r>
              <a:rPr lang="uk-UA" sz="1400" b="1" dirty="0">
                <a:solidFill>
                  <a:srgbClr val="FF0000"/>
                </a:solidFill>
              </a:rPr>
              <a:t>Е. </a:t>
            </a:r>
            <a:r>
              <a:rPr lang="uk-UA" sz="1400" b="1" dirty="0" err="1">
                <a:solidFill>
                  <a:srgbClr val="FF0000"/>
                </a:solidFill>
              </a:rPr>
              <a:t>Леруа</a:t>
            </a:r>
            <a:r>
              <a:rPr lang="uk-UA" sz="1400" b="1" dirty="0">
                <a:solidFill>
                  <a:srgbClr val="FF0000"/>
                </a:solidFill>
              </a:rPr>
              <a:t>.</a:t>
            </a:r>
            <a:r>
              <a:rPr lang="uk-UA" sz="1400" b="1" dirty="0">
                <a:solidFill>
                  <a:srgbClr val="002060"/>
                </a:solidFill>
              </a:rPr>
              <a:t> Разом з </a:t>
            </a:r>
            <a:r>
              <a:rPr lang="uk-UA" sz="1400" b="1" dirty="0" err="1">
                <a:solidFill>
                  <a:srgbClr val="002060"/>
                </a:solidFill>
              </a:rPr>
              <a:t>Тейяр</a:t>
            </a:r>
            <a:r>
              <a:rPr lang="uk-UA" sz="1400" b="1" dirty="0">
                <a:solidFill>
                  <a:srgbClr val="002060"/>
                </a:solidFill>
              </a:rPr>
              <a:t> де </a:t>
            </a:r>
            <a:r>
              <a:rPr lang="uk-UA" sz="1400" b="1" dirty="0" err="1">
                <a:solidFill>
                  <a:srgbClr val="002060"/>
                </a:solidFill>
              </a:rPr>
              <a:t>Шарденом</a:t>
            </a:r>
            <a:r>
              <a:rPr lang="uk-UA" sz="1400" b="1" dirty="0">
                <a:solidFill>
                  <a:srgbClr val="002060"/>
                </a:solidFill>
              </a:rPr>
              <a:t> він розглядав </a:t>
            </a:r>
            <a:r>
              <a:rPr lang="uk-UA" sz="1400" b="1" dirty="0">
                <a:solidFill>
                  <a:srgbClr val="FF0000"/>
                </a:solidFill>
              </a:rPr>
              <a:t>ноосферу як якесь ідеальне утворення, </a:t>
            </a:r>
            <a:r>
              <a:rPr lang="uk-UA" sz="1400" b="1" dirty="0" err="1">
                <a:solidFill>
                  <a:srgbClr val="FF0000"/>
                </a:solidFill>
              </a:rPr>
              <a:t>позасферна</a:t>
            </a:r>
            <a:r>
              <a:rPr lang="uk-UA" sz="1400" b="1" dirty="0">
                <a:solidFill>
                  <a:srgbClr val="FF0000"/>
                </a:solidFill>
              </a:rPr>
              <a:t> оболонка думки, що оточує Землю</a:t>
            </a:r>
            <a:r>
              <a:rPr lang="uk-UA" sz="1400" b="1" dirty="0">
                <a:solidFill>
                  <a:srgbClr val="002060"/>
                </a:solidFill>
              </a:rPr>
              <a:t>. </a:t>
            </a:r>
          </a:p>
          <a:p>
            <a:pPr marL="109728" indent="0">
              <a:buNone/>
            </a:pPr>
            <a:endParaRPr lang="uk-UA" sz="1400" b="1" dirty="0">
              <a:solidFill>
                <a:srgbClr val="002060"/>
              </a:solidFill>
            </a:endParaRPr>
          </a:p>
          <a:p>
            <a:pPr marL="109728" indent="0">
              <a:buNone/>
            </a:pPr>
            <a:r>
              <a:rPr lang="uk-UA" sz="1400" b="1" dirty="0">
                <a:solidFill>
                  <a:srgbClr val="002060"/>
                </a:solidFill>
              </a:rPr>
              <a:t>В. І. Вернадський вживає поняття "ноосфера" в різних </a:t>
            </a:r>
            <a:r>
              <a:rPr lang="uk-UA" sz="1400" b="1" dirty="0" err="1">
                <a:solidFill>
                  <a:srgbClr val="002060"/>
                </a:solidFill>
              </a:rPr>
              <a:t>сенсах</a:t>
            </a:r>
            <a:r>
              <a:rPr lang="uk-UA" sz="1400" b="1" dirty="0">
                <a:solidFill>
                  <a:srgbClr val="002060"/>
                </a:solidFill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uk-UA" sz="1400" b="1" dirty="0">
                <a:solidFill>
                  <a:srgbClr val="002060"/>
                </a:solidFill>
              </a:rPr>
              <a:t>як </a:t>
            </a:r>
            <a:r>
              <a:rPr lang="uk-UA" sz="1400" b="1" dirty="0">
                <a:solidFill>
                  <a:srgbClr val="FF0000"/>
                </a:solidFill>
              </a:rPr>
              <a:t>стан планети</a:t>
            </a:r>
            <a:r>
              <a:rPr lang="uk-UA" sz="1400" b="1" dirty="0">
                <a:solidFill>
                  <a:srgbClr val="002060"/>
                </a:solidFill>
              </a:rPr>
              <a:t>, коли людина стає найбільшою перетворюючої геологічною силою; </a:t>
            </a:r>
          </a:p>
          <a:p>
            <a:pPr>
              <a:buFont typeface="Wingdings" pitchFamily="2" charset="2"/>
              <a:buChar char="Ø"/>
            </a:pPr>
            <a:r>
              <a:rPr lang="uk-UA" sz="1400" b="1" dirty="0">
                <a:solidFill>
                  <a:srgbClr val="002060"/>
                </a:solidFill>
              </a:rPr>
              <a:t> як </a:t>
            </a:r>
            <a:r>
              <a:rPr lang="uk-UA" sz="1400" b="1" dirty="0">
                <a:solidFill>
                  <a:srgbClr val="FF0000"/>
                </a:solidFill>
              </a:rPr>
              <a:t>область активного прояву наукової думки</a:t>
            </a:r>
            <a:r>
              <a:rPr lang="uk-UA" sz="1400" b="1" dirty="0">
                <a:solidFill>
                  <a:srgbClr val="002060"/>
                </a:solidFill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uk-UA" sz="1400" b="1" dirty="0">
                <a:solidFill>
                  <a:srgbClr val="002060"/>
                </a:solidFill>
              </a:rPr>
              <a:t>як головний </a:t>
            </a:r>
            <a:r>
              <a:rPr lang="uk-UA" sz="1400" b="1" dirty="0">
                <a:solidFill>
                  <a:srgbClr val="FF0000"/>
                </a:solidFill>
              </a:rPr>
              <a:t>фактор перебудови і зміни біосфери</a:t>
            </a:r>
          </a:p>
        </p:txBody>
      </p:sp>
      <p:pic>
        <p:nvPicPr>
          <p:cNvPr id="16386" name="Picture 2" descr="Суть теории Ноосферы Вернадского. - Едкий натр — КОНТ">
            <a:extLst>
              <a:ext uri="{FF2B5EF4-FFF2-40B4-BE49-F238E27FC236}">
                <a16:creationId xmlns:a16="http://schemas.microsoft.com/office/drawing/2014/main" id="{4A1BC34D-ED70-384A-BFA9-6D5CBD717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t="24454" r="3713" b="-3057"/>
          <a:stretch/>
        </p:blipFill>
        <p:spPr bwMode="auto">
          <a:xfrm>
            <a:off x="4624899" y="692696"/>
            <a:ext cx="4499992" cy="27363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Ноосфера / Существует ли глобальное информационное поле Вселенной? / Опросы  на Psi-Technology.net">
            <a:extLst>
              <a:ext uri="{FF2B5EF4-FFF2-40B4-BE49-F238E27FC236}">
                <a16:creationId xmlns:a16="http://schemas.microsoft.com/office/drawing/2014/main" id="{9EF72E0B-B86E-F943-902D-9D71D3377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64" y="3723282"/>
            <a:ext cx="4570598" cy="25860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168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>
            <a:extLst>
              <a:ext uri="{FF2B5EF4-FFF2-40B4-BE49-F238E27FC236}">
                <a16:creationId xmlns:a16="http://schemas.microsoft.com/office/drawing/2014/main" id="{1D17AE49-2259-EB41-B07D-8EEA78C11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512" y="99622"/>
            <a:ext cx="8928992" cy="66587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Умови для переходу з біосфери в ноосферу</a:t>
            </a: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1. Заселення людиною всієї планети</a:t>
            </a:r>
          </a:p>
          <a:p>
            <a:pPr>
              <a:buNone/>
            </a:pP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2. Перетворення засобів зв'язку та обмінів між країнами.</a:t>
            </a:r>
          </a:p>
          <a:p>
            <a:pPr>
              <a:buNone/>
            </a:pP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3. Зміцнення </a:t>
            </a:r>
            <a:r>
              <a:rPr lang="uk-UA" sz="1800" b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зв'язків</a:t>
            </a: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(передусім політичних) між країнами.</a:t>
            </a:r>
          </a:p>
          <a:p>
            <a:pPr>
              <a:buNone/>
            </a:pP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4. Зростання переваги геологічної ролі людини над іншими геологічними процесами, що протікають в біосфері.</a:t>
            </a:r>
          </a:p>
          <a:p>
            <a:pPr>
              <a:buNone/>
            </a:pP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5. Розширення меж біосфери та вихід у космос.</a:t>
            </a:r>
          </a:p>
          <a:p>
            <a:pPr>
              <a:buNone/>
            </a:pP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6. Відкриття нових джерел енергії.</a:t>
            </a:r>
          </a:p>
          <a:p>
            <a:pPr>
              <a:buNone/>
            </a:pP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7. Рівність людей всіх рас і релігій.</a:t>
            </a:r>
          </a:p>
          <a:p>
            <a:pPr>
              <a:buNone/>
            </a:pP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8. Зростання ролі народних мас у вирішенні питань зовнішньої та внутрішньої політики.</a:t>
            </a:r>
          </a:p>
          <a:p>
            <a:pPr>
              <a:buNone/>
            </a:pP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9. Свобода наукової думки і наукового пошуку від тиску релігійних, філософських і політичних установок, створення в державі умов, сприятливих для вільної наукової думки.</a:t>
            </a:r>
          </a:p>
          <a:p>
            <a:pPr>
              <a:buNone/>
            </a:pP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10. Продумана система народної освіти і піднесення добробуту, недопущення голоду, злиднів і послаблення </a:t>
            </a:r>
            <a:r>
              <a:rPr lang="uk-UA" sz="1800" b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хвороб</a:t>
            </a: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11. Розумне перетворення первинної природи з метою зробити її здатною задовольнити всі матеріальні, естетичні і духовні потреби </a:t>
            </a:r>
            <a:r>
              <a:rPr lang="uk-UA" sz="1800" b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чисельно</a:t>
            </a: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зростаючого населення.</a:t>
            </a:r>
          </a:p>
          <a:p>
            <a:pPr>
              <a:buNone/>
            </a:pP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12. Виключення війн з життя суспільства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370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208E3-3982-704D-8750-EE00D5A3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20" y="0"/>
            <a:ext cx="3383280" cy="469250"/>
          </a:xfrm>
        </p:spPr>
        <p:txBody>
          <a:bodyPr/>
          <a:lstStyle/>
          <a:p>
            <a:r>
              <a:rPr lang="ru-UA" dirty="0">
                <a:solidFill>
                  <a:srgbClr val="FF0000"/>
                </a:solidFill>
                <a:latin typeface="Bookman Old Style" panose="02050604050505020204" pitchFamily="18" charset="0"/>
              </a:rPr>
              <a:t>1. Гонка озброєнь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8BEB04-FB6A-5040-B851-09A289B148B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34001" y="469250"/>
            <a:ext cx="4648999" cy="5755413"/>
          </a:xfrm>
        </p:spPr>
        <p:txBody>
          <a:bodyPr>
            <a:noAutofit/>
          </a:bodyPr>
          <a:lstStyle/>
          <a:p>
            <a:pPr algn="just"/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Становлення світової політичної системи як системи біполярного протистояння СРСР та США, в основі якої гонка озброєнь - змагання двох наддержав за стратегічну військову перевагу.</a:t>
            </a:r>
          </a:p>
          <a:p>
            <a:pPr algn="just"/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Процес гонки озброєнь вимагав не просто колосальних витрат ресурсів, але і ясного розуміння того, куди і яким чином ці ресурси слід направляти, що, в свою чергу, вимагало </a:t>
            </a:r>
            <a:r>
              <a:rPr lang="uk-UA" sz="1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максимально точної оцінки поточної політичної ситуації на світовій арені і розуміння можливих перспектив її розвитку</a:t>
            </a: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У числі перших великих замовників і споживачів розробок по політичному аналізу і прогнозування були </a:t>
            </a:r>
            <a:r>
              <a:rPr lang="uk-UA" sz="1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структури, пов'язані з обороною і військово-промисловим комплексом </a:t>
            </a: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(зокрема, Пентагон).</a:t>
            </a:r>
          </a:p>
        </p:txBody>
      </p:sp>
      <p:pic>
        <p:nvPicPr>
          <p:cNvPr id="5" name="Picture 2" descr="http://pics.utro.ru/utro_photos/2012/02/06/201big.jpg">
            <a:extLst>
              <a:ext uri="{FF2B5EF4-FFF2-40B4-BE49-F238E27FC236}">
                <a16:creationId xmlns:a16="http://schemas.microsoft.com/office/drawing/2014/main" id="{287E1510-2D97-104D-BC04-7EA8413F98A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0" y="0"/>
            <a:ext cx="4024064" cy="4024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rocketpolk44.narod.ru/rb47e.jpg">
            <a:extLst>
              <a:ext uri="{FF2B5EF4-FFF2-40B4-BE49-F238E27FC236}">
                <a16:creationId xmlns:a16="http://schemas.microsoft.com/office/drawing/2014/main" id="{A3FE8354-460E-0546-AD02-2AE9107A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" y="3796087"/>
            <a:ext cx="4125401" cy="3061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6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219" y="-36622"/>
            <a:ext cx="8115328" cy="6403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Історіометрична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теорія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О.Л. </a:t>
            </a:r>
            <a:r>
              <a:rPr lang="ru-RU" sz="2800" b="1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Чижевського</a:t>
            </a:r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1" y="829012"/>
            <a:ext cx="5175139" cy="5871905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Засновник геліобіології та космічного природознавства</a:t>
            </a:r>
          </a:p>
          <a:p>
            <a:pPr algn="just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Вивів закономірність впливу сонячної активності на поведінку соціальних спільнот, народів, людства</a:t>
            </a:r>
          </a:p>
          <a:p>
            <a:pPr algn="just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Інтерес до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плямоутворення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на Сонці</a:t>
            </a:r>
          </a:p>
          <a:p>
            <a:pPr algn="just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У 1915 р. влітку спостерігав в телескоп за Сонцем і виявив вражаючий факт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співпадіння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появи великих плям поблизу центрального меридіану Сонця та активізацію масових дій людей на Землі</a:t>
            </a:r>
          </a:p>
          <a:p>
            <a:pPr algn="just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Помітив, що коли велика кількість плям (сонячний індекс) – на фронтах І Світової війни посилювалися бойові дії і навпаки. Зробив висновок,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плямоутворення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стимулює як організовані, так і стихійні дії людей на Землі.</a:t>
            </a:r>
          </a:p>
          <a:p>
            <a:pPr algn="just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Надалі Чижевський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співставив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дані про сонячну активність та історичну хронологію подій за останні 300 років. Захистив докторську дисертацію «Дослідження періодичності всесвітньо-історичного процесу» в Московському університеті у 1918 р. У 1928 її опублікувала Нью-Йоркська Академія наук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англ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мовою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05365F8-48F6-EA42-9AC6-3ABE8D1D088B}"/>
              </a:ext>
            </a:extLst>
          </p:cNvPr>
          <p:cNvSpPr txBox="1">
            <a:spLocks/>
          </p:cNvSpPr>
          <p:nvPr/>
        </p:nvSpPr>
        <p:spPr>
          <a:xfrm>
            <a:off x="-24063" y="3619499"/>
            <a:ext cx="3206730" cy="640373"/>
          </a:xfrm>
          <a:prstGeom prst="rect">
            <a:avLst/>
          </a:prstGeom>
        </p:spPr>
        <p:txBody>
          <a:bodyPr vert="horz" anchor="ctr">
            <a:normAutofit fontScale="5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Олексадр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Леонідович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Чижевський</a:t>
            </a:r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(1897 – 1964)</a:t>
            </a:r>
          </a:p>
        </p:txBody>
      </p:sp>
      <p:pic>
        <p:nvPicPr>
          <p:cNvPr id="18434" name="Picture 2" descr="Физические факторы исторического процесса (Чижевский А.) - купить книгу с  доставкой в интернет-магазине «Читай-город». ISBN: 978-5-413-02016-6">
            <a:extLst>
              <a:ext uri="{FF2B5EF4-FFF2-40B4-BE49-F238E27FC236}">
                <a16:creationId xmlns:a16="http://schemas.microsoft.com/office/drawing/2014/main" id="{2C85E36E-82E8-5242-BC42-82075198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" y="4383747"/>
            <a:ext cx="1588410" cy="234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Александр Леонидович Чижевский – путь учёного в начале XX века">
            <a:extLst>
              <a:ext uri="{FF2B5EF4-FFF2-40B4-BE49-F238E27FC236}">
                <a16:creationId xmlns:a16="http://schemas.microsoft.com/office/drawing/2014/main" id="{17AE4548-718E-E84E-A7F8-7A25C56EE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2969213" cy="294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Книга: &quot;Солнечный пульс жизни&quot; - Александр Чижевский. Купить книгу, читать  рецензии | ISBN 978-5-8112-5092-9 | Лабиринт">
            <a:extLst>
              <a:ext uri="{FF2B5EF4-FFF2-40B4-BE49-F238E27FC236}">
                <a16:creationId xmlns:a16="http://schemas.microsoft.com/office/drawing/2014/main" id="{67D87D33-70DA-A146-8CAD-54B013808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302" y="4243667"/>
            <a:ext cx="1490340" cy="237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Пятна на солнце&quot; скачать fb2, rtf, epub, pdf, txt книгу Александр  Леонидович Аввакумов">
            <a:extLst>
              <a:ext uri="{FF2B5EF4-FFF2-40B4-BE49-F238E27FC236}">
                <a16:creationId xmlns:a16="http://schemas.microsoft.com/office/drawing/2014/main" id="{48C09D49-A5E2-6248-8979-FF987CBBA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193" y="5026629"/>
            <a:ext cx="1297221" cy="183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олнце толкает на митинги и самоубийства?">
            <a:extLst>
              <a:ext uri="{FF2B5EF4-FFF2-40B4-BE49-F238E27FC236}">
                <a16:creationId xmlns:a16="http://schemas.microsoft.com/office/drawing/2014/main" id="{AD459C72-D9EC-0847-B97F-DBA1DDC50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83897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99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337BF00D-1F76-CC4E-B607-EFBC84AFB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548680"/>
            <a:ext cx="4464496" cy="6226707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Основний закон </a:t>
            </a:r>
            <a:r>
              <a:rPr lang="uk-UA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історіометричної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теорії Чижевського: «стан схильності до поведінки людських мас є функцією енергетичної діяльності Сонця» </a:t>
            </a:r>
          </a:p>
          <a:p>
            <a:pPr marL="109728" indent="0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Головні моменти історичного життя держав і народів протікають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циклічно та синхронно</a:t>
            </a:r>
          </a:p>
          <a:p>
            <a:pPr marL="109728" indent="0">
              <a:buNone/>
            </a:pPr>
            <a:endParaRPr lang="uk-UA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109728" indent="0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Періоди підвищених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концентрацій (згущень) історичних подій змінюються епохами розріджень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впродовж яких кількість  масових подій, що знову виникають, зменшується до мінімуму.</a:t>
            </a:r>
          </a:p>
          <a:p>
            <a:pPr marL="109728" indent="0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Це відбувається відповідно у максимуми та мінімуми сонячної активності</a:t>
            </a:r>
          </a:p>
        </p:txBody>
      </p:sp>
      <p:pic>
        <p:nvPicPr>
          <p:cNvPr id="19458" name="Picture 2" descr="Создана светоизлучающая система, яркость которой намного превышает яркость  свечения Солнца – Community">
            <a:extLst>
              <a:ext uri="{FF2B5EF4-FFF2-40B4-BE49-F238E27FC236}">
                <a16:creationId xmlns:a16="http://schemas.microsoft.com/office/drawing/2014/main" id="{6252D6E9-E950-5543-BC94-D3E02420B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8" y="1182100"/>
            <a:ext cx="4493799" cy="44937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84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>
            <a:extLst>
              <a:ext uri="{FF2B5EF4-FFF2-40B4-BE49-F238E27FC236}">
                <a16:creationId xmlns:a16="http://schemas.microsoft.com/office/drawing/2014/main" id="{347694B1-AFE4-6347-88F8-1E2F5E0DA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548680"/>
            <a:ext cx="4392488" cy="622670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Всезагальний цикл  найважливіших історичних подій (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історіометричний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цикл) повторюється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кожного століття 9 разів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 триває як і цикл сонячної активності  близько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11,1 років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</a:p>
          <a:p>
            <a:pPr marL="109728" indent="0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Всередині циклу 4 фази</a:t>
            </a:r>
          </a:p>
          <a:p>
            <a:pPr algn="just">
              <a:buNone/>
            </a:pP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Епоха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мінімуму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: 3,5года і 5%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масових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рухів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Епоха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наростання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максимуму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: 2 роки і 20%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рухів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Епоха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максимуму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: 3 роки і 60%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рухів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Епоха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падіння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максимуму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: 3 роки і 15%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рухів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6" descr="Солнечная активность и ее влияние на Землю">
            <a:extLst>
              <a:ext uri="{FF2B5EF4-FFF2-40B4-BE49-F238E27FC236}">
                <a16:creationId xmlns:a16="http://schemas.microsoft.com/office/drawing/2014/main" id="{6F7DFF6A-37D7-5B42-A1FF-03CA1DBCF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608512" cy="23042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олнце толкает на митинги и самоубийства?">
            <a:extLst>
              <a:ext uri="{FF2B5EF4-FFF2-40B4-BE49-F238E27FC236}">
                <a16:creationId xmlns:a16="http://schemas.microsoft.com/office/drawing/2014/main" id="{BC7C4E93-C1AC-694F-A101-543E1C214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30885"/>
            <a:ext cx="4136124" cy="406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398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Солнечные циклы, закон Оукена-Чекирды, кривые Самариной по образованию,  Самарина Г.П., Дорошко С.Е., Чекирда В.А. Ноосферная экономика: назад к  истокам, Базисное значение труда и мотивации">
            <a:extLst>
              <a:ext uri="{FF2B5EF4-FFF2-40B4-BE49-F238E27FC236}">
                <a16:creationId xmlns:a16="http://schemas.microsoft.com/office/drawing/2014/main" id="{6B5B5BA9-2F0F-DF4C-A083-1887A1CF4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" y="764704"/>
            <a:ext cx="9008225" cy="543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89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F95C8-2D42-B046-A6D0-1FA9A03D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" y="52870"/>
            <a:ext cx="8661648" cy="51364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Теорія довгострокових циклів динаміки суспільства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982A5E-EF83-CC4E-9D21-103C2CA4C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8251" y="1124744"/>
            <a:ext cx="5652120" cy="5328592"/>
          </a:xfrm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1925 -1928 сформулював основи теорії передбачення в роботах «Проблеми передбачення», «план і передбачення», «Основні проблеми економічної статики та динаміки», «Великі цикли кон'юнктури»</a:t>
            </a:r>
          </a:p>
          <a:p>
            <a:r>
              <a:rPr lang="uk-UA" b="1" dirty="0">
                <a:solidFill>
                  <a:srgbClr val="FF0000"/>
                </a:solidFill>
              </a:rPr>
              <a:t>Динаміка суспільства піддається прогнозуванню</a:t>
            </a:r>
            <a:r>
              <a:rPr lang="uk-UA" b="1" dirty="0">
                <a:solidFill>
                  <a:srgbClr val="002060"/>
                </a:solidFill>
              </a:rPr>
              <a:t>, суспільство  розвивається згідно з законами, розуміння яких надає можливість передбачати майбутні тенденції</a:t>
            </a:r>
          </a:p>
          <a:p>
            <a:r>
              <a:rPr lang="uk-UA" b="1" dirty="0">
                <a:solidFill>
                  <a:srgbClr val="FF0000"/>
                </a:solidFill>
              </a:rPr>
              <a:t>В прогнозуванні важливо базуватися на пізнаних закономірностях – статики, циклічної динаміки та соціогенетики</a:t>
            </a:r>
          </a:p>
        </p:txBody>
      </p:sp>
      <p:pic>
        <p:nvPicPr>
          <p:cNvPr id="23554" name="Picture 2" descr="Кондратьев, Николай Дмитриевич — Википедия">
            <a:extLst>
              <a:ext uri="{FF2B5EF4-FFF2-40B4-BE49-F238E27FC236}">
                <a16:creationId xmlns:a16="http://schemas.microsoft.com/office/drawing/2014/main" id="{917599FC-E54F-7F4A-99C1-A01B2BADF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8" y="620688"/>
            <a:ext cx="3064502" cy="410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D8FE170-FC1F-3F44-BAAF-057923A25097}"/>
              </a:ext>
            </a:extLst>
          </p:cNvPr>
          <p:cNvSpPr txBox="1">
            <a:spLocks/>
          </p:cNvSpPr>
          <p:nvPr/>
        </p:nvSpPr>
        <p:spPr>
          <a:xfrm>
            <a:off x="304913" y="5013176"/>
            <a:ext cx="3043338" cy="86409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Микола Дмитрович </a:t>
            </a:r>
            <a:r>
              <a:rPr lang="uk-UA" sz="1600" b="1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Кондрат</a:t>
            </a:r>
            <a:r>
              <a:rPr lang="en-US" sz="16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’</a:t>
            </a:r>
            <a:r>
              <a:rPr lang="uk-UA" sz="1600" b="1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єв</a:t>
            </a:r>
            <a:endParaRPr lang="uk-UA" sz="1600" b="1" dirty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/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(1892 – 1938)</a:t>
            </a:r>
          </a:p>
        </p:txBody>
      </p:sp>
    </p:spTree>
    <p:extLst>
      <p:ext uri="{BB962C8B-B14F-4D97-AF65-F5344CB8AC3E}">
        <p14:creationId xmlns:p14="http://schemas.microsoft.com/office/powerpoint/2010/main" val="1213053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0011323-7CF9-2A47-8468-04E105AFB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242161"/>
            <a:ext cx="4648200" cy="6427200"/>
          </a:xfrm>
        </p:spPr>
        <p:txBody>
          <a:bodyPr>
            <a:normAutofit fontScale="70000" lnSpcReduction="20000"/>
          </a:bodyPr>
          <a:lstStyle/>
          <a:p>
            <a:r>
              <a:rPr lang="uk-UA" sz="2300" b="1" dirty="0"/>
              <a:t>Закономірності статики: </a:t>
            </a:r>
            <a:r>
              <a:rPr lang="uk-UA" sz="2300" b="1" dirty="0">
                <a:solidFill>
                  <a:srgbClr val="FF0000"/>
                </a:solidFill>
              </a:rPr>
              <a:t>будь-який організм , система мають певну морфологічну структуру; будь-яке відхилення від цієї пропорційності знижує життєздатність організму</a:t>
            </a:r>
          </a:p>
          <a:p>
            <a:r>
              <a:rPr lang="uk-UA" sz="2300" b="1" dirty="0"/>
              <a:t>Статика надає можливість досліджувати </a:t>
            </a:r>
            <a:r>
              <a:rPr lang="uk-UA" sz="2300" b="1" dirty="0">
                <a:solidFill>
                  <a:srgbClr val="FF0000"/>
                </a:solidFill>
              </a:rPr>
              <a:t>функціональну і морфологічну структуру системи  в аспекті її забезпечення  її рівноваги, руху, нормального функціонування</a:t>
            </a:r>
            <a:r>
              <a:rPr lang="uk-UA" sz="2300" b="1" dirty="0"/>
              <a:t> з урахуванням певних пропорцій між окремими складниками </a:t>
            </a:r>
          </a:p>
          <a:p>
            <a:r>
              <a:rPr lang="uk-UA" sz="2300" b="1" dirty="0"/>
              <a:t>Розуміння закономірностей статики (рівновага та </a:t>
            </a:r>
            <a:r>
              <a:rPr lang="uk-UA" sz="2300" b="1" dirty="0" err="1"/>
              <a:t>рівноваговий</a:t>
            </a:r>
            <a:r>
              <a:rPr lang="uk-UA" sz="2300" b="1" dirty="0"/>
              <a:t> рух), циклічної динаміки та соціогенетики дозволяє </a:t>
            </a:r>
            <a:r>
              <a:rPr lang="uk-UA" sz="2300" b="1" dirty="0">
                <a:solidFill>
                  <a:srgbClr val="FF0000"/>
                </a:solidFill>
              </a:rPr>
              <a:t>не тільки передбачати майбутнє, а розвивати циклічно-генетичне прогнозування </a:t>
            </a:r>
            <a:r>
              <a:rPr lang="uk-UA" sz="2300" b="1" dirty="0"/>
              <a:t>(на базі ретроспективного аналізу та виявлених тенденцій, які намічаються у суспільстві, </a:t>
            </a:r>
            <a:r>
              <a:rPr lang="uk-UA" sz="2300" b="1" dirty="0">
                <a:solidFill>
                  <a:srgbClr val="FF0000"/>
                </a:solidFill>
              </a:rPr>
              <a:t>передбачати можливі зміни, що пов'язані з глибиною та тривалістю цикл</a:t>
            </a:r>
            <a:r>
              <a:rPr lang="uk-UA" sz="2300" b="1" dirty="0"/>
              <a:t>у: середньострокового, піввікового (довгострокового), понадстрокового (цивілізаційного, що вимірюється сторіччями).</a:t>
            </a:r>
          </a:p>
          <a:p>
            <a:r>
              <a:rPr lang="uk-UA" sz="2300" b="1" dirty="0">
                <a:solidFill>
                  <a:srgbClr val="FF0000"/>
                </a:solidFill>
              </a:rPr>
              <a:t>Чинниками, що впливають на циклічний розвиток, можуть бути будь-яка зовнішня система</a:t>
            </a:r>
          </a:p>
          <a:p>
            <a:pPr marL="109728" indent="0">
              <a:buNone/>
            </a:pPr>
            <a:endParaRPr lang="uk-UA" dirty="0"/>
          </a:p>
        </p:txBody>
      </p:sp>
      <p:pic>
        <p:nvPicPr>
          <p:cNvPr id="24578" name="Picture 2" descr="Конъюнктурный институт Финансово-экономического бюро Наркомфина |  Topography of Terror, Moscow">
            <a:extLst>
              <a:ext uri="{FF2B5EF4-FFF2-40B4-BE49-F238E27FC236}">
                <a16:creationId xmlns:a16="http://schemas.microsoft.com/office/drawing/2014/main" id="{624FA80A-06DA-504B-AE7E-19A0A9D0E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5" y="82613"/>
            <a:ext cx="4342827" cy="314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Конъюнктурный институт Финансово-экономического бюро Наркомфина |  Topography of Terror, Moscow">
            <a:extLst>
              <a:ext uri="{FF2B5EF4-FFF2-40B4-BE49-F238E27FC236}">
                <a16:creationId xmlns:a16="http://schemas.microsoft.com/office/drawing/2014/main" id="{E603F36C-690D-2C45-8897-D39EE869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7" y="3308582"/>
            <a:ext cx="3644202" cy="286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1C367A8-DD49-BD43-B738-292B2658A28A}"/>
              </a:ext>
            </a:extLst>
          </p:cNvPr>
          <p:cNvSpPr txBox="1">
            <a:spLocks/>
          </p:cNvSpPr>
          <p:nvPr/>
        </p:nvSpPr>
        <p:spPr>
          <a:xfrm>
            <a:off x="199068" y="6169377"/>
            <a:ext cx="4236321" cy="5876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Кон'юнктурний інститут у м. Москва, що створив </a:t>
            </a:r>
            <a:r>
              <a:rPr lang="uk-UA" sz="1600" b="1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Кондрат</a:t>
            </a:r>
            <a:r>
              <a:rPr lang="en-US" sz="16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’</a:t>
            </a:r>
            <a:r>
              <a:rPr lang="uk-UA" sz="1600" b="1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єв</a:t>
            </a:r>
            <a:endParaRPr lang="uk-UA" sz="1600" b="1" dirty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116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6B8253B-CBC2-564A-89D6-E3B979B7E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82614"/>
            <a:ext cx="4540696" cy="6692774"/>
          </a:xfrm>
        </p:spPr>
        <p:txBody>
          <a:bodyPr>
            <a:normAutofit fontScale="85000" lnSpcReduction="10000"/>
          </a:bodyPr>
          <a:lstStyle/>
          <a:p>
            <a:r>
              <a:rPr lang="uk-UA" dirty="0">
                <a:solidFill>
                  <a:srgbClr val="002060"/>
                </a:solidFill>
              </a:rPr>
              <a:t>Головний внесок </a:t>
            </a:r>
            <a:r>
              <a:rPr lang="uk-UA" dirty="0" err="1">
                <a:solidFill>
                  <a:srgbClr val="002060"/>
                </a:solidFill>
              </a:rPr>
              <a:t>Кондратєва</a:t>
            </a:r>
            <a:r>
              <a:rPr lang="uk-UA" dirty="0">
                <a:solidFill>
                  <a:srgbClr val="002060"/>
                </a:solidFill>
              </a:rPr>
              <a:t> в теорію прогнозування – розробка системи циклів, передусім економічних</a:t>
            </a:r>
          </a:p>
          <a:p>
            <a:r>
              <a:rPr lang="uk-UA" dirty="0" err="1">
                <a:solidFill>
                  <a:srgbClr val="FF0000"/>
                </a:solidFill>
              </a:rPr>
              <a:t>Кондратєвські</a:t>
            </a:r>
            <a:r>
              <a:rPr lang="uk-UA" dirty="0">
                <a:solidFill>
                  <a:srgbClr val="FF0000"/>
                </a:solidFill>
              </a:rPr>
              <a:t> цикли – довгострокові цикли динаміки суспільства (48-50 років)</a:t>
            </a:r>
          </a:p>
          <a:p>
            <a:r>
              <a:rPr lang="uk-UA" dirty="0">
                <a:solidFill>
                  <a:srgbClr val="002060"/>
                </a:solidFill>
              </a:rPr>
              <a:t>Вони викликають </a:t>
            </a:r>
            <a:r>
              <a:rPr lang="uk-UA" dirty="0">
                <a:solidFill>
                  <a:srgbClr val="FF0000"/>
                </a:solidFill>
              </a:rPr>
              <a:t>глибокі зміни в суспільстві, призводять до радикальних перетворень, криз</a:t>
            </a:r>
            <a:r>
              <a:rPr lang="uk-UA" dirty="0">
                <a:solidFill>
                  <a:srgbClr val="002060"/>
                </a:solidFill>
              </a:rPr>
              <a:t>, що можуть завершуватися розпадом системи в межах системи більш високого рівня, заміни цієї системи іншою</a:t>
            </a:r>
          </a:p>
          <a:p>
            <a:r>
              <a:rPr lang="uk-UA" u="sng" dirty="0">
                <a:solidFill>
                  <a:srgbClr val="FF0000"/>
                </a:solidFill>
              </a:rPr>
              <a:t>Криза не є випадковою!!! </a:t>
            </a:r>
            <a:r>
              <a:rPr lang="uk-UA" dirty="0">
                <a:solidFill>
                  <a:srgbClr val="FF0000"/>
                </a:solidFill>
              </a:rPr>
              <a:t>Вона є </a:t>
            </a:r>
            <a:r>
              <a:rPr lang="uk-UA" u="sng" dirty="0">
                <a:solidFill>
                  <a:srgbClr val="FF0000"/>
                </a:solidFill>
              </a:rPr>
              <a:t>неминучою та необхідною фазою </a:t>
            </a:r>
            <a:r>
              <a:rPr lang="uk-UA" dirty="0">
                <a:solidFill>
                  <a:srgbClr val="FF0000"/>
                </a:solidFill>
              </a:rPr>
              <a:t>в розвитку системи, оскільки визволяє її від застарілих елементів, відкриває простір для нових прогресивних елементів, збагачує та передає у спадок її генотип</a:t>
            </a:r>
          </a:p>
          <a:p>
            <a:r>
              <a:rPr lang="uk-UA" dirty="0">
                <a:solidFill>
                  <a:srgbClr val="002060"/>
                </a:solidFill>
              </a:rPr>
              <a:t>Циклічний підхід дозволяє </a:t>
            </a:r>
            <a:r>
              <a:rPr lang="uk-UA" u="sng" dirty="0">
                <a:solidFill>
                  <a:srgbClr val="FF0000"/>
                </a:solidFill>
              </a:rPr>
              <a:t>передбачати структурні та інші кризи, які періодично виникають, а також точок переломів траєкторії динаміки </a:t>
            </a:r>
            <a:r>
              <a:rPr lang="uk-UA" dirty="0">
                <a:solidFill>
                  <a:srgbClr val="002060"/>
                </a:solidFill>
              </a:rPr>
              <a:t>систем під час зміни циклів – це найважливіше завдання в прогнозуванні</a:t>
            </a:r>
          </a:p>
          <a:p>
            <a:endParaRPr lang="uk-UA" dirty="0"/>
          </a:p>
        </p:txBody>
      </p:sp>
      <p:pic>
        <p:nvPicPr>
          <p:cNvPr id="25602" name="Picture 2" descr="Кондратьев ученый экономист. Николай Кондратьев: «главный экономист нэпа» и  «отец первой пятилетки. Начало научной деятельности">
            <a:extLst>
              <a:ext uri="{FF2B5EF4-FFF2-40B4-BE49-F238E27FC236}">
                <a16:creationId xmlns:a16="http://schemas.microsoft.com/office/drawing/2014/main" id="{0118C1BD-BF19-AA49-B3EF-C04B260E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58856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Untitled">
            <a:extLst>
              <a:ext uri="{FF2B5EF4-FFF2-40B4-BE49-F238E27FC236}">
                <a16:creationId xmlns:a16="http://schemas.microsoft.com/office/drawing/2014/main" id="{68D211C6-D5D2-5A44-91F4-A8D61BFC1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1"/>
            <a:ext cx="2140275" cy="301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Н. Д. Кондратьев. Циклы книг">
            <a:extLst>
              <a:ext uri="{FF2B5EF4-FFF2-40B4-BE49-F238E27FC236}">
                <a16:creationId xmlns:a16="http://schemas.microsoft.com/office/drawing/2014/main" id="{CD48FD7B-21C6-674C-B59C-99E2D94AA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43" y="2670930"/>
            <a:ext cx="21336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495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B272A5E-7CDF-DA4A-846D-20F3903AE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260648"/>
            <a:ext cx="4648200" cy="6514739"/>
          </a:xfrm>
        </p:spPr>
        <p:txBody>
          <a:bodyPr>
            <a:normAutofit fontScale="85000" lnSpcReduction="1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Предмет прогнозування – не передбачення конкретних подій </a:t>
            </a:r>
            <a:r>
              <a:rPr lang="uk-UA" dirty="0">
                <a:solidFill>
                  <a:srgbClr val="002060"/>
                </a:solidFill>
              </a:rPr>
              <a:t>(це безнадійна справа через багатофакторність, непередбачуваність устремлінь та дій суб'єктів), </a:t>
            </a:r>
            <a:r>
              <a:rPr lang="uk-UA" dirty="0">
                <a:solidFill>
                  <a:srgbClr val="FF0000"/>
                </a:solidFill>
              </a:rPr>
              <a:t>а передбачення можливих тенденцій розвитку соціальних систем, їх циклічних коливань та взаємодій</a:t>
            </a:r>
            <a:r>
              <a:rPr lang="uk-UA" dirty="0">
                <a:solidFill>
                  <a:srgbClr val="002060"/>
                </a:solidFill>
              </a:rPr>
              <a:t>. Тому необхідно проводити </a:t>
            </a:r>
            <a:r>
              <a:rPr lang="uk-UA" dirty="0">
                <a:solidFill>
                  <a:srgbClr val="FF0000"/>
                </a:solidFill>
              </a:rPr>
              <a:t>генетичне прогнозування</a:t>
            </a:r>
            <a:r>
              <a:rPr lang="uk-UA" dirty="0">
                <a:solidFill>
                  <a:srgbClr val="002060"/>
                </a:solidFill>
              </a:rPr>
              <a:t>, виявляти і оцінювати реальні тенденції динаміки систем шляхом вивчення статистичних та </a:t>
            </a:r>
            <a:r>
              <a:rPr lang="uk-UA" dirty="0" err="1">
                <a:solidFill>
                  <a:srgbClr val="002060"/>
                </a:solidFill>
              </a:rPr>
              <a:t>інш</a:t>
            </a:r>
            <a:r>
              <a:rPr lang="uk-UA" dirty="0">
                <a:solidFill>
                  <a:srgbClr val="002060"/>
                </a:solidFill>
              </a:rPr>
              <a:t> даних, а також оцінювати умови реалізації оптимального сценарію розвитку подій на основі стратегічного плану</a:t>
            </a:r>
          </a:p>
          <a:p>
            <a:r>
              <a:rPr lang="uk-UA" dirty="0">
                <a:solidFill>
                  <a:srgbClr val="FF0000"/>
                </a:solidFill>
              </a:rPr>
              <a:t>Закономірності соціогенетики проявляються у спадковій мінливості та відборі</a:t>
            </a:r>
            <a:r>
              <a:rPr lang="uk-UA" dirty="0">
                <a:solidFill>
                  <a:srgbClr val="002060"/>
                </a:solidFill>
              </a:rPr>
              <a:t>, який може бути цілеспрямованим або стихійним, проте обидва є різновидами штучного відбору у розвитку суспільства. Саме елементи стихійного пристосування, адаптації до зміни навколишнього середовища є, на жаль, домінуючими</a:t>
            </a:r>
          </a:p>
          <a:p>
            <a:endParaRPr lang="uk-UA" dirty="0"/>
          </a:p>
        </p:txBody>
      </p:sp>
      <p:pic>
        <p:nvPicPr>
          <p:cNvPr id="26630" name="Picture 6" descr="Циклы экономического развития и длинные волны Кондратьева">
            <a:extLst>
              <a:ext uri="{FF2B5EF4-FFF2-40B4-BE49-F238E27FC236}">
                <a16:creationId xmlns:a16="http://schemas.microsoft.com/office/drawing/2014/main" id="{C060D73E-4C2E-E54B-973E-59FBA58C3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715931" cy="353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319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299BED1-074D-A744-B740-6715CFEB8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4316288" cy="6370723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В основі довгострокових економічних циклів лежать радикальні зміни в технологічній базі суспільства, хвилі </a:t>
            </a:r>
            <a:r>
              <a:rPr lang="uk-UA" b="1" dirty="0" err="1">
                <a:solidFill>
                  <a:srgbClr val="FF0000"/>
                </a:solidFill>
              </a:rPr>
              <a:t>відкриттів</a:t>
            </a:r>
            <a:r>
              <a:rPr lang="uk-UA" b="1" dirty="0">
                <a:solidFill>
                  <a:srgbClr val="FF0000"/>
                </a:solidFill>
              </a:rPr>
              <a:t> та винаходів, а також процеси їх освоєння у виробництві (інновації)</a:t>
            </a:r>
          </a:p>
          <a:p>
            <a:r>
              <a:rPr lang="uk-UA" b="1" dirty="0"/>
              <a:t>Після змін у виробництві завжди йдуть зміни у соціально-політичних відносинах, хвилі революцій та війн</a:t>
            </a:r>
          </a:p>
          <a:p>
            <a:r>
              <a:rPr lang="uk-UA" b="1" dirty="0"/>
              <a:t>Тому довгострокове прогнозування повинно будуватися на міждисциплінарному підході до досліджень циклів, криз (як неминучої фази) та інновацій (як головного способу, шляху виходу з криз)</a:t>
            </a:r>
          </a:p>
        </p:txBody>
      </p:sp>
      <p:pic>
        <p:nvPicPr>
          <p:cNvPr id="29700" name="Picture 4" descr="Heavy water. One of the most dangerous waves in the World, not because of  it's size, but because of it's volumn of water and… | Big wave surfing,  Ocean waves, Waves">
            <a:extLst>
              <a:ext uri="{FF2B5EF4-FFF2-40B4-BE49-F238E27FC236}">
                <a16:creationId xmlns:a16="http://schemas.microsoft.com/office/drawing/2014/main" id="{554CD221-5AA2-A54C-8A9F-AF2A4747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7" y="271299"/>
            <a:ext cx="4566963" cy="611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2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1662-1CAD-3549-A1A3-F50C1214D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27" y="32453"/>
            <a:ext cx="3383280" cy="42300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2. </a:t>
            </a:r>
            <a:r>
              <a:rPr lang="ru-RU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Зміна</a:t>
            </a: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якості</a:t>
            </a: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озброєнь</a:t>
            </a:r>
            <a:endParaRPr lang="ru-UA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0D633A-EE9B-5F4C-ADEB-42F3E5513FD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76522" y="441054"/>
            <a:ext cx="4867478" cy="6416946"/>
          </a:xfrm>
        </p:spPr>
        <p:txBody>
          <a:bodyPr>
            <a:noAutofit/>
          </a:bodyPr>
          <a:lstStyle/>
          <a:p>
            <a:r>
              <a:rPr lang="ru-RU" sz="1800" dirty="0">
                <a:latin typeface="Bookman Old Style" panose="02050604050505020204" pitchFamily="18" charset="0"/>
              </a:rPr>
              <a:t>- </a:t>
            </a: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Наприкінці ІІ Світової війни – поява </a:t>
            </a:r>
            <a:r>
              <a:rPr lang="uk-UA" sz="1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ядерної зброї </a:t>
            </a: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масового ураження.</a:t>
            </a:r>
          </a:p>
          <a:p>
            <a:pPr algn="just"/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В умовах глобального протистояння наддержав застосування ЗМУ загрожувало не просто більшими/меншими втратами сторін, але тотальним знищенням однієї з них, а то й обох разом з іншою частиною людства.</a:t>
            </a:r>
          </a:p>
          <a:p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</a:t>
            </a:r>
            <a:r>
              <a:rPr lang="uk-UA" sz="1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Специфічне поєднання чинників військово-технічного розвитку з факторами устрою світової політичної системи зумовило високий рівень планки вимог до політичного прогнозування. </a:t>
            </a:r>
          </a:p>
          <a:p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Наслідки політичних помилок, що виникають через нестачу надійності і якості в аналітичному забезпеченні прийняття рішень, стали вітальними.</a:t>
            </a:r>
          </a:p>
        </p:txBody>
      </p:sp>
      <p:pic>
        <p:nvPicPr>
          <p:cNvPr id="8" name="Picture 2" descr="http://topwar.ru/uploads/posts/2011-09/1316977340_8d56c552aadcf5cdf66982ee971.jpg">
            <a:extLst>
              <a:ext uri="{FF2B5EF4-FFF2-40B4-BE49-F238E27FC236}">
                <a16:creationId xmlns:a16="http://schemas.microsoft.com/office/drawing/2014/main" id="{E8AF8F41-5D79-0148-B63A-914569A90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0333" cy="3351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kosmos-inform.ru/wp-content/uploads/2010/10/yadraketa.jpg">
            <a:extLst>
              <a:ext uri="{FF2B5EF4-FFF2-40B4-BE49-F238E27FC236}">
                <a16:creationId xmlns:a16="http://schemas.microsoft.com/office/drawing/2014/main" id="{017B99A9-7F9A-C242-8A8D-9A2711A4F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" y="3287719"/>
            <a:ext cx="4122332" cy="3450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orld-weapons.ru/wp-content/uploads/2010/05/yadernoe-orugie.jpg">
            <a:extLst>
              <a:ext uri="{FF2B5EF4-FFF2-40B4-BE49-F238E27FC236}">
                <a16:creationId xmlns:a16="http://schemas.microsoft.com/office/drawing/2014/main" id="{11024E00-8965-F74F-9BE5-DA44FB857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9" r="26382" b="50000"/>
          <a:stretch/>
        </p:blipFill>
        <p:spPr bwMode="auto">
          <a:xfrm>
            <a:off x="2622197" y="2736502"/>
            <a:ext cx="1486562" cy="1230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50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уда несут нас волны Кондратьева? | by Екатерина Ванюхина | Medium">
            <a:extLst>
              <a:ext uri="{FF2B5EF4-FFF2-40B4-BE49-F238E27FC236}">
                <a16:creationId xmlns:a16="http://schemas.microsoft.com/office/drawing/2014/main" id="{6E40D038-358B-0E44-B0B3-2B828D826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" y="836712"/>
            <a:ext cx="9106488" cy="456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259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онцепция длинных волн конъюнктуры. Теория длинных волн Н. Д. Кондратьева">
            <a:extLst>
              <a:ext uri="{FF2B5EF4-FFF2-40B4-BE49-F238E27FC236}">
                <a16:creationId xmlns:a16="http://schemas.microsoft.com/office/drawing/2014/main" id="{6FC82881-CF9A-8042-B2C4-44B9E0A41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300"/>
            <a:ext cx="9144000" cy="56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1332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143932" cy="5714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Теорія соціокультурної динаміки П.О. Сорокіна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1097" y="1147135"/>
            <a:ext cx="5186370" cy="534665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В історії кожної цивілізації послідовно і неминуче змінюють один одного культурні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суперсистеми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Ідеанаціональна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фаза: культура формується під впливом релігії. Законодавчі основи, політика і економіка, основи сім'ї виводяться з релігійних канонів.</a:t>
            </a:r>
          </a:p>
          <a:p>
            <a:pPr algn="just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Інтегральна: пошук раціональних пояснень процесів, що відбуваються і явищ. Вплив релігії переживає кризу. Розвиток науки і технологій.</a:t>
            </a:r>
          </a:p>
          <a:p>
            <a:pPr algn="just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Емпірична фаза: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грунтується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на релігії, науці і етики і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понадчуттєвому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 мисленні.</a:t>
            </a:r>
          </a:p>
        </p:txBody>
      </p:sp>
      <p:pic>
        <p:nvPicPr>
          <p:cNvPr id="5" name="Содержимое 4" descr="сорокин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74872" y="1484784"/>
            <a:ext cx="2497841" cy="3155167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DFB8F9B-A88C-0940-9194-5F3904503A42}"/>
              </a:ext>
            </a:extLst>
          </p:cNvPr>
          <p:cNvSpPr txBox="1">
            <a:spLocks/>
          </p:cNvSpPr>
          <p:nvPr/>
        </p:nvSpPr>
        <p:spPr>
          <a:xfrm>
            <a:off x="5940152" y="4639951"/>
            <a:ext cx="3043338" cy="86409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600" b="1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Питірим</a:t>
            </a:r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Олександрвич</a:t>
            </a:r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Сорокін</a:t>
            </a:r>
          </a:p>
          <a:p>
            <a:pPr algn="ctr"/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(1889 – 1968)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14336" y="1052736"/>
            <a:ext cx="8115328" cy="785818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ДЯКУЮ ЗА УВАГУ!</a:t>
            </a:r>
          </a:p>
        </p:txBody>
      </p:sp>
      <p:pic>
        <p:nvPicPr>
          <p:cNvPr id="3" name="Picture 6" descr="Технологии в брендинге: когда и как использовать новые инструменты в  создании визуальной идентичности - Adindex.ru">
            <a:extLst>
              <a:ext uri="{FF2B5EF4-FFF2-40B4-BE49-F238E27FC236}">
                <a16:creationId xmlns:a16="http://schemas.microsoft.com/office/drawing/2014/main" id="{A7FF1557-1184-5C44-BC22-1E1000C2B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5940660" cy="40057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C8995-85EC-6443-B20E-85AB71DD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911" y="0"/>
            <a:ext cx="3638104" cy="661800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3. Розвиток електронної обчислювальної техніки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0B4E67-75C7-C242-8403-B9D5B111216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83968" y="661800"/>
            <a:ext cx="4843182" cy="6196200"/>
          </a:xfrm>
        </p:spPr>
        <p:txBody>
          <a:bodyPr>
            <a:noAutofit/>
          </a:bodyPr>
          <a:lstStyle/>
          <a:p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ЕОТ відкрила принципово </a:t>
            </a:r>
            <a:r>
              <a:rPr lang="uk-UA" sz="1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нові</a:t>
            </a:r>
          </a:p>
          <a:p>
            <a:r>
              <a:rPr lang="uk-UA" sz="1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можливості в сфері використання статистичних і математичних методів, нові підходи до обробки інформації. </a:t>
            </a:r>
            <a:endParaRPr lang="uk-UA" sz="1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uk-UA" sz="16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Так, в сучасному політ. аналізі статистичні методи, які використовують порівняно простий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математичний апарат, вимагають величезного масиву обчислень.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 цим завданням навіть перші, малопотужні ЕОМ справлялися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значно краще, ніж самий обдарований математик. 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Поява ж відповідних комп'ютерних програм зробила </a:t>
            </a:r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статистичний</a:t>
            </a:r>
          </a:p>
          <a:p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інструментарій доступним для широкого кола політологів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котрі не мають фундаментальної математичної підготовки.</a:t>
            </a:r>
          </a:p>
        </p:txBody>
      </p:sp>
      <p:pic>
        <p:nvPicPr>
          <p:cNvPr id="5" name="Picture 6" descr="http://mexan1k.info/computer/pk_1976_79_0001.box/57036.jpg">
            <a:extLst>
              <a:ext uri="{FF2B5EF4-FFF2-40B4-BE49-F238E27FC236}">
                <a16:creationId xmlns:a16="http://schemas.microsoft.com/office/drawing/2014/main" id="{613EC79C-2FFB-4544-A1E5-1CB8815E9E4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2476"/>
            <a:ext cx="4275138" cy="29692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t0.gstatic.com/images?q=tbn:ANd9GcQKOyDnjxfr6dJudFQqxo5cbzZU6NXYuewVQUGOsNMwwLUO_uQmikIBQTmB7w">
            <a:extLst>
              <a:ext uri="{FF2B5EF4-FFF2-40B4-BE49-F238E27FC236}">
                <a16:creationId xmlns:a16="http://schemas.microsoft.com/office/drawing/2014/main" id="{3E38B074-6FE7-5040-914F-7EE670E7D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" y="2564904"/>
            <a:ext cx="3987553" cy="29221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donbass.ua/multimedia/images/news/original/2012/04/17/apple_macbook_pro.jpg">
            <a:extLst>
              <a:ext uri="{FF2B5EF4-FFF2-40B4-BE49-F238E27FC236}">
                <a16:creationId xmlns:a16="http://schemas.microsoft.com/office/drawing/2014/main" id="{F9419BD2-8EC8-524F-A107-7E8B184A1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0" r="3775"/>
          <a:stretch/>
        </p:blipFill>
        <p:spPr bwMode="auto">
          <a:xfrm>
            <a:off x="1068568" y="4493448"/>
            <a:ext cx="3314074" cy="23645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9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2000">
              <a:schemeClr val="accent3">
                <a:lumMod val="20000"/>
                <a:lumOff val="80000"/>
              </a:schemeClr>
            </a:gs>
            <a:gs pos="58000">
              <a:schemeClr val="accent6">
                <a:lumMod val="20000"/>
                <a:lumOff val="8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7929E-3E35-B744-A102-B95017135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485" y="32484"/>
            <a:ext cx="5139680" cy="394137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Основні віхи </a:t>
            </a:r>
            <a:r>
              <a:rPr lang="ru-UA" dirty="0">
                <a:solidFill>
                  <a:srgbClr val="FF0000"/>
                </a:solidFill>
                <a:latin typeface="Bookman Old Style" panose="02050604050505020204" pitchFamily="18" charset="0"/>
              </a:rPr>
              <a:t>розвитку прогнозування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D4A25F-C86C-9F42-8146-FBFF89486A3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001907" y="389116"/>
            <a:ext cx="5004048" cy="6468884"/>
          </a:xfrm>
        </p:spPr>
        <p:txBody>
          <a:bodyPr>
            <a:normAutofit lnSpcReduction="10000"/>
          </a:bodyPr>
          <a:lstStyle/>
          <a:p>
            <a:pPr marL="294894" indent="-285750">
              <a:buFont typeface="Wingdings" pitchFamily="2" charset="2"/>
              <a:buChar char="Ø"/>
            </a:pPr>
            <a:r>
              <a:rPr lang="uk-UA" sz="1600" b="1" dirty="0">
                <a:solidFill>
                  <a:srgbClr val="2462E3"/>
                </a:solidFill>
                <a:latin typeface="Bookman Old Style" panose="02050604050505020204" pitchFamily="18" charset="0"/>
              </a:rPr>
              <a:t>20-30 </a:t>
            </a:r>
            <a:r>
              <a:rPr lang="uk-UA" sz="1600" b="1" dirty="0" err="1">
                <a:solidFill>
                  <a:srgbClr val="2462E3"/>
                </a:solidFill>
                <a:latin typeface="Bookman Old Style" panose="02050604050505020204" pitchFamily="18" charset="0"/>
              </a:rPr>
              <a:t>р.р</a:t>
            </a:r>
            <a:r>
              <a:rPr lang="uk-UA" sz="1600" b="1" dirty="0">
                <a:solidFill>
                  <a:srgbClr val="2462E3"/>
                </a:solidFill>
                <a:latin typeface="Bookman Old Style" panose="02050604050505020204" pitchFamily="18" charset="0"/>
              </a:rPr>
              <a:t>. ХХ ст.  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розквіт </a:t>
            </a:r>
            <a:r>
              <a:rPr lang="uk-UA" sz="1600" b="1" dirty="0">
                <a:solidFill>
                  <a:srgbClr val="E42CCF"/>
                </a:solidFill>
                <a:latin typeface="Bookman Old Style" panose="02050604050505020204" pitchFamily="18" charset="0"/>
              </a:rPr>
              <a:t>роздумів про майбутнє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 поява фундаментальних монографій про перспективи розвитку науки, техніки, культури; </a:t>
            </a:r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авторів "роздумів про майбутнє" цікавило здебільшого не соціальне майбутнє людства взагалі, а конкретні перспективи окремих сторін науково-технічного і лише частково 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(в зв'язку з ним) </a:t>
            </a:r>
            <a:r>
              <a:rPr lang="uk-UA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соціального прогресу 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(майбутнє енергетики, матеріально-сировинної бази виробництва, промисловості та містобудування, сільського господарства, транспорту і зв'язку, охорони здоров’я, освіти, освоєння Землі і космосу</a:t>
            </a:r>
          </a:p>
          <a:p>
            <a:pPr marL="294894" indent="-285750">
              <a:buFont typeface="Wingdings" pitchFamily="2" charset="2"/>
              <a:buChar char="Ø"/>
            </a:pPr>
            <a:r>
              <a:rPr lang="uk-UA" sz="1600" b="1" dirty="0">
                <a:solidFill>
                  <a:srgbClr val="2462E3"/>
                </a:solidFill>
                <a:latin typeface="Bookman Old Style" panose="02050604050505020204" pitchFamily="18" charset="0"/>
              </a:rPr>
              <a:t>1943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спроби широкого застосування прогнозування у </a:t>
            </a:r>
            <a:r>
              <a:rPr lang="uk-UA" sz="1600" b="1" dirty="0">
                <a:solidFill>
                  <a:srgbClr val="E42CCF"/>
                </a:solidFill>
                <a:latin typeface="Bookman Old Style" panose="02050604050505020204" pitchFamily="18" charset="0"/>
              </a:rPr>
              <a:t>військово-політичній сфер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і; поява терміну «футурологія»</a:t>
            </a:r>
          </a:p>
          <a:p>
            <a:pPr marL="294894" indent="-285750">
              <a:buFont typeface="Wingdings" pitchFamily="2" charset="2"/>
              <a:buChar char="Ø"/>
            </a:pPr>
            <a:r>
              <a:rPr lang="uk-UA" sz="1600" b="1" dirty="0">
                <a:solidFill>
                  <a:srgbClr val="2462E3"/>
                </a:solidFill>
                <a:latin typeface="Bookman Old Style" panose="02050604050505020204" pitchFamily="18" charset="0"/>
              </a:rPr>
              <a:t>2 пол. 40-х – 50-ті </a:t>
            </a:r>
            <a:r>
              <a:rPr lang="uk-UA" sz="1600" b="1" dirty="0" err="1">
                <a:solidFill>
                  <a:srgbClr val="2462E3"/>
                </a:solidFill>
                <a:latin typeface="Bookman Old Style" panose="02050604050505020204" pitchFamily="18" charset="0"/>
              </a:rPr>
              <a:t>р.р</a:t>
            </a:r>
            <a:r>
              <a:rPr lang="uk-UA" sz="1600" b="1" dirty="0">
                <a:solidFill>
                  <a:srgbClr val="E31FDB"/>
                </a:solidFill>
                <a:latin typeface="Bookman Old Style" panose="02050604050505020204" pitchFamily="18" charset="0"/>
              </a:rPr>
              <a:t>.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розвиток концепції майбутнього у зв'язку з </a:t>
            </a:r>
            <a:r>
              <a:rPr lang="uk-UA" sz="1600" b="1" dirty="0">
                <a:solidFill>
                  <a:srgbClr val="E42CCF"/>
                </a:solidFill>
                <a:latin typeface="Bookman Old Style" panose="02050604050505020204" pitchFamily="18" charset="0"/>
              </a:rPr>
              <a:t>появою теорії НТР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поступове перетворення </a:t>
            </a:r>
            <a:r>
              <a:rPr lang="uk-UA" sz="1600" b="1" dirty="0">
                <a:solidFill>
                  <a:srgbClr val="E42CCF"/>
                </a:solidFill>
                <a:latin typeface="Bookman Old Style" panose="02050604050505020204" pitchFamily="18" charset="0"/>
              </a:rPr>
              <a:t>прогнозування у спеціальну галузь наукових досліджень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формується методологія прогнозування</a:t>
            </a:r>
          </a:p>
          <a:p>
            <a:pPr marL="294894" indent="-285750">
              <a:buFontTx/>
              <a:buChar char="-"/>
            </a:pPr>
            <a:endParaRPr lang="ru-UA" dirty="0"/>
          </a:p>
        </p:txBody>
      </p:sp>
      <p:pic>
        <p:nvPicPr>
          <p:cNvPr id="6146" name="Picture 2" descr="Научно-техническая революция и ее возможности и особенности в России">
            <a:extLst>
              <a:ext uri="{FF2B5EF4-FFF2-40B4-BE49-F238E27FC236}">
                <a16:creationId xmlns:a16="http://schemas.microsoft.com/office/drawing/2014/main" id="{7D9B3732-5558-4944-BF98-2F67038582A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1" y="1153791"/>
            <a:ext cx="3987800" cy="223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Техническая революция и общество. Фрагменты истории | Точка зрения">
            <a:extLst>
              <a:ext uri="{FF2B5EF4-FFF2-40B4-BE49-F238E27FC236}">
                <a16:creationId xmlns:a16="http://schemas.microsoft.com/office/drawing/2014/main" id="{7C3AB666-187C-9C49-B860-3D4BA060C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" y="3861048"/>
            <a:ext cx="3987799" cy="218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4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rgbClr val="E5F3FD"/>
            </a:gs>
            <a:gs pos="34000">
              <a:srgbClr val="F6E6FC"/>
            </a:gs>
            <a:gs pos="71000">
              <a:srgbClr val="E5F3FD"/>
            </a:gs>
            <a:gs pos="94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02D30E6-CAB0-2B4D-9751-904466B8931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74510" y="188640"/>
            <a:ext cx="4869490" cy="6552728"/>
          </a:xfrm>
        </p:spPr>
        <p:txBody>
          <a:bodyPr>
            <a:normAutofit/>
          </a:bodyPr>
          <a:lstStyle/>
          <a:p>
            <a:pPr marL="294894" indent="-285750">
              <a:buFont typeface="Wingdings" pitchFamily="2" charset="2"/>
              <a:buChar char="Ø"/>
            </a:pPr>
            <a:r>
              <a:rPr lang="uk-UA" sz="1600" b="1" dirty="0">
                <a:solidFill>
                  <a:srgbClr val="2462E3"/>
                </a:solidFill>
                <a:latin typeface="Bookman Old Style" panose="02050604050505020204" pitchFamily="18" charset="0"/>
              </a:rPr>
              <a:t>60-70 </a:t>
            </a:r>
            <a:r>
              <a:rPr lang="uk-UA" sz="1600" b="1" dirty="0" err="1">
                <a:solidFill>
                  <a:srgbClr val="2462E3"/>
                </a:solidFill>
                <a:latin typeface="Bookman Old Style" panose="02050604050505020204" pitchFamily="18" charset="0"/>
              </a:rPr>
              <a:t>р.р</a:t>
            </a:r>
            <a:r>
              <a:rPr lang="uk-UA" sz="1600" b="1" dirty="0">
                <a:solidFill>
                  <a:srgbClr val="2462E3"/>
                </a:solidFill>
                <a:latin typeface="Bookman Old Style" panose="02050604050505020204" pitchFamily="18" charset="0"/>
              </a:rPr>
              <a:t>.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завершення перетворення прогностики у </a:t>
            </a:r>
            <a:r>
              <a:rPr lang="uk-UA" sz="1600" b="1" dirty="0">
                <a:solidFill>
                  <a:srgbClr val="E31FDB"/>
                </a:solidFill>
                <a:latin typeface="Bookman Old Style" panose="02050604050505020204" pitchFamily="18" charset="0"/>
              </a:rPr>
              <a:t>наукову галузь передбачення майбутнього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елемент управління, державної політики; </a:t>
            </a:r>
            <a:r>
              <a:rPr lang="uk-UA" sz="1600" b="1" dirty="0">
                <a:solidFill>
                  <a:srgbClr val="E31FDB"/>
                </a:solidFill>
                <a:latin typeface="Bookman Old Style" panose="02050604050505020204" pitchFamily="18" charset="0"/>
              </a:rPr>
              <a:t>формування концепцій суспільного та політичного розвитку 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 основі теорії індустріалізму, </a:t>
            </a:r>
            <a:r>
              <a:rPr lang="uk-UA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постіндустріалізму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пізніше – концепції інформаційного суспільства, поява песимістичного напряму в футурології (</a:t>
            </a:r>
            <a:r>
              <a:rPr lang="uk-UA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Тоффлер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)</a:t>
            </a:r>
          </a:p>
          <a:p>
            <a:pPr marL="294894" indent="-285750">
              <a:buFont typeface="Wingdings" pitchFamily="2" charset="2"/>
              <a:buChar char="Ø"/>
            </a:pPr>
            <a:r>
              <a:rPr lang="uk-UA" sz="1600" b="1" dirty="0">
                <a:solidFill>
                  <a:srgbClr val="2462E3"/>
                </a:solidFill>
                <a:latin typeface="Bookman Old Style" panose="02050604050505020204" pitchFamily="18" charset="0"/>
              </a:rPr>
              <a:t>80-90 </a:t>
            </a:r>
            <a:r>
              <a:rPr lang="uk-UA" sz="1600" b="1" dirty="0" err="1">
                <a:solidFill>
                  <a:srgbClr val="2462E3"/>
                </a:solidFill>
                <a:latin typeface="Bookman Old Style" panose="02050604050505020204" pitchFamily="18" charset="0"/>
              </a:rPr>
              <a:t>р.р</a:t>
            </a:r>
            <a:r>
              <a:rPr lang="uk-UA" sz="1600" b="1" dirty="0">
                <a:solidFill>
                  <a:srgbClr val="2462E3"/>
                </a:solidFill>
                <a:latin typeface="Bookman Old Style" panose="02050604050505020204" pitchFamily="18" charset="0"/>
              </a:rPr>
              <a:t>. 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</a:t>
            </a:r>
            <a:r>
              <a:rPr lang="uk-UA" sz="1600" b="1" dirty="0" err="1">
                <a:solidFill>
                  <a:srgbClr val="E31FDB"/>
                </a:solidFill>
                <a:latin typeface="Bookman Old Style" panose="02050604050505020204" pitchFamily="18" charset="0"/>
              </a:rPr>
              <a:t>інституціоналізація</a:t>
            </a:r>
            <a:r>
              <a:rPr lang="uk-UA" sz="1600" b="1" dirty="0">
                <a:solidFill>
                  <a:srgbClr val="E31FDB"/>
                </a:solidFill>
                <a:latin typeface="Bookman Old Style" panose="02050604050505020204" pitchFamily="18" charset="0"/>
              </a:rPr>
              <a:t> прогностики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(«Всесвітня федерація вивчення майбутнього», «Всесвітнє товариство майбутнього», «Рада зі світового майбутнього», «Асоціація професійних футурологів» (2005)); </a:t>
            </a:r>
            <a:r>
              <a:rPr lang="uk-UA" sz="1600" b="1" dirty="0">
                <a:solidFill>
                  <a:srgbClr val="E31FDB"/>
                </a:solidFill>
                <a:latin typeface="Bookman Old Style" panose="02050604050505020204" pitchFamily="18" charset="0"/>
              </a:rPr>
              <a:t>поява глобального моделювання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розвиток фундаментальних та прикладних аспектів прогностики, методології прогнозування</a:t>
            </a:r>
          </a:p>
          <a:p>
            <a:r>
              <a:rPr lang="uk-UA" sz="1600" b="1" dirty="0">
                <a:solidFill>
                  <a:srgbClr val="2462E3"/>
                </a:solidFill>
                <a:latin typeface="Bookman Old Style" panose="02050604050505020204" pitchFamily="18" charset="0"/>
              </a:rPr>
              <a:t>2009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</a:t>
            </a:r>
            <a:r>
              <a:rPr lang="uk-UA" sz="1600" b="1" dirty="0">
                <a:solidFill>
                  <a:srgbClr val="E42CCF"/>
                </a:solidFill>
                <a:latin typeface="Bookman Old Style" panose="02050604050505020204" pitchFamily="18" charset="0"/>
              </a:rPr>
              <a:t>сертифікація футурологів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читання курсу з Альтернативного майбутнього в Гавайському університеті та курсу з вивчення майбутнього в Університеті Х'юстона з можливістю отримання ступеня «майстра» (магістра)</a:t>
            </a:r>
          </a:p>
          <a:p>
            <a:endParaRPr lang="ru-UA" dirty="0"/>
          </a:p>
        </p:txBody>
      </p:sp>
      <p:pic>
        <p:nvPicPr>
          <p:cNvPr id="7170" name="Picture 2" descr="Дом.ru&quot; рассказал, как изменится цифровое будущее в ближайшее десятилетие /  Мобильный мир / Новости / Информационное агентство Атмосфера новости  Алтайского края, новости Барнаула">
            <a:extLst>
              <a:ext uri="{FF2B5EF4-FFF2-40B4-BE49-F238E27FC236}">
                <a16:creationId xmlns:a16="http://schemas.microsoft.com/office/drawing/2014/main" id="{E27CD111-475E-AF46-82C5-AD3A8121BB7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34"/>
            <a:ext cx="4274510" cy="32058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Сбывающийся киберпанк - Мир прогнозов">
            <a:extLst>
              <a:ext uri="{FF2B5EF4-FFF2-40B4-BE49-F238E27FC236}">
                <a16:creationId xmlns:a16="http://schemas.microsoft.com/office/drawing/2014/main" id="{899F5E4E-B92E-B448-9AFE-60F9199BE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1" y="3068960"/>
            <a:ext cx="3672408" cy="36724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093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82CB7-B153-1640-96BE-E74919B50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32" y="404664"/>
            <a:ext cx="7693168" cy="877824"/>
          </a:xfrm>
        </p:spPr>
        <p:txBody>
          <a:bodyPr>
            <a:noAutofit/>
          </a:bodyPr>
          <a:lstStyle/>
          <a:p>
            <a:pPr algn="ctr"/>
            <a:r>
              <a:rPr lang="ru-UA" sz="2800" dirty="0">
                <a:solidFill>
                  <a:srgbClr val="FF0000"/>
                </a:solidFill>
                <a:latin typeface="Bookman Old Style" panose="02050604050505020204" pitchFamily="18" charset="0"/>
              </a:rPr>
              <a:t>Персоналізація еволюції західної прогностики</a:t>
            </a:r>
            <a:endParaRPr lang="ru-UA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4207A7-0480-FC48-91AF-6B3EA923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1" y="1844824"/>
            <a:ext cx="846969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5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ІСТОРІЯ ПРОГНОЗУВАННЯ" id="{4C6772EA-92B7-9D46-99AD-6D6A596BFB56}" vid="{E76BC6EA-1D7E-8C4A-B631-6FF92A2FCF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Городская</Template>
  <TotalTime>4949</TotalTime>
  <Words>4993</Words>
  <Application>Microsoft Macintosh PowerPoint</Application>
  <PresentationFormat>Экран (4:3)</PresentationFormat>
  <Paragraphs>252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2" baseType="lpstr">
      <vt:lpstr>Bookman Old Style</vt:lpstr>
      <vt:lpstr>Comic Sans MS</vt:lpstr>
      <vt:lpstr>Georgia</vt:lpstr>
      <vt:lpstr>Tahoma</vt:lpstr>
      <vt:lpstr>Times New Roman</vt:lpstr>
      <vt:lpstr>Trebuchet MS</vt:lpstr>
      <vt:lpstr>Wingdings</vt:lpstr>
      <vt:lpstr>Wingdings 2</vt:lpstr>
      <vt:lpstr>Городская</vt:lpstr>
      <vt:lpstr>     Історія прогностики к. політ. н. Н. В. Лепська</vt:lpstr>
      <vt:lpstr>ПЛАН</vt:lpstr>
      <vt:lpstr>Точка відліку виникнення наукового передбачення</vt:lpstr>
      <vt:lpstr>1. Гонка озброєнь</vt:lpstr>
      <vt:lpstr>2. Зміна якості озброєнь</vt:lpstr>
      <vt:lpstr>3. Розвиток електронної обчислювальної техніки</vt:lpstr>
      <vt:lpstr>Основні віхи розвитку прогнозування</vt:lpstr>
      <vt:lpstr>Презентация PowerPoint</vt:lpstr>
      <vt:lpstr>Персоналізація еволюції західної прогностики</vt:lpstr>
      <vt:lpstr>Джон Бердон Сандерсон Голдейн  (1892 – 1964)</vt:lpstr>
      <vt:lpstr>Презентация PowerPoint</vt:lpstr>
      <vt:lpstr>Норберт Вінер (1894 – 1964)</vt:lpstr>
      <vt:lpstr>Роберт Юнгк (1913 – 1994)</vt:lpstr>
      <vt:lpstr>Бертран де Жувінель (1903 - 1987)</vt:lpstr>
      <vt:lpstr>Презентация PowerPoint</vt:lpstr>
      <vt:lpstr>Герман Кан (1922 – 1983)</vt:lpstr>
      <vt:lpstr>Презентация PowerPoint</vt:lpstr>
      <vt:lpstr>Презентация PowerPoint</vt:lpstr>
      <vt:lpstr>THINK TANKS - ФАБРИКИ ДУМКИ та їх роль в прогнозуванні майбутнього</vt:lpstr>
      <vt:lpstr>Провідні американські мозкові центри</vt:lpstr>
      <vt:lpstr>Ендрю Карнегі – один із засновників промисловості США</vt:lpstr>
      <vt:lpstr>Китайський інститут сучасних міжнародних досліджень – провідна ФД Китаю</vt:lpstr>
      <vt:lpstr>RAND корпорація</vt:lpstr>
      <vt:lpstr>Засновник RAND генерал ВПС США Генрі Хейп Арнольд</vt:lpstr>
      <vt:lpstr>STRATFOR</vt:lpstr>
      <vt:lpstr>Презентация PowerPoint</vt:lpstr>
      <vt:lpstr>Університет Сингулярності</vt:lpstr>
      <vt:lpstr>Презентация PowerPoint</vt:lpstr>
      <vt:lpstr>Презентация PowerPoint</vt:lpstr>
      <vt:lpstr>Володимир Олександрович  Базаров-Руднєв (1874-1939)</vt:lpstr>
      <vt:lpstr>К.Э. Ціолковський - основоположник сучасної космонавтики</vt:lpstr>
      <vt:lpstr>Дирижабль Ціолковського</vt:lpstr>
      <vt:lpstr>Презентация PowerPoint</vt:lpstr>
      <vt:lpstr>Презентация PowerPoint</vt:lpstr>
      <vt:lpstr>Прогнози К.Ціолковського</vt:lpstr>
      <vt:lpstr>Теорія ноосфери В.І. Вернадського</vt:lpstr>
      <vt:lpstr>Презентация PowerPoint</vt:lpstr>
      <vt:lpstr>Презентация PowerPoint</vt:lpstr>
      <vt:lpstr>Презентация PowerPoint</vt:lpstr>
      <vt:lpstr>Історіометрична теорія О.Л. Чижевського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Теорія довгострокових циклів динаміки суспільства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Теорія соціокультурної динаміки П.О. Сорокіна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Історія прогностики к. політ. н. Н. В. Лепська</dc:title>
  <dc:creator>Microsoft Office User</dc:creator>
  <cp:lastModifiedBy>Microsoft Office User</cp:lastModifiedBy>
  <cp:revision>31</cp:revision>
  <dcterms:created xsi:type="dcterms:W3CDTF">2021-03-29T17:26:51Z</dcterms:created>
  <dcterms:modified xsi:type="dcterms:W3CDTF">2024-10-15T19:33:45Z</dcterms:modified>
</cp:coreProperties>
</file>