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86" r:id="rId5"/>
    <p:sldId id="259" r:id="rId6"/>
    <p:sldId id="260" r:id="rId7"/>
    <p:sldId id="279" r:id="rId8"/>
    <p:sldId id="280" r:id="rId9"/>
    <p:sldId id="261" r:id="rId10"/>
    <p:sldId id="285" r:id="rId11"/>
    <p:sldId id="262" r:id="rId12"/>
    <p:sldId id="263" r:id="rId13"/>
    <p:sldId id="281" r:id="rId14"/>
    <p:sldId id="278" r:id="rId15"/>
    <p:sldId id="265" r:id="rId16"/>
    <p:sldId id="267" r:id="rId17"/>
    <p:sldId id="268" r:id="rId18"/>
    <p:sldId id="270" r:id="rId19"/>
    <p:sldId id="287" r:id="rId20"/>
    <p:sldId id="272" r:id="rId21"/>
    <p:sldId id="284" r:id="rId22"/>
    <p:sldId id="283" r:id="rId23"/>
    <p:sldId id="276" r:id="rId24"/>
    <p:sldId id="290" r:id="rId25"/>
    <p:sldId id="289" r:id="rId26"/>
    <p:sldId id="288" r:id="rId27"/>
    <p:sldId id="292" r:id="rId28"/>
    <p:sldId id="291" r:id="rId29"/>
    <p:sldId id="294" r:id="rId30"/>
    <p:sldId id="295" r:id="rId31"/>
    <p:sldId id="293" r:id="rId32"/>
    <p:sldId id="296" r:id="rId33"/>
    <p:sldId id="277" r:id="rId34"/>
  </p:sldIdLst>
  <p:sldSz cx="9144000" cy="5143500" type="screen16x9"/>
  <p:notesSz cx="6858000" cy="9144000"/>
  <p:embeddedFontLst>
    <p:embeddedFont>
      <p:font typeface="Nunito" charset="-52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862e174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862e174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c862e174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c862e174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862e1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c862e174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c862e174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c862e174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862e174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862e174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c862e174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c862e174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5</a:t>
            </a:r>
            <a:endParaRPr lang="ru" sz="2520" dirty="0" smtClean="0"/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 smtClean="0"/>
              <a:t> </a:t>
            </a:r>
            <a:r>
              <a:rPr lang="ru-RU" sz="2800" b="1" dirty="0" err="1" smtClean="0"/>
              <a:t>Захист</a:t>
            </a:r>
            <a:r>
              <a:rPr lang="ru-RU" sz="2800" b="1" dirty="0" smtClean="0"/>
              <a:t> атмосферного </a:t>
            </a:r>
            <a:r>
              <a:rPr lang="ru-RU" sz="2800" b="1" dirty="0" err="1" smtClean="0"/>
              <a:t>повітря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викидів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промислового</a:t>
            </a:r>
            <a:r>
              <a:rPr lang="ru-RU" sz="2800" b="1" dirty="0" smtClean="0"/>
              <a:t> пилу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5577" y="672662"/>
            <a:ext cx="7505700" cy="3187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/>
              <a:t>Найширше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практиці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апаратів</a:t>
            </a:r>
            <a:r>
              <a:rPr lang="ru-RU" sz="2400" dirty="0" smtClean="0"/>
              <a:t> типу „циклон</a:t>
            </a:r>
            <a:r>
              <a:rPr lang="ru-RU" sz="2400" dirty="0" smtClean="0"/>
              <a:t>” (</a:t>
            </a:r>
            <a:r>
              <a:rPr lang="ru-RU" sz="2400" dirty="0" smtClean="0"/>
              <a:t>рис. 5.2.),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відцентрової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переміщуються</a:t>
            </a:r>
            <a:r>
              <a:rPr lang="ru-RU" sz="2400" dirty="0" smtClean="0"/>
              <a:t> </a:t>
            </a:r>
            <a:r>
              <a:rPr lang="ru-RU" sz="2400" dirty="0" smtClean="0"/>
              <a:t>до </a:t>
            </a:r>
            <a:r>
              <a:rPr lang="ru-RU" sz="2400" dirty="0" err="1" smtClean="0"/>
              <a:t>стінок</a:t>
            </a:r>
            <a:r>
              <a:rPr lang="ru-RU" sz="2400" dirty="0" smtClean="0"/>
              <a:t> </a:t>
            </a:r>
            <a:r>
              <a:rPr lang="ru-RU" sz="2400" dirty="0" smtClean="0"/>
              <a:t>„циклону”,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осаджуються</a:t>
            </a:r>
            <a:r>
              <a:rPr lang="ru-RU" sz="2400" dirty="0" smtClean="0"/>
              <a:t>. </a:t>
            </a:r>
            <a:r>
              <a:rPr lang="ru-RU" sz="2400" dirty="0" err="1" smtClean="0"/>
              <a:t>Ступінь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газів</a:t>
            </a:r>
            <a:r>
              <a:rPr lang="ru-RU" sz="2400" dirty="0" smtClean="0"/>
              <a:t> </a:t>
            </a:r>
            <a:r>
              <a:rPr lang="ru-RU" sz="2400" dirty="0" smtClean="0"/>
              <a:t>у таких </a:t>
            </a:r>
            <a:r>
              <a:rPr lang="ru-RU" sz="2400" dirty="0" err="1" smtClean="0"/>
              <a:t>апаратах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великого пилу (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розміром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1 – 0,1 мм </a:t>
            </a:r>
            <a:r>
              <a:rPr lang="ru-RU" sz="2400" dirty="0" smtClean="0"/>
              <a:t>), </a:t>
            </a:r>
            <a:r>
              <a:rPr lang="ru-RU" sz="2400" dirty="0" err="1" smtClean="0"/>
              <a:t>середнього</a:t>
            </a:r>
            <a:r>
              <a:rPr lang="ru-RU" sz="2400" dirty="0" smtClean="0"/>
              <a:t> </a:t>
            </a:r>
            <a:r>
              <a:rPr lang="ru-RU" sz="2400" dirty="0" smtClean="0"/>
              <a:t>пилу (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розміром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0,1 – 0,01мм ) </a:t>
            </a:r>
            <a:r>
              <a:rPr lang="ru-RU" sz="2400" dirty="0" err="1" smtClean="0"/>
              <a:t>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у </a:t>
            </a:r>
            <a:r>
              <a:rPr lang="ru-RU" sz="2400" dirty="0" err="1" smtClean="0"/>
              <a:t>фільтрах</a:t>
            </a:r>
            <a:r>
              <a:rPr lang="ru-RU" sz="2400" dirty="0" smtClean="0"/>
              <a:t> </a:t>
            </a:r>
            <a:r>
              <a:rPr lang="ru-RU" sz="2400" dirty="0" err="1" smtClean="0"/>
              <a:t>інерційної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24" y="924754"/>
            <a:ext cx="4193628" cy="27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3741683" y="325820"/>
            <a:ext cx="5181600" cy="454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Представлений на рис. 5.2 </a:t>
            </a:r>
            <a:r>
              <a:rPr lang="ru-RU" sz="1600" dirty="0" err="1" smtClean="0"/>
              <a:t>відцентровий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пиловловлювач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наступним</a:t>
            </a:r>
            <a:r>
              <a:rPr lang="ru-RU" sz="1600" dirty="0" smtClean="0"/>
              <a:t> чином</a:t>
            </a:r>
            <a:r>
              <a:rPr lang="ru-RU" sz="1600" dirty="0" smtClean="0"/>
              <a:t>: через </a:t>
            </a:r>
            <a:r>
              <a:rPr lang="ru-RU" sz="1600" dirty="0" err="1" smtClean="0"/>
              <a:t>вхідну</a:t>
            </a:r>
            <a:r>
              <a:rPr lang="ru-RU" sz="1600" dirty="0" smtClean="0"/>
              <a:t> трубу 1 </a:t>
            </a:r>
            <a:r>
              <a:rPr lang="ru-RU" sz="1600" dirty="0" err="1" smtClean="0"/>
              <a:t>забруднений</a:t>
            </a:r>
            <a:r>
              <a:rPr lang="ru-RU" sz="1600" dirty="0" smtClean="0"/>
              <a:t> газ по </a:t>
            </a:r>
            <a:r>
              <a:rPr lang="ru-RU" sz="1600" dirty="0" err="1" smtClean="0"/>
              <a:t>дотичній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потрапляє</a:t>
            </a:r>
            <a:r>
              <a:rPr lang="ru-RU" sz="1600" dirty="0" smtClean="0"/>
              <a:t> у </a:t>
            </a:r>
            <a:r>
              <a:rPr lang="ru-RU" sz="1600" dirty="0" err="1" smtClean="0"/>
              <a:t>циліндричний</a:t>
            </a:r>
            <a:r>
              <a:rPr lang="ru-RU" sz="1600" dirty="0" smtClean="0"/>
              <a:t> </a:t>
            </a:r>
            <a:r>
              <a:rPr lang="ru-RU" sz="1600" dirty="0" smtClean="0"/>
              <a:t>корпус 2, де </a:t>
            </a:r>
            <a:r>
              <a:rPr lang="ru-RU" sz="1600" dirty="0" err="1" smtClean="0"/>
              <a:t>починає</a:t>
            </a:r>
            <a:r>
              <a:rPr lang="ru-RU" sz="1600" dirty="0" smtClean="0"/>
              <a:t> </a:t>
            </a:r>
            <a:r>
              <a:rPr lang="ru-RU" sz="1600" dirty="0" err="1" smtClean="0"/>
              <a:t>обертатись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вихідної</a:t>
            </a:r>
            <a:r>
              <a:rPr lang="ru-RU" sz="1600" dirty="0" smtClean="0"/>
              <a:t> труби 3. </a:t>
            </a:r>
            <a:r>
              <a:rPr lang="ru-RU" sz="1600" dirty="0" err="1" smtClean="0"/>
              <a:t>Видалення</a:t>
            </a:r>
            <a:r>
              <a:rPr lang="ru-RU" sz="1600" dirty="0" smtClean="0"/>
              <a:t> пилу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аерозольного</a:t>
            </a:r>
            <a:r>
              <a:rPr lang="ru-RU" sz="1600" dirty="0" smtClean="0"/>
              <a:t> </a:t>
            </a:r>
            <a:r>
              <a:rPr lang="ru-RU" sz="1600" dirty="0" smtClean="0"/>
              <a:t>потоку проходить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відцентрової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виникає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обертово</a:t>
            </a:r>
            <a:r>
              <a:rPr lang="ru-RU" sz="1600" dirty="0" smtClean="0"/>
              <a:t>–</a:t>
            </a:r>
            <a:r>
              <a:rPr lang="ru-RU" sz="1600" dirty="0" err="1" smtClean="0"/>
              <a:t>поступальному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газового потоку,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сил </a:t>
            </a:r>
            <a:r>
              <a:rPr lang="ru-RU" sz="1600" dirty="0" err="1" smtClean="0"/>
              <a:t>гравітації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інерції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пилових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аерозольному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потоці</a:t>
            </a:r>
            <a:r>
              <a:rPr lang="ru-RU" sz="1800" dirty="0" smtClean="0"/>
              <a:t>. </a:t>
            </a:r>
            <a:r>
              <a:rPr lang="ru-RU" sz="1600" dirty="0" err="1" smtClean="0"/>
              <a:t>Ефект</a:t>
            </a:r>
            <a:r>
              <a:rPr lang="ru-RU" sz="1600" dirty="0" smtClean="0"/>
              <a:t> сил </a:t>
            </a:r>
            <a:r>
              <a:rPr lang="ru-RU" sz="1600" dirty="0" err="1" smtClean="0"/>
              <a:t>інерції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досягається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повороті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рухомого</a:t>
            </a:r>
            <a:r>
              <a:rPr lang="ru-RU" sz="1600" dirty="0" smtClean="0"/>
              <a:t> газового потоку у </a:t>
            </a:r>
            <a:r>
              <a:rPr lang="ru-RU" sz="1600" dirty="0" err="1" smtClean="0"/>
              <a:t>вихідну</a:t>
            </a:r>
            <a:r>
              <a:rPr lang="ru-RU" sz="1600" dirty="0" smtClean="0"/>
              <a:t> </a:t>
            </a:r>
            <a:r>
              <a:rPr lang="ru-RU" sz="1600" dirty="0" smtClean="0"/>
              <a:t>трубу;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намагаються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зберегти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першочерговий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напрям</a:t>
            </a:r>
            <a:r>
              <a:rPr lang="ru-RU" sz="1600" dirty="0" smtClean="0"/>
              <a:t> </a:t>
            </a:r>
            <a:r>
              <a:rPr lang="ru-RU" sz="1600" dirty="0" err="1" smtClean="0"/>
              <a:t>руху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осаджуються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 циклону 4. </a:t>
            </a:r>
            <a:r>
              <a:rPr lang="ru-RU" sz="1600" dirty="0" err="1" smtClean="0"/>
              <a:t>Очищене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апарату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вихідну</a:t>
            </a:r>
            <a:r>
              <a:rPr lang="ru-RU" sz="1600" dirty="0" smtClean="0"/>
              <a:t> трубу 3.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36331" y="756746"/>
            <a:ext cx="8565931" cy="4185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4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фільтрів</a:t>
            </a:r>
            <a:r>
              <a:rPr lang="ru-RU" sz="1400" dirty="0" smtClean="0">
                <a:solidFill>
                  <a:schemeClr val="accent6"/>
                </a:solidFill>
              </a:rPr>
              <a:t> таких </a:t>
            </a:r>
            <a:r>
              <a:rPr lang="ru-RU" sz="1400" dirty="0" err="1" smtClean="0">
                <a:solidFill>
                  <a:schemeClr val="accent6"/>
                </a:solidFill>
              </a:rPr>
              <a:t>конструкцій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є</a:t>
            </a:r>
            <a:r>
              <a:rPr lang="ru-RU" sz="1400" dirty="0" smtClean="0">
                <a:solidFill>
                  <a:schemeClr val="accent6"/>
                </a:solidFill>
              </a:rPr>
              <a:t> простота в </a:t>
            </a:r>
            <a:r>
              <a:rPr lang="ru-RU" sz="1400" dirty="0" err="1" smtClean="0">
                <a:solidFill>
                  <a:schemeClr val="accent6"/>
                </a:solidFill>
              </a:rPr>
              <a:t>експлуатації</a:t>
            </a:r>
            <a:r>
              <a:rPr lang="ru-RU" sz="1400" dirty="0" smtClean="0">
                <a:solidFill>
                  <a:schemeClr val="accent6"/>
                </a:solidFill>
              </a:rPr>
              <a:t>, </a:t>
            </a:r>
            <a:r>
              <a:rPr lang="ru-RU" sz="1400" dirty="0" err="1" smtClean="0">
                <a:solidFill>
                  <a:schemeClr val="accent6"/>
                </a:solidFill>
              </a:rPr>
              <a:t>здатність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працювати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accent6"/>
                </a:solidFill>
              </a:rPr>
              <a:t>у широкому </a:t>
            </a:r>
            <a:r>
              <a:rPr lang="ru-RU" sz="1400" dirty="0" err="1" smtClean="0">
                <a:solidFill>
                  <a:schemeClr val="accent6"/>
                </a:solidFill>
              </a:rPr>
              <a:t>колі</a:t>
            </a:r>
            <a:r>
              <a:rPr lang="ru-RU" sz="1400" dirty="0" smtClean="0">
                <a:solidFill>
                  <a:schemeClr val="accent6"/>
                </a:solidFill>
              </a:rPr>
              <a:t> температур, </a:t>
            </a:r>
            <a:r>
              <a:rPr lang="ru-RU" sz="1400" dirty="0" err="1" smtClean="0">
                <a:solidFill>
                  <a:schemeClr val="accent6"/>
                </a:solidFill>
              </a:rPr>
              <a:t>більш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висока</a:t>
            </a:r>
            <a:r>
              <a:rPr lang="ru-RU" sz="1400" dirty="0" smtClean="0">
                <a:solidFill>
                  <a:schemeClr val="accent6"/>
                </a:solidFill>
              </a:rPr>
              <a:t>, </a:t>
            </a:r>
            <a:r>
              <a:rPr lang="ru-RU" sz="1400" dirty="0" err="1" smtClean="0">
                <a:solidFill>
                  <a:schemeClr val="accent6"/>
                </a:solidFill>
              </a:rPr>
              <a:t>порівняно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з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гравітаційними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пиловловлювачами</a:t>
            </a:r>
            <a:r>
              <a:rPr lang="ru-RU" sz="1400" dirty="0" smtClean="0">
                <a:solidFill>
                  <a:schemeClr val="accent6"/>
                </a:solidFill>
              </a:rPr>
              <a:t> та </a:t>
            </a:r>
            <a:r>
              <a:rPr lang="ru-RU" sz="1400" dirty="0" err="1" smtClean="0">
                <a:solidFill>
                  <a:schemeClr val="accent6"/>
                </a:solidFill>
              </a:rPr>
              <a:t>пиловловлювачами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інерційної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дії</a:t>
            </a:r>
            <a:r>
              <a:rPr lang="ru-RU" sz="1400" dirty="0" smtClean="0">
                <a:solidFill>
                  <a:schemeClr val="accent6"/>
                </a:solidFill>
              </a:rPr>
              <a:t>, </a:t>
            </a:r>
            <a:r>
              <a:rPr lang="ru-RU" sz="1400" dirty="0" err="1" smtClean="0">
                <a:solidFill>
                  <a:schemeClr val="accent6"/>
                </a:solidFill>
              </a:rPr>
              <a:t>ступінь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очищення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повітря</a:t>
            </a:r>
            <a:r>
              <a:rPr lang="ru-RU" sz="1400" dirty="0" smtClean="0">
                <a:solidFill>
                  <a:schemeClr val="accent6"/>
                </a:solidFill>
              </a:rPr>
              <a:t>, </a:t>
            </a:r>
            <a:r>
              <a:rPr lang="ru-RU" sz="1400" dirty="0" err="1" smtClean="0">
                <a:solidFill>
                  <a:schemeClr val="accent6"/>
                </a:solidFill>
              </a:rPr>
              <a:t>менші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габаритні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розміри</a:t>
            </a:r>
            <a:r>
              <a:rPr lang="ru-RU" sz="1400" dirty="0" smtClean="0">
                <a:solidFill>
                  <a:schemeClr val="accent6"/>
                </a:solidFill>
              </a:rPr>
              <a:t>. </a:t>
            </a:r>
            <a:r>
              <a:rPr lang="ru-RU" sz="1400" dirty="0" err="1" smtClean="0">
                <a:solidFill>
                  <a:srgbClr val="FF0000"/>
                </a:solidFill>
              </a:rPr>
              <a:t>Недоліками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є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неповне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очищення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повітря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від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середнього</a:t>
            </a:r>
            <a:r>
              <a:rPr lang="ru-RU" sz="1400" dirty="0" smtClean="0">
                <a:solidFill>
                  <a:srgbClr val="FF0000"/>
                </a:solidFill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</a:rPr>
              <a:t>дрібного</a:t>
            </a:r>
            <a:r>
              <a:rPr lang="ru-RU" sz="1400" dirty="0" smtClean="0">
                <a:solidFill>
                  <a:srgbClr val="FF0000"/>
                </a:solidFill>
              </a:rPr>
              <a:t> пилу, молекул </a:t>
            </a:r>
            <a:r>
              <a:rPr lang="ru-RU" sz="1400" dirty="0" err="1" smtClean="0">
                <a:solidFill>
                  <a:srgbClr val="FF0000"/>
                </a:solidFill>
              </a:rPr>
              <a:t>газів</a:t>
            </a:r>
            <a:r>
              <a:rPr lang="ru-RU" sz="1400" dirty="0" smtClean="0">
                <a:solidFill>
                  <a:srgbClr val="FF0000"/>
                </a:solidFill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</a:rPr>
              <a:t>вірусів</a:t>
            </a:r>
            <a:r>
              <a:rPr lang="ru-RU" sz="1400" dirty="0" smtClean="0">
                <a:solidFill>
                  <a:srgbClr val="FF0000"/>
                </a:solidFill>
              </a:rPr>
              <a:t> та </a:t>
            </a:r>
            <a:r>
              <a:rPr lang="ru-RU" sz="1400" dirty="0" err="1" smtClean="0">
                <a:solidFill>
                  <a:srgbClr val="FF0000"/>
                </a:solidFill>
              </a:rPr>
              <a:t>бактерій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en-US" sz="1400" dirty="0" smtClean="0"/>
              <a:t>https://sibelkon.ru/base/gazoochistnye-i-pyleulavlivayushchie-ustanovki/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404165"/>
            <a:ext cx="7505700" cy="954600"/>
          </a:xfrm>
        </p:spPr>
        <p:txBody>
          <a:bodyPr>
            <a:normAutofit/>
          </a:bodyPr>
          <a:lstStyle/>
          <a:p>
            <a:r>
              <a:rPr lang="ru-RU" dirty="0" smtClean="0"/>
              <a:t>5.2 </a:t>
            </a:r>
            <a:r>
              <a:rPr lang="ru-RU" dirty="0" err="1" smtClean="0"/>
              <a:t>Електрофільтри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655" y="1261241"/>
            <a:ext cx="8030560" cy="30723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фільтри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використовувалась</a:t>
            </a:r>
            <a:r>
              <a:rPr lang="ru-RU" sz="2400" dirty="0" smtClean="0"/>
              <a:t> сила </a:t>
            </a:r>
            <a:r>
              <a:rPr lang="ru-RU" sz="2400" dirty="0" err="1" smtClean="0"/>
              <a:t>електростатичного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притяжіння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до корпусу </a:t>
            </a:r>
            <a:r>
              <a:rPr lang="ru-RU" sz="2400" dirty="0" err="1" smtClean="0"/>
              <a:t>фільтра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отримали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електрофільтрів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Схема </a:t>
            </a:r>
            <a:r>
              <a:rPr lang="ru-RU" sz="2400" dirty="0" err="1" smtClean="0"/>
              <a:t>класичного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електрофільтра</a:t>
            </a:r>
            <a:r>
              <a:rPr lang="ru-RU" sz="2400" dirty="0" smtClean="0"/>
              <a:t> показана на рис. 5.3.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59" y="2680139"/>
            <a:ext cx="8702565" cy="1072054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Принцип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електрофільтра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криється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наступному</a:t>
            </a:r>
            <a:r>
              <a:rPr lang="ru-RU" sz="1400" dirty="0" smtClean="0"/>
              <a:t>. </a:t>
            </a:r>
            <a:r>
              <a:rPr lang="ru-RU" sz="1400" dirty="0" err="1" smtClean="0"/>
              <a:t>Забруднене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</a:t>
            </a:r>
            <a:r>
              <a:rPr lang="ru-RU" sz="1400" dirty="0" err="1" smtClean="0"/>
              <a:t>скрізь</a:t>
            </a:r>
            <a:r>
              <a:rPr lang="ru-RU" sz="1400" dirty="0" smtClean="0"/>
              <a:t> </a:t>
            </a:r>
            <a:r>
              <a:rPr lang="ru-RU" sz="1400" dirty="0" err="1" smtClean="0"/>
              <a:t>вхідну</a:t>
            </a:r>
            <a:r>
              <a:rPr lang="ru-RU" sz="1400" dirty="0" smtClean="0"/>
              <a:t> трубу 1 </a:t>
            </a:r>
            <a:r>
              <a:rPr lang="ru-RU" sz="1400" dirty="0" err="1" smtClean="0"/>
              <a:t>потрапляє</a:t>
            </a:r>
            <a:r>
              <a:rPr lang="ru-RU" sz="1400" dirty="0" smtClean="0"/>
              <a:t> у корпус </a:t>
            </a:r>
            <a:r>
              <a:rPr lang="ru-RU" sz="1400" dirty="0" err="1" smtClean="0"/>
              <a:t>електрофільтра</a:t>
            </a:r>
            <a:r>
              <a:rPr lang="ru-RU" sz="1400" dirty="0" smtClean="0"/>
              <a:t> 2, </a:t>
            </a:r>
            <a:r>
              <a:rPr lang="ru-RU" sz="1400" dirty="0" err="1" smtClean="0"/>
              <a:t>наближається</a:t>
            </a:r>
            <a:r>
              <a:rPr lang="ru-RU" sz="1400" dirty="0" smtClean="0"/>
              <a:t> </a:t>
            </a:r>
            <a:r>
              <a:rPr lang="ru-RU" sz="1400" dirty="0" smtClean="0"/>
              <a:t>до негативно </a:t>
            </a:r>
            <a:r>
              <a:rPr lang="ru-RU" sz="1400" dirty="0" err="1" smtClean="0"/>
              <a:t>зарядженого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електрода</a:t>
            </a:r>
            <a:r>
              <a:rPr lang="ru-RU" sz="1400" dirty="0" smtClean="0"/>
              <a:t> 3, </a:t>
            </a:r>
            <a:r>
              <a:rPr lang="ru-RU" sz="1400" dirty="0" err="1" smtClean="0"/>
              <a:t>навколо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, за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високої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напруги</a:t>
            </a:r>
            <a:r>
              <a:rPr lang="ru-RU" sz="1400" dirty="0" smtClean="0"/>
              <a:t> </a:t>
            </a:r>
            <a:r>
              <a:rPr lang="ru-RU" sz="1400" dirty="0" smtClean="0"/>
              <a:t>5 – 10 кВ </a:t>
            </a:r>
            <a:r>
              <a:rPr lang="ru-RU" sz="1400" dirty="0" err="1" smtClean="0"/>
              <a:t>створюється</a:t>
            </a:r>
            <a:r>
              <a:rPr lang="ru-RU" sz="1400" dirty="0" smtClean="0"/>
              <a:t> зона </a:t>
            </a:r>
            <a:r>
              <a:rPr lang="ru-RU" sz="1400" dirty="0" err="1" smtClean="0"/>
              <a:t>іонізації</a:t>
            </a:r>
            <a:r>
              <a:rPr lang="ru-RU" sz="1400" dirty="0" smtClean="0"/>
              <a:t>. </a:t>
            </a:r>
            <a:r>
              <a:rPr lang="ru-RU" sz="1400" dirty="0" err="1" smtClean="0"/>
              <a:t>Електрод</a:t>
            </a:r>
            <a:r>
              <a:rPr lang="ru-RU" sz="1400" dirty="0" smtClean="0"/>
              <a:t> 3, </a:t>
            </a:r>
            <a:r>
              <a:rPr lang="ru-RU" sz="1400" dirty="0" err="1" smtClean="0"/>
              <a:t>закріплений</a:t>
            </a:r>
            <a:r>
              <a:rPr lang="ru-RU" sz="1400" dirty="0" smtClean="0"/>
              <a:t> на </a:t>
            </a:r>
            <a:r>
              <a:rPr lang="ru-RU" sz="1400" dirty="0" err="1" smtClean="0"/>
              <a:t>ізоляторах</a:t>
            </a:r>
            <a:r>
              <a:rPr lang="ru-RU" sz="1400" dirty="0" smtClean="0"/>
              <a:t> </a:t>
            </a:r>
            <a:r>
              <a:rPr lang="ru-RU" sz="1400" dirty="0" smtClean="0"/>
              <a:t>4,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малу </a:t>
            </a:r>
            <a:r>
              <a:rPr lang="ru-RU" sz="1400" dirty="0" err="1" smtClean="0"/>
              <a:t>площу</a:t>
            </a:r>
            <a:r>
              <a:rPr lang="ru-RU" sz="1400" dirty="0" smtClean="0"/>
              <a:t>, тому </a:t>
            </a:r>
            <a:r>
              <a:rPr lang="ru-RU" sz="1400" dirty="0" err="1" smtClean="0"/>
              <a:t>щільність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зарядів</a:t>
            </a:r>
            <a:r>
              <a:rPr lang="ru-RU" sz="1400" dirty="0" smtClean="0"/>
              <a:t> на </a:t>
            </a:r>
            <a:r>
              <a:rPr lang="ru-RU" sz="1400" dirty="0" err="1" smtClean="0"/>
              <a:t>ньому</a:t>
            </a:r>
            <a:r>
              <a:rPr lang="ru-RU" sz="1400" dirty="0" smtClean="0"/>
              <a:t> велика </a:t>
            </a:r>
            <a:r>
              <a:rPr lang="ru-RU" sz="1400" dirty="0" err="1" smtClean="0"/>
              <a:t>і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починають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стікати</a:t>
            </a:r>
            <a:r>
              <a:rPr lang="ru-RU" sz="1400" dirty="0" smtClean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. За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поверхня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дрібних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заряджується</a:t>
            </a:r>
            <a:r>
              <a:rPr lang="ru-RU" sz="1400" dirty="0" smtClean="0"/>
              <a:t> </a:t>
            </a:r>
            <a:r>
              <a:rPr lang="ru-RU" sz="1400" dirty="0" smtClean="0"/>
              <a:t>негативно</a:t>
            </a:r>
            <a:r>
              <a:rPr lang="ru-RU" sz="1400" dirty="0" smtClean="0"/>
              <a:t>. Корпус </a:t>
            </a:r>
            <a:r>
              <a:rPr lang="ru-RU" sz="1400" dirty="0" err="1" smtClean="0"/>
              <a:t>електрофільтра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заряджений</a:t>
            </a:r>
            <a:r>
              <a:rPr lang="ru-RU" sz="1400" dirty="0" smtClean="0"/>
              <a:t> позитивно. Таким чином, </a:t>
            </a:r>
            <a:r>
              <a:rPr lang="ru-RU" sz="1400" dirty="0" err="1" smtClean="0"/>
              <a:t>ті</a:t>
            </a:r>
            <a:r>
              <a:rPr lang="ru-RU" sz="1400" dirty="0" smtClean="0"/>
              <a:t> </a:t>
            </a:r>
            <a:r>
              <a:rPr lang="ru-RU" sz="1400" dirty="0" err="1" smtClean="0"/>
              <a:t>дрібні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частинки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наближаються</a:t>
            </a:r>
            <a:r>
              <a:rPr lang="ru-RU" sz="1400" dirty="0" smtClean="0"/>
              <a:t> до корпусу, </a:t>
            </a:r>
            <a:r>
              <a:rPr lang="ru-RU" sz="1400" dirty="0" err="1" smtClean="0"/>
              <a:t>притягуються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осаджуються</a:t>
            </a:r>
            <a:r>
              <a:rPr lang="ru-RU" sz="1400" dirty="0" smtClean="0"/>
              <a:t>. </a:t>
            </a:r>
            <a:r>
              <a:rPr lang="ru-RU" sz="1400" dirty="0" err="1" smtClean="0"/>
              <a:t>Очищене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виходить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електрофільтра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крізь</a:t>
            </a:r>
            <a:r>
              <a:rPr lang="ru-RU" sz="1400" dirty="0" smtClean="0"/>
              <a:t> </a:t>
            </a:r>
            <a:r>
              <a:rPr lang="ru-RU" sz="1400" dirty="0" err="1" smtClean="0"/>
              <a:t>вихідну</a:t>
            </a:r>
            <a:r>
              <a:rPr lang="ru-RU" sz="1400" dirty="0" smtClean="0"/>
              <a:t> трубу 5. </a:t>
            </a:r>
            <a:r>
              <a:rPr lang="ru-RU" sz="1400" dirty="0" err="1" smtClean="0"/>
              <a:t>Накопичений</a:t>
            </a:r>
            <a:r>
              <a:rPr lang="ru-RU" sz="1400" dirty="0" smtClean="0"/>
              <a:t> пил </a:t>
            </a:r>
            <a:r>
              <a:rPr lang="ru-RU" sz="1400" dirty="0" err="1" smtClean="0"/>
              <a:t>періодично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виводять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електрофільтра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крізь</a:t>
            </a:r>
            <a:r>
              <a:rPr lang="ru-RU" sz="1400" dirty="0" smtClean="0"/>
              <a:t> трубу 6.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505" y="198220"/>
            <a:ext cx="4741497" cy="25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315309" y="273269"/>
            <a:ext cx="8565931" cy="4165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електрофільтра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сухе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вологе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пилу при </a:t>
            </a:r>
            <a:r>
              <a:rPr lang="ru-RU" sz="2000" dirty="0" err="1" smtClean="0"/>
              <a:t>низьких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температурах. </a:t>
            </a:r>
            <a:r>
              <a:rPr lang="ru-RU" sz="2000" dirty="0" err="1" smtClean="0"/>
              <a:t>Важливою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електрофільтра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руйнування</a:t>
            </a:r>
            <a:r>
              <a:rPr lang="ru-RU" sz="2000" dirty="0" smtClean="0"/>
              <a:t> молекул </a:t>
            </a:r>
            <a:r>
              <a:rPr lang="ru-RU" sz="2000" dirty="0" err="1" smtClean="0"/>
              <a:t>токсичних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іонізації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Хімічні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озоном,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іонізації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струм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електродом</a:t>
            </a:r>
            <a:r>
              <a:rPr lang="ru-RU" sz="2000" dirty="0" smtClean="0"/>
              <a:t> 3 та корпусом 4, </a:t>
            </a:r>
            <a:r>
              <a:rPr lang="ru-RU" sz="2000" dirty="0" err="1" smtClean="0"/>
              <a:t>проходячи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малий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електрофільтри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потребують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електроенергії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До </a:t>
            </a:r>
            <a:r>
              <a:rPr lang="ru-RU" sz="2000" dirty="0" err="1" smtClean="0">
                <a:solidFill>
                  <a:srgbClr val="FF0000"/>
                </a:solidFill>
              </a:rPr>
              <a:t>недоліків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електрофільтрів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віднести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напругу</a:t>
            </a:r>
            <a:r>
              <a:rPr lang="ru-RU" sz="2000" dirty="0" smtClean="0"/>
              <a:t>, 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заходи </a:t>
            </a:r>
            <a:r>
              <a:rPr lang="ru-RU" sz="2000" dirty="0" err="1" smtClean="0"/>
              <a:t>електробезпеки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генерація</a:t>
            </a:r>
            <a:r>
              <a:rPr lang="ru-RU" sz="2000" dirty="0" smtClean="0"/>
              <a:t> </a:t>
            </a:r>
            <a:r>
              <a:rPr lang="ru-RU" sz="2000" dirty="0" smtClean="0"/>
              <a:t>озону,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пристрій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видалення</a:t>
            </a:r>
            <a:r>
              <a:rPr lang="ru-RU" sz="2000" dirty="0" smtClean="0"/>
              <a:t> пилу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корпусу </a:t>
            </a:r>
            <a:r>
              <a:rPr lang="ru-RU" sz="2000" dirty="0" err="1" smtClean="0"/>
              <a:t>фільтра</a:t>
            </a:r>
            <a:r>
              <a:rPr lang="ru-RU" sz="2000" dirty="0" smtClean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19150" y="294290"/>
            <a:ext cx="7505700" cy="439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напруги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інженерних</a:t>
            </a:r>
            <a:r>
              <a:rPr lang="ru-RU" sz="2800" dirty="0" smtClean="0"/>
              <a:t> </a:t>
            </a:r>
            <a:r>
              <a:rPr lang="ru-RU" sz="2800" dirty="0" smtClean="0"/>
              <a:t>системах </a:t>
            </a:r>
            <a:r>
              <a:rPr lang="ru-RU" sz="2800" dirty="0" err="1" smtClean="0"/>
              <a:t>захисту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фільтри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високий</a:t>
            </a:r>
            <a:r>
              <a:rPr lang="ru-RU" sz="2800" dirty="0" smtClean="0"/>
              <a:t> ступень </a:t>
            </a:r>
            <a:r>
              <a:rPr lang="ru-RU" sz="2800" dirty="0" smtClean="0"/>
              <a:t>очистки </a:t>
            </a:r>
            <a:r>
              <a:rPr lang="ru-RU" sz="2800" dirty="0" err="1" smtClean="0"/>
              <a:t>досягався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рахунок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крізь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металеві</a:t>
            </a:r>
            <a:r>
              <a:rPr lang="ru-RU" sz="2800" dirty="0" smtClean="0"/>
              <a:t> </a:t>
            </a:r>
            <a:r>
              <a:rPr lang="ru-RU" sz="2800" dirty="0" err="1" smtClean="0"/>
              <a:t>сітки</a:t>
            </a:r>
            <a:r>
              <a:rPr lang="ru-RU" sz="2800" dirty="0" smtClean="0"/>
              <a:t> </a:t>
            </a:r>
            <a:r>
              <a:rPr lang="ru-RU" sz="2800" dirty="0" smtClean="0"/>
              <a:t>та </a:t>
            </a:r>
            <a:r>
              <a:rPr lang="ru-RU" sz="2800" dirty="0" err="1" smtClean="0"/>
              <a:t>зернисті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матеріали</a:t>
            </a:r>
            <a:r>
              <a:rPr lang="ru-RU" sz="2800" dirty="0" smtClean="0"/>
              <a:t>. Одним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рукавний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(рис. 5.4).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808640" y="304800"/>
            <a:ext cx="7505700" cy="1723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ru-RU" sz="1800" dirty="0" smtClean="0"/>
              <a:t>Для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допомоги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напруги</a:t>
            </a:r>
            <a:r>
              <a:rPr lang="ru-RU" sz="1800" dirty="0" smtClean="0"/>
              <a:t> в </a:t>
            </a:r>
            <a:r>
              <a:rPr lang="ru-RU" sz="1800" dirty="0" err="1" smtClean="0"/>
              <a:t>інженерних</a:t>
            </a:r>
            <a:r>
              <a:rPr lang="ru-RU" sz="1800" dirty="0" smtClean="0"/>
              <a:t> </a:t>
            </a:r>
            <a:r>
              <a:rPr lang="ru-RU" sz="1800" dirty="0" smtClean="0"/>
              <a:t>системах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фільтри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високий</a:t>
            </a:r>
            <a:r>
              <a:rPr lang="ru-RU" sz="1800" dirty="0" smtClean="0"/>
              <a:t> ступень </a:t>
            </a:r>
            <a:r>
              <a:rPr lang="ru-RU" sz="1800" dirty="0" smtClean="0"/>
              <a:t>очистки </a:t>
            </a:r>
            <a:r>
              <a:rPr lang="ru-RU" sz="1800" dirty="0" err="1" smtClean="0"/>
              <a:t>досягався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крізь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тканини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металеві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сітки</a:t>
            </a:r>
            <a:r>
              <a:rPr lang="ru-RU" sz="1800" dirty="0" smtClean="0"/>
              <a:t> </a:t>
            </a:r>
            <a:r>
              <a:rPr lang="ru-RU" sz="1800" dirty="0" smtClean="0"/>
              <a:t>та </a:t>
            </a:r>
            <a:r>
              <a:rPr lang="ru-RU" sz="1800" dirty="0" err="1" smtClean="0"/>
              <a:t>зернисті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матеріали</a:t>
            </a:r>
            <a:r>
              <a:rPr lang="ru-RU" sz="1800" dirty="0" smtClean="0"/>
              <a:t>. Одним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рукавний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</a:t>
            </a:r>
            <a:r>
              <a:rPr lang="ru-RU" sz="1800" dirty="0" smtClean="0"/>
              <a:t> (рис. 5.4).</a:t>
            </a:r>
            <a:endParaRPr sz="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958" y="2017986"/>
            <a:ext cx="4177023" cy="28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819150" y="523174"/>
            <a:ext cx="7505700" cy="1599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2400" dirty="0" smtClean="0"/>
              <a:t> рукавного </a:t>
            </a:r>
            <a:r>
              <a:rPr lang="ru-RU" sz="2400" dirty="0" err="1" smtClean="0"/>
              <a:t>фільтра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сухого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пилу, при </a:t>
            </a:r>
            <a:r>
              <a:rPr lang="ru-RU" sz="2400" dirty="0" err="1" smtClean="0"/>
              <a:t>низьких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високих</a:t>
            </a:r>
            <a:r>
              <a:rPr lang="ru-RU" sz="2400" dirty="0" smtClean="0"/>
              <a:t> температурах,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перевищувати</a:t>
            </a:r>
            <a:r>
              <a:rPr lang="ru-RU" sz="2400" dirty="0" smtClean="0"/>
              <a:t> температуру </a:t>
            </a:r>
            <a:r>
              <a:rPr lang="ru-RU" sz="2400" dirty="0" err="1" smtClean="0"/>
              <a:t>теплостійкості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, очистка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відносна</a:t>
            </a:r>
            <a:r>
              <a:rPr lang="ru-RU" sz="2400" dirty="0" smtClean="0"/>
              <a:t> простота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До </a:t>
            </a:r>
            <a:r>
              <a:rPr lang="ru-RU" sz="2400" dirty="0" err="1" smtClean="0">
                <a:solidFill>
                  <a:srgbClr val="FF0000"/>
                </a:solidFill>
              </a:rPr>
              <a:t>недоліків</a:t>
            </a:r>
            <a:r>
              <a:rPr lang="ru-RU" sz="2400" dirty="0" smtClean="0"/>
              <a:t> рукавного </a:t>
            </a:r>
            <a:r>
              <a:rPr lang="ru-RU" sz="2400" dirty="0" err="1" smtClean="0"/>
              <a:t>фільтра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віднести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вологе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</a:t>
            </a:r>
            <a:r>
              <a:rPr lang="ru-RU" sz="2400" dirty="0" err="1" smtClean="0"/>
              <a:t>складність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розривів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тканині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виникнути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598" y="278041"/>
            <a:ext cx="7505700" cy="5838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5.3 Установи мокрого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924910"/>
            <a:ext cx="7505700" cy="3513815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очистки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сухої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очистки</a:t>
            </a:r>
            <a:r>
              <a:rPr lang="ru-RU" sz="2400" dirty="0" smtClean="0"/>
              <a:t> широко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мокрої</a:t>
            </a:r>
            <a:r>
              <a:rPr lang="ru-RU" sz="2400" dirty="0" smtClean="0"/>
              <a:t> очистки. 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smtClean="0"/>
              <a:t>такими </a:t>
            </a:r>
            <a:r>
              <a:rPr lang="ru-RU" sz="2400" dirty="0" err="1" smtClean="0"/>
              <a:t>апаратами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фільтрах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мокрої</a:t>
            </a:r>
            <a:r>
              <a:rPr lang="ru-RU" sz="2400" dirty="0" smtClean="0"/>
              <a:t> очистки </a:t>
            </a:r>
            <a:r>
              <a:rPr lang="ru-RU" sz="2400" dirty="0" err="1" smtClean="0"/>
              <a:t>інженери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забруднену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частинку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та води.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5.1 </a:t>
            </a:r>
            <a:r>
              <a:rPr lang="ru-RU" sz="2000" dirty="0" err="1" smtClean="0"/>
              <a:t>Апарати</a:t>
            </a:r>
            <a:r>
              <a:rPr lang="ru-RU" sz="2000" dirty="0" smtClean="0"/>
              <a:t> сухого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smtClean="0"/>
              <a:t>пилу</a:t>
            </a:r>
          </a:p>
          <a:p>
            <a:endParaRPr lang="ru-RU" sz="2000" dirty="0" smtClean="0"/>
          </a:p>
          <a:p>
            <a:r>
              <a:rPr lang="ru-RU" sz="2000" dirty="0" smtClean="0"/>
              <a:t>5.2 </a:t>
            </a:r>
            <a:r>
              <a:rPr lang="ru-RU" sz="2000" dirty="0" err="1" smtClean="0"/>
              <a:t>Електрофільтри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5.3 Установи мокрого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0" y="220717"/>
            <a:ext cx="8891752" cy="42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мокрої</a:t>
            </a:r>
            <a:r>
              <a:rPr lang="ru-RU" sz="2000" dirty="0" smtClean="0"/>
              <a:t> очистки вода повинна </a:t>
            </a:r>
            <a:r>
              <a:rPr lang="ru-RU" sz="2000" dirty="0" err="1" smtClean="0"/>
              <a:t>використовуватись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раціонально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багаторазово</a:t>
            </a:r>
            <a:r>
              <a:rPr lang="ru-RU" sz="2000" dirty="0" smtClean="0"/>
              <a:t>. У </a:t>
            </a:r>
            <a:r>
              <a:rPr lang="ru-RU" sz="2000" dirty="0" err="1" smtClean="0"/>
              <a:t>фільтрах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мокрої</a:t>
            </a:r>
            <a:r>
              <a:rPr lang="ru-RU" sz="2000" dirty="0" smtClean="0"/>
              <a:t> очистки </a:t>
            </a:r>
            <a:r>
              <a:rPr lang="ru-RU" sz="2000" dirty="0" err="1" smtClean="0"/>
              <a:t>з’явилась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нейтралізувати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токсичні</a:t>
            </a:r>
            <a:r>
              <a:rPr lang="ru-RU" sz="2000" dirty="0" smtClean="0"/>
              <a:t> гази,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додання</a:t>
            </a:r>
            <a:r>
              <a:rPr lang="ru-RU" sz="2000" dirty="0" smtClean="0"/>
              <a:t> до води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домішок</a:t>
            </a:r>
            <a:r>
              <a:rPr lang="ru-RU" sz="2000" dirty="0" smtClean="0"/>
              <a:t>, </a:t>
            </a:r>
            <a:r>
              <a:rPr lang="ru-RU" sz="2000" dirty="0" err="1" smtClean="0"/>
              <a:t>здатних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вступити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ними у </a:t>
            </a:r>
            <a:r>
              <a:rPr lang="ru-RU" sz="2000" dirty="0" err="1" smtClean="0"/>
              <a:t>хімічну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мокрої</a:t>
            </a:r>
            <a:r>
              <a:rPr lang="ru-RU" sz="2000" dirty="0" smtClean="0"/>
              <a:t> очистки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</a:t>
            </a:r>
            <a:r>
              <a:rPr lang="ru-RU" sz="2000" dirty="0" smtClean="0"/>
              <a:t> – в них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залипати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корпусі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ускладнює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віддалення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Розглянемо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найпростіші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мокрої</a:t>
            </a:r>
            <a:r>
              <a:rPr lang="ru-RU" sz="2000" dirty="0" smtClean="0"/>
              <a:t> очистки, першим </a:t>
            </a:r>
            <a:r>
              <a:rPr lang="ru-RU" sz="2000" dirty="0" err="1" smtClean="0"/>
              <a:t>представником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полий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скрубер</a:t>
            </a:r>
            <a:r>
              <a:rPr lang="ru-RU" sz="2000" i="1" dirty="0" smtClean="0"/>
              <a:t> (рис. 5.5). </a:t>
            </a:r>
            <a:r>
              <a:rPr lang="ru-RU" sz="2000" i="1" dirty="0" err="1" smtClean="0"/>
              <a:t>Фільтр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складається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вхідної</a:t>
            </a:r>
            <a:r>
              <a:rPr lang="ru-RU" sz="2000" i="1" dirty="0" smtClean="0"/>
              <a:t> труби 1, </a:t>
            </a:r>
            <a:r>
              <a:rPr lang="ru-RU" sz="2000" i="1" dirty="0" smtClean="0"/>
              <a:t>через </a:t>
            </a:r>
            <a:r>
              <a:rPr lang="ru-RU" sz="2000" dirty="0" smtClean="0"/>
              <a:t>яку </a:t>
            </a:r>
            <a:r>
              <a:rPr lang="ru-RU" sz="2000" dirty="0" smtClean="0"/>
              <a:t>заходить </a:t>
            </a:r>
            <a:r>
              <a:rPr lang="ru-RU" sz="2000" dirty="0" err="1" smtClean="0"/>
              <a:t>забруднене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.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у </a:t>
            </a:r>
            <a:r>
              <a:rPr lang="ru-RU" sz="2000" dirty="0" err="1" smtClean="0"/>
              <a:t>циліндричний</a:t>
            </a:r>
            <a:r>
              <a:rPr lang="ru-RU" sz="2000" dirty="0" smtClean="0"/>
              <a:t> </a:t>
            </a:r>
            <a:r>
              <a:rPr lang="ru-RU" sz="2000" dirty="0" smtClean="0"/>
              <a:t>корпус полого </a:t>
            </a:r>
            <a:r>
              <a:rPr lang="ru-RU" sz="2000" dirty="0" err="1" smtClean="0"/>
              <a:t>скрубера</a:t>
            </a:r>
            <a:r>
              <a:rPr lang="ru-RU" sz="2000" dirty="0" smtClean="0"/>
              <a:t> 2, де </a:t>
            </a:r>
            <a:r>
              <a:rPr lang="ru-RU" sz="2000" dirty="0" err="1" smtClean="0"/>
              <a:t>підіймається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угору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краплини</a:t>
            </a:r>
            <a:r>
              <a:rPr lang="ru-RU" sz="2000" dirty="0" smtClean="0"/>
              <a:t> води,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розпилюються</a:t>
            </a:r>
            <a:r>
              <a:rPr lang="ru-RU" sz="2000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форсунок 3.</a:t>
            </a:r>
            <a:endParaRPr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0681" y="3237185"/>
            <a:ext cx="7505700" cy="1587063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Очищене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вихідну</a:t>
            </a:r>
            <a:r>
              <a:rPr lang="ru-RU" sz="1800" dirty="0" smtClean="0"/>
              <a:t> трубу 4, а </a:t>
            </a:r>
            <a:r>
              <a:rPr lang="ru-RU" sz="1800" dirty="0" err="1" smtClean="0"/>
              <a:t>забруднюючі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водою </a:t>
            </a:r>
            <a:r>
              <a:rPr lang="ru-RU" sz="1800" dirty="0" err="1" smtClean="0"/>
              <a:t>накопичуються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нижній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фільтра</a:t>
            </a:r>
            <a:r>
              <a:rPr lang="ru-RU" sz="1800" dirty="0" smtClean="0"/>
              <a:t>, </a:t>
            </a:r>
            <a:r>
              <a:rPr lang="ru-RU" sz="1800" dirty="0" err="1" smtClean="0"/>
              <a:t>звідки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виводять</a:t>
            </a:r>
            <a:r>
              <a:rPr lang="ru-RU" sz="1800" dirty="0" smtClean="0"/>
              <a:t>. </a:t>
            </a:r>
            <a:r>
              <a:rPr lang="ru-RU" sz="1800" dirty="0" err="1" smtClean="0"/>
              <a:t>Забруднена</a:t>
            </a:r>
            <a:r>
              <a:rPr lang="ru-RU" sz="1800" dirty="0" smtClean="0"/>
              <a:t> </a:t>
            </a:r>
            <a:r>
              <a:rPr lang="ru-RU" sz="1800" dirty="0" smtClean="0"/>
              <a:t>вода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систему </a:t>
            </a:r>
            <a:r>
              <a:rPr lang="ru-RU" sz="1800" dirty="0" err="1" smtClean="0"/>
              <a:t>фільтрів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очищується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знов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</a:t>
            </a:r>
            <a:r>
              <a:rPr lang="ru-RU" sz="1800" dirty="0" smtClean="0"/>
              <a:t>у форсунки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123" y="207087"/>
            <a:ext cx="5200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007" y="304800"/>
            <a:ext cx="7809843" cy="4133925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фільтрів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конструкції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простота в </a:t>
            </a:r>
            <a:r>
              <a:rPr lang="ru-RU" sz="2800" dirty="0" err="1" smtClean="0"/>
              <a:t>експлуатації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</a:t>
            </a:r>
            <a:r>
              <a:rPr lang="ru-RU" sz="2800" dirty="0" smtClean="0"/>
              <a:t>у широкому </a:t>
            </a:r>
            <a:r>
              <a:rPr lang="ru-RU" sz="2800" dirty="0" err="1" smtClean="0"/>
              <a:t>колі</a:t>
            </a:r>
            <a:r>
              <a:rPr lang="ru-RU" sz="2800" dirty="0" smtClean="0"/>
              <a:t> температур,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крупного, </a:t>
            </a:r>
            <a:r>
              <a:rPr lang="ru-RU" sz="2800" dirty="0" err="1" smtClean="0"/>
              <a:t>середнього</a:t>
            </a:r>
            <a:r>
              <a:rPr lang="ru-RU" sz="2800" dirty="0" smtClean="0"/>
              <a:t> </a:t>
            </a:r>
            <a:r>
              <a:rPr lang="ru-RU" sz="2800" dirty="0" smtClean="0"/>
              <a:t>пилу,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газів</a:t>
            </a:r>
            <a:r>
              <a:rPr lang="ru-RU" sz="2800" dirty="0" smtClean="0"/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Недоліками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неповне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дрібного</a:t>
            </a:r>
            <a:r>
              <a:rPr lang="ru-RU" sz="2800" dirty="0" smtClean="0"/>
              <a:t> пилу, </a:t>
            </a:r>
            <a:r>
              <a:rPr lang="ru-RU" sz="2800" dirty="0" err="1" smtClean="0"/>
              <a:t>комплексів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молекул, </a:t>
            </a:r>
            <a:r>
              <a:rPr lang="ru-RU" sz="2800" dirty="0" err="1" smtClean="0"/>
              <a:t>вірусів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168165" y="168166"/>
            <a:ext cx="8713075" cy="4270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інженери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якомога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більшу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площу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та води. Так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один </a:t>
            </a:r>
            <a:r>
              <a:rPr lang="ru-RU" sz="1800" dirty="0" err="1" smtClean="0"/>
              <a:t>фільтр</a:t>
            </a:r>
            <a:r>
              <a:rPr lang="ru-RU" sz="1800" dirty="0" smtClean="0"/>
              <a:t> –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насадочний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скрубер</a:t>
            </a:r>
            <a:r>
              <a:rPr lang="ru-RU" sz="1800" dirty="0" smtClean="0"/>
              <a:t>, схема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представлена на рис. 5.6.</a:t>
            </a:r>
          </a:p>
          <a:p>
            <a:r>
              <a:rPr lang="ru-RU" sz="1800" dirty="0" err="1" smtClean="0"/>
              <a:t>Фільтр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вхідної</a:t>
            </a:r>
            <a:r>
              <a:rPr lang="ru-RU" sz="1800" dirty="0" smtClean="0"/>
              <a:t> труби 1, через яку заходить </a:t>
            </a:r>
            <a:r>
              <a:rPr lang="ru-RU" sz="1800" dirty="0" err="1" smtClean="0"/>
              <a:t>забруднене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яке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err="1" smtClean="0"/>
              <a:t>циліндричний</a:t>
            </a:r>
            <a:r>
              <a:rPr lang="ru-RU" sz="1800" dirty="0" smtClean="0"/>
              <a:t> корпус насадочного </a:t>
            </a:r>
            <a:r>
              <a:rPr lang="ru-RU" sz="1800" dirty="0" err="1" smtClean="0"/>
              <a:t>скрубера</a:t>
            </a:r>
            <a:r>
              <a:rPr lang="ru-RU" sz="1800" dirty="0" smtClean="0"/>
              <a:t> 2, де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підіймається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угору</a:t>
            </a:r>
            <a:r>
              <a:rPr lang="ru-RU" sz="1800" dirty="0" smtClean="0"/>
              <a:t>. </a:t>
            </a:r>
            <a:r>
              <a:rPr lang="ru-RU" sz="1800" dirty="0" err="1" smtClean="0"/>
              <a:t>Усередині</a:t>
            </a:r>
            <a:r>
              <a:rPr lang="ru-RU" sz="1800" dirty="0" smtClean="0"/>
              <a:t> корпуса </a:t>
            </a:r>
            <a:r>
              <a:rPr lang="ru-RU" sz="1800" dirty="0" err="1" smtClean="0"/>
              <a:t>встановлена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касета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наповнювачем</a:t>
            </a:r>
            <a:r>
              <a:rPr lang="ru-RU" sz="1800" dirty="0" smtClean="0"/>
              <a:t> 3 (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скляними</a:t>
            </a:r>
            <a:r>
              <a:rPr lang="ru-RU" sz="1800" dirty="0" smtClean="0"/>
              <a:t> кульками), по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стікає</a:t>
            </a:r>
            <a:r>
              <a:rPr lang="ru-RU" sz="1800" dirty="0" smtClean="0"/>
              <a:t> вода, яка </a:t>
            </a:r>
            <a:r>
              <a:rPr lang="ru-RU" sz="1800" dirty="0" err="1" smtClean="0"/>
              <a:t>розпилюється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форсунок 4. </a:t>
            </a:r>
            <a:r>
              <a:rPr lang="ru-RU" sz="1800" dirty="0" err="1" smtClean="0"/>
              <a:t>Забруднене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, </a:t>
            </a:r>
            <a:r>
              <a:rPr lang="ru-RU" sz="1800" dirty="0" err="1" smtClean="0"/>
              <a:t>рухаючись</a:t>
            </a:r>
            <a:r>
              <a:rPr lang="ru-RU" sz="1800" dirty="0" smtClean="0"/>
              <a:t> </a:t>
            </a:r>
            <a:r>
              <a:rPr lang="ru-RU" sz="1800" dirty="0" err="1" smtClean="0"/>
              <a:t>угору</a:t>
            </a:r>
            <a:r>
              <a:rPr lang="ru-RU" sz="1800" dirty="0" smtClean="0"/>
              <a:t>, </a:t>
            </a:r>
            <a:r>
              <a:rPr lang="ru-RU" sz="1800" dirty="0" err="1" smtClean="0"/>
              <a:t>шукає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вихід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наповнювача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зміщуючись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водою. </a:t>
            </a:r>
            <a:r>
              <a:rPr lang="ru-RU" sz="1800" dirty="0" err="1" smtClean="0"/>
              <a:t>Значна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площа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smtClean="0"/>
              <a:t>та води </a:t>
            </a:r>
            <a:r>
              <a:rPr lang="ru-RU" sz="1800" dirty="0" err="1" smtClean="0"/>
              <a:t>забезпечує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вихідну</a:t>
            </a:r>
            <a:r>
              <a:rPr lang="ru-RU" sz="1800" dirty="0" smtClean="0"/>
              <a:t> </a:t>
            </a:r>
            <a:r>
              <a:rPr lang="ru-RU" sz="1800" dirty="0" smtClean="0"/>
              <a:t>трубу 5, а </a:t>
            </a:r>
            <a:r>
              <a:rPr lang="ru-RU" sz="1800" dirty="0" err="1" smtClean="0"/>
              <a:t>забруднюючі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водою </a:t>
            </a:r>
            <a:r>
              <a:rPr lang="ru-RU" sz="1800" dirty="0" err="1" smtClean="0"/>
              <a:t>накопичуються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нижній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фільтра</a:t>
            </a:r>
            <a:r>
              <a:rPr lang="ru-RU" sz="1800" dirty="0" smtClean="0"/>
              <a:t>, </a:t>
            </a:r>
            <a:r>
              <a:rPr lang="ru-RU" sz="1800" dirty="0" err="1" smtClean="0"/>
              <a:t>звідки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зливають</a:t>
            </a:r>
            <a:r>
              <a:rPr lang="ru-RU" sz="1800" dirty="0" smtClean="0"/>
              <a:t> через трубу 6. </a:t>
            </a:r>
            <a:r>
              <a:rPr lang="ru-RU" sz="1800" dirty="0" err="1" smtClean="0"/>
              <a:t>Забруднена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smtClean="0"/>
              <a:t>систему </a:t>
            </a:r>
            <a:r>
              <a:rPr lang="ru-RU" sz="1800" dirty="0" err="1" smtClean="0"/>
              <a:t>фільтрів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очищується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у форсунки.</a:t>
            </a:r>
            <a:endParaRPr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96" y="462455"/>
            <a:ext cx="7219907" cy="4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108" y="1297042"/>
            <a:ext cx="7505700" cy="24480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у </a:t>
            </a:r>
            <a:r>
              <a:rPr lang="ru-RU" sz="2000" dirty="0" smtClean="0"/>
              <a:t>широкому </a:t>
            </a:r>
            <a:r>
              <a:rPr lang="ru-RU" sz="2000" dirty="0" err="1" smtClean="0"/>
              <a:t>колі</a:t>
            </a:r>
            <a:r>
              <a:rPr lang="ru-RU" sz="2000" dirty="0" smtClean="0"/>
              <a:t> </a:t>
            </a:r>
            <a:r>
              <a:rPr lang="ru-RU" sz="2000" dirty="0" smtClean="0"/>
              <a:t>температур,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крупного, </a:t>
            </a:r>
            <a:r>
              <a:rPr lang="ru-RU" sz="2000" dirty="0" err="1" smtClean="0"/>
              <a:t>середнього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дрібного</a:t>
            </a:r>
            <a:r>
              <a:rPr lang="ru-RU" sz="2000" dirty="0" smtClean="0"/>
              <a:t> пилу</a:t>
            </a:r>
            <a:r>
              <a:rPr lang="ru-RU" sz="2000" dirty="0" smtClean="0"/>
              <a:t>,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Недоліками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токсичних</a:t>
            </a:r>
            <a:r>
              <a:rPr lang="ru-RU" sz="2000" dirty="0" smtClean="0"/>
              <a:t> молекул, </a:t>
            </a:r>
            <a:r>
              <a:rPr lang="ru-RU" sz="2000" dirty="0" err="1" smtClean="0"/>
              <a:t>вірусів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прилипання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наповнювача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касет</a:t>
            </a:r>
            <a:r>
              <a:rPr lang="ru-RU" sz="2000" dirty="0" smtClean="0"/>
              <a:t>,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smtClean="0"/>
              <a:t>опору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наповнювача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367862"/>
            <a:ext cx="8460827" cy="4070863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Недосконалість</a:t>
            </a:r>
            <a:r>
              <a:rPr lang="ru-RU" sz="2000" dirty="0" smtClean="0"/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насадочного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скрубера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/>
              <a:t>вимагала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ефективної</a:t>
            </a:r>
            <a:r>
              <a:rPr lang="ru-RU" sz="2000" dirty="0" smtClean="0"/>
              <a:t> очистки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.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smtClean="0"/>
              <a:t>представлений на </a:t>
            </a:r>
            <a:r>
              <a:rPr lang="ru-RU" sz="2000" dirty="0" smtClean="0"/>
              <a:t>рис. 5.7.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вхідної</a:t>
            </a:r>
            <a:r>
              <a:rPr lang="ru-RU" sz="2000" dirty="0" smtClean="0"/>
              <a:t> труби 1, через яку заходить </a:t>
            </a:r>
            <a:r>
              <a:rPr lang="ru-RU" sz="2000" dirty="0" err="1" smtClean="0"/>
              <a:t>забруднене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.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у корпус </a:t>
            </a:r>
            <a:r>
              <a:rPr lang="ru-RU" sz="2000" dirty="0" err="1" smtClean="0"/>
              <a:t>фільтра</a:t>
            </a:r>
            <a:r>
              <a:rPr lang="ru-RU" sz="2000" dirty="0" smtClean="0"/>
              <a:t> 2, де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решітка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підтримки</a:t>
            </a:r>
            <a:r>
              <a:rPr lang="ru-RU" sz="2000" dirty="0" smtClean="0"/>
              <a:t> </a:t>
            </a:r>
            <a:r>
              <a:rPr lang="ru-RU" sz="2000" dirty="0" smtClean="0"/>
              <a:t>шару </a:t>
            </a:r>
            <a:r>
              <a:rPr lang="ru-RU" sz="2000" dirty="0" err="1" smtClean="0"/>
              <a:t>піни</a:t>
            </a:r>
            <a:r>
              <a:rPr lang="ru-RU" sz="2000" dirty="0" smtClean="0"/>
              <a:t> 3.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проходить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шар </a:t>
            </a:r>
            <a:r>
              <a:rPr lang="ru-RU" sz="2000" dirty="0" err="1" smtClean="0"/>
              <a:t>піни</a:t>
            </a:r>
            <a:r>
              <a:rPr lang="ru-RU" sz="2000" dirty="0" smtClean="0"/>
              <a:t> 4,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труби 5 </a:t>
            </a:r>
            <a:r>
              <a:rPr lang="ru-RU" sz="2000" dirty="0" err="1" smtClean="0"/>
              <a:t>рідини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піноутворюючих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Велика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шару </a:t>
            </a:r>
            <a:r>
              <a:rPr lang="ru-RU" sz="2000" dirty="0" err="1" smtClean="0"/>
              <a:t>піни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очистку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токсичних</a:t>
            </a:r>
            <a:r>
              <a:rPr lang="ru-RU" sz="2000" dirty="0" smtClean="0"/>
              <a:t> молекул, </a:t>
            </a:r>
            <a:r>
              <a:rPr lang="ru-RU" sz="2000" dirty="0" err="1" smtClean="0"/>
              <a:t>вірусів</a:t>
            </a:r>
            <a:r>
              <a:rPr lang="ru-RU" sz="2000" dirty="0" smtClean="0"/>
              <a:t> та </a:t>
            </a:r>
            <a:r>
              <a:rPr lang="ru-RU" sz="2000" dirty="0" smtClean="0"/>
              <a:t>бак</a:t>
            </a:r>
            <a:r>
              <a:rPr lang="ru-RU" sz="2000" dirty="0" smtClean="0"/>
              <a:t> </a:t>
            </a:r>
            <a:r>
              <a:rPr lang="ru-RU" sz="2000" dirty="0" err="1" smtClean="0"/>
              <a:t>терій</a:t>
            </a:r>
            <a:r>
              <a:rPr lang="ru-RU" sz="2000" dirty="0" smtClean="0"/>
              <a:t>.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через трубу 6, а </a:t>
            </a:r>
            <a:r>
              <a:rPr lang="ru-RU" sz="2000" dirty="0" err="1" smtClean="0"/>
              <a:t>забруднювачі</a:t>
            </a:r>
            <a:r>
              <a:rPr lang="ru-RU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рідину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зливають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трубу 7.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61" y="367863"/>
            <a:ext cx="7680084" cy="43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536028"/>
            <a:ext cx="7505700" cy="3902697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працювати</a:t>
            </a:r>
            <a:r>
              <a:rPr lang="ru-RU" sz="2400" dirty="0" smtClean="0"/>
              <a:t> у широкому </a:t>
            </a:r>
            <a:r>
              <a:rPr lang="ru-RU" sz="2400" dirty="0" err="1" smtClean="0"/>
              <a:t>колі</a:t>
            </a:r>
            <a:r>
              <a:rPr lang="ru-RU" sz="2400" dirty="0" smtClean="0"/>
              <a:t> температур</a:t>
            </a:r>
            <a:r>
              <a:rPr lang="ru-RU" sz="2400" dirty="0" smtClean="0"/>
              <a:t>, </a:t>
            </a:r>
            <a:r>
              <a:rPr lang="ru-RU" sz="2400" dirty="0" err="1" smtClean="0"/>
              <a:t>ефективне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крупного, </a:t>
            </a:r>
            <a:r>
              <a:rPr lang="ru-RU" sz="2400" dirty="0" err="1" smtClean="0"/>
              <a:t>середнього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дрібного</a:t>
            </a:r>
            <a:r>
              <a:rPr lang="ru-RU" sz="2400" dirty="0" smtClean="0"/>
              <a:t> пилу</a:t>
            </a:r>
            <a:r>
              <a:rPr lang="ru-RU" sz="2400" dirty="0" smtClean="0"/>
              <a:t>,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токсичних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опору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. До </a:t>
            </a:r>
            <a:r>
              <a:rPr lang="ru-RU" sz="2400" dirty="0" err="1" smtClean="0">
                <a:solidFill>
                  <a:srgbClr val="FF0000"/>
                </a:solidFill>
              </a:rPr>
              <a:t>недоліків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віднести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токсичних</a:t>
            </a:r>
            <a:r>
              <a:rPr lang="ru-RU" sz="2400" dirty="0" smtClean="0"/>
              <a:t> молекул, </a:t>
            </a:r>
            <a:r>
              <a:rPr lang="ru-RU" sz="2400" dirty="0" err="1" smtClean="0"/>
              <a:t>вірусів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бактерій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відходах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піноутворюючих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59" y="325820"/>
            <a:ext cx="8660524" cy="4477407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скрубера</a:t>
            </a:r>
            <a:r>
              <a:rPr lang="ru-RU" sz="1800" dirty="0" smtClean="0"/>
              <a:t>,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</a:t>
            </a:r>
            <a:r>
              <a:rPr lang="ru-RU" sz="1800" dirty="0" smtClean="0"/>
              <a:t>, у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площі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та води проходило 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перемішування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та води.</a:t>
            </a:r>
          </a:p>
          <a:p>
            <a:r>
              <a:rPr lang="ru-RU" sz="1800" dirty="0" smtClean="0"/>
              <a:t>Схема такого </a:t>
            </a:r>
            <a:r>
              <a:rPr lang="ru-RU" sz="1800" dirty="0" err="1" smtClean="0"/>
              <a:t>фільтра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зображена</a:t>
            </a:r>
            <a:r>
              <a:rPr lang="ru-RU" sz="1800" dirty="0" smtClean="0"/>
              <a:t> на рис. 5.8.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вхідної</a:t>
            </a:r>
            <a:r>
              <a:rPr lang="ru-RU" sz="1800" dirty="0" smtClean="0"/>
              <a:t> </a:t>
            </a:r>
            <a:r>
              <a:rPr lang="ru-RU" sz="1800" dirty="0" smtClean="0"/>
              <a:t>труби </a:t>
            </a:r>
            <a:r>
              <a:rPr lang="ru-RU" sz="1800" dirty="0" smtClean="0"/>
              <a:t>1, через яку заходить </a:t>
            </a:r>
            <a:r>
              <a:rPr lang="ru-RU" sz="1800" dirty="0" err="1" smtClean="0"/>
              <a:t>забруднене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.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збільшує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швидкість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зменшення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діаметру</a:t>
            </a:r>
            <a:r>
              <a:rPr lang="ru-RU" sz="1800" dirty="0" smtClean="0"/>
              <a:t> </a:t>
            </a:r>
            <a:r>
              <a:rPr lang="ru-RU" sz="1800" dirty="0" err="1" smtClean="0"/>
              <a:t>вхідної</a:t>
            </a:r>
            <a:r>
              <a:rPr lang="ru-RU" sz="1800" dirty="0" smtClean="0"/>
              <a:t> труби. В </a:t>
            </a:r>
            <a:r>
              <a:rPr lang="ru-RU" sz="1800" dirty="0" err="1" smtClean="0"/>
              <a:t>найменшому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перерізі</a:t>
            </a:r>
            <a:r>
              <a:rPr lang="ru-RU" sz="1800" dirty="0" smtClean="0"/>
              <a:t> 4 у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краплини</a:t>
            </a:r>
            <a:r>
              <a:rPr lang="ru-RU" sz="1800" dirty="0" smtClean="0"/>
              <a:t> води,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розпилюють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форсунки 2.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обтічник</a:t>
            </a:r>
            <a:r>
              <a:rPr lang="ru-RU" sz="1800" dirty="0" smtClean="0"/>
              <a:t> 5, </a:t>
            </a:r>
            <a:r>
              <a:rPr lang="ru-RU" sz="1800" dirty="0" err="1" smtClean="0"/>
              <a:t>проходячи</a:t>
            </a:r>
            <a:r>
              <a:rPr lang="ru-RU" sz="1800" dirty="0" smtClean="0"/>
              <a:t>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струмені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інтенсивно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змішуються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краплинами</a:t>
            </a:r>
            <a:r>
              <a:rPr lang="ru-RU" sz="1800" dirty="0" smtClean="0"/>
              <a:t> води.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забруднюючі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водою </a:t>
            </a:r>
            <a:r>
              <a:rPr lang="ru-RU" sz="1800" dirty="0" err="1" smtClean="0"/>
              <a:t>осаджуються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корпусі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фільтра</a:t>
            </a:r>
            <a:r>
              <a:rPr lang="ru-RU" sz="1800" dirty="0" smtClean="0"/>
              <a:t> 6, </a:t>
            </a:r>
            <a:r>
              <a:rPr lang="ru-RU" sz="1800" dirty="0" err="1" smtClean="0"/>
              <a:t>побудованого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базі</a:t>
            </a:r>
            <a:r>
              <a:rPr lang="ru-RU" sz="1800" dirty="0" smtClean="0"/>
              <a:t> циклона. </a:t>
            </a:r>
            <a:r>
              <a:rPr lang="ru-RU" sz="1800" dirty="0" err="1" smtClean="0"/>
              <a:t>Такий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забезпечує</a:t>
            </a:r>
            <a:r>
              <a:rPr lang="ru-RU" sz="1800" dirty="0" smtClean="0"/>
              <a:t> </a:t>
            </a:r>
            <a:r>
              <a:rPr lang="ru-RU" sz="1800" dirty="0" smtClean="0"/>
              <a:t>очистку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забруднювачів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комплексів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smtClean="0"/>
              <a:t>молекул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.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виходить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крізь</a:t>
            </a:r>
            <a:r>
              <a:rPr lang="ru-RU" sz="1800" dirty="0" smtClean="0"/>
              <a:t> трубу 7</a:t>
            </a:r>
            <a:r>
              <a:rPr lang="ru-RU" sz="1800" dirty="0" smtClean="0"/>
              <a:t>, а </a:t>
            </a:r>
            <a:r>
              <a:rPr lang="ru-RU" sz="1800" dirty="0" err="1" smtClean="0"/>
              <a:t>забруднювачі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рідину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зливають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нижню</a:t>
            </a:r>
            <a:r>
              <a:rPr lang="ru-RU" sz="1800" dirty="0" smtClean="0"/>
              <a:t> трубу.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46841"/>
            <a:ext cx="7505700" cy="1453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 smtClean="0"/>
              <a:t>5.1 </a:t>
            </a:r>
            <a:r>
              <a:rPr lang="ru-RU" dirty="0" err="1" smtClean="0"/>
              <a:t>Апарати</a:t>
            </a:r>
            <a:r>
              <a:rPr lang="ru-RU" dirty="0" smtClean="0"/>
              <a:t> сухого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пилу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78372" y="1355834"/>
            <a:ext cx="8481849" cy="2589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Атмосферне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повітря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може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забруднюватись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твердими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(пил, сажа), </a:t>
            </a:r>
            <a:r>
              <a:rPr lang="ru-RU" sz="2400" dirty="0" err="1" smtClean="0">
                <a:solidFill>
                  <a:srgbClr val="FF0000"/>
                </a:solidFill>
              </a:rPr>
              <a:t>рідкими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крапельними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) та </a:t>
            </a:r>
            <a:r>
              <a:rPr lang="ru-RU" sz="2400" dirty="0" err="1" smtClean="0">
                <a:solidFill>
                  <a:srgbClr val="FF0000"/>
                </a:solidFill>
              </a:rPr>
              <a:t>газоподібними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домішками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складаються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стабільних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атомів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радіоактивних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ізотопів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Очищення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атмосферного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повітря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здійснюється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використання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сучасних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повітряних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фільтрів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залежності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принципу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дії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апарати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очищення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поділяються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дві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групи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фільтри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сухої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6"/>
                </a:solidFill>
              </a:rPr>
              <a:t>вологої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очистки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607" y="465982"/>
            <a:ext cx="6262031" cy="38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378372"/>
            <a:ext cx="7505700" cy="4060353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Одним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очистки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пропускання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крізь</a:t>
            </a:r>
            <a:r>
              <a:rPr lang="ru-RU" sz="1800" dirty="0" smtClean="0"/>
              <a:t> шар води. </a:t>
            </a:r>
            <a:r>
              <a:rPr lang="ru-RU" sz="1800" dirty="0" smtClean="0"/>
              <a:t>Схема такого </a:t>
            </a:r>
            <a:r>
              <a:rPr lang="ru-RU" sz="1800" dirty="0" smtClean="0"/>
              <a:t>пристрою,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зветься</a:t>
            </a:r>
            <a:r>
              <a:rPr lang="ru-RU" sz="1800" dirty="0" smtClean="0"/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барботажний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</a:t>
            </a:r>
            <a:r>
              <a:rPr lang="ru-RU" sz="1800" i="1" dirty="0" smtClean="0"/>
              <a:t>, представлена на рис. 5.9.</a:t>
            </a:r>
          </a:p>
          <a:p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вхідної</a:t>
            </a:r>
            <a:r>
              <a:rPr lang="ru-RU" sz="1800" dirty="0" smtClean="0"/>
              <a:t> труби 1, через яку заходить </a:t>
            </a:r>
            <a:r>
              <a:rPr lang="ru-RU" sz="1800" dirty="0" err="1" smtClean="0"/>
              <a:t>забруднене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.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err="1" smtClean="0"/>
              <a:t>розширення</a:t>
            </a:r>
            <a:r>
              <a:rPr lang="ru-RU" sz="1800" dirty="0" smtClean="0"/>
              <a:t> труби 2, проходить </a:t>
            </a:r>
            <a:r>
              <a:rPr lang="ru-RU" sz="1800" dirty="0" err="1" smtClean="0"/>
              <a:t>скрізь</a:t>
            </a:r>
            <a:r>
              <a:rPr lang="ru-RU" sz="1800" dirty="0" smtClean="0"/>
              <a:t> отвори 5 у шар води</a:t>
            </a:r>
            <a:r>
              <a:rPr lang="ru-RU" sz="1800" dirty="0" smtClean="0"/>
              <a:t>, яка </a:t>
            </a:r>
            <a:r>
              <a:rPr lang="ru-RU" sz="1800" dirty="0" smtClean="0"/>
              <a:t>залита у корпус 3, </a:t>
            </a:r>
            <a:r>
              <a:rPr lang="ru-RU" sz="1800" dirty="0" err="1" smtClean="0"/>
              <a:t>очищується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виходить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фільтра</a:t>
            </a:r>
            <a:r>
              <a:rPr lang="ru-RU" sz="1800" dirty="0" smtClean="0"/>
              <a:t> через трубу 4.</a:t>
            </a:r>
          </a:p>
          <a:p>
            <a:r>
              <a:rPr lang="ru-RU" sz="1800" dirty="0" err="1" smtClean="0">
                <a:solidFill>
                  <a:schemeClr val="accent6"/>
                </a:solidFill>
              </a:rPr>
              <a:t>Перевагами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працювати</a:t>
            </a:r>
            <a:r>
              <a:rPr lang="ru-RU" sz="1800" dirty="0" smtClean="0"/>
              <a:t> у </a:t>
            </a:r>
            <a:r>
              <a:rPr lang="ru-RU" sz="1800" dirty="0" smtClean="0"/>
              <a:t>широкому </a:t>
            </a:r>
            <a:r>
              <a:rPr lang="ru-RU" sz="1800" dirty="0" err="1" smtClean="0"/>
              <a:t>колі</a:t>
            </a:r>
            <a:r>
              <a:rPr lang="ru-RU" sz="1800" dirty="0" smtClean="0"/>
              <a:t> температур, </a:t>
            </a:r>
            <a:r>
              <a:rPr lang="ru-RU" sz="1800" dirty="0" err="1" smtClean="0"/>
              <a:t>ефективне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крупного, </a:t>
            </a:r>
            <a:r>
              <a:rPr lang="ru-RU" sz="1800" dirty="0" err="1" smtClean="0"/>
              <a:t>середнього</a:t>
            </a:r>
            <a:r>
              <a:rPr lang="ru-RU" sz="1800" dirty="0" smtClean="0"/>
              <a:t> </a:t>
            </a:r>
            <a:r>
              <a:rPr lang="ru-RU" sz="1800" dirty="0" smtClean="0"/>
              <a:t>та </a:t>
            </a:r>
            <a:r>
              <a:rPr lang="ru-RU" sz="1800" dirty="0" err="1" smtClean="0"/>
              <a:t>дрібного</a:t>
            </a:r>
            <a:r>
              <a:rPr lang="ru-RU" sz="1800" dirty="0" smtClean="0"/>
              <a:t> </a:t>
            </a:r>
            <a:r>
              <a:rPr lang="ru-RU" sz="1800" dirty="0" smtClean="0"/>
              <a:t>пилу, </a:t>
            </a:r>
            <a:r>
              <a:rPr lang="ru-RU" sz="1800" dirty="0" err="1" smtClean="0"/>
              <a:t>деяких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піноутворюючих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сполук</a:t>
            </a:r>
            <a:r>
              <a:rPr lang="ru-RU" sz="1800" dirty="0" smtClean="0"/>
              <a:t>. </a:t>
            </a:r>
            <a:r>
              <a:rPr lang="ru-RU" sz="1800" dirty="0" err="1" smtClean="0">
                <a:solidFill>
                  <a:srgbClr val="FF0000"/>
                </a:solidFill>
              </a:rPr>
              <a:t>Недоліками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неповне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комплексів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smtClean="0"/>
              <a:t>молекул,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,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опору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98" y="210207"/>
            <a:ext cx="7892868" cy="45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Джерела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Основы экологии и охраны окружающей среды. Учебное </a:t>
            </a:r>
            <a:r>
              <a:rPr lang="ru-RU" sz="1400" dirty="0" smtClean="0"/>
              <a:t>пособие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</a:t>
            </a:r>
            <a:r>
              <a:rPr lang="ru-RU" sz="1400" dirty="0" smtClean="0"/>
              <a:t>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</a:t>
            </a:r>
            <a:r>
              <a:rPr lang="ru-RU" sz="1400" dirty="0" smtClean="0"/>
              <a:t>. К.М</a:t>
            </a:r>
            <a:r>
              <a:rPr lang="ru-RU" sz="1400" dirty="0" smtClean="0"/>
              <a:t>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</a:t>
            </a:r>
            <a:r>
              <a:rPr lang="ru-RU" sz="1400" dirty="0" smtClean="0"/>
              <a:t>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7.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сухого </a:t>
            </a:r>
            <a:r>
              <a:rPr lang="ru-RU" dirty="0" err="1" smtClean="0"/>
              <a:t>очищення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Методи</a:t>
            </a:r>
            <a:r>
              <a:rPr lang="ru-RU" sz="2000" dirty="0" smtClean="0"/>
              <a:t> сухого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пилу </a:t>
            </a:r>
            <a:r>
              <a:rPr lang="ru-RU" sz="2000" dirty="0" err="1" smtClean="0"/>
              <a:t>поділяються</a:t>
            </a:r>
            <a:r>
              <a:rPr lang="ru-RU" sz="2000" dirty="0" smtClean="0"/>
              <a:t> на </a:t>
            </a:r>
            <a:r>
              <a:rPr lang="ru-RU" sz="2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та </a:t>
            </a:r>
            <a:r>
              <a:rPr lang="ru-RU" sz="2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електричні</a:t>
            </a:r>
            <a:r>
              <a:rPr lang="ru-RU" sz="2000" dirty="0" smtClean="0"/>
              <a:t>. При </a:t>
            </a:r>
            <a:r>
              <a:rPr lang="ru-RU" sz="2000" b="1" i="1" dirty="0" err="1" smtClean="0"/>
              <a:t>механічних</a:t>
            </a:r>
            <a:r>
              <a:rPr lang="ru-RU" sz="2000" dirty="0" smtClean="0"/>
              <a:t> методах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відділення</a:t>
            </a:r>
            <a:r>
              <a:rPr lang="ru-RU" sz="2000" dirty="0" smtClean="0"/>
              <a:t> пилу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smtClean="0"/>
              <a:t>проходить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гравітації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інерції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фільтрації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потоків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фільтри</a:t>
            </a:r>
            <a:r>
              <a:rPr lang="ru-RU" sz="2000" dirty="0" smtClean="0"/>
              <a:t>, </a:t>
            </a:r>
            <a:r>
              <a:rPr lang="ru-RU" sz="2000" dirty="0" err="1" smtClean="0"/>
              <a:t>рідини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сепарація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проходить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електричного</a:t>
            </a:r>
            <a:r>
              <a:rPr lang="ru-RU" sz="2000" dirty="0" smtClean="0"/>
              <a:t> </a:t>
            </a:r>
            <a:r>
              <a:rPr lang="ru-RU" sz="2000" dirty="0" smtClean="0"/>
              <a:t>поля на </a:t>
            </a:r>
            <a:r>
              <a:rPr lang="ru-RU" sz="2000" dirty="0" err="1" smtClean="0"/>
              <a:t>заряджені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пилинки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336331"/>
            <a:ext cx="7505700" cy="4102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Для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поділимо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на 5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перша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– великий пил,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1 – 0,1 мм;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друга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середній</a:t>
            </a:r>
            <a:r>
              <a:rPr lang="ru-RU" sz="2000" dirty="0" smtClean="0"/>
              <a:t> пил,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0,1 – 0,01 мм;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третя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дрібний</a:t>
            </a:r>
            <a:r>
              <a:rPr lang="ru-RU" sz="2000" dirty="0" smtClean="0"/>
              <a:t> пил,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0,01 мм;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четверта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– гази,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молекул;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п’ята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віруси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Розглянемо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тій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послідовності</a:t>
            </a:r>
            <a:r>
              <a:rPr lang="ru-RU" sz="2000" dirty="0" smtClean="0"/>
              <a:t>, </a:t>
            </a:r>
            <a:r>
              <a:rPr lang="ru-RU" sz="2000" dirty="0" smtClean="0"/>
              <a:t>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протязі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століть</a:t>
            </a:r>
            <a:r>
              <a:rPr lang="ru-RU" sz="2000" dirty="0" smtClean="0"/>
              <a:t>.</a:t>
            </a:r>
            <a:endParaRPr sz="15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609600"/>
            <a:ext cx="7505700" cy="382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гравітаційних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пиловловлювачах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проходить </a:t>
            </a:r>
            <a:r>
              <a:rPr lang="ru-RU" sz="2000" dirty="0" smtClean="0"/>
              <a:t>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гравітації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менша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 </a:t>
            </a:r>
            <a:r>
              <a:rPr lang="ru-RU" sz="2000" dirty="0" err="1" smtClean="0"/>
              <a:t>камері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Гравітаційні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пиловловлювачі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наступним</a:t>
            </a:r>
            <a:r>
              <a:rPr lang="ru-RU" sz="2000" dirty="0" smtClean="0"/>
              <a:t> чином. Через </a:t>
            </a:r>
            <a:r>
              <a:rPr lang="ru-RU" sz="2000" dirty="0" err="1" smtClean="0"/>
              <a:t>вхідну</a:t>
            </a:r>
            <a:r>
              <a:rPr lang="ru-RU" sz="2000" dirty="0" smtClean="0"/>
              <a:t> </a:t>
            </a:r>
            <a:r>
              <a:rPr lang="ru-RU" sz="2000" dirty="0" smtClean="0"/>
              <a:t>трубу </a:t>
            </a:r>
            <a:r>
              <a:rPr lang="ru-RU" sz="2000" dirty="0" err="1" smtClean="0"/>
              <a:t>забруднений</a:t>
            </a:r>
            <a:r>
              <a:rPr lang="ru-RU" sz="2000" dirty="0" smtClean="0"/>
              <a:t> </a:t>
            </a:r>
            <a:r>
              <a:rPr lang="ru-RU" sz="2000" dirty="0" smtClean="0"/>
              <a:t>газ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у корпус </a:t>
            </a:r>
            <a:r>
              <a:rPr lang="ru-RU" sz="2000" dirty="0" err="1" smtClean="0"/>
              <a:t>пиловловлювача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газового </a:t>
            </a:r>
            <a:r>
              <a:rPr lang="ru-RU" sz="2000" dirty="0" smtClean="0"/>
              <a:t>потоку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. У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тяжіння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осаджуються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нижній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корпуса </a:t>
            </a:r>
            <a:r>
              <a:rPr lang="ru-RU" sz="2000" dirty="0" err="1" smtClean="0"/>
              <a:t>пиловловлювача</a:t>
            </a:r>
            <a:r>
              <a:rPr lang="ru-RU" sz="2000" dirty="0" smtClean="0"/>
              <a:t>.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вихідну</a:t>
            </a:r>
            <a:r>
              <a:rPr lang="ru-RU" sz="2000" dirty="0" smtClean="0"/>
              <a:t> трубу.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451945"/>
            <a:ext cx="7505700" cy="39867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У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пиловловлювачах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інерційної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дії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видалення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частинок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з</a:t>
            </a:r>
            <a:r>
              <a:rPr lang="ru-RU" sz="2000" dirty="0" smtClean="0">
                <a:solidFill>
                  <a:schemeClr val="bg2"/>
                </a:solidFill>
              </a:rPr>
              <a:t> газового </a:t>
            </a:r>
            <a:r>
              <a:rPr lang="ru-RU" sz="2000" dirty="0" smtClean="0">
                <a:solidFill>
                  <a:schemeClr val="bg2"/>
                </a:solidFill>
              </a:rPr>
              <a:t>потоку </a:t>
            </a:r>
            <a:r>
              <a:rPr lang="ru-RU" sz="2000" dirty="0" err="1" smtClean="0">
                <a:solidFill>
                  <a:schemeClr val="bg2"/>
                </a:solidFill>
              </a:rPr>
              <a:t>здійснюється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під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дією</a:t>
            </a:r>
            <a:r>
              <a:rPr lang="ru-RU" sz="2000" dirty="0" smtClean="0">
                <a:solidFill>
                  <a:schemeClr val="bg2"/>
                </a:solidFill>
              </a:rPr>
              <a:t> сил </a:t>
            </a:r>
            <a:r>
              <a:rPr lang="ru-RU" sz="2000" dirty="0" err="1" smtClean="0">
                <a:solidFill>
                  <a:schemeClr val="bg2"/>
                </a:solidFill>
              </a:rPr>
              <a:t>гравітації</a:t>
            </a:r>
            <a:r>
              <a:rPr lang="ru-RU" sz="2000" dirty="0" smtClean="0">
                <a:solidFill>
                  <a:schemeClr val="bg2"/>
                </a:solidFill>
              </a:rPr>
              <a:t> та </a:t>
            </a:r>
            <a:r>
              <a:rPr lang="ru-RU" sz="2000" dirty="0" err="1" smtClean="0">
                <a:solidFill>
                  <a:schemeClr val="bg2"/>
                </a:solidFill>
              </a:rPr>
              <a:t>інерції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частинок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</a:rPr>
              <a:t>які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рухаються</a:t>
            </a:r>
            <a:r>
              <a:rPr lang="ru-RU" sz="2000" dirty="0" smtClean="0">
                <a:solidFill>
                  <a:schemeClr val="bg2"/>
                </a:solidFill>
              </a:rPr>
              <a:t> в </a:t>
            </a:r>
            <a:r>
              <a:rPr lang="ru-RU" sz="2000" dirty="0" err="1" smtClean="0">
                <a:solidFill>
                  <a:schemeClr val="bg2"/>
                </a:solidFill>
              </a:rPr>
              <a:t>аерозольному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потоці</a:t>
            </a:r>
            <a:r>
              <a:rPr lang="ru-RU" sz="2000" dirty="0" smtClean="0">
                <a:solidFill>
                  <a:schemeClr val="bg2"/>
                </a:solidFill>
              </a:rPr>
              <a:t>. </a:t>
            </a:r>
            <a:r>
              <a:rPr lang="ru-RU" sz="2000" dirty="0" err="1" smtClean="0">
                <a:solidFill>
                  <a:schemeClr val="bg2"/>
                </a:solidFill>
              </a:rPr>
              <a:t>Ефект</a:t>
            </a:r>
            <a:r>
              <a:rPr lang="ru-RU" sz="2000" dirty="0" smtClean="0">
                <a:solidFill>
                  <a:schemeClr val="bg2"/>
                </a:solidFill>
              </a:rPr>
              <a:t> сил </a:t>
            </a:r>
            <a:r>
              <a:rPr lang="ru-RU" sz="2000" dirty="0" err="1" smtClean="0">
                <a:solidFill>
                  <a:schemeClr val="bg2"/>
                </a:solidFill>
              </a:rPr>
              <a:t>інерції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досягається</a:t>
            </a:r>
            <a:r>
              <a:rPr lang="ru-RU" sz="2000" dirty="0" smtClean="0">
                <a:solidFill>
                  <a:schemeClr val="bg2"/>
                </a:solidFill>
              </a:rPr>
              <a:t> при </a:t>
            </a:r>
            <a:r>
              <a:rPr lang="ru-RU" sz="2000" dirty="0" err="1" smtClean="0">
                <a:solidFill>
                  <a:schemeClr val="bg2"/>
                </a:solidFill>
              </a:rPr>
              <a:t>зміні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напрямку</a:t>
            </a:r>
            <a:r>
              <a:rPr lang="ru-RU" sz="2000" dirty="0" smtClean="0">
                <a:solidFill>
                  <a:schemeClr val="bg2"/>
                </a:solidFill>
              </a:rPr>
              <a:t> газового </a:t>
            </a:r>
            <a:r>
              <a:rPr lang="ru-RU" sz="2000" dirty="0" smtClean="0">
                <a:solidFill>
                  <a:schemeClr val="bg2"/>
                </a:solidFill>
              </a:rPr>
              <a:t>потоку</a:t>
            </a:r>
            <a:r>
              <a:rPr lang="ru-RU" sz="2000" dirty="0" smtClean="0">
                <a:solidFill>
                  <a:schemeClr val="bg2"/>
                </a:solidFill>
              </a:rPr>
              <a:t>; при </a:t>
            </a:r>
            <a:r>
              <a:rPr lang="ru-RU" sz="2000" dirty="0" err="1" smtClean="0">
                <a:solidFill>
                  <a:schemeClr val="bg2"/>
                </a:solidFill>
              </a:rPr>
              <a:t>цьому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тверді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частинки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намагаються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зберегти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першочерговий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напрям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руху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й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осаджуються</a:t>
            </a:r>
            <a:r>
              <a:rPr lang="ru-RU" sz="2000" dirty="0" smtClean="0">
                <a:solidFill>
                  <a:schemeClr val="bg2"/>
                </a:solidFill>
              </a:rPr>
              <a:t> в </a:t>
            </a:r>
            <a:r>
              <a:rPr lang="ru-RU" sz="2000" dirty="0" err="1" smtClean="0">
                <a:solidFill>
                  <a:schemeClr val="bg2"/>
                </a:solidFill>
              </a:rPr>
              <a:t>нижній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частині</a:t>
            </a:r>
            <a:r>
              <a:rPr lang="ru-RU" sz="2000" dirty="0" smtClean="0">
                <a:solidFill>
                  <a:schemeClr val="bg2"/>
                </a:solidFill>
              </a:rPr>
              <a:t> корпусу </a:t>
            </a:r>
            <a:r>
              <a:rPr lang="ru-RU" sz="2000" dirty="0" err="1" smtClean="0">
                <a:solidFill>
                  <a:schemeClr val="bg2"/>
                </a:solidFill>
              </a:rPr>
              <a:t>пиловловлювача</a:t>
            </a:r>
            <a:r>
              <a:rPr lang="ru-RU" sz="2000" dirty="0" smtClean="0">
                <a:solidFill>
                  <a:schemeClr val="bg2"/>
                </a:solidFill>
              </a:rPr>
              <a:t>. Приклад </a:t>
            </a:r>
            <a:r>
              <a:rPr lang="ru-RU" sz="2000" dirty="0" err="1" smtClean="0">
                <a:solidFill>
                  <a:schemeClr val="bg2"/>
                </a:solidFill>
              </a:rPr>
              <a:t>інерційної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пилеосаджувальної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камери</a:t>
            </a:r>
            <a:r>
              <a:rPr lang="ru-RU" sz="2000" dirty="0" smtClean="0">
                <a:solidFill>
                  <a:schemeClr val="bg2"/>
                </a:solidFill>
              </a:rPr>
              <a:t> представлено на рис. 5.1.</a:t>
            </a:r>
            <a:endParaRPr lang="ru-RU" sz="1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9982" y="349140"/>
            <a:ext cx="2711012" cy="19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371" y="2310214"/>
            <a:ext cx="83136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Через </a:t>
            </a:r>
            <a:r>
              <a:rPr lang="ru-RU" sz="2000" dirty="0" err="1" smtClean="0"/>
              <a:t>вхідну</a:t>
            </a:r>
            <a:r>
              <a:rPr lang="ru-RU" sz="2000" dirty="0" smtClean="0"/>
              <a:t> трубу </a:t>
            </a:r>
            <a:r>
              <a:rPr lang="ru-RU" sz="2000" dirty="0" err="1" smtClean="0"/>
              <a:t>забруднений</a:t>
            </a:r>
            <a:r>
              <a:rPr lang="ru-RU" sz="2000" dirty="0" smtClean="0"/>
              <a:t> газ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</a:t>
            </a:r>
            <a:r>
              <a:rPr lang="ru-RU" sz="2000" dirty="0" smtClean="0"/>
              <a:t>до корпусу </a:t>
            </a:r>
            <a:r>
              <a:rPr lang="ru-RU" sz="2000" dirty="0" err="1" smtClean="0"/>
              <a:t>пиловловлювача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газового потоку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змінюється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забруднювачі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діють</a:t>
            </a:r>
            <a:r>
              <a:rPr lang="ru-RU" sz="2000" dirty="0" smtClean="0"/>
              <a:t> сила </a:t>
            </a:r>
            <a:r>
              <a:rPr lang="ru-RU" sz="2000" dirty="0" err="1" smtClean="0"/>
              <a:t>тяжіння</a:t>
            </a:r>
            <a:r>
              <a:rPr lang="ru-RU" sz="2000" dirty="0" smtClean="0"/>
              <a:t> та сила </a:t>
            </a:r>
            <a:r>
              <a:rPr lang="ru-RU" sz="2000" dirty="0" err="1" smtClean="0"/>
              <a:t>інерції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напряму</a:t>
            </a:r>
            <a:r>
              <a:rPr lang="ru-RU" sz="2000" dirty="0" smtClean="0"/>
              <a:t> газового потоку.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встигають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, </a:t>
            </a:r>
            <a:r>
              <a:rPr lang="ru-RU" sz="2000" dirty="0" err="1" smtClean="0"/>
              <a:t>осаджуються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нижній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корпусу пило-</a:t>
            </a:r>
          </a:p>
          <a:p>
            <a:pPr algn="just"/>
            <a:r>
              <a:rPr lang="ru-RU" sz="2000" dirty="0" err="1" smtClean="0"/>
              <a:t>вловлювача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389575"/>
            <a:ext cx="7824300" cy="871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Перевагами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фільтрів</a:t>
            </a:r>
            <a:r>
              <a:rPr lang="ru-RU" sz="2800" dirty="0" smtClean="0">
                <a:solidFill>
                  <a:schemeClr val="bg2"/>
                </a:solidFill>
              </a:rPr>
              <a:t> таких </a:t>
            </a:r>
            <a:r>
              <a:rPr lang="ru-RU" sz="2800" dirty="0" err="1" smtClean="0">
                <a:solidFill>
                  <a:schemeClr val="bg2"/>
                </a:solidFill>
              </a:rPr>
              <a:t>конструкцій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є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простота в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широкому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температур,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гравітаційними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пиловловлювачами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менші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габаритні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розміри</a:t>
            </a:r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Недоліками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є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неповна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очистки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середнього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дрібного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пилу молекул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газів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бактерій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повітрі</a:t>
            </a:r>
            <a:r>
              <a:rPr lang="ru-RU" sz="2800" dirty="0" smtClean="0">
                <a:solidFill>
                  <a:schemeClr val="bg2"/>
                </a:solidFill>
              </a:rPr>
              <a:t>.</a:t>
            </a:r>
            <a:endParaRPr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2322</Words>
  <Application>Microsoft Office PowerPoint</Application>
  <PresentationFormat>Экран (16:9)</PresentationFormat>
  <Paragraphs>71</Paragraphs>
  <Slides>33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Nunito</vt:lpstr>
      <vt:lpstr>Times New Roman</vt:lpstr>
      <vt:lpstr>Calibri</vt:lpstr>
      <vt:lpstr>Wingdings</vt:lpstr>
      <vt:lpstr>Shift</vt:lpstr>
      <vt:lpstr>Промислова екологія</vt:lpstr>
      <vt:lpstr>План</vt:lpstr>
      <vt:lpstr>5.1 Апарати сухого очищення газів від пилу</vt:lpstr>
      <vt:lpstr>Методи сухого очищення</vt:lpstr>
      <vt:lpstr>Слайд 5</vt:lpstr>
      <vt:lpstr>Слайд 6</vt:lpstr>
      <vt:lpstr>Слайд 7</vt:lpstr>
      <vt:lpstr>Слайд 8</vt:lpstr>
      <vt:lpstr>Перевагами фільтрів таких конструкцій є простота в експлуатації, здатність працювати у широкому колі температур, більш висока, порівняно з гравітаційними пиловловлювачами, ступінь очищення повітря, менші габаритні розміри. Недоліками є неповна очистки повітря від середнього, дрібного пилу молекул газів, вірусів та бактерій, які знаходяться у повітрі.</vt:lpstr>
      <vt:lpstr>Слайд 10</vt:lpstr>
      <vt:lpstr>Слайд 11</vt:lpstr>
      <vt:lpstr>Слайд 12</vt:lpstr>
      <vt:lpstr>5.2 Електрофільтри</vt:lpstr>
      <vt:lpstr>Слайд 14</vt:lpstr>
      <vt:lpstr>Слайд 15</vt:lpstr>
      <vt:lpstr>Слайд 16</vt:lpstr>
      <vt:lpstr>Слайд 17</vt:lpstr>
      <vt:lpstr>Слайд 18</vt:lpstr>
      <vt:lpstr>5.3 Установи мокрого очищення газів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53</cp:revision>
  <dcterms:modified xsi:type="dcterms:W3CDTF">2021-09-15T17:27:39Z</dcterms:modified>
</cp:coreProperties>
</file>