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2"/>
  </p:notesMasterIdLst>
  <p:sldIdLst>
    <p:sldId id="687" r:id="rId2"/>
    <p:sldId id="314" r:id="rId3"/>
    <p:sldId id="681" r:id="rId4"/>
    <p:sldId id="696" r:id="rId5"/>
    <p:sldId id="680" r:id="rId6"/>
    <p:sldId id="679" r:id="rId7"/>
    <p:sldId id="689" r:id="rId8"/>
    <p:sldId id="690" r:id="rId9"/>
    <p:sldId id="271" r:id="rId10"/>
    <p:sldId id="6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ion noutbuk" initials="l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89628" autoAdjust="0"/>
  </p:normalViewPr>
  <p:slideViewPr>
    <p:cSldViewPr showGuides="1">
      <p:cViewPr varScale="1">
        <p:scale>
          <a:sx n="85" d="100"/>
          <a:sy n="85" d="100"/>
        </p:scale>
        <p:origin x="6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20C9-0FC0-4DDF-909F-C15F25C4E66B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C1483-FFA3-49D4-B7CE-E39E0160EDF5}" type="slidenum">
              <a:rPr lang="x-none" smtClean="0"/>
              <a:t>‹№›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A5F4C-CFC6-49CD-91D4-929F4160152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C1483-FFA3-49D4-B7CE-E39E0160EDF5}" type="slidenum">
              <a:rPr lang="x-none" smtClean="0"/>
              <a:t>9</a:t>
            </a:fld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C1483-FFA3-49D4-B7CE-E39E0160EDF5}" type="slidenum">
              <a:rPr lang="x-none" smtClean="0"/>
              <a:t>10</a:t>
            </a:fld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24A7-8746-4695-9ED0-9BF1BD4554EF}" type="datetimeyyyy">
              <a:rPr lang="x-none"/>
              <a:t>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B230-7C92-44F3-850F-466961403FB5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2AA9-6FED-4B30-A321-91087DC3A04F}" type="datetimeyyyy">
              <a:rPr lang="x-none"/>
              <a:t>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85FD-4317-4598-B155-0A10BCD4C6B7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D911-B1CB-45B1-9990-85382775C666}" type="datetimeyyyy">
              <a:rPr lang="x-none"/>
              <a:t>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6FAF-1268-4631-BCC2-76DB1B65CB4F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756E-91E1-46F9-976C-15E63B66B04D}" type="datetimeyyyy">
              <a:rPr lang="x-none"/>
              <a:t>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F95D-6D95-481B-9DC8-803C4A6A4651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73E5-2478-460D-A76C-A87C7D139B8F}" type="datetimeyyyy">
              <a:rPr lang="x-none"/>
              <a:t>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E868-CEE8-49CD-8CE3-79EAF60DE44F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A9D9-F72D-4541-B1F4-5AA0AB6F1C2D}" type="datetimeyyyy">
              <a:rPr lang="x-none"/>
              <a:t>2024</a:t>
            </a:fld>
            <a:endParaRPr lang="x-non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468E-F260-40A8-B01A-5E65BD0B32DC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EAFB-A713-45F2-B17E-4A3CC75453E2}" type="datetimeyyyy">
              <a:rPr lang="x-none"/>
              <a:t>2024</a:t>
            </a:fld>
            <a:endParaRPr lang="x-none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BCB9-5F75-4613-8371-7B517FF306F5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5B55-A9E2-46E6-A69F-D219FDB44038}" type="datetimeyyyy">
              <a:rPr lang="x-none"/>
              <a:t>2024</a:t>
            </a:fld>
            <a:endParaRPr lang="x-none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68A1-142A-4802-B895-6051B7D84B8C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A1F5-3D14-4A8C-9021-73BEF6E36F35}" type="datetimeyyyy">
              <a:rPr lang="x-none"/>
              <a:t>2024</a:t>
            </a:fld>
            <a:endParaRPr lang="x-none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0A4C-A468-4F5E-8A50-5AA873D53EE1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DEDE-6ED9-4CBF-A56E-04B545E5A8E8}" type="datetimeyyyy">
              <a:rPr lang="x-none"/>
              <a:t>2024</a:t>
            </a:fld>
            <a:endParaRPr lang="x-non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8F3-3DF2-4D3A-B9D6-88F31FA556CD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47FB-39BC-4F33-AEB3-2C05CCFE69F1}" type="datetimeyyyy">
              <a:rPr lang="x-none"/>
              <a:t>2024</a:t>
            </a:fld>
            <a:endParaRPr lang="x-none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42F8-386E-4656-B832-8BEE56288E2A}" type="slidenum">
              <a:rPr lang="x-none"/>
              <a:t>‹№›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x-none"/>
              <a:t>Образец заголовка</a:t>
            </a:r>
            <a:endParaRPr lang="x-none" altLang="x-none"/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  <a:endParaRPr lang="x-none" alt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2ECBC-7C36-4B20-9B7B-4D41907CEDC7}" type="datetimeyyyy">
              <a:rPr lang="x-none"/>
              <a:t>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8ED8A-A48F-4FE7-89FF-28ADF915C452}" type="slidenum">
              <a:rPr lang="x-none"/>
              <a:t>‹№›</a:t>
            </a:fld>
            <a:endParaRPr lang="x-non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pim_znu@ukr.ne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trategy.uifuture.org/kraina-z-rozvinutoyu-cifrovoyu-ekonomikoyu.html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thedigital.gov.ua/" TargetMode="External"/><Relationship Id="rId12" Type="http://schemas.openxmlformats.org/officeDocument/2006/relationships/hyperlink" Target="https://zakon.rada.gov.ua/laws/show/1089-20#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omit.rada.gov.ua/" TargetMode="External"/><Relationship Id="rId11" Type="http://schemas.openxmlformats.org/officeDocument/2006/relationships/hyperlink" Target="https://www.academia.edu/84691269/Introduction_to_Digital_Economics" TargetMode="External"/><Relationship Id="rId5" Type="http://schemas.openxmlformats.org/officeDocument/2006/relationships/hyperlink" Target="https://zakon.rada.gov.ua/laws/show/67-2018-%D1%80#Text" TargetMode="External"/><Relationship Id="rId10" Type="http://schemas.openxmlformats.org/officeDocument/2006/relationships/hyperlink" Target="https://www.eeas.europa.eu/delegations/ukraine_en?s=232" TargetMode="External"/><Relationship Id="rId4" Type="http://schemas.openxmlformats.org/officeDocument/2006/relationships/hyperlink" Target="https://ucci.org.ua/uploads/files/58e78ee3c3922.pdf" TargetMode="External"/><Relationship Id="rId9" Type="http://schemas.openxmlformats.org/officeDocument/2006/relationships/hyperlink" Target="https://zakon.rada.gov.ua/laws/show/179-2021-%D0%BF#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6" y="562504"/>
            <a:ext cx="6573107" cy="1938992"/>
          </a:xfrm>
          <a:prstGeom prst="rect">
            <a:avLst/>
          </a:prstGeom>
          <a:solidFill>
            <a:srgbClr val="3399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Цифрова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грамотність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соціальні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навички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як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інструмент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гармонізації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потреб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суспільства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громадян</a:t>
            </a:r>
            <a:r>
              <a:rPr lang="ru-RU" sz="3000" b="1" cap="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ринку </a:t>
            </a:r>
            <a:r>
              <a:rPr lang="ru-RU" sz="3000" b="1" cap="all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праці</a:t>
            </a:r>
            <a:endParaRPr lang="ru-RU" sz="3000" b="1" cap="all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516">
            <a:off x="-240570" y="310637"/>
            <a:ext cx="3330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516">
            <a:off x="-88170" y="463037"/>
            <a:ext cx="3330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9" y="548762"/>
            <a:ext cx="1573686" cy="15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D53571-3FAB-45B2-AB9E-45D4B714D836}"/>
              </a:ext>
            </a:extLst>
          </p:cNvPr>
          <p:cNvSpPr txBox="1"/>
          <p:nvPr/>
        </p:nvSpPr>
        <p:spPr>
          <a:xfrm>
            <a:off x="330538" y="3501008"/>
            <a:ext cx="84899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effectLst/>
                <a:latin typeface="Roboto" panose="02000000000000000000" pitchFamily="2" charset="0"/>
              </a:rPr>
              <a:t>Викладачі: </a:t>
            </a:r>
            <a:r>
              <a:rPr lang="uk-UA" b="0" i="1" u="none" strike="noStrike" dirty="0" err="1">
                <a:effectLst/>
                <a:latin typeface="Roboto" panose="02000000000000000000" pitchFamily="2" charset="0"/>
              </a:rPr>
              <a:t>Дашко</a:t>
            </a:r>
            <a:r>
              <a:rPr lang="uk-UA" b="0" i="1" u="none" strike="noStrike" dirty="0">
                <a:effectLst/>
                <a:latin typeface="Roboto" panose="02000000000000000000" pitchFamily="2" charset="0"/>
              </a:rPr>
              <a:t> І.М.., </a:t>
            </a:r>
            <a:r>
              <a:rPr lang="uk-UA" b="0" i="1" u="none" strike="noStrike" dirty="0" err="1">
                <a:effectLst/>
                <a:latin typeface="Roboto" panose="02000000000000000000" pitchFamily="2" charset="0"/>
              </a:rPr>
              <a:t>д.е.н</a:t>
            </a:r>
            <a:r>
              <a:rPr lang="uk-UA" b="0" i="1" u="none" strike="noStrike" dirty="0">
                <a:effectLst/>
                <a:latin typeface="Roboto" panose="02000000000000000000" pitchFamily="2" charset="0"/>
              </a:rPr>
              <a:t>., проф.,</a:t>
            </a:r>
            <a:r>
              <a:rPr lang="uk-UA" b="1" i="0" u="none" strike="noStrike" dirty="0">
                <a:effectLst/>
                <a:latin typeface="Roboto" panose="02000000000000000000" pitchFamily="2" charset="0"/>
              </a:rPr>
              <a:t> </a:t>
            </a:r>
            <a:r>
              <a:rPr lang="uk-UA" b="0" i="1" u="none" strike="noStrike" dirty="0">
                <a:effectLst/>
                <a:latin typeface="Roboto" panose="02000000000000000000" pitchFamily="2" charset="0"/>
              </a:rPr>
              <a:t>Череп А.В., </a:t>
            </a:r>
            <a:r>
              <a:rPr lang="uk-UA" b="0" i="1" u="none" strike="noStrike" dirty="0" err="1">
                <a:effectLst/>
                <a:latin typeface="Roboto" panose="02000000000000000000" pitchFamily="2" charset="0"/>
              </a:rPr>
              <a:t>д.е.н</a:t>
            </a:r>
            <a:r>
              <a:rPr lang="uk-UA" b="0" i="1" u="none" strike="noStrike" dirty="0">
                <a:effectLst/>
                <a:latin typeface="Roboto" panose="02000000000000000000" pitchFamily="2" charset="0"/>
              </a:rPr>
              <a:t>., проф., 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Гельман</a:t>
            </a:r>
            <a:r>
              <a:rPr lang="uk-UA" b="0" i="1" dirty="0">
                <a:effectLst/>
                <a:latin typeface="Roboto" panose="02000000000000000000" pitchFamily="2" charset="0"/>
              </a:rPr>
              <a:t> В.М., 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Гельман</a:t>
            </a:r>
            <a:r>
              <a:rPr lang="uk-UA" b="0" i="1" dirty="0">
                <a:effectLst/>
                <a:latin typeface="Roboto" panose="02000000000000000000" pitchFamily="2" charset="0"/>
              </a:rPr>
              <a:t> В.М., 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д.е.н</a:t>
            </a:r>
            <a:r>
              <a:rPr lang="uk-UA" b="0" i="1" dirty="0">
                <a:effectLst/>
                <a:latin typeface="Roboto" panose="02000000000000000000" pitchFamily="2" charset="0"/>
              </a:rPr>
              <a:t>., проф., 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Гамова</a:t>
            </a:r>
            <a:r>
              <a:rPr lang="uk-UA" b="0" i="1" dirty="0">
                <a:effectLst/>
                <a:latin typeface="Roboto" panose="02000000000000000000" pitchFamily="2" charset="0"/>
              </a:rPr>
              <a:t> О.В., 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д.е.н</a:t>
            </a:r>
            <a:r>
              <a:rPr lang="uk-UA" b="0" i="1" dirty="0">
                <a:effectLst/>
                <a:latin typeface="Roboto" panose="02000000000000000000" pitchFamily="2" charset="0"/>
              </a:rPr>
              <a:t>., проф., 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Малтиз</a:t>
            </a:r>
            <a:r>
              <a:rPr lang="uk-UA" b="0" i="1" dirty="0">
                <a:effectLst/>
                <a:latin typeface="Roboto" panose="02000000000000000000" pitchFamily="2" charset="0"/>
              </a:rPr>
              <a:t> В.В., 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к.е.н</a:t>
            </a:r>
            <a:r>
              <a:rPr lang="uk-UA" b="0" i="1" dirty="0">
                <a:effectLst/>
                <a:latin typeface="Roboto" panose="02000000000000000000" pitchFamily="2" charset="0"/>
              </a:rPr>
              <a:t>., доц., Ткаченко С.М., </a:t>
            </a:r>
            <a:r>
              <a:rPr lang="uk-UA" b="0" i="1" dirty="0" err="1">
                <a:effectLst/>
                <a:latin typeface="Roboto" panose="02000000000000000000" pitchFamily="2" charset="0"/>
              </a:rPr>
              <a:t>к.техн.н</a:t>
            </a:r>
            <a:r>
              <a:rPr lang="uk-UA" b="0" i="1" dirty="0">
                <a:effectLst/>
                <a:latin typeface="Roboto" panose="02000000000000000000" pitchFamily="2" charset="0"/>
              </a:rPr>
              <a:t>., доц.</a:t>
            </a:r>
          </a:p>
          <a:p>
            <a:pPr algn="l"/>
            <a:r>
              <a:rPr lang="uk-UA" b="1" i="0" dirty="0">
                <a:effectLst/>
                <a:latin typeface="Roboto" panose="02000000000000000000" pitchFamily="2" charset="0"/>
              </a:rPr>
              <a:t>Кафедри: </a:t>
            </a:r>
            <a:r>
              <a:rPr lang="uk-UA" b="0" i="1" dirty="0">
                <a:effectLst/>
                <a:latin typeface="Roboto" panose="02000000000000000000" pitchFamily="2" charset="0"/>
              </a:rPr>
              <a:t>кафедра управління персоналом і маркетингу, кафедра фінансів, банківської справи, страхування та фондового ринку, кафедри міжнародної економіки, природних ресурсів та економіки міжнародного туризму</a:t>
            </a:r>
            <a:br>
              <a:rPr lang="uk-UA" b="0" i="1" dirty="0">
                <a:effectLst/>
                <a:latin typeface="Roboto" panose="02000000000000000000" pitchFamily="2" charset="0"/>
              </a:rPr>
            </a:br>
            <a:br>
              <a:rPr lang="uk-UA" b="0" i="1" dirty="0">
                <a:effectLst/>
                <a:latin typeface="Roboto" panose="02000000000000000000" pitchFamily="2" charset="0"/>
              </a:rPr>
            </a:br>
            <a:r>
              <a:rPr lang="en-US" b="1" i="0" dirty="0">
                <a:effectLst/>
                <a:latin typeface="Roboto" panose="02000000000000000000" pitchFamily="2" charset="0"/>
              </a:rPr>
              <a:t>E-mail: </a:t>
            </a:r>
            <a:r>
              <a:rPr lang="en-US" b="0" i="1" u="none" strike="noStrike" dirty="0"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upim_znu@ukr.net</a:t>
            </a:r>
            <a:r>
              <a:rPr lang="en-US" b="0" i="0" dirty="0">
                <a:effectLst/>
                <a:latin typeface="Roboto" panose="02000000000000000000" pitchFamily="2" charset="0"/>
              </a:rPr>
              <a:t>, cherep.av.znu@gmail.com</a:t>
            </a:r>
            <a:br>
              <a:rPr lang="en-US" b="0" i="0" dirty="0">
                <a:effectLst/>
                <a:latin typeface="Roboto" panose="02000000000000000000" pitchFamily="2" charset="0"/>
              </a:rPr>
            </a:br>
            <a:r>
              <a:rPr lang="uk-UA" b="1" i="0" dirty="0">
                <a:effectLst/>
                <a:latin typeface="Roboto" panose="02000000000000000000" pitchFamily="2" charset="0"/>
              </a:rPr>
              <a:t>Телефон:</a:t>
            </a:r>
            <a:r>
              <a:rPr lang="uk-UA" b="0" i="0" dirty="0">
                <a:effectLst/>
                <a:latin typeface="Roboto" panose="02000000000000000000" pitchFamily="2" charset="0"/>
              </a:rPr>
              <a:t> 228-76-25</a:t>
            </a:r>
            <a:br>
              <a:rPr lang="uk-UA" b="0" i="0" dirty="0">
                <a:effectLst/>
                <a:latin typeface="Roboto" panose="02000000000000000000" pitchFamily="2" charset="0"/>
              </a:rPr>
            </a:br>
            <a:r>
              <a:rPr lang="uk-UA" b="1" i="0" dirty="0">
                <a:effectLst/>
                <a:latin typeface="Roboto" panose="02000000000000000000" pitchFamily="2" charset="0"/>
              </a:rPr>
              <a:t>Інші засоби зв’язку: </a:t>
            </a:r>
            <a:r>
              <a:rPr lang="en-US" b="0" i="1" dirty="0">
                <a:effectLst/>
                <a:latin typeface="Roboto" panose="02000000000000000000" pitchFamily="2" charset="0"/>
              </a:rPr>
              <a:t>Viber, Skype, Facebook Messenger, WhatsApp, Telegram – </a:t>
            </a:r>
            <a:r>
              <a:rPr lang="uk-UA" b="0" i="1" dirty="0">
                <a:effectLst/>
                <a:latin typeface="Roboto" panose="02000000000000000000" pitchFamily="2" charset="0"/>
              </a:rPr>
              <a:t>за вибором викладача  </a:t>
            </a:r>
            <a:endParaRPr lang="uk-UA" b="0" i="0" dirty="0"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-8348" y="280864"/>
            <a:ext cx="9144000" cy="936104"/>
          </a:xfrm>
          <a:solidFill>
            <a:srgbClr val="3399FF"/>
          </a:solidFill>
        </p:spPr>
        <p:txBody>
          <a:bodyPr/>
          <a:lstStyle/>
          <a:p>
            <a:pPr algn="ctr" eaLnBrk="1" hangingPunct="1"/>
            <a:r>
              <a:rPr lang="uk-UA" altLang="en-US" sz="3200" b="1" dirty="0">
                <a:solidFill>
                  <a:schemeClr val="bg1"/>
                </a:solidFill>
              </a:rPr>
              <a:t>Література</a:t>
            </a:r>
          </a:p>
        </p:txBody>
      </p:sp>
      <p:sp>
        <p:nvSpPr>
          <p:cNvPr id="20483" name="Rectangle 3" descr="Папирус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340768"/>
            <a:ext cx="8604448" cy="5098214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chemeClr val="bg1"/>
                </a:solidFill>
              </a:rPr>
              <a:t>1.Спільний проект «</a:t>
            </a:r>
            <a:r>
              <a:rPr lang="ru-RU" sz="1500" dirty="0" err="1">
                <a:solidFill>
                  <a:schemeClr val="bg1"/>
                </a:solidFill>
              </a:rPr>
              <a:t>Цифрова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адженда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 – 2020». </a:t>
            </a:r>
            <a:r>
              <a:rPr lang="ru-RU" sz="1500" dirty="0" err="1">
                <a:solidFill>
                  <a:schemeClr val="bg1"/>
                </a:solidFill>
              </a:rPr>
              <a:t>Концептуальні</a:t>
            </a:r>
            <a:r>
              <a:rPr lang="ru-RU" sz="1500" dirty="0">
                <a:solidFill>
                  <a:schemeClr val="bg1"/>
                </a:solidFill>
              </a:rPr>
              <a:t> засади. </a:t>
            </a:r>
            <a:r>
              <a:rPr lang="ru-RU" sz="1500" dirty="0" err="1">
                <a:solidFill>
                  <a:schemeClr val="bg1"/>
                </a:solidFill>
              </a:rPr>
              <a:t>Першочергові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сфери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ініціативи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проекти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цифровізації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 до 2020 року. </a:t>
            </a:r>
            <a:r>
              <a:rPr lang="ru-RU" sz="1500" dirty="0" err="1">
                <a:solidFill>
                  <a:schemeClr val="bg1"/>
                </a:solidFill>
              </a:rPr>
              <a:t>Офіційний</a:t>
            </a:r>
            <a:r>
              <a:rPr lang="ru-RU" sz="1500" dirty="0">
                <a:solidFill>
                  <a:schemeClr val="bg1"/>
                </a:solidFill>
              </a:rPr>
              <a:t> сайт Торгово-</a:t>
            </a:r>
            <a:r>
              <a:rPr lang="ru-RU" sz="1500" dirty="0" err="1">
                <a:solidFill>
                  <a:schemeClr val="bg1"/>
                </a:solidFill>
              </a:rPr>
              <a:t>промислової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палати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. 2016.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en-US" sz="1500" dirty="0">
                <a:solidFill>
                  <a:schemeClr val="bg1"/>
                </a:solidFill>
              </a:rPr>
              <a:t>URL : </a:t>
            </a:r>
            <a:r>
              <a:rPr lang="en-US" sz="1500" dirty="0">
                <a:solidFill>
                  <a:schemeClr val="bg1"/>
                </a:solidFill>
                <a:hlinkClick r:id="rId4"/>
              </a:rPr>
              <a:t>https://ucci.org.ua/uploads/files/58e78ee3c3922.pdf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2.</a:t>
            </a:r>
            <a:r>
              <a:rPr lang="ru-RU" sz="1500" dirty="0" err="1">
                <a:solidFill>
                  <a:schemeClr val="bg1"/>
                </a:solidFill>
              </a:rPr>
              <a:t>Концепція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розвитку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цифрової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економіки</a:t>
            </a:r>
            <a:r>
              <a:rPr lang="ru-RU" sz="1500" dirty="0">
                <a:solidFill>
                  <a:schemeClr val="bg1"/>
                </a:solidFill>
              </a:rPr>
              <a:t> та </a:t>
            </a:r>
            <a:r>
              <a:rPr lang="ru-RU" sz="1500" dirty="0" err="1">
                <a:solidFill>
                  <a:schemeClr val="bg1"/>
                </a:solidFill>
              </a:rPr>
              <a:t>суспільства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 на 2018-2020 </a:t>
            </a:r>
            <a:r>
              <a:rPr lang="ru-RU" sz="1500" dirty="0" err="1">
                <a:solidFill>
                  <a:schemeClr val="bg1"/>
                </a:solidFill>
              </a:rPr>
              <a:t>рр</a:t>
            </a:r>
            <a:r>
              <a:rPr lang="ru-RU" sz="1500" dirty="0">
                <a:solidFill>
                  <a:schemeClr val="bg1"/>
                </a:solidFill>
              </a:rPr>
              <a:t> , </a:t>
            </a:r>
            <a:r>
              <a:rPr lang="ru-RU" sz="1500" dirty="0" err="1">
                <a:solidFill>
                  <a:schemeClr val="bg1"/>
                </a:solidFill>
              </a:rPr>
              <a:t>затверджена</a:t>
            </a:r>
            <a:r>
              <a:rPr lang="ru-RU" sz="1500" dirty="0">
                <a:solidFill>
                  <a:schemeClr val="bg1"/>
                </a:solidFill>
              </a:rPr>
              <a:t> КМУ № 67-р </a:t>
            </a:r>
            <a:r>
              <a:rPr lang="ru-RU" sz="1500" dirty="0" err="1">
                <a:solidFill>
                  <a:schemeClr val="bg1"/>
                </a:solidFill>
              </a:rPr>
              <a:t>від</a:t>
            </a:r>
            <a:r>
              <a:rPr lang="ru-RU" sz="1500" dirty="0">
                <a:solidFill>
                  <a:schemeClr val="bg1"/>
                </a:solidFill>
              </a:rPr>
              <a:t> 17.01.2018 р. </a:t>
            </a:r>
            <a:r>
              <a:rPr lang="ru-RU" sz="1500" dirty="0" err="1">
                <a:solidFill>
                  <a:schemeClr val="bg1"/>
                </a:solidFill>
              </a:rPr>
              <a:t>Офіційний</a:t>
            </a:r>
            <a:r>
              <a:rPr lang="ru-RU" sz="1500" dirty="0">
                <a:solidFill>
                  <a:schemeClr val="bg1"/>
                </a:solidFill>
              </a:rPr>
              <a:t> портал </a:t>
            </a:r>
            <a:r>
              <a:rPr lang="ru-RU" sz="1500" dirty="0" err="1">
                <a:solidFill>
                  <a:schemeClr val="bg1"/>
                </a:solidFill>
              </a:rPr>
              <a:t>Верховної</a:t>
            </a:r>
            <a:r>
              <a:rPr lang="ru-RU" sz="1500" dirty="0">
                <a:solidFill>
                  <a:schemeClr val="bg1"/>
                </a:solidFill>
              </a:rPr>
              <a:t> Ради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err="1">
                <a:solidFill>
                  <a:schemeClr val="bg1"/>
                </a:solidFill>
              </a:rPr>
              <a:t>Законодавство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en-US" sz="1500" dirty="0">
                <a:solidFill>
                  <a:schemeClr val="bg1"/>
                </a:solidFill>
              </a:rPr>
              <a:t>URL : </a:t>
            </a:r>
            <a:r>
              <a:rPr lang="en-US" sz="1500" dirty="0">
                <a:solidFill>
                  <a:schemeClr val="bg1"/>
                </a:solidFill>
                <a:hlinkClick r:id="rId5"/>
              </a:rPr>
              <a:t>https://zakon.rada.gov.ua/laws/show/67-2018-%D1%80#Text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3.</a:t>
            </a:r>
            <a:r>
              <a:rPr lang="ru-RU" sz="1500" dirty="0" err="1">
                <a:solidFill>
                  <a:schemeClr val="bg1"/>
                </a:solidFill>
              </a:rPr>
              <a:t>Офіційний</a:t>
            </a:r>
            <a:r>
              <a:rPr lang="ru-RU" sz="1500" dirty="0">
                <a:solidFill>
                  <a:schemeClr val="bg1"/>
                </a:solidFill>
              </a:rPr>
              <a:t> сайт </a:t>
            </a:r>
            <a:r>
              <a:rPr lang="ru-RU" sz="1500" dirty="0" err="1">
                <a:solidFill>
                  <a:schemeClr val="bg1"/>
                </a:solidFill>
              </a:rPr>
              <a:t>Комітету</a:t>
            </a:r>
            <a:r>
              <a:rPr lang="ru-RU" sz="1500" dirty="0">
                <a:solidFill>
                  <a:schemeClr val="bg1"/>
                </a:solidFill>
              </a:rPr>
              <a:t> з </a:t>
            </a:r>
            <a:r>
              <a:rPr lang="ru-RU" sz="1500" dirty="0" err="1">
                <a:solidFill>
                  <a:schemeClr val="bg1"/>
                </a:solidFill>
              </a:rPr>
              <a:t>питань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цифрової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трансформації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en-US" sz="1500" dirty="0">
                <a:solidFill>
                  <a:schemeClr val="bg1"/>
                </a:solidFill>
              </a:rPr>
              <a:t>URL : </a:t>
            </a:r>
            <a:r>
              <a:rPr lang="en-US" sz="1500" dirty="0">
                <a:solidFill>
                  <a:schemeClr val="bg1"/>
                </a:solidFill>
                <a:hlinkClick r:id="rId6"/>
              </a:rPr>
              <a:t>https://komit.rada.gov.ua/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4.</a:t>
            </a:r>
            <a:r>
              <a:rPr lang="ru-RU" sz="1500" dirty="0" err="1">
                <a:solidFill>
                  <a:schemeClr val="bg1"/>
                </a:solidFill>
              </a:rPr>
              <a:t>Офіційний</a:t>
            </a:r>
            <a:r>
              <a:rPr lang="ru-RU" sz="1500" dirty="0">
                <a:solidFill>
                  <a:schemeClr val="bg1"/>
                </a:solidFill>
              </a:rPr>
              <a:t> сайт </a:t>
            </a:r>
            <a:r>
              <a:rPr lang="ru-RU" sz="1500" dirty="0" err="1">
                <a:solidFill>
                  <a:schemeClr val="bg1"/>
                </a:solidFill>
              </a:rPr>
              <a:t>Міністерства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цифрової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трансформації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en-US" sz="1500" dirty="0">
                <a:solidFill>
                  <a:schemeClr val="bg1"/>
                </a:solidFill>
              </a:rPr>
              <a:t>URL : </a:t>
            </a:r>
            <a:r>
              <a:rPr lang="en-US" sz="1500" dirty="0">
                <a:solidFill>
                  <a:schemeClr val="bg1"/>
                </a:solidFill>
                <a:hlinkClick r:id="rId7"/>
              </a:rPr>
              <a:t>https://thedigital.gov.ua/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5.</a:t>
            </a:r>
            <a:r>
              <a:rPr lang="ru-RU" sz="1500" dirty="0" err="1">
                <a:solidFill>
                  <a:schemeClr val="bg1"/>
                </a:solidFill>
              </a:rPr>
              <a:t>Економічна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стратегія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 2030. </a:t>
            </a:r>
            <a:r>
              <a:rPr lang="ru-RU" sz="1500" dirty="0" err="1">
                <a:solidFill>
                  <a:schemeClr val="bg1"/>
                </a:solidFill>
              </a:rPr>
              <a:t>Офіційний</a:t>
            </a:r>
            <a:r>
              <a:rPr lang="ru-RU" sz="1500" dirty="0">
                <a:solidFill>
                  <a:schemeClr val="bg1"/>
                </a:solidFill>
              </a:rPr>
              <a:t> сайт </a:t>
            </a:r>
            <a:r>
              <a:rPr lang="ru-RU" sz="1500" dirty="0" err="1">
                <a:solidFill>
                  <a:schemeClr val="bg1"/>
                </a:solidFill>
              </a:rPr>
              <a:t>Українського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інституту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майбутнього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en-US" sz="1500" dirty="0">
                <a:solidFill>
                  <a:schemeClr val="bg1"/>
                </a:solidFill>
              </a:rPr>
              <a:t>URL : </a:t>
            </a:r>
            <a:r>
              <a:rPr lang="en-US" sz="1500" dirty="0">
                <a:solidFill>
                  <a:schemeClr val="bg1"/>
                </a:solidFill>
                <a:hlinkClick r:id="rId8"/>
              </a:rPr>
              <a:t>https://strategy.uifuture.org/kraina-z-rozvinutoyu-cifrovoyu-ekonomikoyu.html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6.</a:t>
            </a:r>
            <a:r>
              <a:rPr lang="ru-RU" sz="1500" dirty="0" err="1">
                <a:solidFill>
                  <a:schemeClr val="bg1"/>
                </a:solidFill>
              </a:rPr>
              <a:t>Національна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економічна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стратегія</a:t>
            </a:r>
            <a:r>
              <a:rPr lang="ru-RU" sz="1500" dirty="0">
                <a:solidFill>
                  <a:schemeClr val="bg1"/>
                </a:solidFill>
              </a:rPr>
              <a:t> на </a:t>
            </a:r>
            <a:r>
              <a:rPr lang="ru-RU" sz="1500" dirty="0" err="1">
                <a:solidFill>
                  <a:schemeClr val="bg1"/>
                </a:solidFill>
              </a:rPr>
              <a:t>період</a:t>
            </a:r>
            <a:r>
              <a:rPr lang="ru-RU" sz="1500" dirty="0">
                <a:solidFill>
                  <a:schemeClr val="bg1"/>
                </a:solidFill>
              </a:rPr>
              <a:t> до 2030 року, </a:t>
            </a:r>
            <a:r>
              <a:rPr lang="ru-RU" sz="1500" dirty="0" err="1">
                <a:solidFill>
                  <a:schemeClr val="bg1"/>
                </a:solidFill>
              </a:rPr>
              <a:t>затверджена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Постановою</a:t>
            </a:r>
            <a:r>
              <a:rPr lang="ru-RU" sz="1500" dirty="0">
                <a:solidFill>
                  <a:schemeClr val="bg1"/>
                </a:solidFill>
              </a:rPr>
              <a:t> КМЦ  № 179 </a:t>
            </a:r>
            <a:r>
              <a:rPr lang="ru-RU" sz="1500" dirty="0" err="1">
                <a:solidFill>
                  <a:schemeClr val="bg1"/>
                </a:solidFill>
              </a:rPr>
              <a:t>від</a:t>
            </a:r>
            <a:r>
              <a:rPr lang="ru-RU" sz="1500" dirty="0">
                <a:solidFill>
                  <a:schemeClr val="bg1"/>
                </a:solidFill>
              </a:rPr>
              <a:t> 03.03.2021 р. </a:t>
            </a:r>
            <a:r>
              <a:rPr lang="ru-RU" sz="1500" dirty="0" err="1">
                <a:solidFill>
                  <a:schemeClr val="bg1"/>
                </a:solidFill>
              </a:rPr>
              <a:t>Офіційний</a:t>
            </a:r>
            <a:r>
              <a:rPr lang="ru-RU" sz="1500" dirty="0">
                <a:solidFill>
                  <a:schemeClr val="bg1"/>
                </a:solidFill>
              </a:rPr>
              <a:t> портал </a:t>
            </a:r>
            <a:r>
              <a:rPr lang="ru-RU" sz="1500" dirty="0" err="1">
                <a:solidFill>
                  <a:schemeClr val="bg1"/>
                </a:solidFill>
              </a:rPr>
              <a:t>Верховної</a:t>
            </a:r>
            <a:r>
              <a:rPr lang="ru-RU" sz="1500" dirty="0">
                <a:solidFill>
                  <a:schemeClr val="bg1"/>
                </a:solidFill>
              </a:rPr>
              <a:t> Ради </a:t>
            </a:r>
            <a:r>
              <a:rPr lang="ru-RU" sz="1500" dirty="0" err="1">
                <a:solidFill>
                  <a:schemeClr val="bg1"/>
                </a:solidFill>
              </a:rPr>
              <a:t>України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err="1">
                <a:solidFill>
                  <a:schemeClr val="bg1"/>
                </a:solidFill>
              </a:rPr>
              <a:t>Законодавство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en-US" sz="1500" dirty="0">
                <a:solidFill>
                  <a:schemeClr val="bg1"/>
                </a:solidFill>
              </a:rPr>
              <a:t>URL : </a:t>
            </a:r>
            <a:r>
              <a:rPr lang="en-US" sz="1500" dirty="0">
                <a:solidFill>
                  <a:schemeClr val="bg1"/>
                </a:solidFill>
                <a:hlinkClick r:id="rId9"/>
              </a:rPr>
              <a:t>https://zakon.rada.gov.ua/laws/show/179-2021-%D0%BF#Text</a:t>
            </a:r>
            <a:r>
              <a:rPr lang="uk-UA" sz="1500" dirty="0">
                <a:solidFill>
                  <a:schemeClr val="bg1"/>
                </a:solidFill>
              </a:rPr>
              <a:t>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7. EU4Ukraine URL : https://eu4ukraine.eu/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8. </a:t>
            </a:r>
            <a:r>
              <a:rPr lang="ru-RU" sz="1500" dirty="0" err="1">
                <a:solidFill>
                  <a:schemeClr val="bg1"/>
                </a:solidFill>
              </a:rPr>
              <a:t>Представництво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Європейського</a:t>
            </a:r>
            <a:r>
              <a:rPr lang="ru-RU" sz="1500" dirty="0">
                <a:solidFill>
                  <a:schemeClr val="bg1"/>
                </a:solidFill>
              </a:rPr>
              <a:t> Союзу в </a:t>
            </a:r>
            <a:r>
              <a:rPr lang="ru-RU" sz="1500" dirty="0" err="1">
                <a:solidFill>
                  <a:schemeClr val="bg1"/>
                </a:solidFill>
              </a:rPr>
              <a:t>Україні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URL : </a:t>
            </a:r>
            <a:r>
              <a:rPr lang="en-US" sz="1500" dirty="0">
                <a:solidFill>
                  <a:schemeClr val="bg1"/>
                </a:solidFill>
                <a:hlinkClick r:id="rId10"/>
              </a:rPr>
              <a:t>https://www.eeas.europa.eu/delegations/ukraine_en?s=232</a:t>
            </a:r>
            <a:endParaRPr lang="uk-UA" sz="15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dirty="0">
                <a:solidFill>
                  <a:schemeClr val="bg1"/>
                </a:solidFill>
              </a:rPr>
              <a:t>9.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Harald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Øverby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Jan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Arild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Audestad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Introduction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to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Digital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Economics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: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Foundations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Business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Models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and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Case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Studies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: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eBook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. 2021. 358 р. </a:t>
            </a:r>
            <a:r>
              <a:rPr lang="en-US" sz="1600" dirty="0">
                <a:solidFill>
                  <a:schemeClr val="bg1"/>
                </a:solidFill>
              </a:rPr>
              <a:t>URL : 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hlinkClick r:id="rId11"/>
              </a:rPr>
              <a:t>https://www.academia.edu/84691269/Introduction_to_Digital_Economics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10. Про електронні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комунікаці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ї:ЗУ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від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16.12.2020 № 1089-IX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редакція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станом на 29.07.2023)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hlinkClick r:id="rId12"/>
              </a:rPr>
              <a:t>https://zakon.rada.gov.ua/laws/show/1089-20#Text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600" dirty="0">
              <a:latin typeface="Times New Roman" panose="02020603050405020304"/>
              <a:ea typeface="Times New Roman" panose="02020603050405020304"/>
            </a:endParaRPr>
          </a:p>
          <a:p>
            <a:pPr marL="0" indent="0">
              <a:buNone/>
            </a:pPr>
            <a:endParaRPr lang="en-US" sz="1500" dirty="0"/>
          </a:p>
          <a:p>
            <a:pPr>
              <a:buFontTx/>
              <a:buChar char="-"/>
            </a:pPr>
            <a:endParaRPr lang="ru-RU" sz="1500" dirty="0"/>
          </a:p>
          <a:p>
            <a:pPr marL="0" indent="0">
              <a:buNone/>
            </a:pPr>
            <a:endParaRPr lang="x-none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68" y="1866611"/>
            <a:ext cx="21873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53373"/>
            <a:ext cx="8641468" cy="707886"/>
          </a:xfrm>
          <a:prstGeom prst="rect">
            <a:avLst/>
          </a:prstGeom>
          <a:solidFill>
            <a:srgbClr val="3399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/>
              <a:t>ЗМІСТОВІ МОДУЛІ</a:t>
            </a:r>
            <a:endParaRPr lang="ru-RU" sz="4000" b="1" cap="all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516">
            <a:off x="-240570" y="310637"/>
            <a:ext cx="3330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40" y="1418647"/>
            <a:ext cx="6696744" cy="49859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altLang="en-US" sz="2200" dirty="0">
                <a:solidFill>
                  <a:schemeClr val="bg1"/>
                </a:solidFill>
              </a:rPr>
              <a:t>Теоретико-</a:t>
            </a:r>
            <a:r>
              <a:rPr lang="ru-RU" altLang="en-US" sz="2200" dirty="0" err="1">
                <a:solidFill>
                  <a:schemeClr val="bg1"/>
                </a:solidFill>
              </a:rPr>
              <a:t>методологічні</a:t>
            </a:r>
            <a:r>
              <a:rPr lang="ru-RU" altLang="en-US" sz="2200" dirty="0">
                <a:solidFill>
                  <a:schemeClr val="bg1"/>
                </a:solidFill>
              </a:rPr>
              <a:t> </a:t>
            </a:r>
            <a:r>
              <a:rPr lang="ru-RU" altLang="en-US" sz="2200" dirty="0" err="1">
                <a:solidFill>
                  <a:schemeClr val="bg1"/>
                </a:solidFill>
              </a:rPr>
              <a:t>підходи</a:t>
            </a:r>
            <a:r>
              <a:rPr lang="ru-RU" altLang="en-US" sz="2200" dirty="0">
                <a:solidFill>
                  <a:schemeClr val="bg1"/>
                </a:solidFill>
              </a:rPr>
              <a:t> до </a:t>
            </a:r>
            <a:r>
              <a:rPr lang="ru-RU" altLang="en-US" sz="2200" dirty="0" err="1">
                <a:solidFill>
                  <a:schemeClr val="bg1"/>
                </a:solidFill>
              </a:rPr>
              <a:t>соціально-економічного</a:t>
            </a:r>
            <a:r>
              <a:rPr lang="ru-RU" altLang="en-US" sz="2200" dirty="0">
                <a:solidFill>
                  <a:schemeClr val="bg1"/>
                </a:solidFill>
              </a:rPr>
              <a:t> </a:t>
            </a:r>
            <a:r>
              <a:rPr lang="ru-RU" altLang="en-US" sz="2200" dirty="0" err="1">
                <a:solidFill>
                  <a:schemeClr val="bg1"/>
                </a:solidFill>
              </a:rPr>
              <a:t>виміру</a:t>
            </a:r>
            <a:r>
              <a:rPr lang="ru-RU" altLang="en-US" sz="2200" dirty="0">
                <a:solidFill>
                  <a:schemeClr val="bg1"/>
                </a:solidFill>
              </a:rPr>
              <a:t> </a:t>
            </a:r>
            <a:r>
              <a:rPr lang="ru-RU" altLang="en-US" sz="2200" dirty="0" err="1">
                <a:solidFill>
                  <a:schemeClr val="bg1"/>
                </a:solidFill>
              </a:rPr>
              <a:t>людського</a:t>
            </a:r>
            <a:r>
              <a:rPr lang="ru-RU" altLang="en-US" sz="2200" dirty="0">
                <a:solidFill>
                  <a:schemeClr val="bg1"/>
                </a:solidFill>
              </a:rPr>
              <a:t> </a:t>
            </a:r>
            <a:r>
              <a:rPr lang="ru-RU" altLang="en-US" sz="2200" dirty="0" err="1">
                <a:solidFill>
                  <a:schemeClr val="bg1"/>
                </a:solidFill>
              </a:rPr>
              <a:t>потенціалу</a:t>
            </a:r>
            <a:r>
              <a:rPr lang="ru-RU" altLang="en-US" sz="2200" dirty="0">
                <a:solidFill>
                  <a:schemeClr val="bg1"/>
                </a:solidFill>
              </a:rPr>
              <a:t> </a:t>
            </a:r>
            <a:r>
              <a:rPr lang="ru-RU" altLang="en-US" sz="2200" dirty="0" err="1">
                <a:solidFill>
                  <a:schemeClr val="bg1"/>
                </a:solidFill>
              </a:rPr>
              <a:t>країни</a:t>
            </a:r>
            <a:r>
              <a:rPr lang="ru-RU" altLang="en-US" sz="2200" dirty="0">
                <a:solidFill>
                  <a:schemeClr val="bg1"/>
                </a:solidFill>
              </a:rPr>
              <a:t> в цифровому </a:t>
            </a:r>
            <a:r>
              <a:rPr lang="ru-RU" altLang="en-US" sz="2200" dirty="0" err="1">
                <a:solidFill>
                  <a:schemeClr val="bg1"/>
                </a:solidFill>
              </a:rPr>
              <a:t>просторі</a:t>
            </a:r>
            <a:r>
              <a:rPr lang="ru-RU" altLang="en-US" sz="2200" dirty="0">
                <a:solidFill>
                  <a:schemeClr val="bg1"/>
                </a:solidFill>
              </a:rPr>
              <a:t> ринку </a:t>
            </a:r>
            <a:r>
              <a:rPr lang="ru-RU" altLang="en-US" sz="2200" dirty="0" err="1">
                <a:solidFill>
                  <a:schemeClr val="bg1"/>
                </a:solidFill>
              </a:rPr>
              <a:t>праці</a:t>
            </a:r>
            <a:r>
              <a:rPr lang="ru-RU" altLang="en-US" sz="2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uk-UA" altLang="en-US" sz="2200" dirty="0">
                <a:solidFill>
                  <a:schemeClr val="bg1"/>
                </a:solidFill>
              </a:rPr>
              <a:t>Методологічні засади до визначення </a:t>
            </a:r>
            <a:r>
              <a:rPr lang="uk-UA" altLang="en-US" sz="2200" dirty="0" err="1">
                <a:solidFill>
                  <a:schemeClr val="bg1"/>
                </a:solidFill>
              </a:rPr>
              <a:t>взаємозвязку</a:t>
            </a:r>
            <a:r>
              <a:rPr lang="uk-UA" altLang="en-US" sz="2200" dirty="0">
                <a:solidFill>
                  <a:schemeClr val="bg1"/>
                </a:solidFill>
              </a:rPr>
              <a:t> між цифровими </a:t>
            </a:r>
            <a:r>
              <a:rPr lang="uk-UA" altLang="en-US" sz="2200" dirty="0" err="1">
                <a:solidFill>
                  <a:schemeClr val="bg1"/>
                </a:solidFill>
              </a:rPr>
              <a:t>компетентностями</a:t>
            </a:r>
            <a:r>
              <a:rPr lang="uk-UA" altLang="en-US" sz="2200" dirty="0">
                <a:solidFill>
                  <a:schemeClr val="bg1"/>
                </a:solidFill>
              </a:rPr>
              <a:t>, соціальними навичками та розвитком ринку праці в умовах російсько-української війни та повоєнного відновлення економіки України.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uk-UA" altLang="en-US" sz="2200" dirty="0">
                <a:solidFill>
                  <a:schemeClr val="bg1"/>
                </a:solidFill>
              </a:rPr>
              <a:t>Забезпечення конкурентоспроможності працівників на ринку праці з урахуванням цифрових технологій та соціальних навичок в умовах російсько-української війни та повоєнного відновлення економіки України.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36979" y="71718"/>
            <a:ext cx="9144000" cy="823679"/>
          </a:xfrm>
          <a:solidFill>
            <a:srgbClr val="3399FF"/>
          </a:solidFill>
        </p:spPr>
        <p:txBody>
          <a:bodyPr/>
          <a:lstStyle/>
          <a:p>
            <a:r>
              <a:rPr lang="uk-UA" sz="2500" b="1" i="1" dirty="0">
                <a:solidFill>
                  <a:schemeClr val="bg1"/>
                </a:solidFill>
              </a:rPr>
              <a:t>Тенденції світової і регіональної економіки, електронної торгівлі і цифрової економіки</a:t>
            </a:r>
            <a:endParaRPr lang="ru-RU" altLang="en-US" sz="25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64" y="30144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6940" y="2492896"/>
            <a:ext cx="5095219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dirty="0"/>
              <a:t>Зростання населення та міграція</a:t>
            </a:r>
            <a:endParaRPr lang="x-none" sz="2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0061" y="1434571"/>
            <a:ext cx="5112567" cy="421851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dirty="0"/>
              <a:t>Глобалізація</a:t>
            </a:r>
            <a:endParaRPr lang="x-none" sz="2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6941" y="2032804"/>
            <a:ext cx="5095218" cy="38903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dirty="0"/>
              <a:t>Цифрова трансформація</a:t>
            </a:r>
            <a:endParaRPr lang="x-none" sz="2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6941" y="3119838"/>
            <a:ext cx="5095219" cy="39258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err="1"/>
              <a:t>Соціальна</a:t>
            </a:r>
            <a:r>
              <a:rPr lang="ru-RU" sz="2500" dirty="0"/>
              <a:t> </a:t>
            </a:r>
            <a:r>
              <a:rPr lang="ru-RU" sz="2500" dirty="0" err="1"/>
              <a:t>відповідальність</a:t>
            </a:r>
            <a:r>
              <a:rPr lang="ru-RU" sz="2500" dirty="0"/>
              <a:t> </a:t>
            </a:r>
            <a:r>
              <a:rPr lang="ru-RU" sz="2500" dirty="0" err="1"/>
              <a:t>бізнесу</a:t>
            </a:r>
            <a:endParaRPr lang="ru-RU" sz="2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522" y="930515"/>
            <a:ext cx="834464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dirty="0"/>
              <a:t>Тенденції у світовій і регіональній економіці:</a:t>
            </a:r>
            <a:endParaRPr lang="x-none" sz="2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16941" y="4235322"/>
            <a:ext cx="3301902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/>
              <a:t>Експоненційний</a:t>
            </a:r>
            <a:r>
              <a:rPr lang="ru-RU" sz="2800" dirty="0"/>
              <a:t> </a:t>
            </a:r>
            <a:r>
              <a:rPr lang="ru-RU" sz="2800" dirty="0" err="1"/>
              <a:t>ріст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6941" y="4907270"/>
            <a:ext cx="3301902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/>
              <a:t>Омніканальність</a:t>
            </a:r>
            <a:endParaRPr lang="ru-RU" sz="28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09620" y="3316128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4939" y="4505843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84939" y="5098223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8443" y="2765594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2488" y="2300409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5536" y="1891025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30"/>
          <p:cNvSpPr>
            <a:spLocks noGrp="1"/>
          </p:cNvSpPr>
          <p:nvPr>
            <p:ph type="body" sz="half" idx="4294967295"/>
          </p:nvPr>
        </p:nvSpPr>
        <p:spPr>
          <a:xfrm>
            <a:off x="46521" y="3645024"/>
            <a:ext cx="4172321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dirty="0"/>
              <a:t>Електронна торгівля:</a:t>
            </a:r>
            <a:endParaRPr lang="x-none" sz="25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84939" y="5793223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91461" y="5668668"/>
            <a:ext cx="3327382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500" dirty="0" err="1"/>
              <a:t>Кросбордерна</a:t>
            </a:r>
            <a:r>
              <a:rPr lang="uk-UA" sz="2500" dirty="0"/>
              <a:t> торгівля</a:t>
            </a:r>
            <a:endParaRPr lang="x-none" sz="2500" dirty="0"/>
          </a:p>
        </p:txBody>
      </p:sp>
      <p:sp>
        <p:nvSpPr>
          <p:cNvPr id="39" name="Текст 30"/>
          <p:cNvSpPr txBox="1"/>
          <p:nvPr/>
        </p:nvSpPr>
        <p:spPr bwMode="auto">
          <a:xfrm>
            <a:off x="4791909" y="3597460"/>
            <a:ext cx="4172321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/>
          <a:lstStyle>
            <a:lvl1pPr marL="171450" indent="-171450" algn="l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uk-UA" sz="2500" dirty="0"/>
              <a:t>Цифрова економіка:</a:t>
            </a:r>
            <a:endParaRPr lang="x-none" sz="25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638592" y="5926719"/>
            <a:ext cx="3301902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/>
              <a:t>Кібербезпека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62328" y="5353165"/>
            <a:ext cx="3301902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err="1"/>
              <a:t>Штучний</a:t>
            </a:r>
            <a:r>
              <a:rPr lang="ru-RU" sz="2500" dirty="0"/>
              <a:t> </a:t>
            </a:r>
            <a:r>
              <a:rPr lang="ru-RU" sz="2500" dirty="0" err="1"/>
              <a:t>інтелект</a:t>
            </a:r>
            <a:r>
              <a:rPr lang="ru-RU" sz="2500" dirty="0"/>
              <a:t> (</a:t>
            </a:r>
            <a:r>
              <a:rPr lang="en-US" sz="2500" dirty="0"/>
              <a:t>AI)</a:t>
            </a:r>
            <a:endParaRPr lang="ru-RU" sz="25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662328" y="4739378"/>
            <a:ext cx="3301902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/>
              <a:t>Блокчейн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662328" y="4135694"/>
            <a:ext cx="3301902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/>
              <a:t>Інтернет</a:t>
            </a:r>
            <a:r>
              <a:rPr lang="ru-RU" sz="2800" dirty="0"/>
              <a:t> речей (</a:t>
            </a:r>
            <a:r>
              <a:rPr lang="ru-RU" sz="2800" dirty="0" err="1"/>
              <a:t>IoT</a:t>
            </a:r>
            <a:r>
              <a:rPr lang="uk-UA" sz="2800" dirty="0"/>
              <a:t>)</a:t>
            </a:r>
            <a:endParaRPr lang="ru-RU" sz="28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021761" y="4453648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021761" y="4963043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21761" y="6133461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021761" y="5605193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черный, текс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9144000" cy="685702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Шрифт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9144000" cy="685702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Шрифт, дизайн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9144000" cy="685702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Шрифт, дизайн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"/>
            <a:ext cx="9144000" cy="685702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Шрифт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8024"/>
            <a:ext cx="9144000" cy="6857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144000" cy="1268760"/>
          </a:xfrm>
          <a:solidFill>
            <a:srgbClr val="3399FF"/>
          </a:solidFill>
        </p:spPr>
        <p:txBody>
          <a:bodyPr/>
          <a:lstStyle/>
          <a:p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Уповільнення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економічної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активності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внаслідок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COVID-19 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і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зростання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електронної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торгівлі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7278" y="1412775"/>
            <a:ext cx="9105900" cy="575802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RU" sz="2000" b="1" dirty="0" err="1">
                <a:solidFill>
                  <a:schemeClr val="accent1"/>
                </a:solidFill>
              </a:rPr>
              <a:t>Уповільнення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економічної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активності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внаслідок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COVID-19</a:t>
            </a:r>
            <a:r>
              <a:rPr lang="ru-RU" sz="2000" dirty="0">
                <a:solidFill>
                  <a:schemeClr val="accent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Локдауни</a:t>
            </a:r>
            <a:r>
              <a:rPr lang="ru-RU" sz="2000" dirty="0">
                <a:solidFill>
                  <a:schemeClr val="accent1"/>
                </a:solidFill>
              </a:rPr>
              <a:t> та </a:t>
            </a:r>
            <a:r>
              <a:rPr lang="ru-RU" sz="2000" dirty="0" err="1">
                <a:solidFill>
                  <a:schemeClr val="accent1"/>
                </a:solidFill>
              </a:rPr>
              <a:t>обмеження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Зменшення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попиту</a:t>
            </a:r>
            <a:r>
              <a:rPr lang="ru-RU" sz="2000" dirty="0">
                <a:solidFill>
                  <a:schemeClr val="accent1"/>
                </a:solidFill>
              </a:rPr>
              <a:t> і </a:t>
            </a:r>
            <a:r>
              <a:rPr lang="ru-RU" sz="2000" dirty="0" err="1">
                <a:solidFill>
                  <a:schemeClr val="accent1"/>
                </a:solidFill>
              </a:rPr>
              <a:t>затрати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споживачів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Зупинення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виробництва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Безробіття</a:t>
            </a:r>
            <a:endParaRPr lang="ru-RU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altLang="en-US" sz="5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000" b="1" i="1" dirty="0" err="1">
                <a:solidFill>
                  <a:schemeClr val="accent1"/>
                </a:solidFill>
              </a:rPr>
              <a:t>Зростання</a:t>
            </a:r>
            <a:r>
              <a:rPr lang="ru-RU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 err="1">
                <a:solidFill>
                  <a:schemeClr val="accent1"/>
                </a:solidFill>
              </a:rPr>
              <a:t>електронної</a:t>
            </a:r>
            <a:r>
              <a:rPr lang="ru-RU" sz="2000" b="1" i="1" dirty="0">
                <a:solidFill>
                  <a:schemeClr val="accent1"/>
                </a:solidFill>
              </a:rPr>
              <a:t> </a:t>
            </a:r>
            <a:r>
              <a:rPr lang="ru-RU" sz="2000" b="1" i="1" dirty="0" err="1">
                <a:solidFill>
                  <a:schemeClr val="accent1"/>
                </a:solidFill>
              </a:rPr>
              <a:t>торгівлі</a:t>
            </a:r>
            <a:r>
              <a:rPr lang="ru-RU" sz="2000" dirty="0">
                <a:solidFill>
                  <a:schemeClr val="accent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Зміна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споживчих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звичок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Більше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бізнесів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переходять</a:t>
            </a:r>
            <a:r>
              <a:rPr lang="ru-RU" sz="2000" dirty="0">
                <a:solidFill>
                  <a:schemeClr val="accent1"/>
                </a:solidFill>
              </a:rPr>
              <a:t> в </a:t>
            </a:r>
            <a:r>
              <a:rPr lang="ru-RU" sz="2000" dirty="0" err="1">
                <a:solidFill>
                  <a:schemeClr val="accent1"/>
                </a:solidFill>
              </a:rPr>
              <a:t>інтернет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/>
                </a:solidFill>
              </a:rPr>
              <a:t>Рост </a:t>
            </a:r>
            <a:r>
              <a:rPr lang="ru-RU" sz="2000" dirty="0" err="1">
                <a:solidFill>
                  <a:schemeClr val="accent1"/>
                </a:solidFill>
              </a:rPr>
              <a:t>технологій</a:t>
            </a:r>
            <a:r>
              <a:rPr lang="ru-RU" sz="2000" dirty="0">
                <a:solidFill>
                  <a:schemeClr val="accent1"/>
                </a:solidFill>
              </a:rPr>
              <a:t> і доставки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Персоналізація</a:t>
            </a:r>
            <a:r>
              <a:rPr lang="ru-RU" sz="2000" dirty="0">
                <a:solidFill>
                  <a:schemeClr val="accent1"/>
                </a:solidFill>
              </a:rPr>
              <a:t> та </a:t>
            </a:r>
            <a:r>
              <a:rPr lang="ru-RU" sz="2000" dirty="0" err="1">
                <a:solidFill>
                  <a:schemeClr val="accent1"/>
                </a:solidFill>
              </a:rPr>
              <a:t>аналітика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605" y="13602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785091"/>
          </a:xfrm>
          <a:solidFill>
            <a:srgbClr val="3399FF"/>
          </a:solidFill>
        </p:spPr>
        <p:txBody>
          <a:bodyPr/>
          <a:lstStyle/>
          <a:p>
            <a:r>
              <a:rPr lang="uk-UA" sz="3000" b="1" i="1" dirty="0">
                <a:solidFill>
                  <a:schemeClr val="bg1"/>
                </a:solidFill>
              </a:rPr>
              <a:t>Цифровий розрив усередині країн, включаючи гендерний розрив</a:t>
            </a:r>
            <a:endParaRPr lang="ru-RU" altLang="en-US" sz="3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 descr="Папирус"/>
          <p:cNvSpPr txBox="1">
            <a:spLocks noChangeArrowheads="1"/>
          </p:cNvSpPr>
          <p:nvPr/>
        </p:nvSpPr>
        <p:spPr bwMode="auto">
          <a:xfrm>
            <a:off x="8347" y="603177"/>
            <a:ext cx="9105900" cy="613819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171450" indent="-171450" algn="l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accent1"/>
              </a:solidFill>
            </a:endParaRPr>
          </a:p>
          <a:p>
            <a:pPr marL="0" indent="0" defTabSz="914400">
              <a:buNone/>
            </a:pPr>
            <a:r>
              <a:rPr lang="ru-RU" sz="2000" b="1" dirty="0" err="1">
                <a:solidFill>
                  <a:schemeClr val="accent1"/>
                </a:solidFill>
              </a:rPr>
              <a:t>Цифровий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розрив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усередині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країн</a:t>
            </a:r>
            <a:r>
              <a:rPr lang="ru-RU" sz="2000" dirty="0">
                <a:solidFill>
                  <a:schemeClr val="accent1"/>
                </a:solidFill>
              </a:rPr>
              <a:t>: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/>
                </a:solidFill>
              </a:rPr>
              <a:t>Доступ до </a:t>
            </a:r>
            <a:r>
              <a:rPr lang="ru-RU" sz="2000" dirty="0" err="1">
                <a:solidFill>
                  <a:schemeClr val="accent1"/>
                </a:solidFill>
              </a:rPr>
              <a:t>інтернету</a:t>
            </a:r>
            <a:r>
              <a:rPr lang="ru-RU" sz="2000" dirty="0">
                <a:solidFill>
                  <a:schemeClr val="accent1"/>
                </a:solidFill>
              </a:rPr>
              <a:t> і </a:t>
            </a:r>
            <a:r>
              <a:rPr lang="ru-RU" sz="2000" dirty="0" err="1">
                <a:solidFill>
                  <a:schemeClr val="accent1"/>
                </a:solidFill>
              </a:rPr>
              <a:t>технологій</a:t>
            </a:r>
            <a:endParaRPr lang="ru-RU" sz="2000" dirty="0">
              <a:solidFill>
                <a:schemeClr val="accent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Освіта</a:t>
            </a:r>
            <a:r>
              <a:rPr lang="ru-RU" sz="2000" dirty="0">
                <a:solidFill>
                  <a:schemeClr val="accent1"/>
                </a:solidFill>
              </a:rPr>
              <a:t> та </a:t>
            </a:r>
            <a:r>
              <a:rPr lang="ru-RU" sz="2000" dirty="0" err="1">
                <a:solidFill>
                  <a:schemeClr val="accent1"/>
                </a:solidFill>
              </a:rPr>
              <a:t>навчання</a:t>
            </a:r>
            <a:r>
              <a:rPr lang="ru-RU" sz="2000" dirty="0">
                <a:solidFill>
                  <a:schemeClr val="accent1"/>
                </a:solidFill>
              </a:rPr>
              <a:t>.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Зайнятість</a:t>
            </a:r>
            <a:r>
              <a:rPr lang="ru-RU" sz="2000" dirty="0">
                <a:solidFill>
                  <a:schemeClr val="accent1"/>
                </a:solidFill>
              </a:rPr>
              <a:t> та </a:t>
            </a:r>
            <a:r>
              <a:rPr lang="ru-RU" sz="2000" dirty="0" err="1">
                <a:solidFill>
                  <a:schemeClr val="accent1"/>
                </a:solidFill>
              </a:rPr>
              <a:t>ринок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праці</a:t>
            </a:r>
            <a:endParaRPr lang="ru-RU" sz="2000" dirty="0">
              <a:solidFill>
                <a:schemeClr val="accent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/>
                </a:solidFill>
              </a:rPr>
              <a:t>Доступ до онлайн-</a:t>
            </a:r>
            <a:r>
              <a:rPr lang="ru-RU" sz="2000" dirty="0" err="1">
                <a:solidFill>
                  <a:schemeClr val="accent1"/>
                </a:solidFill>
              </a:rPr>
              <a:t>послуг</a:t>
            </a:r>
            <a:endParaRPr lang="ru-RU" sz="2000" dirty="0">
              <a:solidFill>
                <a:schemeClr val="accent1"/>
              </a:solidFill>
            </a:endParaRPr>
          </a:p>
          <a:p>
            <a:pPr marL="0" indent="0" defTabSz="914400">
              <a:buFont typeface="Arial" panose="020B0604020202020204" pitchFamily="34" charset="0"/>
              <a:buNone/>
            </a:pPr>
            <a:endParaRPr lang="ru-RU" altLang="en-US" sz="500" b="1" i="1" dirty="0">
              <a:solidFill>
                <a:schemeClr val="accent1"/>
              </a:solidFill>
            </a:endParaRPr>
          </a:p>
          <a:p>
            <a:pPr marL="0" indent="0" defTabSz="914400">
              <a:buNone/>
            </a:pPr>
            <a:r>
              <a:rPr lang="ru-RU" sz="2000" b="1" dirty="0" err="1">
                <a:solidFill>
                  <a:schemeClr val="accent1"/>
                </a:solidFill>
              </a:rPr>
              <a:t>Гендерний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розрив</a:t>
            </a:r>
            <a:r>
              <a:rPr lang="ru-RU" sz="2000" b="1" dirty="0">
                <a:solidFill>
                  <a:schemeClr val="accent1"/>
                </a:solidFill>
              </a:rPr>
              <a:t> в цифровому </a:t>
            </a:r>
            <a:r>
              <a:rPr lang="ru-RU" sz="2000" b="1" dirty="0" err="1">
                <a:solidFill>
                  <a:schemeClr val="accent1"/>
                </a:solidFill>
              </a:rPr>
              <a:t>світі</a:t>
            </a:r>
            <a:r>
              <a:rPr lang="ru-RU" sz="2000" dirty="0">
                <a:solidFill>
                  <a:schemeClr val="accent1"/>
                </a:solidFill>
              </a:rPr>
              <a:t>: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/>
                </a:solidFill>
              </a:rPr>
              <a:t>Доступ до </a:t>
            </a:r>
            <a:r>
              <a:rPr lang="ru-RU" sz="2000" dirty="0" err="1">
                <a:solidFill>
                  <a:schemeClr val="accent1"/>
                </a:solidFill>
              </a:rPr>
              <a:t>технологій</a:t>
            </a:r>
            <a:endParaRPr lang="ru-RU" sz="2000" dirty="0">
              <a:solidFill>
                <a:schemeClr val="accent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/>
                </a:solidFill>
              </a:rPr>
              <a:t>Участь у STEM-</a:t>
            </a:r>
            <a:r>
              <a:rPr lang="ru-RU" sz="2000" dirty="0" err="1">
                <a:solidFill>
                  <a:schemeClr val="accent1"/>
                </a:solidFill>
              </a:rPr>
              <a:t>галузях</a:t>
            </a:r>
            <a:endParaRPr lang="ru-RU" sz="2000" dirty="0">
              <a:solidFill>
                <a:schemeClr val="accent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Цифровий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негативний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вплив</a:t>
            </a:r>
            <a:r>
              <a:rPr lang="ru-RU" sz="2000" dirty="0">
                <a:solidFill>
                  <a:schemeClr val="accent1"/>
                </a:solidFill>
              </a:rPr>
              <a:t> на </a:t>
            </a:r>
            <a:r>
              <a:rPr lang="ru-RU" sz="2000" dirty="0" err="1">
                <a:solidFill>
                  <a:schemeClr val="accent1"/>
                </a:solidFill>
              </a:rPr>
              <a:t>жінок</a:t>
            </a:r>
            <a:endParaRPr lang="ru-RU" sz="2000" dirty="0">
              <a:solidFill>
                <a:schemeClr val="accent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accent1"/>
                </a:solidFill>
              </a:rPr>
              <a:t>Економічний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вплив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rgbClr val="3399FF"/>
          </a:solidFill>
        </p:spPr>
        <p:txBody>
          <a:bodyPr/>
          <a:lstStyle/>
          <a:p>
            <a:r>
              <a:rPr lang="uk-UA" sz="3000" b="1" dirty="0">
                <a:solidFill>
                  <a:schemeClr val="bg1"/>
                </a:solidFill>
              </a:rPr>
              <a:t>Цифрова революція та освоєння нових навичок, пов'язаних з технологіями та управлінням, з боку як існуючих підприємств, так і стартапів, а також цифрової грамотності з боку споживачів</a:t>
            </a:r>
            <a:endParaRPr lang="ru-RU" altLang="en-US" sz="3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 descr="Папирус"/>
          <p:cNvSpPr txBox="1">
            <a:spLocks noChangeArrowheads="1"/>
          </p:cNvSpPr>
          <p:nvPr/>
        </p:nvSpPr>
        <p:spPr bwMode="auto">
          <a:xfrm>
            <a:off x="8347" y="1988840"/>
            <a:ext cx="9105900" cy="486916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171450" indent="-171450" algn="l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endParaRPr lang="ru-RU" sz="2000" b="1" dirty="0"/>
          </a:p>
          <a:p>
            <a:pPr marL="0" indent="0" defTabSz="914400">
              <a:buNone/>
            </a:pPr>
            <a:r>
              <a:rPr lang="ru-RU" sz="2000" b="1" dirty="0" err="1">
                <a:solidFill>
                  <a:schemeClr val="bg1"/>
                </a:solidFill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цифрових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навичок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розвитку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цифрової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економіки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Адаптація</a:t>
            </a:r>
            <a:r>
              <a:rPr lang="ru-RU" sz="2000" b="1" dirty="0">
                <a:solidFill>
                  <a:schemeClr val="bg1"/>
                </a:solidFill>
              </a:rPr>
              <a:t> до </a:t>
            </a:r>
            <a:r>
              <a:rPr lang="ru-RU" sz="2000" b="1" dirty="0" err="1">
                <a:solidFill>
                  <a:schemeClr val="bg1"/>
                </a:solidFill>
              </a:rPr>
              <a:t>цифрових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технологій</a:t>
            </a:r>
            <a:endParaRPr lang="ru-RU" sz="2000" b="1" dirty="0">
              <a:solidFill>
                <a:schemeClr val="bg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Цифрове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трансформування</a:t>
            </a:r>
            <a:endParaRPr lang="ru-RU" sz="2000" b="1" dirty="0">
              <a:solidFill>
                <a:schemeClr val="bg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Управління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даними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аналітика</a:t>
            </a:r>
            <a:endParaRPr lang="ru-RU" sz="2000" b="1" dirty="0">
              <a:solidFill>
                <a:schemeClr val="bg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Кібербезпека</a:t>
            </a:r>
            <a:endParaRPr lang="ru-RU" sz="2000" b="1" dirty="0">
              <a:solidFill>
                <a:schemeClr val="bg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Інновації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стартап</a:t>
            </a:r>
            <a:r>
              <a:rPr lang="ru-RU" sz="2000" b="1" dirty="0">
                <a:solidFill>
                  <a:schemeClr val="bg1"/>
                </a:solidFill>
              </a:rPr>
              <a:t>-культура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ru-RU" altLang="en-US" sz="500" b="1" i="1" dirty="0">
              <a:solidFill>
                <a:schemeClr val="bg1"/>
              </a:solidFill>
            </a:endParaRPr>
          </a:p>
          <a:p>
            <a:pPr marL="0" indent="0" defTabSz="914400">
              <a:buNone/>
            </a:pPr>
            <a:r>
              <a:rPr lang="ru-RU" sz="2000" b="1" dirty="0">
                <a:solidFill>
                  <a:schemeClr val="bg1"/>
                </a:solidFill>
              </a:rPr>
              <a:t>Для </a:t>
            </a:r>
            <a:r>
              <a:rPr lang="ru-RU" sz="2000" b="1" dirty="0" err="1">
                <a:solidFill>
                  <a:schemeClr val="bg1"/>
                </a:solidFill>
              </a:rPr>
              <a:t>споживачів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Цифрова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грамотність</a:t>
            </a:r>
            <a:endParaRPr lang="ru-RU" sz="2000" b="1" dirty="0">
              <a:solidFill>
                <a:schemeClr val="bg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Освоєння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електронних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послуг</a:t>
            </a:r>
            <a:endParaRPr lang="ru-RU" sz="2000" b="1" dirty="0">
              <a:solidFill>
                <a:schemeClr val="bg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Збереження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безпеки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Інтернеті</a:t>
            </a:r>
            <a:endParaRPr lang="ru-RU" sz="2000" b="1" dirty="0">
              <a:solidFill>
                <a:schemeClr val="bg1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ru-RU" sz="2000" b="1" dirty="0" err="1">
                <a:solidFill>
                  <a:schemeClr val="bg1"/>
                </a:solidFill>
              </a:rPr>
              <a:t>Цифрова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грамотність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робочому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місці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3399FF"/>
          </a:solidFill>
        </p:spPr>
        <p:txBody>
          <a:bodyPr/>
          <a:lstStyle/>
          <a:p>
            <a:r>
              <a:rPr lang="uk-UA" sz="3000" b="1" dirty="0">
                <a:solidFill>
                  <a:schemeClr val="bg1"/>
                </a:solidFill>
              </a:rPr>
              <a:t>5. </a:t>
            </a:r>
            <a:r>
              <a:rPr lang="ru-RU" sz="3000" b="1" dirty="0" err="1">
                <a:solidFill>
                  <a:schemeClr val="bg1"/>
                </a:solidFill>
              </a:rPr>
              <a:t>Значення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цифрових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навичок</a:t>
            </a:r>
            <a:r>
              <a:rPr lang="ru-RU" sz="3000" b="1" dirty="0">
                <a:solidFill>
                  <a:schemeClr val="bg1"/>
                </a:solidFill>
              </a:rPr>
              <a:t> у </a:t>
            </a:r>
            <a:r>
              <a:rPr lang="ru-RU" sz="3000" b="1" dirty="0" err="1">
                <a:solidFill>
                  <a:schemeClr val="bg1"/>
                </a:solidFill>
              </a:rPr>
              <a:t>розвиток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br>
              <a:rPr lang="ru-RU" sz="3000" b="1" dirty="0">
                <a:solidFill>
                  <a:schemeClr val="bg1"/>
                </a:solidFill>
              </a:rPr>
            </a:br>
            <a:r>
              <a:rPr lang="ru-RU" sz="3000" b="1" dirty="0" err="1">
                <a:solidFill>
                  <a:schemeClr val="bg1"/>
                </a:solidFill>
              </a:rPr>
              <a:t>цифрової</a:t>
            </a:r>
            <a:r>
              <a:rPr lang="ru-RU" sz="3000" b="1" dirty="0">
                <a:solidFill>
                  <a:schemeClr val="bg1"/>
                </a:solidFill>
              </a:rPr>
              <a:t> </a:t>
            </a:r>
            <a:r>
              <a:rPr lang="ru-RU" sz="3000" b="1" dirty="0" err="1">
                <a:solidFill>
                  <a:schemeClr val="bg1"/>
                </a:solidFill>
              </a:rPr>
              <a:t>економіки</a:t>
            </a:r>
            <a:endParaRPr lang="ru-RU" altLang="en-US" sz="3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" y="1196752"/>
            <a:ext cx="9105900" cy="51571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chemeClr val="accent1"/>
                </a:solidFill>
              </a:rPr>
              <a:t>Конкурентоспроможність</a:t>
            </a:r>
            <a:r>
              <a:rPr lang="ru-RU" sz="2200" dirty="0">
                <a:solidFill>
                  <a:schemeClr val="accent1"/>
                </a:solidFill>
              </a:rPr>
              <a:t> на ринку </a:t>
            </a:r>
            <a:r>
              <a:rPr lang="ru-RU" sz="2200" dirty="0" err="1">
                <a:solidFill>
                  <a:schemeClr val="accent1"/>
                </a:solidFill>
              </a:rPr>
              <a:t>праці</a:t>
            </a:r>
            <a:endParaRPr lang="ru-RU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chemeClr val="accent1"/>
                </a:solidFill>
              </a:rPr>
              <a:t>Стимулювання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інновацій</a:t>
            </a:r>
            <a:endParaRPr lang="ru-RU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chemeClr val="accent1"/>
                </a:solidFill>
              </a:rPr>
              <a:t>Ефективність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робочих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процесів</a:t>
            </a:r>
            <a:endParaRPr lang="ru-RU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/>
                </a:solidFill>
              </a:rPr>
              <a:t>Доступ до </a:t>
            </a:r>
            <a:r>
              <a:rPr lang="ru-RU" sz="2200" dirty="0" err="1">
                <a:solidFill>
                  <a:schemeClr val="accent1"/>
                </a:solidFill>
              </a:rPr>
              <a:t>глобальних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ринків</a:t>
            </a:r>
            <a:endParaRPr lang="ru-RU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chemeClr val="accent1"/>
                </a:solidFill>
              </a:rPr>
              <a:t>Зростання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громадянської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активності</a:t>
            </a:r>
            <a:endParaRPr lang="ru-RU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chemeClr val="accent1"/>
                </a:solidFill>
              </a:rPr>
              <a:t>Підвищення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якості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життя</a:t>
            </a:r>
            <a:endParaRPr lang="ru-RU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chemeClr val="accent1"/>
                </a:solidFill>
              </a:rPr>
              <a:t>Створення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нових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робочих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місць</a:t>
            </a:r>
            <a:endParaRPr lang="ru-RU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chemeClr val="accent1"/>
                </a:solidFill>
              </a:rPr>
              <a:t>Зменшення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sz="2200" dirty="0" err="1">
                <a:solidFill>
                  <a:schemeClr val="accent1"/>
                </a:solidFill>
              </a:rPr>
              <a:t>нерівності</a:t>
            </a:r>
            <a:endParaRPr lang="ru-RU" sz="2200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/>
          <p:cNvSpPr>
            <a:spLocks noGrp="1" noChangeArrowheads="1"/>
          </p:cNvSpPr>
          <p:nvPr>
            <p:ph type="title"/>
          </p:nvPr>
        </p:nvSpPr>
        <p:spPr>
          <a:xfrm>
            <a:off x="-8348" y="280864"/>
            <a:ext cx="9144000" cy="936104"/>
          </a:xfrm>
          <a:solidFill>
            <a:srgbClr val="3399FF"/>
          </a:solidFill>
        </p:spPr>
        <p:txBody>
          <a:bodyPr/>
          <a:lstStyle/>
          <a:p>
            <a:pPr eaLnBrk="1" hangingPunct="1"/>
            <a:r>
              <a:rPr lang="uk-UA" altLang="en-US" sz="3200" b="1" dirty="0">
                <a:solidFill>
                  <a:schemeClr val="bg1"/>
                </a:solidFill>
              </a:rPr>
              <a:t>Завдання для самостійного опрацювання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sp>
        <p:nvSpPr>
          <p:cNvPr id="20483" name="Rectangle 3" descr="Папирус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7704" y="1643154"/>
            <a:ext cx="6948264" cy="980138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x-none" dirty="0">
                <a:solidFill>
                  <a:schemeClr val="accent1"/>
                </a:solidFill>
              </a:rPr>
              <a:t>1. </a:t>
            </a:r>
            <a:r>
              <a:rPr lang="uk-UA" dirty="0">
                <a:solidFill>
                  <a:schemeClr val="accent1"/>
                </a:solidFill>
              </a:rPr>
              <a:t>Тестові завдання до теми</a:t>
            </a:r>
            <a:endParaRPr lang="x-none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x-none" dirty="0">
                <a:solidFill>
                  <a:schemeClr val="accent1"/>
                </a:solidFill>
              </a:rPr>
              <a:t>2. </a:t>
            </a:r>
            <a:r>
              <a:rPr lang="uk-UA" dirty="0">
                <a:solidFill>
                  <a:schemeClr val="accent1"/>
                </a:solidFill>
              </a:rPr>
              <a:t>П</a:t>
            </a:r>
            <a:r>
              <a:rPr lang="ru-RU" dirty="0" err="1">
                <a:solidFill>
                  <a:schemeClr val="accent1"/>
                </a:solidFill>
              </a:rPr>
              <a:t>рактичні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завдання</a:t>
            </a:r>
            <a:r>
              <a:rPr lang="ru-RU" dirty="0">
                <a:solidFill>
                  <a:schemeClr val="accent1"/>
                </a:solidFill>
              </a:rPr>
              <a:t> 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01" y="1484784"/>
            <a:ext cx="2381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8750" y="4177558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849</Words>
  <Application>Microsoft Office PowerPoint</Application>
  <PresentationFormat>Екран (4:3)</PresentationFormat>
  <Paragraphs>89</Paragraphs>
  <Slides>10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Презентація PowerPoint</vt:lpstr>
      <vt:lpstr>Презентація PowerPoint</vt:lpstr>
      <vt:lpstr>Тенденції світової і регіональної економіки, електронної торгівлі і цифрової економіки</vt:lpstr>
      <vt:lpstr>Презентація PowerPoint</vt:lpstr>
      <vt:lpstr>Уповільнення економічної активності внаслідок COVID-19 і зростання електронної торгівлі</vt:lpstr>
      <vt:lpstr>Цифровий розрив усередині країн, включаючи гендерний розрив</vt:lpstr>
      <vt:lpstr>Цифрова революція та освоєння нових навичок, пов'язаних з технологіями та управлінням, з боку як існуючих підприємств, так і стартапів, а також цифрової грамотності з боку споживачів</vt:lpstr>
      <vt:lpstr>5. Значення цифрових навичок у розвиток  цифрової економіки</vt:lpstr>
      <vt:lpstr>Завдання для самостійного опрацювання</vt:lpstr>
      <vt:lpstr>Література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Анализ, отчётность и аудит в сфере труда</dc:title>
  <dc:creator>7</dc:creator>
  <cp:lastModifiedBy>user</cp:lastModifiedBy>
  <cp:revision>87</cp:revision>
  <dcterms:created xsi:type="dcterms:W3CDTF">2015-12-24T11:49:00Z</dcterms:created>
  <dcterms:modified xsi:type="dcterms:W3CDTF">2024-11-14T17:55:19Z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69C8E2F9659E406AAF475088A5ACA03F_13</vt:lpwstr>
  </property>
  <property fmtid="{D5CDD505-2E9C-101B-9397-08002B2CF9AE}" pid="3" name="KSOProductBuildVer">
    <vt:lpwstr>1049-12.2.0.18283</vt:lpwstr>
  </property>
</Properties>
</file>