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40"/>
  </p:notesMasterIdLst>
  <p:handoutMasterIdLst>
    <p:handoutMasterId r:id="rId41"/>
  </p:handoutMasterIdLst>
  <p:sldIdLst>
    <p:sldId id="257" r:id="rId2"/>
    <p:sldId id="258" r:id="rId3"/>
    <p:sldId id="259" r:id="rId4"/>
    <p:sldId id="325" r:id="rId5"/>
    <p:sldId id="326" r:id="rId6"/>
    <p:sldId id="260" r:id="rId7"/>
    <p:sldId id="327" r:id="rId8"/>
    <p:sldId id="261" r:id="rId9"/>
    <p:sldId id="262" r:id="rId10"/>
    <p:sldId id="263" r:id="rId11"/>
    <p:sldId id="264" r:id="rId12"/>
    <p:sldId id="265" r:id="rId13"/>
    <p:sldId id="299" r:id="rId14"/>
    <p:sldId id="300" r:id="rId15"/>
    <p:sldId id="267" r:id="rId16"/>
    <p:sldId id="268" r:id="rId17"/>
    <p:sldId id="271" r:id="rId18"/>
    <p:sldId id="302" r:id="rId19"/>
    <p:sldId id="295" r:id="rId20"/>
    <p:sldId id="297" r:id="rId21"/>
    <p:sldId id="278" r:id="rId22"/>
    <p:sldId id="303" r:id="rId23"/>
    <p:sldId id="311" r:id="rId24"/>
    <p:sldId id="312" r:id="rId25"/>
    <p:sldId id="313" r:id="rId26"/>
    <p:sldId id="314" r:id="rId27"/>
    <p:sldId id="315" r:id="rId28"/>
    <p:sldId id="316" r:id="rId29"/>
    <p:sldId id="281" r:id="rId30"/>
    <p:sldId id="284" r:id="rId31"/>
    <p:sldId id="319" r:id="rId32"/>
    <p:sldId id="320" r:id="rId33"/>
    <p:sldId id="321" r:id="rId34"/>
    <p:sldId id="322" r:id="rId35"/>
    <p:sldId id="323" r:id="rId36"/>
    <p:sldId id="324" r:id="rId37"/>
    <p:sldId id="287" r:id="rId38"/>
    <p:sldId id="310" r:id="rId39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0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083333333333338"/>
          <c:y val="0.23379629629629636"/>
          <c:w val="0.68611111111111123"/>
          <c:h val="0.6527777777777779"/>
        </c:manualLayout>
      </c:layout>
      <c:pie3DChart>
        <c:varyColors val="1"/>
        <c:ser>
          <c:idx val="0"/>
          <c:order val="0"/>
          <c:explosion val="12"/>
          <c:dLbls>
            <c:dLbl>
              <c:idx val="0"/>
              <c:layout>
                <c:manualLayout>
                  <c:x val="2.0496882862560892E-3"/>
                  <c:y val="6.093599027717469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53-4B91-B500-1B32EC4D499E}"/>
                </c:ext>
              </c:extLst>
            </c:dLbl>
            <c:dLbl>
              <c:idx val="1"/>
              <c:layout>
                <c:manualLayout>
                  <c:x val="-1.8090087131118083E-2"/>
                  <c:y val="0.2158771079307687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53-4B91-B500-1B32EC4D499E}"/>
                </c:ext>
              </c:extLst>
            </c:dLbl>
            <c:dLbl>
              <c:idx val="2"/>
              <c:layout>
                <c:manualLayout>
                  <c:x val="-7.0330247476455485E-2"/>
                  <c:y val="0.1170332925971189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53-4B91-B500-1B32EC4D499E}"/>
                </c:ext>
              </c:extLst>
            </c:dLbl>
            <c:dLbl>
              <c:idx val="3"/>
              <c:layout>
                <c:manualLayout>
                  <c:x val="-9.1139419527215007E-2"/>
                  <c:y val="-0.1218770304982948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53-4B91-B500-1B32EC4D499E}"/>
                </c:ext>
              </c:extLst>
            </c:dLbl>
            <c:dLbl>
              <c:idx val="4"/>
              <c:layout>
                <c:manualLayout>
                  <c:x val="9.89103519771381E-2"/>
                  <c:y val="-6.714005682870254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653-4B91-B500-1B32EC4D499E}"/>
                </c:ext>
              </c:extLst>
            </c:dLbl>
            <c:dLbl>
              <c:idx val="5"/>
              <c:layout>
                <c:manualLayout>
                  <c:x val="0.16977720125145856"/>
                  <c:y val="-5.136718815754479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53-4B91-B500-1B32EC4D4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uk-UA" sz="2000"/>
                </a:pPr>
                <a:endParaRPr lang="uk-UA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Лист1!$A$1:$A$6</c:f>
              <c:strCache>
                <c:ptCount val="6"/>
                <c:pt idx="0">
                  <c:v>Фермерські господарства</c:v>
                </c:pt>
                <c:pt idx="1">
                  <c:v>Державні підприємства</c:v>
                </c:pt>
                <c:pt idx="2">
                  <c:v>Приватні підприємства</c:v>
                </c:pt>
                <c:pt idx="3">
                  <c:v>Підприємства інших форм господарювання</c:v>
                </c:pt>
                <c:pt idx="4">
                  <c:v>Господарські товариства</c:v>
                </c:pt>
                <c:pt idx="5">
                  <c:v>Кооперативи</c:v>
                </c:pt>
              </c:strCache>
            </c:strRef>
          </c:cat>
          <c:val>
            <c:numRef>
              <c:f>Лист1!$B$1:$B$6</c:f>
              <c:numCache>
                <c:formatCode>0.00</c:formatCode>
                <c:ptCount val="6"/>
                <c:pt idx="0">
                  <c:v>73.900000000000006</c:v>
                </c:pt>
                <c:pt idx="1">
                  <c:v>0.60000000000000009</c:v>
                </c:pt>
                <c:pt idx="2">
                  <c:v>7.5</c:v>
                </c:pt>
                <c:pt idx="3">
                  <c:v>2.6</c:v>
                </c:pt>
                <c:pt idx="4">
                  <c:v>13.7</c:v>
                </c:pt>
                <c:pt idx="5">
                  <c:v>1.7000000000000002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53-4B91-B500-1B32EC4D49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27C7B-F67B-426F-9FF7-4A4B578B9882}" type="datetimeFigureOut">
              <a:rPr lang="uk-UA" smtClean="0"/>
              <a:pPr/>
              <a:t>28.02.2020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6"/>
            <a:ext cx="2971800" cy="49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6"/>
            <a:ext cx="2971800" cy="49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DCEDC-A79F-47CB-8334-78D47A116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3636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B4ED9-41CD-48D7-8666-3DA0B40A50F5}" type="datetimeFigureOut">
              <a:rPr lang="ru-RU" smtClean="0"/>
              <a:pPr/>
              <a:t>пт 28.02.20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1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1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729DA-1FB8-43BB-BACE-80A117F0CC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868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28.02.2020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268760"/>
            <a:ext cx="75009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Bookman Old Style" pitchFamily="18" charset="0"/>
              </a:rPr>
              <a:t>ТЕМА 3</a:t>
            </a:r>
          </a:p>
          <a:p>
            <a:pPr algn="ctr"/>
            <a:endParaRPr lang="uk-UA" sz="4000" b="1" dirty="0" smtClean="0">
              <a:latin typeface="Bookman Old Style" pitchFamily="18" charset="0"/>
            </a:endParaRPr>
          </a:p>
          <a:p>
            <a:pPr algn="ctr"/>
            <a:r>
              <a:rPr lang="uk-UA" sz="4000" b="1" dirty="0" smtClean="0">
                <a:latin typeface="Bookman Old Style" pitchFamily="18" charset="0"/>
              </a:rPr>
              <a:t>Організація бухгалтерського обліку в сільськогосподарських підприємствах</a:t>
            </a:r>
            <a:endParaRPr lang="ru-RU" sz="4000" b="1" dirty="0" smtClean="0">
              <a:latin typeface="Bookman Old Style" pitchFamily="18" charset="0"/>
            </a:endParaRPr>
          </a:p>
        </p:txBody>
      </p:sp>
      <p:pic>
        <p:nvPicPr>
          <p:cNvPr id="4" name="Picture 2" descr="Анимация подсолнухи, анимашки, блестяшк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5684346"/>
            <a:ext cx="18573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Анимация подсолнухи, анимашки, блестяшк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155" y="4798884"/>
            <a:ext cx="3296251" cy="202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Анимация подсолнухи, анимашки, блестяшк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902" y="5684346"/>
            <a:ext cx="18573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5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071546"/>
            <a:ext cx="835824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Приватним підприємством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визнається підприємство, що діє на основі приватної власності одного або кількох громадян, іноземців, осіб без громадянства та його (їх) праці чи з використанням найманої праці.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Приватним є також підприємство, що діє на основі приватної власності суб’єкта господарювання – юридичної особи.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33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285720" y="1143546"/>
            <a:ext cx="850112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Сільськогосподарський кооператив 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(далі – кооператив) – юридична особа, утворена фізичними та/або юридичними особами, що є сільськогосподарськими товаровиробниками, на засадах добровільного членства та об’єднання майнових пайових внесків для спільної виробничої діяльності у сільському господарстві та обслуговування переважно членів кооперативу.</a:t>
            </a:r>
            <a:endParaRPr kumimoji="0" 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26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28628" y="2143116"/>
            <a:ext cx="828677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40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 цілями, завданнями і характером діяльності кооперативи поділяються на виробничі та обслуговуючі.</a:t>
            </a:r>
            <a:endParaRPr kumimoji="0" lang="en-US" sz="340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59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66" y="1166843"/>
            <a:ext cx="82153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Сільськогосподарський виробничий кооператив – юридична особа, утворена шляхом об’єднання фізичних осіб, які є сільськогосподарськими товаровиробниками, для спільного виробництва продукції сільського, рибного та лісового господарства на засадах обов’язкової трудової участі у процесі виробництва.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571612"/>
            <a:ext cx="792961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3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Сільськогосподарський обслуговуючий кооператив – </a:t>
            </a:r>
            <a:r>
              <a:rPr lang="uk-UA" sz="3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кооператив</a:t>
            </a:r>
            <a:r>
              <a:rPr lang="uk-UA" sz="3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створений для надання послуг переважно членам кооперативу та іншим особам з метою провадження їх сільськогосподарської діяльності.</a:t>
            </a:r>
            <a:endParaRPr lang="ru-RU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320589"/>
            <a:ext cx="80724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Акціонерним товариством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є господарське товариство, яке має статутний капітал, поділений на певну кількість акцій однакової номінальної вартості, і несе відповідальність за зобов’язаннями тільки майном товариства, а акціонери несуть ризик збитків, пов’язаних із діяльністю товариства, в межах вартості належних їм акцій.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9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4046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785926"/>
            <a:ext cx="77153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 Нормативно-правове забезпечення бухгалтерського обліку у сільськогосподарських підприємствах</a:t>
            </a: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50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079732"/>
            <a:ext cx="85725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/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Всі </a:t>
            </a:r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сільськогосподарські підприємства ведуть бухгалтерський облік відповідно до Закону України </a:t>
            </a:r>
            <a:r>
              <a:rPr lang="uk-UA" sz="3400" b="1" dirty="0" err="1" smtClean="0"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 бухгалтерський облік та фінансову звітність в </a:t>
            </a:r>
            <a:r>
              <a:rPr lang="uk-UA" sz="3400" b="1" dirty="0" err="1" smtClean="0">
                <a:latin typeface="Times New Roman" pitchFamily="18" charset="0"/>
                <a:cs typeface="Times New Roman" pitchFamily="18" charset="0"/>
              </a:rPr>
              <a:t>Україні”</a:t>
            </a:r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який визначає загальні засади ведення бухгалтерського обліку усіма суб’єктами господарювання, зареєстрованими на території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403196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87246"/>
            <a:ext cx="842968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/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Бухгалтерський облік регулюються положеннями (стандартами) бухгалтерського обліку, Положенням про документальне забезпечення записів у бухгалтерському обліку, Планом рахунків бухгалтерського обліку активів, капіталу, зобов’язань і господарських операцій підприємств і організацій та інструкцією щодо його застосування.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ctr"/>
            <a:endParaRPr lang="uk-UA" sz="30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ctr"/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Проте, існує ряд документів, які притаманні лише сфері сільського господарства.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0500" y="1928802"/>
            <a:ext cx="65276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 Порядок організації бухгалтерського обліку у сільськогосподарських підприємствах</a:t>
            </a:r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95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029189"/>
            <a:ext cx="835824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 indent="-447675" algn="just">
              <a:tabLst>
                <a:tab pos="447675" algn="l"/>
              </a:tabLst>
            </a:pPr>
            <a:r>
              <a:rPr lang="uk-UA" sz="30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1. Суб’єкти господарювання у сфері сільського господарства</a:t>
            </a:r>
            <a:endParaRPr lang="en-US" sz="3000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47675" indent="-447675" algn="just">
              <a:tabLst>
                <a:tab pos="447675" algn="l"/>
              </a:tabLst>
            </a:pPr>
            <a:endParaRPr lang="ru-RU" sz="2800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47675" indent="-447675" algn="just">
              <a:tabLst>
                <a:tab pos="447675" algn="l"/>
              </a:tabLst>
            </a:pPr>
            <a:r>
              <a:rPr lang="uk-UA" sz="30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uk-UA" sz="3000" i="1" kern="0" spc="-3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Нормативно-правове забезпечення бухгалтерського </a:t>
            </a:r>
            <a:r>
              <a:rPr lang="uk-UA" sz="30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обліку у сільськогосподарських підприємствах</a:t>
            </a:r>
            <a:endParaRPr lang="en-US" sz="3000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47675" indent="-447675" algn="just">
              <a:tabLst>
                <a:tab pos="447675" algn="l"/>
              </a:tabLst>
            </a:pPr>
            <a:endParaRPr lang="ru-RU" sz="2800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47675" indent="-447675" algn="just">
              <a:tabLst>
                <a:tab pos="447675" algn="l"/>
              </a:tabLst>
            </a:pPr>
            <a:r>
              <a:rPr lang="uk-UA" sz="30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3. Порядок організації бухгалтерського обліку у сільськогосподарських підприємствах</a:t>
            </a:r>
            <a:endParaRPr lang="ru-RU" sz="3000" i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0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894352"/>
            <a:ext cx="84296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Організація бухгалтерського обліку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– це комплекс заходів власника підприємства, спрямованих на забезпечення реєстрації фактів господарського життя, узагальнення їх з метою отримання необхідної інформації для складання звітності та прийняття управлінських рішень.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26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989161"/>
              </p:ext>
            </p:extLst>
          </p:nvPr>
        </p:nvGraphicFramePr>
        <p:xfrm>
          <a:off x="142844" y="1085872"/>
          <a:ext cx="8858312" cy="5486400"/>
        </p:xfrm>
        <a:graphic>
          <a:graphicData uri="http://schemas.openxmlformats.org/drawingml/2006/table">
            <a:tbl>
              <a:tblPr/>
              <a:tblGrid>
                <a:gridCol w="428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0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1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8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>
                          <a:latin typeface="Times New Roman"/>
                          <a:ea typeface="Calibri"/>
                          <a:cs typeface="Times New Roman"/>
                        </a:rPr>
                        <a:t>№ з/п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>
                          <a:latin typeface="Times New Roman"/>
                          <a:ea typeface="Calibri"/>
                          <a:cs typeface="Times New Roman"/>
                        </a:rPr>
                        <a:t>Особливість діяльності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>
                          <a:latin typeface="Times New Roman"/>
                          <a:ea typeface="Calibri"/>
                          <a:cs typeface="Times New Roman"/>
                        </a:rPr>
                        <a:t>Коротка характеристика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>
                          <a:latin typeface="Times New Roman"/>
                          <a:ea typeface="Calibri"/>
                          <a:cs typeface="Times New Roman"/>
                        </a:rPr>
                        <a:t>Особливості бухгалтерського обліку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70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Основним фактором виробництва є земля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Земля специфічний незамінний актив сільськогосподарського підприємства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Times New Roman"/>
                          <a:cs typeface="Times New Roman"/>
                        </a:rPr>
                        <a:t>Земля належить до основних засобів сільського господарства, на неї не нараховується знос, але фінансуються заходи щодо підвищення її родючості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25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spc="-2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Сезонність виробництва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Процес праці в часі не збігається із одержанням продукції: праця витрачається впродовж цілого року, тоді як готову продукцію зазвичай одержують у певний період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Times New Roman"/>
                          <a:cs typeface="Times New Roman"/>
                        </a:rPr>
                        <a:t>У рослинництві виникає потреба розмежування витрат поточного року під урожай поточного й майбутніх років.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Times New Roman"/>
                          <a:cs typeface="Times New Roman"/>
                        </a:rPr>
                        <a:t>Одержання продукції тваринництва та витрати на </a:t>
                      </a:r>
                      <a:r>
                        <a:rPr lang="uk-UA" sz="1800" kern="0" spc="-30" baseline="0" dirty="0">
                          <a:latin typeface="Times New Roman"/>
                          <a:ea typeface="Times New Roman"/>
                          <a:cs typeface="Times New Roman"/>
                        </a:rPr>
                        <a:t>виробництво тривають упродовж року нерівномірно</a:t>
                      </a:r>
                      <a:endParaRPr lang="ru-RU" sz="1800" kern="0" spc="-3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85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spc="-2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Оцінка </a:t>
                      </a:r>
                      <a:r>
                        <a:rPr lang="uk-UA" sz="1800" spc="-20" dirty="0" err="1" smtClean="0">
                          <a:latin typeface="Times New Roman"/>
                          <a:ea typeface="Calibri"/>
                          <a:cs typeface="Times New Roman"/>
                        </a:rPr>
                        <a:t>біологіч-них</a:t>
                      </a: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активів та одержаної продукції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При оприбуткуванні готову продукцію сільськогосподарського виробництва додаткові біологічні активи оцінюють за справедливою вартістю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0" y="474700"/>
            <a:ext cx="9144000" cy="45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2350" b="1" i="1" u="none" strike="noStrike" cap="none" spc="-3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Таблиця </a:t>
            </a:r>
            <a:r>
              <a:rPr kumimoji="0" lang="en-US" sz="2350" b="1" i="1" u="none" strike="noStrike" cap="none" spc="-3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uk-UA" sz="2350" b="1" i="1" u="none" strike="noStrike" cap="none" spc="-3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uk-UA" sz="2350" b="0" i="1" u="none" strike="noStrike" cap="none" spc="-30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Особливості діяльності сільськогосподарських підприємств</a:t>
            </a:r>
            <a:endParaRPr kumimoji="0" lang="uk-UA" sz="2350" b="0" i="0" u="none" strike="noStrike" cap="none" spc="-30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37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303796"/>
              </p:ext>
            </p:extLst>
          </p:nvPr>
        </p:nvGraphicFramePr>
        <p:xfrm>
          <a:off x="142844" y="608670"/>
          <a:ext cx="8858312" cy="6035040"/>
        </p:xfrm>
        <a:graphic>
          <a:graphicData uri="http://schemas.openxmlformats.org/drawingml/2006/table">
            <a:tbl>
              <a:tblPr/>
              <a:tblGrid>
                <a:gridCol w="28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8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43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43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5" marR="454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2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Відтворення частини необхідних засобів і предметів праці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Предмети і засоби праці можуть створюватися у процесі власного виробництва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Виникає необхідність у налагодженні облікового відображення </a:t>
                      </a:r>
                      <a:r>
                        <a:rPr lang="uk-UA" sz="1800" spc="-20" dirty="0" err="1" smtClean="0">
                          <a:latin typeface="Times New Roman"/>
                          <a:ea typeface="Calibri"/>
                          <a:cs typeface="Times New Roman"/>
                        </a:rPr>
                        <a:t>внутрішньогоспо</a:t>
                      </a:r>
                      <a:r>
                        <a:rPr lang="en-US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uk-UA" sz="1800" spc="-20" dirty="0" err="1" smtClean="0">
                          <a:latin typeface="Times New Roman"/>
                          <a:ea typeface="Calibri"/>
                          <a:cs typeface="Times New Roman"/>
                        </a:rPr>
                        <a:t>дарського</a:t>
                      </a: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руху активів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10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spc="-2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Робота з живими організмами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Для одержання продукції використовуються тварини і рослини, які мають свої біологічна особливості (від одного виду тварин або сорту рослин можна отримати декілька видів готової продукції; отримання готової продукції співпадає і строками дозрівання рослин і вирощування тварин)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Для розподілу витрат між декількома видами готової продукції застосовують специфічні методи калькулювання фактичної собівартості.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Для оприбуткування масового надходження готової продукції у період її отримання від виробництва необхідно забезпечити належну організацію документування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99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spc="-2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Необхідність у використанні </a:t>
                      </a:r>
                      <a:r>
                        <a:rPr lang="uk-UA" sz="1800" spc="-20" dirty="0" err="1" smtClean="0">
                          <a:latin typeface="Times New Roman"/>
                          <a:ea typeface="Calibri"/>
                          <a:cs typeface="Times New Roman"/>
                        </a:rPr>
                        <a:t>трак-торів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, комбайнів та іншої </a:t>
                      </a:r>
                      <a:r>
                        <a:rPr lang="uk-UA" sz="1800" spc="-20" dirty="0" err="1" smtClean="0">
                          <a:latin typeface="Times New Roman"/>
                          <a:ea typeface="Calibri"/>
                          <a:cs typeface="Times New Roman"/>
                        </a:rPr>
                        <a:t>сільськогос-подарської</a:t>
                      </a: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техніки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Використання сільськогосподарської техніки вимагає додаткових операцій з її залучення, ефективної експлуатації та ремонту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kern="0" spc="-30" baseline="0" dirty="0">
                          <a:latin typeface="Times New Roman"/>
                          <a:ea typeface="Calibri"/>
                          <a:cs typeface="Times New Roman"/>
                        </a:rPr>
                        <a:t>Необхідність ведення </a:t>
                      </a:r>
                      <a:r>
                        <a:rPr lang="uk-UA" sz="1800" kern="0" spc="-3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бухгалтерського </a:t>
                      </a:r>
                      <a:r>
                        <a:rPr lang="uk-UA" sz="1800" kern="0" spc="-30" baseline="0" dirty="0">
                          <a:latin typeface="Times New Roman"/>
                          <a:ea typeface="Calibri"/>
                          <a:cs typeface="Times New Roman"/>
                        </a:rPr>
                        <a:t>обліку автотранспорту 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та машино-тракторного парку з урахуванням особливостей їх експлуатації у </a:t>
                      </a: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сільськогосподарському 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виробництві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95" marR="454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86314" y="214290"/>
            <a:ext cx="4286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Продовження табл. 1.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118029"/>
              </p:ext>
            </p:extLst>
          </p:nvPr>
        </p:nvGraphicFramePr>
        <p:xfrm>
          <a:off x="142843" y="1242464"/>
          <a:ext cx="8858313" cy="5472684"/>
        </p:xfrm>
        <a:graphic>
          <a:graphicData uri="http://schemas.openxmlformats.org/drawingml/2006/table">
            <a:tbl>
              <a:tblPr/>
              <a:tblGrid>
                <a:gridCol w="439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2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6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148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>
                          <a:latin typeface="Times New Roman"/>
                          <a:ea typeface="Calibri"/>
                          <a:cs typeface="Times New Roman"/>
                        </a:rPr>
                        <a:t>№ з/п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>
                          <a:latin typeface="Times New Roman"/>
                          <a:ea typeface="Calibri"/>
                          <a:cs typeface="Times New Roman"/>
                        </a:rPr>
                        <a:t>Об’єкт </a:t>
                      </a:r>
                      <a:endParaRPr lang="uk-UA" sz="1800" b="1" i="1" spc="-2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 smtClean="0">
                          <a:latin typeface="Times New Roman"/>
                          <a:ea typeface="Calibri"/>
                          <a:cs typeface="Times New Roman"/>
                        </a:rPr>
                        <a:t>обліку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spc="-20" dirty="0">
                          <a:latin typeface="Times New Roman"/>
                          <a:ea typeface="Calibri"/>
                          <a:cs typeface="Times New Roman"/>
                        </a:rPr>
                        <a:t>Документи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074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i="1" spc="-2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i="1" spc="-2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i="1" spc="-2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918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Основні засоби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ОЗСГ-1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приймання-передачі (внутрішнього переміщення) основних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засобів”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ОЗСГ-2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приймання-здачі відремонтованих і реконструйованих (модернізованих)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об’єктів”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ОЗСГ-3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 списання основних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засобів”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ОЗСГ-4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 списання автотранспортних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засобів”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ОЗСГ-5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“Розрахунок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нарахування амортизації основних засобів та інших необоротних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активів”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ОЗСГ-6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нарахування амортизації основних засобів та інших необоротних активів, які надійшли або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вибули”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ОЗСГ-7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“Зведена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відомість нарахування амортизації основних засобів та інших необоротних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активів”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ОЗСГ-8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нарахування амортизації основних засобів за методом, передбаченим податковим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законодавством”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ОЗСГ-9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розподілу витрат з утримання й експлуатації машинно-тракторного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парку”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2876" y="383425"/>
            <a:ext cx="8929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Таблиця 2.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Типові форми первинних документів сільськогосподарських підприємств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9" y="549424"/>
          <a:ext cx="9001155" cy="6022848"/>
        </p:xfrm>
        <a:graphic>
          <a:graphicData uri="http://schemas.openxmlformats.org/drawingml/2006/table">
            <a:tbl>
              <a:tblPr/>
              <a:tblGrid>
                <a:gridCol w="374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0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625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204" marR="32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204" marR="32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204" marR="32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873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Виробничі запаси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ВЗСГ-1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“Лімітно-забірної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картки на отримання матеріальних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цінностей”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ВЗСГ-2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“Лімітно-забірної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картки на отримання запасних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частин”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ВЗСГ-3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використання мінеральних, органічних і бактеріальних добрив та засобів хімічного захисту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рослин”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витрати насіння і садивного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матеріалу”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ВЗСГ-5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списання виробничого та господарського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інвентарю”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ВЗСГ-6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дефектів на ремонт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машини”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ВЗСГ-7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“Товарна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накладна”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ВЗСГ-8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“Накладна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(внутрігосподарського призначення)”;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ВЗСГ-9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витрати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кормів”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ВЗСГ-10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“Книга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складського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обліку”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 38-нп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видачі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нафтопродуктів”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 40-нп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рух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нафтопродуктів”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41-нп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“Картка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витрати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палива”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М-12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“Картка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складського обліку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матеріалів”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120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рух пального та мастильних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матеріалів”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121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рух матеріальних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цінностей”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9993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 smtClean="0">
                          <a:latin typeface="Times New Roman"/>
                          <a:ea typeface="Calibri"/>
                          <a:cs typeface="Times New Roman"/>
                        </a:rPr>
                        <a:t>Довгострокові 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біологічні активи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ДБАСГ-1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приймання довгострокових біологічних активів рослинництва (багаторічних насаджень) і передачі їх в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експлуатацію”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ДБАСГ-2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приймання довгострокових біологічних активів тваринництва (формування основного стада)”;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ДБАСГ-3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 на списання довгострокових біологічних активів рослинництва (багаторічних насаджень)”;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ДБАСГ-4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списання довгострокових біологічних активів тваринництва (вибраковка тварин)”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922419" y="109815"/>
            <a:ext cx="3221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2.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06" y="655530"/>
          <a:ext cx="8929749" cy="5791200"/>
        </p:xfrm>
        <a:graphic>
          <a:graphicData uri="http://schemas.openxmlformats.org/drawingml/2006/table">
            <a:tbl>
              <a:tblPr/>
              <a:tblGrid>
                <a:gridCol w="37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826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204" marR="32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204" marR="32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204" marR="329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650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Поточні біологічні активи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оприбуткування поточних біологічних активів рослинництва, оцінених за справедливою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вартістю”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ПБАСГ-2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списання поточних біологічних активів рослинництва, оцінених за справедливою вартістю (на початок збирання врожаю)”;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ПБАСГ-3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оприбуткування приплоду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тварин”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процеси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інкубації”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ПБАСГ-5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вихід і сортування добового молодняку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птиці”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ПБАСГ-6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вибуття поточних біологічних активів тваринництва (забій, прирізка та падіж)”;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ПБАСГ-7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“Нагромаджувальний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акт на оприбуткування приплоду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звірів”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ПБАСГ-8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“Обліковий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лист забою та падежу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худоби”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ПБАСГ-9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 переведення тварин з групи в групу в межах поточних біологічних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активів”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ПБАСГ-10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зважування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тварин”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ПБАСГ-11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“Розрахунок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визначення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приросту”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ПБАСГ-12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“Книга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руху тварин і птиці на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фермі”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ПБАСГ-13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рух тварин і птиці на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фермі”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реєстрації приплоду та вирощування молодняку великої рогатої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худоби”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ПБАСГ-15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реєстрації осіменіння корів і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телиць”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ПБАСГ-16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“Картка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руху дорослої птиці (для спеціалізованих господарств)”;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ПБАСГ-17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“Картка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руху молодняку птиці (для спеціалізованих господарств)”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97461" y="181253"/>
            <a:ext cx="3221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2.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06" y="380979"/>
          <a:ext cx="9015445" cy="6385560"/>
        </p:xfrm>
        <a:graphic>
          <a:graphicData uri="http://schemas.openxmlformats.org/drawingml/2006/table">
            <a:tbl>
              <a:tblPr/>
              <a:tblGrid>
                <a:gridCol w="375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1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368" marR="29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i="1" spc="-2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368" marR="29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i="1" spc="-2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368" marR="292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74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Оплата праці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 № ПСГ-1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“Табель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обліку робочого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часу”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 № ПСГ-2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“Обліковий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лист праці і виконаних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робіт”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ПСГ-3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“Обліковий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лист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тракториста-машиніста”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ПСГ-4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“Подорожній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лист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трактора”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 № ПСГ-5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“Наряд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на відрядну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роботу”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ПСГ-6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“Розрахунок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заробітної плати (оплати праці) ”;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ПСГ-7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інших доплат та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утримань”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 ф. № 64 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“Листок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обліку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простоїв”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 ф. № 65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“Книжка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бригадира з обліку праці та виконаних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робіт”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 № 69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“Розрахунок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нарахування заробітної плати працівникам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тваринництва”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 ф. № 1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“Подорожній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лист вантажного автомобіля у міжнародному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сполученні”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 ф. № 2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“Подорожній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лист вантажного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автомобіля”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 № 3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“Подорожній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лист легкового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автомобіля”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36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Зернова продукція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67а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“Виписка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з реєстру про намолот зерна і зібрану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площу”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71а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“Реєстр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прийняття зерна від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шофера”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77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“Реєстр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відправлення зерна та іншої продукції з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поля”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77а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“Путівка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на вивезення продукції з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поля”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77б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“Талон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шофера”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77в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“Талон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комбайнера”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77г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“Талон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бункериста”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78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“Реєстр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приймання зерна та іншої продукції з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поля”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78а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“Реєстр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приймання зерна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вагарем”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80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руху зерна та іншої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продукції”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81а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“Розрахунок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переводу качанів кукурудзи повної стиглості в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зерно”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82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на сортування й сушіння продукції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рослинництва”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188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550" spc="-20" dirty="0">
                          <a:latin typeface="Times New Roman"/>
                          <a:ea typeface="Calibri"/>
                          <a:cs typeface="Times New Roman"/>
                        </a:rPr>
                        <a:t> обліку виданих </a:t>
                      </a:r>
                      <a:r>
                        <a:rPr lang="uk-UA" sz="1550" spc="-20" dirty="0" err="1">
                          <a:latin typeface="Times New Roman"/>
                          <a:ea typeface="Calibri"/>
                          <a:cs typeface="Times New Roman"/>
                        </a:rPr>
                        <a:t>талонів”</a:t>
                      </a:r>
                      <a:endParaRPr lang="ru-RU" sz="15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922419" y="-47649"/>
            <a:ext cx="3221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2.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94047"/>
              </p:ext>
            </p:extLst>
          </p:nvPr>
        </p:nvGraphicFramePr>
        <p:xfrm>
          <a:off x="71439" y="841230"/>
          <a:ext cx="9001155" cy="5760720"/>
        </p:xfrm>
        <a:graphic>
          <a:graphicData uri="http://schemas.openxmlformats.org/drawingml/2006/table">
            <a:tbl>
              <a:tblPr/>
              <a:tblGrid>
                <a:gridCol w="374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8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Облік продукції </a:t>
                      </a: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овочівництва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садівництва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, картоплі і баштанних культур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81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“Щоденник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надходження сільськогосподарської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продукції”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83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“Щоденник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надходження продукції закритого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ґрунту”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84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“Щоденник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надходження продукції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садівництва”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65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Облік кормів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35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обліку витрат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кормів”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35а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обліку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кормів”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92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приймання грубих та соковитих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кормів”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93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 оприбуткування пасовищних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кормів”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93а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 оприбуткування пасовищних кормів (обчислених за </a:t>
                      </a: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uk-UA" sz="1800" spc="-20" dirty="0" smtClean="0">
                          <a:latin typeface="Times New Roman"/>
                          <a:ea typeface="Calibri"/>
                          <a:cs typeface="Times New Roman"/>
                        </a:rPr>
                        <a:t>укісним 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методом)”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 № 94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витрати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кормів”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Облік молока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112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обліку надою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молока”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114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руху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молока”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“Реєстр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 закупівлю молока у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населення”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5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Вівчарство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115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“Акт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настригу і приймання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вовни”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115а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“Покіпний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опис”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116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“Щоденник</a:t>
                      </a:r>
                      <a:r>
                        <a:rPr lang="uk-UA" sz="1800" spc="-20" dirty="0">
                          <a:latin typeface="Times New Roman"/>
                          <a:ea typeface="Calibri"/>
                          <a:cs typeface="Times New Roman"/>
                        </a:rPr>
                        <a:t> надходження і відправки вовни на заготівельні </a:t>
                      </a:r>
                      <a:r>
                        <a:rPr lang="uk-UA" sz="1800" spc="-20" dirty="0" err="1">
                          <a:latin typeface="Times New Roman"/>
                          <a:ea typeface="Calibri"/>
                          <a:cs typeface="Times New Roman"/>
                        </a:rPr>
                        <a:t>пункти”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851009" y="379565"/>
            <a:ext cx="3221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2.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0353" y="642918"/>
          <a:ext cx="8967922" cy="5864352"/>
        </p:xfrm>
        <a:graphic>
          <a:graphicData uri="http://schemas.openxmlformats.org/drawingml/2006/table">
            <a:tbl>
              <a:tblPr/>
              <a:tblGrid>
                <a:gridCol w="370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1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i="1" spc="-2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546" marR="336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i="1" spc="-2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546" marR="336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i="1" spc="-2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546" marR="336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 smtClean="0">
                          <a:latin typeface="Times New Roman"/>
                          <a:ea typeface="Calibri"/>
                          <a:cs typeface="Times New Roman"/>
                        </a:rPr>
                        <a:t>Птахівництво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– ф. № 108 “Картка обліку дорослої птиці”;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– ф. № 109 “Акт на сортування яєць цеху інкубації”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Забій худоби і птиці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34в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“Накопичувальна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відомість обліку забою та падежу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тварин”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110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переробку птиці й вихід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продукції”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111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по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складу-холодильнику”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99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Облік витрат допоміжних виробництв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ЖН-3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витрат у ремонтній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майстерні”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№ ЖН-4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робіт і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витрат”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ЖН-5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“Накопичувальна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відомість обліку використання машинно-тракторного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парку”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ЖН-6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“Накопичувальна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відомість обліку роботи вантажного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автотранспорту”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ЖН-14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роботу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електростанції”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123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переробку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продукції”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124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“Відомість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переробки молока і молочних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продуктів”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127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“Звіт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про використання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електроенергії”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 № 128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“Журнал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обліку роботи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електрогенератора”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89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>
                          <a:latin typeface="Times New Roman"/>
                          <a:ea typeface="Calibri"/>
                          <a:cs typeface="Times New Roman"/>
                        </a:rPr>
                        <a:t>Реалізація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ТНСГ-1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“Товарно-транспортна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накладна на перевезення молочної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сировини”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ТНСГ-2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“Товарно-транспортна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накладна на перевезення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зерна”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ТНСГ-3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“Товарно-транспортна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накладна на перевезення цукрового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буряку”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ТНСГ-3а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“Реєстр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товарно-транспортних накладних на перевезення цукрового буряку на цукрові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заводи”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ТНСГ-4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“Товарно-транспортна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накладна на перевезення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овочів”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– ф. ТНСГ-5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“Товарно-транспортна</a:t>
                      </a:r>
                      <a:r>
                        <a:rPr lang="uk-UA" sz="1600" spc="-20" dirty="0">
                          <a:latin typeface="Times New Roman"/>
                          <a:ea typeface="Calibri"/>
                          <a:cs typeface="Times New Roman"/>
                        </a:rPr>
                        <a:t> накладна на перевезення </a:t>
                      </a:r>
                      <a:r>
                        <a:rPr lang="uk-UA" sz="1600" spc="-20" dirty="0" err="1">
                          <a:latin typeface="Times New Roman"/>
                          <a:ea typeface="Calibri"/>
                          <a:cs typeface="Times New Roman"/>
                        </a:rPr>
                        <a:t>тварин”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643572" y="109815"/>
            <a:ext cx="33754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1.2.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142844" y="1136933"/>
            <a:ext cx="88583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ідповідно до Наказу Міністерства аграрної політики України </a:t>
            </a:r>
            <a:r>
              <a:rPr kumimoji="0" lang="uk-UA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“Про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затвердження спеціалізованих форм регістрів журнально-ордерної форми обліку для сільськогосподарських підприємств та Методичних рекомендацій щодо їх </a:t>
            </a:r>
            <a:r>
              <a:rPr kumimoji="0" lang="uk-UA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застосування”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№ 390 від 04.06.2009 р., </a:t>
            </a: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сільськогосподарські підприємства ведуть бухгалтерський облік за журнально-ордерною формою обліку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526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214554"/>
            <a:ext cx="72152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1. Суб’єкти господарювання у сфері сільського господарства</a:t>
            </a:r>
            <a:endParaRPr lang="en-US" sz="40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3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26" name="Group 26"/>
          <p:cNvGrpSpPr>
            <a:grpSpLocks noChangeAspect="1"/>
          </p:cNvGrpSpPr>
          <p:nvPr/>
        </p:nvGrpSpPr>
        <p:grpSpPr bwMode="auto">
          <a:xfrm>
            <a:off x="679467" y="620690"/>
            <a:ext cx="7996989" cy="4665478"/>
            <a:chOff x="1597" y="7445"/>
            <a:chExt cx="7673" cy="3990"/>
          </a:xfrm>
        </p:grpSpPr>
        <p:sp>
          <p:nvSpPr>
            <p:cNvPr id="76841" name="AutoShape 41"/>
            <p:cNvSpPr>
              <a:spLocks noChangeAspect="1" noChangeArrowheads="1" noTextEdit="1"/>
            </p:cNvSpPr>
            <p:nvPr/>
          </p:nvSpPr>
          <p:spPr bwMode="auto">
            <a:xfrm>
              <a:off x="1597" y="7445"/>
              <a:ext cx="7673" cy="386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76840" name="AutoShape 40"/>
            <p:cNvSpPr>
              <a:spLocks noChangeArrowheads="1"/>
            </p:cNvSpPr>
            <p:nvPr/>
          </p:nvSpPr>
          <p:spPr bwMode="auto">
            <a:xfrm>
              <a:off x="2564" y="7637"/>
              <a:ext cx="5715" cy="43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53882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Первинний документ </a:t>
              </a:r>
              <a:endParaRPr kumimoji="0" 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39" name="Rectangle 39"/>
            <p:cNvSpPr>
              <a:spLocks noChangeArrowheads="1"/>
            </p:cNvSpPr>
            <p:nvPr/>
          </p:nvSpPr>
          <p:spPr bwMode="auto">
            <a:xfrm>
              <a:off x="1907" y="8261"/>
              <a:ext cx="7363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53882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Накопичувальні та групувальні відомості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38" name="AutoShape 38"/>
            <p:cNvSpPr>
              <a:spLocks noChangeArrowheads="1"/>
            </p:cNvSpPr>
            <p:nvPr/>
          </p:nvSpPr>
          <p:spPr bwMode="auto">
            <a:xfrm>
              <a:off x="2137" y="8831"/>
              <a:ext cx="4215" cy="107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53882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Журнали-ордери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Дебетові та аналітичні відомості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37" name="Rectangle 37"/>
            <p:cNvSpPr>
              <a:spLocks noChangeArrowheads="1"/>
            </p:cNvSpPr>
            <p:nvPr/>
          </p:nvSpPr>
          <p:spPr bwMode="auto">
            <a:xfrm>
              <a:off x="1967" y="10090"/>
              <a:ext cx="7303" cy="4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53882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Регістри аналітичного обліку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36" name="Rectangle 36"/>
            <p:cNvSpPr>
              <a:spLocks noChangeArrowheads="1"/>
            </p:cNvSpPr>
            <p:nvPr/>
          </p:nvSpPr>
          <p:spPr bwMode="auto">
            <a:xfrm>
              <a:off x="2932" y="10720"/>
              <a:ext cx="5355" cy="7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Оборотні відомості за аналітичними рахунками 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35" name="Rectangle 35"/>
            <p:cNvSpPr>
              <a:spLocks noChangeArrowheads="1"/>
            </p:cNvSpPr>
            <p:nvPr/>
          </p:nvSpPr>
          <p:spPr bwMode="auto">
            <a:xfrm>
              <a:off x="6587" y="8733"/>
              <a:ext cx="2315" cy="5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Головна книга 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34" name="Rectangle 34"/>
            <p:cNvSpPr>
              <a:spLocks noChangeArrowheads="1"/>
            </p:cNvSpPr>
            <p:nvPr/>
          </p:nvSpPr>
          <p:spPr bwMode="auto">
            <a:xfrm>
              <a:off x="6587" y="9401"/>
              <a:ext cx="2315" cy="5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Звітність </a:t>
              </a:r>
              <a:endParaRPr kumimoji="0" 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833" name="AutoShape 33"/>
            <p:cNvSpPr>
              <a:spLocks noChangeShapeType="1"/>
            </p:cNvSpPr>
            <p:nvPr/>
          </p:nvSpPr>
          <p:spPr bwMode="auto">
            <a:xfrm rot="10800000" flipV="1">
              <a:off x="1967" y="7853"/>
              <a:ext cx="597" cy="2448"/>
            </a:xfrm>
            <a:prstGeom prst="bentConnector3">
              <a:avLst>
                <a:gd name="adj1" fmla="val 160301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76831" name="AutoShape 31"/>
            <p:cNvSpPr>
              <a:spLocks noChangeShapeType="1"/>
            </p:cNvSpPr>
            <p:nvPr/>
          </p:nvSpPr>
          <p:spPr bwMode="auto">
            <a:xfrm>
              <a:off x="1967" y="8651"/>
              <a:ext cx="1" cy="58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76830" name="AutoShape 30"/>
            <p:cNvSpPr>
              <a:spLocks noChangeShapeType="1"/>
            </p:cNvSpPr>
            <p:nvPr/>
          </p:nvSpPr>
          <p:spPr bwMode="auto">
            <a:xfrm>
              <a:off x="1964" y="9242"/>
              <a:ext cx="182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76829" name="AutoShape 29"/>
            <p:cNvSpPr>
              <a:spLocks noChangeShapeType="1"/>
            </p:cNvSpPr>
            <p:nvPr/>
          </p:nvSpPr>
          <p:spPr bwMode="auto">
            <a:xfrm>
              <a:off x="6352" y="8985"/>
              <a:ext cx="235" cy="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76828" name="AutoShape 28"/>
            <p:cNvSpPr>
              <a:spLocks noChangeShapeType="1"/>
            </p:cNvSpPr>
            <p:nvPr/>
          </p:nvSpPr>
          <p:spPr bwMode="auto">
            <a:xfrm>
              <a:off x="7745" y="9240"/>
              <a:ext cx="1" cy="1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76827" name="AutoShape 27"/>
            <p:cNvSpPr>
              <a:spLocks noChangeShapeType="1"/>
            </p:cNvSpPr>
            <p:nvPr/>
          </p:nvSpPr>
          <p:spPr bwMode="auto">
            <a:xfrm flipH="1">
              <a:off x="5610" y="10511"/>
              <a:ext cx="9" cy="20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20" name="AutoShape 30"/>
            <p:cNvSpPr>
              <a:spLocks noChangeShapeType="1"/>
            </p:cNvSpPr>
            <p:nvPr/>
          </p:nvSpPr>
          <p:spPr bwMode="auto">
            <a:xfrm>
              <a:off x="1615" y="8426"/>
              <a:ext cx="29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76850" name="Rectangle 50"/>
          <p:cNvSpPr>
            <a:spLocks noChangeArrowheads="1"/>
          </p:cNvSpPr>
          <p:nvPr/>
        </p:nvSpPr>
        <p:spPr bwMode="auto">
          <a:xfrm>
            <a:off x="71406" y="5286388"/>
            <a:ext cx="90011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Рис. 2.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Обробка документів за журнально-ордерною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формою обліку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46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6644" y="928671"/>
          <a:ext cx="9001157" cy="5210623"/>
        </p:xfrm>
        <a:graphic>
          <a:graphicData uri="http://schemas.openxmlformats.org/drawingml/2006/table">
            <a:tbl>
              <a:tblPr/>
              <a:tblGrid>
                <a:gridCol w="1274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3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8443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Номери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Назва і призначення регістрів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 algn="ctr"/>
                      <a:r>
                        <a:rPr lang="uk-UA" sz="1800" i="1">
                          <a:latin typeface="Times New Roman"/>
                          <a:ea typeface="Times New Roman"/>
                          <a:cs typeface="Tahoma"/>
                        </a:rPr>
                        <a:t>журналів-ордерів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відомостей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443">
                <a:tc>
                  <a:txBody>
                    <a:bodyPr/>
                    <a:lstStyle/>
                    <a:p>
                      <a:pPr algn="ctr"/>
                      <a:r>
                        <a:rPr lang="uk-UA" sz="1800" i="1">
                          <a:latin typeface="Times New Roman"/>
                          <a:ea typeface="Times New Roman"/>
                          <a:cs typeface="Tahoma"/>
                        </a:rPr>
                        <a:t>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404">
                <a:tc gridSpan="3"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ahoma"/>
                          <a:cs typeface="Tahoma"/>
                        </a:rPr>
                        <a:t>Облік грошових коштів, їх еквівалентів і грошових документів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2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1 с.-г.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Журнал-ордер 1 с.-г. по кредиту рахунків 30, 31, 33, 35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4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1.1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imes New Roman"/>
                          <a:cs typeface="Tahoma"/>
                        </a:rPr>
                        <a:t>Відомість по дебету субрахунків: 301, 302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4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1.2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Відомість по дебету субрахунків: 311, 312, 313, 314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4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1.3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Відомість по дебету субрахунків: 331, 332, 333, 334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4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Аналітичні дані до рахунків 30, 31, 33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4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imes New Roman"/>
                          <a:cs typeface="Tahoma"/>
                        </a:rPr>
                        <a:t>1.4 </a:t>
                      </a:r>
                      <a:r>
                        <a:rPr lang="uk-UA" sz="1800" spc="-10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Відомість по дебету субрахунків: 351, 352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Картка аналітичного обліку ощадних сертифікатів, придбаних підприємством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Картка аналітичного обліку акцій не власної емісії, придбаних з метою перепродажу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6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Картка аналітичного обліку короткострокових облігацій, придбаних підприємством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3404">
                <a:tc gridSpan="3"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/>
                          <a:ea typeface="Tahoma"/>
                          <a:cs typeface="Tahoma"/>
                        </a:rPr>
                        <a:t>Облік довгострокових і короткострокових позик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8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100">
                          <a:latin typeface="Times New Roman"/>
                          <a:ea typeface="Tahoma"/>
                          <a:cs typeface="Tahoma"/>
                        </a:rPr>
                        <a:t>2 с.-г.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2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 по кредиту рахунків: 50, 60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142876" y="395567"/>
            <a:ext cx="89297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Таблиця 3.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Перелік журналів-ордерів та відомостей до них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8" y="571480"/>
          <a:ext cx="9001156" cy="6038389"/>
        </p:xfrm>
        <a:graphic>
          <a:graphicData uri="http://schemas.openxmlformats.org/drawingml/2006/table">
            <a:tbl>
              <a:tblPr/>
              <a:tblGrid>
                <a:gridCol w="1071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333"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419">
                <a:tc gridSpan="3"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/>
                          <a:ea typeface="Tahoma"/>
                          <a:cs typeface="Tahoma"/>
                        </a:rPr>
                        <a:t>Облік розрахунків, довгострокових і поточних зобов’язань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5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3 А с.-г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3 А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 по кредиту субрахунку 372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5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3 Б с.-г.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3 Б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 по кредиту рахунків: 18, 34, 37, 38, 51, 62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spc="-100">
                          <a:latin typeface="Times New Roman"/>
                          <a:ea typeface="Tahoma"/>
                          <a:cs typeface="Tahoma"/>
                        </a:rPr>
                        <a:t>3.1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Відомість аналітичного обліку одержаних і виданих векселів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imes New Roman"/>
                          <a:cs typeface="Tahoma"/>
                        </a:rPr>
                        <a:t>3.2 </a:t>
                      </a:r>
                      <a:r>
                        <a:rPr lang="uk-UA" sz="1800" spc="-10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916420" algn="l"/>
                        </a:tabLs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Відомість аналітичного обліку розрахунків з іншими дебіторами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3 В с.-г.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6921500" algn="l"/>
                        </a:tabLs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3 В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 по рахунку 63 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1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>
                          <a:latin typeface="Times New Roman"/>
                          <a:ea typeface="Tahoma"/>
                          <a:cs typeface="Tahoma"/>
                        </a:rPr>
                        <a:t>3.3</a:t>
                      </a:r>
                      <a:r>
                        <a:rPr lang="uk-UA" sz="1800" spc="-100">
                          <a:latin typeface="Times New Roman"/>
                          <a:ea typeface="Tahoma"/>
                          <a:cs typeface="Tahoma"/>
                        </a:rPr>
                        <a:t>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889115" algn="l"/>
                          <a:tab pos="6905625" algn="l"/>
                        </a:tabLst>
                      </a:pPr>
                      <a:r>
                        <a:rPr lang="uk-UA" sz="1800" kern="0" spc="-30" baseline="0" dirty="0">
                          <a:latin typeface="Times New Roman"/>
                          <a:ea typeface="Times New Roman"/>
                          <a:cs typeface="Tahoma"/>
                        </a:rPr>
                        <a:t>Реєстр операцій за розрахунками з постачальниками та підрядниками </a:t>
                      </a:r>
                      <a:endParaRPr lang="ru-RU" sz="1800" kern="0" spc="-3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2665">
                <a:tc>
                  <a:txBody>
                    <a:bodyPr/>
                    <a:lstStyle/>
                    <a:p>
                      <a:pPr algn="just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 по кредиту рахунків: 17,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52,</a:t>
                      </a: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 53, 54, 55, 61, 64, 65, </a:t>
                      </a:r>
                      <a:r>
                        <a:rPr lang="uk-UA" sz="1800" spc="-100" dirty="0">
                          <a:latin typeface="Times New Roman"/>
                          <a:ea typeface="Tahoma"/>
                          <a:cs typeface="Tahoma"/>
                        </a:rPr>
                        <a:t>654,</a:t>
                      </a:r>
                      <a:r>
                        <a:rPr lang="uk-UA" sz="1800" b="1" dirty="0">
                          <a:latin typeface="Times New Roman"/>
                          <a:ea typeface="Tahoma"/>
                          <a:cs typeface="Tahoma"/>
                        </a:rPr>
                        <a:t> </a:t>
                      </a:r>
                      <a:r>
                        <a:rPr lang="uk-UA" sz="1800" b="0" dirty="0">
                          <a:latin typeface="Times New Roman"/>
                          <a:ea typeface="Tahoma"/>
                          <a:cs typeface="Tahoma"/>
                        </a:rPr>
                        <a:t>655, 67</a:t>
                      </a:r>
                      <a:r>
                        <a:rPr lang="uk-UA" sz="1800" b="1" dirty="0">
                          <a:latin typeface="Times New Roman"/>
                          <a:ea typeface="Tahoma"/>
                          <a:cs typeface="Tahoma"/>
                        </a:rPr>
                        <a:t>, </a:t>
                      </a: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68,69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1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>
                          <a:latin typeface="Times New Roman"/>
                          <a:ea typeface="Tahoma"/>
                          <a:cs typeface="Tahoma"/>
                        </a:rPr>
                        <a:t>3.4</a:t>
                      </a:r>
                      <a:r>
                        <a:rPr lang="uk-UA" sz="1800" spc="-100">
                          <a:latin typeface="Times New Roman"/>
                          <a:ea typeface="Tahoma"/>
                          <a:cs typeface="Tahoma"/>
                        </a:rPr>
                        <a:t>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830060" algn="l"/>
                        </a:tabLs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Відомість аналітичного обліку розрахунків за іншими операціями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3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>
                          <a:latin typeface="Times New Roman"/>
                          <a:ea typeface="Tahoma"/>
                          <a:cs typeface="Tahoma"/>
                        </a:rPr>
                        <a:t>3.5</a:t>
                      </a:r>
                      <a:r>
                        <a:rPr lang="uk-UA" sz="1800" spc="-100">
                          <a:latin typeface="Times New Roman"/>
                          <a:ea typeface="Tahoma"/>
                          <a:cs typeface="Tahoma"/>
                        </a:rPr>
                        <a:t>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6771005" algn="l"/>
                        </a:tabLs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ahoma"/>
                        </a:rPr>
                        <a:t>Відомість аналітичного обліку розрахунків з бюджетом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33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771005" algn="l"/>
                        </a:tabLst>
                      </a:pPr>
                      <a:r>
                        <a:rPr lang="uk-UA" sz="1800" b="1" dirty="0">
                          <a:latin typeface="Times New Roman"/>
                          <a:ea typeface="Tahoma"/>
                          <a:cs typeface="Tahoma"/>
                        </a:rPr>
                        <a:t>Облік необоротних активів і фінансових інвестицій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09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4 А с.-г.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Журнал-ордер 4 А с.-г по кредиту рахунків: </a:t>
                      </a:r>
                      <a:r>
                        <a:rPr lang="uk-UA" sz="1800" b="0" i="0" u="none" strike="noStrike" spc="150" dirty="0">
                          <a:latin typeface="Times New Roman"/>
                          <a:ea typeface="Tahoma"/>
                          <a:cs typeface="Tahoma"/>
                        </a:rPr>
                        <a:t>10,11,12,13,16,19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3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>
                          <a:latin typeface="Times New Roman"/>
                          <a:ea typeface="Tahoma"/>
                          <a:cs typeface="Tahoma"/>
                        </a:rPr>
                        <a:t>4.1</a:t>
                      </a: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 с.-г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Відомість аналітичного обліку по рахунках: </a:t>
                      </a:r>
                      <a:r>
                        <a:rPr lang="uk-UA" sz="1800" b="0" i="0" u="none" strike="noStrike" spc="150" dirty="0">
                          <a:latin typeface="Times New Roman"/>
                          <a:ea typeface="Tahoma"/>
                          <a:cs typeface="Tahoma"/>
                        </a:rPr>
                        <a:t>10,11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81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>
                          <a:latin typeface="Times New Roman"/>
                          <a:ea typeface="Tahoma"/>
                          <a:cs typeface="Tahoma"/>
                        </a:rPr>
                        <a:t>4</a:t>
                      </a: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.2 с.-г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Відомість аналітичного обліку довгострокових біологічних активів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13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4.3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по рахунках:</a:t>
                      </a:r>
                      <a:r>
                        <a:rPr lang="uk-UA" sz="1800" b="1" spc="150" dirty="0">
                          <a:latin typeface="Times New Roman"/>
                          <a:ea typeface="Tahoma"/>
                          <a:cs typeface="Tahoma"/>
                        </a:rPr>
                        <a:t> </a:t>
                      </a:r>
                      <a:r>
                        <a:rPr lang="uk-UA" sz="1800" b="0" spc="150" dirty="0">
                          <a:latin typeface="Times New Roman"/>
                          <a:ea typeface="Tahoma"/>
                          <a:cs typeface="Tahoma"/>
                        </a:rPr>
                        <a:t>12,19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626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  <a:cs typeface="Times New Roman"/>
                        </a:rPr>
                        <a:t>4.4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Розрахунок нарахування амортизації основних засобів та інших необоротних активів за прямолінійним методом на початок року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62665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33" marR="61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4.5 с.-г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нарахування амортизації основних засобів та інших необоротних активів, які надійшли або вибули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874406" y="109815"/>
            <a:ext cx="31446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3.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06" y="574619"/>
          <a:ext cx="9001188" cy="6069091"/>
        </p:xfrm>
        <a:graphic>
          <a:graphicData uri="http://schemas.openxmlformats.org/drawingml/2006/table">
            <a:tbl>
              <a:tblPr/>
              <a:tblGrid>
                <a:gridCol w="1008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2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00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8968"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3" marR="6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3" marR="6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3" marR="61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4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4.6 с.-г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нарахування амортизації основних засобів та інших необоротних активів за місяць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9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4.7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spc="-30" baseline="0" dirty="0">
                          <a:latin typeface="Times New Roman"/>
                          <a:ea typeface="Tahoma"/>
                          <a:cs typeface="Tahoma"/>
                        </a:rPr>
                        <a:t>Відомість нарахування амортизації основних засобів та інших необоротних активів за методом, передбаченим податковим законодавством</a:t>
                      </a:r>
                      <a:endParaRPr lang="ru-RU" sz="1800" spc="-3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9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4 Б с.-г.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4 Б с.-г. По кредиту рахунків: 14, 15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9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4.8 с.-г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капітальних інвестицій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8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4.9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довгострокових фінансових інвестицій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96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/>
                          <a:ea typeface="Times New Roman"/>
                          <a:cs typeface="Times New Roman"/>
                        </a:rPr>
                        <a:t>Облік запасів і витрат діяльності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8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5 А с.-г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5 А с.-г. Та відомість по рахунках: 20, 22, 25, 26, 27, 28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9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5 Б с.-г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5 Б с.-г по кредиту рахунків: 65 (субрахунки 651, 652, 653, 656), 66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9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5.1 с.-г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Зведена відомість нарахування та розподілу оплати праці та відрахувань від неї за об’єктами обліку витрат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9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5.2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Книга обліку розрахунків з депонентами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57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5.3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Зведена відомість за розрахунками з робітниками та службовцями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79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5.4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по рахунку 65 (субрахунки 651, 652, 653, 656)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16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5 В с.-г.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5 В с.-г. По рахунках: 23, 24, 39, 91, 92, 93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3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5.5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Звіт про витрати та вихід продукції основного виробництва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30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5.6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Звіт про витрати та вихід продукції (робіт, послуг) інших виробництв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97461" y="109815"/>
            <a:ext cx="3221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3.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9" y="571479"/>
          <a:ext cx="9001155" cy="5760720"/>
        </p:xfrm>
        <a:graphic>
          <a:graphicData uri="http://schemas.openxmlformats.org/drawingml/2006/table">
            <a:tbl>
              <a:tblPr/>
              <a:tblGrid>
                <a:gridCol w="1000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877"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1" marR="57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1" marR="57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01" marR="57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9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5.7 с.-г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Звіт про загальновиробничі витрати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9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5.8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Звіт про адміністративні витрати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5.9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Звіт про витрати на збут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9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5.10 с.-г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Зведена відомість до Журналу-ордеру № 5 В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9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с.-г.</a:t>
                      </a: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Журнал-ордер с.-г. По кредиту рахунків: 90, 94, 95, 96, 97, 98, 99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5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5.12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kern="0" spc="-30" baseline="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аналітичних даних про витрати по рахунках: 94, 95, 96, 97, 98, 99</a:t>
                      </a:r>
                      <a:endParaRPr lang="ru-RU" sz="1800" kern="0" spc="-3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97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/>
                          <a:ea typeface="Tahoma"/>
                          <a:cs typeface="Tahoma"/>
                        </a:rPr>
                        <a:t>Облік доходів і розрахунків з покупцями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86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6 с.-г.</a:t>
                      </a:r>
                      <a:endParaRPr lang="ru-RU" sz="180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kern="0" spc="-30" baseline="0" dirty="0">
                          <a:latin typeface="Times New Roman"/>
                          <a:ea typeface="Tahoma"/>
                          <a:cs typeface="Tahoma"/>
                        </a:rPr>
                        <a:t>Журнал-ордер 6 с.-г. По кредиту рахунків: 36, 70, 71, 72, 73, 74, 75, 79</a:t>
                      </a:r>
                      <a:endParaRPr lang="ru-RU" sz="1800" kern="0" spc="-30" baseline="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5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6.1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Реєстр документів по реалізації готової продукції, біологічних активів (безготівкові розрахунки)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5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6.2 с.-г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Реєстр документів по реалізації товарів, робіт та послуг, виробничих запасів (безготівкові розрахунки)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5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6.3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spc="-30" baseline="0" dirty="0">
                          <a:latin typeface="Times New Roman"/>
                          <a:ea typeface="Tahoma"/>
                          <a:cs typeface="Tahoma"/>
                        </a:rPr>
                        <a:t>Реєстр документів по реалізації продукції, біологічних активів, товарів, робіт та послуг, виробничих запасів за готівку (за цінами реалізації)</a:t>
                      </a:r>
                      <a:endParaRPr lang="ru-RU" sz="1800" spc="-3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5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/>
                          <a:ea typeface="Tahoma"/>
                          <a:cs typeface="Tahoma"/>
                        </a:rPr>
                        <a:t>6.3а с.-г.</a:t>
                      </a: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/>
                          <a:ea typeface="Tahoma"/>
                          <a:cs typeface="Tahoma"/>
                        </a:rPr>
                        <a:t>Реєстр документів по реалізації продукції, біологічних активів, товарів, робіт та послуг, виробничих запасів за готівку (за обліковими цінами)</a:t>
                      </a: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5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/>
                          <a:ea typeface="Tahoma"/>
                          <a:cs typeface="Tahoma"/>
                        </a:rPr>
                        <a:t>6.4 с.-г</a:t>
                      </a: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реалізації продукції, біологічних активів, товарів, робіт та послуг, виробничих запасів</a:t>
                      </a: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993883" y="109815"/>
            <a:ext cx="3221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3.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0456" y="717017"/>
          <a:ext cx="8929718" cy="4426495"/>
        </p:xfrm>
        <a:graphic>
          <a:graphicData uri="http://schemas.openxmlformats.org/drawingml/2006/table">
            <a:tbl>
              <a:tblPr/>
              <a:tblGrid>
                <a:gridCol w="981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7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5338"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98" marR="5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98" marR="5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98" marR="5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6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6.5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Книга аналітичного обліку реалізації продукції, біологічних активів, товарів, робіт та послуг, виробничих запасів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3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6.6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по рахунку 36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6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6.7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Відомість аналітичних даних про доходи по рахунках: 71, 72, 73, 74, 75, 79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0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6.8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Оборотна відомість по аналітичних рахунках з реалізації продукції, біологічних активів, товарів, робіт та послуг, виробничих запасів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33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/>
                          <a:ea typeface="Times New Roman"/>
                          <a:cs typeface="Times New Roman"/>
                        </a:rPr>
                        <a:t>Облік власного капіталу і забезпечення зобов'язань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>
                          <a:latin typeface="Times New Roman"/>
                          <a:ea typeface="Tahoma"/>
                          <a:cs typeface="Tahoma"/>
                        </a:rPr>
                        <a:t>7</a:t>
                      </a:r>
                      <a:r>
                        <a:rPr lang="uk-UA" sz="1800">
                          <a:latin typeface="Times New Roman"/>
                          <a:ea typeface="Times New Roman"/>
                          <a:cs typeface="Times New Roman"/>
                        </a:rPr>
                        <a:t>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30" baseline="0" dirty="0">
                          <a:latin typeface="Times New Roman"/>
                          <a:ea typeface="Tahoma"/>
                          <a:cs typeface="Tahoma"/>
                        </a:rPr>
                        <a:t>Журнал-ордер 7 с.-г. по кредиту рахунків: 40, 41, 42, 43, 44, 45, 46, 47, 48</a:t>
                      </a:r>
                      <a:endParaRPr lang="ru-RU" sz="1800" spc="-30" baseline="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3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7.1 с.-г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аналітичних даних по рахунку 42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3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7.2 с.-г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Відомість аналітичних даних по рахунку 44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3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>
                          <a:latin typeface="Times New Roman"/>
                          <a:ea typeface="Tahoma"/>
                          <a:cs typeface="Tahoma"/>
                        </a:rPr>
                        <a:t>7.3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аналітичних даних по рахунку 47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58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>
                          <a:latin typeface="Times New Roman"/>
                          <a:ea typeface="Tahoma"/>
                          <a:cs typeface="Tahoma"/>
                        </a:rPr>
                        <a:t>7.4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аналітичних даних по інших рахунках обліку власного капіталу: 40, 41, 43, 45, 46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>
                          <a:latin typeface="Times New Roman"/>
                          <a:ea typeface="Tahoma"/>
                          <a:cs typeface="Tahoma"/>
                        </a:rPr>
                        <a:t>7.5 с.-г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929630" algn="l"/>
                          <a:tab pos="6129020" algn="l"/>
                        </a:tabLs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аналітичних даних по рахунку 48 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97461" y="255537"/>
            <a:ext cx="3221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3.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4301" y="928670"/>
          <a:ext cx="8929718" cy="2743200"/>
        </p:xfrm>
        <a:graphic>
          <a:graphicData uri="http://schemas.openxmlformats.org/drawingml/2006/table">
            <a:tbl>
              <a:tblPr/>
              <a:tblGrid>
                <a:gridCol w="1264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0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950"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98" marR="5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i="1" dirty="0"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98" marR="54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98" marR="5498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771005" algn="l"/>
                        </a:tabLst>
                      </a:pPr>
                      <a:r>
                        <a:rPr lang="uk-UA" sz="1800" b="1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Облік поточних біологічних активів</a:t>
                      </a:r>
                      <a:endParaRPr lang="ru-RU" sz="1800" dirty="0">
                        <a:latin typeface="Tahoma"/>
                        <a:ea typeface="Tahoma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>
                          <a:latin typeface="Times New Roman"/>
                          <a:ea typeface="Tahoma"/>
                          <a:cs typeface="Tahoma"/>
                        </a:rPr>
                        <a:t>8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Журнал-ордер 8 с.-г. по кредиту рахунка 21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>
                          <a:latin typeface="Times New Roman"/>
                          <a:ea typeface="Tahoma"/>
                          <a:cs typeface="Tahoma"/>
                        </a:rPr>
                        <a:t>8.1 с.-г.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поточних біологічних активів рослинництва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8.2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6177280" algn="l"/>
                        </a:tabLs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Відомість аналітичного обліку поточних біологічних активів тваринництва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Позабалансовий облік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8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8" marR="54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9 с.-г.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0" i="0" u="none" strike="noStrike" spc="0" dirty="0">
                          <a:latin typeface="Times New Roman"/>
                          <a:ea typeface="Tahoma"/>
                          <a:cs typeface="Tahoma"/>
                        </a:rPr>
                        <a:t>Відомість позабалансового обліку по рахунках 01; 02, 03, 04, 05, 06, 07,08, </a:t>
                      </a:r>
                      <a:r>
                        <a:rPr lang="uk-UA" sz="1800" b="0" i="0" u="none" strike="noStrike" spc="-100" dirty="0">
                          <a:latin typeface="Times New Roman"/>
                          <a:ea typeface="Tahoma"/>
                          <a:cs typeface="Tahoma"/>
                        </a:rPr>
                        <a:t>09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00" marR="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874406" y="395567"/>
            <a:ext cx="31446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Продовження табл. 3.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1438" y="369307"/>
            <a:ext cx="90011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Таблиця 5.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Коротка характеристика рахунків, які використовуються у сфері сільського господарства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916551"/>
              </p:ext>
            </p:extLst>
          </p:nvPr>
        </p:nvGraphicFramePr>
        <p:xfrm>
          <a:off x="71406" y="1268760"/>
          <a:ext cx="9001156" cy="5212080"/>
        </p:xfrm>
        <a:graphic>
          <a:graphicData uri="http://schemas.openxmlformats.org/drawingml/2006/table">
            <a:tbl>
              <a:tblPr/>
              <a:tblGrid>
                <a:gridCol w="1357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1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latin typeface="Times New Roman"/>
                          <a:ea typeface="Calibri"/>
                          <a:cs typeface="Times New Roman"/>
                        </a:rPr>
                        <a:t>Шифр рахунку </a:t>
                      </a:r>
                      <a:r>
                        <a:rPr lang="uk-UA" sz="1800" b="1" i="1" kern="0" spc="-30" baseline="0" dirty="0">
                          <a:latin typeface="Times New Roman"/>
                          <a:ea typeface="Calibri"/>
                          <a:cs typeface="Times New Roman"/>
                        </a:rPr>
                        <a:t>(субрахунку)</a:t>
                      </a:r>
                      <a:endParaRPr lang="ru-RU" sz="1800" b="1" kern="0" spc="-3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latin typeface="Times New Roman"/>
                          <a:ea typeface="Calibri"/>
                          <a:cs typeface="Times New Roman"/>
                        </a:rPr>
                        <a:t>Назва рахунку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latin typeface="Times New Roman"/>
                          <a:ea typeface="Calibri"/>
                          <a:cs typeface="Times New Roman"/>
                        </a:rPr>
                        <a:t>Інформація, яка відображається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101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Земельні ділянки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Облік земельних ділянок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102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Капітальні витрати </a:t>
                      </a:r>
                      <a:r>
                        <a:rPr lang="uk-UA" sz="1800" kern="0" spc="-30" baseline="0" dirty="0">
                          <a:latin typeface="Times New Roman"/>
                          <a:ea typeface="Calibri"/>
                          <a:cs typeface="Times New Roman"/>
                        </a:rPr>
                        <a:t>на поліпшення земель</a:t>
                      </a:r>
                      <a:endParaRPr lang="ru-RU" sz="1800" kern="0" spc="-3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Облік капітальних вкладень у поліпшення земель (меліоративні, осушувальні, іригаційні та інші роботи)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Довгострокові біологічні активи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Наявність і рух власних або отриманих на умовах фінансової оренди довгострокових біологічних активів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Поточні біологічні активи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Наявність і рух поточних біологічних активів тваринництва, зокрема тварин, що перебувають на вирощуванні та відгодівлі, птиці, звірів, кролів, сімей бджіл, а також худоби, вибракуваної з основного стада й реалізованої без ставлення на відгодівлю, тварин, прийнятих від населення для реалізації, та рослинництва, які оцінюються за справедливою вартістю, зокрема зернові, технічні, овочеві та інші культури тощо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19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06" y="1034403"/>
          <a:ext cx="9001188" cy="4394861"/>
        </p:xfrm>
        <a:graphic>
          <a:graphicData uri="http://schemas.openxmlformats.org/drawingml/2006/table">
            <a:tbl>
              <a:tblPr/>
              <a:tblGrid>
                <a:gridCol w="100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2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7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Продукція сільськогосподарського виробництва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Наявність і рух сільськогосподарської продукції одержаної від власних рослинницьких, тваринницьких і промислових підрозділів підприємства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Пайовий капітал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Суми пайових внесків колективного сільськогосподарського підприємства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3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710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Дохід від первісного визнання та від зміни вартості активів, які обліковуються за справедливою вартістю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Доходи від первісного визнання сільськогосподарської продукції і біологічних активів та від зміни справедливої вартості біологічних активів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3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Calibri"/>
                          <a:cs typeface="Times New Roman"/>
                        </a:rPr>
                        <a:t>940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Витрати від первісного визнання та від зміни вартості активів, які обліковуються за справедливою вартістю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Calibri"/>
                          <a:cs typeface="Times New Roman"/>
                        </a:rPr>
                        <a:t>Витрати від первісного визнання сільськогосподарської продукції і біологічних активів та від зміни справедливої вартості біологічних активів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564" marR="4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71934" y="499731"/>
            <a:ext cx="500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Продовження табл. 5.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556792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Площа  сільськогосподарських  угідь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,  які  використовувались  у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виробництві сільськогосподарськими 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підприємствами  та 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громадянами, 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на </a:t>
            </a: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 січня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становила  36,5 млн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. га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(61% території  України),  </a:t>
            </a:r>
            <a:endParaRPr lang="uk-UA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з 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яких 30,9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млн. га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– площа ріллі. </a:t>
            </a:r>
          </a:p>
        </p:txBody>
      </p:sp>
    </p:spTree>
    <p:extLst>
      <p:ext uri="{BB962C8B-B14F-4D97-AF65-F5344CB8AC3E}">
        <p14:creationId xmlns:p14="http://schemas.microsoft.com/office/powerpoint/2010/main" val="3164879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556792"/>
            <a:ext cx="66247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. на території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України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виробництвом сільськогосподарської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продукції 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займалося 56 тис.  аграрних  підприємств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 різних 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організаційно-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правових  форм  господарювання (включаючи  фермерські  господарства),  які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використовували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21,6 млн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га 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сільськогосподарських  угідь.</a:t>
            </a:r>
          </a:p>
        </p:txBody>
      </p:sp>
    </p:spTree>
    <p:extLst>
      <p:ext uri="{BB962C8B-B14F-4D97-AF65-F5344CB8AC3E}">
        <p14:creationId xmlns:p14="http://schemas.microsoft.com/office/powerpoint/2010/main" val="399710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4282" y="786923"/>
            <a:ext cx="8786874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61950" algn="just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Сільськогосподарським вважається підприємство, яке відповідає таким критеріям: 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just"/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 основний вид діяльності – виробництво та реалізація сільськогосподарської продукції та продуктів її переробки;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 наявність сільськогосподарських угідь </a:t>
            </a:r>
            <a:r>
              <a:rPr lang="uk-UA" sz="2800" spc="-30" dirty="0" smtClean="0">
                <a:latin typeface="Times New Roman" pitchFamily="18" charset="0"/>
                <a:cs typeface="Times New Roman" pitchFamily="18" charset="0"/>
              </a:rPr>
              <a:t>та/або поголів’я сільськогосподарських тварин у власності, користуванні, в тому числі й на умовах оренди;</a:t>
            </a:r>
            <a:endParaRPr lang="ru-RU" sz="2800" spc="-3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just"/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 валовий дохід від реалізації сільськогосподарської продукції та продукції її переробки перевищує 75 % від загальної суми валового доходу.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21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2960726"/>
              </p:ext>
            </p:extLst>
          </p:nvPr>
        </p:nvGraphicFramePr>
        <p:xfrm>
          <a:off x="-9844" y="476672"/>
          <a:ext cx="903649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5379332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Рис. 1. Структура видів сільськогосподарських підприємств в Україні станом на 01 січня 2019 р.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320224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071546"/>
            <a:ext cx="81439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Фермерське господарство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є формою підприємницької діяльності громадян зі створенням юридичної особи, які виявили бажання виробляти товарну сільськогосподарську продукцію, займатися її переробкою та реалізацією з метою отримання прибутку на земельних ділянках, наданих їм для ведення фермерського господарства. </a:t>
            </a:r>
            <a:endParaRPr lang="uk-UA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66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71472" y="1357298"/>
            <a:ext cx="821537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Товариством з обмеженою відповідальністю </a:t>
            </a:r>
            <a:r>
              <a:rPr kumimoji="0" lang="uk-UA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визнається товариство, що має статутний капітал, розділений на частки, розмір яких визначається установчими документами. Максимальна кількість учасників товариства може досягати 10 осіб, які несуть відповідальність в межах своїх вкладів. </a:t>
            </a:r>
            <a:endParaRPr kumimoji="0" 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67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</TotalTime>
  <Words>2357</Words>
  <Application>Microsoft Office PowerPoint</Application>
  <PresentationFormat>Экран (4:3)</PresentationFormat>
  <Paragraphs>447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6" baseType="lpstr">
      <vt:lpstr>Arial</vt:lpstr>
      <vt:lpstr>Bookman Old Style</vt:lpstr>
      <vt:lpstr>Calibri</vt:lpstr>
      <vt:lpstr>Constantia</vt:lpstr>
      <vt:lpstr>Tahoma</vt:lpstr>
      <vt:lpstr>Times New Roman</vt:lpstr>
      <vt:lpstr>Wingdings 2</vt:lpstr>
      <vt:lpstr>Потік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Пользователь</cp:lastModifiedBy>
  <cp:revision>126</cp:revision>
  <cp:lastPrinted>2016-10-24T11:08:18Z</cp:lastPrinted>
  <dcterms:created xsi:type="dcterms:W3CDTF">2012-09-25T13:22:35Z</dcterms:created>
  <dcterms:modified xsi:type="dcterms:W3CDTF">2020-02-28T10:42:25Z</dcterms:modified>
</cp:coreProperties>
</file>